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72" r:id="rId4"/>
    <p:sldId id="274" r:id="rId5"/>
    <p:sldId id="275" r:id="rId6"/>
    <p:sldId id="271" r:id="rId7"/>
    <p:sldId id="311" r:id="rId8"/>
    <p:sldId id="276" r:id="rId9"/>
    <p:sldId id="367" r:id="rId10"/>
    <p:sldId id="369" r:id="rId11"/>
    <p:sldId id="285" r:id="rId12"/>
    <p:sldId id="291" r:id="rId13"/>
    <p:sldId id="294" r:id="rId14"/>
    <p:sldId id="298" r:id="rId15"/>
    <p:sldId id="370" r:id="rId16"/>
    <p:sldId id="299" r:id="rId17"/>
    <p:sldId id="304" r:id="rId18"/>
    <p:sldId id="306" r:id="rId19"/>
    <p:sldId id="312" r:id="rId20"/>
    <p:sldId id="313" r:id="rId21"/>
    <p:sldId id="314" r:id="rId22"/>
    <p:sldId id="316" r:id="rId23"/>
    <p:sldId id="315" r:id="rId24"/>
    <p:sldId id="317" r:id="rId25"/>
    <p:sldId id="321" r:id="rId26"/>
    <p:sldId id="320" r:id="rId27"/>
    <p:sldId id="319" r:id="rId28"/>
    <p:sldId id="323" r:id="rId29"/>
    <p:sldId id="322" r:id="rId30"/>
    <p:sldId id="375" r:id="rId31"/>
    <p:sldId id="325" r:id="rId32"/>
    <p:sldId id="324" r:id="rId33"/>
    <p:sldId id="330" r:id="rId34"/>
    <p:sldId id="326" r:id="rId35"/>
    <p:sldId id="327" r:id="rId36"/>
    <p:sldId id="332" r:id="rId37"/>
    <p:sldId id="333" r:id="rId38"/>
    <p:sldId id="335" r:id="rId39"/>
    <p:sldId id="344" r:id="rId40"/>
    <p:sldId id="346" r:id="rId41"/>
    <p:sldId id="334" r:id="rId42"/>
    <p:sldId id="371" r:id="rId43"/>
    <p:sldId id="353" r:id="rId44"/>
    <p:sldId id="354" r:id="rId45"/>
    <p:sldId id="355" r:id="rId46"/>
    <p:sldId id="356" r:id="rId47"/>
    <p:sldId id="357" r:id="rId48"/>
    <p:sldId id="358" r:id="rId49"/>
    <p:sldId id="349" r:id="rId50"/>
    <p:sldId id="373" r:id="rId51"/>
    <p:sldId id="345" r:id="rId52"/>
    <p:sldId id="374" r:id="rId53"/>
    <p:sldId id="350" r:id="rId54"/>
    <p:sldId id="351" r:id="rId55"/>
    <p:sldId id="360" r:id="rId56"/>
    <p:sldId id="361" r:id="rId57"/>
    <p:sldId id="362" r:id="rId58"/>
    <p:sldId id="363" r:id="rId59"/>
    <p:sldId id="364" r:id="rId60"/>
    <p:sldId id="365" r:id="rId61"/>
    <p:sldId id="36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058AE0-26B3-4EDB-8B7A-68531F032EAA}">
          <p14:sldIdLst>
            <p14:sldId id="256"/>
            <p14:sldId id="257"/>
            <p14:sldId id="272"/>
            <p14:sldId id="274"/>
            <p14:sldId id="275"/>
            <p14:sldId id="271"/>
            <p14:sldId id="311"/>
          </p14:sldIdLst>
        </p14:section>
        <p14:section name="一个小例子（接受）" id="{352A0F53-B4EE-4EC7-B7F8-E6E367ACAC57}">
          <p14:sldIdLst>
            <p14:sldId id="276"/>
            <p14:sldId id="367"/>
            <p14:sldId id="369"/>
            <p14:sldId id="285"/>
          </p14:sldIdLst>
        </p14:section>
        <p14:section name="RL" id="{D4606590-D988-4E11-930A-4AB5B10475F2}">
          <p14:sldIdLst>
            <p14:sldId id="291"/>
            <p14:sldId id="294"/>
            <p14:sldId id="298"/>
            <p14:sldId id="370"/>
            <p14:sldId id="299"/>
            <p14:sldId id="304"/>
            <p14:sldId id="306"/>
            <p14:sldId id="312"/>
            <p14:sldId id="313"/>
            <p14:sldId id="314"/>
            <p14:sldId id="316"/>
            <p14:sldId id="315"/>
            <p14:sldId id="317"/>
            <p14:sldId id="321"/>
            <p14:sldId id="320"/>
            <p14:sldId id="319"/>
            <p14:sldId id="323"/>
            <p14:sldId id="322"/>
            <p14:sldId id="375"/>
            <p14:sldId id="325"/>
            <p14:sldId id="324"/>
            <p14:sldId id="330"/>
            <p14:sldId id="326"/>
            <p14:sldId id="327"/>
            <p14:sldId id="332"/>
            <p14:sldId id="333"/>
            <p14:sldId id="335"/>
            <p14:sldId id="344"/>
            <p14:sldId id="346"/>
            <p14:sldId id="334"/>
            <p14:sldId id="371"/>
            <p14:sldId id="353"/>
            <p14:sldId id="354"/>
            <p14:sldId id="355"/>
            <p14:sldId id="356"/>
            <p14:sldId id="357"/>
            <p14:sldId id="358"/>
            <p14:sldId id="349"/>
            <p14:sldId id="373"/>
            <p14:sldId id="345"/>
            <p14:sldId id="374"/>
            <p14:sldId id="350"/>
            <p14:sldId id="351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pos="4332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Xianmeng" initials="WXM" lastIdx="4" clrIdx="0"/>
  <p:cmAuthor id="2" name="汪岸" initials="汪岸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B"/>
    <a:srgbClr val="4774AB"/>
    <a:srgbClr val="A5E7FF"/>
    <a:srgbClr val="F6E600"/>
    <a:srgbClr val="CCCCCC"/>
    <a:srgbClr val="0000FF"/>
    <a:srgbClr val="C0504D"/>
    <a:srgbClr val="77933C"/>
    <a:srgbClr val="E46C0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47" autoAdjust="0"/>
  </p:normalViewPr>
  <p:slideViewPr>
    <p:cSldViewPr>
      <p:cViewPr varScale="1">
        <p:scale>
          <a:sx n="102" d="100"/>
          <a:sy n="102" d="100"/>
        </p:scale>
        <p:origin x="1920" y="120"/>
      </p:cViewPr>
      <p:guideLst>
        <p:guide pos="433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3.wmf"/><Relationship Id="rId1" Type="http://schemas.openxmlformats.org/officeDocument/2006/relationships/image" Target="../media/image5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5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5.wmf"/><Relationship Id="rId5" Type="http://schemas.openxmlformats.org/officeDocument/2006/relationships/image" Target="../media/image13.wmf"/><Relationship Id="rId10" Type="http://schemas.openxmlformats.org/officeDocument/2006/relationships/image" Target="../media/image35.wmf"/><Relationship Id="rId4" Type="http://schemas.openxmlformats.org/officeDocument/2006/relationships/image" Target="../media/image11.wmf"/><Relationship Id="rId9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wmf"/><Relationship Id="rId7" Type="http://schemas.openxmlformats.org/officeDocument/2006/relationships/image" Target="../media/image8.wmf"/><Relationship Id="rId2" Type="http://schemas.openxmlformats.org/officeDocument/2006/relationships/image" Target="../media/image10.wmf"/><Relationship Id="rId1" Type="http://schemas.openxmlformats.org/officeDocument/2006/relationships/image" Target="../media/image43.wmf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1.wmf"/><Relationship Id="rId1" Type="http://schemas.openxmlformats.org/officeDocument/2006/relationships/image" Target="../media/image10.wmf"/><Relationship Id="rId6" Type="http://schemas.openxmlformats.org/officeDocument/2006/relationships/image" Target="../media/image53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10.wmf"/><Relationship Id="rId6" Type="http://schemas.openxmlformats.org/officeDocument/2006/relationships/image" Target="../media/image54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10.wmf"/><Relationship Id="rId6" Type="http://schemas.openxmlformats.org/officeDocument/2006/relationships/image" Target="../media/image55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48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1.wmf"/><Relationship Id="rId6" Type="http://schemas.openxmlformats.org/officeDocument/2006/relationships/image" Target="../media/image5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65.wmf"/><Relationship Id="rId7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72.wmf"/><Relationship Id="rId6" Type="http://schemas.openxmlformats.org/officeDocument/2006/relationships/image" Target="../media/image61.wmf"/><Relationship Id="rId5" Type="http://schemas.openxmlformats.org/officeDocument/2006/relationships/image" Target="../media/image73.wmf"/><Relationship Id="rId4" Type="http://schemas.openxmlformats.org/officeDocument/2006/relationships/image" Target="../media/image66.wmf"/><Relationship Id="rId9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4.wmf"/><Relationship Id="rId7" Type="http://schemas.openxmlformats.org/officeDocument/2006/relationships/image" Target="../media/image75.wmf"/><Relationship Id="rId2" Type="http://schemas.openxmlformats.org/officeDocument/2006/relationships/image" Target="../media/image61.wmf"/><Relationship Id="rId1" Type="http://schemas.openxmlformats.org/officeDocument/2006/relationships/image" Target="../media/image77.wmf"/><Relationship Id="rId6" Type="http://schemas.openxmlformats.org/officeDocument/2006/relationships/image" Target="../media/image74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8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0.wmf"/><Relationship Id="rId1" Type="http://schemas.openxmlformats.org/officeDocument/2006/relationships/image" Target="../media/image9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73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80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6.wmf"/><Relationship Id="rId3" Type="http://schemas.openxmlformats.org/officeDocument/2006/relationships/image" Target="../media/image88.wmf"/><Relationship Id="rId7" Type="http://schemas.openxmlformats.org/officeDocument/2006/relationships/image" Target="../media/image85.wmf"/><Relationship Id="rId12" Type="http://schemas.openxmlformats.org/officeDocument/2006/relationships/image" Target="../media/image125.wmf"/><Relationship Id="rId17" Type="http://schemas.openxmlformats.org/officeDocument/2006/relationships/image" Target="../media/image129.wmf"/><Relationship Id="rId2" Type="http://schemas.openxmlformats.org/officeDocument/2006/relationships/image" Target="../media/image87.wmf"/><Relationship Id="rId16" Type="http://schemas.openxmlformats.org/officeDocument/2006/relationships/image" Target="../media/image128.wmf"/><Relationship Id="rId1" Type="http://schemas.openxmlformats.org/officeDocument/2006/relationships/image" Target="../media/image121.wmf"/><Relationship Id="rId6" Type="http://schemas.openxmlformats.org/officeDocument/2006/relationships/image" Target="../media/image86.wmf"/><Relationship Id="rId11" Type="http://schemas.openxmlformats.org/officeDocument/2006/relationships/image" Target="../media/image124.wmf"/><Relationship Id="rId5" Type="http://schemas.openxmlformats.org/officeDocument/2006/relationships/image" Target="../media/image80.wmf"/><Relationship Id="rId15" Type="http://schemas.openxmlformats.org/officeDocument/2006/relationships/image" Target="../media/image127.wmf"/><Relationship Id="rId10" Type="http://schemas.openxmlformats.org/officeDocument/2006/relationships/image" Target="../media/image112.wmf"/><Relationship Id="rId4" Type="http://schemas.openxmlformats.org/officeDocument/2006/relationships/image" Target="../media/image122.wmf"/><Relationship Id="rId9" Type="http://schemas.openxmlformats.org/officeDocument/2006/relationships/image" Target="../media/image123.wmf"/><Relationship Id="rId14" Type="http://schemas.openxmlformats.org/officeDocument/2006/relationships/image" Target="../media/image11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124.w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12" Type="http://schemas.openxmlformats.org/officeDocument/2006/relationships/image" Target="../media/image112.wmf"/><Relationship Id="rId2" Type="http://schemas.openxmlformats.org/officeDocument/2006/relationships/image" Target="../media/image135.wmf"/><Relationship Id="rId16" Type="http://schemas.openxmlformats.org/officeDocument/2006/relationships/image" Target="../media/image113.wmf"/><Relationship Id="rId1" Type="http://schemas.openxmlformats.org/officeDocument/2006/relationships/image" Target="../media/image134.wmf"/><Relationship Id="rId6" Type="http://schemas.openxmlformats.org/officeDocument/2006/relationships/image" Target="../media/image88.wmf"/><Relationship Id="rId11" Type="http://schemas.openxmlformats.org/officeDocument/2006/relationships/image" Target="../media/image115.wmf"/><Relationship Id="rId5" Type="http://schemas.openxmlformats.org/officeDocument/2006/relationships/image" Target="../media/image87.wmf"/><Relationship Id="rId15" Type="http://schemas.openxmlformats.org/officeDocument/2006/relationships/image" Target="../media/image126.wmf"/><Relationship Id="rId10" Type="http://schemas.openxmlformats.org/officeDocument/2006/relationships/image" Target="../media/image85.wmf"/><Relationship Id="rId4" Type="http://schemas.openxmlformats.org/officeDocument/2006/relationships/image" Target="../media/image137.wmf"/><Relationship Id="rId9" Type="http://schemas.openxmlformats.org/officeDocument/2006/relationships/image" Target="../media/image86.wmf"/><Relationship Id="rId14" Type="http://schemas.openxmlformats.org/officeDocument/2006/relationships/image" Target="../media/image1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3.wmf"/><Relationship Id="rId2" Type="http://schemas.openxmlformats.org/officeDocument/2006/relationships/image" Target="../media/image10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11.wmf"/><Relationship Id="rId9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7.wmf"/><Relationship Id="rId2" Type="http://schemas.openxmlformats.org/officeDocument/2006/relationships/image" Target="../media/image10.wmf"/><Relationship Id="rId1" Type="http://schemas.openxmlformats.org/officeDocument/2006/relationships/image" Target="../media/image16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6F682-3AB8-45DC-B51B-90AFEF057586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D447A-82B3-48DC-826A-01666CE5F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  <a:endParaRPr lang="en-US" altLang="zh-CN" dirty="0"/>
          </a:p>
          <a:p>
            <a:r>
              <a:rPr lang="zh-CN" altLang="en-US" dirty="0"/>
              <a:t>到达状态</a:t>
            </a:r>
            <a:r>
              <a:rPr lang="en-US" altLang="zh-CN" dirty="0"/>
              <a:t>q5</a:t>
            </a:r>
            <a:r>
              <a:rPr lang="zh-CN" altLang="en-US" dirty="0"/>
              <a:t>之后，无论再读入</a:t>
            </a:r>
            <a:r>
              <a:rPr lang="en-US" altLang="zh-CN" dirty="0"/>
              <a:t>a</a:t>
            </a:r>
            <a:r>
              <a:rPr lang="zh-CN" altLang="en-US" dirty="0"/>
              <a:t>还是</a:t>
            </a:r>
            <a:r>
              <a:rPr lang="en-US" altLang="zh-CN" dirty="0"/>
              <a:t>b</a:t>
            </a:r>
            <a:r>
              <a:rPr lang="zh-CN" altLang="en-US" dirty="0"/>
              <a:t>，它都始终在状态</a:t>
            </a:r>
            <a:r>
              <a:rPr lang="en-US" altLang="zh-CN" dirty="0"/>
              <a:t>q5</a:t>
            </a:r>
            <a:r>
              <a:rPr lang="zh-CN" altLang="en-US" dirty="0"/>
              <a:t>，而状态</a:t>
            </a:r>
            <a:r>
              <a:rPr lang="en-US" altLang="zh-CN" dirty="0"/>
              <a:t>q5</a:t>
            </a:r>
            <a:r>
              <a:rPr lang="zh-CN" altLang="en-US" dirty="0"/>
              <a:t>不是接受状态，所以</a:t>
            </a:r>
            <a:r>
              <a:rPr lang="en-US" altLang="zh-CN" dirty="0"/>
              <a:t>DFA</a:t>
            </a:r>
            <a:r>
              <a:rPr lang="zh-CN" altLang="en-US" dirty="0"/>
              <a:t>对这个字符串是拒绝的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ε epsilon ep`silon  伊普西龙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b</a:t>
            </a:r>
            <a:r>
              <a:rPr lang="zh-CN" altLang="en-US" dirty="0"/>
              <a:t>结尾且只有一个</a:t>
            </a:r>
            <a:r>
              <a:rPr lang="en-US" altLang="zh-CN" dirty="0"/>
              <a:t>b</a:t>
            </a:r>
            <a:r>
              <a:rPr lang="zh-CN" altLang="en-US" dirty="0"/>
              <a:t>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空字符串，或者，含有偶数个</a:t>
            </a:r>
            <a:r>
              <a:rPr lang="en-US" altLang="zh-CN" dirty="0"/>
              <a:t>1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识别一种语言？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343C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Regular Language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正则语言</a:t>
            </a:r>
            <a:endParaRPr lang="en-US" altLang="zh-CN" dirty="0">
              <a:solidFill>
                <a:srgbClr val="4343CE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zh-CN" altLang="en-US"/>
          </a:p>
          <a:p>
            <a:r>
              <a:rPr lang="en-US" altLang="zh-CN" dirty="0">
                <a:solidFill>
                  <a:srgbClr val="4343CE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Regular Expressions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正则表达式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srgbClr val="000000"/>
                </a:solidFill>
              </a:rPr>
              <a:t>有限自动机：存储量有限，</a:t>
            </a:r>
            <a:r>
              <a:rPr lang="zh-CN" altLang="en-US" sz="1200" b="1" dirty="0">
                <a:solidFill>
                  <a:srgbClr val="CC0099"/>
                </a:solidFill>
              </a:rPr>
              <a:t>对应有限个状态，</a:t>
            </a:r>
            <a:r>
              <a:rPr lang="zh-CN" altLang="en-US" sz="1200" b="1" dirty="0">
                <a:solidFill>
                  <a:srgbClr val="000000"/>
                </a:solidFill>
              </a:rPr>
              <a:t>无需关注动作的</a:t>
            </a:r>
            <a:r>
              <a:rPr lang="zh-TW" altLang="en-US" sz="1200" b="1" dirty="0">
                <a:solidFill>
                  <a:srgbClr val="000000"/>
                </a:solidFill>
              </a:rPr>
              <a:t>次</a:t>
            </a:r>
            <a:r>
              <a:rPr lang="zh-CN" altLang="en-US" sz="1200" b="1" dirty="0">
                <a:solidFill>
                  <a:srgbClr val="000000"/>
                </a:solidFill>
              </a:rPr>
              <a:t>数</a:t>
            </a:r>
            <a:r>
              <a:rPr lang="zh-TW" altLang="en-US" sz="1200" b="1" dirty="0">
                <a:solidFill>
                  <a:srgbClr val="000000"/>
                </a:solidFill>
              </a:rPr>
              <a:t>，</a:t>
            </a:r>
            <a:r>
              <a:rPr lang="zh-CN" altLang="en-US" sz="1200" b="1" dirty="0">
                <a:solidFill>
                  <a:srgbClr val="000000"/>
                </a:solidFill>
              </a:rPr>
              <a:t>只需要记得</a:t>
            </a:r>
            <a:r>
              <a:rPr lang="zh-TW" altLang="en-US" sz="1200" b="1" dirty="0">
                <a:solidFill>
                  <a:srgbClr val="000000"/>
                </a:solidFill>
              </a:rPr>
              <a:t>現在的「</a:t>
            </a:r>
            <a:r>
              <a:rPr lang="zh-CN" altLang="en-US" sz="1200" b="1" dirty="0">
                <a:solidFill>
                  <a:srgbClr val="000000"/>
                </a:solidFill>
              </a:rPr>
              <a:t>状态</a:t>
            </a:r>
            <a:r>
              <a:rPr lang="zh-TW" altLang="en-US" sz="1200" b="1" dirty="0">
                <a:solidFill>
                  <a:srgbClr val="000000"/>
                </a:solidFill>
              </a:rPr>
              <a:t>」</a:t>
            </a:r>
            <a:r>
              <a:rPr lang="zh-CN" altLang="en-US" sz="1200" b="1" dirty="0">
                <a:solidFill>
                  <a:srgbClr val="00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/>
              <a:t>// *   e   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  n   o   p   t    u </a:t>
            </a:r>
            <a:r>
              <a:rPr lang="zh-CN" altLang="en-US" sz="1200" b="0" dirty="0"/>
              <a:t>有限自动机的转移函数 </a:t>
            </a:r>
            <a:endParaRPr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/>
              <a:t>// *   e   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  n   o   p   t    u </a:t>
            </a:r>
            <a:r>
              <a:rPr lang="zh-CN" altLang="en-US" sz="1200" b="0" dirty="0"/>
              <a:t>有限自动机的转移函数 </a:t>
            </a:r>
            <a:endParaRPr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42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有动画</a:t>
            </a:r>
            <a:endParaRPr lang="en-US" altLang="zh-CN"/>
          </a:p>
          <a:p>
            <a:r>
              <a:rPr lang="zh-CN" altLang="en-US" dirty="0"/>
              <a:t>有这样一个小电路，翻转开关，控制灯泡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开关变成两个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带图示的证明过程见老师的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约束，为什么等价，等价性问题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带图示的证明过程见老师的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你能设计一个电路，当且仅当所有开关被翻转的次数完全相同时，灯亮着吗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这种装置很难推理。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通过将它们表示为抽象的计算设备或自动机，我们将学习如何回答这些问题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第一步：初始化</a:t>
            </a:r>
            <a:r>
              <a:rPr lang="en-US" altLang="zh-CN" dirty="0"/>
              <a:t>DFA</a:t>
            </a:r>
            <a:r>
              <a:rPr lang="zh-CN" altLang="en-US" dirty="0"/>
              <a:t>的初始状态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有限自动机可以没有接受状态，即</a:t>
            </a:r>
            <a:r>
              <a:rPr lang="en-US" altLang="zh-CN" dirty="0"/>
              <a:t>F</a:t>
            </a:r>
            <a:r>
              <a:rPr lang="zh-CN" altLang="en-US" dirty="0"/>
              <a:t>是空集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转换函数</a:t>
            </a:r>
            <a:r>
              <a:rPr lang="en-US" altLang="zh-CN" sz="1200" dirty="0"/>
              <a:t>δ</a:t>
            </a:r>
            <a:r>
              <a:rPr lang="zh-CN" altLang="en-US" sz="1200" dirty="0"/>
              <a:t>对一个状态和一个输入符号的每一种可能的组合，恰好指定一个状态。对于每个可能的输入符号从每一个状态恰好引出一个转移。</a:t>
            </a:r>
          </a:p>
          <a:p>
            <a:endParaRPr lang="zh-CN" altLang="en-US" dirty="0"/>
          </a:p>
          <a:p>
            <a:r>
              <a:rPr lang="zh-CN" altLang="en-US" dirty="0"/>
              <a:t>∑ σ sigma</a:t>
            </a:r>
          </a:p>
          <a:p>
            <a:r>
              <a:rPr lang="zh-CN" altLang="en-US" dirty="0"/>
              <a:t>Δ δ delta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用状态转换图表示有限自动机从输入中读取字符后的状态转换</a:t>
            </a:r>
          </a:p>
          <a:p>
            <a:r>
              <a:rPr lang="zh-CN" altLang="en-US" dirty="0"/>
              <a:t>状态集，字母表，转移函数，起始状态，接受状态集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对于每个状态，在字母表中的每个符号都有一个转变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1702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289262"/>
            <a:ext cx="6400800" cy="948049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F6D8-2638-4EA9-9CF3-D9CCC8EB30CB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458" y="3254356"/>
            <a:ext cx="6974924" cy="1902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 descr="963786fd94c482cb8f9927650a65f21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3836154" y="476672"/>
            <a:ext cx="1471692" cy="1498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3FD-422E-421F-BED9-ACE676FCF648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99D-93F4-495D-9570-D7ABBD548184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7F18-5522-4637-9F7D-098D91CCB4FC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2A64-1DC8-426E-8F4F-A2B6EE48B843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" y="6597352"/>
            <a:ext cx="8856000" cy="2304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9D53-AED0-46F1-919E-5CBD5B54CC28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" y="6597352"/>
            <a:ext cx="8856000" cy="2304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D9A-A9FD-4178-ACB8-24B84B611AFD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B2D6-8E51-46B9-9774-EFD3D349250D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472-17B1-426C-AA07-E2B45BB9CBED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85B2-6660-4EA0-9F3C-36637A2E0E6B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956-2B62-4549-A472-685860E30B10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283968" y="-5488"/>
            <a:ext cx="4752528" cy="4101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CAA-4F2B-419C-A7C2-E18A9D5DCF42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8237-67F2-4411-BD9F-487E79696420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4000" cy="417261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26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48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0" y="4554"/>
            <a:ext cx="428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j-lt"/>
                <a:ea typeface="华文新魏" panose="02010800040101010101" pitchFamily="2" charset="-122"/>
              </a:rPr>
              <a:t>有限自动机</a:t>
            </a:r>
            <a:endParaRPr lang="zh-CN" altLang="en-US" sz="2400" kern="1200" dirty="0">
              <a:solidFill>
                <a:schemeClr val="bg1"/>
              </a:solidFill>
              <a:latin typeface="+mn-l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7.bin"/><Relationship Id="rId21" Type="http://schemas.openxmlformats.org/officeDocument/2006/relationships/oleObject" Target="../embeddings/oleObject74.bin"/><Relationship Id="rId34" Type="http://schemas.openxmlformats.org/officeDocument/2006/relationships/oleObject" Target="../embeddings/oleObject84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3.bin"/><Relationship Id="rId38" Type="http://schemas.openxmlformats.org/officeDocument/2006/relationships/oleObject" Target="../embeddings/oleObject88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73.bin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11.wmf"/><Relationship Id="rId24" Type="http://schemas.openxmlformats.org/officeDocument/2006/relationships/image" Target="../media/image12.wmf"/><Relationship Id="rId32" Type="http://schemas.openxmlformats.org/officeDocument/2006/relationships/oleObject" Target="../embeddings/oleObject82.bin"/><Relationship Id="rId37" Type="http://schemas.openxmlformats.org/officeDocument/2006/relationships/oleObject" Target="../embeddings/oleObject87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5.wmf"/><Relationship Id="rId36" Type="http://schemas.openxmlformats.org/officeDocument/2006/relationships/oleObject" Target="../embeddings/oleObject86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81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8.bin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78.bin"/><Relationship Id="rId30" Type="http://schemas.openxmlformats.org/officeDocument/2006/relationships/oleObject" Target="../embeddings/oleObject80.bin"/><Relationship Id="rId35" Type="http://schemas.openxmlformats.org/officeDocument/2006/relationships/oleObject" Target="../embeddings/oleObject85.bin"/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3.bin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99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6.bin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8.bin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5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100.bin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0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3.wmf"/><Relationship Id="rId1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18.bin"/><Relationship Id="rId18" Type="http://schemas.openxmlformats.org/officeDocument/2006/relationships/oleObject" Target="../embeddings/oleObject121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24.bin"/><Relationship Id="rId7" Type="http://schemas.openxmlformats.org/officeDocument/2006/relationships/image" Target="../media/image13.wmf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22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133.bin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136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39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8.bin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4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44.bin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3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46.bin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1.wmf"/><Relationship Id="rId1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9.bin"/><Relationship Id="rId11" Type="http://schemas.openxmlformats.org/officeDocument/2006/relationships/oleObject" Target="../embeddings/oleObject152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54.bin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6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23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62.bin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78.bin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80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6.wmf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33.wmf"/><Relationship Id="rId15" Type="http://schemas.openxmlformats.org/officeDocument/2006/relationships/image" Target="../media/image5.wmf"/><Relationship Id="rId23" Type="http://schemas.openxmlformats.org/officeDocument/2006/relationships/oleObject" Target="../embeddings/oleObject181.bin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76.bin"/><Relationship Id="rId22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192.bin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195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188.bin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190.bin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187.bin"/><Relationship Id="rId19" Type="http://schemas.openxmlformats.org/officeDocument/2006/relationships/oleObject" Target="../embeddings/oleObject193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oleObject" Target="../embeddings/oleObject202.bin"/><Relationship Id="rId18" Type="http://schemas.openxmlformats.org/officeDocument/2006/relationships/oleObject" Target="../embeddings/oleObject206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05.bin"/><Relationship Id="rId20" Type="http://schemas.openxmlformats.org/officeDocument/2006/relationships/oleObject" Target="../embeddings/oleObject20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3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204.bin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oleObject" Target="../embeddings/oleObject21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1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0.wmf"/><Relationship Id="rId5" Type="http://schemas.openxmlformats.org/officeDocument/2006/relationships/image" Target="../media/image48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21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6.bin"/><Relationship Id="rId26" Type="http://schemas.openxmlformats.org/officeDocument/2006/relationships/image" Target="../media/image53.wmf"/><Relationship Id="rId3" Type="http://schemas.openxmlformats.org/officeDocument/2006/relationships/notesSlide" Target="../notesSlides/notesSlide32.xml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8.bin"/><Relationship Id="rId11" Type="http://schemas.openxmlformats.org/officeDocument/2006/relationships/oleObject" Target="../embeddings/oleObject221.bin"/><Relationship Id="rId24" Type="http://schemas.openxmlformats.org/officeDocument/2006/relationships/oleObject" Target="../embeddings/oleObject232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227.bin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50.wmf"/><Relationship Id="rId22" Type="http://schemas.openxmlformats.org/officeDocument/2006/relationships/oleObject" Target="../embeddings/oleObject230.bin"/><Relationship Id="rId27" Type="http://schemas.openxmlformats.org/officeDocument/2006/relationships/oleObject" Target="../embeddings/oleObject23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oleObject" Target="../embeddings/oleObject240.bin"/><Relationship Id="rId18" Type="http://schemas.openxmlformats.org/officeDocument/2006/relationships/oleObject" Target="../embeddings/oleObject244.bin"/><Relationship Id="rId3" Type="http://schemas.openxmlformats.org/officeDocument/2006/relationships/notesSlide" Target="../notesSlides/notesSlide33.xml"/><Relationship Id="rId21" Type="http://schemas.openxmlformats.org/officeDocument/2006/relationships/oleObject" Target="../embeddings/oleObject247.bin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239.bin"/><Relationship Id="rId17" Type="http://schemas.openxmlformats.org/officeDocument/2006/relationships/oleObject" Target="../embeddings/oleObject243.bin"/><Relationship Id="rId25" Type="http://schemas.openxmlformats.org/officeDocument/2006/relationships/image" Target="../media/image54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1.wmf"/><Relationship Id="rId20" Type="http://schemas.openxmlformats.org/officeDocument/2006/relationships/oleObject" Target="../embeddings/oleObject24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250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9.bin"/><Relationship Id="rId10" Type="http://schemas.openxmlformats.org/officeDocument/2006/relationships/oleObject" Target="../embeddings/oleObject238.bin"/><Relationship Id="rId19" Type="http://schemas.openxmlformats.org/officeDocument/2006/relationships/oleObject" Target="../embeddings/oleObject245.bin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50.wmf"/><Relationship Id="rId18" Type="http://schemas.openxmlformats.org/officeDocument/2006/relationships/image" Target="../media/image51.wmf"/><Relationship Id="rId26" Type="http://schemas.openxmlformats.org/officeDocument/2006/relationships/oleObject" Target="../embeddings/oleObject268.bin"/><Relationship Id="rId3" Type="http://schemas.openxmlformats.org/officeDocument/2006/relationships/notesSlide" Target="../notesSlides/notesSlide34.xml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6.bin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266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5.bin"/><Relationship Id="rId10" Type="http://schemas.openxmlformats.org/officeDocument/2006/relationships/oleObject" Target="../embeddings/oleObject255.bin"/><Relationship Id="rId19" Type="http://schemas.openxmlformats.org/officeDocument/2006/relationships/oleObject" Target="../embeddings/oleObject261.bin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257.bin"/><Relationship Id="rId22" Type="http://schemas.openxmlformats.org/officeDocument/2006/relationships/oleObject" Target="../embeddings/oleObject264.bin"/><Relationship Id="rId27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3.bin"/><Relationship Id="rId18" Type="http://schemas.openxmlformats.org/officeDocument/2006/relationships/oleObject" Target="../embeddings/oleObject276.bin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296.bin"/><Relationship Id="rId21" Type="http://schemas.openxmlformats.org/officeDocument/2006/relationships/oleObject" Target="../embeddings/oleObject279.bin"/><Relationship Id="rId34" Type="http://schemas.openxmlformats.org/officeDocument/2006/relationships/oleObject" Target="../embeddings/oleObject291.bin"/><Relationship Id="rId42" Type="http://schemas.openxmlformats.org/officeDocument/2006/relationships/oleObject" Target="../embeddings/oleObject299.bin"/><Relationship Id="rId47" Type="http://schemas.openxmlformats.org/officeDocument/2006/relationships/oleObject" Target="../embeddings/oleObject304.bin"/><Relationship Id="rId50" Type="http://schemas.openxmlformats.org/officeDocument/2006/relationships/oleObject" Target="../embeddings/oleObject307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8.wmf"/><Relationship Id="rId29" Type="http://schemas.openxmlformats.org/officeDocument/2006/relationships/oleObject" Target="../embeddings/oleObject286.bin"/><Relationship Id="rId11" Type="http://schemas.openxmlformats.org/officeDocument/2006/relationships/oleObject" Target="../embeddings/oleObject272.bin"/><Relationship Id="rId24" Type="http://schemas.openxmlformats.org/officeDocument/2006/relationships/oleObject" Target="../embeddings/oleObject282.bin"/><Relationship Id="rId32" Type="http://schemas.openxmlformats.org/officeDocument/2006/relationships/oleObject" Target="../embeddings/oleObject289.bin"/><Relationship Id="rId37" Type="http://schemas.openxmlformats.org/officeDocument/2006/relationships/oleObject" Target="../embeddings/oleObject294.bin"/><Relationship Id="rId40" Type="http://schemas.openxmlformats.org/officeDocument/2006/relationships/oleObject" Target="../embeddings/oleObject297.bin"/><Relationship Id="rId45" Type="http://schemas.openxmlformats.org/officeDocument/2006/relationships/oleObject" Target="../embeddings/oleObject30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81.bin"/><Relationship Id="rId28" Type="http://schemas.openxmlformats.org/officeDocument/2006/relationships/oleObject" Target="../embeddings/oleObject285.bin"/><Relationship Id="rId36" Type="http://schemas.openxmlformats.org/officeDocument/2006/relationships/oleObject" Target="../embeddings/oleObject293.bin"/><Relationship Id="rId49" Type="http://schemas.openxmlformats.org/officeDocument/2006/relationships/oleObject" Target="../embeddings/oleObject30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77.bin"/><Relationship Id="rId31" Type="http://schemas.openxmlformats.org/officeDocument/2006/relationships/oleObject" Target="../embeddings/oleObject288.bin"/><Relationship Id="rId44" Type="http://schemas.openxmlformats.org/officeDocument/2006/relationships/oleObject" Target="../embeddings/oleObject301.bin"/><Relationship Id="rId4" Type="http://schemas.openxmlformats.org/officeDocument/2006/relationships/image" Target="../media/image59.png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57.wmf"/><Relationship Id="rId22" Type="http://schemas.openxmlformats.org/officeDocument/2006/relationships/oleObject" Target="../embeddings/oleObject280.bin"/><Relationship Id="rId27" Type="http://schemas.openxmlformats.org/officeDocument/2006/relationships/oleObject" Target="../embeddings/oleObject284.bin"/><Relationship Id="rId30" Type="http://schemas.openxmlformats.org/officeDocument/2006/relationships/oleObject" Target="../embeddings/oleObject287.bin"/><Relationship Id="rId35" Type="http://schemas.openxmlformats.org/officeDocument/2006/relationships/oleObject" Target="../embeddings/oleObject292.bin"/><Relationship Id="rId43" Type="http://schemas.openxmlformats.org/officeDocument/2006/relationships/oleObject" Target="../embeddings/oleObject300.bin"/><Relationship Id="rId48" Type="http://schemas.openxmlformats.org/officeDocument/2006/relationships/oleObject" Target="../embeddings/oleObject305.bin"/><Relationship Id="rId8" Type="http://schemas.openxmlformats.org/officeDocument/2006/relationships/image" Target="../media/image56.wmf"/><Relationship Id="rId51" Type="http://schemas.openxmlformats.org/officeDocument/2006/relationships/oleObject" Target="../embeddings/oleObject308.bin"/><Relationship Id="rId3" Type="http://schemas.openxmlformats.org/officeDocument/2006/relationships/notesSlide" Target="../notesSlides/notesSlide35.xml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83.bin"/><Relationship Id="rId33" Type="http://schemas.openxmlformats.org/officeDocument/2006/relationships/oleObject" Target="../embeddings/oleObject290.bin"/><Relationship Id="rId38" Type="http://schemas.openxmlformats.org/officeDocument/2006/relationships/oleObject" Target="../embeddings/oleObject295.bin"/><Relationship Id="rId46" Type="http://schemas.openxmlformats.org/officeDocument/2006/relationships/oleObject" Target="../embeddings/oleObject303.bin"/><Relationship Id="rId20" Type="http://schemas.openxmlformats.org/officeDocument/2006/relationships/oleObject" Target="../embeddings/oleObject278.bin"/><Relationship Id="rId41" Type="http://schemas.openxmlformats.org/officeDocument/2006/relationships/oleObject" Target="../embeddings/oleObject29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316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1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3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13" Type="http://schemas.openxmlformats.org/officeDocument/2006/relationships/oleObject" Target="../embeddings/oleObject32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8.wmf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18.bin"/><Relationship Id="rId11" Type="http://schemas.openxmlformats.org/officeDocument/2006/relationships/oleObject" Target="../embeddings/oleObject321.bin"/><Relationship Id="rId5" Type="http://schemas.openxmlformats.org/officeDocument/2006/relationships/image" Target="../media/image61.wmf"/><Relationship Id="rId15" Type="http://schemas.openxmlformats.org/officeDocument/2006/relationships/oleObject" Target="../embeddings/oleObject323.bin"/><Relationship Id="rId10" Type="http://schemas.openxmlformats.org/officeDocument/2006/relationships/image" Target="../media/image69.wmf"/><Relationship Id="rId4" Type="http://schemas.openxmlformats.org/officeDocument/2006/relationships/oleObject" Target="../embeddings/oleObject317.bin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331.bin"/><Relationship Id="rId26" Type="http://schemas.openxmlformats.org/officeDocument/2006/relationships/oleObject" Target="../embeddings/oleObject337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76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74.wmf"/><Relationship Id="rId25" Type="http://schemas.openxmlformats.org/officeDocument/2006/relationships/oleObject" Target="../embeddings/oleObject336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30.bin"/><Relationship Id="rId20" Type="http://schemas.openxmlformats.org/officeDocument/2006/relationships/oleObject" Target="../embeddings/oleObject33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335.bin"/><Relationship Id="rId5" Type="http://schemas.openxmlformats.org/officeDocument/2006/relationships/image" Target="../media/image72.wmf"/><Relationship Id="rId15" Type="http://schemas.openxmlformats.org/officeDocument/2006/relationships/image" Target="../media/image61.wmf"/><Relationship Id="rId23" Type="http://schemas.openxmlformats.org/officeDocument/2006/relationships/oleObject" Target="../embeddings/oleObject334.bin"/><Relationship Id="rId28" Type="http://schemas.openxmlformats.org/officeDocument/2006/relationships/oleObject" Target="../embeddings/oleObject339.bin"/><Relationship Id="rId10" Type="http://schemas.openxmlformats.org/officeDocument/2006/relationships/oleObject" Target="../embeddings/oleObject327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329.bin"/><Relationship Id="rId22" Type="http://schemas.openxmlformats.org/officeDocument/2006/relationships/oleObject" Target="../embeddings/oleObject333.bin"/><Relationship Id="rId27" Type="http://schemas.openxmlformats.org/officeDocument/2006/relationships/oleObject" Target="../embeddings/oleObject33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347.bin"/><Relationship Id="rId26" Type="http://schemas.openxmlformats.org/officeDocument/2006/relationships/oleObject" Target="../embeddings/oleObject353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7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352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46.bin"/><Relationship Id="rId20" Type="http://schemas.openxmlformats.org/officeDocument/2006/relationships/oleObject" Target="../embeddings/oleObject34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351.bin"/><Relationship Id="rId5" Type="http://schemas.openxmlformats.org/officeDocument/2006/relationships/image" Target="../media/image77.wmf"/><Relationship Id="rId15" Type="http://schemas.openxmlformats.org/officeDocument/2006/relationships/image" Target="../media/image74.wmf"/><Relationship Id="rId23" Type="http://schemas.openxmlformats.org/officeDocument/2006/relationships/oleObject" Target="../embeddings/oleObject350.bin"/><Relationship Id="rId28" Type="http://schemas.openxmlformats.org/officeDocument/2006/relationships/oleObject" Target="../embeddings/oleObject355.bin"/><Relationship Id="rId10" Type="http://schemas.openxmlformats.org/officeDocument/2006/relationships/oleObject" Target="../embeddings/oleObject343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345.bin"/><Relationship Id="rId22" Type="http://schemas.openxmlformats.org/officeDocument/2006/relationships/oleObject" Target="../embeddings/oleObject349.bin"/><Relationship Id="rId27" Type="http://schemas.openxmlformats.org/officeDocument/2006/relationships/oleObject" Target="../embeddings/oleObject35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363.bin"/><Relationship Id="rId26" Type="http://schemas.openxmlformats.org/officeDocument/2006/relationships/oleObject" Target="../embeddings/oleObject368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360.bin"/><Relationship Id="rId17" Type="http://schemas.openxmlformats.org/officeDocument/2006/relationships/image" Target="../media/image85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62.bin"/><Relationship Id="rId20" Type="http://schemas.openxmlformats.org/officeDocument/2006/relationships/oleObject" Target="../embeddings/oleObject36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82.wmf"/><Relationship Id="rId24" Type="http://schemas.openxmlformats.org/officeDocument/2006/relationships/oleObject" Target="../embeddings/oleObject367.bin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23" Type="http://schemas.openxmlformats.org/officeDocument/2006/relationships/oleObject" Target="../embeddings/oleObject366.bin"/><Relationship Id="rId10" Type="http://schemas.openxmlformats.org/officeDocument/2006/relationships/oleObject" Target="../embeddings/oleObject359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361.bin"/><Relationship Id="rId22" Type="http://schemas.openxmlformats.org/officeDocument/2006/relationships/oleObject" Target="../embeddings/oleObject36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1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376.bin"/><Relationship Id="rId26" Type="http://schemas.openxmlformats.org/officeDocument/2006/relationships/oleObject" Target="../embeddings/oleObject381.bin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373.bin"/><Relationship Id="rId17" Type="http://schemas.openxmlformats.org/officeDocument/2006/relationships/image" Target="../media/image85.wmf"/><Relationship Id="rId25" Type="http://schemas.openxmlformats.org/officeDocument/2006/relationships/image" Target="../media/image88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75.bin"/><Relationship Id="rId20" Type="http://schemas.openxmlformats.org/officeDocument/2006/relationships/oleObject" Target="../embeddings/oleObject37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70.bin"/><Relationship Id="rId11" Type="http://schemas.openxmlformats.org/officeDocument/2006/relationships/image" Target="../media/image82.wmf"/><Relationship Id="rId24" Type="http://schemas.openxmlformats.org/officeDocument/2006/relationships/oleObject" Target="../embeddings/oleObject380.bin"/><Relationship Id="rId5" Type="http://schemas.openxmlformats.org/officeDocument/2006/relationships/image" Target="../media/image89.wmf"/><Relationship Id="rId15" Type="http://schemas.openxmlformats.org/officeDocument/2006/relationships/image" Target="../media/image84.wmf"/><Relationship Id="rId23" Type="http://schemas.openxmlformats.org/officeDocument/2006/relationships/oleObject" Target="../embeddings/oleObject379.bin"/><Relationship Id="rId10" Type="http://schemas.openxmlformats.org/officeDocument/2006/relationships/oleObject" Target="../embeddings/oleObject372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369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374.bin"/><Relationship Id="rId22" Type="http://schemas.openxmlformats.org/officeDocument/2006/relationships/oleObject" Target="../embeddings/oleObject37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4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389.bin"/><Relationship Id="rId26" Type="http://schemas.openxmlformats.org/officeDocument/2006/relationships/oleObject" Target="../embeddings/oleObject394.bin"/><Relationship Id="rId3" Type="http://schemas.openxmlformats.org/officeDocument/2006/relationships/notesSlide" Target="../notesSlides/notesSlide43.xml"/><Relationship Id="rId21" Type="http://schemas.openxmlformats.org/officeDocument/2006/relationships/oleObject" Target="../embeddings/oleObject391.bin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386.bin"/><Relationship Id="rId17" Type="http://schemas.openxmlformats.org/officeDocument/2006/relationships/image" Target="../media/image86.wmf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88.bin"/><Relationship Id="rId20" Type="http://schemas.openxmlformats.org/officeDocument/2006/relationships/oleObject" Target="../embeddings/oleObject39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83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393.bin"/><Relationship Id="rId5" Type="http://schemas.openxmlformats.org/officeDocument/2006/relationships/image" Target="../media/image90.wmf"/><Relationship Id="rId15" Type="http://schemas.openxmlformats.org/officeDocument/2006/relationships/image" Target="../media/image85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385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382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387.bin"/><Relationship Id="rId22" Type="http://schemas.openxmlformats.org/officeDocument/2006/relationships/oleObject" Target="../embeddings/oleObject39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39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8.bin"/><Relationship Id="rId13" Type="http://schemas.openxmlformats.org/officeDocument/2006/relationships/oleObject" Target="../embeddings/oleObject401.bin"/><Relationship Id="rId18" Type="http://schemas.openxmlformats.org/officeDocument/2006/relationships/oleObject" Target="../embeddings/oleObject405.bin"/><Relationship Id="rId26" Type="http://schemas.openxmlformats.org/officeDocument/2006/relationships/oleObject" Target="../embeddings/oleObject409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103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400.bin"/><Relationship Id="rId17" Type="http://schemas.openxmlformats.org/officeDocument/2006/relationships/oleObject" Target="../embeddings/oleObject404.bin"/><Relationship Id="rId25" Type="http://schemas.openxmlformats.org/officeDocument/2006/relationships/image" Target="../media/image105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03.bin"/><Relationship Id="rId20" Type="http://schemas.openxmlformats.org/officeDocument/2006/relationships/oleObject" Target="../embeddings/oleObject406.bin"/><Relationship Id="rId29" Type="http://schemas.openxmlformats.org/officeDocument/2006/relationships/image" Target="../media/image107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97.bin"/><Relationship Id="rId11" Type="http://schemas.openxmlformats.org/officeDocument/2006/relationships/image" Target="../media/image100.wmf"/><Relationship Id="rId24" Type="http://schemas.openxmlformats.org/officeDocument/2006/relationships/oleObject" Target="../embeddings/oleObject408.bin"/><Relationship Id="rId5" Type="http://schemas.openxmlformats.org/officeDocument/2006/relationships/image" Target="../media/image80.wmf"/><Relationship Id="rId15" Type="http://schemas.openxmlformats.org/officeDocument/2006/relationships/oleObject" Target="../embeddings/oleObject402.bin"/><Relationship Id="rId23" Type="http://schemas.openxmlformats.org/officeDocument/2006/relationships/image" Target="../media/image104.wmf"/><Relationship Id="rId28" Type="http://schemas.openxmlformats.org/officeDocument/2006/relationships/oleObject" Target="../embeddings/oleObject410.bin"/><Relationship Id="rId10" Type="http://schemas.openxmlformats.org/officeDocument/2006/relationships/oleObject" Target="../embeddings/oleObject399.bin"/><Relationship Id="rId19" Type="http://schemas.openxmlformats.org/officeDocument/2006/relationships/image" Target="../media/image102.wmf"/><Relationship Id="rId31" Type="http://schemas.openxmlformats.org/officeDocument/2006/relationships/image" Target="../media/image108.wmf"/><Relationship Id="rId4" Type="http://schemas.openxmlformats.org/officeDocument/2006/relationships/oleObject" Target="../embeddings/oleObject396.bin"/><Relationship Id="rId9" Type="http://schemas.openxmlformats.org/officeDocument/2006/relationships/image" Target="../media/image99.wmf"/><Relationship Id="rId14" Type="http://schemas.openxmlformats.org/officeDocument/2006/relationships/image" Target="../media/image101.wmf"/><Relationship Id="rId22" Type="http://schemas.openxmlformats.org/officeDocument/2006/relationships/oleObject" Target="../embeddings/oleObject407.bin"/><Relationship Id="rId27" Type="http://schemas.openxmlformats.org/officeDocument/2006/relationships/image" Target="../media/image106.wmf"/><Relationship Id="rId30" Type="http://schemas.openxmlformats.org/officeDocument/2006/relationships/oleObject" Target="../embeddings/oleObject41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13" Type="http://schemas.openxmlformats.org/officeDocument/2006/relationships/image" Target="../media/image80.wmf"/><Relationship Id="rId18" Type="http://schemas.openxmlformats.org/officeDocument/2006/relationships/image" Target="../media/image112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110.wmf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415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15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13.bin"/><Relationship Id="rId11" Type="http://schemas.openxmlformats.org/officeDocument/2006/relationships/image" Target="../media/image88.wmf"/><Relationship Id="rId5" Type="http://schemas.openxmlformats.org/officeDocument/2006/relationships/image" Target="../media/image109.wmf"/><Relationship Id="rId15" Type="http://schemas.openxmlformats.org/officeDocument/2006/relationships/image" Target="../media/image85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416.bin"/><Relationship Id="rId4" Type="http://schemas.openxmlformats.org/officeDocument/2006/relationships/oleObject" Target="../embeddings/oleObject412.bin"/><Relationship Id="rId9" Type="http://schemas.openxmlformats.org/officeDocument/2006/relationships/image" Target="../media/image111.wmf"/><Relationship Id="rId14" Type="http://schemas.openxmlformats.org/officeDocument/2006/relationships/image" Target="../media/image8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13" Type="http://schemas.openxmlformats.org/officeDocument/2006/relationships/image" Target="../media/image120.w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42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18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420.bin"/><Relationship Id="rId4" Type="http://schemas.openxmlformats.org/officeDocument/2006/relationships/oleObject" Target="../embeddings/oleObject417.bin"/><Relationship Id="rId9" Type="http://schemas.openxmlformats.org/officeDocument/2006/relationships/image" Target="../media/image118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85.wmf"/><Relationship Id="rId26" Type="http://schemas.openxmlformats.org/officeDocument/2006/relationships/image" Target="../media/image124.wmf"/><Relationship Id="rId39" Type="http://schemas.openxmlformats.org/officeDocument/2006/relationships/image" Target="../media/image128.wmf"/><Relationship Id="rId21" Type="http://schemas.openxmlformats.org/officeDocument/2006/relationships/oleObject" Target="../embeddings/oleObject431.bin"/><Relationship Id="rId34" Type="http://schemas.openxmlformats.org/officeDocument/2006/relationships/oleObject" Target="../embeddings/oleObject439.bin"/><Relationship Id="rId42" Type="http://schemas.openxmlformats.org/officeDocument/2006/relationships/image" Target="../media/image130.pn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6.wmf"/><Relationship Id="rId29" Type="http://schemas.openxmlformats.org/officeDocument/2006/relationships/image" Target="../media/image125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23.bin"/><Relationship Id="rId11" Type="http://schemas.openxmlformats.org/officeDocument/2006/relationships/oleObject" Target="../embeddings/oleObject426.bin"/><Relationship Id="rId24" Type="http://schemas.openxmlformats.org/officeDocument/2006/relationships/image" Target="../media/image112.wmf"/><Relationship Id="rId32" Type="http://schemas.openxmlformats.org/officeDocument/2006/relationships/oleObject" Target="../embeddings/oleObject438.bin"/><Relationship Id="rId37" Type="http://schemas.openxmlformats.org/officeDocument/2006/relationships/image" Target="../media/image127.wmf"/><Relationship Id="rId40" Type="http://schemas.openxmlformats.org/officeDocument/2006/relationships/oleObject" Target="../embeddings/oleObject442.bin"/><Relationship Id="rId45" Type="http://schemas.openxmlformats.org/officeDocument/2006/relationships/image" Target="../media/image133.png"/><Relationship Id="rId5" Type="http://schemas.openxmlformats.org/officeDocument/2006/relationships/image" Target="../media/image121.wmf"/><Relationship Id="rId15" Type="http://schemas.openxmlformats.org/officeDocument/2006/relationships/oleObject" Target="../embeddings/oleObject428.bin"/><Relationship Id="rId23" Type="http://schemas.openxmlformats.org/officeDocument/2006/relationships/oleObject" Target="../embeddings/oleObject432.bin"/><Relationship Id="rId28" Type="http://schemas.openxmlformats.org/officeDocument/2006/relationships/oleObject" Target="../embeddings/oleObject435.bin"/><Relationship Id="rId36" Type="http://schemas.openxmlformats.org/officeDocument/2006/relationships/oleObject" Target="../embeddings/oleObject440.bin"/><Relationship Id="rId10" Type="http://schemas.openxmlformats.org/officeDocument/2006/relationships/oleObject" Target="../embeddings/oleObject425.bin"/><Relationship Id="rId19" Type="http://schemas.openxmlformats.org/officeDocument/2006/relationships/oleObject" Target="../embeddings/oleObject430.bin"/><Relationship Id="rId31" Type="http://schemas.openxmlformats.org/officeDocument/2006/relationships/oleObject" Target="../embeddings/oleObject437.bin"/><Relationship Id="rId44" Type="http://schemas.openxmlformats.org/officeDocument/2006/relationships/image" Target="../media/image132.png"/><Relationship Id="rId4" Type="http://schemas.openxmlformats.org/officeDocument/2006/relationships/oleObject" Target="../embeddings/oleObject422.bin"/><Relationship Id="rId9" Type="http://schemas.openxmlformats.org/officeDocument/2006/relationships/image" Target="../media/image88.wmf"/><Relationship Id="rId14" Type="http://schemas.openxmlformats.org/officeDocument/2006/relationships/image" Target="../media/image80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434.bin"/><Relationship Id="rId30" Type="http://schemas.openxmlformats.org/officeDocument/2006/relationships/oleObject" Target="../embeddings/oleObject436.bin"/><Relationship Id="rId35" Type="http://schemas.openxmlformats.org/officeDocument/2006/relationships/image" Target="../media/image113.wmf"/><Relationship Id="rId43" Type="http://schemas.openxmlformats.org/officeDocument/2006/relationships/image" Target="../media/image131.png"/><Relationship Id="rId8" Type="http://schemas.openxmlformats.org/officeDocument/2006/relationships/oleObject" Target="../embeddings/oleObject424.bin"/><Relationship Id="rId3" Type="http://schemas.openxmlformats.org/officeDocument/2006/relationships/notesSlide" Target="../notesSlides/notesSlide53.xml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429.bin"/><Relationship Id="rId25" Type="http://schemas.openxmlformats.org/officeDocument/2006/relationships/oleObject" Target="../embeddings/oleObject433.bin"/><Relationship Id="rId33" Type="http://schemas.openxmlformats.org/officeDocument/2006/relationships/image" Target="../media/image126.wmf"/><Relationship Id="rId38" Type="http://schemas.openxmlformats.org/officeDocument/2006/relationships/oleObject" Target="../embeddings/oleObject441.bin"/><Relationship Id="rId46" Type="http://schemas.openxmlformats.org/officeDocument/2006/relationships/oleObject" Target="../embeddings/oleObject443.bin"/><Relationship Id="rId20" Type="http://schemas.openxmlformats.org/officeDocument/2006/relationships/image" Target="../media/image115.wmf"/><Relationship Id="rId41" Type="http://schemas.openxmlformats.org/officeDocument/2006/relationships/image" Target="../media/image129.wmf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9.bin"/><Relationship Id="rId18" Type="http://schemas.openxmlformats.org/officeDocument/2006/relationships/oleObject" Target="../embeddings/oleObject452.bin"/><Relationship Id="rId26" Type="http://schemas.openxmlformats.org/officeDocument/2006/relationships/oleObject" Target="../embeddings/oleObject456.bin"/><Relationship Id="rId39" Type="http://schemas.openxmlformats.org/officeDocument/2006/relationships/image" Target="../media/image126.wmf"/><Relationship Id="rId21" Type="http://schemas.openxmlformats.org/officeDocument/2006/relationships/image" Target="../media/image80.wmf"/><Relationship Id="rId34" Type="http://schemas.openxmlformats.org/officeDocument/2006/relationships/image" Target="../media/image125.wmf"/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8.wmf"/><Relationship Id="rId20" Type="http://schemas.openxmlformats.org/officeDocument/2006/relationships/oleObject" Target="../embeddings/oleObject453.bin"/><Relationship Id="rId29" Type="http://schemas.openxmlformats.org/officeDocument/2006/relationships/image" Target="../media/image112.wmf"/><Relationship Id="rId41" Type="http://schemas.openxmlformats.org/officeDocument/2006/relationships/image" Target="../media/image113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45.bin"/><Relationship Id="rId11" Type="http://schemas.openxmlformats.org/officeDocument/2006/relationships/oleObject" Target="../embeddings/oleObject448.bin"/><Relationship Id="rId24" Type="http://schemas.openxmlformats.org/officeDocument/2006/relationships/oleObject" Target="../embeddings/oleObject455.bin"/><Relationship Id="rId32" Type="http://schemas.openxmlformats.org/officeDocument/2006/relationships/oleObject" Target="../embeddings/oleObject459.bin"/><Relationship Id="rId37" Type="http://schemas.openxmlformats.org/officeDocument/2006/relationships/oleObject" Target="../embeddings/oleObject463.bin"/><Relationship Id="rId40" Type="http://schemas.openxmlformats.org/officeDocument/2006/relationships/oleObject" Target="../embeddings/oleObject465.bin"/><Relationship Id="rId5" Type="http://schemas.openxmlformats.org/officeDocument/2006/relationships/image" Target="../media/image134.wmf"/><Relationship Id="rId15" Type="http://schemas.openxmlformats.org/officeDocument/2006/relationships/oleObject" Target="../embeddings/oleObject450.bin"/><Relationship Id="rId23" Type="http://schemas.openxmlformats.org/officeDocument/2006/relationships/image" Target="../media/image86.wmf"/><Relationship Id="rId28" Type="http://schemas.openxmlformats.org/officeDocument/2006/relationships/oleObject" Target="../embeddings/oleObject457.bin"/><Relationship Id="rId36" Type="http://schemas.openxmlformats.org/officeDocument/2006/relationships/oleObject" Target="../embeddings/oleObject462.bin"/><Relationship Id="rId10" Type="http://schemas.openxmlformats.org/officeDocument/2006/relationships/image" Target="../media/image136.wmf"/><Relationship Id="rId19" Type="http://schemas.openxmlformats.org/officeDocument/2006/relationships/image" Target="../media/image138.wmf"/><Relationship Id="rId31" Type="http://schemas.openxmlformats.org/officeDocument/2006/relationships/image" Target="../media/image124.wmf"/><Relationship Id="rId4" Type="http://schemas.openxmlformats.org/officeDocument/2006/relationships/oleObject" Target="../embeddings/oleObject444.bin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454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458.bin"/><Relationship Id="rId35" Type="http://schemas.openxmlformats.org/officeDocument/2006/relationships/oleObject" Target="../embeddings/oleObject461.bin"/><Relationship Id="rId8" Type="http://schemas.openxmlformats.org/officeDocument/2006/relationships/oleObject" Target="../embeddings/oleObject446.bin"/><Relationship Id="rId3" Type="http://schemas.openxmlformats.org/officeDocument/2006/relationships/notesSlide" Target="../notesSlides/notesSlide54.xml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451.bin"/><Relationship Id="rId25" Type="http://schemas.openxmlformats.org/officeDocument/2006/relationships/image" Target="../media/image85.wmf"/><Relationship Id="rId33" Type="http://schemas.openxmlformats.org/officeDocument/2006/relationships/oleObject" Target="../embeddings/oleObject460.bin"/><Relationship Id="rId38" Type="http://schemas.openxmlformats.org/officeDocument/2006/relationships/oleObject" Target="../embeddings/oleObject46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2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6.bin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28.bin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3.wmf"/><Relationship Id="rId30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9.bin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45.bin"/><Relationship Id="rId34" Type="http://schemas.openxmlformats.org/officeDocument/2006/relationships/oleObject" Target="../embeddings/oleObject55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9.wmf"/><Relationship Id="rId29" Type="http://schemas.openxmlformats.org/officeDocument/2006/relationships/image" Target="../media/image13.wmf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7.bin"/><Relationship Id="rId32" Type="http://schemas.openxmlformats.org/officeDocument/2006/relationships/image" Target="../media/image5.wmf"/><Relationship Id="rId37" Type="http://schemas.openxmlformats.org/officeDocument/2006/relationships/oleObject" Target="../embeddings/oleObject58.bin"/><Relationship Id="rId40" Type="http://schemas.openxmlformats.org/officeDocument/2006/relationships/oleObject" Target="../embeddings/oleObject61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3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2.bin"/><Relationship Id="rId35" Type="http://schemas.openxmlformats.org/officeDocument/2006/relationships/oleObject" Target="../embeddings/oleObject56.bin"/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9.xml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4.bin"/><Relationship Id="rId38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</a:rPr>
              <a:t>有限自动机（</a:t>
            </a:r>
            <a:r>
              <a:rPr lang="en-US" altLang="zh-CN" sz="3200" dirty="0">
                <a:latin typeface="+mn-lt"/>
              </a:rPr>
              <a:t>DFA</a:t>
            </a:r>
            <a:r>
              <a:rPr lang="zh-CN" altLang="en-US" sz="3200" dirty="0">
                <a:latin typeface="+mn-lt"/>
              </a:rPr>
              <a:t>、</a:t>
            </a:r>
            <a:r>
              <a:rPr lang="en-US" altLang="zh-CN" sz="3200" dirty="0">
                <a:latin typeface="+mn-lt"/>
              </a:rPr>
              <a:t>NFA</a:t>
            </a:r>
            <a:r>
              <a:rPr lang="zh-CN" altLang="en-US" sz="3200" dirty="0">
                <a:latin typeface="+mn-lt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8894" y="6364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确定性有限自动机（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DFA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1007033" y="258609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99" name="Line 46"/>
          <p:cNvSpPr>
            <a:spLocks noChangeShapeType="1"/>
          </p:cNvSpPr>
          <p:nvPr/>
        </p:nvSpPr>
        <p:spPr bwMode="auto">
          <a:xfrm>
            <a:off x="856221" y="143674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84010" y="5027636"/>
            <a:ext cx="1295400" cy="533400"/>
            <a:chOff x="2384010" y="5027636"/>
            <a:chExt cx="1295400" cy="533400"/>
          </a:xfrm>
        </p:grpSpPr>
        <p:sp>
          <p:nvSpPr>
            <p:cNvPr id="66" name="Oval 13"/>
            <p:cNvSpPr>
              <a:spLocks noChangeArrowheads="1"/>
            </p:cNvSpPr>
            <p:nvPr/>
          </p:nvSpPr>
          <p:spPr bwMode="auto">
            <a:xfrm>
              <a:off x="31460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609095"/>
                </p:ext>
              </p:extLst>
            </p:nvPr>
          </p:nvGraphicFramePr>
          <p:xfrm>
            <a:off x="3260310" y="5027636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2" name="Equation" r:id="rId4" imgW="342900" imgH="469900" progId="Equation.3">
                    <p:embed/>
                  </p:oleObj>
                </mc:Choice>
                <mc:Fallback>
                  <p:oleObj name="Equation" r:id="rId4" imgW="342900" imgH="46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310" y="5027636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18"/>
            <p:cNvSpPr>
              <a:spLocks noChangeShapeType="1"/>
            </p:cNvSpPr>
            <p:nvPr/>
          </p:nvSpPr>
          <p:spPr bwMode="auto">
            <a:xfrm>
              <a:off x="23840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656294"/>
                </p:ext>
              </p:extLst>
            </p:nvPr>
          </p:nvGraphicFramePr>
          <p:xfrm>
            <a:off x="26126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3" name="Equation" r:id="rId6" imgW="266700" imgH="279400" progId="Equation.3">
                    <p:embed/>
                  </p:oleObj>
                </mc:Choice>
                <mc:Fallback>
                  <p:oleObj name="Equation" r:id="rId6" imgW="266700" imgH="279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6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679410" y="4951436"/>
            <a:ext cx="1295400" cy="609600"/>
            <a:chOff x="3679410" y="4951436"/>
            <a:chExt cx="1295400" cy="609600"/>
          </a:xfrm>
        </p:grpSpPr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4441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36794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908483"/>
                </p:ext>
              </p:extLst>
            </p:nvPr>
          </p:nvGraphicFramePr>
          <p:xfrm>
            <a:off x="45303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4" name="Equation" r:id="rId8" imgW="393700" imgH="469900" progId="Equation.3">
                    <p:embed/>
                  </p:oleObj>
                </mc:Choice>
                <mc:Fallback>
                  <p:oleObj name="Equation" r:id="rId8" imgW="3937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3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0164386"/>
                </p:ext>
              </p:extLst>
            </p:nvPr>
          </p:nvGraphicFramePr>
          <p:xfrm>
            <a:off x="39080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5" name="Equation" r:id="rId10" imgW="279400" imgH="381000" progId="Equation.3">
                    <p:embed/>
                  </p:oleObj>
                </mc:Choice>
                <mc:Fallback>
                  <p:oleObj name="Equation" r:id="rId10" imgW="279400" imgH="381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0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974810" y="4951436"/>
            <a:ext cx="1295400" cy="609600"/>
            <a:chOff x="4974810" y="4951436"/>
            <a:chExt cx="1295400" cy="609600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57368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49748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738895"/>
                </p:ext>
              </p:extLst>
            </p:nvPr>
          </p:nvGraphicFramePr>
          <p:xfrm>
            <a:off x="58257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6" name="Equation" r:id="rId12" imgW="393700" imgH="469900" progId="Equation.3">
                    <p:embed/>
                  </p:oleObj>
                </mc:Choice>
                <mc:Fallback>
                  <p:oleObj name="Equation" r:id="rId12" imgW="3937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57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9454992"/>
                </p:ext>
              </p:extLst>
            </p:nvPr>
          </p:nvGraphicFramePr>
          <p:xfrm>
            <a:off x="52034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7" name="Equation" r:id="rId14" imgW="279400" imgH="381000" progId="Equation.3">
                    <p:embed/>
                  </p:oleObj>
                </mc:Choice>
                <mc:Fallback>
                  <p:oleObj name="Equation" r:id="rId14" imgW="279400" imgH="38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4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270210" y="4875236"/>
            <a:ext cx="1524000" cy="838200"/>
            <a:chOff x="6270210" y="4875236"/>
            <a:chExt cx="1524000" cy="838200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108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6956010" y="4875236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6270210" y="533243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116015"/>
                </p:ext>
              </p:extLst>
            </p:nvPr>
          </p:nvGraphicFramePr>
          <p:xfrm>
            <a:off x="71846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8" name="Equation" r:id="rId15" imgW="419100" imgH="469900" progId="Equation.3">
                    <p:embed/>
                  </p:oleObj>
                </mc:Choice>
                <mc:Fallback>
                  <p:oleObj name="Equation" r:id="rId15" imgW="419100" imgH="469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46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395118"/>
                </p:ext>
              </p:extLst>
            </p:nvPr>
          </p:nvGraphicFramePr>
          <p:xfrm>
            <a:off x="64988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9" name="Equation" r:id="rId17" imgW="266700" imgH="279400" progId="Equation.3">
                    <p:embed/>
                  </p:oleObj>
                </mc:Choice>
                <mc:Fallback>
                  <p:oleObj name="Equation" r:id="rId17" imgW="266700" imgH="279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88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678"/>
              </p:ext>
            </p:extLst>
          </p:nvPr>
        </p:nvGraphicFramePr>
        <p:xfrm>
          <a:off x="3450810" y="45704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0" name="Equation" r:id="rId18" imgW="266700" imgH="279400" progId="Equation.3">
                  <p:embed/>
                </p:oleObj>
              </mc:Choice>
              <mc:Fallback>
                <p:oleObj name="Equation" r:id="rId18" imgW="2667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10" y="45704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28693"/>
              </p:ext>
            </p:extLst>
          </p:nvPr>
        </p:nvGraphicFramePr>
        <p:xfrm>
          <a:off x="5965410" y="45704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1" name="Equation" r:id="rId19" imgW="279400" imgH="381000" progId="Equation.3">
                  <p:embed/>
                </p:oleObj>
              </mc:Choice>
              <mc:Fallback>
                <p:oleObj name="Equation" r:id="rId19" imgW="279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410" y="45704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59812"/>
              </p:ext>
            </p:extLst>
          </p:nvPr>
        </p:nvGraphicFramePr>
        <p:xfrm>
          <a:off x="2079210" y="44942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2" name="Equation" r:id="rId20" imgW="279400" imgH="381000" progId="Equation.3">
                  <p:embed/>
                </p:oleObj>
              </mc:Choice>
              <mc:Fallback>
                <p:oleObj name="Equation" r:id="rId20" imgW="27940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210" y="44942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Freeform 29"/>
          <p:cNvSpPr/>
          <p:nvPr/>
        </p:nvSpPr>
        <p:spPr bwMode="auto">
          <a:xfrm>
            <a:off x="6346410" y="297023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724510"/>
              </p:ext>
            </p:extLst>
          </p:nvPr>
        </p:nvGraphicFramePr>
        <p:xfrm>
          <a:off x="6359110" y="252573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3" name="Equation" r:id="rId21" imgW="673100" imgH="444500" progId="Equation.3">
                  <p:embed/>
                </p:oleObj>
              </mc:Choice>
              <mc:Fallback>
                <p:oleObj name="Equation" r:id="rId21" imgW="673100" imgH="444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10" y="252573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Line 31"/>
          <p:cNvSpPr>
            <a:spLocks noChangeShapeType="1"/>
          </p:cNvSpPr>
          <p:nvPr/>
        </p:nvSpPr>
        <p:spPr bwMode="auto">
          <a:xfrm flipV="1">
            <a:off x="6117810" y="426563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70010" y="3744936"/>
            <a:ext cx="2374900" cy="1358900"/>
            <a:chOff x="4670010" y="3744936"/>
            <a:chExt cx="2374900" cy="1358900"/>
          </a:xfrm>
        </p:grpSpPr>
        <p:sp>
          <p:nvSpPr>
            <p:cNvPr id="76" name="Oval 23"/>
            <p:cNvSpPr>
              <a:spLocks noChangeArrowheads="1"/>
            </p:cNvSpPr>
            <p:nvPr/>
          </p:nvSpPr>
          <p:spPr bwMode="auto">
            <a:xfrm>
              <a:off x="6511510" y="37449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253383"/>
                </p:ext>
              </p:extLst>
            </p:nvPr>
          </p:nvGraphicFramePr>
          <p:xfrm>
            <a:off x="6587710" y="3744936"/>
            <a:ext cx="4048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4" name="Equation" r:id="rId23" imgW="406400" imgH="469900" progId="Equation.3">
                    <p:embed/>
                  </p:oleObj>
                </mc:Choice>
                <mc:Fallback>
                  <p:oleObj name="Equation" r:id="rId23" imgW="406400" imgH="469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7710" y="3744936"/>
                          <a:ext cx="4048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55626"/>
                </p:ext>
              </p:extLst>
            </p:nvPr>
          </p:nvGraphicFramePr>
          <p:xfrm>
            <a:off x="4670010" y="4646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5" name="Equation" r:id="rId25" imgW="266700" imgH="279400" progId="Equation.3">
                    <p:embed/>
                  </p:oleObj>
                </mc:Choice>
                <mc:Fallback>
                  <p:oleObj name="Equation" r:id="rId25" imgW="266700" imgH="279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010" y="4646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Freeform 32"/>
            <p:cNvSpPr/>
            <p:nvPr/>
          </p:nvSpPr>
          <p:spPr bwMode="auto">
            <a:xfrm>
              <a:off x="4822410" y="4113236"/>
              <a:ext cx="1752600" cy="990600"/>
            </a:xfrm>
            <a:custGeom>
              <a:avLst/>
              <a:gdLst>
                <a:gd name="T0" fmla="*/ 0 w 1104"/>
                <a:gd name="T1" fmla="*/ 2147483646 h 624"/>
                <a:gd name="T2" fmla="*/ 2147483646 w 1104"/>
                <a:gd name="T3" fmla="*/ 2147483646 h 624"/>
                <a:gd name="T4" fmla="*/ 2147483646 w 1104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Freeform 33"/>
          <p:cNvSpPr/>
          <p:nvPr/>
        </p:nvSpPr>
        <p:spPr bwMode="auto">
          <a:xfrm>
            <a:off x="3527010" y="392273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34"/>
          <p:cNvSpPr/>
          <p:nvPr/>
        </p:nvSpPr>
        <p:spPr bwMode="auto">
          <a:xfrm>
            <a:off x="2231610" y="330043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45"/>
          <p:cNvSpPr>
            <a:spLocks noChangeShapeType="1"/>
          </p:cNvSpPr>
          <p:nvPr/>
        </p:nvSpPr>
        <p:spPr bwMode="auto">
          <a:xfrm>
            <a:off x="1774410" y="571343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Group 47"/>
          <p:cNvGrpSpPr/>
          <p:nvPr/>
        </p:nvGrpSpPr>
        <p:grpSpPr bwMode="auto">
          <a:xfrm>
            <a:off x="6879810" y="4265636"/>
            <a:ext cx="900113" cy="609600"/>
            <a:chOff x="4224" y="1824"/>
            <a:chExt cx="567" cy="384"/>
          </a:xfrm>
        </p:grpSpPr>
        <p:graphicFrame>
          <p:nvGraphicFramePr>
            <p:cNvPr id="10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541678"/>
                </p:ext>
              </p:extLst>
            </p:nvPr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6" name="Equation" r:id="rId26" imgW="673100" imgH="444500" progId="Equation.3">
                    <p:embed/>
                  </p:oleObj>
                </mc:Choice>
                <mc:Fallback>
                  <p:oleObj name="Equation" r:id="rId26" imgW="673100" imgH="4445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1010" y="5027636"/>
            <a:ext cx="1135063" cy="533400"/>
            <a:chOff x="1241010" y="5027636"/>
            <a:chExt cx="1135063" cy="533400"/>
          </a:xfrm>
        </p:grpSpPr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1845848" y="5030811"/>
              <a:ext cx="530225" cy="53022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1241010" y="5332436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163183"/>
                </p:ext>
              </p:extLst>
            </p:nvPr>
          </p:nvGraphicFramePr>
          <p:xfrm>
            <a:off x="19268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7" name="Equation" r:id="rId27" imgW="419100" imgH="469900" progId="Equation.3">
                    <p:embed/>
                  </p:oleObj>
                </mc:Choice>
                <mc:Fallback>
                  <p:oleObj name="Equation" r:id="rId27" imgW="419100" imgH="4699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8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3293033" y="144309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Input Tape</a:t>
            </a: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381558" y="782690"/>
            <a:ext cx="1087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31952" y="5018261"/>
            <a:ext cx="1143000" cy="533400"/>
            <a:chOff x="838200" y="4876800"/>
            <a:chExt cx="1143000" cy="533400"/>
          </a:xfrm>
        </p:grpSpPr>
        <p:sp>
          <p:nvSpPr>
            <p:cNvPr id="59" name="Oval 4"/>
            <p:cNvSpPr>
              <a:spLocks noChangeArrowheads="1"/>
            </p:cNvSpPr>
            <p:nvPr/>
          </p:nvSpPr>
          <p:spPr bwMode="auto">
            <a:xfrm>
              <a:off x="1447800" y="4876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9"/>
            <p:cNvSpPr>
              <a:spLocks noChangeShapeType="1"/>
            </p:cNvSpPr>
            <p:nvPr/>
          </p:nvSpPr>
          <p:spPr bwMode="auto">
            <a:xfrm>
              <a:off x="838200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732337"/>
                </p:ext>
              </p:extLst>
            </p:nvPr>
          </p:nvGraphicFramePr>
          <p:xfrm>
            <a:off x="1524000" y="4876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8" name="Equation" r:id="rId29" imgW="419100" imgH="469900" progId="Equation.3">
                    <p:embed/>
                  </p:oleObj>
                </mc:Choice>
                <mc:Fallback>
                  <p:oleObj name="Equation" r:id="rId29" imgW="419100" imgH="469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76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组合 110"/>
          <p:cNvGrpSpPr/>
          <p:nvPr/>
        </p:nvGrpSpPr>
        <p:grpSpPr>
          <a:xfrm>
            <a:off x="2400816" y="5027141"/>
            <a:ext cx="1295400" cy="533400"/>
            <a:chOff x="1981200" y="4876800"/>
            <a:chExt cx="1295400" cy="533400"/>
          </a:xfrm>
        </p:grpSpPr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7432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758744"/>
                </p:ext>
              </p:extLst>
            </p:nvPr>
          </p:nvGraphicFramePr>
          <p:xfrm>
            <a:off x="2857500" y="4876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9" name="Equation" r:id="rId30" imgW="342900" imgH="469900" progId="Equation.3">
                    <p:embed/>
                  </p:oleObj>
                </mc:Choice>
                <mc:Fallback>
                  <p:oleObj name="Equation" r:id="rId30" imgW="3429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4876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19812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672294"/>
                </p:ext>
              </p:extLst>
            </p:nvPr>
          </p:nvGraphicFramePr>
          <p:xfrm>
            <a:off x="2209800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10" name="Equation" r:id="rId31" imgW="266700" imgH="279400" progId="Equation.3">
                    <p:embed/>
                  </p:oleObj>
                </mc:Choice>
                <mc:Fallback>
                  <p:oleObj name="Equation" r:id="rId31" imgW="266700" imgH="279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组合 125"/>
          <p:cNvGrpSpPr/>
          <p:nvPr/>
        </p:nvGrpSpPr>
        <p:grpSpPr>
          <a:xfrm>
            <a:off x="3696216" y="4951436"/>
            <a:ext cx="1295400" cy="609600"/>
            <a:chOff x="3276600" y="4800600"/>
            <a:chExt cx="1295400" cy="609600"/>
          </a:xfrm>
        </p:grpSpPr>
        <p:sp>
          <p:nvSpPr>
            <p:cNvPr id="127" name="Oval 5"/>
            <p:cNvSpPr>
              <a:spLocks noChangeArrowheads="1"/>
            </p:cNvSpPr>
            <p:nvPr/>
          </p:nvSpPr>
          <p:spPr bwMode="auto">
            <a:xfrm>
              <a:off x="40386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Line 10"/>
            <p:cNvSpPr>
              <a:spLocks noChangeShapeType="1"/>
            </p:cNvSpPr>
            <p:nvPr/>
          </p:nvSpPr>
          <p:spPr bwMode="auto">
            <a:xfrm>
              <a:off x="32766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8983163"/>
                </p:ext>
              </p:extLst>
            </p:nvPr>
          </p:nvGraphicFramePr>
          <p:xfrm>
            <a:off x="4127500" y="4876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11" name="Equation" r:id="rId32" imgW="393700" imgH="469900" progId="Equation.3">
                    <p:embed/>
                  </p:oleObj>
                </mc:Choice>
                <mc:Fallback>
                  <p:oleObj name="Equation" r:id="rId32" imgW="3937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500" y="4876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072418"/>
                </p:ext>
              </p:extLst>
            </p:nvPr>
          </p:nvGraphicFramePr>
          <p:xfrm>
            <a:off x="3505200" y="48006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12" name="Equation" r:id="rId33" imgW="279400" imgH="381000" progId="Equation.3">
                    <p:embed/>
                  </p:oleObj>
                </mc:Choice>
                <mc:Fallback>
                  <p:oleObj name="Equation" r:id="rId33" imgW="279400" imgH="38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48006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" name="文本框 136"/>
          <p:cNvSpPr txBox="1"/>
          <p:nvPr/>
        </p:nvSpPr>
        <p:spPr>
          <a:xfrm>
            <a:off x="7108599" y="3088664"/>
            <a:ext cx="1090460" cy="510778"/>
          </a:xfrm>
          <a:prstGeom prst="wedgeRoundRectCallout">
            <a:avLst>
              <a:gd name="adj1" fmla="val -54317"/>
              <a:gd name="adj2" fmla="val 9821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拒绝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974310" y="1920181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Line 35"/>
          <p:cNvSpPr>
            <a:spLocks noChangeShapeType="1"/>
          </p:cNvSpPr>
          <p:nvPr/>
        </p:nvSpPr>
        <p:spPr bwMode="auto">
          <a:xfrm>
            <a:off x="1507710" y="19201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36"/>
          <p:cNvSpPr>
            <a:spLocks noChangeShapeType="1"/>
          </p:cNvSpPr>
          <p:nvPr/>
        </p:nvSpPr>
        <p:spPr bwMode="auto">
          <a:xfrm>
            <a:off x="2041110" y="19201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37"/>
          <p:cNvSpPr>
            <a:spLocks noChangeShapeType="1"/>
          </p:cNvSpPr>
          <p:nvPr/>
        </p:nvSpPr>
        <p:spPr bwMode="auto">
          <a:xfrm>
            <a:off x="2574510" y="19201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524966"/>
              </p:ext>
            </p:extLst>
          </p:nvPr>
        </p:nvGraphicFramePr>
        <p:xfrm>
          <a:off x="1126710" y="207258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3" name="Equation" r:id="rId34" imgW="266700" imgH="279400" progId="Equation.3">
                  <p:embed/>
                </p:oleObj>
              </mc:Choice>
              <mc:Fallback>
                <p:oleObj name="Equation" r:id="rId34" imgW="266700" imgH="279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10" y="207258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7578"/>
              </p:ext>
            </p:extLst>
          </p:nvPr>
        </p:nvGraphicFramePr>
        <p:xfrm>
          <a:off x="1660110" y="1996381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4" name="Equation" r:id="rId35" imgW="279400" imgH="381000" progId="Equation.3">
                  <p:embed/>
                </p:oleObj>
              </mc:Choice>
              <mc:Fallback>
                <p:oleObj name="Equation" r:id="rId35" imgW="279400" imgH="381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110" y="1996381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25455"/>
              </p:ext>
            </p:extLst>
          </p:nvPr>
        </p:nvGraphicFramePr>
        <p:xfrm>
          <a:off x="2199860" y="204718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5" name="Equation" r:id="rId36" imgW="266700" imgH="279400" progId="Equation.3">
                  <p:embed/>
                </p:oleObj>
              </mc:Choice>
              <mc:Fallback>
                <p:oleObj name="Equation" r:id="rId36" imgW="266700" imgH="279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860" y="204718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37"/>
          <p:cNvGrpSpPr/>
          <p:nvPr/>
        </p:nvGrpSpPr>
        <p:grpSpPr>
          <a:xfrm>
            <a:off x="4677154" y="3732237"/>
            <a:ext cx="2374900" cy="1358900"/>
            <a:chOff x="4670010" y="3744936"/>
            <a:chExt cx="2374900" cy="1358900"/>
          </a:xfrm>
        </p:grpSpPr>
        <p:sp>
          <p:nvSpPr>
            <p:cNvPr id="139" name="Oval 23"/>
            <p:cNvSpPr>
              <a:spLocks noChangeArrowheads="1"/>
            </p:cNvSpPr>
            <p:nvPr/>
          </p:nvSpPr>
          <p:spPr bwMode="auto">
            <a:xfrm>
              <a:off x="6511510" y="3744936"/>
              <a:ext cx="533400" cy="5334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900994"/>
                </p:ext>
              </p:extLst>
            </p:nvPr>
          </p:nvGraphicFramePr>
          <p:xfrm>
            <a:off x="6587710" y="3744936"/>
            <a:ext cx="4048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16" name="Equation" r:id="rId37" imgW="406400" imgH="469900" progId="Equation.3">
                    <p:embed/>
                  </p:oleObj>
                </mc:Choice>
                <mc:Fallback>
                  <p:oleObj name="Equation" r:id="rId37" imgW="406400" imgH="469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7710" y="3744936"/>
                          <a:ext cx="4048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281021"/>
                </p:ext>
              </p:extLst>
            </p:nvPr>
          </p:nvGraphicFramePr>
          <p:xfrm>
            <a:off x="4670010" y="4646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17" name="Equation" r:id="rId38" imgW="266700" imgH="279400" progId="Equation.3">
                    <p:embed/>
                  </p:oleObj>
                </mc:Choice>
                <mc:Fallback>
                  <p:oleObj name="Equation" r:id="rId38" imgW="266700" imgH="279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010" y="4646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Freeform 32"/>
            <p:cNvSpPr/>
            <p:nvPr/>
          </p:nvSpPr>
          <p:spPr bwMode="auto">
            <a:xfrm>
              <a:off x="4822410" y="4113236"/>
              <a:ext cx="1752600" cy="990600"/>
            </a:xfrm>
            <a:custGeom>
              <a:avLst/>
              <a:gdLst>
                <a:gd name="T0" fmla="*/ 0 w 1104"/>
                <a:gd name="T1" fmla="*/ 2147483646 h 624"/>
                <a:gd name="T2" fmla="*/ 2147483646 w 1104"/>
                <a:gd name="T3" fmla="*/ 2147483646 h 624"/>
                <a:gd name="T4" fmla="*/ 2147483646 w 1104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14132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218 -4.0740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32 -1.85185E-6 L 0.28004 -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-4.07407E-6 L 0.10052 -4.0740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04 -1.11111E-6 L 0.5 -0.205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-1044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4.07407E-6 L 0.16198 -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98" grpId="0" animBg="1"/>
      <p:bldP spid="98" grpId="1" animBg="1"/>
      <p:bldP spid="98" grpId="2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确定性有限自动机（</a:t>
            </a:r>
            <a:r>
              <a:rPr lang="en-US" altLang="zh-CN" dirty="0">
                <a:latin typeface="+mn-lt"/>
              </a:rPr>
              <a:t>DFA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1447800" y="5179714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0386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3340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67056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553200" y="5027314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838200" y="5484514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276600" y="548451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572000" y="548451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867400" y="548451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7432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85801"/>
              </p:ext>
            </p:extLst>
          </p:nvPr>
        </p:nvGraphicFramePr>
        <p:xfrm>
          <a:off x="2857500" y="517971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" name="Equation" r:id="rId4" imgW="342900" imgH="469900" progId="Equation.3">
                  <p:embed/>
                </p:oleObj>
              </mc:Choice>
              <mc:Fallback>
                <p:oleObj name="Equation" r:id="rId4" imgW="3429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17971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4240"/>
              </p:ext>
            </p:extLst>
          </p:nvPr>
        </p:nvGraphicFramePr>
        <p:xfrm>
          <a:off x="4127500" y="517971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" name="Equation" r:id="rId6" imgW="393700" imgH="469900" progId="Equation.3">
                  <p:embed/>
                </p:oleObj>
              </mc:Choice>
              <mc:Fallback>
                <p:oleObj name="Equation" r:id="rId6" imgW="3937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17971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18035"/>
              </p:ext>
            </p:extLst>
          </p:nvPr>
        </p:nvGraphicFramePr>
        <p:xfrm>
          <a:off x="5422900" y="517971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" name="Equation" r:id="rId8" imgW="393700" imgH="469900" progId="Equation.3">
                  <p:embed/>
                </p:oleObj>
              </mc:Choice>
              <mc:Fallback>
                <p:oleObj name="Equation" r:id="rId8" imgW="3937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17971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41946"/>
              </p:ext>
            </p:extLst>
          </p:nvPr>
        </p:nvGraphicFramePr>
        <p:xfrm>
          <a:off x="6781800" y="517971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8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7971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1981200" y="548451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33446"/>
              </p:ext>
            </p:extLst>
          </p:nvPr>
        </p:nvGraphicFramePr>
        <p:xfrm>
          <a:off x="2209800" y="51797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" name="Equation" r:id="rId12" imgW="266700" imgH="279400" progId="Equation.3">
                  <p:embed/>
                </p:oleObj>
              </mc:Choice>
              <mc:Fallback>
                <p:oleObj name="Equation" r:id="rId12" imgW="266700" imgH="279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797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94235"/>
              </p:ext>
            </p:extLst>
          </p:nvPr>
        </p:nvGraphicFramePr>
        <p:xfrm>
          <a:off x="3505200" y="51035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" name="Equation" r:id="rId14" imgW="279400" imgH="381000" progId="Equation.3">
                  <p:embed/>
                </p:oleObj>
              </mc:Choice>
              <mc:Fallback>
                <p:oleObj name="Equation" r:id="rId14" imgW="279400" imgH="38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35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10894"/>
              </p:ext>
            </p:extLst>
          </p:nvPr>
        </p:nvGraphicFramePr>
        <p:xfrm>
          <a:off x="4800600" y="51035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1" name="Equation" r:id="rId16" imgW="279400" imgH="381000" progId="Equation.3">
                  <p:embed/>
                </p:oleObj>
              </mc:Choice>
              <mc:Fallback>
                <p:oleObj name="Equation" r:id="rId16" imgW="279400" imgH="38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35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89427"/>
              </p:ext>
            </p:extLst>
          </p:nvPr>
        </p:nvGraphicFramePr>
        <p:xfrm>
          <a:off x="6096000" y="51797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" name="Equation" r:id="rId17" imgW="266700" imgH="279400" progId="Equation.3">
                  <p:embed/>
                </p:oleObj>
              </mc:Choice>
              <mc:Fallback>
                <p:oleObj name="Equation" r:id="rId17" imgW="266700" imgH="279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797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6108700" y="38970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80216"/>
              </p:ext>
            </p:extLst>
          </p:nvPr>
        </p:nvGraphicFramePr>
        <p:xfrm>
          <a:off x="6184900" y="3897014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" name="Equation" r:id="rId18" imgW="406400" imgH="469900" progId="Equation.3">
                  <p:embed/>
                </p:oleObj>
              </mc:Choice>
              <mc:Fallback>
                <p:oleObj name="Equation" r:id="rId18" imgW="4064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897014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70970"/>
              </p:ext>
            </p:extLst>
          </p:nvPr>
        </p:nvGraphicFramePr>
        <p:xfrm>
          <a:off x="3048000" y="47225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" name="Equation" r:id="rId20" imgW="266700" imgH="279400" progId="Equation.3">
                  <p:embed/>
                </p:oleObj>
              </mc:Choice>
              <mc:Fallback>
                <p:oleObj name="Equation" r:id="rId20" imgW="266700" imgH="27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25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071615"/>
              </p:ext>
            </p:extLst>
          </p:nvPr>
        </p:nvGraphicFramePr>
        <p:xfrm>
          <a:off x="4267200" y="47987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" name="Equation" r:id="rId21" imgW="266700" imgH="279400" progId="Equation.3">
                  <p:embed/>
                </p:oleObj>
              </mc:Choice>
              <mc:Fallback>
                <p:oleObj name="Equation" r:id="rId21" imgW="2667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987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97559"/>
              </p:ext>
            </p:extLst>
          </p:nvPr>
        </p:nvGraphicFramePr>
        <p:xfrm>
          <a:off x="5562600" y="47225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" name="Equation" r:id="rId22" imgW="279400" imgH="381000" progId="Equation.3">
                  <p:embed/>
                </p:oleObj>
              </mc:Choice>
              <mc:Fallback>
                <p:oleObj name="Equation" r:id="rId22" imgW="279400" imgH="38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25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85775"/>
              </p:ext>
            </p:extLst>
          </p:nvPr>
        </p:nvGraphicFramePr>
        <p:xfrm>
          <a:off x="1676400" y="46463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7" name="Equation" r:id="rId23" imgW="279400" imgH="381000" progId="Equation.3">
                  <p:embed/>
                </p:oleObj>
              </mc:Choice>
              <mc:Fallback>
                <p:oleObj name="Equation" r:id="rId23" imgW="279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63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28"/>
          <p:cNvSpPr/>
          <p:nvPr/>
        </p:nvSpPr>
        <p:spPr bwMode="auto">
          <a:xfrm>
            <a:off x="5943600" y="3122314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80792"/>
              </p:ext>
            </p:extLst>
          </p:nvPr>
        </p:nvGraphicFramePr>
        <p:xfrm>
          <a:off x="5956300" y="267781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" name="Equation" r:id="rId24" imgW="673100" imgH="444500" progId="Equation.3">
                  <p:embed/>
                </p:oleObj>
              </mc:Choice>
              <mc:Fallback>
                <p:oleObj name="Equation" r:id="rId24" imgW="673100" imgH="444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67781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5715000" y="441771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Freeform 31"/>
          <p:cNvSpPr/>
          <p:nvPr/>
        </p:nvSpPr>
        <p:spPr bwMode="auto">
          <a:xfrm>
            <a:off x="4419600" y="4265314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Freeform 32"/>
          <p:cNvSpPr/>
          <p:nvPr/>
        </p:nvSpPr>
        <p:spPr bwMode="auto">
          <a:xfrm>
            <a:off x="3124200" y="4074814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33"/>
          <p:cNvSpPr/>
          <p:nvPr/>
        </p:nvSpPr>
        <p:spPr bwMode="auto">
          <a:xfrm>
            <a:off x="1828800" y="3452514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685800" y="1674514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1371600" y="5865514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33400" y="121731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37"/>
          <p:cNvGrpSpPr/>
          <p:nvPr/>
        </p:nvGrpSpPr>
        <p:grpSpPr bwMode="auto">
          <a:xfrm>
            <a:off x="6553200" y="4417714"/>
            <a:ext cx="900113" cy="609600"/>
            <a:chOff x="4224" y="1824"/>
            <a:chExt cx="567" cy="384"/>
          </a:xfrm>
        </p:grpSpPr>
        <p:graphicFrame>
          <p:nvGraphicFramePr>
            <p:cNvPr id="43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419552"/>
                </p:ext>
              </p:extLst>
            </p:nvPr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9" name="Equation" r:id="rId26" imgW="673100" imgH="444500" progId="Equation.3">
                    <p:embed/>
                  </p:oleObj>
                </mc:Choice>
                <mc:Fallback>
                  <p:oleObj name="Equation" r:id="rId26" imgW="673100" imgH="4445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50823"/>
              </p:ext>
            </p:extLst>
          </p:nvPr>
        </p:nvGraphicFramePr>
        <p:xfrm>
          <a:off x="1524000" y="517971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0" name="Equation" r:id="rId27" imgW="419100" imgH="469900" progId="Equation.3">
                  <p:embed/>
                </p:oleObj>
              </mc:Choice>
              <mc:Fallback>
                <p:oleObj name="Equation" r:id="rId27" imgW="4191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7971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31197"/>
              </p:ext>
            </p:extLst>
          </p:nvPr>
        </p:nvGraphicFramePr>
        <p:xfrm>
          <a:off x="3911600" y="1763414"/>
          <a:ext cx="515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1" name="公式" r:id="rId29" imgW="228600" imgH="203200" progId="Equation.3">
                  <p:embed/>
                </p:oleObj>
              </mc:Choice>
              <mc:Fallback>
                <p:oleObj name="公式" r:id="rId29" imgW="228600" imgH="203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763414"/>
                        <a:ext cx="5159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200400" y="1141114"/>
            <a:ext cx="282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Tape is empty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533400" y="2360314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Input Finished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459782" y="6223098"/>
            <a:ext cx="1090460" cy="510778"/>
          </a:xfrm>
          <a:prstGeom prst="wedgeRoundRectCallout">
            <a:avLst>
              <a:gd name="adj1" fmla="val -25018"/>
              <a:gd name="adj2" fmla="val -11100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拒绝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确定性有限自动机（</a:t>
            </a:r>
            <a:r>
              <a:rPr lang="en-US" altLang="zh-CN" dirty="0">
                <a:latin typeface="+mn-lt"/>
              </a:rPr>
              <a:t>DFA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27336" y="876219"/>
            <a:ext cx="31806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接受一个字符串</a:t>
            </a: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427336" y="1602075"/>
            <a:ext cx="85371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latin typeface="Comic Sans MS" panose="030F0702030302020204" pitchFamily="66" charset="0"/>
              </a:rPr>
              <a:t>所有的输入都被扫描过，且最后状态是接受状态</a:t>
            </a:r>
            <a:endParaRPr kumimoji="0" lang="en-US" altLang="zh-CN" sz="3200" b="0" dirty="0">
              <a:latin typeface="Comic Sans MS" panose="030F0702030302020204" pitchFamily="66" charset="0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641648" y="3997244"/>
            <a:ext cx="31806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拒绝一个字符串</a:t>
            </a: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321172" y="4671151"/>
            <a:ext cx="88228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latin typeface="Comic Sans MS" panose="030F0702030302020204" pitchFamily="66" charset="0"/>
              </a:rPr>
              <a:t>所有的输入都被扫描过，且最后状态不是接受状态</a:t>
            </a:r>
            <a:endParaRPr kumimoji="0" lang="en-US" altLang="zh-CN" sz="3200" b="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设</a:t>
                </a:r>
                <a:r>
                  <a:rPr lang="en-US" altLang="zh-CN" sz="2000" b="1" dirty="0"/>
                  <a:t>M=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）是一台有限自动机，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是字母表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上的一个字符串。若存在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中的状态序列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，满足以下条件：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则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接受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000" dirty="0"/>
                  <a:t>，则称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识别语言</a:t>
                </a:r>
                <a:r>
                  <a:rPr lang="en-US" altLang="zh-CN" sz="2000" b="1" dirty="0"/>
                  <a:t>A</a:t>
                </a:r>
                <a:r>
                  <a:rPr lang="zh-CN" altLang="en-US" sz="2000" b="1" dirty="0"/>
                  <a:t>，记作</a:t>
                </a:r>
                <a:r>
                  <a:rPr lang="en-US" altLang="zh-CN" sz="2000" b="1" dirty="0"/>
                  <a:t>L(M)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blipFill rotWithShape="1">
                <a:blip r:embed="rId2"/>
                <a:stretch>
                  <a:fillRect l="-2017" t="-7093" r="-134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4197" y="6415781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P24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950" y="488759"/>
            <a:ext cx="335393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有限自动机的识别过程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37580" y="7927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正则语言（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RL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7950" y="5564174"/>
            <a:ext cx="8763734" cy="508308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如果一个语言被有穷自动机识别。则称它是</a:t>
            </a:r>
            <a:r>
              <a:rPr lang="zh-CN" altLang="en-US" sz="2000" b="1" dirty="0">
                <a:solidFill>
                  <a:srgbClr val="FF0000"/>
                </a:solidFill>
              </a:rPr>
              <a:t>正则语言</a:t>
            </a:r>
            <a:r>
              <a:rPr lang="zh-CN" altLang="en-US" sz="2000" b="1" dirty="0"/>
              <a:t>。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4197" y="50494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正则语言的定义：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217613" y="322317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18013" y="322317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389813" y="322317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08013" y="36041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89413" y="299457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903413" y="360417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332413" y="360417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10"/>
          <p:cNvSpPr/>
          <p:nvPr/>
        </p:nvSpPr>
        <p:spPr bwMode="auto">
          <a:xfrm>
            <a:off x="1116013" y="221987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7237413" y="223257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81385"/>
              </p:ext>
            </p:extLst>
          </p:nvPr>
        </p:nvGraphicFramePr>
        <p:xfrm>
          <a:off x="1370013" y="185157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85157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72020"/>
              </p:ext>
            </p:extLst>
          </p:nvPr>
        </p:nvGraphicFramePr>
        <p:xfrm>
          <a:off x="2741613" y="314697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6" imgW="279400" imgH="381000" progId="Equation.3">
                  <p:embed/>
                </p:oleObj>
              </mc:Choice>
              <mc:Fallback>
                <p:oleObj name="Equation" r:id="rId6" imgW="2794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14697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9070"/>
              </p:ext>
            </p:extLst>
          </p:nvPr>
        </p:nvGraphicFramePr>
        <p:xfrm>
          <a:off x="5865813" y="3070770"/>
          <a:ext cx="6715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8" imgW="673100" imgH="444500" progId="Equation.3">
                  <p:embed/>
                </p:oleObj>
              </mc:Choice>
              <mc:Fallback>
                <p:oleObj name="Equation" r:id="rId8" imgW="6731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070770"/>
                        <a:ext cx="6715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508977"/>
              </p:ext>
            </p:extLst>
          </p:nvPr>
        </p:nvGraphicFramePr>
        <p:xfrm>
          <a:off x="7313613" y="1699170"/>
          <a:ext cx="6715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10" imgW="673100" imgH="444500" progId="Equation.3">
                  <p:embed/>
                </p:oleObj>
              </mc:Choice>
              <mc:Fallback>
                <p:oleObj name="Equation" r:id="rId10" imgW="673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1699170"/>
                        <a:ext cx="6715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2942"/>
              </p:ext>
            </p:extLst>
          </p:nvPr>
        </p:nvGraphicFramePr>
        <p:xfrm>
          <a:off x="1370013" y="329937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29937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10772"/>
              </p:ext>
            </p:extLst>
          </p:nvPr>
        </p:nvGraphicFramePr>
        <p:xfrm>
          <a:off x="4608513" y="3299370"/>
          <a:ext cx="34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13" imgW="342900" imgH="469900" progId="Equation.3">
                  <p:embed/>
                </p:oleObj>
              </mc:Choice>
              <mc:Fallback>
                <p:oleObj name="Equation" r:id="rId13" imgW="34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299370"/>
                        <a:ext cx="341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6391"/>
              </p:ext>
            </p:extLst>
          </p:nvPr>
        </p:nvGraphicFramePr>
        <p:xfrm>
          <a:off x="7478713" y="3299370"/>
          <a:ext cx="3921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15" imgW="393700" imgH="469900" progId="Equation.3">
                  <p:embed/>
                </p:oleObj>
              </mc:Choice>
              <mc:Fallback>
                <p:oleObj name="Equation" r:id="rId15" imgW="3937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3299370"/>
                        <a:ext cx="3921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113213" y="4137570"/>
            <a:ext cx="1654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Accept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state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780213" y="4061370"/>
            <a:ext cx="213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trap state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17475" y="1224508"/>
            <a:ext cx="158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latin typeface="Comic Sans MS" panose="030F0702030302020204" pitchFamily="66" charset="0"/>
              </a:rPr>
              <a:t>∑={a,b}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9"/>
          <p:cNvSpPr/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0"/>
          <p:cNvSpPr/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42956"/>
              </p:ext>
            </p:extLst>
          </p:nvPr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2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188670"/>
              </p:ext>
            </p:extLst>
          </p:nvPr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3" name="Equation" r:id="rId6" imgW="673100" imgH="444500" progId="Equation.3">
                  <p:embed/>
                </p:oleObj>
              </mc:Choice>
              <mc:Fallback>
                <p:oleObj name="Equation" r:id="rId6" imgW="6731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08492"/>
              </p:ext>
            </p:extLst>
          </p:nvPr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4" name="Equation" r:id="rId8" imgW="673100" imgH="444500" progId="Equation.3">
                  <p:embed/>
                </p:oleObj>
              </mc:Choice>
              <mc:Fallback>
                <p:oleObj name="Equation" r:id="rId8" imgW="6731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93718"/>
              </p:ext>
            </p:extLst>
          </p:nvPr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5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05000" y="4191000"/>
            <a:ext cx="3429000" cy="1143000"/>
            <a:chOff x="1905000" y="4191000"/>
            <a:chExt cx="3429000" cy="114300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4196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191000" y="4191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905000" y="48006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521066"/>
                </p:ext>
              </p:extLst>
            </p:nvPr>
          </p:nvGraphicFramePr>
          <p:xfrm>
            <a:off x="2743200" y="43434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6" name="Equation" r:id="rId11" imgW="279400" imgH="381000" progId="Equation.3">
                    <p:embed/>
                  </p:oleObj>
                </mc:Choice>
                <mc:Fallback>
                  <p:oleObj name="Equation" r:id="rId11" imgW="279400" imgH="38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3434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775201"/>
                </p:ext>
              </p:extLst>
            </p:nvPr>
          </p:nvGraphicFramePr>
          <p:xfrm>
            <a:off x="4610100" y="4495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7" name="Equation" r:id="rId13" imgW="342900" imgH="469900" progId="Equation.3">
                    <p:embed/>
                  </p:oleObj>
                </mc:Choice>
                <mc:Fallback>
                  <p:oleObj name="Equation" r:id="rId13" imgW="3429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4495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18613"/>
              </p:ext>
            </p:extLst>
          </p:nvPr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" name="Equation" r:id="rId15" imgW="393700" imgH="469900" progId="Equation.3">
                  <p:embed/>
                </p:oleObj>
              </mc:Choice>
              <mc:Fallback>
                <p:oleObj name="Equation" r:id="rId15" imgW="3937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51421"/>
              </p:ext>
            </p:extLst>
          </p:nvPr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9" name="Equation" r:id="rId17" imgW="266700" imgH="279400" progId="Equation.3">
                  <p:embed/>
                </p:oleObj>
              </mc:Choice>
              <mc:Fallback>
                <p:oleObj name="Equation" r:id="rId17" imgW="266700" imgH="279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8775"/>
              </p:ext>
            </p:extLst>
          </p:nvPr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0" name="Equation" r:id="rId18" imgW="279400" imgH="381000" progId="Equation.3">
                  <p:embed/>
                </p:oleObj>
              </mc:Choice>
              <mc:Fallback>
                <p:oleObj name="Equation" r:id="rId18" imgW="279400" imgH="38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84778"/>
              </p:ext>
            </p:extLst>
          </p:nvPr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1" name="Equation" r:id="rId19" imgW="266700" imgH="279400" progId="Equation.3">
                  <p:embed/>
                </p:oleObj>
              </mc:Choice>
              <mc:Fallback>
                <p:oleObj name="Equation" r:id="rId19" imgW="266700" imgH="27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Freeform 9"/>
          <p:cNvSpPr/>
          <p:nvPr/>
        </p:nvSpPr>
        <p:spPr bwMode="auto">
          <a:xfrm>
            <a:off x="1126958" y="3421113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904274" y="4192011"/>
            <a:ext cx="3429000" cy="1143000"/>
            <a:chOff x="1905000" y="5009728"/>
            <a:chExt cx="3429000" cy="1143000"/>
          </a:xfrm>
        </p:grpSpPr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4419600" y="523832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4191000" y="5009728"/>
              <a:ext cx="1143000" cy="1143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1905000" y="5619328"/>
              <a:ext cx="2286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623615"/>
                </p:ext>
              </p:extLst>
            </p:nvPr>
          </p:nvGraphicFramePr>
          <p:xfrm>
            <a:off x="2743200" y="5162128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2" name="Equation" r:id="rId20" imgW="279400" imgH="381000" progId="Equation.3">
                    <p:embed/>
                  </p:oleObj>
                </mc:Choice>
                <mc:Fallback>
                  <p:oleObj name="Equation" r:id="rId20" imgW="279400" imgH="38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162128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07344"/>
                </p:ext>
              </p:extLst>
            </p:nvPr>
          </p:nvGraphicFramePr>
          <p:xfrm>
            <a:off x="4610100" y="5314528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3" name="Equation" r:id="rId21" imgW="342900" imgH="469900" progId="Equation.3">
                    <p:embed/>
                  </p:oleObj>
                </mc:Choice>
                <mc:Fallback>
                  <p:oleObj name="Equation" r:id="rId21" imgW="3429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5314528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文本框 43"/>
          <p:cNvSpPr txBox="1"/>
          <p:nvPr/>
        </p:nvSpPr>
        <p:spPr>
          <a:xfrm>
            <a:off x="5487986" y="5220098"/>
            <a:ext cx="1090460" cy="510778"/>
          </a:xfrm>
          <a:prstGeom prst="wedgeRoundRectCallout">
            <a:avLst>
              <a:gd name="adj1" fmla="val -86093"/>
              <a:gd name="adj2" fmla="val -4123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接受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3941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3.33333E-6 L 0.09774 3.33333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3.33333E-6 L 0.15833 3.33333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583 2.22222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30" grpId="0" animBg="1"/>
      <p:bldP spid="30" grpId="1" animBg="1"/>
      <p:bldP spid="30" grpId="2" animBg="1"/>
      <p:bldP spid="31" grpId="0" animBg="1"/>
      <p:bldP spid="33" grpId="0" animBg="1"/>
      <p:bldP spid="34" grpId="0" animBg="1"/>
      <p:bldP spid="34" grpId="1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0"/>
          <p:cNvSpPr/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360502"/>
              </p:ext>
            </p:extLst>
          </p:nvPr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00138"/>
              </p:ext>
            </p:extLst>
          </p:nvPr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5" name="Equation" r:id="rId6" imgW="673100" imgH="444500" progId="Equation.3">
                  <p:embed/>
                </p:oleObj>
              </mc:Choice>
              <mc:Fallback>
                <p:oleObj name="Equation" r:id="rId6" imgW="6731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84200" y="4419600"/>
            <a:ext cx="1295400" cy="685800"/>
            <a:chOff x="609600" y="4419600"/>
            <a:chExt cx="1295400" cy="6858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1219200" y="44196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609600" y="4800600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683207"/>
                </p:ext>
              </p:extLst>
            </p:nvPr>
          </p:nvGraphicFramePr>
          <p:xfrm>
            <a:off x="1371600" y="4495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6" name="Equation" r:id="rId8" imgW="419100" imgH="469900" progId="Equation.3">
                    <p:embed/>
                  </p:oleObj>
                </mc:Choice>
                <mc:Fallback>
                  <p:oleObj name="Equation" r:id="rId8" imgW="4191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495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905000" y="4191000"/>
            <a:ext cx="3429000" cy="1143000"/>
            <a:chOff x="1905000" y="4191000"/>
            <a:chExt cx="3429000" cy="114300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44196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191000" y="4191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905000" y="48006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007609"/>
                </p:ext>
              </p:extLst>
            </p:nvPr>
          </p:nvGraphicFramePr>
          <p:xfrm>
            <a:off x="2743200" y="43434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" name="Equation" r:id="rId10" imgW="279400" imgH="381000" progId="Equation.3">
                    <p:embed/>
                  </p:oleObj>
                </mc:Choice>
                <mc:Fallback>
                  <p:oleObj name="Equation" r:id="rId10" imgW="279400" imgH="38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3434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8825520"/>
                </p:ext>
              </p:extLst>
            </p:nvPr>
          </p:nvGraphicFramePr>
          <p:xfrm>
            <a:off x="4610100" y="4495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8" name="Equation" r:id="rId12" imgW="342900" imgH="469900" progId="Equation.3">
                    <p:embed/>
                  </p:oleObj>
                </mc:Choice>
                <mc:Fallback>
                  <p:oleObj name="Equation" r:id="rId12" imgW="3429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4495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5334000" y="4267200"/>
            <a:ext cx="2743200" cy="838200"/>
            <a:chOff x="5334000" y="4267200"/>
            <a:chExt cx="2743200" cy="83820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73914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5334000" y="4800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2714421"/>
                </p:ext>
              </p:extLst>
            </p:nvPr>
          </p:nvGraphicFramePr>
          <p:xfrm>
            <a:off x="5867400" y="42672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9" name="Equation" r:id="rId14" imgW="673100" imgH="444500" progId="Equation.3">
                    <p:embed/>
                  </p:oleObj>
                </mc:Choice>
                <mc:Fallback>
                  <p:oleObj name="Equation" r:id="rId14" imgW="6731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2672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128122"/>
                </p:ext>
              </p:extLst>
            </p:nvPr>
          </p:nvGraphicFramePr>
          <p:xfrm>
            <a:off x="7480300" y="4495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0" name="Equation" r:id="rId15" imgW="393700" imgH="469900" progId="Equation.3">
                    <p:embed/>
                  </p:oleObj>
                </mc:Choice>
                <mc:Fallback>
                  <p:oleObj name="Equation" r:id="rId15" imgW="393700" imgH="469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495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231263"/>
              </p:ext>
            </p:extLst>
          </p:nvPr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" name="Equation" r:id="rId17" imgW="266700" imgH="279400" progId="Equation.3">
                  <p:embed/>
                </p:oleObj>
              </mc:Choice>
              <mc:Fallback>
                <p:oleObj name="Equation" r:id="rId17" imgW="266700" imgH="279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0609"/>
              </p:ext>
            </p:extLst>
          </p:nvPr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2" name="Equation" r:id="rId18" imgW="279400" imgH="381000" progId="Equation.3">
                  <p:embed/>
                </p:oleObj>
              </mc:Choice>
              <mc:Fallback>
                <p:oleObj name="Equation" r:id="rId18" imgW="279400" imgH="38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04159"/>
              </p:ext>
            </p:extLst>
          </p:nvPr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3" name="Equation" r:id="rId19" imgW="279400" imgH="381000" progId="Equation.3">
                  <p:embed/>
                </p:oleObj>
              </mc:Choice>
              <mc:Fallback>
                <p:oleObj name="Equation" r:id="rId19" imgW="279400" imgH="38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908609" y="4188261"/>
            <a:ext cx="3429000" cy="1143000"/>
            <a:chOff x="1905000" y="5009728"/>
            <a:chExt cx="3429000" cy="1143000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4419600" y="523832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191000" y="5009728"/>
              <a:ext cx="1143000" cy="1143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1905000" y="5619328"/>
              <a:ext cx="2286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230926"/>
                </p:ext>
              </p:extLst>
            </p:nvPr>
          </p:nvGraphicFramePr>
          <p:xfrm>
            <a:off x="2743200" y="5162128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4" name="Equation" r:id="rId20" imgW="279400" imgH="381000" progId="Equation.3">
                    <p:embed/>
                  </p:oleObj>
                </mc:Choice>
                <mc:Fallback>
                  <p:oleObj name="Equation" r:id="rId20" imgW="279400" imgH="38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162128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904835"/>
                </p:ext>
              </p:extLst>
            </p:nvPr>
          </p:nvGraphicFramePr>
          <p:xfrm>
            <a:off x="4610100" y="5314528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5" name="Equation" r:id="rId21" imgW="342900" imgH="469900" progId="Equation.3">
                    <p:embed/>
                  </p:oleObj>
                </mc:Choice>
                <mc:Fallback>
                  <p:oleObj name="Equation" r:id="rId21" imgW="3429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5314528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84200" y="4419600"/>
            <a:ext cx="1295400" cy="685800"/>
            <a:chOff x="609600" y="4419600"/>
            <a:chExt cx="1295400" cy="685800"/>
          </a:xfrm>
        </p:grpSpPr>
        <p:sp>
          <p:nvSpPr>
            <p:cNvPr id="40" name="Oval 2"/>
            <p:cNvSpPr>
              <a:spLocks noChangeArrowheads="1"/>
            </p:cNvSpPr>
            <p:nvPr/>
          </p:nvSpPr>
          <p:spPr bwMode="auto">
            <a:xfrm>
              <a:off x="12192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>
              <a:off x="609600" y="4800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9257322"/>
                </p:ext>
              </p:extLst>
            </p:nvPr>
          </p:nvGraphicFramePr>
          <p:xfrm>
            <a:off x="1371600" y="4495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6" name="Equation" r:id="rId22" imgW="419100" imgH="469900" progId="Equation.3">
                    <p:embed/>
                  </p:oleObj>
                </mc:Choice>
                <mc:Fallback>
                  <p:oleObj name="Equation" r:id="rId22" imgW="4191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495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5334000" y="4267200"/>
            <a:ext cx="2743200" cy="838200"/>
            <a:chOff x="5334000" y="4267200"/>
            <a:chExt cx="2743200" cy="838200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7391400" y="44196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5334000" y="4800600"/>
              <a:ext cx="2057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5844902"/>
                </p:ext>
              </p:extLst>
            </p:nvPr>
          </p:nvGraphicFramePr>
          <p:xfrm>
            <a:off x="5867400" y="42672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" name="Equation" r:id="rId23" imgW="673100" imgH="444500" progId="Equation.3">
                    <p:embed/>
                  </p:oleObj>
                </mc:Choice>
                <mc:Fallback>
                  <p:oleObj name="Equation" r:id="rId23" imgW="6731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2672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387030"/>
                </p:ext>
              </p:extLst>
            </p:nvPr>
          </p:nvGraphicFramePr>
          <p:xfrm>
            <a:off x="7480300" y="4495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8" name="Equation" r:id="rId24" imgW="393700" imgH="469900" progId="Equation.3">
                    <p:embed/>
                  </p:oleObj>
                </mc:Choice>
                <mc:Fallback>
                  <p:oleObj name="Equation" r:id="rId24" imgW="393700" imgH="469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495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文本框 48"/>
          <p:cNvSpPr txBox="1"/>
          <p:nvPr/>
        </p:nvSpPr>
        <p:spPr>
          <a:xfrm>
            <a:off x="7596340" y="5475486"/>
            <a:ext cx="1090460" cy="510778"/>
          </a:xfrm>
          <a:prstGeom prst="wedgeRoundRectCallout">
            <a:avLst>
              <a:gd name="adj1" fmla="val -25018"/>
              <a:gd name="adj2" fmla="val -11100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拒绝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774 2.22222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4722 3.33333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74 2.22222E-6 L 0.67153 2.22222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3.33333E-6 L 0.09479 3.33333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3.33333E-6 L 0.15833 3.33333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0" grpId="0" animBg="1"/>
      <p:bldP spid="30" grpId="1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1568" y="1046584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Language Accepted: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81362"/>
              </p:ext>
            </p:extLst>
          </p:nvPr>
        </p:nvGraphicFramePr>
        <p:xfrm>
          <a:off x="4512568" y="970384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4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568" y="970384"/>
                        <a:ext cx="3886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312168" y="47041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512568" y="47041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7484368" y="47041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02568" y="50851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283968" y="4475584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997968" y="508518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426968" y="5085184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1210568" y="3700884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2"/>
          <p:cNvSpPr/>
          <p:nvPr/>
        </p:nvSpPr>
        <p:spPr bwMode="auto">
          <a:xfrm>
            <a:off x="7331968" y="3713584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55823"/>
              </p:ext>
            </p:extLst>
          </p:nvPr>
        </p:nvGraphicFramePr>
        <p:xfrm>
          <a:off x="1464568" y="333258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5" name="Equation" r:id="rId6" imgW="266700" imgH="279400" progId="Equation.3">
                  <p:embed/>
                </p:oleObj>
              </mc:Choice>
              <mc:Fallback>
                <p:oleObj name="Equation" r:id="rId6" imgW="2667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68" y="333258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90817"/>
              </p:ext>
            </p:extLst>
          </p:nvPr>
        </p:nvGraphicFramePr>
        <p:xfrm>
          <a:off x="2836168" y="462798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6" name="Equation" r:id="rId8" imgW="279400" imgH="381000" progId="Equation.3">
                  <p:embed/>
                </p:oleObj>
              </mc:Choice>
              <mc:Fallback>
                <p:oleObj name="Equation" r:id="rId8" imgW="2794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68" y="462798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90102"/>
              </p:ext>
            </p:extLst>
          </p:nvPr>
        </p:nvGraphicFramePr>
        <p:xfrm>
          <a:off x="5960368" y="455178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7" name="Equation" r:id="rId10" imgW="673100" imgH="444500" progId="Equation.3">
                  <p:embed/>
                </p:oleObj>
              </mc:Choice>
              <mc:Fallback>
                <p:oleObj name="Equation" r:id="rId10" imgW="673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368" y="455178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87557"/>
              </p:ext>
            </p:extLst>
          </p:nvPr>
        </p:nvGraphicFramePr>
        <p:xfrm>
          <a:off x="7408168" y="318018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" name="Equation" r:id="rId12" imgW="673100" imgH="444500" progId="Equation.3">
                  <p:embed/>
                </p:oleObj>
              </mc:Choice>
              <mc:Fallback>
                <p:oleObj name="Equation" r:id="rId12" imgW="6731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168" y="318018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06070"/>
              </p:ext>
            </p:extLst>
          </p:nvPr>
        </p:nvGraphicFramePr>
        <p:xfrm>
          <a:off x="1464568" y="478038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68" y="478038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64725"/>
              </p:ext>
            </p:extLst>
          </p:nvPr>
        </p:nvGraphicFramePr>
        <p:xfrm>
          <a:off x="4703068" y="478038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0" name="Equation" r:id="rId15" imgW="342900" imgH="469900" progId="Equation.3">
                  <p:embed/>
                </p:oleObj>
              </mc:Choice>
              <mc:Fallback>
                <p:oleObj name="Equation" r:id="rId15" imgW="34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068" y="478038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98465"/>
              </p:ext>
            </p:extLst>
          </p:nvPr>
        </p:nvGraphicFramePr>
        <p:xfrm>
          <a:off x="7573268" y="478038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1" name="Equation" r:id="rId17" imgW="393700" imgH="469900" progId="Equation.3">
                  <p:embed/>
                </p:oleObj>
              </mc:Choice>
              <mc:Fallback>
                <p:oleObj name="Equation" r:id="rId17" imgW="3937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268" y="478038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504" y="487730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"/>
          <p:cNvSpPr>
            <a:spLocks noChangeArrowheads="1"/>
          </p:cNvSpPr>
          <p:nvPr/>
        </p:nvSpPr>
        <p:spPr bwMode="auto">
          <a:xfrm>
            <a:off x="3232448" y="29515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6432848" y="29515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2394248" y="33325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003848" y="2722984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22767"/>
              </p:ext>
            </p:extLst>
          </p:nvPr>
        </p:nvGraphicFramePr>
        <p:xfrm>
          <a:off x="3384848" y="302778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2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848" y="302778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13523"/>
              </p:ext>
            </p:extLst>
          </p:nvPr>
        </p:nvGraphicFramePr>
        <p:xfrm>
          <a:off x="6623348" y="302778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3" name="Equation" r:id="rId6" imgW="342900" imgH="469900" progId="Equation.3">
                  <p:embed/>
                </p:oleObj>
              </mc:Choice>
              <mc:Fallback>
                <p:oleObj name="Equation" r:id="rId6" imgW="3429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348" y="302778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9"/>
          <p:cNvSpPr/>
          <p:nvPr/>
        </p:nvSpPr>
        <p:spPr bwMode="auto">
          <a:xfrm>
            <a:off x="3994448" y="2329284"/>
            <a:ext cx="2590800" cy="622300"/>
          </a:xfrm>
          <a:custGeom>
            <a:avLst/>
            <a:gdLst>
              <a:gd name="T0" fmla="*/ 0 w 1632"/>
              <a:gd name="T1" fmla="*/ 2147483646 h 392"/>
              <a:gd name="T2" fmla="*/ 2147483646 w 1632"/>
              <a:gd name="T3" fmla="*/ 2147483646 h 392"/>
              <a:gd name="T4" fmla="*/ 2147483646 w 1632"/>
              <a:gd name="T5" fmla="*/ 2147483646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10"/>
          <p:cNvSpPr/>
          <p:nvPr/>
        </p:nvSpPr>
        <p:spPr bwMode="auto">
          <a:xfrm>
            <a:off x="3994448" y="3561184"/>
            <a:ext cx="2514600" cy="469900"/>
          </a:xfrm>
          <a:custGeom>
            <a:avLst/>
            <a:gdLst>
              <a:gd name="T0" fmla="*/ 2147483646 w 1584"/>
              <a:gd name="T1" fmla="*/ 0 h 296"/>
              <a:gd name="T2" fmla="*/ 2147483646 w 1584"/>
              <a:gd name="T3" fmla="*/ 2147483646 h 296"/>
              <a:gd name="T4" fmla="*/ 0 w 1584"/>
              <a:gd name="T5" fmla="*/ 2147483646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30328"/>
              </p:ext>
            </p:extLst>
          </p:nvPr>
        </p:nvGraphicFramePr>
        <p:xfrm>
          <a:off x="5061248" y="1872084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4" name="Equation" r:id="rId8" imgW="101600" imgH="165100" progId="Equation.3">
                  <p:embed/>
                </p:oleObj>
              </mc:Choice>
              <mc:Fallback>
                <p:oleObj name="Equation" r:id="rId8" imgW="101600" imgH="165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48" y="1872084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16317"/>
              </p:ext>
            </p:extLst>
          </p:nvPr>
        </p:nvGraphicFramePr>
        <p:xfrm>
          <a:off x="5061248" y="3548484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5" name="Equation" r:id="rId10" imgW="101600" imgH="165100" progId="Equation.3">
                  <p:embed/>
                </p:oleObj>
              </mc:Choice>
              <mc:Fallback>
                <p:oleObj name="Equation" r:id="rId10" imgW="101600" imgH="165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48" y="3548484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358696"/>
              </p:ext>
            </p:extLst>
          </p:nvPr>
        </p:nvGraphicFramePr>
        <p:xfrm>
          <a:off x="2927648" y="970384"/>
          <a:ext cx="1600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6" name="Equation" r:id="rId11" imgW="494665" imgH="215900" progId="Equation.3">
                  <p:embed/>
                </p:oleObj>
              </mc:Choice>
              <mc:Fallback>
                <p:oleObj name="Equation" r:id="rId11" imgW="494665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970384"/>
                        <a:ext cx="16002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778173" y="995784"/>
            <a:ext cx="203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Alphabet: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717848" y="4323184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Language Accepted:</a:t>
            </a:r>
          </a:p>
        </p:txBody>
      </p:sp>
      <p:graphicFrame>
        <p:nvGraphicFramePr>
          <p:cNvPr id="3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36551"/>
              </p:ext>
            </p:extLst>
          </p:nvPr>
        </p:nvGraphicFramePr>
        <p:xfrm>
          <a:off x="1403648" y="5085184"/>
          <a:ext cx="71961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7" name="Equation" r:id="rId13" imgW="2374900" imgH="228600" progId="Equation.3">
                  <p:embed/>
                </p:oleObj>
              </mc:Choice>
              <mc:Fallback>
                <p:oleObj name="Equation" r:id="rId13" imgW="2374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85184"/>
                        <a:ext cx="71961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2130"/>
              </p:ext>
            </p:extLst>
          </p:nvPr>
        </p:nvGraphicFramePr>
        <p:xfrm>
          <a:off x="2889548" y="5885284"/>
          <a:ext cx="5127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8" name="公式" r:id="rId15" imgW="1586865" imgH="203200" progId="Equation.3">
                  <p:embed/>
                </p:oleObj>
              </mc:Choice>
              <mc:Fallback>
                <p:oleObj name="公式" r:id="rId15" imgW="1586865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548" y="5885284"/>
                        <a:ext cx="51276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有限自动机小结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512" y="548680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2483" y="1196752"/>
            <a:ext cx="836327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如果令</a:t>
            </a:r>
            <a:r>
              <a:rPr lang="en-US" altLang="zh-CN" sz="2000" dirty="0"/>
              <a:t>F</a:t>
            </a:r>
            <a:r>
              <a:rPr lang="zh-CN" altLang="en-US" sz="2000" dirty="0"/>
              <a:t>等于空集</a:t>
            </a:r>
            <a:r>
              <a:rPr lang="en-US" altLang="zh-CN" sz="2000" dirty="0"/>
              <a:t>φ</a:t>
            </a:r>
            <a:r>
              <a:rPr lang="zh-CN" altLang="en-US" sz="2000" dirty="0"/>
              <a:t>，就没有接受状态；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转换函数</a:t>
            </a:r>
            <a:r>
              <a:rPr lang="en-US" altLang="zh-CN" sz="2000" dirty="0"/>
              <a:t>δ</a:t>
            </a:r>
            <a:r>
              <a:rPr lang="zh-CN" altLang="en-US" sz="2000" dirty="0"/>
              <a:t>对于每个可能的输入符号从每一个状态恰好引出一个转移；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000" dirty="0">
                <a:latin typeface="Arial" panose="020B0604020202020204" pitchFamily="34" charset="0"/>
              </a:rPr>
              <a:t>一台</a:t>
            </a:r>
            <a:r>
              <a:rPr kumimoji="0" lang="en-US" altLang="zh-CN" sz="2000" dirty="0">
                <a:solidFill>
                  <a:srgbClr val="CC0099"/>
                </a:solidFill>
                <a:latin typeface="Arial" panose="020B0604020202020204" pitchFamily="34" charset="0"/>
              </a:rPr>
              <a:t>M</a:t>
            </a:r>
            <a:r>
              <a:rPr kumimoji="0" lang="zh-CN" altLang="en-US" sz="2000" dirty="0">
                <a:latin typeface="Arial" panose="020B0604020202020204" pitchFamily="34" charset="0"/>
              </a:rPr>
              <a:t>可能</a:t>
            </a:r>
            <a:r>
              <a:rPr kumimoji="0" lang="zh-CN" altLang="en-US" sz="2000" dirty="0">
                <a:solidFill>
                  <a:srgbClr val="CC0099"/>
                </a:solidFill>
                <a:latin typeface="Arial" panose="020B0604020202020204" pitchFamily="34" charset="0"/>
              </a:rPr>
              <a:t>接受若干个字符串</a:t>
            </a:r>
            <a:r>
              <a:rPr kumimoji="0" lang="zh-CN" altLang="en-US" sz="2000" dirty="0">
                <a:latin typeface="Arial" panose="020B0604020202020204" pitchFamily="34" charset="0"/>
              </a:rPr>
              <a:t>，但是它永远</a:t>
            </a:r>
            <a:r>
              <a:rPr kumimoji="0" lang="zh-CN" altLang="en-US" sz="2000" dirty="0">
                <a:solidFill>
                  <a:srgbClr val="CC0099"/>
                </a:solidFill>
                <a:latin typeface="Arial" panose="020B0604020202020204" pitchFamily="34" charset="0"/>
              </a:rPr>
              <a:t>只能识别一个语言</a:t>
            </a:r>
            <a:r>
              <a:rPr kumimoji="0" lang="zh-CN" altLang="en-US" sz="2000" dirty="0">
                <a:latin typeface="Arial" panose="020B0604020202020204" pitchFamily="34" charset="0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000" dirty="0">
                <a:latin typeface="Arial" panose="020B0604020202020204" pitchFamily="34" charset="0"/>
              </a:rPr>
              <a:t>如果</a:t>
            </a:r>
            <a:r>
              <a:rPr kumimoji="0" lang="en-US" altLang="zh-CN" sz="2000" dirty="0">
                <a:latin typeface="Arial" panose="020B0604020202020204" pitchFamily="34" charset="0"/>
              </a:rPr>
              <a:t>M</a:t>
            </a:r>
            <a:r>
              <a:rPr kumimoji="0" lang="zh-CN" altLang="en-US" sz="2000" dirty="0">
                <a:latin typeface="Arial" panose="020B0604020202020204" pitchFamily="34" charset="0"/>
              </a:rPr>
              <a:t>不接受任何字符串，那么它仍然识别一个语言，即空语言</a:t>
            </a:r>
            <a:r>
              <a:rPr kumimoji="0" lang="en-US" altLang="zh-CN" sz="2000" dirty="0">
                <a:latin typeface="Arial" panose="020B0604020202020204" pitchFamily="34" charset="0"/>
              </a:rPr>
              <a:t>φ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对于任何</a:t>
            </a:r>
            <a:r>
              <a:rPr lang="en-US" altLang="zh-CN" sz="2000" dirty="0"/>
              <a:t>q</a:t>
            </a:r>
            <a:r>
              <a:rPr lang="zh-CN" altLang="en-US" sz="2000" dirty="0"/>
              <a:t>，有</a:t>
            </a:r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46930"/>
              </p:ext>
            </p:extLst>
          </p:nvPr>
        </p:nvGraphicFramePr>
        <p:xfrm>
          <a:off x="2483768" y="3068960"/>
          <a:ext cx="1553767" cy="48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公式" r:id="rId4" imgW="736600" imgH="228600" progId="Equation.3">
                  <p:embed/>
                </p:oleObj>
              </mc:Choice>
              <mc:Fallback>
                <p:oleObj name="公式" r:id="rId4" imgW="736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068960"/>
                        <a:ext cx="1553767" cy="481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4474" y="2280089"/>
            <a:ext cx="7896322" cy="784059"/>
            <a:chOff x="1740790" y="1041623"/>
            <a:chExt cx="5467927" cy="784059"/>
          </a:xfrm>
        </p:grpSpPr>
        <p:sp>
          <p:nvSpPr>
            <p:cNvPr id="6" name="文本框 5"/>
            <p:cNvSpPr txBox="1"/>
            <p:nvPr/>
          </p:nvSpPr>
          <p:spPr>
            <a:xfrm>
              <a:off x="2405808" y="1117796"/>
              <a:ext cx="480290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有限自动机（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FA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DFA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RL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  <a:sym typeface="+mn-ea"/>
                </a:rPr>
                <a:t>RE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40790" y="1041623"/>
              <a:ext cx="665018" cy="7840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790" y="1825682"/>
              <a:ext cx="546792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838" y="3816101"/>
            <a:ext cx="7896324" cy="784059"/>
            <a:chOff x="1740790" y="3568034"/>
            <a:chExt cx="5467927" cy="784059"/>
          </a:xfrm>
        </p:grpSpPr>
        <p:sp>
          <p:nvSpPr>
            <p:cNvPr id="14" name="文本框 13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非确定型有限自动机（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25107" y="5298139"/>
            <a:ext cx="7896324" cy="784059"/>
            <a:chOff x="1740790" y="3568034"/>
            <a:chExt cx="5467927" cy="784059"/>
          </a:xfrm>
        </p:grpSpPr>
        <p:sp>
          <p:nvSpPr>
            <p:cNvPr id="22" name="文本框 21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转换为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DFA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" y="692150"/>
            <a:ext cx="914400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有限自动机能够识别的语言</a:t>
            </a: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334000" y="1828800"/>
            <a:ext cx="1828800" cy="2667000"/>
            <a:chOff x="5334000" y="1828800"/>
            <a:chExt cx="1828800" cy="2667000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>
              <a:off x="6248400" y="358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242365"/>
                </p:ext>
              </p:extLst>
            </p:nvPr>
          </p:nvGraphicFramePr>
          <p:xfrm>
            <a:off x="6400800" y="36576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8" name="Equation" r:id="rId4" imgW="419100" imgH="469900" progId="Equation.3">
                    <p:embed/>
                  </p:oleObj>
                </mc:Choice>
                <mc:Fallback>
                  <p:oleObj name="Equation" r:id="rId4" imgW="419100" imgH="46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36576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5334000" y="3886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6172200" y="2286000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6866783"/>
                </p:ext>
              </p:extLst>
            </p:nvPr>
          </p:nvGraphicFramePr>
          <p:xfrm>
            <a:off x="6248400" y="18288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9" name="Equation" r:id="rId6" imgW="673100" imgH="444500" progId="Equation.3">
                    <p:embed/>
                  </p:oleObj>
                </mc:Choice>
                <mc:Fallback>
                  <p:oleObj name="Equation" r:id="rId6" imgW="673100" imgH="444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18288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019800" y="33528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37272"/>
              </p:ext>
            </p:extLst>
          </p:nvPr>
        </p:nvGraphicFramePr>
        <p:xfrm>
          <a:off x="3353693" y="1276493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Equation" r:id="rId8" imgW="673100" imgH="215900" progId="Equation.3">
                  <p:embed/>
                </p:oleObj>
              </mc:Choice>
              <mc:Fallback>
                <p:oleObj name="Equation" r:id="rId8" imgW="6731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93" y="1276493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44476"/>
              </p:ext>
            </p:extLst>
          </p:nvPr>
        </p:nvGraphicFramePr>
        <p:xfrm>
          <a:off x="5638800" y="4800600"/>
          <a:ext cx="2108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1" name="Equation" r:id="rId10" imgW="711200" imgH="228600" progId="Equation.3">
                  <p:embed/>
                </p:oleObj>
              </mc:Choice>
              <mc:Fallback>
                <p:oleObj name="Equation" r:id="rId10" imgW="711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108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 bwMode="auto">
          <a:xfrm>
            <a:off x="1219200" y="2057400"/>
            <a:ext cx="3409950" cy="2286000"/>
            <a:chOff x="1219200" y="2057400"/>
            <a:chExt cx="3409950" cy="2286000"/>
          </a:xfrm>
        </p:grpSpPr>
        <p:graphicFrame>
          <p:nvGraphicFramePr>
            <p:cNvPr id="2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8387485"/>
                </p:ext>
              </p:extLst>
            </p:nvPr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2" name="Equation" r:id="rId12" imgW="114300" imgH="215900" progId="Equation.3">
                    <p:embed/>
                  </p:oleObj>
                </mc:Choice>
                <mc:Fallback>
                  <p:oleObj name="Equation" r:id="rId12" imgW="114300" imgH="215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1905000" y="3657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359899"/>
                </p:ext>
              </p:extLst>
            </p:nvPr>
          </p:nvGraphicFramePr>
          <p:xfrm>
            <a:off x="2057400" y="3733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3" name="Equation" r:id="rId14" imgW="419100" imgH="469900" progId="Equation.3">
                    <p:embed/>
                  </p:oleObj>
                </mc:Choice>
                <mc:Fallback>
                  <p:oleObj name="Equation" r:id="rId14" imgW="419100" imgH="469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3733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12192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828800" y="2590800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429180"/>
                </p:ext>
              </p:extLst>
            </p:nvPr>
          </p:nvGraphicFramePr>
          <p:xfrm>
            <a:off x="1905000" y="20574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4" name="Equation" r:id="rId15" imgW="673100" imgH="444500" progId="Equation.3">
                    <p:embed/>
                  </p:oleObj>
                </mc:Choice>
                <mc:Fallback>
                  <p:oleObj name="Equation" r:id="rId15" imgW="673100" imgH="444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20574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77471"/>
              </p:ext>
            </p:extLst>
          </p:nvPr>
        </p:nvGraphicFramePr>
        <p:xfrm>
          <a:off x="1066800" y="4800600"/>
          <a:ext cx="2144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5" name="Equation" r:id="rId16" imgW="723900" imgH="228600" progId="Equation.3">
                  <p:embed/>
                </p:oleObj>
              </mc:Choice>
              <mc:Fallback>
                <p:oleObj name="Equation" r:id="rId16" imgW="723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144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517525" y="55880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Empty language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470525" y="5588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All strings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50800" y="43301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M1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有限自动机能够识别的语言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32186"/>
              </p:ext>
            </p:extLst>
          </p:nvPr>
        </p:nvGraphicFramePr>
        <p:xfrm>
          <a:off x="3352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8" name="Equation" r:id="rId3" imgW="673100" imgH="215900" progId="Equation.3">
                  <p:embed/>
                </p:oleObj>
              </mc:Choice>
              <mc:Fallback>
                <p:oleObj name="Equation" r:id="rId3" imgW="6731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 bwMode="auto">
          <a:xfrm>
            <a:off x="1828800" y="2057400"/>
            <a:ext cx="3638550" cy="2514600"/>
            <a:chOff x="1828800" y="2057400"/>
            <a:chExt cx="3638550" cy="251460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4724400" y="3657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7202615"/>
                </p:ext>
              </p:extLst>
            </p:nvPr>
          </p:nvGraphicFramePr>
          <p:xfrm>
            <a:off x="4876800" y="3733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" name="Equation" r:id="rId5" imgW="419100" imgH="469900" progId="Equation.3">
                    <p:embed/>
                  </p:oleObj>
                </mc:Choice>
                <mc:Fallback>
                  <p:oleObj name="Equation" r:id="rId5" imgW="419100" imgH="46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3733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657600" y="4038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648200" y="2590800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0015081"/>
                </p:ext>
              </p:extLst>
            </p:nvPr>
          </p:nvGraphicFramePr>
          <p:xfrm>
            <a:off x="4724400" y="20574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0" name="Equation" r:id="rId7" imgW="673100" imgH="444500" progId="Equation.3">
                    <p:embed/>
                  </p:oleObj>
                </mc:Choice>
                <mc:Fallback>
                  <p:oleObj name="Equation" r:id="rId7" imgW="673100" imgH="444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20574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514600" y="3429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920285"/>
                </p:ext>
              </p:extLst>
            </p:nvPr>
          </p:nvGraphicFramePr>
          <p:xfrm>
            <a:off x="53530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1" name="Equation" r:id="rId9" imgW="114300" imgH="215900" progId="Equation.3">
                    <p:embed/>
                  </p:oleObj>
                </mc:Choice>
                <mc:Fallback>
                  <p:oleObj name="Equation" r:id="rId9" imgW="1143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30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743200" y="3657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52904"/>
                </p:ext>
              </p:extLst>
            </p:nvPr>
          </p:nvGraphicFramePr>
          <p:xfrm>
            <a:off x="2895600" y="3733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2" name="Equation" r:id="rId11" imgW="419100" imgH="469900" progId="Equation.3">
                    <p:embed/>
                  </p:oleObj>
                </mc:Choice>
                <mc:Fallback>
                  <p:oleObj name="Equation" r:id="rId11" imgW="419100" imgH="469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3733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28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287415"/>
                </p:ext>
              </p:extLst>
            </p:nvPr>
          </p:nvGraphicFramePr>
          <p:xfrm>
            <a:off x="3810000" y="35814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3" name="Equation" r:id="rId12" imgW="673100" imgH="444500" progId="Equation.3">
                    <p:embed/>
                  </p:oleObj>
                </mc:Choice>
                <mc:Fallback>
                  <p:oleObj name="Equation" r:id="rId12" imgW="6731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35814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45559"/>
              </p:ext>
            </p:extLst>
          </p:nvPr>
        </p:nvGraphicFramePr>
        <p:xfrm>
          <a:off x="2798763" y="4819650"/>
          <a:ext cx="22193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name="公式" r:id="rId13" imgW="748665" imgH="203200" progId="Equation.3">
                  <p:embed/>
                </p:oleObj>
              </mc:Choice>
              <mc:Fallback>
                <p:oleObj name="公式" r:id="rId13" imgW="748665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4819650"/>
                        <a:ext cx="22193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57400" y="5562600"/>
            <a:ext cx="574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Language of the empty string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0800" y="43301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M2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有限自动机能够识别的语言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4679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765175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M3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3024188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1770387"/>
            <a:ext cx="489585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8699" y="3342602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M4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6" y="3990734"/>
            <a:ext cx="3337429" cy="251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944521" y="3990734"/>
            <a:ext cx="1728788" cy="244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Q: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: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Q: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Q: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551092" y="3938780"/>
            <a:ext cx="2592908" cy="244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{q,q2,s,r1,r2}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S,a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)-&gt;q,…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{q,r1}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有限自动机能够识别的语言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4679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510033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M5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39750" y="3825081"/>
            <a:ext cx="1728788" cy="244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Q: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: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Q: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Q: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762125" y="3769404"/>
            <a:ext cx="3241675" cy="935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{q0,q1,q2}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{&lt;RESET&gt;,0,1,2}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" y="1004293"/>
            <a:ext cx="46434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857"/>
            <a:ext cx="4492132" cy="184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16" y="4689186"/>
            <a:ext cx="4643437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5641"/>
              </p:ext>
            </p:extLst>
          </p:nvPr>
        </p:nvGraphicFramePr>
        <p:xfrm>
          <a:off x="601319" y="1763564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6" name="Equation" r:id="rId4" imgW="1180465" imgH="558800" progId="Equation.3">
                  <p:embed/>
                </p:oleObj>
              </mc:Choice>
              <mc:Fallback>
                <p:oleObj name="Equation" r:id="rId4" imgW="1180465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19" y="1763564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25269" y="1744514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latin typeface="Comic Sans MS" panose="030F0702030302020204" pitchFamily="66" charset="0"/>
              </a:rPr>
              <a:t>= { all strings with prefix       }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41871"/>
              </p:ext>
            </p:extLst>
          </p:nvPr>
        </p:nvGraphicFramePr>
        <p:xfrm>
          <a:off x="6754469" y="1820714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7" name="Equation" r:id="rId6" imgW="546100" imgH="431800" progId="Equation.3">
                  <p:embed/>
                </p:oleObj>
              </mc:Choice>
              <mc:Fallback>
                <p:oleObj name="Equation" r:id="rId6" imgW="546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469" y="1820714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039469" y="3908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4239869" y="3908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7211669" y="3908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29869" y="428922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6983069" y="3679629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1725269" y="428922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4925669" y="4289229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2"/>
          <p:cNvSpPr/>
          <p:nvPr/>
        </p:nvSpPr>
        <p:spPr bwMode="auto">
          <a:xfrm>
            <a:off x="7059269" y="2689029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874927"/>
              </p:ext>
            </p:extLst>
          </p:nvPr>
        </p:nvGraphicFramePr>
        <p:xfrm>
          <a:off x="2792069" y="39844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8" name="Equation" r:id="rId8" imgW="266700" imgH="279400" progId="Equation.3">
                  <p:embed/>
                </p:oleObj>
              </mc:Choice>
              <mc:Fallback>
                <p:oleObj name="Equation" r:id="rId8" imgW="2667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069" y="39844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01275"/>
              </p:ext>
            </p:extLst>
          </p:nvPr>
        </p:nvGraphicFramePr>
        <p:xfrm>
          <a:off x="5916269" y="390822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9" name="Equation" r:id="rId10" imgW="279400" imgH="381000" progId="Equation.3">
                  <p:embed/>
                </p:oleObj>
              </mc:Choice>
              <mc:Fallback>
                <p:oleObj name="Equation" r:id="rId10" imgW="2794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269" y="390822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368205"/>
              </p:ext>
            </p:extLst>
          </p:nvPr>
        </p:nvGraphicFramePr>
        <p:xfrm>
          <a:off x="7135469" y="2231829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0" name="Equation" r:id="rId12" imgW="673100" imgH="444500" progId="Equation.3">
                  <p:embed/>
                </p:oleObj>
              </mc:Choice>
              <mc:Fallback>
                <p:oleObj name="Equation" r:id="rId12" imgW="673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469" y="2231829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813"/>
              </p:ext>
            </p:extLst>
          </p:nvPr>
        </p:nvGraphicFramePr>
        <p:xfrm>
          <a:off x="1191869" y="398442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1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869" y="398442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4465"/>
              </p:ext>
            </p:extLst>
          </p:nvPr>
        </p:nvGraphicFramePr>
        <p:xfrm>
          <a:off x="4430369" y="3984429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2" name="Equation" r:id="rId16" imgW="342900" imgH="469900" progId="Equation.3">
                  <p:embed/>
                </p:oleObj>
              </mc:Choice>
              <mc:Fallback>
                <p:oleObj name="Equation" r:id="rId16" imgW="34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369" y="3984429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968676"/>
              </p:ext>
            </p:extLst>
          </p:nvPr>
        </p:nvGraphicFramePr>
        <p:xfrm>
          <a:off x="7300569" y="398442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3" name="Equation" r:id="rId18" imgW="393700" imgH="469900" progId="Equation.3">
                  <p:embed/>
                </p:oleObj>
              </mc:Choice>
              <mc:Fallback>
                <p:oleObj name="Equation" r:id="rId18" imgW="3937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569" y="398442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906869" y="4746429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auto">
          <a:xfrm>
            <a:off x="4239869" y="5813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1572869" y="4517829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Freeform 22"/>
          <p:cNvSpPr/>
          <p:nvPr/>
        </p:nvSpPr>
        <p:spPr bwMode="auto">
          <a:xfrm>
            <a:off x="4925669" y="5711629"/>
            <a:ext cx="838200" cy="812800"/>
          </a:xfrm>
          <a:custGeom>
            <a:avLst/>
            <a:gdLst>
              <a:gd name="T0" fmla="*/ 0 w 528"/>
              <a:gd name="T1" fmla="*/ 2147483646 h 512"/>
              <a:gd name="T2" fmla="*/ 2147483646 w 528"/>
              <a:gd name="T3" fmla="*/ 2147483646 h 512"/>
              <a:gd name="T4" fmla="*/ 2147483646 w 528"/>
              <a:gd name="T5" fmla="*/ 2147483646 h 512"/>
              <a:gd name="T6" fmla="*/ 2147483646 w 528"/>
              <a:gd name="T7" fmla="*/ 2147483646 h 512"/>
              <a:gd name="T8" fmla="*/ 0 w 528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86032"/>
              </p:ext>
            </p:extLst>
          </p:nvPr>
        </p:nvGraphicFramePr>
        <p:xfrm>
          <a:off x="5916269" y="5889429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4" name="Equation" r:id="rId20" imgW="673100" imgH="444500" progId="Equation.3">
                  <p:embed/>
                </p:oleObj>
              </mc:Choice>
              <mc:Fallback>
                <p:oleObj name="Equation" r:id="rId20" imgW="673100" imgH="44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269" y="5889429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4544669" y="459402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41377"/>
              </p:ext>
            </p:extLst>
          </p:nvPr>
        </p:nvGraphicFramePr>
        <p:xfrm>
          <a:off x="4366869" y="588942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5" name="Equation" r:id="rId21" imgW="393700" imgH="469900" progId="Equation.3">
                  <p:embed/>
                </p:oleObj>
              </mc:Choice>
              <mc:Fallback>
                <p:oleObj name="Equation" r:id="rId21" imgW="3937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869" y="588942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2564"/>
              </p:ext>
            </p:extLst>
          </p:nvPr>
        </p:nvGraphicFramePr>
        <p:xfrm>
          <a:off x="4620869" y="49750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6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869" y="49750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56893"/>
              </p:ext>
            </p:extLst>
          </p:nvPr>
        </p:nvGraphicFramePr>
        <p:xfrm>
          <a:off x="2868269" y="489882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7" name="Equation" r:id="rId24" imgW="279400" imgH="381000" progId="Equation.3">
                  <p:embed/>
                </p:oleObj>
              </mc:Choice>
              <mc:Fallback>
                <p:oleObj name="Equation" r:id="rId24" imgW="279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69" y="489882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43144"/>
              </p:ext>
            </p:extLst>
          </p:nvPr>
        </p:nvGraphicFramePr>
        <p:xfrm>
          <a:off x="3851920" y="980728"/>
          <a:ext cx="2209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8" name="Equation" r:id="rId25" imgW="673100" imgH="215900" progId="Equation.3">
                  <p:embed/>
                </p:oleObj>
              </mc:Choice>
              <mc:Fallback>
                <p:oleObj name="Equation" r:id="rId25" imgW="673100" imgH="215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980728"/>
                        <a:ext cx="2209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8" grpId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47787"/>
              </p:ext>
            </p:extLst>
          </p:nvPr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7" name="Equation" r:id="rId4" imgW="914400" imgH="444500" progId="Equation.3">
                  <p:embed/>
                </p:oleObj>
              </mc:Choice>
              <mc:Fallback>
                <p:oleObj name="Equation" r:id="rId4" imgW="9144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5000" y="1066800"/>
            <a:ext cx="5999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latin typeface="Comic Sans MS" panose="030F0702030302020204" pitchFamily="66" charset="0"/>
              </a:rPr>
              <a:t>=</a:t>
            </a: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 b="0">
                <a:latin typeface="Comic Sans MS" panose="030F0702030302020204" pitchFamily="66" charset="0"/>
              </a:rPr>
              <a:t>{ all binary strings containing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b="0">
                <a:latin typeface="Comic Sans MS" panose="030F0702030302020204" pitchFamily="66" charset="0"/>
              </a:rPr>
              <a:t>     substring          }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84642"/>
              </p:ext>
            </p:extLst>
          </p:nvPr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8" name="Equation" r:id="rId6" imgW="698500" imgH="368300" progId="Equation.3">
                  <p:embed/>
                </p:oleObj>
              </mc:Choice>
              <mc:Fallback>
                <p:oleObj name="Equation" r:id="rId6" imgW="6985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"/>
          <p:cNvSpPr/>
          <p:nvPr/>
        </p:nvSpPr>
        <p:spPr bwMode="auto">
          <a:xfrm>
            <a:off x="73914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"/>
          <p:cNvGrpSpPr/>
          <p:nvPr/>
        </p:nvGrpSpPr>
        <p:grpSpPr bwMode="auto">
          <a:xfrm>
            <a:off x="1295400" y="4648200"/>
            <a:ext cx="2514600" cy="685800"/>
            <a:chOff x="816" y="2928"/>
            <a:chExt cx="1584" cy="432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968" y="29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" name="Group 8"/>
            <p:cNvGrpSpPr/>
            <p:nvPr/>
          </p:nvGrpSpPr>
          <p:grpSpPr bwMode="auto">
            <a:xfrm>
              <a:off x="816" y="2928"/>
              <a:ext cx="1472" cy="432"/>
              <a:chOff x="816" y="2928"/>
              <a:chExt cx="1472" cy="432"/>
            </a:xfrm>
          </p:grpSpPr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2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5313839"/>
                  </p:ext>
                </p:extLst>
              </p:nvPr>
            </p:nvGraphicFramePr>
            <p:xfrm>
              <a:off x="884" y="2976"/>
              <a:ext cx="28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9" name="公式" r:id="rId8" imgW="127000" imgH="139700" progId="Equation.3">
                      <p:embed/>
                    </p:oleObj>
                  </mc:Choice>
                  <mc:Fallback>
                    <p:oleObj name="公式" r:id="rId8" imgW="127000" imgH="1397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976"/>
                            <a:ext cx="287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228116"/>
                  </p:ext>
                </p:extLst>
              </p:nvPr>
            </p:nvGraphicFramePr>
            <p:xfrm>
              <a:off x="2112" y="3024"/>
              <a:ext cx="17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0" name="Equation" r:id="rId10" imgW="279400" imgH="368300" progId="Equation.3">
                      <p:embed/>
                    </p:oleObj>
                  </mc:Choice>
                  <mc:Fallback>
                    <p:oleObj name="Equation" r:id="rId10" imgW="279400" imgH="3683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024"/>
                            <a:ext cx="17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" name="Group 12"/>
          <p:cNvGrpSpPr/>
          <p:nvPr/>
        </p:nvGrpSpPr>
        <p:grpSpPr bwMode="auto">
          <a:xfrm>
            <a:off x="5105400" y="4648200"/>
            <a:ext cx="685800" cy="685800"/>
            <a:chOff x="3216" y="2928"/>
            <a:chExt cx="432" cy="43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16" y="29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338758"/>
                </p:ext>
              </p:extLst>
            </p:nvPr>
          </p:nvGraphicFramePr>
          <p:xfrm>
            <a:off x="3264" y="3024"/>
            <a:ext cx="3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1" name="Equation" r:id="rId12" imgW="520700" imgH="368300" progId="Equation.3">
                    <p:embed/>
                  </p:oleObj>
                </mc:Choice>
                <mc:Fallback>
                  <p:oleObj name="Equation" r:id="rId12" imgW="520700" imgH="368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24"/>
                          <a:ext cx="3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5"/>
          <p:cNvGrpSpPr/>
          <p:nvPr/>
        </p:nvGrpSpPr>
        <p:grpSpPr bwMode="auto">
          <a:xfrm>
            <a:off x="7239000" y="4419600"/>
            <a:ext cx="1143000" cy="1143000"/>
            <a:chOff x="4560" y="2784"/>
            <a:chExt cx="720" cy="720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704" y="29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893026"/>
                </p:ext>
              </p:extLst>
            </p:nvPr>
          </p:nvGraphicFramePr>
          <p:xfrm>
            <a:off x="4704" y="3024"/>
            <a:ext cx="4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2" name="Equation" r:id="rId14" imgW="698500" imgH="368300" progId="Equation.3">
                    <p:embed/>
                  </p:oleObj>
                </mc:Choice>
                <mc:Fallback>
                  <p:oleObj name="Equation" r:id="rId14" imgW="698500" imgH="368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24"/>
                          <a:ext cx="4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560" y="2784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Freeform 19"/>
          <p:cNvSpPr/>
          <p:nvPr/>
        </p:nvSpPr>
        <p:spPr bwMode="auto">
          <a:xfrm>
            <a:off x="1219200" y="35814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5029200" y="35814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21"/>
          <p:cNvSpPr/>
          <p:nvPr/>
        </p:nvSpPr>
        <p:spPr bwMode="auto">
          <a:xfrm>
            <a:off x="1905000" y="4495800"/>
            <a:ext cx="1219200" cy="381000"/>
          </a:xfrm>
          <a:custGeom>
            <a:avLst/>
            <a:gdLst>
              <a:gd name="T0" fmla="*/ 2147483646 w 528"/>
              <a:gd name="T1" fmla="*/ 2147483646 h 248"/>
              <a:gd name="T2" fmla="*/ 2147483646 w 528"/>
              <a:gd name="T3" fmla="*/ 2147483646 h 248"/>
              <a:gd name="T4" fmla="*/ 0 w 528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31820"/>
              </p:ext>
            </p:extLst>
          </p:nvPr>
        </p:nvGraphicFramePr>
        <p:xfrm>
          <a:off x="1600200" y="32004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3" name="Equation" r:id="rId15" imgW="177800" imgH="354965" progId="Equation.3">
                  <p:embed/>
                </p:oleObj>
              </mc:Choice>
              <mc:Fallback>
                <p:oleObj name="Equation" r:id="rId15" imgW="177800" imgH="35496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3"/>
          <p:cNvGrpSpPr/>
          <p:nvPr/>
        </p:nvGrpSpPr>
        <p:grpSpPr bwMode="auto">
          <a:xfrm>
            <a:off x="1905000" y="5181600"/>
            <a:ext cx="1295400" cy="749300"/>
            <a:chOff x="1200" y="3264"/>
            <a:chExt cx="816" cy="472"/>
          </a:xfrm>
        </p:grpSpPr>
        <p:sp>
          <p:nvSpPr>
            <p:cNvPr id="26" name="Freeform 24"/>
            <p:cNvSpPr/>
            <p:nvPr/>
          </p:nvSpPr>
          <p:spPr bwMode="auto">
            <a:xfrm>
              <a:off x="1200" y="3264"/>
              <a:ext cx="816" cy="192"/>
            </a:xfrm>
            <a:custGeom>
              <a:avLst/>
              <a:gdLst>
                <a:gd name="T0" fmla="*/ 0 w 528"/>
                <a:gd name="T1" fmla="*/ 0 h 192"/>
                <a:gd name="T2" fmla="*/ 392870 w 528"/>
                <a:gd name="T3" fmla="*/ 192 h 192"/>
                <a:gd name="T4" fmla="*/ 864127 w 528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92">
                  <a:moveTo>
                    <a:pt x="0" y="0"/>
                  </a:moveTo>
                  <a:cubicBezTo>
                    <a:pt x="76" y="96"/>
                    <a:pt x="152" y="192"/>
                    <a:pt x="240" y="192"/>
                  </a:cubicBezTo>
                  <a:cubicBezTo>
                    <a:pt x="328" y="192"/>
                    <a:pt x="428" y="96"/>
                    <a:pt x="5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876706"/>
                </p:ext>
              </p:extLst>
            </p:nvPr>
          </p:nvGraphicFramePr>
          <p:xfrm>
            <a:off x="1488" y="3504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4" name="Equation" r:id="rId17" imgW="279400" imgH="368300" progId="Equation.3">
                    <p:embed/>
                  </p:oleObj>
                </mc:Choice>
                <mc:Fallback>
                  <p:oleObj name="Equation" r:id="rId17" imgW="279400" imgH="368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4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571654"/>
              </p:ext>
            </p:extLst>
          </p:nvPr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5" name="Equation" r:id="rId18" imgW="177800" imgH="354965" progId="Equation.3">
                  <p:embed/>
                </p:oleObj>
              </mc:Choice>
              <mc:Fallback>
                <p:oleObj name="Equation" r:id="rId18" imgW="177800" imgH="35496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7"/>
          <p:cNvGrpSpPr/>
          <p:nvPr/>
        </p:nvGrpSpPr>
        <p:grpSpPr bwMode="auto">
          <a:xfrm>
            <a:off x="5791200" y="4648200"/>
            <a:ext cx="1447800" cy="381000"/>
            <a:chOff x="3648" y="2928"/>
            <a:chExt cx="912" cy="240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48" y="31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518699"/>
                </p:ext>
              </p:extLst>
            </p:nvPr>
          </p:nvGraphicFramePr>
          <p:xfrm>
            <a:off x="4032" y="2928"/>
            <a:ext cx="11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6" name="Equation" r:id="rId19" imgW="177800" imgH="354965" progId="Equation.3">
                    <p:embed/>
                  </p:oleObj>
                </mc:Choice>
                <mc:Fallback>
                  <p:oleObj name="Equation" r:id="rId19" imgW="177800" imgH="35496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11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0"/>
          <p:cNvGrpSpPr/>
          <p:nvPr/>
        </p:nvGrpSpPr>
        <p:grpSpPr bwMode="auto">
          <a:xfrm>
            <a:off x="3810000" y="4648200"/>
            <a:ext cx="1295400" cy="381000"/>
            <a:chOff x="2400" y="2928"/>
            <a:chExt cx="816" cy="240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409625"/>
                </p:ext>
              </p:extLst>
            </p:nvPr>
          </p:nvGraphicFramePr>
          <p:xfrm>
            <a:off x="2688" y="2928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7" name="Equation" r:id="rId20" imgW="279400" imgH="368300" progId="Equation.3">
                    <p:embed/>
                  </p:oleObj>
                </mc:Choice>
                <mc:Fallback>
                  <p:oleObj name="Equation" r:id="rId20" imgW="279400" imgH="368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28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29897"/>
              </p:ext>
            </p:extLst>
          </p:nvPr>
        </p:nvGraphicFramePr>
        <p:xfrm>
          <a:off x="5257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8" name="Equation" r:id="rId21" imgW="279400" imgH="368300" progId="Equation.3">
                  <p:embed/>
                </p:oleObj>
              </mc:Choice>
              <mc:Fallback>
                <p:oleObj name="Equation" r:id="rId21" imgW="279400" imgH="368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83825"/>
              </p:ext>
            </p:extLst>
          </p:nvPr>
        </p:nvGraphicFramePr>
        <p:xfrm>
          <a:off x="7543800" y="29718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9" name="Equation" r:id="rId22" imgW="520700" imgH="431800" progId="Equation.3">
                  <p:embed/>
                </p:oleObj>
              </mc:Choice>
              <mc:Fallback>
                <p:oleObj name="Equation" r:id="rId22" imgW="520700" imgH="431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52963"/>
              </p:ext>
            </p:extLst>
          </p:nvPr>
        </p:nvGraphicFramePr>
        <p:xfrm>
          <a:off x="1299468" y="802357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8" name="Equation" r:id="rId4" imgW="1714500" imgH="241300" progId="Equation.3">
                  <p:embed/>
                </p:oleObj>
              </mc:Choice>
              <mc:Fallback>
                <p:oleObj name="Equation" r:id="rId4" imgW="17145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468" y="802357"/>
                        <a:ext cx="5715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89055" y="3155032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64655" y="376463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"/>
          <p:cNvGrpSpPr/>
          <p:nvPr/>
        </p:nvGrpSpPr>
        <p:grpSpPr bwMode="auto">
          <a:xfrm>
            <a:off x="3460055" y="3459832"/>
            <a:ext cx="1295400" cy="304800"/>
            <a:chOff x="2154" y="1674"/>
            <a:chExt cx="816" cy="19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54" y="186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263482"/>
                </p:ext>
              </p:extLst>
            </p:nvPr>
          </p:nvGraphicFramePr>
          <p:xfrm>
            <a:off x="2442" y="167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9" name="Equation" r:id="rId6" imgW="266700" imgH="279400" progId="Equation.3">
                    <p:embed/>
                  </p:oleObj>
                </mc:Choice>
                <mc:Fallback>
                  <p:oleObj name="Equation" r:id="rId6" imgW="266700" imgH="279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167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"/>
          <p:cNvGrpSpPr/>
          <p:nvPr/>
        </p:nvGrpSpPr>
        <p:grpSpPr bwMode="auto">
          <a:xfrm>
            <a:off x="3079055" y="4069432"/>
            <a:ext cx="355600" cy="838200"/>
            <a:chOff x="1914" y="2058"/>
            <a:chExt cx="224" cy="528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14" y="205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581460"/>
                </p:ext>
              </p:extLst>
            </p:nvPr>
          </p:nvGraphicFramePr>
          <p:xfrm>
            <a:off x="1962" y="220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0" name="Equation" r:id="rId8" imgW="279400" imgH="381000" progId="Equation.3">
                    <p:embed/>
                  </p:oleObj>
                </mc:Choice>
                <mc:Fallback>
                  <p:oleObj name="Equation" r:id="rId8" imgW="279400" imgH="38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220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1"/>
          <p:cNvGrpSpPr/>
          <p:nvPr/>
        </p:nvGrpSpPr>
        <p:grpSpPr bwMode="auto">
          <a:xfrm>
            <a:off x="2774255" y="5517232"/>
            <a:ext cx="1509713" cy="1079500"/>
            <a:chOff x="1722" y="2970"/>
            <a:chExt cx="951" cy="680"/>
          </a:xfrm>
        </p:grpSpPr>
        <p:sp>
          <p:nvSpPr>
            <p:cNvPr id="14" name="Freeform 12"/>
            <p:cNvSpPr/>
            <p:nvPr/>
          </p:nvSpPr>
          <p:spPr bwMode="auto">
            <a:xfrm rot="-10696544">
              <a:off x="1722" y="2970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153579"/>
                </p:ext>
              </p:extLst>
            </p:nvPr>
          </p:nvGraphicFramePr>
          <p:xfrm>
            <a:off x="2250" y="3306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1" name="Equation" r:id="rId10" imgW="673100" imgH="444500" progId="Equation.3">
                    <p:embed/>
                  </p:oleObj>
                </mc:Choice>
                <mc:Fallback>
                  <p:oleObj name="Equation" r:id="rId10" imgW="6731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3306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4"/>
          <p:cNvGrpSpPr/>
          <p:nvPr/>
        </p:nvGrpSpPr>
        <p:grpSpPr bwMode="auto">
          <a:xfrm>
            <a:off x="5365055" y="3993232"/>
            <a:ext cx="1600200" cy="660400"/>
            <a:chOff x="3354" y="2010"/>
            <a:chExt cx="1008" cy="416"/>
          </a:xfrm>
        </p:grpSpPr>
        <p:sp>
          <p:nvSpPr>
            <p:cNvPr id="17" name="Freeform 15"/>
            <p:cNvSpPr/>
            <p:nvPr/>
          </p:nvSpPr>
          <p:spPr bwMode="auto">
            <a:xfrm>
              <a:off x="3354" y="2010"/>
              <a:ext cx="1008" cy="248"/>
            </a:xfrm>
            <a:custGeom>
              <a:avLst/>
              <a:gdLst>
                <a:gd name="T0" fmla="*/ 0 w 1008"/>
                <a:gd name="T1" fmla="*/ 0 h 248"/>
                <a:gd name="T2" fmla="*/ 528 w 1008"/>
                <a:gd name="T3" fmla="*/ 240 h 248"/>
                <a:gd name="T4" fmla="*/ 1008 w 1008"/>
                <a:gd name="T5" fmla="*/ 48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48">
                  <a:moveTo>
                    <a:pt x="0" y="0"/>
                  </a:moveTo>
                  <a:cubicBezTo>
                    <a:pt x="180" y="116"/>
                    <a:pt x="360" y="232"/>
                    <a:pt x="528" y="240"/>
                  </a:cubicBezTo>
                  <a:cubicBezTo>
                    <a:pt x="696" y="248"/>
                    <a:pt x="852" y="148"/>
                    <a:pt x="10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257632"/>
                </p:ext>
              </p:extLst>
            </p:nvPr>
          </p:nvGraphicFramePr>
          <p:xfrm>
            <a:off x="3786" y="225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2" name="Equation" r:id="rId12" imgW="266700" imgH="279400" progId="Equation.3">
                    <p:embed/>
                  </p:oleObj>
                </mc:Choice>
                <mc:Fallback>
                  <p:oleObj name="Equation" r:id="rId12" imgW="266700" imgH="279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25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7"/>
          <p:cNvGrpSpPr/>
          <p:nvPr/>
        </p:nvGrpSpPr>
        <p:grpSpPr bwMode="auto">
          <a:xfrm>
            <a:off x="5365055" y="2774032"/>
            <a:ext cx="1600200" cy="685800"/>
            <a:chOff x="3354" y="1242"/>
            <a:chExt cx="1008" cy="432"/>
          </a:xfrm>
        </p:grpSpPr>
        <p:sp>
          <p:nvSpPr>
            <p:cNvPr id="20" name="Freeform 18"/>
            <p:cNvSpPr/>
            <p:nvPr/>
          </p:nvSpPr>
          <p:spPr bwMode="auto">
            <a:xfrm>
              <a:off x="3354" y="1482"/>
              <a:ext cx="1008" cy="192"/>
            </a:xfrm>
            <a:custGeom>
              <a:avLst/>
              <a:gdLst>
                <a:gd name="T0" fmla="*/ 1008 w 1008"/>
                <a:gd name="T1" fmla="*/ 192 h 192"/>
                <a:gd name="T2" fmla="*/ 528 w 1008"/>
                <a:gd name="T3" fmla="*/ 0 h 192"/>
                <a:gd name="T4" fmla="*/ 0 w 1008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192">
                  <a:moveTo>
                    <a:pt x="1008" y="192"/>
                  </a:moveTo>
                  <a:cubicBezTo>
                    <a:pt x="852" y="96"/>
                    <a:pt x="696" y="0"/>
                    <a:pt x="528" y="0"/>
                  </a:cubicBezTo>
                  <a:cubicBezTo>
                    <a:pt x="360" y="0"/>
                    <a:pt x="180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628207"/>
                </p:ext>
              </p:extLst>
            </p:nvPr>
          </p:nvGraphicFramePr>
          <p:xfrm>
            <a:off x="3786" y="124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3" name="Equation" r:id="rId13" imgW="279400" imgH="381000" progId="Equation.3">
                    <p:embed/>
                  </p:oleObj>
                </mc:Choice>
                <mc:Fallback>
                  <p:oleObj name="Equation" r:id="rId13" imgW="279400" imgH="381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24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0"/>
          <p:cNvGrpSpPr/>
          <p:nvPr/>
        </p:nvGrpSpPr>
        <p:grpSpPr bwMode="auto">
          <a:xfrm>
            <a:off x="4603055" y="2012032"/>
            <a:ext cx="812800" cy="1460500"/>
            <a:chOff x="2874" y="762"/>
            <a:chExt cx="512" cy="920"/>
          </a:xfrm>
        </p:grpSpPr>
        <p:sp>
          <p:nvSpPr>
            <p:cNvPr id="23" name="Freeform 21"/>
            <p:cNvSpPr/>
            <p:nvPr/>
          </p:nvSpPr>
          <p:spPr bwMode="auto">
            <a:xfrm>
              <a:off x="2874" y="1002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049757"/>
                </p:ext>
              </p:extLst>
            </p:nvPr>
          </p:nvGraphicFramePr>
          <p:xfrm>
            <a:off x="3066" y="76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4" name="Equation" r:id="rId14" imgW="279400" imgH="381000" progId="Equation.3">
                    <p:embed/>
                  </p:oleObj>
                </mc:Choice>
                <mc:Fallback>
                  <p:oleObj name="Equation" r:id="rId14" imgW="279400" imgH="381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76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3"/>
          <p:cNvGrpSpPr/>
          <p:nvPr/>
        </p:nvGrpSpPr>
        <p:grpSpPr bwMode="auto">
          <a:xfrm>
            <a:off x="7041455" y="1783432"/>
            <a:ext cx="812800" cy="1384300"/>
            <a:chOff x="4410" y="618"/>
            <a:chExt cx="512" cy="872"/>
          </a:xfrm>
        </p:grpSpPr>
        <p:sp>
          <p:nvSpPr>
            <p:cNvPr id="26" name="Freeform 24"/>
            <p:cNvSpPr/>
            <p:nvPr/>
          </p:nvSpPr>
          <p:spPr bwMode="auto">
            <a:xfrm>
              <a:off x="4410" y="810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660957"/>
                </p:ext>
              </p:extLst>
            </p:nvPr>
          </p:nvGraphicFramePr>
          <p:xfrm>
            <a:off x="4602" y="61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5" name="Equation" r:id="rId15" imgW="266700" imgH="279400" progId="Equation.3">
                    <p:embed/>
                  </p:oleObj>
                </mc:Choice>
                <mc:Fallback>
                  <p:oleObj name="Equation" r:id="rId15" imgW="266700" imgH="279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61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6"/>
          <p:cNvGrpSpPr/>
          <p:nvPr/>
        </p:nvGrpSpPr>
        <p:grpSpPr bwMode="auto">
          <a:xfrm>
            <a:off x="2774255" y="3383632"/>
            <a:ext cx="685800" cy="685800"/>
            <a:chOff x="1722" y="1626"/>
            <a:chExt cx="432" cy="432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722" y="162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434574"/>
                </p:ext>
              </p:extLst>
            </p:nvPr>
          </p:nvGraphicFramePr>
          <p:xfrm>
            <a:off x="1818" y="1674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" name="Equation" r:id="rId16" imgW="419100" imgH="469900" progId="Equation.3">
                    <p:embed/>
                  </p:oleObj>
                </mc:Choice>
                <mc:Fallback>
                  <p:oleObj name="Equation" r:id="rId16" imgW="419100" imgH="469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674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29"/>
          <p:cNvGrpSpPr/>
          <p:nvPr/>
        </p:nvGrpSpPr>
        <p:grpSpPr bwMode="auto">
          <a:xfrm>
            <a:off x="4755455" y="3383632"/>
            <a:ext cx="685800" cy="685800"/>
            <a:chOff x="2970" y="1626"/>
            <a:chExt cx="432" cy="432"/>
          </a:xfrm>
        </p:grpSpPr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970" y="162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988428"/>
                </p:ext>
              </p:extLst>
            </p:nvPr>
          </p:nvGraphicFramePr>
          <p:xfrm>
            <a:off x="3074" y="1674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" name="Equation" r:id="rId18" imgW="393700" imgH="469900" progId="Equation.3">
                    <p:embed/>
                  </p:oleObj>
                </mc:Choice>
                <mc:Fallback>
                  <p:oleObj name="Equation" r:id="rId18" imgW="393700" imgH="469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1674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2"/>
          <p:cNvGrpSpPr/>
          <p:nvPr/>
        </p:nvGrpSpPr>
        <p:grpSpPr bwMode="auto">
          <a:xfrm>
            <a:off x="7117655" y="3383632"/>
            <a:ext cx="685800" cy="685800"/>
            <a:chOff x="4458" y="1626"/>
            <a:chExt cx="432" cy="432"/>
          </a:xfrm>
        </p:grpSpPr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458" y="162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163452"/>
                </p:ext>
              </p:extLst>
            </p:nvPr>
          </p:nvGraphicFramePr>
          <p:xfrm>
            <a:off x="4514" y="1674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8" name="Equation" r:id="rId20" imgW="393700" imgH="469900" progId="Equation.3">
                    <p:embed/>
                  </p:oleObj>
                </mc:Choice>
                <mc:Fallback>
                  <p:oleObj name="Equation" r:id="rId20" imgW="393700" imgH="469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74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5"/>
          <p:cNvGrpSpPr/>
          <p:nvPr/>
        </p:nvGrpSpPr>
        <p:grpSpPr bwMode="auto">
          <a:xfrm>
            <a:off x="2774255" y="4907632"/>
            <a:ext cx="685800" cy="685800"/>
            <a:chOff x="1722" y="2586"/>
            <a:chExt cx="432" cy="432"/>
          </a:xfrm>
        </p:grpSpPr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722" y="258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455765"/>
                </p:ext>
              </p:extLst>
            </p:nvPr>
          </p:nvGraphicFramePr>
          <p:xfrm>
            <a:off x="1818" y="2682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9" name="Equation" r:id="rId22" imgW="419100" imgH="469900" progId="Equation.3">
                    <p:embed/>
                  </p:oleObj>
                </mc:Choice>
                <mc:Fallback>
                  <p:oleObj name="Equation" r:id="rId22" imgW="419100" imgH="469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682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764704"/>
            <a:ext cx="861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/>
              <a:t>例：识别</a:t>
            </a:r>
            <a:r>
              <a:rPr lang="zh-CN" altLang="en-US">
                <a:sym typeface="Symbol" panose="05050102010706020507" pitchFamily="18" charset="2"/>
              </a:rPr>
              <a:t> 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/>
              <a:t>{</a:t>
            </a:r>
            <a:r>
              <a:rPr lang="zh-CN" altLang="zh-CN"/>
              <a:t>0,1}</a:t>
            </a:r>
            <a:r>
              <a:rPr lang="zh-CN" altLang="en-US"/>
              <a:t>上能被能</a:t>
            </a:r>
            <a:r>
              <a:rPr lang="en-US" altLang="zh-CN"/>
              <a:t>5</a:t>
            </a:r>
            <a:r>
              <a:rPr lang="zh-CN" altLang="en-US"/>
              <a:t>整除的二进制数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dirty="0">
              <a:sym typeface="Symbol" panose="05050102010706020507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236787" y="3476949"/>
            <a:ext cx="457200" cy="4572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3037012" y="3476949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4835650" y="3476949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6630012" y="3481711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255712" y="3710311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" descr="Green marble"/>
          <p:cNvSpPr>
            <a:spLocks noChangeArrowheads="1"/>
          </p:cNvSpPr>
          <p:nvPr/>
        </p:nvSpPr>
        <p:spPr bwMode="auto">
          <a:xfrm>
            <a:off x="179512" y="3862711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0">
                <a:latin typeface="Courier New" panose="02070309020205020404" pitchFamily="49" charset="0"/>
              </a:rPr>
              <a:t>开始</a:t>
            </a: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8104312" y="3476949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4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703512" y="3710311"/>
            <a:ext cx="1295400" cy="381000"/>
            <a:chOff x="1703512" y="3710311"/>
            <a:chExt cx="1295400" cy="381000"/>
          </a:xfrm>
        </p:grpSpPr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1703512" y="3710311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14" descr="Green marble"/>
            <p:cNvSpPr>
              <a:spLocks noChangeArrowheads="1"/>
            </p:cNvSpPr>
            <p:nvPr/>
          </p:nvSpPr>
          <p:spPr bwMode="auto">
            <a:xfrm>
              <a:off x="1932112" y="3786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1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79612" y="2338711"/>
            <a:ext cx="1041400" cy="1219200"/>
            <a:chOff x="979612" y="2338711"/>
            <a:chExt cx="1041400" cy="1219200"/>
          </a:xfrm>
        </p:grpSpPr>
        <p:sp>
          <p:nvSpPr>
            <p:cNvPr id="49" name="Freeform 13" descr="Green marble"/>
            <p:cNvSpPr/>
            <p:nvPr/>
          </p:nvSpPr>
          <p:spPr bwMode="auto">
            <a:xfrm>
              <a:off x="979612" y="2338711"/>
              <a:ext cx="1041400" cy="1219200"/>
            </a:xfrm>
            <a:custGeom>
              <a:avLst/>
              <a:gdLst>
                <a:gd name="T0" fmla="*/ 408 w 656"/>
                <a:gd name="T1" fmla="*/ 768 h 768"/>
                <a:gd name="T2" fmla="*/ 648 w 656"/>
                <a:gd name="T3" fmla="*/ 384 h 768"/>
                <a:gd name="T4" fmla="*/ 360 w 656"/>
                <a:gd name="T5" fmla="*/ 0 h 768"/>
                <a:gd name="T6" fmla="*/ 24 w 656"/>
                <a:gd name="T7" fmla="*/ 384 h 768"/>
                <a:gd name="T8" fmla="*/ 216 w 656"/>
                <a:gd name="T9" fmla="*/ 72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6" h="768">
                  <a:moveTo>
                    <a:pt x="408" y="768"/>
                  </a:moveTo>
                  <a:cubicBezTo>
                    <a:pt x="532" y="640"/>
                    <a:pt x="656" y="512"/>
                    <a:pt x="648" y="384"/>
                  </a:cubicBezTo>
                  <a:cubicBezTo>
                    <a:pt x="640" y="256"/>
                    <a:pt x="464" y="0"/>
                    <a:pt x="360" y="0"/>
                  </a:cubicBezTo>
                  <a:cubicBezTo>
                    <a:pt x="256" y="0"/>
                    <a:pt x="48" y="264"/>
                    <a:pt x="24" y="384"/>
                  </a:cubicBezTo>
                  <a:cubicBezTo>
                    <a:pt x="0" y="504"/>
                    <a:pt x="184" y="664"/>
                    <a:pt x="216" y="72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15" descr="Green marble"/>
            <p:cNvSpPr>
              <a:spLocks noChangeArrowheads="1"/>
            </p:cNvSpPr>
            <p:nvPr/>
          </p:nvSpPr>
          <p:spPr bwMode="auto">
            <a:xfrm>
              <a:off x="1322512" y="25673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0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532312" y="3405511"/>
            <a:ext cx="1295400" cy="304800"/>
            <a:chOff x="3532312" y="3405511"/>
            <a:chExt cx="1295400" cy="30480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532312" y="3710311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7" descr="Green marble"/>
            <p:cNvSpPr>
              <a:spLocks noChangeArrowheads="1"/>
            </p:cNvSpPr>
            <p:nvPr/>
          </p:nvSpPr>
          <p:spPr bwMode="auto">
            <a:xfrm>
              <a:off x="3837112" y="3405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0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56112" y="3862711"/>
            <a:ext cx="3200400" cy="838200"/>
            <a:chOff x="3456112" y="3862711"/>
            <a:chExt cx="3200400" cy="838200"/>
          </a:xfrm>
        </p:grpSpPr>
        <p:sp>
          <p:nvSpPr>
            <p:cNvPr id="54" name="Freeform 18" descr="Green marble"/>
            <p:cNvSpPr/>
            <p:nvPr/>
          </p:nvSpPr>
          <p:spPr bwMode="auto">
            <a:xfrm>
              <a:off x="3456112" y="3862711"/>
              <a:ext cx="3200400" cy="838200"/>
            </a:xfrm>
            <a:custGeom>
              <a:avLst/>
              <a:gdLst>
                <a:gd name="T0" fmla="*/ 0 w 2016"/>
                <a:gd name="T1" fmla="*/ 0 h 528"/>
                <a:gd name="T2" fmla="*/ 1008 w 2016"/>
                <a:gd name="T3" fmla="*/ 528 h 528"/>
                <a:gd name="T4" fmla="*/ 2016 w 2016"/>
                <a:gd name="T5" fmla="*/ 0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6" h="528">
                  <a:moveTo>
                    <a:pt x="0" y="0"/>
                  </a:moveTo>
                  <a:cubicBezTo>
                    <a:pt x="336" y="264"/>
                    <a:pt x="672" y="528"/>
                    <a:pt x="1008" y="528"/>
                  </a:cubicBezTo>
                  <a:cubicBezTo>
                    <a:pt x="1344" y="528"/>
                    <a:pt x="1848" y="88"/>
                    <a:pt x="201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19" descr="Green marble"/>
            <p:cNvSpPr>
              <a:spLocks noChangeArrowheads="1"/>
            </p:cNvSpPr>
            <p:nvPr/>
          </p:nvSpPr>
          <p:spPr bwMode="auto">
            <a:xfrm>
              <a:off x="4827712" y="43199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1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32512" y="2567311"/>
            <a:ext cx="3124200" cy="914400"/>
            <a:chOff x="5132512" y="2567311"/>
            <a:chExt cx="3124200" cy="914400"/>
          </a:xfrm>
        </p:grpSpPr>
        <p:sp>
          <p:nvSpPr>
            <p:cNvPr id="56" name="Freeform 20" descr="Green marble"/>
            <p:cNvSpPr/>
            <p:nvPr/>
          </p:nvSpPr>
          <p:spPr bwMode="auto">
            <a:xfrm>
              <a:off x="5132512" y="2567311"/>
              <a:ext cx="3124200" cy="914400"/>
            </a:xfrm>
            <a:custGeom>
              <a:avLst/>
              <a:gdLst>
                <a:gd name="T0" fmla="*/ 0 w 1968"/>
                <a:gd name="T1" fmla="*/ 576 h 576"/>
                <a:gd name="T2" fmla="*/ 960 w 1968"/>
                <a:gd name="T3" fmla="*/ 0 h 576"/>
                <a:gd name="T4" fmla="*/ 1968 w 1968"/>
                <a:gd name="T5" fmla="*/ 57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68" h="576">
                  <a:moveTo>
                    <a:pt x="0" y="576"/>
                  </a:moveTo>
                  <a:cubicBezTo>
                    <a:pt x="316" y="288"/>
                    <a:pt x="632" y="0"/>
                    <a:pt x="960" y="0"/>
                  </a:cubicBezTo>
                  <a:cubicBezTo>
                    <a:pt x="1288" y="0"/>
                    <a:pt x="1800" y="480"/>
                    <a:pt x="1968" y="57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21" descr="Green marble"/>
            <p:cNvSpPr>
              <a:spLocks noChangeArrowheads="1"/>
            </p:cNvSpPr>
            <p:nvPr/>
          </p:nvSpPr>
          <p:spPr bwMode="auto">
            <a:xfrm>
              <a:off x="6427912" y="2643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0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703512" y="2707011"/>
            <a:ext cx="3276600" cy="850900"/>
            <a:chOff x="1703512" y="2707011"/>
            <a:chExt cx="3276600" cy="850900"/>
          </a:xfrm>
        </p:grpSpPr>
        <p:sp>
          <p:nvSpPr>
            <p:cNvPr id="58" name="Freeform 22" descr="Green marble"/>
            <p:cNvSpPr/>
            <p:nvPr/>
          </p:nvSpPr>
          <p:spPr bwMode="auto">
            <a:xfrm>
              <a:off x="1703512" y="2707011"/>
              <a:ext cx="3276600" cy="850900"/>
            </a:xfrm>
            <a:custGeom>
              <a:avLst/>
              <a:gdLst>
                <a:gd name="T0" fmla="*/ 2064 w 2064"/>
                <a:gd name="T1" fmla="*/ 488 h 536"/>
                <a:gd name="T2" fmla="*/ 960 w 2064"/>
                <a:gd name="T3" fmla="*/ 8 h 536"/>
                <a:gd name="T4" fmla="*/ 0 w 2064"/>
                <a:gd name="T5" fmla="*/ 536 h 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" h="536">
                  <a:moveTo>
                    <a:pt x="2064" y="488"/>
                  </a:moveTo>
                  <a:cubicBezTo>
                    <a:pt x="1684" y="244"/>
                    <a:pt x="1304" y="0"/>
                    <a:pt x="960" y="8"/>
                  </a:cubicBezTo>
                  <a:cubicBezTo>
                    <a:pt x="616" y="16"/>
                    <a:pt x="160" y="448"/>
                    <a:pt x="0" y="5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23" descr="Green marble"/>
            <p:cNvSpPr>
              <a:spLocks noChangeArrowheads="1"/>
            </p:cNvSpPr>
            <p:nvPr/>
          </p:nvSpPr>
          <p:spPr bwMode="auto">
            <a:xfrm>
              <a:off x="3075112" y="27959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1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303712" y="3938911"/>
            <a:ext cx="3505200" cy="1524000"/>
            <a:chOff x="3303712" y="3938911"/>
            <a:chExt cx="3505200" cy="1524000"/>
          </a:xfrm>
        </p:grpSpPr>
        <p:sp>
          <p:nvSpPr>
            <p:cNvPr id="60" name="Freeform 24" descr="Green marble"/>
            <p:cNvSpPr/>
            <p:nvPr/>
          </p:nvSpPr>
          <p:spPr bwMode="auto">
            <a:xfrm>
              <a:off x="3303712" y="3938911"/>
              <a:ext cx="3505200" cy="1524000"/>
            </a:xfrm>
            <a:custGeom>
              <a:avLst/>
              <a:gdLst>
                <a:gd name="T0" fmla="*/ 2208 w 2208"/>
                <a:gd name="T1" fmla="*/ 0 h 960"/>
                <a:gd name="T2" fmla="*/ 1104 w 2208"/>
                <a:gd name="T3" fmla="*/ 960 h 960"/>
                <a:gd name="T4" fmla="*/ 0 w 2208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cubicBezTo>
                    <a:pt x="1840" y="480"/>
                    <a:pt x="1472" y="960"/>
                    <a:pt x="1104" y="960"/>
                  </a:cubicBezTo>
                  <a:cubicBezTo>
                    <a:pt x="736" y="960"/>
                    <a:pt x="184" y="16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25" descr="Green marble"/>
            <p:cNvSpPr>
              <a:spLocks noChangeArrowheads="1"/>
            </p:cNvSpPr>
            <p:nvPr/>
          </p:nvSpPr>
          <p:spPr bwMode="auto">
            <a:xfrm>
              <a:off x="4903912" y="50819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0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361112" y="3329311"/>
            <a:ext cx="1295400" cy="381000"/>
            <a:chOff x="5361112" y="3329311"/>
            <a:chExt cx="1295400" cy="381000"/>
          </a:xfrm>
        </p:grpSpPr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5361112" y="3710311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27" descr="Green marble"/>
            <p:cNvSpPr>
              <a:spLocks noChangeArrowheads="1"/>
            </p:cNvSpPr>
            <p:nvPr/>
          </p:nvSpPr>
          <p:spPr bwMode="auto">
            <a:xfrm>
              <a:off x="5818312" y="33293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1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113712" y="3405511"/>
            <a:ext cx="990600" cy="304800"/>
            <a:chOff x="7113712" y="3405511"/>
            <a:chExt cx="990600" cy="304800"/>
          </a:xfrm>
        </p:grpSpPr>
        <p:sp>
          <p:nvSpPr>
            <p:cNvPr id="64" name="Line 28"/>
            <p:cNvSpPr>
              <a:spLocks noChangeShapeType="1"/>
            </p:cNvSpPr>
            <p:nvPr/>
          </p:nvSpPr>
          <p:spPr bwMode="auto">
            <a:xfrm>
              <a:off x="7113712" y="3710311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29" descr="Green marble"/>
            <p:cNvSpPr>
              <a:spLocks noChangeArrowheads="1"/>
            </p:cNvSpPr>
            <p:nvPr/>
          </p:nvSpPr>
          <p:spPr bwMode="auto">
            <a:xfrm>
              <a:off x="7418512" y="3405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0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0312" y="3938911"/>
            <a:ext cx="965200" cy="1231900"/>
            <a:chOff x="7850312" y="3938911"/>
            <a:chExt cx="965200" cy="1231900"/>
          </a:xfrm>
        </p:grpSpPr>
        <p:sp>
          <p:nvSpPr>
            <p:cNvPr id="66" name="Freeform 30" descr="Green marble"/>
            <p:cNvSpPr/>
            <p:nvPr/>
          </p:nvSpPr>
          <p:spPr bwMode="auto">
            <a:xfrm>
              <a:off x="7850312" y="3938911"/>
              <a:ext cx="965200" cy="1231900"/>
            </a:xfrm>
            <a:custGeom>
              <a:avLst/>
              <a:gdLst>
                <a:gd name="T0" fmla="*/ 400 w 608"/>
                <a:gd name="T1" fmla="*/ 0 h 776"/>
                <a:gd name="T2" fmla="*/ 592 w 608"/>
                <a:gd name="T3" fmla="*/ 384 h 776"/>
                <a:gd name="T4" fmla="*/ 304 w 608"/>
                <a:gd name="T5" fmla="*/ 768 h 776"/>
                <a:gd name="T6" fmla="*/ 16 w 608"/>
                <a:gd name="T7" fmla="*/ 336 h 776"/>
                <a:gd name="T8" fmla="*/ 208 w 608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8" h="776">
                  <a:moveTo>
                    <a:pt x="400" y="0"/>
                  </a:moveTo>
                  <a:cubicBezTo>
                    <a:pt x="504" y="128"/>
                    <a:pt x="608" y="256"/>
                    <a:pt x="592" y="384"/>
                  </a:cubicBezTo>
                  <a:cubicBezTo>
                    <a:pt x="576" y="512"/>
                    <a:pt x="400" y="776"/>
                    <a:pt x="304" y="768"/>
                  </a:cubicBezTo>
                  <a:cubicBezTo>
                    <a:pt x="208" y="760"/>
                    <a:pt x="32" y="464"/>
                    <a:pt x="16" y="336"/>
                  </a:cubicBezTo>
                  <a:cubicBezTo>
                    <a:pt x="0" y="208"/>
                    <a:pt x="176" y="56"/>
                    <a:pt x="20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31" descr="Green marble"/>
            <p:cNvSpPr>
              <a:spLocks noChangeArrowheads="1"/>
            </p:cNvSpPr>
            <p:nvPr/>
          </p:nvSpPr>
          <p:spPr bwMode="auto">
            <a:xfrm>
              <a:off x="8180512" y="47771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1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79" name="Oval 5"/>
          <p:cNvSpPr>
            <a:spLocks noChangeArrowheads="1"/>
          </p:cNvSpPr>
          <p:nvPr/>
        </p:nvSpPr>
        <p:spPr bwMode="auto">
          <a:xfrm>
            <a:off x="1187068" y="3424055"/>
            <a:ext cx="562987" cy="5629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zh-CN" sz="2400" b="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8512" y="1268760"/>
            <a:ext cx="8280920" cy="223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latin typeface="Arial" panose="020B0604020202020204" pitchFamily="34" charset="0"/>
              </a:rPr>
              <a:t>最简：</a:t>
            </a:r>
            <a:r>
              <a:rPr lang="zh-CN" altLang="en-US" sz="2400" b="1" dirty="0">
                <a:solidFill>
                  <a:srgbClr val="CC0099"/>
                </a:solidFill>
              </a:rPr>
              <a:t>有限个状态</a:t>
            </a:r>
            <a:endParaRPr kumimoji="0" lang="zh-CN" altLang="en-US" sz="2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latin typeface="Arial" panose="020B0604020202020204" pitchFamily="34" charset="0"/>
              </a:rPr>
              <a:t>只读，不写， 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无数组，无堆栈 ，无推理，无想象力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latin typeface="Arial" panose="020B0604020202020204" pitchFamily="34" charset="0"/>
              </a:rPr>
              <a:t>存储有限， 只有寄存器，能记住状态</a:t>
            </a:r>
            <a:r>
              <a:rPr kumimoji="0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（窍门：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造自动机时遇到困难就是加状态，等于是加寄存器扩大了记忆力）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524" y="858091"/>
            <a:ext cx="8820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sym typeface="Symbol" panose="05050102010706020507" pitchFamily="18" charset="2"/>
              </a:rPr>
              <a:t>任务：判断输入是否只由题目中所给出的六个单词组成。这是一个多模式字符串匹配问题，共有六个模式。 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38" y="1481227"/>
            <a:ext cx="1800200" cy="10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7951" y="1527553"/>
            <a:ext cx="5226137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状态集合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1800" dirty="0">
                <a:sym typeface="Symbol" panose="05050102010706020507" pitchFamily="18" charset="2"/>
              </a:rPr>
              <a:t>Q = { 0, 1, 2, 3, 4, 5, 6, 7, 8, 9, 10, 11, 12, 13, 14, 99 }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1800" dirty="0">
                <a:sym typeface="Symbol" panose="05050102010706020507" pitchFamily="18" charset="2"/>
              </a:rPr>
              <a:t>1</a:t>
            </a:r>
            <a:r>
              <a:rPr kumimoji="0" lang="zh-CN" altLang="en-US" sz="1800" dirty="0">
                <a:sym typeface="Symbol" panose="05050102010706020507" pitchFamily="18" charset="2"/>
              </a:rPr>
              <a:t>）特殊的状态 </a:t>
            </a:r>
            <a:r>
              <a:rPr kumimoji="0" lang="en-US" altLang="zh-CN" sz="1800" dirty="0">
                <a:sym typeface="Symbol" panose="05050102010706020507" pitchFamily="18" charset="2"/>
              </a:rPr>
              <a:t>99</a:t>
            </a:r>
            <a:r>
              <a:rPr kumimoji="0" lang="zh-CN" altLang="en-US" sz="1800" dirty="0">
                <a:sym typeface="Symbol" panose="05050102010706020507" pitchFamily="18" charset="2"/>
              </a:rPr>
              <a:t>，表示该自动机在状态 </a:t>
            </a:r>
            <a:r>
              <a:rPr kumimoji="0" lang="en-US" altLang="zh-CN" sz="1800" dirty="0">
                <a:sym typeface="Symbol" panose="05050102010706020507" pitchFamily="18" charset="2"/>
              </a:rPr>
              <a:t>q </a:t>
            </a:r>
            <a:r>
              <a:rPr kumimoji="0" lang="zh-CN" altLang="en-US" sz="1800" dirty="0">
                <a:sym typeface="Symbol" panose="05050102010706020507" pitchFamily="18" charset="2"/>
              </a:rPr>
              <a:t>读入了输入字符 </a:t>
            </a:r>
            <a:r>
              <a:rPr kumimoji="0" lang="en-US" altLang="zh-CN" sz="1800" dirty="0">
                <a:sym typeface="Symbol" panose="05050102010706020507" pitchFamily="18" charset="2"/>
              </a:rPr>
              <a:t>a </a:t>
            </a:r>
            <a:r>
              <a:rPr kumimoji="0" lang="zh-CN" altLang="en-US" sz="1800" dirty="0">
                <a:sym typeface="Symbol" panose="05050102010706020507" pitchFamily="18" charset="2"/>
              </a:rPr>
              <a:t>时，如果找不到相应的转向规则，就转移到这个特殊状态。并且，立即停止该自动机，返回匹配失败。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dirty="0">
                <a:sym typeface="Symbol" panose="05050102010706020507" pitchFamily="18" charset="2"/>
              </a:rPr>
              <a:t>初始状态 </a:t>
            </a:r>
            <a:r>
              <a:rPr kumimoji="0" lang="en-US" altLang="zh-CN" sz="1800" dirty="0">
                <a:sym typeface="Symbol" panose="05050102010706020507" pitchFamily="18" charset="2"/>
              </a:rPr>
              <a:t>q0 = 0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1800" dirty="0">
                <a:sym typeface="Symbol" panose="05050102010706020507" pitchFamily="18" charset="2"/>
              </a:rPr>
              <a:t>2</a:t>
            </a:r>
            <a:r>
              <a:rPr kumimoji="0" lang="zh-CN" altLang="en-US" sz="1800" dirty="0">
                <a:sym typeface="Symbol" panose="05050102010706020507" pitchFamily="18" charset="2"/>
              </a:rPr>
              <a:t>） </a:t>
            </a:r>
            <a:r>
              <a:rPr kumimoji="0" lang="en-US" altLang="zh-CN" sz="1800" dirty="0">
                <a:sym typeface="Symbol" panose="05050102010706020507" pitchFamily="18" charset="2"/>
              </a:rPr>
              <a:t>0</a:t>
            </a:r>
            <a:r>
              <a:rPr kumimoji="0" lang="zh-CN" altLang="en-US" sz="1800" dirty="0">
                <a:sym typeface="Symbol" panose="05050102010706020507" pitchFamily="18" charset="2"/>
              </a:rPr>
              <a:t>是初始状态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接受状态集合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>
                <a:sym typeface="Symbol" panose="05050102010706020507" pitchFamily="18" charset="2"/>
              </a:rPr>
              <a:t>A = { 0, 1, 2, 3 }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输入字母表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>
                <a:sym typeface="Symbol" panose="05050102010706020507" pitchFamily="18" charset="2"/>
              </a:rPr>
              <a:t>Σ = { a, b, c, d, e, f, g, h, </a:t>
            </a:r>
            <a:r>
              <a:rPr kumimoji="0" lang="en-US" altLang="zh-CN" sz="1800" dirty="0" err="1">
                <a:sym typeface="Symbol" panose="05050102010706020507" pitchFamily="18" charset="2"/>
              </a:rPr>
              <a:t>i</a:t>
            </a:r>
            <a:r>
              <a:rPr kumimoji="0" lang="en-US" altLang="zh-CN" sz="1800" dirty="0">
                <a:sym typeface="Symbol" panose="05050102010706020507" pitchFamily="18" charset="2"/>
              </a:rPr>
              <a:t>, j, k, l, m, n, o, p, q, r, s, t, u, v, w, x, y, z }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转移函数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>
                <a:sym typeface="Symbol" panose="05050102010706020507" pitchFamily="18" charset="2"/>
              </a:rPr>
              <a:t>δ </a:t>
            </a:r>
            <a:r>
              <a:rPr kumimoji="0" lang="zh-CN" altLang="en-US" sz="1800" dirty="0">
                <a:sym typeface="Symbol" panose="05050102010706020507" pitchFamily="18" charset="2"/>
              </a:rPr>
              <a:t>用状态转换图表示如右图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DA4A25-0A56-4A3E-A71F-057C41B0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031" y="3929458"/>
            <a:ext cx="3684465" cy="24268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一个小例子</a:t>
            </a:r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834635" y="17872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834635" y="1787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834635" y="293980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834635" y="3443037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563423" y="17872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569898" y="1787275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1810948" y="1499937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1777610" y="1760287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2541198" y="1760287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29810" y="2292100"/>
            <a:ext cx="1008063" cy="6477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kumimoji="0" lang="en-US" altLang="zh-CN" sz="1400" b="0" dirty="0">
                <a:solidFill>
                  <a:srgbClr val="3333CC"/>
                </a:solidFill>
              </a:rPr>
              <a:t>BATTERY</a:t>
            </a:r>
          </a:p>
        </p:txBody>
      </p:sp>
      <p:sp>
        <p:nvSpPr>
          <p:cNvPr id="30" name="Litebulb"/>
          <p:cNvSpPr>
            <a:spLocks noEditPoints="1" noChangeArrowheads="1"/>
          </p:cNvSpPr>
          <p:nvPr/>
        </p:nvSpPr>
        <p:spPr bwMode="auto">
          <a:xfrm>
            <a:off x="3279385" y="2147637"/>
            <a:ext cx="579438" cy="8699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 rot="20204209">
            <a:off x="1567798" y="1334791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CN" sz="1400" b="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SWITCH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836223" y="3876425"/>
            <a:ext cx="309721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input: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switch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output: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light bulb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actions: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flip switch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states: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on, off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72439" y="1793091"/>
            <a:ext cx="3335338" cy="1379538"/>
            <a:chOff x="4972439" y="1793091"/>
            <a:chExt cx="3335338" cy="1379538"/>
          </a:xfrm>
        </p:grpSpPr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5945577" y="218520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kumimoji="0" lang="zh-CN" altLang="zh-CN" b="0">
                <a:solidFill>
                  <a:srgbClr val="3333CC"/>
                </a:solidFill>
              </a:endParaRPr>
            </a:p>
          </p:txBody>
        </p:sp>
        <p:sp>
          <p:nvSpPr>
            <p:cNvPr id="34" name="Oval 23"/>
            <p:cNvSpPr>
              <a:spLocks noChangeArrowheads="1"/>
            </p:cNvSpPr>
            <p:nvPr/>
          </p:nvSpPr>
          <p:spPr bwMode="auto">
            <a:xfrm>
              <a:off x="7698177" y="210900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kumimoji="0" lang="zh-CN" altLang="zh-CN" b="0">
                <a:solidFill>
                  <a:srgbClr val="3333CC"/>
                </a:solidFill>
              </a:endParaRPr>
            </a:p>
          </p:txBody>
        </p:sp>
        <p:sp>
          <p:nvSpPr>
            <p:cNvPr id="35" name="Freeform 24"/>
            <p:cNvSpPr/>
            <p:nvPr/>
          </p:nvSpPr>
          <p:spPr bwMode="auto">
            <a:xfrm>
              <a:off x="6478977" y="2159804"/>
              <a:ext cx="1295400" cy="101600"/>
            </a:xfrm>
            <a:custGeom>
              <a:avLst/>
              <a:gdLst>
                <a:gd name="T0" fmla="*/ 0 w 816"/>
                <a:gd name="T1" fmla="*/ 2147483646 h 200"/>
                <a:gd name="T2" fmla="*/ 2147483646 w 816"/>
                <a:gd name="T3" fmla="*/ 2147483646 h 200"/>
                <a:gd name="T4" fmla="*/ 2147483646 w 816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kumimoji="0" lang="en-US" sz="3200" b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36" name="Freeform 25"/>
            <p:cNvSpPr/>
            <p:nvPr/>
          </p:nvSpPr>
          <p:spPr bwMode="auto">
            <a:xfrm flipV="1">
              <a:off x="6555177" y="2629704"/>
              <a:ext cx="1295400" cy="177800"/>
            </a:xfrm>
            <a:custGeom>
              <a:avLst/>
              <a:gdLst>
                <a:gd name="T0" fmla="*/ 0 w 816"/>
                <a:gd name="T1" fmla="*/ 2147483646 h 200"/>
                <a:gd name="T2" fmla="*/ 2147483646 w 816"/>
                <a:gd name="T3" fmla="*/ 2147483646 h 200"/>
                <a:gd name="T4" fmla="*/ 2147483646 w 816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kumimoji="0" lang="en-US" sz="3200" b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5564577" y="2490004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kumimoji="0" lang="en-US" sz="3200" b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6032889" y="2304266"/>
              <a:ext cx="446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PMingLiU" panose="02020500000000000000" pitchFamily="18" charset="-120"/>
                </a:rPr>
                <a:t>off</a:t>
              </a: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7791839" y="2231241"/>
              <a:ext cx="4159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PMingLiU" panose="02020500000000000000" pitchFamily="18" charset="-120"/>
                </a:rPr>
                <a:t>on</a:t>
              </a: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972439" y="2296329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PMingLiU" panose="02020500000000000000" pitchFamily="18" charset="-120"/>
                </a:rPr>
                <a:t>start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7036189" y="1793091"/>
              <a:ext cx="234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 i="1">
                  <a:solidFill>
                    <a:srgbClr val="000000"/>
                  </a:solidFill>
                  <a:latin typeface="Garamond" panose="02020404030301010803" pitchFamily="18" charset="0"/>
                  <a:ea typeface="PMingLiU" panose="02020500000000000000" pitchFamily="18" charset="-120"/>
                </a:rPr>
                <a:t>f</a:t>
              </a: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7020314" y="2805916"/>
              <a:ext cx="234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 i="1">
                  <a:solidFill>
                    <a:srgbClr val="000000"/>
                  </a:solidFill>
                  <a:latin typeface="Garamond" panose="02020404030301010803" pitchFamily="18" charset="0"/>
                  <a:ea typeface="PMingLiU" panose="02020500000000000000" pitchFamily="18" charset="-120"/>
                </a:rPr>
                <a:t>f</a:t>
              </a:r>
            </a:p>
          </p:txBody>
        </p:sp>
      </p:grp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5220089" y="4348289"/>
            <a:ext cx="3600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仅当翻转奇数次开关时，灯泡是亮的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55607" y="993446"/>
            <a:ext cx="1490543" cy="408623"/>
          </a:xfrm>
          <a:prstGeom prst="wedgeRoundRectCallout">
            <a:avLst>
              <a:gd name="adj1" fmla="val -36524"/>
              <a:gd name="adj2" fmla="val 1278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只有</a:t>
            </a:r>
            <a:r>
              <a:rPr lang="en-US" altLang="zh-CN" b="1" dirty="0"/>
              <a:t>1</a:t>
            </a:r>
            <a:r>
              <a:rPr lang="zh-CN" altLang="en-US" b="1" dirty="0"/>
              <a:t>个开关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pic>
        <p:nvPicPr>
          <p:cNvPr id="6" name="Picture 8" descr="T1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50045"/>
            <a:ext cx="3382027" cy="345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524" y="858091"/>
            <a:ext cx="8820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sym typeface="Symbol" panose="05050102010706020507" pitchFamily="18" charset="2"/>
              </a:rPr>
              <a:t>任务：判断输入是否只由题目中所给出的六个单词组成。这是一个多模式字符串匹配问题，共有六个模式。 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23497"/>
            <a:ext cx="1800200" cy="10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7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839" y="1276789"/>
            <a:ext cx="7896322" cy="784059"/>
            <a:chOff x="1740790" y="1041623"/>
            <a:chExt cx="5467927" cy="784059"/>
          </a:xfrm>
        </p:grpSpPr>
        <p:sp>
          <p:nvSpPr>
            <p:cNvPr id="6" name="文本框 5"/>
            <p:cNvSpPr txBox="1"/>
            <p:nvPr/>
          </p:nvSpPr>
          <p:spPr>
            <a:xfrm>
              <a:off x="2405808" y="1117796"/>
              <a:ext cx="4802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有限自动机（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DFA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RL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40790" y="1041623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790" y="1825682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838" y="3188086"/>
            <a:ext cx="7896324" cy="784059"/>
            <a:chOff x="1740790" y="3568034"/>
            <a:chExt cx="5467927" cy="784059"/>
          </a:xfrm>
        </p:grpSpPr>
        <p:sp>
          <p:nvSpPr>
            <p:cNvPr id="14" name="文本框 13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latin typeface="+mn-lt"/>
                </a:rPr>
                <a:t>非确定型有限自动机（</a:t>
              </a:r>
              <a:r>
                <a:rPr lang="en-US" altLang="zh-CN" dirty="0">
                  <a:latin typeface="+mn-lt"/>
                </a:rPr>
                <a:t>NFA</a:t>
              </a:r>
              <a:r>
                <a:rPr lang="zh-CN" altLang="en-US" dirty="0">
                  <a:latin typeface="+mn-lt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23837" y="5099384"/>
            <a:ext cx="7896324" cy="784059"/>
            <a:chOff x="1740790" y="3568034"/>
            <a:chExt cx="5467927" cy="784059"/>
          </a:xfrm>
        </p:grpSpPr>
        <p:sp>
          <p:nvSpPr>
            <p:cNvPr id="22" name="文本框 21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转换为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DFA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50" y="488759"/>
            <a:ext cx="212979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7950" y="1052736"/>
                <a:ext cx="8763734" cy="2390686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/>
                  <a:t> DFA</a:t>
                </a:r>
                <a:r>
                  <a:rPr lang="zh-CN" altLang="en-US" sz="2000" dirty="0"/>
                  <a:t>的每个状态对于字母表中的每个符号总是恰好有一个转义箭头射出，在</a:t>
                </a:r>
                <a:r>
                  <a:rPr lang="en-US" altLang="zh-CN" sz="2000" dirty="0"/>
                  <a:t>NFA</a:t>
                </a:r>
                <a:r>
                  <a:rPr lang="zh-CN" altLang="en-US" sz="2000" dirty="0"/>
                  <a:t>中，一个装固态对于字母表中的每个符号可能有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个、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个或多个箭头射出；</a:t>
                </a:r>
                <a:endParaRPr lang="en-US" altLang="zh-CN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DFA</a:t>
                </a:r>
                <a:r>
                  <a:rPr lang="zh-CN" altLang="en-US" sz="2000" dirty="0"/>
                  <a:t>中，转移箭头上标号取自字母表的符号，</a:t>
                </a:r>
                <a:r>
                  <a:rPr lang="en-US" altLang="zh-CN" sz="2000" dirty="0"/>
                  <a:t>NFA</a:t>
                </a:r>
                <a:r>
                  <a:rPr lang="zh-CN" altLang="en-US" sz="2000" dirty="0"/>
                  <a:t>的箭头可以标记字母表的符号或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0" y="858426"/>
                <a:ext cx="8763734" cy="2390686"/>
              </a:xfrm>
              <a:prstGeom prst="roundRect">
                <a:avLst>
                  <a:gd name="adj" fmla="val 4485"/>
                </a:avLst>
              </a:prstGeom>
              <a:blipFill rotWithShape="1"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" name="Picture 2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59"/>
          <a:stretch>
            <a:fillRect/>
          </a:stretch>
        </p:blipFill>
        <p:spPr bwMode="auto">
          <a:xfrm>
            <a:off x="323528" y="3717032"/>
            <a:ext cx="8135937" cy="17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1685" y="6202462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P29 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非确定型有限自动机（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2762" y="1196752"/>
                <a:ext cx="8763734" cy="2858143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非确定型有限自动机</a:t>
                </a:r>
                <a:r>
                  <a:rPr lang="zh-CN" altLang="en-US" sz="2000" dirty="0"/>
                  <a:t>是一个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元组（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[1]</a:t>
                </a:r>
                <a:r>
                  <a:rPr lang="zh-CN" altLang="en-US" sz="2000" dirty="0"/>
                  <a:t>，其中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𝑄是一个状态的有穷集合，叫做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状态集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是一个输入符号的有穷集合，叫做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字母表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）𝛿：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/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zh-CN" altLang="en-US" sz="2000" dirty="0"/>
                  <a:t>是状态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转移函数</a:t>
                </a:r>
                <a:r>
                  <a:rPr lang="zh-CN" altLang="en-US" sz="2000" dirty="0"/>
                  <a:t>；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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 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 {}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 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起始状态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5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接受状态集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2" y="1196752"/>
                <a:ext cx="8763734" cy="2858143"/>
              </a:xfrm>
              <a:prstGeom prst="roundRect">
                <a:avLst>
                  <a:gd name="adj" fmla="val 4485"/>
                </a:avLst>
              </a:prstGeom>
              <a:blipFill rotWithShape="1">
                <a:blip r:embed="rId3"/>
                <a:stretch>
                  <a:fillRect t="-838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51520" y="620688"/>
            <a:ext cx="212979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的形式化定义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P32 </a:t>
            </a:r>
            <a:r>
              <a:rPr lang="zh-CN" altLang="en-US" sz="1400" dirty="0">
                <a:solidFill>
                  <a:srgbClr val="FF0000"/>
                </a:solidFill>
              </a:rPr>
              <a:t>定义</a:t>
            </a:r>
            <a:r>
              <a:rPr lang="en-US" altLang="zh-CN" sz="1400" dirty="0">
                <a:solidFill>
                  <a:srgbClr val="FF0000"/>
                </a:solidFill>
              </a:rPr>
              <a:t>2.17 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非确定型有限自动机（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39716" y="5187106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No transition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377716" y="29773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472716" y="41965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3377716" y="51109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082316" y="3434506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083904" y="4725144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939316" y="457750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5282716" y="29773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063516" y="335830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758741"/>
              </p:ext>
            </p:extLst>
          </p:nvPr>
        </p:nvGraphicFramePr>
        <p:xfrm>
          <a:off x="3530116" y="2977306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Equation" r:id="rId4" imgW="406400" imgH="571500" progId="Equation.3">
                  <p:embed/>
                </p:oleObj>
              </mc:Choice>
              <mc:Fallback>
                <p:oleObj name="Equation" r:id="rId4" imgW="4064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16" y="2977306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5130316" y="2824906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588664"/>
              </p:ext>
            </p:extLst>
          </p:nvPr>
        </p:nvGraphicFramePr>
        <p:xfrm>
          <a:off x="5358916" y="2977306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5" name="Equation" r:id="rId6" imgW="482600" imgH="571500" progId="Equation.3">
                  <p:embed/>
                </p:oleObj>
              </mc:Choice>
              <mc:Fallback>
                <p:oleObj name="Equation" r:id="rId6" imgW="4826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916" y="2977306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65833"/>
              </p:ext>
            </p:extLst>
          </p:nvPr>
        </p:nvGraphicFramePr>
        <p:xfrm>
          <a:off x="3530116" y="5110906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" name="Equation" r:id="rId8" imgW="457200" imgH="584200" progId="Equation.3">
                  <p:embed/>
                </p:oleObj>
              </mc:Choice>
              <mc:Fallback>
                <p:oleObj name="Equation" r:id="rId8" imgW="457200" imgH="584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16" y="5110906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99039"/>
              </p:ext>
            </p:extLst>
          </p:nvPr>
        </p:nvGraphicFramePr>
        <p:xfrm>
          <a:off x="2539516" y="358690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" name="Equation" r:id="rId10" imgW="266700" imgH="279400" progId="Equation.3">
                  <p:embed/>
                </p:oleObj>
              </mc:Choice>
              <mc:Fallback>
                <p:oleObj name="Equation" r:id="rId10" imgW="2667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16" y="358690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01662"/>
              </p:ext>
            </p:extLst>
          </p:nvPr>
        </p:nvGraphicFramePr>
        <p:xfrm>
          <a:off x="2539516" y="465370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" name="Equation" r:id="rId12" imgW="266700" imgH="279400" progId="Equation.3">
                  <p:embed/>
                </p:oleObj>
              </mc:Choice>
              <mc:Fallback>
                <p:oleObj name="Equation" r:id="rId12" imgW="266700" imgH="279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16" y="465370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56930"/>
              </p:ext>
            </p:extLst>
          </p:nvPr>
        </p:nvGraphicFramePr>
        <p:xfrm>
          <a:off x="4444516" y="305350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9" name="Equation" r:id="rId13" imgW="266700" imgH="279400" progId="Equation.3">
                  <p:embed/>
                </p:oleObj>
              </mc:Choice>
              <mc:Fallback>
                <p:oleObj name="Equation" r:id="rId13" imgW="2667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516" y="305350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641107"/>
              </p:ext>
            </p:extLst>
          </p:nvPr>
        </p:nvGraphicFramePr>
        <p:xfrm>
          <a:off x="1548916" y="4196506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Equation" r:id="rId14" imgW="482600" imgH="584200" progId="Equation.3">
                  <p:embed/>
                </p:oleObj>
              </mc:Choice>
              <mc:Fallback>
                <p:oleObj name="Equation" r:id="rId14" imgW="482600" imgH="584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916" y="4196506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34516" y="2824906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Two choices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120916" y="3053506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No transition</a:t>
            </a:r>
          </a:p>
        </p:txBody>
      </p:sp>
      <p:graphicFrame>
        <p:nvGraphicFramePr>
          <p:cNvPr id="2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92950"/>
              </p:ext>
            </p:extLst>
          </p:nvPr>
        </p:nvGraphicFramePr>
        <p:xfrm>
          <a:off x="2387116" y="1377106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1" name="Equation" r:id="rId16" imgW="660400" imgH="533400" progId="Equation.3">
                  <p:embed/>
                </p:oleObj>
              </mc:Choice>
              <mc:Fallback>
                <p:oleObj name="Equation" r:id="rId16" imgW="660400" imgH="533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116" y="1377106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61441" y="1326306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Alphabet =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91472" y="12506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非确定型有限自动机（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3900" y="1386729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257300" y="13867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90700" y="13867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9284"/>
              </p:ext>
            </p:extLst>
          </p:nvPr>
        </p:nvGraphicFramePr>
        <p:xfrm>
          <a:off x="876300" y="15391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6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5391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47700" y="92952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241578"/>
              </p:ext>
            </p:extLst>
          </p:nvPr>
        </p:nvGraphicFramePr>
        <p:xfrm>
          <a:off x="1409700" y="15391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7" name="Equation" r:id="rId6" imgW="266700" imgH="279400" progId="Equation.3">
                  <p:embed/>
                </p:oleObj>
              </mc:Choice>
              <mc:Fallback>
                <p:oleObj name="Equation" r:id="rId6" imgW="2667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5391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4"/>
          <p:cNvGrpSpPr/>
          <p:nvPr/>
        </p:nvGrpSpPr>
        <p:grpSpPr bwMode="auto">
          <a:xfrm>
            <a:off x="488850" y="3201897"/>
            <a:ext cx="3200400" cy="1752600"/>
            <a:chOff x="672" y="1680"/>
            <a:chExt cx="3264" cy="1872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204437"/>
                </p:ext>
              </p:extLst>
            </p:nvPr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78" name="Equation" r:id="rId7" imgW="482600" imgH="584200" progId="Equation.3">
                    <p:embed/>
                  </p:oleObj>
                </mc:Choice>
                <mc:Fallback>
                  <p:oleObj name="Equation" r:id="rId7" imgW="482600" imgH="584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4530432"/>
                </p:ext>
              </p:extLst>
            </p:nvPr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79" name="Equation" r:id="rId9" imgW="406400" imgH="571500" progId="Equation.3">
                    <p:embed/>
                  </p:oleObj>
                </mc:Choice>
                <mc:Fallback>
                  <p:oleObj name="Equation" r:id="rId9" imgW="406400" imgH="571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281962"/>
                </p:ext>
              </p:extLst>
            </p:nvPr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0" name="Equation" r:id="rId11" imgW="482600" imgH="571500" progId="Equation.3">
                    <p:embed/>
                  </p:oleObj>
                </mc:Choice>
                <mc:Fallback>
                  <p:oleObj name="Equation" r:id="rId11" imgW="4826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38833"/>
                </p:ext>
              </p:extLst>
            </p:nvPr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1" name="Equation" r:id="rId13" imgW="457200" imgH="584200" progId="Equation.3">
                    <p:embed/>
                  </p:oleObj>
                </mc:Choice>
                <mc:Fallback>
                  <p:oleObj name="Equation" r:id="rId13" imgW="457200" imgH="584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11290"/>
                </p:ext>
              </p:extLst>
            </p:nvPr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2" name="Equation" r:id="rId15" imgW="266700" imgH="279400" progId="Equation.3">
                    <p:embed/>
                  </p:oleObj>
                </mc:Choice>
                <mc:Fallback>
                  <p:oleObj name="Equation" r:id="rId15" imgW="266700" imgH="279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2270204"/>
                </p:ext>
              </p:extLst>
            </p:nvPr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3" name="Equation" r:id="rId16" imgW="266700" imgH="279400" progId="Equation.3">
                    <p:embed/>
                  </p:oleObj>
                </mc:Choice>
                <mc:Fallback>
                  <p:oleObj name="Equation" r:id="rId16" imgW="266700" imgH="279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8639862"/>
                </p:ext>
              </p:extLst>
            </p:nvPr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4" name="Equation" r:id="rId17" imgW="266700" imgH="279400" progId="Equation.3">
                    <p:embed/>
                  </p:oleObj>
                </mc:Choice>
                <mc:Fallback>
                  <p:oleObj name="Equation" r:id="rId17" imgW="266700" imgH="279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2622450" y="2592297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“accept”</a:t>
            </a: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6450707" y="27733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5268019" y="35496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6450707" y="41306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V="1">
            <a:off x="5645844" y="30638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5647432" y="38862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 flipV="1">
            <a:off x="4860032" y="37909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7634982" y="27733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6877744" y="30162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75080"/>
              </p:ext>
            </p:extLst>
          </p:nvPr>
        </p:nvGraphicFramePr>
        <p:xfrm>
          <a:off x="5315644" y="35496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5" name="Equation" r:id="rId18" imgW="482600" imgH="584200" progId="Equation.3">
                  <p:embed/>
                </p:oleObj>
              </mc:Choice>
              <mc:Fallback>
                <p:oleObj name="Equation" r:id="rId18" imgW="482600" imgH="584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644" y="3549650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46351"/>
              </p:ext>
            </p:extLst>
          </p:nvPr>
        </p:nvGraphicFramePr>
        <p:xfrm>
          <a:off x="6545957" y="27733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6" name="Equation" r:id="rId19" imgW="406400" imgH="571500" progId="Equation.3">
                  <p:embed/>
                </p:oleObj>
              </mc:Choice>
              <mc:Fallback>
                <p:oleObj name="Equation" r:id="rId19" imgW="406400" imgH="571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2773363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Oval 32"/>
          <p:cNvSpPr>
            <a:spLocks noChangeArrowheads="1"/>
          </p:cNvSpPr>
          <p:nvPr/>
        </p:nvSpPr>
        <p:spPr bwMode="auto">
          <a:xfrm>
            <a:off x="7539732" y="26765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80063"/>
              </p:ext>
            </p:extLst>
          </p:nvPr>
        </p:nvGraphicFramePr>
        <p:xfrm>
          <a:off x="7681019" y="27733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7" name="Equation" r:id="rId20" imgW="482600" imgH="571500" progId="Equation.3">
                  <p:embed/>
                </p:oleObj>
              </mc:Choice>
              <mc:Fallback>
                <p:oleObj name="Equation" r:id="rId20" imgW="482600" imgH="571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019" y="2773363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33377"/>
              </p:ext>
            </p:extLst>
          </p:nvPr>
        </p:nvGraphicFramePr>
        <p:xfrm>
          <a:off x="5930007" y="31607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8" name="Equation" r:id="rId21" imgW="266700" imgH="279400" progId="Equation.3">
                  <p:embed/>
                </p:oleObj>
              </mc:Choice>
              <mc:Fallback>
                <p:oleObj name="Equation" r:id="rId21" imgW="266700" imgH="279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31607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81993"/>
              </p:ext>
            </p:extLst>
          </p:nvPr>
        </p:nvGraphicFramePr>
        <p:xfrm>
          <a:off x="5930007" y="38401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9" name="Equation" r:id="rId22" imgW="266700" imgH="279400" progId="Equation.3">
                  <p:embed/>
                </p:oleObj>
              </mc:Choice>
              <mc:Fallback>
                <p:oleObj name="Equation" r:id="rId22" imgW="266700" imgH="279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38401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930197"/>
              </p:ext>
            </p:extLst>
          </p:nvPr>
        </p:nvGraphicFramePr>
        <p:xfrm>
          <a:off x="7114282" y="28225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0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282" y="28225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59830"/>
              </p:ext>
            </p:extLst>
          </p:nvPr>
        </p:nvGraphicFramePr>
        <p:xfrm>
          <a:off x="6545957" y="41306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1" name="Equation" r:id="rId24" imgW="457200" imgH="584200" progId="Equation.3">
                  <p:embed/>
                </p:oleObj>
              </mc:Choice>
              <mc:Fallback>
                <p:oleObj name="Equation" r:id="rId24" imgW="457200" imgH="584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4130675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7146032" y="40481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graphicFrame>
        <p:nvGraphicFramePr>
          <p:cNvPr id="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55108"/>
              </p:ext>
            </p:extLst>
          </p:nvPr>
        </p:nvGraphicFramePr>
        <p:xfrm>
          <a:off x="335454" y="5719715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2" name="Equation" r:id="rId25" imgW="545465" imgH="304800" progId="Equation.3">
                  <p:embed/>
                </p:oleObj>
              </mc:Choice>
              <mc:Fallback>
                <p:oleObj name="Equation" r:id="rId25" imgW="545465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54" y="5719715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935682" y="5578113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接受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934403"/>
              </p:ext>
            </p:extLst>
          </p:nvPr>
        </p:nvGraphicFramePr>
        <p:xfrm>
          <a:off x="5169192" y="575024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3" name="Equation" r:id="rId27" imgW="545465" imgH="304800" progId="Equation.3">
                  <p:embed/>
                </p:oleObj>
              </mc:Choice>
              <mc:Fallback>
                <p:oleObj name="Equation" r:id="rId27" imgW="545465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192" y="575024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5769420" y="5608638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拒绝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6760859" y="4721107"/>
            <a:ext cx="409244" cy="4045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3900" y="1484784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257300" y="148478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92333"/>
              </p:ext>
            </p:extLst>
          </p:nvPr>
        </p:nvGraphicFramePr>
        <p:xfrm>
          <a:off x="876300" y="163718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5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3718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47700" y="10275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125126" y="3423445"/>
            <a:ext cx="409244" cy="4045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203644" y="4871171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1370220" y="3708987"/>
            <a:ext cx="773017" cy="5456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434053" y="4618593"/>
            <a:ext cx="774911" cy="409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99324" y="3375860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533444" y="3628019"/>
            <a:ext cx="63660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33955"/>
              </p:ext>
            </p:extLst>
          </p:nvPr>
        </p:nvGraphicFramePr>
        <p:xfrm>
          <a:off x="2208964" y="3429550"/>
          <a:ext cx="242515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6" name="Equation" r:id="rId6" imgW="406400" imgH="571500" progId="Equation.3">
                  <p:embed/>
                </p:oleObj>
              </mc:Choice>
              <mc:Fallback>
                <p:oleObj name="Equation" r:id="rId6" imgW="4064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964" y="3429550"/>
                        <a:ext cx="242515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3188782" y="3284917"/>
            <a:ext cx="591130" cy="59113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02124"/>
              </p:ext>
            </p:extLst>
          </p:nvPr>
        </p:nvGraphicFramePr>
        <p:xfrm>
          <a:off x="3392476" y="3342381"/>
          <a:ext cx="287986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" name="Equation" r:id="rId8" imgW="482600" imgH="571500" progId="Equation.3">
                  <p:embed/>
                </p:oleObj>
              </mc:Choice>
              <mc:Fallback>
                <p:oleObj name="Equation" r:id="rId8" imgW="482600" imgH="571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76" y="3342381"/>
                        <a:ext cx="287986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75701"/>
              </p:ext>
            </p:extLst>
          </p:nvPr>
        </p:nvGraphicFramePr>
        <p:xfrm>
          <a:off x="2266349" y="4872226"/>
          <a:ext cx="272829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8" name="Equation" r:id="rId10" imgW="457200" imgH="584200" progId="Equation.3">
                  <p:embed/>
                </p:oleObj>
              </mc:Choice>
              <mc:Fallback>
                <p:oleObj name="Equation" r:id="rId10" imgW="457200" imgH="584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49" y="4872226"/>
                        <a:ext cx="272829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525100"/>
              </p:ext>
            </p:extLst>
          </p:nvPr>
        </p:nvGraphicFramePr>
        <p:xfrm>
          <a:off x="1554143" y="386911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9" name="Equation" r:id="rId12" imgW="266700" imgH="279400" progId="Equation.3">
                  <p:embed/>
                </p:oleObj>
              </mc:Choice>
              <mc:Fallback>
                <p:oleObj name="Equation" r:id="rId12" imgW="2667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43" y="386911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94503"/>
              </p:ext>
            </p:extLst>
          </p:nvPr>
        </p:nvGraphicFramePr>
        <p:xfrm>
          <a:off x="1768813" y="458028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0" name="Equation" r:id="rId13" imgW="266700" imgH="279400" progId="Equation.3">
                  <p:embed/>
                </p:oleObj>
              </mc:Choice>
              <mc:Fallback>
                <p:oleObj name="Equation" r:id="rId13" imgW="2667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13" y="458028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99624"/>
              </p:ext>
            </p:extLst>
          </p:nvPr>
        </p:nvGraphicFramePr>
        <p:xfrm>
          <a:off x="2692372" y="342953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1" name="Equation" r:id="rId14" imgW="266700" imgH="279400" progId="Equation.3">
                  <p:embed/>
                </p:oleObj>
              </mc:Choice>
              <mc:Fallback>
                <p:oleObj name="Equation" r:id="rId14" imgW="266700" imgH="279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72" y="342953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317281" y="2703057"/>
            <a:ext cx="1651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1047815" y="4249685"/>
            <a:ext cx="439051" cy="4390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192397"/>
              </p:ext>
            </p:extLst>
          </p:nvPr>
        </p:nvGraphicFramePr>
        <p:xfrm>
          <a:off x="1124015" y="4249685"/>
          <a:ext cx="308962" cy="37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2" name="Equation" r:id="rId15" imgW="482600" imgH="584200" progId="Equation.3">
                  <p:embed/>
                </p:oleObj>
              </mc:Choice>
              <mc:Fallback>
                <p:oleObj name="Equation" r:id="rId15" imgW="482600" imgH="584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015" y="4249685"/>
                        <a:ext cx="308962" cy="37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6640731" y="3279496"/>
            <a:ext cx="409244" cy="404551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814929" y="3231911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7049049" y="3484070"/>
            <a:ext cx="63660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01894"/>
              </p:ext>
            </p:extLst>
          </p:nvPr>
        </p:nvGraphicFramePr>
        <p:xfrm>
          <a:off x="6724569" y="3285601"/>
          <a:ext cx="242515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3" name="Equation" r:id="rId17" imgW="406400" imgH="571500" progId="Equation.3">
                  <p:embed/>
                </p:oleObj>
              </mc:Choice>
              <mc:Fallback>
                <p:oleObj name="Equation" r:id="rId17" imgW="4064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569" y="3285601"/>
                        <a:ext cx="242515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7704387" y="3140968"/>
            <a:ext cx="591130" cy="59113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16792"/>
              </p:ext>
            </p:extLst>
          </p:nvPr>
        </p:nvGraphicFramePr>
        <p:xfrm>
          <a:off x="7908081" y="3198432"/>
          <a:ext cx="287986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4" name="Equation" r:id="rId18" imgW="482600" imgH="571500" progId="Equation.3">
                  <p:embed/>
                </p:oleObj>
              </mc:Choice>
              <mc:Fallback>
                <p:oleObj name="Equation" r:id="rId18" imgW="482600" imgH="571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081" y="3198432"/>
                        <a:ext cx="287986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57742"/>
              </p:ext>
            </p:extLst>
          </p:nvPr>
        </p:nvGraphicFramePr>
        <p:xfrm>
          <a:off x="6837978" y="4730360"/>
          <a:ext cx="272829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5" name="Equation" r:id="rId19" imgW="457200" imgH="584200" progId="Equation.3">
                  <p:embed/>
                </p:oleObj>
              </mc:Choice>
              <mc:Fallback>
                <p:oleObj name="Equation" r:id="rId19" imgW="457200" imgH="584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78" y="4730360"/>
                        <a:ext cx="272829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58346"/>
              </p:ext>
            </p:extLst>
          </p:nvPr>
        </p:nvGraphicFramePr>
        <p:xfrm>
          <a:off x="6069748" y="3725167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6" name="Equation" r:id="rId20" imgW="266700" imgH="279400" progId="Equation.3">
                  <p:embed/>
                </p:oleObj>
              </mc:Choice>
              <mc:Fallback>
                <p:oleObj name="Equation" r:id="rId20" imgW="2667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748" y="3725167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26615"/>
              </p:ext>
            </p:extLst>
          </p:nvPr>
        </p:nvGraphicFramePr>
        <p:xfrm>
          <a:off x="6284418" y="443633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7" name="Equation" r:id="rId21" imgW="266700" imgH="279400" progId="Equation.3">
                  <p:embed/>
                </p:oleObj>
              </mc:Choice>
              <mc:Fallback>
                <p:oleObj name="Equation" r:id="rId21" imgW="2667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418" y="443633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33845"/>
              </p:ext>
            </p:extLst>
          </p:nvPr>
        </p:nvGraphicFramePr>
        <p:xfrm>
          <a:off x="7207977" y="328558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8" name="Equation" r:id="rId22" imgW="266700" imgH="279400" progId="Equation.3">
                  <p:embed/>
                </p:oleObj>
              </mc:Choice>
              <mc:Fallback>
                <p:oleObj name="Equation" r:id="rId22" imgW="266700" imgH="279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977" y="328558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7247222" y="4614033"/>
            <a:ext cx="1651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5563420" y="4105736"/>
            <a:ext cx="439051" cy="4390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84981"/>
              </p:ext>
            </p:extLst>
          </p:nvPr>
        </p:nvGraphicFramePr>
        <p:xfrm>
          <a:off x="5639620" y="4105736"/>
          <a:ext cx="308962" cy="37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9" name="Equation" r:id="rId23" imgW="482600" imgH="584200" progId="Equation.3">
                  <p:embed/>
                </p:oleObj>
              </mc:Choice>
              <mc:Fallback>
                <p:oleObj name="Equation" r:id="rId23" imgW="482600" imgH="584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620" y="4105736"/>
                        <a:ext cx="308962" cy="37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Line 10"/>
          <p:cNvSpPr>
            <a:spLocks noChangeShapeType="1"/>
          </p:cNvSpPr>
          <p:nvPr/>
        </p:nvSpPr>
        <p:spPr bwMode="auto">
          <a:xfrm flipV="1">
            <a:off x="5912577" y="3598687"/>
            <a:ext cx="740648" cy="556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14415" y="4499439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5030020" y="434481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>
            <a:off x="5912578" y="4531490"/>
            <a:ext cx="806672" cy="3222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3680462" y="5424468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拒绝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95810"/>
              </p:ext>
            </p:extLst>
          </p:nvPr>
        </p:nvGraphicFramePr>
        <p:xfrm>
          <a:off x="3446178" y="5551755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10" name="Equation" r:id="rId24" imgW="292100" imgH="330200" progId="Equation.3">
                  <p:embed/>
                </p:oleObj>
              </mc:Choice>
              <mc:Fallback>
                <p:oleObj name="Equation" r:id="rId24" imgW="2921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178" y="5551755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30312"/>
              </p:ext>
            </p:extLst>
          </p:nvPr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4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23440"/>
              </p:ext>
            </p:extLst>
          </p:nvPr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5" name="Equation" r:id="rId6" imgW="266700" imgH="279400" progId="Equation.3">
                  <p:embed/>
                </p:oleObj>
              </mc:Choice>
              <mc:Fallback>
                <p:oleObj name="Equation" r:id="rId6" imgW="2667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752180"/>
              </p:ext>
            </p:extLst>
          </p:nvPr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6" name="Equation" r:id="rId7" imgW="266700" imgH="279400" progId="Equation.3">
                  <p:embed/>
                </p:oleObj>
              </mc:Choice>
              <mc:Fallback>
                <p:oleObj name="Equation" r:id="rId7" imgW="266700" imgH="279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Oval 6"/>
          <p:cNvSpPr>
            <a:spLocks noChangeArrowheads="1"/>
          </p:cNvSpPr>
          <p:nvPr/>
        </p:nvSpPr>
        <p:spPr bwMode="auto">
          <a:xfrm>
            <a:off x="2125126" y="3423445"/>
            <a:ext cx="409244" cy="4045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2203644" y="4871171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V="1">
            <a:off x="1370220" y="3708987"/>
            <a:ext cx="773017" cy="5456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10"/>
          <p:cNvSpPr>
            <a:spLocks noChangeShapeType="1"/>
          </p:cNvSpPr>
          <p:nvPr/>
        </p:nvSpPr>
        <p:spPr bwMode="auto">
          <a:xfrm>
            <a:off x="1434053" y="4618593"/>
            <a:ext cx="774911" cy="409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3299324" y="3375860"/>
            <a:ext cx="409244" cy="409244"/>
          </a:xfrm>
          <a:prstGeom prst="ellipse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2533444" y="3628019"/>
            <a:ext cx="636602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13238"/>
              </p:ext>
            </p:extLst>
          </p:nvPr>
        </p:nvGraphicFramePr>
        <p:xfrm>
          <a:off x="2208964" y="3429550"/>
          <a:ext cx="242515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7" name="Equation" r:id="rId8" imgW="406400" imgH="571500" progId="Equation.3">
                  <p:embed/>
                </p:oleObj>
              </mc:Choice>
              <mc:Fallback>
                <p:oleObj name="Equation" r:id="rId8" imgW="4064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964" y="3429550"/>
                        <a:ext cx="242515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3188782" y="3284917"/>
            <a:ext cx="591130" cy="59113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86571"/>
              </p:ext>
            </p:extLst>
          </p:nvPr>
        </p:nvGraphicFramePr>
        <p:xfrm>
          <a:off x="3353031" y="3367951"/>
          <a:ext cx="287986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8" name="Equation" r:id="rId10" imgW="482600" imgH="571500" progId="Equation.3">
                  <p:embed/>
                </p:oleObj>
              </mc:Choice>
              <mc:Fallback>
                <p:oleObj name="Equation" r:id="rId10" imgW="482600" imgH="571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031" y="3367951"/>
                        <a:ext cx="287986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38668"/>
              </p:ext>
            </p:extLst>
          </p:nvPr>
        </p:nvGraphicFramePr>
        <p:xfrm>
          <a:off x="2266349" y="4872226"/>
          <a:ext cx="272829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9" name="Equation" r:id="rId12" imgW="457200" imgH="584200" progId="Equation.3">
                  <p:embed/>
                </p:oleObj>
              </mc:Choice>
              <mc:Fallback>
                <p:oleObj name="Equation" r:id="rId12" imgW="457200" imgH="584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49" y="4872226"/>
                        <a:ext cx="272829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91175"/>
              </p:ext>
            </p:extLst>
          </p:nvPr>
        </p:nvGraphicFramePr>
        <p:xfrm>
          <a:off x="1554143" y="386911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0" name="Equation" r:id="rId14" imgW="266700" imgH="279400" progId="Equation.3">
                  <p:embed/>
                </p:oleObj>
              </mc:Choice>
              <mc:Fallback>
                <p:oleObj name="Equation" r:id="rId14" imgW="2667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43" y="386911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0218"/>
              </p:ext>
            </p:extLst>
          </p:nvPr>
        </p:nvGraphicFramePr>
        <p:xfrm>
          <a:off x="1768813" y="458028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1" name="Equation" r:id="rId15" imgW="266700" imgH="279400" progId="Equation.3">
                  <p:embed/>
                </p:oleObj>
              </mc:Choice>
              <mc:Fallback>
                <p:oleObj name="Equation" r:id="rId15" imgW="2667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13" y="458028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5918"/>
              </p:ext>
            </p:extLst>
          </p:nvPr>
        </p:nvGraphicFramePr>
        <p:xfrm>
          <a:off x="2692372" y="342953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2" name="Equation" r:id="rId16" imgW="266700" imgH="279400" progId="Equation.3">
                  <p:embed/>
                </p:oleObj>
              </mc:Choice>
              <mc:Fallback>
                <p:oleObj name="Equation" r:id="rId16" imgW="266700" imgH="279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72" y="342953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3234253" y="3981816"/>
            <a:ext cx="545659" cy="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24"/>
          <p:cNvSpPr txBox="1">
            <a:spLocks noChangeArrowheads="1"/>
          </p:cNvSpPr>
          <p:nvPr/>
        </p:nvSpPr>
        <p:spPr bwMode="auto">
          <a:xfrm>
            <a:off x="2763176" y="2644784"/>
            <a:ext cx="1651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104" name="Oval 7"/>
          <p:cNvSpPr>
            <a:spLocks noChangeArrowheads="1"/>
          </p:cNvSpPr>
          <p:nvPr/>
        </p:nvSpPr>
        <p:spPr bwMode="auto">
          <a:xfrm>
            <a:off x="1047815" y="4249685"/>
            <a:ext cx="439051" cy="4390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11247"/>
              </p:ext>
            </p:extLst>
          </p:nvPr>
        </p:nvGraphicFramePr>
        <p:xfrm>
          <a:off x="1124015" y="4249685"/>
          <a:ext cx="308962" cy="37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3" name="Equation" r:id="rId17" imgW="482600" imgH="584200" progId="Equation.3">
                  <p:embed/>
                </p:oleObj>
              </mc:Choice>
              <mc:Fallback>
                <p:oleObj name="Equation" r:id="rId17" imgW="482600" imgH="584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015" y="4249685"/>
                        <a:ext cx="308962" cy="37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514415" y="4499439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Oval 22"/>
          <p:cNvSpPr>
            <a:spLocks noChangeArrowheads="1"/>
          </p:cNvSpPr>
          <p:nvPr/>
        </p:nvSpPr>
        <p:spPr bwMode="auto">
          <a:xfrm>
            <a:off x="6450707" y="3086968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5268019" y="3863255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Oval 24"/>
          <p:cNvSpPr>
            <a:spLocks noChangeArrowheads="1"/>
          </p:cNvSpPr>
          <p:nvPr/>
        </p:nvSpPr>
        <p:spPr bwMode="auto">
          <a:xfrm>
            <a:off x="6450707" y="4444280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 flipV="1">
            <a:off x="5645844" y="3377480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>
            <a:off x="5647432" y="419980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 flipV="1">
            <a:off x="4860032" y="4104555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7634982" y="308696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>
            <a:off x="6877744" y="3329855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09764"/>
              </p:ext>
            </p:extLst>
          </p:nvPr>
        </p:nvGraphicFramePr>
        <p:xfrm>
          <a:off x="5315644" y="386325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4" name="Equation" r:id="rId19" imgW="482600" imgH="584200" progId="Equation.3">
                  <p:embed/>
                </p:oleObj>
              </mc:Choice>
              <mc:Fallback>
                <p:oleObj name="Equation" r:id="rId19" imgW="482600" imgH="584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644" y="3863255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88953"/>
              </p:ext>
            </p:extLst>
          </p:nvPr>
        </p:nvGraphicFramePr>
        <p:xfrm>
          <a:off x="6545957" y="3086968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5" name="Equation" r:id="rId20" imgW="406400" imgH="571500" progId="Equation.3">
                  <p:embed/>
                </p:oleObj>
              </mc:Choice>
              <mc:Fallback>
                <p:oleObj name="Equation" r:id="rId20" imgW="406400" imgH="571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3086968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Oval 32"/>
          <p:cNvSpPr>
            <a:spLocks noChangeArrowheads="1"/>
          </p:cNvSpPr>
          <p:nvPr/>
        </p:nvSpPr>
        <p:spPr bwMode="auto">
          <a:xfrm>
            <a:off x="7539732" y="299013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63458"/>
              </p:ext>
            </p:extLst>
          </p:nvPr>
        </p:nvGraphicFramePr>
        <p:xfrm>
          <a:off x="7681019" y="3086968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6" name="Equation" r:id="rId21" imgW="482600" imgH="571500" progId="Equation.3">
                  <p:embed/>
                </p:oleObj>
              </mc:Choice>
              <mc:Fallback>
                <p:oleObj name="Equation" r:id="rId21" imgW="482600" imgH="571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019" y="3086968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77347"/>
              </p:ext>
            </p:extLst>
          </p:nvPr>
        </p:nvGraphicFramePr>
        <p:xfrm>
          <a:off x="5930007" y="347431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7" name="Equation" r:id="rId22" imgW="266700" imgH="279400" progId="Equation.3">
                  <p:embed/>
                </p:oleObj>
              </mc:Choice>
              <mc:Fallback>
                <p:oleObj name="Equation" r:id="rId22" imgW="266700" imgH="279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347431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11004"/>
              </p:ext>
            </p:extLst>
          </p:nvPr>
        </p:nvGraphicFramePr>
        <p:xfrm>
          <a:off x="5930007" y="415376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8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415376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05585"/>
              </p:ext>
            </p:extLst>
          </p:nvPr>
        </p:nvGraphicFramePr>
        <p:xfrm>
          <a:off x="7114282" y="3136180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9" name="Equation" r:id="rId24" imgW="266700" imgH="279400" progId="Equation.3">
                  <p:embed/>
                </p:oleObj>
              </mc:Choice>
              <mc:Fallback>
                <p:oleObj name="Equation" r:id="rId24" imgW="266700" imgH="279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282" y="3136180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78541"/>
              </p:ext>
            </p:extLst>
          </p:nvPr>
        </p:nvGraphicFramePr>
        <p:xfrm>
          <a:off x="6545957" y="4444280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0" name="Equation" r:id="rId25" imgW="457200" imgH="584200" progId="Equation.3">
                  <p:embed/>
                </p:oleObj>
              </mc:Choice>
              <mc:Fallback>
                <p:oleObj name="Equation" r:id="rId25" imgW="457200" imgH="584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4444280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38"/>
          <p:cNvSpPr txBox="1">
            <a:spLocks noChangeArrowheads="1"/>
          </p:cNvSpPr>
          <p:nvPr/>
        </p:nvSpPr>
        <p:spPr bwMode="auto">
          <a:xfrm>
            <a:off x="7146032" y="4361730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124" name="Text Box 30"/>
          <p:cNvSpPr txBox="1">
            <a:spLocks noChangeArrowheads="1"/>
          </p:cNvSpPr>
          <p:nvPr/>
        </p:nvSpPr>
        <p:spPr bwMode="auto">
          <a:xfrm>
            <a:off x="2143237" y="6063963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latin typeface="Comic Sans MS" panose="030F0702030302020204" pitchFamily="66" charset="0"/>
              </a:rPr>
              <a:t>输入未扫描完，自动机暂停</a:t>
            </a:r>
            <a:endParaRPr kumimoji="0" lang="en-US" altLang="zh-CN" sz="3200" b="0" dirty="0">
              <a:latin typeface="Comic Sans MS" panose="030F0702030302020204" pitchFamily="66" charset="0"/>
            </a:endParaRP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3680462" y="5424468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拒绝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9278"/>
              </p:ext>
            </p:extLst>
          </p:nvPr>
        </p:nvGraphicFramePr>
        <p:xfrm>
          <a:off x="2908411" y="558193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1" name="Equation" r:id="rId26" imgW="812165" imgH="330200" progId="Equation.3">
                  <p:embed/>
                </p:oleObj>
              </mc:Choice>
              <mc:Fallback>
                <p:oleObj name="Equation" r:id="rId26" imgW="812165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411" y="558193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7950" y="488759"/>
                <a:ext cx="2057785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含有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𝜺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的状态转换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488759"/>
                <a:ext cx="20577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0975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3449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811569" y="121102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7551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783369" y="12110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00854"/>
              </p:ext>
            </p:extLst>
          </p:nvPr>
        </p:nvGraphicFramePr>
        <p:xfrm>
          <a:off x="4249969" y="830028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0" name="Equation" r:id="rId5" imgW="406400" imgH="571500" progId="Equation.3">
                  <p:embed/>
                </p:oleObj>
              </mc:Choice>
              <mc:Fallback>
                <p:oleObj name="Equation" r:id="rId5" imgW="4064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969" y="830028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602769" y="677628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35611"/>
              </p:ext>
            </p:extLst>
          </p:nvPr>
        </p:nvGraphicFramePr>
        <p:xfrm>
          <a:off x="7844069" y="823678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1" name="Equation" r:id="rId7" imgW="457200" imgH="584200" progId="Equation.3">
                  <p:embed/>
                </p:oleObj>
              </mc:Choice>
              <mc:Fallback>
                <p:oleObj name="Equation" r:id="rId7" imgW="457200" imgH="584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069" y="823678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29867"/>
              </p:ext>
            </p:extLst>
          </p:nvPr>
        </p:nvGraphicFramePr>
        <p:xfrm>
          <a:off x="3335569" y="90622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2" name="Equation" r:id="rId9" imgW="266700" imgH="279400" progId="Equation.3">
                  <p:embed/>
                </p:oleObj>
              </mc:Choice>
              <mc:Fallback>
                <p:oleObj name="Equation" r:id="rId9" imgW="2667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69" y="90622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527807"/>
              </p:ext>
            </p:extLst>
          </p:nvPr>
        </p:nvGraphicFramePr>
        <p:xfrm>
          <a:off x="2421169" y="830028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3" name="Equation" r:id="rId11" imgW="482600" imgH="584200" progId="Equation.3">
                  <p:embed/>
                </p:oleObj>
              </mc:Choice>
              <mc:Fallback>
                <p:oleObj name="Equation" r:id="rId11" imgW="482600" imgH="584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169" y="830028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5133"/>
              </p:ext>
            </p:extLst>
          </p:nvPr>
        </p:nvGraphicFramePr>
        <p:xfrm>
          <a:off x="5105632" y="788753"/>
          <a:ext cx="3254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4" name="公式" r:id="rId13" imgW="127000" imgH="139700" progId="Equation.3">
                  <p:embed/>
                </p:oleObj>
              </mc:Choice>
              <mc:Fallback>
                <p:oleObj name="公式" r:id="rId13" imgW="127000" imgH="139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632" y="788753"/>
                        <a:ext cx="3254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030769" y="12110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8501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137101"/>
              </p:ext>
            </p:extLst>
          </p:nvPr>
        </p:nvGraphicFramePr>
        <p:xfrm>
          <a:off x="5958119" y="830028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5" name="Equation" r:id="rId15" imgW="495300" imgH="571500" progId="Equation.3">
                  <p:embed/>
                </p:oleObj>
              </mc:Choice>
              <mc:Fallback>
                <p:oleObj name="Equation" r:id="rId15" imgW="4953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119" y="830028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535969" y="12110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52564"/>
              </p:ext>
            </p:extLst>
          </p:nvPr>
        </p:nvGraphicFramePr>
        <p:xfrm>
          <a:off x="6916969" y="90622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6" name="Equation" r:id="rId17" imgW="266700" imgH="279400" progId="Equation.3">
                  <p:embed/>
                </p:oleObj>
              </mc:Choice>
              <mc:Fallback>
                <p:oleObj name="Equation" r:id="rId17" imgW="266700" imgH="279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969" y="90622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椭圆 45"/>
          <p:cNvSpPr/>
          <p:nvPr/>
        </p:nvSpPr>
        <p:spPr>
          <a:xfrm>
            <a:off x="4986074" y="576021"/>
            <a:ext cx="571996" cy="5715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686260" y="2144371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1219660" y="214437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1753060" y="214437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305896"/>
              </p:ext>
            </p:extLst>
          </p:nvPr>
        </p:nvGraphicFramePr>
        <p:xfrm>
          <a:off x="838660" y="229677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7" name="Equation" r:id="rId18" imgW="266700" imgH="279400" progId="Equation.3">
                  <p:embed/>
                </p:oleObj>
              </mc:Choice>
              <mc:Fallback>
                <p:oleObj name="Equation" r:id="rId18" imgW="2667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60" y="229677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610060" y="168717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24657"/>
              </p:ext>
            </p:extLst>
          </p:nvPr>
        </p:nvGraphicFramePr>
        <p:xfrm>
          <a:off x="1372060" y="229677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8" name="Equation" r:id="rId19" imgW="266700" imgH="279400" progId="Equation.3">
                  <p:embed/>
                </p:oleObj>
              </mc:Choice>
              <mc:Fallback>
                <p:oleObj name="Equation" r:id="rId19" imgW="2667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60" y="229677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824825" y="3139256"/>
            <a:ext cx="1219200" cy="685800"/>
            <a:chOff x="815734" y="3358512"/>
            <a:chExt cx="1219200" cy="6858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9309702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199" name="Equation" r:id="rId20" imgW="482600" imgH="584200" progId="Equation.3">
                      <p:embed/>
                    </p:oleObj>
                  </mc:Choice>
                  <mc:Fallback>
                    <p:oleObj name="Equation" r:id="rId20" imgW="482600" imgH="584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7" name="组合 76"/>
          <p:cNvGrpSpPr/>
          <p:nvPr/>
        </p:nvGrpSpPr>
        <p:grpSpPr>
          <a:xfrm>
            <a:off x="2044025" y="3139256"/>
            <a:ext cx="1752600" cy="685800"/>
            <a:chOff x="2034934" y="3358512"/>
            <a:chExt cx="1752600" cy="685800"/>
          </a:xfrm>
        </p:grpSpPr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35065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0" name="Equation" r:id="rId21" imgW="406400" imgH="571500" progId="Equation.3">
                    <p:embed/>
                  </p:oleObj>
                </mc:Choice>
                <mc:Fallback>
                  <p:oleObj name="Equation" r:id="rId21" imgW="406400" imgH="571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905468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1" name="Equation" r:id="rId22" imgW="266700" imgH="279400" progId="Equation.3">
                    <p:embed/>
                  </p:oleObj>
                </mc:Choice>
                <mc:Fallback>
                  <p:oleObj name="Equation" r:id="rId22" imgW="266700" imgH="279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549225" y="2986856"/>
            <a:ext cx="2057400" cy="990600"/>
            <a:chOff x="5540134" y="3206112"/>
            <a:chExt cx="2057400" cy="990600"/>
          </a:xfrm>
        </p:grpSpPr>
        <p:sp>
          <p:nvSpPr>
            <p:cNvPr id="56" name="Oval 11"/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220288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2" name="Equation" r:id="rId23" imgW="457200" imgH="584200" progId="Equation.3">
                    <p:embed/>
                  </p:oleObj>
                </mc:Choice>
                <mc:Fallback>
                  <p:oleObj name="Equation" r:id="rId23" imgW="457200" imgH="584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853732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3" name="Equation" r:id="rId24" imgW="266700" imgH="279400" progId="Equation.3">
                    <p:embed/>
                  </p:oleObj>
                </mc:Choice>
                <mc:Fallback>
                  <p:oleObj name="Equation" r:id="rId24" imgW="266700" imgH="279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Line 24"/>
          <p:cNvSpPr>
            <a:spLocks noChangeShapeType="1"/>
          </p:cNvSpPr>
          <p:nvPr/>
        </p:nvSpPr>
        <p:spPr bwMode="auto">
          <a:xfrm>
            <a:off x="1282025" y="3977456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3796625" y="3024956"/>
            <a:ext cx="1752600" cy="800100"/>
            <a:chOff x="3787534" y="3244212"/>
            <a:chExt cx="1752600" cy="800100"/>
          </a:xfrm>
        </p:grpSpPr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20"/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405221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4" name="Equation" r:id="rId25" imgW="482600" imgH="571500" progId="Equation.3">
                    <p:embed/>
                  </p:oleObj>
                </mc:Choice>
                <mc:Fallback>
                  <p:oleObj name="Equation" r:id="rId25" imgW="482600" imgH="571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708921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5" name="公式" r:id="rId27" imgW="127000" imgH="139700" progId="Equation.3">
                    <p:embed/>
                  </p:oleObj>
                </mc:Choice>
                <mc:Fallback>
                  <p:oleObj name="公式" r:id="rId27" imgW="127000" imgH="139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823691" y="3150835"/>
            <a:ext cx="1219200" cy="685800"/>
            <a:chOff x="815734" y="3358512"/>
            <a:chExt cx="1219200" cy="685800"/>
          </a:xfrm>
        </p:grpSpPr>
        <p:sp>
          <p:nvSpPr>
            <p:cNvPr id="73" name="Line 10"/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75" name="Oval 9"/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76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7945321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06" name="Equation" r:id="rId28" imgW="482600" imgH="584200" progId="Equation.3">
                      <p:embed/>
                    </p:oleObj>
                  </mc:Choice>
                  <mc:Fallback>
                    <p:oleObj name="Equation" r:id="rId28" imgW="482600" imgH="584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8" name="组合 77"/>
          <p:cNvGrpSpPr/>
          <p:nvPr/>
        </p:nvGrpSpPr>
        <p:grpSpPr>
          <a:xfrm>
            <a:off x="2048448" y="3131250"/>
            <a:ext cx="1752600" cy="685800"/>
            <a:chOff x="2034934" y="3358512"/>
            <a:chExt cx="1752600" cy="685800"/>
          </a:xfrm>
        </p:grpSpPr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276703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7" name="Equation" r:id="rId29" imgW="406400" imgH="571500" progId="Equation.DSMT4">
                    <p:embed/>
                  </p:oleObj>
                </mc:Choice>
                <mc:Fallback>
                  <p:oleObj name="Equation" r:id="rId29" imgW="406400" imgH="571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960624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8" name="Equation" r:id="rId30" imgW="266700" imgH="279400" progId="Equation.3">
                    <p:embed/>
                  </p:oleObj>
                </mc:Choice>
                <mc:Fallback>
                  <p:oleObj name="Equation" r:id="rId30" imgW="266700" imgH="279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805470" y="3031306"/>
            <a:ext cx="1752600" cy="800100"/>
            <a:chOff x="3787534" y="3244212"/>
            <a:chExt cx="1752600" cy="800100"/>
          </a:xfrm>
        </p:grpSpPr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424310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9" name="Equation" r:id="rId31" imgW="482600" imgH="571500" progId="Equation.3">
                    <p:embed/>
                  </p:oleObj>
                </mc:Choice>
                <mc:Fallback>
                  <p:oleObj name="Equation" r:id="rId31" imgW="482600" imgH="571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1042648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0" name="公式" r:id="rId32" imgW="127000" imgH="139700" progId="Equation.3">
                    <p:embed/>
                  </p:oleObj>
                </mc:Choice>
                <mc:Fallback>
                  <p:oleObj name="公式" r:id="rId32" imgW="127000" imgH="139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组合 89"/>
          <p:cNvGrpSpPr/>
          <p:nvPr/>
        </p:nvGrpSpPr>
        <p:grpSpPr>
          <a:xfrm>
            <a:off x="5556047" y="2986856"/>
            <a:ext cx="2057400" cy="990600"/>
            <a:chOff x="5540134" y="3206112"/>
            <a:chExt cx="2057400" cy="990600"/>
          </a:xfrm>
        </p:grpSpPr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53866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1" name="Equation" r:id="rId33" imgW="457200" imgH="584200" progId="Equation.3">
                    <p:embed/>
                  </p:oleObj>
                </mc:Choice>
                <mc:Fallback>
                  <p:oleObj name="Equation" r:id="rId33" imgW="457200" imgH="584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212443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2" name="Equation" r:id="rId34" imgW="266700" imgH="279400" progId="Equation.3">
                    <p:embed/>
                  </p:oleObj>
                </mc:Choice>
                <mc:Fallback>
                  <p:oleObj name="Equation" r:id="rId34" imgW="266700" imgH="279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" name="Line 6"/>
          <p:cNvSpPr>
            <a:spLocks noChangeShapeType="1"/>
          </p:cNvSpPr>
          <p:nvPr/>
        </p:nvSpPr>
        <p:spPr bwMode="auto">
          <a:xfrm>
            <a:off x="555158" y="45540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769923" y="5878966"/>
            <a:ext cx="1219200" cy="685800"/>
            <a:chOff x="815734" y="3358512"/>
            <a:chExt cx="1219200" cy="685800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115" name="Oval 9"/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16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071205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13" name="Equation" r:id="rId35" imgW="482600" imgH="584200" progId="Equation.3">
                      <p:embed/>
                    </p:oleObj>
                  </mc:Choice>
                  <mc:Fallback>
                    <p:oleObj name="Equation" r:id="rId35" imgW="482600" imgH="584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7" name="组合 116"/>
          <p:cNvGrpSpPr/>
          <p:nvPr/>
        </p:nvGrpSpPr>
        <p:grpSpPr>
          <a:xfrm>
            <a:off x="1989123" y="5878966"/>
            <a:ext cx="1752600" cy="685800"/>
            <a:chOff x="2034934" y="3358512"/>
            <a:chExt cx="1752600" cy="685800"/>
          </a:xfrm>
        </p:grpSpPr>
        <p:sp>
          <p:nvSpPr>
            <p:cNvPr id="118" name="Oval 8"/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356470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4" name="Equation" r:id="rId36" imgW="406400" imgH="571500" progId="Equation.3">
                    <p:embed/>
                  </p:oleObj>
                </mc:Choice>
                <mc:Fallback>
                  <p:oleObj name="Equation" r:id="rId36" imgW="406400" imgH="571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1909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5" name="Equation" r:id="rId37" imgW="266700" imgH="279400" progId="Equation.3">
                    <p:embed/>
                  </p:oleObj>
                </mc:Choice>
                <mc:Fallback>
                  <p:oleObj name="Equation" r:id="rId37" imgW="266700" imgH="279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Line 19"/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494323" y="5726566"/>
            <a:ext cx="2057400" cy="990600"/>
            <a:chOff x="5540134" y="3206112"/>
            <a:chExt cx="2057400" cy="990600"/>
          </a:xfrm>
        </p:grpSpPr>
        <p:sp>
          <p:nvSpPr>
            <p:cNvPr id="123" name="Oval 11"/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Oval 14"/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376329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6" name="Equation" r:id="rId38" imgW="457200" imgH="584200" progId="Equation.3">
                    <p:embed/>
                  </p:oleObj>
                </mc:Choice>
                <mc:Fallback>
                  <p:oleObj name="Equation" r:id="rId38" imgW="457200" imgH="584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910857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7" name="Equation" r:id="rId39" imgW="266700" imgH="279400" progId="Equation.3">
                    <p:embed/>
                  </p:oleObj>
                </mc:Choice>
                <mc:Fallback>
                  <p:oleObj name="Equation" r:id="rId39" imgW="266700" imgH="279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Line 24"/>
          <p:cNvSpPr>
            <a:spLocks noChangeShapeType="1"/>
          </p:cNvSpPr>
          <p:nvPr/>
        </p:nvSpPr>
        <p:spPr bwMode="auto">
          <a:xfrm>
            <a:off x="1227123" y="6717166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3741723" y="5764666"/>
            <a:ext cx="1752600" cy="800100"/>
            <a:chOff x="3787534" y="3244212"/>
            <a:chExt cx="1752600" cy="800100"/>
          </a:xfrm>
        </p:grpSpPr>
        <p:sp>
          <p:nvSpPr>
            <p:cNvPr id="130" name="Line 12"/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20"/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372168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8" name="Equation" r:id="rId40" imgW="482600" imgH="571500" progId="Equation.3">
                    <p:embed/>
                  </p:oleObj>
                </mc:Choice>
                <mc:Fallback>
                  <p:oleObj name="Equation" r:id="rId40" imgW="482600" imgH="571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566867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9" name="公式" r:id="rId41" imgW="127000" imgH="139700" progId="Equation.3">
                    <p:embed/>
                  </p:oleObj>
                </mc:Choice>
                <mc:Fallback>
                  <p:oleObj name="公式" r:id="rId41" imgW="127000" imgH="139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" name="组合 133"/>
          <p:cNvGrpSpPr/>
          <p:nvPr/>
        </p:nvGrpSpPr>
        <p:grpSpPr>
          <a:xfrm>
            <a:off x="768789" y="5890545"/>
            <a:ext cx="1219200" cy="685800"/>
            <a:chOff x="815734" y="3358512"/>
            <a:chExt cx="1219200" cy="685800"/>
          </a:xfrm>
        </p:grpSpPr>
        <p:sp>
          <p:nvSpPr>
            <p:cNvPr id="135" name="Line 10"/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137" name="Oval 9"/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3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0957076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0" name="Equation" r:id="rId42" imgW="482600" imgH="584200" progId="Equation.3">
                      <p:embed/>
                    </p:oleObj>
                  </mc:Choice>
                  <mc:Fallback>
                    <p:oleObj name="Equation" r:id="rId42" imgW="482600" imgH="584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" name="组合 138"/>
          <p:cNvGrpSpPr/>
          <p:nvPr/>
        </p:nvGrpSpPr>
        <p:grpSpPr>
          <a:xfrm>
            <a:off x="1993546" y="5870960"/>
            <a:ext cx="1752600" cy="685800"/>
            <a:chOff x="2034934" y="3358512"/>
            <a:chExt cx="1752600" cy="685800"/>
          </a:xfrm>
        </p:grpSpPr>
        <p:sp>
          <p:nvSpPr>
            <p:cNvPr id="140" name="Oval 8"/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418909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1" name="Equation" r:id="rId43" imgW="406400" imgH="571500" progId="Equation.DSMT4">
                    <p:embed/>
                  </p:oleObj>
                </mc:Choice>
                <mc:Fallback>
                  <p:oleObj name="Equation" r:id="rId43" imgW="406400" imgH="571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764987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2" name="Equation" r:id="rId44" imgW="266700" imgH="279400" progId="Equation.3">
                    <p:embed/>
                  </p:oleObj>
                </mc:Choice>
                <mc:Fallback>
                  <p:oleObj name="Equation" r:id="rId44" imgW="266700" imgH="279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750568" y="5771016"/>
            <a:ext cx="1752600" cy="800100"/>
            <a:chOff x="3787534" y="3244212"/>
            <a:chExt cx="1752600" cy="800100"/>
          </a:xfrm>
        </p:grpSpPr>
        <p:sp>
          <p:nvSpPr>
            <p:cNvPr id="145" name="Line 12"/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Oval 20"/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692589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3" name="Equation" r:id="rId45" imgW="482600" imgH="571500" progId="Equation.3">
                    <p:embed/>
                  </p:oleObj>
                </mc:Choice>
                <mc:Fallback>
                  <p:oleObj name="Equation" r:id="rId45" imgW="482600" imgH="571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9622292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4" name="公式" r:id="rId46" imgW="127000" imgH="139700" progId="Equation.3">
                    <p:embed/>
                  </p:oleObj>
                </mc:Choice>
                <mc:Fallback>
                  <p:oleObj name="公式" r:id="rId46" imgW="127000" imgH="139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48"/>
          <p:cNvGrpSpPr/>
          <p:nvPr/>
        </p:nvGrpSpPr>
        <p:grpSpPr>
          <a:xfrm>
            <a:off x="5501145" y="5726566"/>
            <a:ext cx="2057400" cy="990600"/>
            <a:chOff x="5540134" y="3206112"/>
            <a:chExt cx="2057400" cy="990600"/>
          </a:xfrm>
        </p:grpSpPr>
        <p:sp>
          <p:nvSpPr>
            <p:cNvPr id="150" name="Oval 11"/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" name="Oval 14"/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786410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5" name="Equation" r:id="rId47" imgW="457200" imgH="584200" progId="Equation.3">
                    <p:embed/>
                  </p:oleObj>
                </mc:Choice>
                <mc:Fallback>
                  <p:oleObj name="Equation" r:id="rId47" imgW="457200" imgH="584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235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6" name="Equation" r:id="rId48" imgW="266700" imgH="279400" progId="Equation.3">
                    <p:embed/>
                  </p:oleObj>
                </mc:Choice>
                <mc:Fallback>
                  <p:oleObj name="Equation" r:id="rId48" imgW="266700" imgH="279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" name="Rectangle 2"/>
          <p:cNvSpPr>
            <a:spLocks noChangeArrowheads="1"/>
          </p:cNvSpPr>
          <p:nvPr/>
        </p:nvSpPr>
        <p:spPr bwMode="auto">
          <a:xfrm>
            <a:off x="692224" y="505584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" name="Line 3"/>
          <p:cNvSpPr>
            <a:spLocks noChangeShapeType="1"/>
          </p:cNvSpPr>
          <p:nvPr/>
        </p:nvSpPr>
        <p:spPr bwMode="auto">
          <a:xfrm>
            <a:off x="1225624" y="5055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4"/>
          <p:cNvSpPr>
            <a:spLocks noChangeShapeType="1"/>
          </p:cNvSpPr>
          <p:nvPr/>
        </p:nvSpPr>
        <p:spPr bwMode="auto">
          <a:xfrm>
            <a:off x="1759024" y="5055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89784"/>
              </p:ext>
            </p:extLst>
          </p:nvPr>
        </p:nvGraphicFramePr>
        <p:xfrm>
          <a:off x="844624" y="520824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7" name="Equation" r:id="rId49" imgW="266700" imgH="279400" progId="Equation.3">
                  <p:embed/>
                </p:oleObj>
              </mc:Choice>
              <mc:Fallback>
                <p:oleObj name="Equation" r:id="rId49" imgW="2667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24" y="520824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23785"/>
              </p:ext>
            </p:extLst>
          </p:nvPr>
        </p:nvGraphicFramePr>
        <p:xfrm>
          <a:off x="1378024" y="520824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8" name="Equation" r:id="rId50" imgW="266700" imgH="279400" progId="Equation.3">
                  <p:embed/>
                </p:oleObj>
              </mc:Choice>
              <mc:Fallback>
                <p:oleObj name="Equation" r:id="rId50" imgW="2667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24" y="520824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Line 26"/>
          <p:cNvSpPr>
            <a:spLocks noChangeShapeType="1"/>
          </p:cNvSpPr>
          <p:nvPr/>
        </p:nvSpPr>
        <p:spPr bwMode="auto">
          <a:xfrm>
            <a:off x="2292424" y="5055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71422"/>
              </p:ext>
            </p:extLst>
          </p:nvPr>
        </p:nvGraphicFramePr>
        <p:xfrm>
          <a:off x="1911424" y="520824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9" name="Equation" r:id="rId51" imgW="266700" imgH="279400" progId="Equation.3">
                  <p:embed/>
                </p:oleObj>
              </mc:Choice>
              <mc:Fallback>
                <p:oleObj name="Equation" r:id="rId51" imgW="266700" imgH="279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424" y="520824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Text Box 25"/>
          <p:cNvSpPr txBox="1">
            <a:spLocks noChangeArrowheads="1"/>
          </p:cNvSpPr>
          <p:nvPr/>
        </p:nvSpPr>
        <p:spPr bwMode="auto">
          <a:xfrm>
            <a:off x="7060665" y="2592505"/>
            <a:ext cx="1763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“accept”</a:t>
            </a: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403889" y="5611147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4045 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19271 -1.11111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-1.11111E-6 L 0.3816 -1.11111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1.85185E-6 L 0.10347 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6 -1.11111E-6 L 0.58646 -1.1111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04046 -3.7037E-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9271 1.85185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1.85185E-6 L 0.3816 1.85185E-6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6 -3.7037E-6 L 0.10348 -3.7037E-6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6 1.85185E-6 L 0.58646 1.85185E-6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68" grpId="0" animBg="1"/>
      <p:bldP spid="68" grpId="1" animBg="1"/>
      <p:bldP spid="68" grpId="2" animBg="1"/>
      <p:bldP spid="110" grpId="0" animBg="1"/>
      <p:bldP spid="110" grpId="1" animBg="1"/>
      <p:bldP spid="128" grpId="0" animBg="1"/>
      <p:bldP spid="128" grpId="1" animBg="1"/>
      <p:bldP spid="128" grpId="2" animBg="1"/>
      <p:bldP spid="162" grpId="0"/>
      <p:bldP spid="1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00025"/>
              </p:ext>
            </p:extLst>
          </p:nvPr>
        </p:nvGraphicFramePr>
        <p:xfrm>
          <a:off x="971550" y="1052513"/>
          <a:ext cx="70564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6" name="公式" r:id="rId4" imgW="2133600" imgH="431800" progId="Equation.3">
                  <p:embed/>
                </p:oleObj>
              </mc:Choice>
              <mc:Fallback>
                <p:oleObj name="公式" r:id="rId4" imgW="21336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705643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1828800" y="377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Oval 4"/>
          <p:cNvSpPr>
            <a:spLocks noChangeArrowheads="1"/>
          </p:cNvSpPr>
          <p:nvPr/>
        </p:nvSpPr>
        <p:spPr bwMode="auto">
          <a:xfrm>
            <a:off x="1676400" y="361791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1631"/>
              </p:ext>
            </p:extLst>
          </p:nvPr>
        </p:nvGraphicFramePr>
        <p:xfrm>
          <a:off x="1955800" y="3821113"/>
          <a:ext cx="4810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7" name="Equation" r:id="rId6" imgW="482600" imgH="584200" progId="Equation.3">
                  <p:embed/>
                </p:oleObj>
              </mc:Choice>
              <mc:Fallback>
                <p:oleObj name="Equation" r:id="rId6" imgW="4826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821113"/>
                        <a:ext cx="4810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293121"/>
              </p:ext>
            </p:extLst>
          </p:nvPr>
        </p:nvGraphicFramePr>
        <p:xfrm>
          <a:off x="4095750" y="3744913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8" name="Equation" r:id="rId8" imgW="406400" imgH="571500" progId="Equation.3">
                  <p:embed/>
                </p:oleObj>
              </mc:Choice>
              <mc:Fallback>
                <p:oleObj name="Equation" r:id="rId8" imgW="4064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744913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37607"/>
              </p:ext>
            </p:extLst>
          </p:nvPr>
        </p:nvGraphicFramePr>
        <p:xfrm>
          <a:off x="6229350" y="3744913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9" name="Equation" r:id="rId10" imgW="482600" imgH="571500" progId="Equation.3">
                  <p:embed/>
                </p:oleObj>
              </mc:Choice>
              <mc:Fallback>
                <p:oleObj name="Equation" r:id="rId10" imgW="4826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3744913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6096000" y="377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3962400" y="377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2667000" y="4151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>
            <a:off x="4648200" y="415131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12"/>
          <p:cNvSpPr/>
          <p:nvPr/>
        </p:nvSpPr>
        <p:spPr bwMode="auto">
          <a:xfrm>
            <a:off x="2590800" y="3617913"/>
            <a:ext cx="1524000" cy="228600"/>
          </a:xfrm>
          <a:custGeom>
            <a:avLst/>
            <a:gdLst>
              <a:gd name="T0" fmla="*/ 2147483646 w 960"/>
              <a:gd name="T1" fmla="*/ 2147483646 h 144"/>
              <a:gd name="T2" fmla="*/ 2147483646 w 960"/>
              <a:gd name="T3" fmla="*/ 0 h 144"/>
              <a:gd name="T4" fmla="*/ 0 w 960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Freeform 13"/>
          <p:cNvSpPr/>
          <p:nvPr/>
        </p:nvSpPr>
        <p:spPr bwMode="auto">
          <a:xfrm>
            <a:off x="2362200" y="4456113"/>
            <a:ext cx="3962400" cy="1168400"/>
          </a:xfrm>
          <a:custGeom>
            <a:avLst/>
            <a:gdLst>
              <a:gd name="T0" fmla="*/ 0 w 2496"/>
              <a:gd name="T1" fmla="*/ 2147483646 h 736"/>
              <a:gd name="T2" fmla="*/ 2147483646 w 2496"/>
              <a:gd name="T3" fmla="*/ 2147483646 h 736"/>
              <a:gd name="T4" fmla="*/ 2147483646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1143000" y="4151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37474"/>
              </p:ext>
            </p:extLst>
          </p:nvPr>
        </p:nvGraphicFramePr>
        <p:xfrm>
          <a:off x="3270250" y="3141663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0" name="Equation" r:id="rId12" imgW="266700" imgH="419100" progId="Equation.3">
                  <p:embed/>
                </p:oleObj>
              </mc:Choice>
              <mc:Fallback>
                <p:oleObj name="Equation" r:id="rId12" imgW="2667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141663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38963"/>
              </p:ext>
            </p:extLst>
          </p:nvPr>
        </p:nvGraphicFramePr>
        <p:xfrm>
          <a:off x="3346450" y="4208463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1" name="Equation" r:id="rId14" imgW="177800" imgH="405765" progId="Equation.3">
                  <p:embed/>
                </p:oleObj>
              </mc:Choice>
              <mc:Fallback>
                <p:oleObj name="Equation" r:id="rId14" imgW="177800" imgH="40576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208463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18270"/>
              </p:ext>
            </p:extLst>
          </p:nvPr>
        </p:nvGraphicFramePr>
        <p:xfrm>
          <a:off x="5073650" y="3668713"/>
          <a:ext cx="660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2" name="Equation" r:id="rId16" imgW="660400" imgH="533400" progId="Equation.3">
                  <p:embed/>
                </p:oleObj>
              </mc:Choice>
              <mc:Fallback>
                <p:oleObj name="Equation" r:id="rId16" imgW="660400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668713"/>
                        <a:ext cx="660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757149"/>
              </p:ext>
            </p:extLst>
          </p:nvPr>
        </p:nvGraphicFramePr>
        <p:xfrm>
          <a:off x="3883025" y="5084763"/>
          <a:ext cx="460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3" name="公式" r:id="rId18" imgW="127000" imgH="139700" progId="Equation.3">
                  <p:embed/>
                </p:oleObj>
              </mc:Choice>
              <mc:Fallback>
                <p:oleObj name="公式" r:id="rId18" imgW="127000" imgH="139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5084763"/>
                        <a:ext cx="4603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6781800" y="4151313"/>
            <a:ext cx="2006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(redundant</a:t>
            </a:r>
          </a:p>
          <a:p>
            <a:pPr>
              <a:spcBef>
                <a:spcPct val="20000"/>
              </a:spcBef>
            </a:pPr>
            <a:r>
              <a:rPr kumimoji="0"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 state)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一个小例子</a:t>
            </a:r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969962" y="191591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969962" y="191591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969962" y="30684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2698750" y="191591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705225" y="191591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1946275" y="1628576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1912937" y="1888926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2676525" y="1888926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137" y="2420739"/>
            <a:ext cx="1008063" cy="6477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kumimoji="0" lang="en-US" altLang="zh-CN" sz="1400" b="0">
                <a:solidFill>
                  <a:srgbClr val="3333CC"/>
                </a:solidFill>
              </a:rPr>
              <a:t>BATTERY</a:t>
            </a:r>
          </a:p>
        </p:txBody>
      </p:sp>
      <p:sp>
        <p:nvSpPr>
          <p:cNvPr id="29" name="Litebulb"/>
          <p:cNvSpPr>
            <a:spLocks noEditPoints="1" noChangeArrowheads="1"/>
          </p:cNvSpPr>
          <p:nvPr/>
        </p:nvSpPr>
        <p:spPr bwMode="auto">
          <a:xfrm>
            <a:off x="3414712" y="2276276"/>
            <a:ext cx="579438" cy="8699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11187" y="4005064"/>
            <a:ext cx="3960813" cy="191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inputs: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switches 1 and 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actions: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1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for “flip switch 1”</a:t>
            </a:r>
            <a:endParaRPr kumimoji="0"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actions:</a:t>
            </a: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2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for “flip switch 2”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states: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on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,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 off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5268118" y="4685904"/>
            <a:ext cx="3600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仅当两个开关都翻转奇数次时，灯泡是亮的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969962" y="357326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2698750" y="357326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 flipV="1">
            <a:off x="1946275" y="3285926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1912937" y="3546276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45" name="Oval 31"/>
          <p:cNvSpPr>
            <a:spLocks noChangeArrowheads="1"/>
          </p:cNvSpPr>
          <p:nvPr/>
        </p:nvSpPr>
        <p:spPr bwMode="auto">
          <a:xfrm>
            <a:off x="2676525" y="3546276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2047875" y="1477764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TW" sz="1800" b="0">
                <a:solidFill>
                  <a:srgbClr val="000000"/>
                </a:solidFill>
                <a:latin typeface="Garamond" panose="02020404030301010803" pitchFamily="18" charset="0"/>
                <a:ea typeface="PMingLiU" panose="02020500000000000000" pitchFamily="18" charset="-120"/>
              </a:rPr>
              <a:t>1</a:t>
            </a: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2119312" y="3068439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TW" sz="1800" b="0">
                <a:solidFill>
                  <a:srgbClr val="000000"/>
                </a:solidFill>
                <a:latin typeface="Garamond" panose="02020404030301010803" pitchFamily="18" charset="0"/>
                <a:ea typeface="PMingLiU" panose="02020500000000000000" pitchFamily="18" charset="-120"/>
              </a:rPr>
              <a:t>2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82355" y="1426940"/>
            <a:ext cx="3694113" cy="2743200"/>
            <a:chOff x="4621212" y="1125339"/>
            <a:chExt cx="3694113" cy="2743200"/>
          </a:xfrm>
        </p:grpSpPr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6684962" y="1125339"/>
              <a:ext cx="292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621212" y="1349176"/>
              <a:ext cx="3694113" cy="2519363"/>
              <a:chOff x="4621212" y="1349176"/>
              <a:chExt cx="3694113" cy="2519363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5594350" y="1425376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auto">
              <a:xfrm>
                <a:off x="7346950" y="1349176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32" name="Freeform 17"/>
              <p:cNvSpPr/>
              <p:nvPr/>
            </p:nvSpPr>
            <p:spPr bwMode="auto">
              <a:xfrm rot="16521349">
                <a:off x="5022850" y="2593776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 flipV="1">
                <a:off x="6203950" y="1869876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5213350" y="1730176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35" name="Text Box 20"/>
              <p:cNvSpPr txBox="1">
                <a:spLocks noChangeArrowheads="1"/>
              </p:cNvSpPr>
              <p:nvPr/>
            </p:nvSpPr>
            <p:spPr bwMode="auto">
              <a:xfrm>
                <a:off x="5681662" y="1544439"/>
                <a:ext cx="44608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off</a:t>
                </a: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7440612" y="1471414"/>
                <a:ext cx="44608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off</a:t>
                </a: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4621212" y="1536501"/>
                <a:ext cx="5715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start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6694487" y="1707951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49" name="Oval 39"/>
              <p:cNvSpPr>
                <a:spLocks noChangeArrowheads="1"/>
              </p:cNvSpPr>
              <p:nvPr/>
            </p:nvSpPr>
            <p:spPr bwMode="auto">
              <a:xfrm>
                <a:off x="5561012" y="3219251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50" name="Oval 40"/>
              <p:cNvSpPr>
                <a:spLocks noChangeArrowheads="1"/>
              </p:cNvSpPr>
              <p:nvPr/>
            </p:nvSpPr>
            <p:spPr bwMode="auto">
              <a:xfrm>
                <a:off x="7313612" y="3143051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6094412" y="3193851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2" name="Freeform 42"/>
              <p:cNvSpPr/>
              <p:nvPr/>
            </p:nvSpPr>
            <p:spPr bwMode="auto">
              <a:xfrm flipV="1">
                <a:off x="6170612" y="3663751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3" name="Text Box 44"/>
              <p:cNvSpPr txBox="1">
                <a:spLocks noChangeArrowheads="1"/>
              </p:cNvSpPr>
              <p:nvPr/>
            </p:nvSpPr>
            <p:spPr bwMode="auto">
              <a:xfrm>
                <a:off x="5648325" y="3338314"/>
                <a:ext cx="44608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off</a:t>
                </a:r>
              </a:p>
            </p:txBody>
          </p:sp>
          <p:sp>
            <p:nvSpPr>
              <p:cNvPr id="54" name="Text Box 45"/>
              <p:cNvSpPr txBox="1">
                <a:spLocks noChangeArrowheads="1"/>
              </p:cNvSpPr>
              <p:nvPr/>
            </p:nvSpPr>
            <p:spPr bwMode="auto">
              <a:xfrm>
                <a:off x="7407275" y="3265289"/>
                <a:ext cx="4159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on</a:t>
                </a:r>
              </a:p>
            </p:txBody>
          </p:sp>
          <p:sp>
            <p:nvSpPr>
              <p:cNvPr id="55" name="Text Box 47"/>
              <p:cNvSpPr txBox="1">
                <a:spLocks noChangeArrowheads="1"/>
              </p:cNvSpPr>
              <p:nvPr/>
            </p:nvSpPr>
            <p:spPr bwMode="auto">
              <a:xfrm>
                <a:off x="6651625" y="28541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56" name="Text Box 48"/>
              <p:cNvSpPr txBox="1">
                <a:spLocks noChangeArrowheads="1"/>
              </p:cNvSpPr>
              <p:nvPr/>
            </p:nvSpPr>
            <p:spPr bwMode="auto">
              <a:xfrm>
                <a:off x="6661150" y="35018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6122987" y="1420614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 rot="16323972" flipV="1">
                <a:off x="5492750" y="2512814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9" name="Text Box 53"/>
              <p:cNvSpPr txBox="1">
                <a:spLocks noChangeArrowheads="1"/>
              </p:cNvSpPr>
              <p:nvPr/>
            </p:nvSpPr>
            <p:spPr bwMode="auto">
              <a:xfrm>
                <a:off x="5330825" y="24223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60" name="Text Box 54"/>
              <p:cNvSpPr txBox="1">
                <a:spLocks noChangeArrowheads="1"/>
              </p:cNvSpPr>
              <p:nvPr/>
            </p:nvSpPr>
            <p:spPr bwMode="auto">
              <a:xfrm>
                <a:off x="6223000" y="242867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61" name="Freeform 55"/>
              <p:cNvSpPr/>
              <p:nvPr/>
            </p:nvSpPr>
            <p:spPr bwMode="auto">
              <a:xfrm rot="16521349">
                <a:off x="6823075" y="2492176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62" name="Freeform 56"/>
              <p:cNvSpPr/>
              <p:nvPr/>
            </p:nvSpPr>
            <p:spPr bwMode="auto">
              <a:xfrm rot="16323972" flipV="1">
                <a:off x="7292975" y="2411214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63" name="Text Box 57"/>
              <p:cNvSpPr txBox="1">
                <a:spLocks noChangeArrowheads="1"/>
              </p:cNvSpPr>
              <p:nvPr/>
            </p:nvSpPr>
            <p:spPr bwMode="auto">
              <a:xfrm>
                <a:off x="7131050" y="23207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64" name="Text Box 58"/>
              <p:cNvSpPr txBox="1">
                <a:spLocks noChangeArrowheads="1"/>
              </p:cNvSpPr>
              <p:nvPr/>
            </p:nvSpPr>
            <p:spPr bwMode="auto">
              <a:xfrm>
                <a:off x="8023225" y="232707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PMingLiU" panose="02020500000000000000" pitchFamily="18" charset="-120"/>
                  </a:rPr>
                  <a:t>2</a:t>
                </a: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3182055" y="1044987"/>
            <a:ext cx="1265505" cy="408623"/>
          </a:xfrm>
          <a:prstGeom prst="wedgeRoundRectCallout">
            <a:avLst>
              <a:gd name="adj1" fmla="val -36524"/>
              <a:gd name="adj2" fmla="val 1278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</a:t>
            </a:r>
            <a:r>
              <a:rPr lang="en-US" altLang="zh-CN" b="1" dirty="0"/>
              <a:t>2</a:t>
            </a:r>
            <a:r>
              <a:rPr lang="zh-CN" altLang="en-US" b="1" dirty="0"/>
              <a:t>个开关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7550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The        symbol never appears on the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 input tape 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410624"/>
              </p:ext>
            </p:extLst>
          </p:nvPr>
        </p:nvGraphicFramePr>
        <p:xfrm>
          <a:off x="7061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3" name="Equation" r:id="rId4" imgW="482600" imgH="584200" progId="Equation.3">
                  <p:embed/>
                </p:oleObj>
              </mc:Choice>
              <mc:Fallback>
                <p:oleObj name="Equation" r:id="rId4" imgW="4826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248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777245"/>
              </p:ext>
            </p:extLst>
          </p:nvPr>
        </p:nvGraphicFramePr>
        <p:xfrm>
          <a:off x="6896100" y="3416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4" name="Equation" r:id="rId6" imgW="723900" imgH="571500" progId="Equation.3">
                  <p:embed/>
                </p:oleObj>
              </mc:Choice>
              <mc:Fallback>
                <p:oleObj name="Equation" r:id="rId6" imgW="7239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416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981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879076"/>
              </p:ext>
            </p:extLst>
          </p:nvPr>
        </p:nvGraphicFramePr>
        <p:xfrm>
          <a:off x="2108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5" name="Equation" r:id="rId8" imgW="482600" imgH="584200" progId="Equation.3">
                  <p:embed/>
                </p:oleObj>
              </mc:Choice>
              <mc:Fallback>
                <p:oleObj name="Equation" r:id="rId8" imgW="482600" imgH="584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447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308260"/>
              </p:ext>
            </p:extLst>
          </p:nvPr>
        </p:nvGraphicFramePr>
        <p:xfrm>
          <a:off x="1981200" y="35052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6" name="Equation" r:id="rId9" imgW="647700" imgH="571500" progId="Equation.3">
                  <p:embed/>
                </p:oleObj>
              </mc:Choice>
              <mc:Fallback>
                <p:oleObj name="Equation" r:id="rId9" imgW="6477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09226"/>
              </p:ext>
            </p:extLst>
          </p:nvPr>
        </p:nvGraphicFramePr>
        <p:xfrm>
          <a:off x="1143000" y="53340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7" name="Equation" r:id="rId11" imgW="2298700" imgH="571500" progId="Equation.3">
                  <p:embed/>
                </p:oleObj>
              </mc:Choice>
              <mc:Fallback>
                <p:oleObj name="Equation" r:id="rId11" imgW="2298700" imgH="57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49877"/>
              </p:ext>
            </p:extLst>
          </p:nvPr>
        </p:nvGraphicFramePr>
        <p:xfrm>
          <a:off x="6084888" y="5229225"/>
          <a:ext cx="25193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8" name="公式" r:id="rId13" imgW="799465" imgH="215900" progId="Equation.3">
                  <p:embed/>
                </p:oleObj>
              </mc:Choice>
              <mc:Fallback>
                <p:oleObj name="公式" r:id="rId13" imgW="799465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229225"/>
                        <a:ext cx="25193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914400" y="25146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Simple automata:</a:t>
            </a: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72384"/>
              </p:ext>
            </p:extLst>
          </p:nvPr>
        </p:nvGraphicFramePr>
        <p:xfrm>
          <a:off x="2124075" y="981075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9" name="公式" r:id="rId15" imgW="127000" imgH="139700" progId="Equation.3">
                  <p:embed/>
                </p:oleObj>
              </mc:Choice>
              <mc:Fallback>
                <p:oleObj name="公式" r:id="rId15" imgW="127000" imgH="139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81075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9957" y="980731"/>
            <a:ext cx="8280920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panose="020B0604020202020204" pitchFamily="34" charset="0"/>
              </a:rPr>
              <a:t>NFA</a:t>
            </a:r>
            <a:r>
              <a:rPr kumimoji="0" lang="zh-CN" altLang="en-US" sz="2400" dirty="0">
                <a:latin typeface="Arial" panose="020B0604020202020204" pitchFamily="34" charset="0"/>
              </a:rPr>
              <a:t>接受一个字符串：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>
                <a:latin typeface="Arial" panose="020B0604020202020204" pitchFamily="34" charset="0"/>
              </a:rPr>
              <a:t>所有的输入都被扫描了，且自动机处在最终态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panose="020B0604020202020204" pitchFamily="34" charset="0"/>
              </a:rPr>
              <a:t>NFA</a:t>
            </a:r>
            <a:r>
              <a:rPr kumimoji="0" lang="zh-CN" altLang="en-US" sz="2400" dirty="0">
                <a:latin typeface="Arial" panose="020B0604020202020204" pitchFamily="34" charset="0"/>
              </a:rPr>
              <a:t>拒绝一个字符串：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>
                <a:latin typeface="Arial" panose="020B0604020202020204" pitchFamily="34" charset="0"/>
              </a:rPr>
              <a:t>所有的输入都被扫描了，且自动机处在非最终态；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>
                <a:latin typeface="Arial" panose="020B0604020202020204" pitchFamily="34" charset="0"/>
              </a:rPr>
              <a:t>或，输入未被扫描完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524" y="4480231"/>
            <a:ext cx="8568952" cy="1916954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NFA</a:t>
            </a:r>
            <a:r>
              <a:rPr lang="zh-CN" altLang="en-US" sz="2000" b="1" dirty="0"/>
              <a:t>的特点：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不确定性：一对多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= {}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 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无输入 跳转状态，某些状态可无原因漂移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Symbol" panose="05050102010706020507" pitchFamily="18" charset="2"/>
              </a:rPr>
              <a:t>(</a:t>
            </a:r>
            <a:r>
              <a:rPr lang="en-US" altLang="zh-CN" sz="2000" dirty="0" err="1">
                <a:sym typeface="Symbol" panose="05050102010706020507" pitchFamily="18" charset="2"/>
              </a:rPr>
              <a:t>q,a</a:t>
            </a:r>
            <a:r>
              <a:rPr lang="en-US" altLang="zh-CN" sz="2000" dirty="0">
                <a:sym typeface="Symbol" panose="05050102010706020507" pitchFamily="18" charset="2"/>
              </a:rPr>
              <a:t>)Q</a:t>
            </a:r>
            <a:r>
              <a:rPr lang="zh-CN" altLang="en-US" sz="2000" dirty="0"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在 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态读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a ,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可到 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solidFill>
                  <a:srgbClr val="FF3300"/>
                </a:solidFill>
                <a:sym typeface="Symbol" panose="05050102010706020507" pitchFamily="18" charset="2"/>
              </a:rPr>
              <a:t>q,a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中某一状态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19620"/>
              </p:ext>
            </p:extLst>
          </p:nvPr>
        </p:nvGraphicFramePr>
        <p:xfrm>
          <a:off x="6126014" y="1049288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6" name="Equation" r:id="rId4" imgW="2806700" imgH="584200" progId="Equation.3">
                  <p:embed/>
                </p:oleObj>
              </mc:Choice>
              <mc:Fallback>
                <p:oleObj name="Equation" r:id="rId4" imgW="28067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014" y="1049288"/>
                        <a:ext cx="280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28464" y="1106438"/>
            <a:ext cx="5638800" cy="2482850"/>
            <a:chOff x="328464" y="1106438"/>
            <a:chExt cx="5638800" cy="2482850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1014264" y="173508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61864" y="1582688"/>
              <a:ext cx="990600" cy="990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5281464" y="1735088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116114" y="178588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852464" y="2116088"/>
              <a:ext cx="1295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833664" y="2116088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776264" y="1582688"/>
              <a:ext cx="1524000" cy="228600"/>
            </a:xfrm>
            <a:custGeom>
              <a:avLst/>
              <a:gdLst>
                <a:gd name="T0" fmla="*/ 2147483646 w 960"/>
                <a:gd name="T1" fmla="*/ 2147483646 h 144"/>
                <a:gd name="T2" fmla="*/ 2147483646 w 960"/>
                <a:gd name="T3" fmla="*/ 0 h 144"/>
                <a:gd name="T4" fmla="*/ 0 w 96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547664" y="2420888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28464" y="21160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379303"/>
                </p:ext>
              </p:extLst>
            </p:nvPr>
          </p:nvGraphicFramePr>
          <p:xfrm>
            <a:off x="2455714" y="1106438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7" name="Equation" r:id="rId6" imgW="266700" imgH="419100" progId="Equation.3">
                    <p:embed/>
                  </p:oleObj>
                </mc:Choice>
                <mc:Fallback>
                  <p:oleObj name="Equation" r:id="rId6" imgW="2667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714" y="1106438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278443"/>
                </p:ext>
              </p:extLst>
            </p:nvPr>
          </p:nvGraphicFramePr>
          <p:xfrm>
            <a:off x="2531914" y="2173238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8" name="Equation" r:id="rId8" imgW="177800" imgH="405765" progId="Equation.3">
                    <p:embed/>
                  </p:oleObj>
                </mc:Choice>
                <mc:Fallback>
                  <p:oleObj name="Equation" r:id="rId8" imgW="177800" imgH="4057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914" y="2173238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585934"/>
                </p:ext>
              </p:extLst>
            </p:nvPr>
          </p:nvGraphicFramePr>
          <p:xfrm>
            <a:off x="4259114" y="1633488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9" name="Equation" r:id="rId10" imgW="660400" imgH="533400" progId="Equation.3">
                    <p:embed/>
                  </p:oleObj>
                </mc:Choice>
                <mc:Fallback>
                  <p:oleObj name="Equation" r:id="rId10" imgW="6604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9114" y="1633488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994125"/>
                </p:ext>
              </p:extLst>
            </p:nvPr>
          </p:nvGraphicFramePr>
          <p:xfrm>
            <a:off x="3055789" y="3035251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0" name="公式" r:id="rId12" imgW="127000" imgH="139700" progId="Equation.3">
                    <p:embed/>
                  </p:oleObj>
                </mc:Choice>
                <mc:Fallback>
                  <p:oleObj name="公式" r:id="rId12" imgW="127000" imgH="139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789" y="3035251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943739"/>
                </p:ext>
              </p:extLst>
            </p:nvPr>
          </p:nvGraphicFramePr>
          <p:xfrm>
            <a:off x="1134914" y="1785888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1" name="Equation" r:id="rId14" imgW="482600" imgH="584200" progId="Equation.3">
                    <p:embed/>
                  </p:oleObj>
                </mc:Choice>
                <mc:Fallback>
                  <p:oleObj name="Equation" r:id="rId14" imgW="482600" imgH="584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914" y="1785888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816482"/>
                </p:ext>
              </p:extLst>
            </p:nvPr>
          </p:nvGraphicFramePr>
          <p:xfrm>
            <a:off x="3306614" y="1792238"/>
            <a:ext cx="4048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2" name="Equation" r:id="rId16" imgW="406400" imgH="571500" progId="Equation.3">
                    <p:embed/>
                  </p:oleObj>
                </mc:Choice>
                <mc:Fallback>
                  <p:oleObj name="Equation" r:id="rId16" imgW="406400" imgH="571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614" y="1792238"/>
                          <a:ext cx="4048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2573"/>
                </p:ext>
              </p:extLst>
            </p:nvPr>
          </p:nvGraphicFramePr>
          <p:xfrm>
            <a:off x="5402114" y="1792238"/>
            <a:ext cx="4810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3" name="Equation" r:id="rId18" imgW="482600" imgH="571500" progId="Equation.3">
                    <p:embed/>
                  </p:oleObj>
                </mc:Choice>
                <mc:Fallback>
                  <p:oleObj name="Equation" r:id="rId18" imgW="482600" imgH="571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114" y="1792238"/>
                          <a:ext cx="4810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83907"/>
              </p:ext>
            </p:extLst>
          </p:nvPr>
        </p:nvGraphicFramePr>
        <p:xfrm>
          <a:off x="5402114" y="4116215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4" name="Equation" r:id="rId20" imgW="3530600" imgH="584200" progId="Equation.3">
                  <p:embed/>
                </p:oleObj>
              </mc:Choice>
              <mc:Fallback>
                <p:oleObj name="Equation" r:id="rId20" imgW="3530600" imgH="584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114" y="4116215"/>
                        <a:ext cx="353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220514" y="4336083"/>
            <a:ext cx="5607050" cy="2482850"/>
            <a:chOff x="220514" y="4336083"/>
            <a:chExt cx="5607050" cy="2482850"/>
          </a:xfrm>
        </p:grpSpPr>
        <p:sp>
          <p:nvSpPr>
            <p:cNvPr id="34" name="Freeform 10"/>
            <p:cNvSpPr/>
            <p:nvPr/>
          </p:nvSpPr>
          <p:spPr bwMode="auto">
            <a:xfrm>
              <a:off x="1439714" y="5650533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0514" y="4336083"/>
              <a:ext cx="5607050" cy="1473200"/>
              <a:chOff x="220514" y="4336083"/>
              <a:chExt cx="5607050" cy="1473200"/>
            </a:xfrm>
          </p:grpSpPr>
          <p:sp>
            <p:nvSpPr>
              <p:cNvPr id="26" name="Oval 2"/>
              <p:cNvSpPr>
                <a:spLocks noChangeArrowheads="1"/>
              </p:cNvSpPr>
              <p:nvPr/>
            </p:nvSpPr>
            <p:spPr bwMode="auto">
              <a:xfrm>
                <a:off x="906314" y="4964733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Oval 3"/>
              <p:cNvSpPr>
                <a:spLocks noChangeArrowheads="1"/>
              </p:cNvSpPr>
              <p:nvPr/>
            </p:nvSpPr>
            <p:spPr bwMode="auto">
              <a:xfrm>
                <a:off x="753914" y="4812333"/>
                <a:ext cx="990600" cy="990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216525"/>
                  </p:ext>
                </p:extLst>
              </p:nvPr>
            </p:nvGraphicFramePr>
            <p:xfrm>
              <a:off x="1033314" y="5015533"/>
              <a:ext cx="48101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45" name="Equation" r:id="rId22" imgW="482600" imgH="584200" progId="Equation.3">
                      <p:embed/>
                    </p:oleObj>
                  </mc:Choice>
                  <mc:Fallback>
                    <p:oleObj name="Equation" r:id="rId22" imgW="482600" imgH="584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3314" y="5015533"/>
                            <a:ext cx="48101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5141764" y="5015533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3008164" y="5015533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1744514" y="5345733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3725714" y="5345733"/>
                <a:ext cx="14478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9"/>
              <p:cNvSpPr/>
              <p:nvPr/>
            </p:nvSpPr>
            <p:spPr bwMode="auto">
              <a:xfrm>
                <a:off x="1668314" y="4812333"/>
                <a:ext cx="1524000" cy="228600"/>
              </a:xfrm>
              <a:custGeom>
                <a:avLst/>
                <a:gdLst>
                  <a:gd name="T0" fmla="*/ 2147483646 w 960"/>
                  <a:gd name="T1" fmla="*/ 2147483646 h 144"/>
                  <a:gd name="T2" fmla="*/ 2147483646 w 960"/>
                  <a:gd name="T3" fmla="*/ 0 h 144"/>
                  <a:gd name="T4" fmla="*/ 0 w 960"/>
                  <a:gd name="T5" fmla="*/ 2147483646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144">
                    <a:moveTo>
                      <a:pt x="960" y="144"/>
                    </a:moveTo>
                    <a:cubicBezTo>
                      <a:pt x="824" y="72"/>
                      <a:pt x="688" y="0"/>
                      <a:pt x="528" y="0"/>
                    </a:cubicBezTo>
                    <a:cubicBezTo>
                      <a:pt x="368" y="0"/>
                      <a:pt x="184" y="72"/>
                      <a:pt x="0" y="14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20514" y="5345733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6907064"/>
                  </p:ext>
                </p:extLst>
              </p:nvPr>
            </p:nvGraphicFramePr>
            <p:xfrm>
              <a:off x="2347764" y="4336083"/>
              <a:ext cx="265113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46" name="Equation" r:id="rId23" imgW="266700" imgH="419100" progId="Equation.3">
                      <p:embed/>
                    </p:oleObj>
                  </mc:Choice>
                  <mc:Fallback>
                    <p:oleObj name="Equation" r:id="rId23" imgW="266700" imgH="4191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764" y="4336083"/>
                            <a:ext cx="265113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7487045"/>
                  </p:ext>
                </p:extLst>
              </p:nvPr>
            </p:nvGraphicFramePr>
            <p:xfrm>
              <a:off x="2423964" y="5402883"/>
              <a:ext cx="176213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47" name="Equation" r:id="rId24" imgW="177800" imgH="405765" progId="Equation.3">
                      <p:embed/>
                    </p:oleObj>
                  </mc:Choice>
                  <mc:Fallback>
                    <p:oleObj name="Equation" r:id="rId24" imgW="177800" imgH="40576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3964" y="5402883"/>
                            <a:ext cx="176213" cy="406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6673186"/>
                  </p:ext>
                </p:extLst>
              </p:nvPr>
            </p:nvGraphicFramePr>
            <p:xfrm>
              <a:off x="4151164" y="4863133"/>
              <a:ext cx="660400" cy="531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48" name="Equation" r:id="rId25" imgW="660400" imgH="533400" progId="Equation.3">
                      <p:embed/>
                    </p:oleObj>
                  </mc:Choice>
                  <mc:Fallback>
                    <p:oleObj name="Equation" r:id="rId25" imgW="660400" imgH="5334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1164" y="4863133"/>
                            <a:ext cx="660400" cy="531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7456689"/>
                  </p:ext>
                </p:extLst>
              </p:nvPr>
            </p:nvGraphicFramePr>
            <p:xfrm>
              <a:off x="3198664" y="5021883"/>
              <a:ext cx="404813" cy="569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49" name="Equation" r:id="rId26" imgW="406400" imgH="571500" progId="Equation.3">
                      <p:embed/>
                    </p:oleObj>
                  </mc:Choice>
                  <mc:Fallback>
                    <p:oleObj name="Equation" r:id="rId26" imgW="406400" imgH="5715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664" y="5021883"/>
                            <a:ext cx="404813" cy="569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7279020"/>
                  </p:ext>
                </p:extLst>
              </p:nvPr>
            </p:nvGraphicFramePr>
            <p:xfrm>
              <a:off x="5294164" y="5021883"/>
              <a:ext cx="481013" cy="569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50" name="Equation" r:id="rId27" imgW="482600" imgH="571500" progId="Equation.3">
                      <p:embed/>
                    </p:oleObj>
                  </mc:Choice>
                  <mc:Fallback>
                    <p:oleObj name="Equation" r:id="rId27" imgW="482600" imgH="5715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164" y="5021883"/>
                            <a:ext cx="481013" cy="569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483379"/>
                </p:ext>
              </p:extLst>
            </p:nvPr>
          </p:nvGraphicFramePr>
          <p:xfrm>
            <a:off x="2947839" y="6264896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1" name="公式" r:id="rId28" imgW="127000" imgH="139700" progId="Equation.3">
                    <p:embed/>
                  </p:oleObj>
                </mc:Choice>
                <mc:Fallback>
                  <p:oleObj name="公式" r:id="rId28" imgW="1270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839" y="6264896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553054" y="521663"/>
            <a:ext cx="779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72017"/>
              </p:ext>
            </p:extLst>
          </p:nvPr>
        </p:nvGraphicFramePr>
        <p:xfrm>
          <a:off x="6013612" y="750888"/>
          <a:ext cx="299243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8" name="公式" r:id="rId4" imgW="914400" imgH="228600" progId="Equation.3">
                  <p:embed/>
                </p:oleObj>
              </mc:Choice>
              <mc:Fallback>
                <p:oleObj name="公式" r:id="rId4" imgW="9144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612" y="750888"/>
                        <a:ext cx="299243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23528" y="1124744"/>
            <a:ext cx="5638800" cy="2482850"/>
            <a:chOff x="1555750" y="3587750"/>
            <a:chExt cx="5638800" cy="248285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2241550" y="42164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2089150" y="4064000"/>
              <a:ext cx="990600" cy="990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035979"/>
                </p:ext>
              </p:extLst>
            </p:nvPr>
          </p:nvGraphicFramePr>
          <p:xfrm>
            <a:off x="2368550" y="4267200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29" name="Equation" r:id="rId6" imgW="482600" imgH="584200" progId="Equation.3">
                    <p:embed/>
                  </p:oleObj>
                </mc:Choice>
                <mc:Fallback>
                  <p:oleObj name="Equation" r:id="rId6" imgW="482600" imgH="584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550" y="4267200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6508750" y="42164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375150" y="421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079750" y="4597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060950" y="4597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3003550" y="4064000"/>
              <a:ext cx="1524000" cy="228600"/>
            </a:xfrm>
            <a:custGeom>
              <a:avLst/>
              <a:gdLst>
                <a:gd name="T0" fmla="*/ 2147483646 w 960"/>
                <a:gd name="T1" fmla="*/ 2147483646 h 144"/>
                <a:gd name="T2" fmla="*/ 2147483646 w 960"/>
                <a:gd name="T3" fmla="*/ 0 h 144"/>
                <a:gd name="T4" fmla="*/ 0 w 96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74950" y="4902200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555750" y="459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183983"/>
                </p:ext>
              </p:extLst>
            </p:nvPr>
          </p:nvGraphicFramePr>
          <p:xfrm>
            <a:off x="3683000" y="3587750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0" name="Equation" r:id="rId8" imgW="266700" imgH="419100" progId="Equation.3">
                    <p:embed/>
                  </p:oleObj>
                </mc:Choice>
                <mc:Fallback>
                  <p:oleObj name="Equation" r:id="rId8" imgW="2667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000" y="3587750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1122206"/>
                </p:ext>
              </p:extLst>
            </p:nvPr>
          </p:nvGraphicFramePr>
          <p:xfrm>
            <a:off x="3759200" y="4654550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1" name="Equation" r:id="rId10" imgW="177800" imgH="405765" progId="Equation.3">
                    <p:embed/>
                  </p:oleObj>
                </mc:Choice>
                <mc:Fallback>
                  <p:oleObj name="Equation" r:id="rId10" imgW="177800" imgH="4057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200" y="4654550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657026"/>
                </p:ext>
              </p:extLst>
            </p:nvPr>
          </p:nvGraphicFramePr>
          <p:xfrm>
            <a:off x="5486400" y="4114800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2" name="Equation" r:id="rId12" imgW="660400" imgH="533400" progId="Equation.3">
                    <p:embed/>
                  </p:oleObj>
                </mc:Choice>
                <mc:Fallback>
                  <p:oleObj name="Equation" r:id="rId12" imgW="6604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114800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409218"/>
                </p:ext>
              </p:extLst>
            </p:nvPr>
          </p:nvGraphicFramePr>
          <p:xfrm>
            <a:off x="4533900" y="4273550"/>
            <a:ext cx="4048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3" name="Equation" r:id="rId14" imgW="406400" imgH="571500" progId="Equation.3">
                    <p:embed/>
                  </p:oleObj>
                </mc:Choice>
                <mc:Fallback>
                  <p:oleObj name="Equation" r:id="rId14" imgW="4064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900" y="4273550"/>
                          <a:ext cx="4048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725474"/>
                </p:ext>
              </p:extLst>
            </p:nvPr>
          </p:nvGraphicFramePr>
          <p:xfrm>
            <a:off x="6629400" y="4273550"/>
            <a:ext cx="4810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4" name="Equation" r:id="rId16" imgW="482600" imgH="571500" progId="Equation.3">
                    <p:embed/>
                  </p:oleObj>
                </mc:Choice>
                <mc:Fallback>
                  <p:oleObj name="Equation" r:id="rId16" imgW="482600" imgH="571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273550"/>
                          <a:ext cx="4810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76079"/>
                </p:ext>
              </p:extLst>
            </p:nvPr>
          </p:nvGraphicFramePr>
          <p:xfrm>
            <a:off x="4283075" y="5516563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5" name="公式" r:id="rId18" imgW="127000" imgH="139700" progId="Equation.3">
                    <p:embed/>
                  </p:oleObj>
                </mc:Choice>
                <mc:Fallback>
                  <p:oleObj name="公式" r:id="rId18" imgW="127000" imgH="139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075" y="5516563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27725"/>
              </p:ext>
            </p:extLst>
          </p:nvPr>
        </p:nvGraphicFramePr>
        <p:xfrm>
          <a:off x="5878191" y="3951097"/>
          <a:ext cx="2863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6" name="Equation" r:id="rId20" imgW="2400300" imgH="571500" progId="Equation.3">
                  <p:embed/>
                </p:oleObj>
              </mc:Choice>
              <mc:Fallback>
                <p:oleObj name="Equation" r:id="rId20" imgW="2400300" imgH="571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191" y="3951097"/>
                        <a:ext cx="28638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74812" y="4217194"/>
            <a:ext cx="5638800" cy="2482850"/>
            <a:chOff x="1555750" y="3587750"/>
            <a:chExt cx="5638800" cy="2482850"/>
          </a:xfrm>
        </p:grpSpPr>
        <p:sp>
          <p:nvSpPr>
            <p:cNvPr id="23" name="Oval 2"/>
            <p:cNvSpPr>
              <a:spLocks noChangeArrowheads="1"/>
            </p:cNvSpPr>
            <p:nvPr/>
          </p:nvSpPr>
          <p:spPr bwMode="auto">
            <a:xfrm>
              <a:off x="2241550" y="421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2089150" y="40640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64431"/>
                </p:ext>
              </p:extLst>
            </p:nvPr>
          </p:nvGraphicFramePr>
          <p:xfrm>
            <a:off x="2368550" y="4267200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7" name="Equation" r:id="rId22" imgW="482600" imgH="584200" progId="Equation.3">
                    <p:embed/>
                  </p:oleObj>
                </mc:Choice>
                <mc:Fallback>
                  <p:oleObj name="Equation" r:id="rId22" imgW="482600" imgH="584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550" y="4267200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6508750" y="42164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4375150" y="421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3079750" y="4597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5060950" y="4597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 bwMode="auto">
            <a:xfrm>
              <a:off x="3003550" y="4064000"/>
              <a:ext cx="1524000" cy="228600"/>
            </a:xfrm>
            <a:custGeom>
              <a:avLst/>
              <a:gdLst>
                <a:gd name="T0" fmla="*/ 2147483646 w 960"/>
                <a:gd name="T1" fmla="*/ 2147483646 h 144"/>
                <a:gd name="T2" fmla="*/ 2147483646 w 960"/>
                <a:gd name="T3" fmla="*/ 0 h 144"/>
                <a:gd name="T4" fmla="*/ 0 w 96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774950" y="4902200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555750" y="459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311517"/>
                </p:ext>
              </p:extLst>
            </p:nvPr>
          </p:nvGraphicFramePr>
          <p:xfrm>
            <a:off x="3683000" y="3587750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8" name="Equation" r:id="rId23" imgW="266700" imgH="419100" progId="Equation.3">
                    <p:embed/>
                  </p:oleObj>
                </mc:Choice>
                <mc:Fallback>
                  <p:oleObj name="Equation" r:id="rId23" imgW="2667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000" y="3587750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206856"/>
                </p:ext>
              </p:extLst>
            </p:nvPr>
          </p:nvGraphicFramePr>
          <p:xfrm>
            <a:off x="3759200" y="4654550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9" name="Equation" r:id="rId24" imgW="177800" imgH="405765" progId="Equation.3">
                    <p:embed/>
                  </p:oleObj>
                </mc:Choice>
                <mc:Fallback>
                  <p:oleObj name="Equation" r:id="rId24" imgW="177800" imgH="4057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200" y="4654550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390469"/>
                </p:ext>
              </p:extLst>
            </p:nvPr>
          </p:nvGraphicFramePr>
          <p:xfrm>
            <a:off x="5486400" y="4114800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0" name="Equation" r:id="rId25" imgW="660400" imgH="533400" progId="Equation.3">
                    <p:embed/>
                  </p:oleObj>
                </mc:Choice>
                <mc:Fallback>
                  <p:oleObj name="Equation" r:id="rId25" imgW="660400" imgH="533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114800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097066"/>
                </p:ext>
              </p:extLst>
            </p:nvPr>
          </p:nvGraphicFramePr>
          <p:xfrm>
            <a:off x="4533900" y="4273550"/>
            <a:ext cx="4048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1" name="Equation" r:id="rId26" imgW="406400" imgH="571500" progId="Equation.3">
                    <p:embed/>
                  </p:oleObj>
                </mc:Choice>
                <mc:Fallback>
                  <p:oleObj name="Equation" r:id="rId26" imgW="4064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900" y="4273550"/>
                          <a:ext cx="4048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395551"/>
                </p:ext>
              </p:extLst>
            </p:nvPr>
          </p:nvGraphicFramePr>
          <p:xfrm>
            <a:off x="6629400" y="4273550"/>
            <a:ext cx="4810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2" name="Equation" r:id="rId27" imgW="482600" imgH="571500" progId="Equation.3">
                    <p:embed/>
                  </p:oleObj>
                </mc:Choice>
                <mc:Fallback>
                  <p:oleObj name="Equation" r:id="rId27" imgW="482600" imgH="571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273550"/>
                          <a:ext cx="4810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2574766"/>
                </p:ext>
              </p:extLst>
            </p:nvPr>
          </p:nvGraphicFramePr>
          <p:xfrm>
            <a:off x="4283075" y="5516563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43" name="公式" r:id="rId28" imgW="127000" imgH="139700" progId="Equation.3">
                    <p:embed/>
                  </p:oleObj>
                </mc:Choice>
                <mc:Fallback>
                  <p:oleObj name="公式" r:id="rId28" imgW="1270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075" y="5516563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3553054" y="521663"/>
            <a:ext cx="779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553054" y="521663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  <p:graphicFrame>
        <p:nvGraphicFramePr>
          <p:cNvPr id="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83603"/>
              </p:ext>
            </p:extLst>
          </p:nvPr>
        </p:nvGraphicFramePr>
        <p:xfrm>
          <a:off x="2667000" y="1773238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2" name="Equation" r:id="rId4" imgW="965200" imgH="241300" progId="Equation.3">
                  <p:embed/>
                </p:oleObj>
              </mc:Choice>
              <mc:Fallback>
                <p:oleObj name="Equation" r:id="rId4" imgW="9652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73238"/>
                        <a:ext cx="3276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38200" y="2992438"/>
            <a:ext cx="7315200" cy="3009900"/>
            <a:chOff x="838200" y="2992438"/>
            <a:chExt cx="7315200" cy="30099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00200" y="4516438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52600" y="4668838"/>
              <a:ext cx="609600" cy="6096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911160"/>
                </p:ext>
              </p:extLst>
            </p:nvPr>
          </p:nvGraphicFramePr>
          <p:xfrm>
            <a:off x="1828800" y="4668838"/>
            <a:ext cx="430213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3" name="Equation" r:id="rId6" imgW="431800" imgH="533400" progId="Equation.3">
                    <p:embed/>
                  </p:oleObj>
                </mc:Choice>
                <mc:Fallback>
                  <p:oleObj name="Equation" r:id="rId6" imgW="431800" imgH="533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4668838"/>
                          <a:ext cx="430213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33800" y="4668838"/>
              <a:ext cx="609600" cy="6096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638800" y="4668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543800" y="4668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048000" y="3144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572000" y="3144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514600" y="4973638"/>
              <a:ext cx="1219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419600" y="2992438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343400" y="49736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248400" y="49736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3505200" y="3754438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191000" y="3830638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2286000" y="5202238"/>
              <a:ext cx="5410200" cy="800100"/>
            </a:xfrm>
            <a:custGeom>
              <a:avLst/>
              <a:gdLst>
                <a:gd name="T0" fmla="*/ 2147483646 w 3408"/>
                <a:gd name="T1" fmla="*/ 0 h 504"/>
                <a:gd name="T2" fmla="*/ 2147483646 w 3408"/>
                <a:gd name="T3" fmla="*/ 2147483646 h 504"/>
                <a:gd name="T4" fmla="*/ 2147483646 w 3408"/>
                <a:gd name="T5" fmla="*/ 2147483646 h 504"/>
                <a:gd name="T6" fmla="*/ 0 w 3408"/>
                <a:gd name="T7" fmla="*/ 2147483646 h 5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750745"/>
                </p:ext>
              </p:extLst>
            </p:nvPr>
          </p:nvGraphicFramePr>
          <p:xfrm>
            <a:off x="4495800" y="5583238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4" name="Equation" r:id="rId8" imgW="304800" imgH="381000" progId="Equation.3">
                    <p:embed/>
                  </p:oleObj>
                </mc:Choice>
                <mc:Fallback>
                  <p:oleObj name="Equation" r:id="rId8" imgW="304800" imgH="381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5583238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4190523"/>
                </p:ext>
              </p:extLst>
            </p:nvPr>
          </p:nvGraphicFramePr>
          <p:xfrm>
            <a:off x="4652963" y="3144838"/>
            <a:ext cx="4191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5" name="Equation" r:id="rId10" imgW="419100" imgH="533400" progId="Equation.3">
                    <p:embed/>
                  </p:oleObj>
                </mc:Choice>
                <mc:Fallback>
                  <p:oleObj name="Equation" r:id="rId10" imgW="419100" imgH="533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963" y="3144838"/>
                          <a:ext cx="4191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2968034"/>
                </p:ext>
              </p:extLst>
            </p:nvPr>
          </p:nvGraphicFramePr>
          <p:xfrm>
            <a:off x="3117850" y="31496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6" name="Equation" r:id="rId12" imgW="444500" imgH="520700" progId="Equation.3">
                    <p:embed/>
                  </p:oleObj>
                </mc:Choice>
                <mc:Fallback>
                  <p:oleObj name="Equation" r:id="rId12" imgW="444500" imgH="520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850" y="31496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0667431"/>
                </p:ext>
              </p:extLst>
            </p:nvPr>
          </p:nvGraphicFramePr>
          <p:xfrm>
            <a:off x="7620000" y="4668838"/>
            <a:ext cx="4191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7" name="Equation" r:id="rId14" imgW="419100" imgH="533400" progId="Equation.3">
                    <p:embed/>
                  </p:oleObj>
                </mc:Choice>
                <mc:Fallback>
                  <p:oleObj name="Equation" r:id="rId14" imgW="419100" imgH="533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0" y="4668838"/>
                          <a:ext cx="4191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0639715"/>
                </p:ext>
              </p:extLst>
            </p:nvPr>
          </p:nvGraphicFramePr>
          <p:xfrm>
            <a:off x="5708650" y="46736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8" name="Equation" r:id="rId16" imgW="444500" imgH="520700" progId="Equation.3">
                    <p:embed/>
                  </p:oleObj>
                </mc:Choice>
                <mc:Fallback>
                  <p:oleObj name="Equation" r:id="rId16" imgW="444500" imgH="520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8650" y="46736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1008054"/>
                </p:ext>
              </p:extLst>
            </p:nvPr>
          </p:nvGraphicFramePr>
          <p:xfrm>
            <a:off x="3840163" y="46736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49" name="Equation" r:id="rId18" imgW="368300" imgH="520700" progId="Equation.3">
                    <p:embed/>
                  </p:oleObj>
                </mc:Choice>
                <mc:Fallback>
                  <p:oleObj name="Equation" r:id="rId18" imgW="368300" imgH="520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163" y="46736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364418"/>
                </p:ext>
              </p:extLst>
            </p:nvPr>
          </p:nvGraphicFramePr>
          <p:xfrm>
            <a:off x="2971800" y="466883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50" name="Equation" r:id="rId20" imgW="266700" imgH="279400" progId="Equation.3">
                    <p:embed/>
                  </p:oleObj>
                </mc:Choice>
                <mc:Fallback>
                  <p:oleObj name="Equation" r:id="rId20" imgW="266700" imgH="279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66883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7900156"/>
                </p:ext>
              </p:extLst>
            </p:nvPr>
          </p:nvGraphicFramePr>
          <p:xfrm>
            <a:off x="4419600" y="405923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51" name="Equation" r:id="rId22" imgW="266700" imgH="279400" progId="Equation.3">
                    <p:embed/>
                  </p:oleObj>
                </mc:Choice>
                <mc:Fallback>
                  <p:oleObj name="Equation" r:id="rId22" imgW="266700" imgH="2794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405923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954831"/>
                </p:ext>
              </p:extLst>
            </p:nvPr>
          </p:nvGraphicFramePr>
          <p:xfrm>
            <a:off x="3733800" y="405923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52" name="Equation" r:id="rId23" imgW="266700" imgH="279400" progId="Equation.3">
                    <p:embed/>
                  </p:oleObj>
                </mc:Choice>
                <mc:Fallback>
                  <p:oleObj name="Equation" r:id="rId23" imgW="266700" imgH="2794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405923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116728"/>
                </p:ext>
              </p:extLst>
            </p:nvPr>
          </p:nvGraphicFramePr>
          <p:xfrm>
            <a:off x="4800600" y="4592638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53" name="Equation" r:id="rId24" imgW="254000" imgH="393700" progId="Equation.3">
                    <p:embed/>
                  </p:oleObj>
                </mc:Choice>
                <mc:Fallback>
                  <p:oleObj name="Equation" r:id="rId24" imgW="254000" imgH="3937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592638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3285043"/>
                </p:ext>
              </p:extLst>
            </p:nvPr>
          </p:nvGraphicFramePr>
          <p:xfrm>
            <a:off x="6705600" y="4592638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54" name="Equation" r:id="rId26" imgW="304800" imgH="381000" progId="Equation.3">
                    <p:embed/>
                  </p:oleObj>
                </mc:Choice>
                <mc:Fallback>
                  <p:oleObj name="Equation" r:id="rId26" imgW="304800" imgH="381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4592638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38200" y="497363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97103"/>
              </p:ext>
            </p:extLst>
          </p:nvPr>
        </p:nvGraphicFramePr>
        <p:xfrm>
          <a:off x="2286000" y="1524000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6" name="Equation" r:id="rId4" imgW="1269365" imgH="241300" progId="Equation.3">
                  <p:embed/>
                </p:oleObj>
              </mc:Choice>
              <mc:Fallback>
                <p:oleObj name="Equation" r:id="rId4" imgW="1269365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64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600200" y="45212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752600" y="4673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75972"/>
              </p:ext>
            </p:extLst>
          </p:nvPr>
        </p:nvGraphicFramePr>
        <p:xfrm>
          <a:off x="1828800" y="4673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7" name="Equation" r:id="rId6" imgW="431800" imgH="533400" progId="Equation.3">
                  <p:embed/>
                </p:oleObj>
              </mc:Choice>
              <mc:Fallback>
                <p:oleObj name="Equation" r:id="rId6" imgW="4318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73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733800" y="4673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638800" y="467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543800" y="467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0" y="3149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3149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514600" y="49784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419600" y="29972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343400" y="497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248400" y="497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3505200" y="37592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191000" y="3835400"/>
            <a:ext cx="381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2286000" y="5207000"/>
            <a:ext cx="5410200" cy="800100"/>
          </a:xfrm>
          <a:custGeom>
            <a:avLst/>
            <a:gdLst>
              <a:gd name="T0" fmla="*/ 2147483646 w 3408"/>
              <a:gd name="T1" fmla="*/ 0 h 504"/>
              <a:gd name="T2" fmla="*/ 2147483646 w 3408"/>
              <a:gd name="T3" fmla="*/ 2147483646 h 504"/>
              <a:gd name="T4" fmla="*/ 2147483646 w 3408"/>
              <a:gd name="T5" fmla="*/ 2147483646 h 504"/>
              <a:gd name="T6" fmla="*/ 0 w 3408"/>
              <a:gd name="T7" fmla="*/ 2147483646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86400"/>
              </p:ext>
            </p:extLst>
          </p:nvPr>
        </p:nvGraphicFramePr>
        <p:xfrm>
          <a:off x="4495800" y="5588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8" name="Equation" r:id="rId8" imgW="304800" imgH="381000" progId="Equation.3">
                  <p:embed/>
                </p:oleObj>
              </mc:Choice>
              <mc:Fallback>
                <p:oleObj name="Equation" r:id="rId8" imgW="304800" imgH="38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88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18520"/>
              </p:ext>
            </p:extLst>
          </p:nvPr>
        </p:nvGraphicFramePr>
        <p:xfrm>
          <a:off x="4652963" y="31496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9" name="Equation" r:id="rId10" imgW="419100" imgH="533400" progId="Equation.3">
                  <p:embed/>
                </p:oleObj>
              </mc:Choice>
              <mc:Fallback>
                <p:oleObj name="Equation" r:id="rId10" imgW="419100" imgH="533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1496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87168"/>
              </p:ext>
            </p:extLst>
          </p:nvPr>
        </p:nvGraphicFramePr>
        <p:xfrm>
          <a:off x="3117850" y="315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0" name="Equation" r:id="rId12" imgW="444500" imgH="520700" progId="Equation.3">
                  <p:embed/>
                </p:oleObj>
              </mc:Choice>
              <mc:Fallback>
                <p:oleObj name="Equation" r:id="rId12" imgW="444500" imgH="520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15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76095"/>
              </p:ext>
            </p:extLst>
          </p:nvPr>
        </p:nvGraphicFramePr>
        <p:xfrm>
          <a:off x="7620000" y="46736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1" name="Equation" r:id="rId14" imgW="419100" imgH="533400" progId="Equation.3">
                  <p:embed/>
                </p:oleObj>
              </mc:Choice>
              <mc:Fallback>
                <p:oleObj name="Equation" r:id="rId14" imgW="419100" imgH="533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6736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76063"/>
              </p:ext>
            </p:extLst>
          </p:nvPr>
        </p:nvGraphicFramePr>
        <p:xfrm>
          <a:off x="5708650" y="4678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2" name="Equation" r:id="rId16" imgW="444500" imgH="520700" progId="Equation.3">
                  <p:embed/>
                </p:oleObj>
              </mc:Choice>
              <mc:Fallback>
                <p:oleObj name="Equation" r:id="rId16" imgW="4445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678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85175"/>
              </p:ext>
            </p:extLst>
          </p:nvPr>
        </p:nvGraphicFramePr>
        <p:xfrm>
          <a:off x="3840163" y="46783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3" name="Equation" r:id="rId18" imgW="368300" imgH="520700" progId="Equation.3">
                  <p:embed/>
                </p:oleObj>
              </mc:Choice>
              <mc:Fallback>
                <p:oleObj name="Equation" r:id="rId18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6783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8641"/>
              </p:ext>
            </p:extLst>
          </p:nvPr>
        </p:nvGraphicFramePr>
        <p:xfrm>
          <a:off x="2971800" y="4673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4" name="Equation" r:id="rId20" imgW="266700" imgH="279400" progId="Equation.3">
                  <p:embed/>
                </p:oleObj>
              </mc:Choice>
              <mc:Fallback>
                <p:oleObj name="Equation" r:id="rId20" imgW="266700" imgH="27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73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73989"/>
              </p:ext>
            </p:extLst>
          </p:nvPr>
        </p:nvGraphicFramePr>
        <p:xfrm>
          <a:off x="4419600" y="406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5" name="Equation" r:id="rId22" imgW="266700" imgH="279400" progId="Equation.3">
                  <p:embed/>
                </p:oleObj>
              </mc:Choice>
              <mc:Fallback>
                <p:oleObj name="Equation" r:id="rId22" imgW="2667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6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71679"/>
              </p:ext>
            </p:extLst>
          </p:nvPr>
        </p:nvGraphicFramePr>
        <p:xfrm>
          <a:off x="3733800" y="406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6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6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661419"/>
              </p:ext>
            </p:extLst>
          </p:nvPr>
        </p:nvGraphicFramePr>
        <p:xfrm>
          <a:off x="4800600" y="4597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7" name="Equation" r:id="rId24" imgW="254000" imgH="393700" progId="Equation.3">
                  <p:embed/>
                </p:oleObj>
              </mc:Choice>
              <mc:Fallback>
                <p:oleObj name="Equation" r:id="rId24" imgW="2540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97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070541"/>
              </p:ext>
            </p:extLst>
          </p:nvPr>
        </p:nvGraphicFramePr>
        <p:xfrm>
          <a:off x="6705600" y="4597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8" name="Equation" r:id="rId26" imgW="304800" imgH="381000" progId="Equation.3">
                  <p:embed/>
                </p:oleObj>
              </mc:Choice>
              <mc:Fallback>
                <p:oleObj name="Equation" r:id="rId26" imgW="30480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97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838200" y="497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553054" y="521663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28380"/>
              </p:ext>
            </p:extLst>
          </p:nvPr>
        </p:nvGraphicFramePr>
        <p:xfrm>
          <a:off x="2438400" y="1524000"/>
          <a:ext cx="419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0" name="Equation" r:id="rId4" imgW="1459865" imgH="241300" progId="Equation.3">
                  <p:embed/>
                </p:oleObj>
              </mc:Choice>
              <mc:Fallback>
                <p:oleObj name="Equation" r:id="rId4" imgW="1459865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4191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600200" y="4592638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7526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26156"/>
              </p:ext>
            </p:extLst>
          </p:nvPr>
        </p:nvGraphicFramePr>
        <p:xfrm>
          <a:off x="1828800" y="4745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1" name="Equation" r:id="rId6" imgW="431800" imgH="533400" progId="Equation.3">
                  <p:embed/>
                </p:oleObj>
              </mc:Choice>
              <mc:Fallback>
                <p:oleObj name="Equation" r:id="rId6" imgW="4318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45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7338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6388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5438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0" y="32210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32210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514600" y="5049838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419600" y="30686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343400" y="504983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248400" y="504983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3505200" y="3830638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4191000" y="390683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7"/>
          <p:cNvSpPr/>
          <p:nvPr/>
        </p:nvSpPr>
        <p:spPr bwMode="auto">
          <a:xfrm>
            <a:off x="2286000" y="5278438"/>
            <a:ext cx="5410200" cy="800100"/>
          </a:xfrm>
          <a:custGeom>
            <a:avLst/>
            <a:gdLst>
              <a:gd name="T0" fmla="*/ 2147483646 w 3408"/>
              <a:gd name="T1" fmla="*/ 0 h 504"/>
              <a:gd name="T2" fmla="*/ 2147483646 w 3408"/>
              <a:gd name="T3" fmla="*/ 2147483646 h 504"/>
              <a:gd name="T4" fmla="*/ 2147483646 w 3408"/>
              <a:gd name="T5" fmla="*/ 2147483646 h 504"/>
              <a:gd name="T6" fmla="*/ 0 w 3408"/>
              <a:gd name="T7" fmla="*/ 2147483646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66170"/>
              </p:ext>
            </p:extLst>
          </p:nvPr>
        </p:nvGraphicFramePr>
        <p:xfrm>
          <a:off x="4652963" y="3221038"/>
          <a:ext cx="419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2" name="Equation" r:id="rId8" imgW="419100" imgH="533400" progId="Equation.3">
                  <p:embed/>
                </p:oleObj>
              </mc:Choice>
              <mc:Fallback>
                <p:oleObj name="Equation" r:id="rId8" imgW="419100" imgH="533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221038"/>
                        <a:ext cx="419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82898"/>
              </p:ext>
            </p:extLst>
          </p:nvPr>
        </p:nvGraphicFramePr>
        <p:xfrm>
          <a:off x="3117850" y="3225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3" name="Equation" r:id="rId10" imgW="444500" imgH="520700" progId="Equation.3">
                  <p:embed/>
                </p:oleObj>
              </mc:Choice>
              <mc:Fallback>
                <p:oleObj name="Equation" r:id="rId10" imgW="444500" imgH="520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225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00654"/>
              </p:ext>
            </p:extLst>
          </p:nvPr>
        </p:nvGraphicFramePr>
        <p:xfrm>
          <a:off x="7620000" y="4745038"/>
          <a:ext cx="419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4" name="Equation" r:id="rId12" imgW="419100" imgH="533400" progId="Equation.3">
                  <p:embed/>
                </p:oleObj>
              </mc:Choice>
              <mc:Fallback>
                <p:oleObj name="Equation" r:id="rId12" imgW="419100" imgH="533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745038"/>
                        <a:ext cx="419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30975"/>
              </p:ext>
            </p:extLst>
          </p:nvPr>
        </p:nvGraphicFramePr>
        <p:xfrm>
          <a:off x="5708650" y="4749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5" name="Equation" r:id="rId14" imgW="444500" imgH="520700" progId="Equation.3">
                  <p:embed/>
                </p:oleObj>
              </mc:Choice>
              <mc:Fallback>
                <p:oleObj name="Equation" r:id="rId14" imgW="4445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749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31369"/>
              </p:ext>
            </p:extLst>
          </p:nvPr>
        </p:nvGraphicFramePr>
        <p:xfrm>
          <a:off x="3840163" y="4749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6" name="Equation" r:id="rId16" imgW="368300" imgH="520700" progId="Equation.3">
                  <p:embed/>
                </p:oleObj>
              </mc:Choice>
              <mc:Fallback>
                <p:oleObj name="Equation" r:id="rId16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7498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34278"/>
              </p:ext>
            </p:extLst>
          </p:nvPr>
        </p:nvGraphicFramePr>
        <p:xfrm>
          <a:off x="2971800" y="47450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7" name="Equation" r:id="rId18" imgW="266700" imgH="279400" progId="Equation.3">
                  <p:embed/>
                </p:oleObj>
              </mc:Choice>
              <mc:Fallback>
                <p:oleObj name="Equation" r:id="rId18" imgW="266700" imgH="27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450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60511"/>
              </p:ext>
            </p:extLst>
          </p:nvPr>
        </p:nvGraphicFramePr>
        <p:xfrm>
          <a:off x="4419600" y="41354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8" name="Equation" r:id="rId20" imgW="266700" imgH="279400" progId="Equation.3">
                  <p:embed/>
                </p:oleObj>
              </mc:Choice>
              <mc:Fallback>
                <p:oleObj name="Equation" r:id="rId20" imgW="2667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354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8123"/>
              </p:ext>
            </p:extLst>
          </p:nvPr>
        </p:nvGraphicFramePr>
        <p:xfrm>
          <a:off x="3733800" y="41354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99" name="Equation" r:id="rId21" imgW="266700" imgH="279400" progId="Equation.3">
                  <p:embed/>
                </p:oleObj>
              </mc:Choice>
              <mc:Fallback>
                <p:oleObj name="Equation" r:id="rId21" imgW="266700" imgH="279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354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47869"/>
              </p:ext>
            </p:extLst>
          </p:nvPr>
        </p:nvGraphicFramePr>
        <p:xfrm>
          <a:off x="4800600" y="4668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0" name="Equation" r:id="rId22" imgW="254000" imgH="393700" progId="Equation.3">
                  <p:embed/>
                </p:oleObj>
              </mc:Choice>
              <mc:Fallback>
                <p:oleObj name="Equation" r:id="rId22" imgW="2540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68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838200" y="5049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17905"/>
              </p:ext>
            </p:extLst>
          </p:nvPr>
        </p:nvGraphicFramePr>
        <p:xfrm>
          <a:off x="6659563" y="4508500"/>
          <a:ext cx="458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1" name="公式" r:id="rId24" imgW="127000" imgH="139700" progId="Equation.3">
                  <p:embed/>
                </p:oleObj>
              </mc:Choice>
              <mc:Fallback>
                <p:oleObj name="公式" r:id="rId24" imgW="127000" imgH="139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08500"/>
                        <a:ext cx="458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39160"/>
              </p:ext>
            </p:extLst>
          </p:nvPr>
        </p:nvGraphicFramePr>
        <p:xfrm>
          <a:off x="4283075" y="5516563"/>
          <a:ext cx="458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02" name="公式" r:id="rId26" imgW="127000" imgH="139700" progId="Equation.3">
                  <p:embed/>
                </p:oleObj>
              </mc:Choice>
              <mc:Fallback>
                <p:oleObj name="公式" r:id="rId26" imgW="127000" imgH="139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516563"/>
                        <a:ext cx="458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553054" y="521663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设</a:t>
                </a:r>
                <a:r>
                  <a:rPr lang="en-US" altLang="zh-CN" sz="2000" b="1" dirty="0"/>
                  <a:t>N=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）是一台</a:t>
                </a:r>
                <a:r>
                  <a:rPr lang="en-US" altLang="zh-CN" sz="2000" dirty="0"/>
                  <a:t>NFA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是字母表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上的一个字符串。如果能把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写成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/>
                    </m:nary>
                  </m:oMath>
                </a14:m>
                <a:r>
                  <a:rPr lang="zh-CN" altLang="en-US" sz="2000" dirty="0"/>
                  <a:t>，且存在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中的状态序列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，满足以下条件：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/>
                  <a:t>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则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blipFill rotWithShape="1">
                <a:blip r:embed="rId3"/>
                <a:stretch>
                  <a:fillRect t="-709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137950" y="488759"/>
            <a:ext cx="335393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的识别过程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438" y="4872120"/>
            <a:ext cx="8352928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不怕失败的路径多，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只要一条成功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即可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不确定方法通常 在指数大小的空间不确定地搜索，（不一定是有规律地遍历）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37950" y="488759"/>
            <a:ext cx="335393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5900" y="981075"/>
            <a:ext cx="87122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8900" indent="-88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Arial" panose="020B0604020202020204" pitchFamily="34" charset="0"/>
              </a:rPr>
              <a:t>NFA N3</a:t>
            </a:r>
            <a:r>
              <a:rPr kumimoji="0" lang="zh-CN" altLang="en-US" sz="2400">
                <a:latin typeface="Arial" panose="020B0604020202020204" pitchFamily="34" charset="0"/>
              </a:rPr>
              <a:t>的输入字母表</a:t>
            </a:r>
            <a:r>
              <a:rPr kumimoji="0" lang="en-US" altLang="zh-CN" sz="2400">
                <a:latin typeface="Arial" panose="020B0604020202020204" pitchFamily="34" charset="0"/>
              </a:rPr>
              <a:t>{0}</a:t>
            </a:r>
            <a:r>
              <a:rPr kumimoji="0" lang="zh-CN" altLang="en-US" sz="2400">
                <a:latin typeface="Arial" panose="020B0604020202020204" pitchFamily="34" charset="0"/>
              </a:rPr>
              <a:t>由一个符号组成。（只包含一个符号的字母表叫做一元字母表）</a:t>
            </a:r>
          </a:p>
          <a:p>
            <a:pPr eaLnBrk="1" hangingPunct="1"/>
            <a:r>
              <a:rPr kumimoji="0" lang="zh-CN" altLang="en-US" sz="2400">
                <a:latin typeface="Arial" panose="020B0604020202020204" pitchFamily="34" charset="0"/>
              </a:rPr>
              <a:t>目的：说明</a:t>
            </a:r>
            <a:r>
              <a:rPr kumimoji="0" lang="zh-CN" altLang="en-US">
                <a:sym typeface="Symbol" panose="05050102010706020507" pitchFamily="18" charset="2"/>
              </a:rPr>
              <a:t></a:t>
            </a:r>
            <a:r>
              <a:rPr kumimoji="0" lang="zh-CN" altLang="en-US"/>
              <a:t> 箭头的方便之处，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375"/>
            <a:ext cx="44640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932363" y="2276475"/>
            <a:ext cx="421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8900" indent="-88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Arial" panose="020B0604020202020204" pitchFamily="34" charset="0"/>
              </a:rPr>
              <a:t>N3</a:t>
            </a:r>
            <a:r>
              <a:rPr kumimoji="0" lang="zh-CN" altLang="en-US" sz="2400">
                <a:latin typeface="Arial" panose="020B0604020202020204" pitchFamily="34" charset="0"/>
              </a:rPr>
              <a:t>接受形式如</a:t>
            </a:r>
            <a:r>
              <a:rPr kumimoji="0" lang="en-US" altLang="zh-CN" sz="2400">
                <a:latin typeface="Arial" panose="020B0604020202020204" pitchFamily="34" charset="0"/>
              </a:rPr>
              <a:t>0</a:t>
            </a:r>
            <a:r>
              <a:rPr kumimoji="0" lang="en-US" altLang="zh-CN" sz="2400" baseline="30000">
                <a:latin typeface="Arial" panose="020B0604020202020204" pitchFamily="34" charset="0"/>
              </a:rPr>
              <a:t>k</a:t>
            </a:r>
            <a:r>
              <a:rPr kumimoji="0" lang="zh-CN" altLang="en-US"/>
              <a:t>的字符串，</a:t>
            </a:r>
          </a:p>
        </p:txBody>
      </p:sp>
      <p:grpSp>
        <p:nvGrpSpPr>
          <p:cNvPr id="11" name="Group 10"/>
          <p:cNvGrpSpPr/>
          <p:nvPr/>
        </p:nvGrpSpPr>
        <p:grpSpPr bwMode="auto">
          <a:xfrm>
            <a:off x="5076825" y="2924175"/>
            <a:ext cx="3240088" cy="393700"/>
            <a:chOff x="3198" y="1842"/>
            <a:chExt cx="2041" cy="248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42"/>
              <a:ext cx="140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1842"/>
              <a:ext cx="6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932363" y="3500438"/>
            <a:ext cx="421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8900" indent="-88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Arial" panose="020B0604020202020204" pitchFamily="34" charset="0"/>
              </a:rPr>
              <a:t>N3</a:t>
            </a:r>
            <a:r>
              <a:rPr kumimoji="0" lang="zh-CN" altLang="en-US" sz="2400">
                <a:latin typeface="Arial" panose="020B0604020202020204" pitchFamily="34" charset="0"/>
              </a:rPr>
              <a:t>不接受的</a:t>
            </a:r>
            <a:r>
              <a:rPr kumimoji="0" lang="zh-CN" altLang="en-US"/>
              <a:t>字符串，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18443"/>
          <a:stretch>
            <a:fillRect/>
          </a:stretch>
        </p:blipFill>
        <p:spPr bwMode="auto">
          <a:xfrm>
            <a:off x="5435600" y="4292600"/>
            <a:ext cx="151130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839" y="1276789"/>
            <a:ext cx="7896322" cy="784059"/>
            <a:chOff x="1740790" y="1041623"/>
            <a:chExt cx="5467927" cy="784059"/>
          </a:xfrm>
        </p:grpSpPr>
        <p:sp>
          <p:nvSpPr>
            <p:cNvPr id="6" name="文本框 5"/>
            <p:cNvSpPr txBox="1"/>
            <p:nvPr/>
          </p:nvSpPr>
          <p:spPr>
            <a:xfrm>
              <a:off x="2405808" y="1117796"/>
              <a:ext cx="4802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有限自动机（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DFA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RL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40790" y="1041623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790" y="1825682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838" y="3188086"/>
            <a:ext cx="7896324" cy="784059"/>
            <a:chOff x="1740790" y="3568034"/>
            <a:chExt cx="5467927" cy="784059"/>
          </a:xfrm>
        </p:grpSpPr>
        <p:sp>
          <p:nvSpPr>
            <p:cNvPr id="14" name="文本框 13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非确定型有限自动机（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23837" y="5099384"/>
            <a:ext cx="7896324" cy="784059"/>
            <a:chOff x="1740790" y="3568034"/>
            <a:chExt cx="5467927" cy="784059"/>
          </a:xfrm>
        </p:grpSpPr>
        <p:sp>
          <p:nvSpPr>
            <p:cNvPr id="22" name="文本框 21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latin typeface="+mn-lt"/>
                </a:rPr>
                <a:t>NFA</a:t>
              </a:r>
              <a:r>
                <a:rPr lang="zh-CN" altLang="en-US" dirty="0">
                  <a:latin typeface="+mn-lt"/>
                </a:rPr>
                <a:t>转换为</a:t>
              </a:r>
              <a:r>
                <a:rPr lang="en-US" altLang="zh-CN" dirty="0">
                  <a:latin typeface="+mn-lt"/>
                </a:rPr>
                <a:t>DFA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一个小例子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3" y="1082900"/>
            <a:ext cx="7366000" cy="32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文本框 65"/>
          <p:cNvSpPr txBox="1"/>
          <p:nvPr/>
        </p:nvSpPr>
        <p:spPr>
          <a:xfrm>
            <a:off x="4154167" y="674277"/>
            <a:ext cx="1609825" cy="408623"/>
          </a:xfrm>
          <a:prstGeom prst="wedgeRoundRectCallout">
            <a:avLst>
              <a:gd name="adj1" fmla="val -36524"/>
              <a:gd name="adj2" fmla="val 1278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很多</a:t>
            </a:r>
            <a:r>
              <a:rPr lang="zh-CN" altLang="en-US" b="1" dirty="0"/>
              <a:t>个开关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770799" y="4137431"/>
            <a:ext cx="7602402" cy="113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设计一个电路，当且仅当所有开关被翻转的次数完全相同时，灯泡亮着？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3880158" y="6037043"/>
            <a:ext cx="1556129" cy="6386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400" b="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自动机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4427984" y="5013176"/>
            <a:ext cx="360040" cy="9361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4824344" y="5072923"/>
            <a:ext cx="939648" cy="58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抽象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34581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50" y="1007500"/>
            <a:ext cx="8763734" cy="508308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定理：每一台非确定型有限自动机都有一台等价的确定型有限自动机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P33 </a:t>
            </a:r>
            <a:r>
              <a:rPr lang="zh-CN" altLang="en-US" sz="1400" dirty="0">
                <a:solidFill>
                  <a:srgbClr val="FF0000"/>
                </a:solidFill>
              </a:rPr>
              <a:t>定理</a:t>
            </a:r>
            <a:r>
              <a:rPr lang="en-US" altLang="zh-CN" sz="1400" dirty="0">
                <a:solidFill>
                  <a:srgbClr val="FF0000"/>
                </a:solidFill>
              </a:rPr>
              <a:t>2.19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56792"/>
            <a:ext cx="8229600" cy="329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00"/>
                </a:solidFill>
                <a:latin typeface="Comic Sans MS" panose="030F0702030302020204" pitchFamily="66" charset="0"/>
              </a:rPr>
              <a:t>Definition: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Machine           is equivalent to machine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if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</a:p>
          <a:p>
            <a:endParaRPr lang="en-US" altLang="zh-CN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53015"/>
              </p:ext>
            </p:extLst>
          </p:nvPr>
        </p:nvGraphicFramePr>
        <p:xfrm>
          <a:off x="2683768" y="378739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4" imgW="3200400" imgH="571500" progId="Equation.3">
                  <p:embed/>
                </p:oleObj>
              </mc:Choice>
              <mc:Fallback>
                <p:oleObj name="Equation" r:id="rId4" imgW="32004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68" y="3787390"/>
                        <a:ext cx="320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7950" y="4957245"/>
            <a:ext cx="8763734" cy="978903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证明思路：设一个语言被一台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识别，必须证明存在一台</a:t>
            </a:r>
            <a:r>
              <a:rPr lang="en-US" altLang="zh-CN" sz="2000" b="1" dirty="0"/>
              <a:t>DFA</a:t>
            </a:r>
            <a:r>
              <a:rPr lang="zh-CN" altLang="en-US" sz="2000" b="1" dirty="0"/>
              <a:t>也识别这个语言。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34581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P33~34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" y="958944"/>
            <a:ext cx="8936812" cy="491832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84987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的等价性（续）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P33~34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7" y="1268760"/>
            <a:ext cx="897860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041900" y="1943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39"/>
          <p:cNvGrpSpPr/>
          <p:nvPr/>
        </p:nvGrpSpPr>
        <p:grpSpPr bwMode="auto">
          <a:xfrm>
            <a:off x="4889500" y="1790700"/>
            <a:ext cx="990600" cy="990600"/>
            <a:chOff x="3080" y="1128"/>
            <a:chExt cx="624" cy="62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080" y="112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832106"/>
                </p:ext>
              </p:extLst>
            </p:nvPr>
          </p:nvGraphicFramePr>
          <p:xfrm>
            <a:off x="3272" y="12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0" name="Equation" r:id="rId4" imgW="431800" imgH="533400" progId="Equation.3">
                    <p:embed/>
                  </p:oleObj>
                </mc:Choice>
                <mc:Fallback>
                  <p:oleObj name="Equation" r:id="rId4" imgW="431800" imgH="533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2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/>
          <p:cNvGrpSpPr/>
          <p:nvPr/>
        </p:nvGrpSpPr>
        <p:grpSpPr bwMode="auto">
          <a:xfrm>
            <a:off x="7175500" y="1943100"/>
            <a:ext cx="685800" cy="685800"/>
            <a:chOff x="4520" y="1224"/>
            <a:chExt cx="432" cy="432"/>
          </a:xfrm>
        </p:grpSpPr>
        <p:graphicFrame>
          <p:nvGraphicFramePr>
            <p:cNvPr id="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156099"/>
                </p:ext>
              </p:extLst>
            </p:nvPr>
          </p:nvGraphicFramePr>
          <p:xfrm>
            <a:off x="4616" y="1224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1" name="Equation" r:id="rId6" imgW="368300" imgH="520700" progId="Equation.3">
                    <p:embed/>
                  </p:oleObj>
                </mc:Choice>
                <mc:Fallback>
                  <p:oleObj name="Equation" r:id="rId6" imgW="368300" imgH="520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224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4520" y="122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356100" y="22479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42"/>
          <p:cNvGrpSpPr/>
          <p:nvPr/>
        </p:nvGrpSpPr>
        <p:grpSpPr bwMode="auto">
          <a:xfrm>
            <a:off x="5803900" y="1333500"/>
            <a:ext cx="1524000" cy="685800"/>
            <a:chOff x="3656" y="840"/>
            <a:chExt cx="960" cy="432"/>
          </a:xfrm>
        </p:grpSpPr>
        <p:sp>
          <p:nvSpPr>
            <p:cNvPr id="15" name="Freeform 9"/>
            <p:cNvSpPr/>
            <p:nvPr/>
          </p:nvSpPr>
          <p:spPr bwMode="auto">
            <a:xfrm>
              <a:off x="3656" y="1128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099798"/>
                </p:ext>
              </p:extLst>
            </p:nvPr>
          </p:nvGraphicFramePr>
          <p:xfrm>
            <a:off x="4088" y="840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2" name="Equation" r:id="rId8" imgW="254000" imgH="381000" progId="Equation.3">
                    <p:embed/>
                  </p:oleObj>
                </mc:Choice>
                <mc:Fallback>
                  <p:oleObj name="Equation" r:id="rId8" imgW="2540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840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1"/>
          <p:cNvGrpSpPr/>
          <p:nvPr/>
        </p:nvGrpSpPr>
        <p:grpSpPr bwMode="auto">
          <a:xfrm>
            <a:off x="5880100" y="2324100"/>
            <a:ext cx="1295400" cy="444500"/>
            <a:chOff x="3704" y="1464"/>
            <a:chExt cx="816" cy="280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704" y="1464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94727"/>
                </p:ext>
              </p:extLst>
            </p:nvPr>
          </p:nvGraphicFramePr>
          <p:xfrm>
            <a:off x="4136" y="1512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3" name="Equation" r:id="rId10" imgW="165100" imgH="368300" progId="Equation.3">
                    <p:embed/>
                  </p:oleObj>
                </mc:Choice>
                <mc:Fallback>
                  <p:oleObj name="Equation" r:id="rId10" imgW="165100" imgH="368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512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43"/>
          <p:cNvGrpSpPr/>
          <p:nvPr/>
        </p:nvGrpSpPr>
        <p:grpSpPr bwMode="auto">
          <a:xfrm>
            <a:off x="3894138" y="4424363"/>
            <a:ext cx="990600" cy="990600"/>
            <a:chOff x="2453" y="2787"/>
            <a:chExt cx="624" cy="624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549" y="2883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2453" y="2787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535388"/>
                </p:ext>
              </p:extLst>
            </p:nvPr>
          </p:nvGraphicFramePr>
          <p:xfrm>
            <a:off x="2645" y="2931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4" name="Equation" r:id="rId12" imgW="431800" imgH="533400" progId="Equation.3">
                    <p:embed/>
                  </p:oleObj>
                </mc:Choice>
                <mc:Fallback>
                  <p:oleObj name="Equation" r:id="rId12" imgW="431800" imgH="533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" y="2931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48"/>
          <p:cNvGrpSpPr/>
          <p:nvPr/>
        </p:nvGrpSpPr>
        <p:grpSpPr bwMode="auto">
          <a:xfrm>
            <a:off x="8313738" y="4576763"/>
            <a:ext cx="685800" cy="685800"/>
            <a:chOff x="5237" y="2883"/>
            <a:chExt cx="432" cy="432"/>
          </a:xfrm>
        </p:grpSpPr>
        <p:graphicFrame>
          <p:nvGraphicFramePr>
            <p:cNvPr id="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652240"/>
                </p:ext>
              </p:extLst>
            </p:nvPr>
          </p:nvGraphicFramePr>
          <p:xfrm>
            <a:off x="5333" y="288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5" name="Equation" r:id="rId13" imgW="444500" imgH="520700" progId="Equation.3">
                    <p:embed/>
                  </p:oleObj>
                </mc:Choice>
                <mc:Fallback>
                  <p:oleObj name="Equation" r:id="rId13" imgW="444500" imgH="520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288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5237" y="2883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7" name="Group 46"/>
          <p:cNvGrpSpPr/>
          <p:nvPr/>
        </p:nvGrpSpPr>
        <p:grpSpPr bwMode="auto">
          <a:xfrm>
            <a:off x="6180138" y="4576763"/>
            <a:ext cx="685800" cy="685800"/>
            <a:chOff x="3893" y="2883"/>
            <a:chExt cx="432" cy="432"/>
          </a:xfrm>
        </p:grpSpPr>
        <p:graphicFrame>
          <p:nvGraphicFramePr>
            <p:cNvPr id="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5994922"/>
                </p:ext>
              </p:extLst>
            </p:nvPr>
          </p:nvGraphicFramePr>
          <p:xfrm>
            <a:off x="3989" y="288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6" name="Equation" r:id="rId15" imgW="368300" imgH="520700" progId="Equation.3">
                    <p:embed/>
                  </p:oleObj>
                </mc:Choice>
                <mc:Fallback>
                  <p:oleObj name="Equation" r:id="rId15" imgW="368300" imgH="520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88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3893" y="2883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348038" y="49577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45"/>
          <p:cNvGrpSpPr/>
          <p:nvPr/>
        </p:nvGrpSpPr>
        <p:grpSpPr bwMode="auto">
          <a:xfrm>
            <a:off x="4808538" y="3967163"/>
            <a:ext cx="1524000" cy="685800"/>
            <a:chOff x="3029" y="2499"/>
            <a:chExt cx="960" cy="432"/>
          </a:xfrm>
        </p:grpSpPr>
        <p:sp>
          <p:nvSpPr>
            <p:cNvPr id="32" name="Freeform 22"/>
            <p:cNvSpPr/>
            <p:nvPr/>
          </p:nvSpPr>
          <p:spPr bwMode="auto">
            <a:xfrm>
              <a:off x="3029" y="2787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25199"/>
                </p:ext>
              </p:extLst>
            </p:nvPr>
          </p:nvGraphicFramePr>
          <p:xfrm>
            <a:off x="3461" y="2499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7" name="Equation" r:id="rId16" imgW="254000" imgH="381000" progId="Equation.3">
                    <p:embed/>
                  </p:oleObj>
                </mc:Choice>
                <mc:Fallback>
                  <p:oleObj name="Equation" r:id="rId16" imgW="254000" imgH="381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2499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44"/>
          <p:cNvGrpSpPr/>
          <p:nvPr/>
        </p:nvGrpSpPr>
        <p:grpSpPr bwMode="auto">
          <a:xfrm>
            <a:off x="4884738" y="4957763"/>
            <a:ext cx="1295400" cy="444500"/>
            <a:chOff x="3077" y="3123"/>
            <a:chExt cx="816" cy="280"/>
          </a:xfrm>
        </p:grpSpPr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3077" y="312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939433"/>
                </p:ext>
              </p:extLst>
            </p:nvPr>
          </p:nvGraphicFramePr>
          <p:xfrm>
            <a:off x="3509" y="3171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8" name="Equation" r:id="rId17" imgW="165100" imgH="368300" progId="Equation.3">
                    <p:embed/>
                  </p:oleObj>
                </mc:Choice>
                <mc:Fallback>
                  <p:oleObj name="Equation" r:id="rId17" imgW="165100" imgH="368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3171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47"/>
          <p:cNvGrpSpPr/>
          <p:nvPr/>
        </p:nvGrpSpPr>
        <p:grpSpPr bwMode="auto">
          <a:xfrm>
            <a:off x="6865938" y="4556125"/>
            <a:ext cx="1447800" cy="401638"/>
            <a:chOff x="4325" y="2870"/>
            <a:chExt cx="912" cy="253"/>
          </a:xfrm>
        </p:grpSpPr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4325" y="3123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313254"/>
                </p:ext>
              </p:extLst>
            </p:nvPr>
          </p:nvGraphicFramePr>
          <p:xfrm>
            <a:off x="4749" y="2870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49" name="Equation" r:id="rId18" imgW="165100" imgH="368300" progId="Equation.3">
                    <p:embed/>
                  </p:oleObj>
                </mc:Choice>
                <mc:Fallback>
                  <p:oleObj name="Equation" r:id="rId18" imgW="165100" imgH="368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2870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50"/>
          <p:cNvGrpSpPr/>
          <p:nvPr/>
        </p:nvGrpSpPr>
        <p:grpSpPr bwMode="auto">
          <a:xfrm>
            <a:off x="4579938" y="5262563"/>
            <a:ext cx="3962400" cy="711200"/>
            <a:chOff x="2885" y="3315"/>
            <a:chExt cx="2496" cy="448"/>
          </a:xfrm>
        </p:grpSpPr>
        <p:graphicFrame>
          <p:nvGraphicFramePr>
            <p:cNvPr id="4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343601"/>
                </p:ext>
              </p:extLst>
            </p:nvPr>
          </p:nvGraphicFramePr>
          <p:xfrm>
            <a:off x="4149" y="3507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50" name="Equation" r:id="rId20" imgW="254000" imgH="381000" progId="Equation.3">
                    <p:embed/>
                  </p:oleObj>
                </mc:Choice>
                <mc:Fallback>
                  <p:oleObj name="Equation" r:id="rId20" imgW="254000" imgH="3810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3507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Freeform 28"/>
            <p:cNvSpPr/>
            <p:nvPr/>
          </p:nvSpPr>
          <p:spPr bwMode="auto">
            <a:xfrm>
              <a:off x="2885" y="3315"/>
              <a:ext cx="2496" cy="448"/>
            </a:xfrm>
            <a:custGeom>
              <a:avLst/>
              <a:gdLst>
                <a:gd name="T0" fmla="*/ 0 w 2496"/>
                <a:gd name="T1" fmla="*/ 96 h 448"/>
                <a:gd name="T2" fmla="*/ 432 w 2496"/>
                <a:gd name="T3" fmla="*/ 384 h 448"/>
                <a:gd name="T4" fmla="*/ 1968 w 2496"/>
                <a:gd name="T5" fmla="*/ 384 h 448"/>
                <a:gd name="T6" fmla="*/ 2496 w 2496"/>
                <a:gd name="T7" fmla="*/ 0 h 4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6" h="448">
                  <a:moveTo>
                    <a:pt x="0" y="96"/>
                  </a:moveTo>
                  <a:cubicBezTo>
                    <a:pt x="52" y="216"/>
                    <a:pt x="104" y="336"/>
                    <a:pt x="432" y="384"/>
                  </a:cubicBezTo>
                  <a:cubicBezTo>
                    <a:pt x="760" y="432"/>
                    <a:pt x="1624" y="448"/>
                    <a:pt x="1968" y="384"/>
                  </a:cubicBezTo>
                  <a:cubicBezTo>
                    <a:pt x="2312" y="320"/>
                    <a:pt x="2404" y="160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49"/>
          <p:cNvGrpSpPr/>
          <p:nvPr/>
        </p:nvGrpSpPr>
        <p:grpSpPr bwMode="auto">
          <a:xfrm>
            <a:off x="8453438" y="3509963"/>
            <a:ext cx="571500" cy="1143000"/>
            <a:chOff x="5325" y="2211"/>
            <a:chExt cx="360" cy="720"/>
          </a:xfrm>
        </p:grpSpPr>
        <p:sp>
          <p:nvSpPr>
            <p:cNvPr id="44" name="Freeform 29"/>
            <p:cNvSpPr/>
            <p:nvPr/>
          </p:nvSpPr>
          <p:spPr bwMode="auto">
            <a:xfrm>
              <a:off x="5325" y="2499"/>
              <a:ext cx="360" cy="432"/>
            </a:xfrm>
            <a:custGeom>
              <a:avLst/>
              <a:gdLst>
                <a:gd name="T0" fmla="*/ 248 w 360"/>
                <a:gd name="T1" fmla="*/ 432 h 432"/>
                <a:gd name="T2" fmla="*/ 344 w 360"/>
                <a:gd name="T3" fmla="*/ 144 h 432"/>
                <a:gd name="T4" fmla="*/ 152 w 360"/>
                <a:gd name="T5" fmla="*/ 0 h 432"/>
                <a:gd name="T6" fmla="*/ 8 w 360"/>
                <a:gd name="T7" fmla="*/ 144 h 432"/>
                <a:gd name="T8" fmla="*/ 104 w 360"/>
                <a:gd name="T9" fmla="*/ 384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432">
                  <a:moveTo>
                    <a:pt x="248" y="432"/>
                  </a:moveTo>
                  <a:cubicBezTo>
                    <a:pt x="304" y="324"/>
                    <a:pt x="360" y="216"/>
                    <a:pt x="344" y="144"/>
                  </a:cubicBezTo>
                  <a:cubicBezTo>
                    <a:pt x="328" y="72"/>
                    <a:pt x="208" y="0"/>
                    <a:pt x="152" y="0"/>
                  </a:cubicBezTo>
                  <a:cubicBezTo>
                    <a:pt x="96" y="0"/>
                    <a:pt x="16" y="80"/>
                    <a:pt x="8" y="144"/>
                  </a:cubicBezTo>
                  <a:cubicBezTo>
                    <a:pt x="0" y="208"/>
                    <a:pt x="52" y="296"/>
                    <a:pt x="104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930136"/>
                </p:ext>
              </p:extLst>
            </p:nvPr>
          </p:nvGraphicFramePr>
          <p:xfrm>
            <a:off x="5333" y="2211"/>
            <a:ext cx="3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51" name="Equation" r:id="rId22" imgW="508000" imgH="457200" progId="Equation.3">
                    <p:embed/>
                  </p:oleObj>
                </mc:Choice>
                <mc:Fallback>
                  <p:oleObj name="Equation" r:id="rId22" imgW="508000" imgH="457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2211"/>
                          <a:ext cx="3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651500" y="7239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646738" y="3357563"/>
            <a:ext cx="102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DFA</a:t>
            </a:r>
          </a:p>
        </p:txBody>
      </p:sp>
      <p:graphicFrame>
        <p:nvGraphicFramePr>
          <p:cNvPr id="4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53760"/>
              </p:ext>
            </p:extLst>
          </p:nvPr>
        </p:nvGraphicFramePr>
        <p:xfrm>
          <a:off x="228600" y="1752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2" name="Equation" r:id="rId24" imgW="2921000" imgH="571500" progId="Equation.3">
                  <p:embed/>
                </p:oleObj>
              </mc:Choice>
              <mc:Fallback>
                <p:oleObj name="Equation" r:id="rId24" imgW="2921000" imgH="571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9488"/>
              </p:ext>
            </p:extLst>
          </p:nvPr>
        </p:nvGraphicFramePr>
        <p:xfrm>
          <a:off x="152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3" name="Equation" r:id="rId26" imgW="2997200" imgH="571500" progId="Equation.3">
                  <p:embed/>
                </p:oleObj>
              </mc:Choice>
              <mc:Fallback>
                <p:oleObj name="Equation" r:id="rId26" imgW="2997200" imgH="571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34429"/>
              </p:ext>
            </p:extLst>
          </p:nvPr>
        </p:nvGraphicFramePr>
        <p:xfrm>
          <a:off x="6794500" y="7239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4" name="Equation" r:id="rId28" imgW="647700" imgH="571500" progId="Equation.3">
                  <p:embed/>
                </p:oleObj>
              </mc:Choice>
              <mc:Fallback>
                <p:oleObj name="Equation" r:id="rId28" imgW="647700" imgH="571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7239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077668"/>
              </p:ext>
            </p:extLst>
          </p:nvPr>
        </p:nvGraphicFramePr>
        <p:xfrm>
          <a:off x="6865938" y="3357563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5" name="Equation" r:id="rId30" imgW="723900" imgH="571500" progId="Equation.3">
                  <p:embed/>
                </p:oleObj>
              </mc:Choice>
              <mc:Fallback>
                <p:oleObj name="Equation" r:id="rId30" imgW="7239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3357563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951" y="488759"/>
            <a:ext cx="119368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6884" y="472926"/>
            <a:ext cx="7909398" cy="508003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NFA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的确定化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，给定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NFA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，构造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DFA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，使得识别结果一样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2709" y="1459296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2400" b="0">
              <a:latin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0659" y="114281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/>
              <a:t>例</a:t>
            </a:r>
            <a:r>
              <a:rPr kumimoji="0" lang="en-US" altLang="zh-CN" sz="2400" dirty="0"/>
              <a:t>2.14 </a:t>
            </a:r>
            <a:r>
              <a:rPr kumimoji="0" lang="zh-CN" altLang="en-US" sz="2400" dirty="0"/>
              <a:t>设</a:t>
            </a:r>
            <a:r>
              <a:rPr kumimoji="0" lang="en-US" altLang="zh-CN" sz="2400" dirty="0"/>
              <a:t>A</a:t>
            </a:r>
            <a:r>
              <a:rPr kumimoji="0" lang="zh-CN" altLang="en-US" sz="2400" dirty="0"/>
              <a:t>是</a:t>
            </a:r>
            <a:r>
              <a:rPr kumimoji="0" lang="en-US" altLang="zh-CN" sz="2400" dirty="0"/>
              <a:t>{0,1}</a:t>
            </a:r>
            <a:r>
              <a:rPr kumimoji="0" lang="zh-CN" altLang="en-US" sz="2400" dirty="0"/>
              <a:t>上倒数第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个符号为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的所有字符串组成的语言（比如</a:t>
            </a:r>
            <a:r>
              <a:rPr kumimoji="0" lang="en-US" altLang="zh-CN" sz="2400" dirty="0"/>
              <a:t>00100</a:t>
            </a:r>
            <a:r>
              <a:rPr kumimoji="0" lang="zh-CN" altLang="en-US" sz="2400" dirty="0"/>
              <a:t>在</a:t>
            </a:r>
            <a:r>
              <a:rPr kumimoji="0" lang="en-US" altLang="zh-CN" sz="2400" dirty="0"/>
              <a:t>A</a:t>
            </a:r>
            <a:r>
              <a:rPr kumimoji="0" lang="zh-CN" altLang="en-US" sz="2400" dirty="0"/>
              <a:t>中，而</a:t>
            </a:r>
            <a:r>
              <a:rPr kumimoji="0" lang="en-US" altLang="zh-CN" sz="2400" dirty="0"/>
              <a:t>0011</a:t>
            </a:r>
            <a:r>
              <a:rPr kumimoji="0" lang="zh-CN" altLang="en-US" sz="2400" dirty="0"/>
              <a:t>不在</a:t>
            </a:r>
            <a:r>
              <a:rPr kumimoji="0" lang="en-US" altLang="zh-CN" sz="2400" dirty="0"/>
              <a:t>A</a:t>
            </a:r>
            <a:r>
              <a:rPr kumimoji="0" lang="zh-CN" altLang="en-US" sz="2400" dirty="0"/>
              <a:t>中）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271" y="2467358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NFA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8246" y="4986721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DFA</a:t>
            </a:r>
          </a:p>
        </p:txBody>
      </p:sp>
      <p:grpSp>
        <p:nvGrpSpPr>
          <p:cNvPr id="11" name="Group 7"/>
          <p:cNvGrpSpPr/>
          <p:nvPr/>
        </p:nvGrpSpPr>
        <p:grpSpPr bwMode="auto">
          <a:xfrm>
            <a:off x="2351534" y="2394333"/>
            <a:ext cx="1524000" cy="762000"/>
            <a:chOff x="1527" y="1549"/>
            <a:chExt cx="960" cy="480"/>
          </a:xfrm>
        </p:grpSpPr>
        <p:sp>
          <p:nvSpPr>
            <p:cNvPr id="12" name="Freeform 8"/>
            <p:cNvSpPr/>
            <p:nvPr/>
          </p:nvSpPr>
          <p:spPr bwMode="auto">
            <a:xfrm>
              <a:off x="1527" y="1885"/>
              <a:ext cx="960" cy="144"/>
            </a:xfrm>
            <a:custGeom>
              <a:avLst/>
              <a:gdLst>
                <a:gd name="T0" fmla="*/ 0 w 1152"/>
                <a:gd name="T1" fmla="*/ 1 h 240"/>
                <a:gd name="T2" fmla="*/ 33 w 1152"/>
                <a:gd name="T3" fmla="*/ 0 h 240"/>
                <a:gd name="T4" fmla="*/ 63 w 1152"/>
                <a:gd name="T5" fmla="*/ 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910" y="15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0"/>
          <p:cNvGrpSpPr/>
          <p:nvPr/>
        </p:nvGrpSpPr>
        <p:grpSpPr bwMode="auto">
          <a:xfrm>
            <a:off x="4256534" y="2394333"/>
            <a:ext cx="1524000" cy="762000"/>
            <a:chOff x="2727" y="1549"/>
            <a:chExt cx="960" cy="480"/>
          </a:xfrm>
        </p:grpSpPr>
        <p:sp>
          <p:nvSpPr>
            <p:cNvPr id="15" name="Freeform 11"/>
            <p:cNvSpPr/>
            <p:nvPr/>
          </p:nvSpPr>
          <p:spPr bwMode="auto">
            <a:xfrm>
              <a:off x="2727" y="1885"/>
              <a:ext cx="960" cy="144"/>
            </a:xfrm>
            <a:custGeom>
              <a:avLst/>
              <a:gdLst>
                <a:gd name="T0" fmla="*/ 0 w 1152"/>
                <a:gd name="T1" fmla="*/ 1 h 240"/>
                <a:gd name="T2" fmla="*/ 33 w 1152"/>
                <a:gd name="T3" fmla="*/ 0 h 240"/>
                <a:gd name="T4" fmla="*/ 63 w 1152"/>
                <a:gd name="T5" fmla="*/ 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54" y="154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0, </a:t>
              </a:r>
              <a:r>
                <a:rPr kumimoji="0"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kumimoji="0"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3"/>
          <p:cNvGrpSpPr/>
          <p:nvPr/>
        </p:nvGrpSpPr>
        <p:grpSpPr bwMode="auto">
          <a:xfrm>
            <a:off x="1945134" y="2106996"/>
            <a:ext cx="709612" cy="1008062"/>
            <a:chOff x="1271" y="1117"/>
            <a:chExt cx="447" cy="864"/>
          </a:xfrm>
        </p:grpSpPr>
        <p:sp>
          <p:nvSpPr>
            <p:cNvPr id="18" name="Freeform 14"/>
            <p:cNvSpPr/>
            <p:nvPr/>
          </p:nvSpPr>
          <p:spPr bwMode="auto">
            <a:xfrm>
              <a:off x="1271" y="1405"/>
              <a:ext cx="304" cy="576"/>
            </a:xfrm>
            <a:custGeom>
              <a:avLst/>
              <a:gdLst>
                <a:gd name="T0" fmla="*/ 40 w 304"/>
                <a:gd name="T1" fmla="*/ 1 h 1120"/>
                <a:gd name="T2" fmla="*/ 40 w 304"/>
                <a:gd name="T3" fmla="*/ 1 h 1120"/>
                <a:gd name="T4" fmla="*/ 280 w 304"/>
                <a:gd name="T5" fmla="*/ 1 h 1120"/>
                <a:gd name="T6" fmla="*/ 184 w 304"/>
                <a:gd name="T7" fmla="*/ 1 h 11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1120">
                  <a:moveTo>
                    <a:pt x="40" y="1120"/>
                  </a:moveTo>
                  <a:cubicBezTo>
                    <a:pt x="20" y="720"/>
                    <a:pt x="0" y="320"/>
                    <a:pt x="40" y="160"/>
                  </a:cubicBezTo>
                  <a:cubicBezTo>
                    <a:pt x="80" y="0"/>
                    <a:pt x="256" y="0"/>
                    <a:pt x="280" y="160"/>
                  </a:cubicBezTo>
                  <a:cubicBezTo>
                    <a:pt x="304" y="320"/>
                    <a:pt x="244" y="720"/>
                    <a:pt x="184" y="1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290" y="1117"/>
              <a:ext cx="428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0,1</a:t>
              </a:r>
            </a:p>
          </p:txBody>
        </p:sp>
      </p:grp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827534" y="3613533"/>
            <a:ext cx="838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1" name="Group 17"/>
          <p:cNvGrpSpPr/>
          <p:nvPr/>
        </p:nvGrpSpPr>
        <p:grpSpPr bwMode="auto">
          <a:xfrm>
            <a:off x="1741934" y="3156333"/>
            <a:ext cx="6477000" cy="685800"/>
            <a:chOff x="1143" y="2029"/>
            <a:chExt cx="4080" cy="432"/>
          </a:xfrm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1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23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5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47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6" name="Group 22"/>
            <p:cNvGrpSpPr/>
            <p:nvPr/>
          </p:nvGrpSpPr>
          <p:grpSpPr bwMode="auto">
            <a:xfrm>
              <a:off x="1233" y="2029"/>
              <a:ext cx="3944" cy="327"/>
              <a:chOff x="1233" y="2029"/>
              <a:chExt cx="3944" cy="327"/>
            </a:xfrm>
          </p:grpSpPr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1233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2439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3591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4839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31" name="Group 27"/>
          <p:cNvGrpSpPr/>
          <p:nvPr/>
        </p:nvGrpSpPr>
        <p:grpSpPr bwMode="auto">
          <a:xfrm>
            <a:off x="6161534" y="2394333"/>
            <a:ext cx="1524000" cy="762000"/>
            <a:chOff x="3927" y="1549"/>
            <a:chExt cx="960" cy="480"/>
          </a:xfrm>
        </p:grpSpPr>
        <p:sp>
          <p:nvSpPr>
            <p:cNvPr id="32" name="Freeform 28"/>
            <p:cNvSpPr/>
            <p:nvPr/>
          </p:nvSpPr>
          <p:spPr bwMode="auto">
            <a:xfrm>
              <a:off x="3927" y="1885"/>
              <a:ext cx="960" cy="144"/>
            </a:xfrm>
            <a:custGeom>
              <a:avLst/>
              <a:gdLst>
                <a:gd name="T0" fmla="*/ 0 w 1152"/>
                <a:gd name="T1" fmla="*/ 1 h 240"/>
                <a:gd name="T2" fmla="*/ 33 w 1152"/>
                <a:gd name="T3" fmla="*/ 0 h 240"/>
                <a:gd name="T4" fmla="*/ 63 w 1152"/>
                <a:gd name="T5" fmla="*/ 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217" y="1549"/>
              <a:ext cx="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0,1</a:t>
              </a:r>
            </a:p>
          </p:txBody>
        </p:sp>
      </p:grpSp>
      <p:grpSp>
        <p:nvGrpSpPr>
          <p:cNvPr id="34" name="Group 30"/>
          <p:cNvGrpSpPr/>
          <p:nvPr/>
        </p:nvGrpSpPr>
        <p:grpSpPr bwMode="auto">
          <a:xfrm>
            <a:off x="1691134" y="4626358"/>
            <a:ext cx="6491287" cy="685800"/>
            <a:chOff x="1143" y="2029"/>
            <a:chExt cx="4089" cy="432"/>
          </a:xfrm>
        </p:grpSpPr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11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23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5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7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0"/>
            </a:p>
          </p:txBody>
        </p:sp>
        <p:grpSp>
          <p:nvGrpSpPr>
            <p:cNvPr id="39" name="Group 35"/>
            <p:cNvGrpSpPr/>
            <p:nvPr/>
          </p:nvGrpSpPr>
          <p:grpSpPr bwMode="auto">
            <a:xfrm>
              <a:off x="1180" y="2061"/>
              <a:ext cx="4052" cy="288"/>
              <a:chOff x="1180" y="2061"/>
              <a:chExt cx="4052" cy="288"/>
            </a:xfrm>
          </p:grpSpPr>
          <p:sp>
            <p:nvSpPr>
              <p:cNvPr id="40" name="Text Box 36"/>
              <p:cNvSpPr txBox="1">
                <a:spLocks noChangeArrowheads="1"/>
              </p:cNvSpPr>
              <p:nvPr/>
            </p:nvSpPr>
            <p:spPr bwMode="auto">
              <a:xfrm>
                <a:off x="1180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000</a:t>
                </a:r>
              </a:p>
            </p:txBody>
          </p:sp>
          <p:sp>
            <p:nvSpPr>
              <p:cNvPr id="41" name="Text Box 37"/>
              <p:cNvSpPr txBox="1">
                <a:spLocks noChangeArrowheads="1"/>
              </p:cNvSpPr>
              <p:nvPr/>
            </p:nvSpPr>
            <p:spPr bwMode="auto">
              <a:xfrm>
                <a:off x="23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42" name="Text Box 38"/>
              <p:cNvSpPr txBox="1">
                <a:spLocks noChangeArrowheads="1"/>
              </p:cNvSpPr>
              <p:nvPr/>
            </p:nvSpPr>
            <p:spPr bwMode="auto">
              <a:xfrm>
                <a:off x="3538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010</a:t>
                </a:r>
              </a:p>
            </p:txBody>
          </p:sp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47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110</a:t>
                </a:r>
              </a:p>
            </p:txBody>
          </p:sp>
        </p:grpSp>
      </p:grp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3669159" y="5634421"/>
            <a:ext cx="685800" cy="685800"/>
          </a:xfrm>
          <a:prstGeom prst="ellipse">
            <a:avLst/>
          </a:prstGeom>
          <a:solidFill>
            <a:srgbClr val="0066FF"/>
          </a:solidFill>
          <a:ln w="7620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0"/>
          </a:p>
        </p:txBody>
      </p:sp>
      <p:grpSp>
        <p:nvGrpSpPr>
          <p:cNvPr id="45" name="Group 41"/>
          <p:cNvGrpSpPr/>
          <p:nvPr/>
        </p:nvGrpSpPr>
        <p:grpSpPr bwMode="auto">
          <a:xfrm>
            <a:off x="1691134" y="5634421"/>
            <a:ext cx="6491287" cy="685800"/>
            <a:chOff x="1143" y="2029"/>
            <a:chExt cx="4089" cy="432"/>
          </a:xfrm>
        </p:grpSpPr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1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23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35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47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0"/>
            </a:p>
          </p:txBody>
        </p:sp>
        <p:grpSp>
          <p:nvGrpSpPr>
            <p:cNvPr id="50" name="Group 46"/>
            <p:cNvGrpSpPr/>
            <p:nvPr/>
          </p:nvGrpSpPr>
          <p:grpSpPr bwMode="auto">
            <a:xfrm>
              <a:off x="1180" y="2061"/>
              <a:ext cx="4052" cy="288"/>
              <a:chOff x="1180" y="2061"/>
              <a:chExt cx="4052" cy="288"/>
            </a:xfrm>
          </p:grpSpPr>
          <p:sp>
            <p:nvSpPr>
              <p:cNvPr id="51" name="Text Box 47"/>
              <p:cNvSpPr txBox="1">
                <a:spLocks noChangeArrowheads="1"/>
              </p:cNvSpPr>
              <p:nvPr/>
            </p:nvSpPr>
            <p:spPr bwMode="auto">
              <a:xfrm>
                <a:off x="1180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001</a:t>
                </a:r>
              </a:p>
            </p:txBody>
          </p:sp>
          <p:sp>
            <p:nvSpPr>
              <p:cNvPr id="52" name="Text Box 48"/>
              <p:cNvSpPr txBox="1">
                <a:spLocks noChangeArrowheads="1"/>
              </p:cNvSpPr>
              <p:nvPr/>
            </p:nvSpPr>
            <p:spPr bwMode="auto">
              <a:xfrm>
                <a:off x="23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101</a:t>
                </a:r>
              </a:p>
            </p:txBody>
          </p:sp>
          <p:sp>
            <p:nvSpPr>
              <p:cNvPr id="53" name="Text Box 49"/>
              <p:cNvSpPr txBox="1">
                <a:spLocks noChangeArrowheads="1"/>
              </p:cNvSpPr>
              <p:nvPr/>
            </p:nvSpPr>
            <p:spPr bwMode="auto">
              <a:xfrm>
                <a:off x="3538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011</a:t>
                </a:r>
              </a:p>
            </p:txBody>
          </p:sp>
          <p:sp>
            <p:nvSpPr>
              <p:cNvPr id="54" name="Text Box 50"/>
              <p:cNvSpPr txBox="1">
                <a:spLocks noChangeArrowheads="1"/>
              </p:cNvSpPr>
              <p:nvPr/>
            </p:nvSpPr>
            <p:spPr bwMode="auto">
              <a:xfrm>
                <a:off x="47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111</a:t>
                </a:r>
              </a:p>
            </p:txBody>
          </p:sp>
        </p:grpSp>
      </p:grpSp>
      <p:grpSp>
        <p:nvGrpSpPr>
          <p:cNvPr id="55" name="Group 51"/>
          <p:cNvGrpSpPr/>
          <p:nvPr/>
        </p:nvGrpSpPr>
        <p:grpSpPr bwMode="auto">
          <a:xfrm>
            <a:off x="1186309" y="3978658"/>
            <a:ext cx="7850187" cy="2689225"/>
            <a:chOff x="793" y="2296"/>
            <a:chExt cx="4945" cy="1694"/>
          </a:xfrm>
        </p:grpSpPr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5466" y="338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  <p:grpSp>
          <p:nvGrpSpPr>
            <p:cNvPr id="57" name="Group 53"/>
            <p:cNvGrpSpPr/>
            <p:nvPr/>
          </p:nvGrpSpPr>
          <p:grpSpPr bwMode="auto">
            <a:xfrm>
              <a:off x="793" y="2296"/>
              <a:ext cx="4763" cy="1694"/>
              <a:chOff x="793" y="2296"/>
              <a:chExt cx="4763" cy="1694"/>
            </a:xfrm>
          </p:grpSpPr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 flipV="1">
                <a:off x="793" y="2840"/>
                <a:ext cx="347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59" name="Group 55"/>
              <p:cNvGrpSpPr/>
              <p:nvPr/>
            </p:nvGrpSpPr>
            <p:grpSpPr bwMode="auto">
              <a:xfrm>
                <a:off x="1156" y="2432"/>
                <a:ext cx="726" cy="327"/>
                <a:chOff x="1271" y="1117"/>
                <a:chExt cx="447" cy="904"/>
              </a:xfrm>
            </p:grpSpPr>
            <p:sp>
              <p:nvSpPr>
                <p:cNvPr id="103" name="Freeform 56"/>
                <p:cNvSpPr/>
                <p:nvPr/>
              </p:nvSpPr>
              <p:spPr bwMode="auto">
                <a:xfrm>
                  <a:off x="1271" y="1405"/>
                  <a:ext cx="304" cy="576"/>
                </a:xfrm>
                <a:custGeom>
                  <a:avLst/>
                  <a:gdLst>
                    <a:gd name="T0" fmla="*/ 40 w 304"/>
                    <a:gd name="T1" fmla="*/ 1 h 1120"/>
                    <a:gd name="T2" fmla="*/ 40 w 304"/>
                    <a:gd name="T3" fmla="*/ 1 h 1120"/>
                    <a:gd name="T4" fmla="*/ 280 w 304"/>
                    <a:gd name="T5" fmla="*/ 1 h 1120"/>
                    <a:gd name="T6" fmla="*/ 184 w 304"/>
                    <a:gd name="T7" fmla="*/ 1 h 112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04" h="1120">
                      <a:moveTo>
                        <a:pt x="40" y="1120"/>
                      </a:moveTo>
                      <a:cubicBezTo>
                        <a:pt x="20" y="720"/>
                        <a:pt x="0" y="320"/>
                        <a:pt x="40" y="160"/>
                      </a:cubicBezTo>
                      <a:cubicBezTo>
                        <a:pt x="80" y="0"/>
                        <a:pt x="256" y="0"/>
                        <a:pt x="280" y="160"/>
                      </a:cubicBezTo>
                      <a:cubicBezTo>
                        <a:pt x="304" y="320"/>
                        <a:pt x="244" y="720"/>
                        <a:pt x="184" y="112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290" y="1117"/>
                  <a:ext cx="428" cy="9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60" name="Group 58"/>
              <p:cNvGrpSpPr/>
              <p:nvPr/>
            </p:nvGrpSpPr>
            <p:grpSpPr bwMode="auto">
              <a:xfrm>
                <a:off x="1519" y="2750"/>
                <a:ext cx="862" cy="288"/>
                <a:chOff x="1519" y="2750"/>
                <a:chExt cx="862" cy="288"/>
              </a:xfrm>
            </p:grpSpPr>
            <p:sp>
              <p:nvSpPr>
                <p:cNvPr id="101" name="Freeform 59"/>
                <p:cNvSpPr/>
                <p:nvPr/>
              </p:nvSpPr>
              <p:spPr bwMode="auto">
                <a:xfrm rot="10800000">
                  <a:off x="1519" y="2931"/>
                  <a:ext cx="862" cy="45"/>
                </a:xfrm>
                <a:custGeom>
                  <a:avLst/>
                  <a:gdLst>
                    <a:gd name="T0" fmla="*/ 0 w 1152"/>
                    <a:gd name="T1" fmla="*/ 0 h 240"/>
                    <a:gd name="T2" fmla="*/ 5 w 1152"/>
                    <a:gd name="T3" fmla="*/ 0 h 240"/>
                    <a:gd name="T4" fmla="*/ 11 w 1152"/>
                    <a:gd name="T5" fmla="*/ 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52" h="240">
                      <a:moveTo>
                        <a:pt x="0" y="240"/>
                      </a:moveTo>
                      <a:cubicBezTo>
                        <a:pt x="216" y="120"/>
                        <a:pt x="432" y="0"/>
                        <a:pt x="624" y="0"/>
                      </a:cubicBezTo>
                      <a:cubicBezTo>
                        <a:pt x="816" y="0"/>
                        <a:pt x="984" y="120"/>
                        <a:pt x="1152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746" y="275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1" name="Group 61"/>
              <p:cNvGrpSpPr/>
              <p:nvPr/>
            </p:nvGrpSpPr>
            <p:grpSpPr bwMode="auto">
              <a:xfrm>
                <a:off x="2744" y="2750"/>
                <a:ext cx="771" cy="288"/>
                <a:chOff x="1519" y="2750"/>
                <a:chExt cx="862" cy="288"/>
              </a:xfrm>
            </p:grpSpPr>
            <p:sp>
              <p:nvSpPr>
                <p:cNvPr id="99" name="Freeform 62"/>
                <p:cNvSpPr/>
                <p:nvPr/>
              </p:nvSpPr>
              <p:spPr bwMode="auto">
                <a:xfrm rot="10800000">
                  <a:off x="1519" y="2931"/>
                  <a:ext cx="862" cy="45"/>
                </a:xfrm>
                <a:custGeom>
                  <a:avLst/>
                  <a:gdLst>
                    <a:gd name="T0" fmla="*/ 0 w 1152"/>
                    <a:gd name="T1" fmla="*/ 0 h 240"/>
                    <a:gd name="T2" fmla="*/ 5 w 1152"/>
                    <a:gd name="T3" fmla="*/ 0 h 240"/>
                    <a:gd name="T4" fmla="*/ 11 w 1152"/>
                    <a:gd name="T5" fmla="*/ 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52" h="240">
                      <a:moveTo>
                        <a:pt x="0" y="240"/>
                      </a:moveTo>
                      <a:cubicBezTo>
                        <a:pt x="216" y="120"/>
                        <a:pt x="432" y="0"/>
                        <a:pt x="624" y="0"/>
                      </a:cubicBezTo>
                      <a:cubicBezTo>
                        <a:pt x="816" y="0"/>
                        <a:pt x="984" y="120"/>
                        <a:pt x="1152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746" y="275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2" name="Group 64"/>
              <p:cNvGrpSpPr/>
              <p:nvPr/>
            </p:nvGrpSpPr>
            <p:grpSpPr bwMode="auto">
              <a:xfrm>
                <a:off x="1338" y="3097"/>
                <a:ext cx="408" cy="288"/>
                <a:chOff x="1338" y="3097"/>
                <a:chExt cx="408" cy="288"/>
              </a:xfrm>
            </p:grpSpPr>
            <p:sp>
              <p:nvSpPr>
                <p:cNvPr id="97" name="Line 65"/>
                <p:cNvSpPr>
                  <a:spLocks noChangeShapeType="1"/>
                </p:cNvSpPr>
                <p:nvPr/>
              </p:nvSpPr>
              <p:spPr bwMode="auto">
                <a:xfrm>
                  <a:off x="1338" y="3158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84" y="309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sp>
            <p:nvSpPr>
              <p:cNvPr id="63" name="Freeform 67"/>
              <p:cNvSpPr/>
              <p:nvPr/>
            </p:nvSpPr>
            <p:spPr bwMode="auto">
              <a:xfrm>
                <a:off x="5193" y="3460"/>
                <a:ext cx="363" cy="197"/>
              </a:xfrm>
              <a:custGeom>
                <a:avLst/>
                <a:gdLst>
                  <a:gd name="T0" fmla="*/ 0 w 363"/>
                  <a:gd name="T1" fmla="*/ 15 h 197"/>
                  <a:gd name="T2" fmla="*/ 272 w 363"/>
                  <a:gd name="T3" fmla="*/ 15 h 197"/>
                  <a:gd name="T4" fmla="*/ 318 w 363"/>
                  <a:gd name="T5" fmla="*/ 106 h 197"/>
                  <a:gd name="T6" fmla="*/ 0 w 363"/>
                  <a:gd name="T7" fmla="*/ 197 h 1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3" h="197">
                    <a:moveTo>
                      <a:pt x="0" y="15"/>
                    </a:moveTo>
                    <a:cubicBezTo>
                      <a:pt x="109" y="7"/>
                      <a:pt x="219" y="0"/>
                      <a:pt x="272" y="15"/>
                    </a:cubicBezTo>
                    <a:cubicBezTo>
                      <a:pt x="325" y="30"/>
                      <a:pt x="363" y="76"/>
                      <a:pt x="318" y="106"/>
                    </a:cubicBezTo>
                    <a:cubicBezTo>
                      <a:pt x="273" y="136"/>
                      <a:pt x="136" y="166"/>
                      <a:pt x="0" y="19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4" name="Group 68"/>
              <p:cNvGrpSpPr/>
              <p:nvPr/>
            </p:nvGrpSpPr>
            <p:grpSpPr bwMode="auto">
              <a:xfrm>
                <a:off x="1474" y="3022"/>
                <a:ext cx="907" cy="363"/>
                <a:chOff x="1474" y="3022"/>
                <a:chExt cx="907" cy="363"/>
              </a:xfrm>
            </p:grpSpPr>
            <p:sp>
              <p:nvSpPr>
                <p:cNvPr id="95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474" y="3022"/>
                  <a:ext cx="907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701" y="3022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65" name="Group 71"/>
              <p:cNvGrpSpPr/>
              <p:nvPr/>
            </p:nvGrpSpPr>
            <p:grpSpPr bwMode="auto">
              <a:xfrm>
                <a:off x="1519" y="2976"/>
                <a:ext cx="1996" cy="499"/>
                <a:chOff x="1519" y="2976"/>
                <a:chExt cx="1996" cy="499"/>
              </a:xfrm>
            </p:grpSpPr>
            <p:sp>
              <p:nvSpPr>
                <p:cNvPr id="93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519" y="2976"/>
                  <a:ext cx="1996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4" y="306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6" name="Group 74"/>
              <p:cNvGrpSpPr/>
              <p:nvPr/>
            </p:nvGrpSpPr>
            <p:grpSpPr bwMode="auto">
              <a:xfrm>
                <a:off x="1383" y="3702"/>
                <a:ext cx="2313" cy="288"/>
                <a:chOff x="1383" y="3702"/>
                <a:chExt cx="2313" cy="288"/>
              </a:xfrm>
            </p:grpSpPr>
            <p:sp>
              <p:nvSpPr>
                <p:cNvPr id="91" name="Freeform 75"/>
                <p:cNvSpPr/>
                <p:nvPr/>
              </p:nvSpPr>
              <p:spPr bwMode="auto">
                <a:xfrm>
                  <a:off x="1383" y="3748"/>
                  <a:ext cx="2313" cy="233"/>
                </a:xfrm>
                <a:custGeom>
                  <a:avLst/>
                  <a:gdLst>
                    <a:gd name="T0" fmla="*/ 0 w 2313"/>
                    <a:gd name="T1" fmla="*/ 0 h 233"/>
                    <a:gd name="T2" fmla="*/ 1270 w 2313"/>
                    <a:gd name="T3" fmla="*/ 226 h 233"/>
                    <a:gd name="T4" fmla="*/ 2313 w 2313"/>
                    <a:gd name="T5" fmla="*/ 45 h 2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313" h="233">
                      <a:moveTo>
                        <a:pt x="0" y="0"/>
                      </a:moveTo>
                      <a:cubicBezTo>
                        <a:pt x="442" y="109"/>
                        <a:pt x="885" y="219"/>
                        <a:pt x="1270" y="226"/>
                      </a:cubicBezTo>
                      <a:cubicBezTo>
                        <a:pt x="1655" y="233"/>
                        <a:pt x="2139" y="83"/>
                        <a:pt x="2313" y="4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109" y="3702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67" name="Group 77"/>
              <p:cNvGrpSpPr/>
              <p:nvPr/>
            </p:nvGrpSpPr>
            <p:grpSpPr bwMode="auto">
              <a:xfrm>
                <a:off x="2699" y="2296"/>
                <a:ext cx="2268" cy="454"/>
                <a:chOff x="2699" y="2296"/>
                <a:chExt cx="2268" cy="454"/>
              </a:xfrm>
            </p:grpSpPr>
            <p:sp>
              <p:nvSpPr>
                <p:cNvPr id="89" name="Freeform 78"/>
                <p:cNvSpPr/>
                <p:nvPr/>
              </p:nvSpPr>
              <p:spPr bwMode="auto">
                <a:xfrm>
                  <a:off x="2699" y="2515"/>
                  <a:ext cx="2268" cy="235"/>
                </a:xfrm>
                <a:custGeom>
                  <a:avLst/>
                  <a:gdLst>
                    <a:gd name="T0" fmla="*/ 2268 w 2268"/>
                    <a:gd name="T1" fmla="*/ 189 h 235"/>
                    <a:gd name="T2" fmla="*/ 1088 w 2268"/>
                    <a:gd name="T3" fmla="*/ 8 h 235"/>
                    <a:gd name="T4" fmla="*/ 0 w 2268"/>
                    <a:gd name="T5" fmla="*/ 235 h 23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68" h="235">
                      <a:moveTo>
                        <a:pt x="2268" y="189"/>
                      </a:moveTo>
                      <a:cubicBezTo>
                        <a:pt x="1867" y="94"/>
                        <a:pt x="1466" y="0"/>
                        <a:pt x="1088" y="8"/>
                      </a:cubicBezTo>
                      <a:cubicBezTo>
                        <a:pt x="710" y="16"/>
                        <a:pt x="174" y="212"/>
                        <a:pt x="0" y="23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651" y="2296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8" name="Group 80"/>
              <p:cNvGrpSpPr/>
              <p:nvPr/>
            </p:nvGrpSpPr>
            <p:grpSpPr bwMode="auto">
              <a:xfrm>
                <a:off x="2699" y="3067"/>
                <a:ext cx="861" cy="318"/>
                <a:chOff x="2699" y="3067"/>
                <a:chExt cx="861" cy="318"/>
              </a:xfrm>
            </p:grpSpPr>
            <p:sp>
              <p:nvSpPr>
                <p:cNvPr id="87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699" y="3067"/>
                  <a:ext cx="861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789" y="306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69" name="Group 83"/>
              <p:cNvGrpSpPr/>
              <p:nvPr/>
            </p:nvGrpSpPr>
            <p:grpSpPr bwMode="auto">
              <a:xfrm>
                <a:off x="2744" y="3097"/>
                <a:ext cx="907" cy="333"/>
                <a:chOff x="2744" y="3097"/>
                <a:chExt cx="907" cy="333"/>
              </a:xfrm>
            </p:grpSpPr>
            <p:sp>
              <p:nvSpPr>
                <p:cNvPr id="85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744" y="3113"/>
                  <a:ext cx="907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198" y="309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0" name="Group 86"/>
              <p:cNvGrpSpPr/>
              <p:nvPr/>
            </p:nvGrpSpPr>
            <p:grpSpPr bwMode="auto">
              <a:xfrm>
                <a:off x="2789" y="2870"/>
                <a:ext cx="1951" cy="605"/>
                <a:chOff x="2789" y="2870"/>
                <a:chExt cx="1951" cy="605"/>
              </a:xfrm>
            </p:grpSpPr>
            <p:sp>
              <p:nvSpPr>
                <p:cNvPr id="83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789" y="2931"/>
                  <a:ext cx="1951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014" y="2870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71" name="Group 89"/>
              <p:cNvGrpSpPr/>
              <p:nvPr/>
            </p:nvGrpSpPr>
            <p:grpSpPr bwMode="auto">
              <a:xfrm>
                <a:off x="2789" y="3505"/>
                <a:ext cx="726" cy="288"/>
                <a:chOff x="2789" y="3505"/>
                <a:chExt cx="726" cy="288"/>
              </a:xfrm>
            </p:grpSpPr>
            <p:sp>
              <p:nvSpPr>
                <p:cNvPr id="81" name="Line 90"/>
                <p:cNvSpPr>
                  <a:spLocks noChangeShapeType="1"/>
                </p:cNvSpPr>
                <p:nvPr/>
              </p:nvSpPr>
              <p:spPr bwMode="auto">
                <a:xfrm>
                  <a:off x="2789" y="3566"/>
                  <a:ext cx="7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016" y="3505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72" name="Group 92"/>
              <p:cNvGrpSpPr/>
              <p:nvPr/>
            </p:nvGrpSpPr>
            <p:grpSpPr bwMode="auto">
              <a:xfrm>
                <a:off x="3833" y="2976"/>
                <a:ext cx="952" cy="470"/>
                <a:chOff x="3833" y="2976"/>
                <a:chExt cx="952" cy="470"/>
              </a:xfrm>
            </p:grpSpPr>
            <p:sp>
              <p:nvSpPr>
                <p:cNvPr id="79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833" y="2976"/>
                  <a:ext cx="952" cy="40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150" y="315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73" name="Group 95"/>
              <p:cNvGrpSpPr/>
              <p:nvPr/>
            </p:nvGrpSpPr>
            <p:grpSpPr bwMode="auto">
              <a:xfrm>
                <a:off x="3923" y="3521"/>
                <a:ext cx="862" cy="288"/>
                <a:chOff x="3923" y="3521"/>
                <a:chExt cx="862" cy="288"/>
              </a:xfrm>
            </p:grpSpPr>
            <p:sp>
              <p:nvSpPr>
                <p:cNvPr id="77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923" y="3566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150" y="3521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74" name="Group 98"/>
              <p:cNvGrpSpPr/>
              <p:nvPr/>
            </p:nvGrpSpPr>
            <p:grpSpPr bwMode="auto">
              <a:xfrm>
                <a:off x="4967" y="3113"/>
                <a:ext cx="317" cy="288"/>
                <a:chOff x="4967" y="3113"/>
                <a:chExt cx="317" cy="288"/>
              </a:xfrm>
            </p:grpSpPr>
            <p:sp>
              <p:nvSpPr>
                <p:cNvPr id="7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967" y="3158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5012" y="3113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</p:grpSp>
      </p:grpSp>
      <p:sp>
        <p:nvSpPr>
          <p:cNvPr id="105" name="矩形 1"/>
          <p:cNvSpPr>
            <a:spLocks noChangeArrowheads="1"/>
          </p:cNvSpPr>
          <p:nvPr/>
        </p:nvSpPr>
        <p:spPr bwMode="auto">
          <a:xfrm>
            <a:off x="-53529" y="5591558"/>
            <a:ext cx="16891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ym typeface="Symbol" panose="05050102010706020507" pitchFamily="18" charset="2"/>
              </a:rPr>
              <a:t>记忆最后3个字母</a:t>
            </a:r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5425" y="949165"/>
            <a:ext cx="707232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1</a:t>
            </a:r>
            <a:r>
              <a:rPr kumimoji="0" lang="zh-CN" altLang="en-US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：</a:t>
            </a:r>
            <a:endParaRPr kumimoji="0" lang="en-US" altLang="zh-CN" sz="32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kumimoji="0" lang="en-US" altLang="zh-CN" sz="14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latin typeface="+mn-lt"/>
              </a:rPr>
              <a:t>NFA</a:t>
            </a:r>
            <a:r>
              <a:rPr lang="zh-CN" altLang="en-US" b="0" dirty="0">
                <a:latin typeface="+mn-lt"/>
              </a:rPr>
              <a:t>的初始状态</a:t>
            </a:r>
            <a:r>
              <a:rPr lang="en-US" altLang="zh-CN" b="0" dirty="0">
                <a:latin typeface="+mn-lt"/>
              </a:rPr>
              <a:t>:             DFA</a:t>
            </a:r>
            <a:r>
              <a:rPr lang="zh-CN" altLang="en-US" b="0" dirty="0">
                <a:latin typeface="+mn-lt"/>
              </a:rPr>
              <a:t>的初始状态</a:t>
            </a:r>
            <a:r>
              <a:rPr lang="en-US" altLang="zh-CN" b="0" dirty="0">
                <a:latin typeface="+mn-lt"/>
              </a:rPr>
              <a:t>: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37625"/>
              </p:ext>
            </p:extLst>
          </p:nvPr>
        </p:nvGraphicFramePr>
        <p:xfrm>
          <a:off x="2968851" y="1683677"/>
          <a:ext cx="375351" cy="45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3" name="Equation" r:id="rId4" imgW="482600" imgH="584200" progId="Equation.3">
                  <p:embed/>
                </p:oleObj>
              </mc:Choice>
              <mc:Fallback>
                <p:oleObj name="Equation" r:id="rId4" imgW="4826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851" y="1683677"/>
                        <a:ext cx="375351" cy="45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3886"/>
              </p:ext>
            </p:extLst>
          </p:nvPr>
        </p:nvGraphicFramePr>
        <p:xfrm>
          <a:off x="175586" y="2321305"/>
          <a:ext cx="8548850" cy="54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4" name="Equation" r:id="rId6" imgW="90830400" imgH="5791200" progId="Equation.DSMT4">
                  <p:embed/>
                </p:oleObj>
              </mc:Choice>
              <mc:Fallback>
                <p:oleObj name="Equation" r:id="rId6" imgW="908304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86" y="2321305"/>
                        <a:ext cx="8548850" cy="547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auto">
          <a:xfrm rot="16200000">
            <a:off x="3514442" y="1637631"/>
            <a:ext cx="485775" cy="57677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00213"/>
              </p:ext>
            </p:extLst>
          </p:nvPr>
        </p:nvGraphicFramePr>
        <p:xfrm>
          <a:off x="6719962" y="1782107"/>
          <a:ext cx="931311" cy="45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公式" r:id="rId8" imgW="419100" imgH="203200" progId="Equation.3">
                  <p:embed/>
                </p:oleObj>
              </mc:Choice>
              <mc:Fallback>
                <p:oleObj name="公式" r:id="rId8" imgW="4191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962" y="1782107"/>
                        <a:ext cx="931311" cy="45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5536" y="3236328"/>
            <a:ext cx="6416675" cy="1816100"/>
            <a:chOff x="337443" y="3704844"/>
            <a:chExt cx="6416675" cy="1816100"/>
          </a:xfrm>
        </p:grpSpPr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2029718" y="439064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4087118" y="439064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144518" y="439064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2639318" y="4695444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4772918" y="4695444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4010918" y="4314444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3972818" y="3755644"/>
              <a:ext cx="762000" cy="635000"/>
            </a:xfrm>
            <a:custGeom>
              <a:avLst/>
              <a:gdLst>
                <a:gd name="T0" fmla="*/ 2147483646 w 480"/>
                <a:gd name="T1" fmla="*/ 2147483646 h 400"/>
                <a:gd name="T2" fmla="*/ 2147483646 w 480"/>
                <a:gd name="T3" fmla="*/ 2147483646 h 400"/>
                <a:gd name="T4" fmla="*/ 2147483646 w 480"/>
                <a:gd name="T5" fmla="*/ 2147483646 h 400"/>
                <a:gd name="T6" fmla="*/ 2147483646 w 480"/>
                <a:gd name="T7" fmla="*/ 2147483646 h 400"/>
                <a:gd name="T8" fmla="*/ 2147483646 w 480"/>
                <a:gd name="T9" fmla="*/ 2147483646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2334518" y="4924044"/>
              <a:ext cx="3898900" cy="596900"/>
            </a:xfrm>
            <a:custGeom>
              <a:avLst/>
              <a:gdLst>
                <a:gd name="T0" fmla="*/ 2147483646 w 2456"/>
                <a:gd name="T1" fmla="*/ 0 h 376"/>
                <a:gd name="T2" fmla="*/ 2147483646 w 2456"/>
                <a:gd name="T3" fmla="*/ 2147483646 h 376"/>
                <a:gd name="T4" fmla="*/ 2147483646 w 2456"/>
                <a:gd name="T5" fmla="*/ 2147483646 h 376"/>
                <a:gd name="T6" fmla="*/ 0 w 2456"/>
                <a:gd name="T7" fmla="*/ 2147483646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1496318" y="469544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40" name="图片 3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718" y="4390644"/>
              <a:ext cx="265113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" name="图片 4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318" y="5076444"/>
              <a:ext cx="252413" cy="39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2" name="图片 4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918" y="3704844"/>
              <a:ext cx="265113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图片 4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981" y="4279519"/>
              <a:ext cx="325437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图片 4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918" y="4390644"/>
              <a:ext cx="430213" cy="53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481" y="4395407"/>
              <a:ext cx="368300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6" name="图片 4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368" y="4395407"/>
              <a:ext cx="442913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337443" y="3730244"/>
              <a:ext cx="10572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3200">
                  <a:solidFill>
                    <a:schemeClr val="accent2"/>
                  </a:solidFill>
                  <a:latin typeface="Comic Sans MS" panose="030F0702030302020204" pitchFamily="66" charset="0"/>
                </a:rPr>
                <a:t>NFA</a:t>
              </a:r>
              <a:endPara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8" name="图片 4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118" y="3781044"/>
              <a:ext cx="544513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组合 48"/>
          <p:cNvGrpSpPr/>
          <p:nvPr/>
        </p:nvGrpSpPr>
        <p:grpSpPr>
          <a:xfrm>
            <a:off x="378867" y="5000041"/>
            <a:ext cx="2743200" cy="1600200"/>
            <a:chOff x="152400" y="3505200"/>
            <a:chExt cx="2743200" cy="1600200"/>
          </a:xfrm>
        </p:grpSpPr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10207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3200">
                  <a:solidFill>
                    <a:schemeClr val="accent2"/>
                  </a:solidFill>
                  <a:latin typeface="Comic Sans MS" panose="030F0702030302020204" pitchFamily="66" charset="0"/>
                </a:rPr>
                <a:t>DFA</a:t>
              </a:r>
              <a:endPara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1828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2798504"/>
                </p:ext>
              </p:extLst>
            </p:nvPr>
          </p:nvGraphicFramePr>
          <p:xfrm>
            <a:off x="1981200" y="4343400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96" name="Equation" r:id="rId17" imgW="774065" imgH="533400" progId="Equation.3">
                    <p:embed/>
                  </p:oleObj>
                </mc:Choice>
                <mc:Fallback>
                  <p:oleObj name="Equation" r:id="rId17" imgW="774065" imgH="533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4343400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1295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981470"/>
                </p:ext>
              </p:extLst>
            </p:nvPr>
          </p:nvGraphicFramePr>
          <p:xfrm>
            <a:off x="1295400" y="3581400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97" name="Equation" r:id="rId19" imgW="647700" imgH="431800" progId="Equation.3">
                    <p:embed/>
                  </p:oleObj>
                </mc:Choice>
                <mc:Fallback>
                  <p:oleObj name="Equation" r:id="rId19" imgW="647700" imgH="431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581400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连接符 55"/>
          <p:cNvCxnSpPr/>
          <p:nvPr/>
        </p:nvCxnSpPr>
        <p:spPr>
          <a:xfrm>
            <a:off x="0" y="306896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5496" y="1444421"/>
            <a:ext cx="8839200" cy="310260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zh-CN" altLang="en-US" sz="2800" dirty="0"/>
              <a:t>对于</a:t>
            </a:r>
            <a:r>
              <a:rPr lang="en-US" altLang="zh-CN" sz="2800" dirty="0"/>
              <a:t>DFA</a:t>
            </a:r>
            <a:r>
              <a:rPr lang="zh-CN" altLang="en-US" sz="2800" dirty="0"/>
              <a:t>的每个状态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添加状态转换到</a:t>
            </a:r>
            <a:r>
              <a:rPr lang="en-US" altLang="zh-CN" sz="2800" dirty="0"/>
              <a:t>DFA</a:t>
            </a:r>
            <a:r>
              <a:rPr lang="zh-CN" altLang="en-US" sz="2800" dirty="0"/>
              <a:t>中：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56465"/>
              </p:ext>
            </p:extLst>
          </p:nvPr>
        </p:nvGraphicFramePr>
        <p:xfrm>
          <a:off x="3469920" y="1538259"/>
          <a:ext cx="2328961" cy="62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8" name="Equation" r:id="rId4" imgW="2768600" imgH="660400" progId="Equation.3">
                  <p:embed/>
                </p:oleObj>
              </mc:Choice>
              <mc:Fallback>
                <p:oleObj name="Equation" r:id="rId4" imgW="27686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920" y="1538259"/>
                        <a:ext cx="2328961" cy="624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435269"/>
              </p:ext>
            </p:extLst>
          </p:nvPr>
        </p:nvGraphicFramePr>
        <p:xfrm>
          <a:off x="405986" y="1961704"/>
          <a:ext cx="1604927" cy="187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9" name="Equation" r:id="rId6" imgW="825500" imgH="965200" progId="Equation.3">
                  <p:embed/>
                </p:oleObj>
              </mc:Choice>
              <mc:Fallback>
                <p:oleObj name="Equation" r:id="rId6" imgW="8255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86" y="1961704"/>
                        <a:ext cx="1604927" cy="187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1322"/>
              </p:ext>
            </p:extLst>
          </p:nvPr>
        </p:nvGraphicFramePr>
        <p:xfrm>
          <a:off x="2807207" y="2494480"/>
          <a:ext cx="2174881" cy="58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0" name="Equation" r:id="rId8" imgW="850900" imgH="228600" progId="Equation.3">
                  <p:embed/>
                </p:oleObj>
              </mc:Choice>
              <mc:Fallback>
                <p:oleObj name="Equation" r:id="rId8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07" y="2494480"/>
                        <a:ext cx="2174881" cy="58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44715"/>
              </p:ext>
            </p:extLst>
          </p:nvPr>
        </p:nvGraphicFramePr>
        <p:xfrm>
          <a:off x="3863876" y="3952949"/>
          <a:ext cx="5260760" cy="59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1" name="Equation" r:id="rId10" imgW="2247900" imgH="254000" progId="Equation.3">
                  <p:embed/>
                </p:oleObj>
              </mc:Choice>
              <mc:Fallback>
                <p:oleObj name="Equation" r:id="rId10" imgW="22479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876" y="3952949"/>
                        <a:ext cx="5260760" cy="594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287449"/>
              </p:ext>
            </p:extLst>
          </p:nvPr>
        </p:nvGraphicFramePr>
        <p:xfrm>
          <a:off x="2523507" y="2744417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2" name="Equation" r:id="rId12" imgW="304165" imgH="177800" progId="Equation.3">
                  <p:embed/>
                </p:oleObj>
              </mc:Choice>
              <mc:Fallback>
                <p:oleObj name="Equation" r:id="rId12" imgW="304165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507" y="2744417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8"/>
          <p:cNvSpPr/>
          <p:nvPr/>
        </p:nvSpPr>
        <p:spPr bwMode="auto">
          <a:xfrm>
            <a:off x="2050516" y="1983051"/>
            <a:ext cx="433388" cy="1729295"/>
          </a:xfrm>
          <a:prstGeom prst="rightBrace">
            <a:avLst>
              <a:gd name="adj1" fmla="val 4291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39219" y="980728"/>
            <a:ext cx="1604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2:</a:t>
            </a: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323528" y="5272354"/>
            <a:ext cx="8229600" cy="1086721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DFA</a:t>
            </a:r>
            <a:r>
              <a:rPr lang="zh-CN" altLang="en-US" sz="2800" dirty="0"/>
              <a:t>中的每个状态和字母表中的符号重复步骤</a:t>
            </a:r>
            <a:r>
              <a:rPr lang="en-US" altLang="zh-CN" sz="2800" dirty="0"/>
              <a:t>2</a:t>
            </a:r>
            <a:r>
              <a:rPr lang="zh-CN" altLang="en-US" sz="2800" dirty="0"/>
              <a:t>，直到不能在</a:t>
            </a:r>
            <a:r>
              <a:rPr lang="en-US" altLang="zh-CN" sz="2800" dirty="0"/>
              <a:t>DFA</a:t>
            </a:r>
            <a:r>
              <a:rPr lang="zh-CN" altLang="en-US" sz="2800" dirty="0"/>
              <a:t>中添加更多的状态</a:t>
            </a:r>
            <a:endParaRPr lang="en-US" altLang="zh-CN" sz="2800" dirty="0">
              <a:latin typeface="Comic Sans MS" panose="030F0702030302020204" pitchFamily="66" charset="0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61664" y="4634084"/>
            <a:ext cx="1604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3: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7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73642"/>
              </p:ext>
            </p:extLst>
          </p:nvPr>
        </p:nvGraphicFramePr>
        <p:xfrm>
          <a:off x="5665638" y="627079"/>
          <a:ext cx="3263553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4" name="Equation" r:id="rId4" imgW="3479800" imgH="533400" progId="Equation.3">
                  <p:embed/>
                </p:oleObj>
              </mc:Choice>
              <mc:Fallback>
                <p:oleObj name="Equation" r:id="rId4" imgW="34798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38" y="627079"/>
                        <a:ext cx="3263553" cy="498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79575" y="446886"/>
            <a:ext cx="5286480" cy="1496223"/>
            <a:chOff x="648593" y="1402432"/>
            <a:chExt cx="6416675" cy="1816100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2340868" y="208823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398268" y="208823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6455668" y="208823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2950468" y="239303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5084068" y="239303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322068" y="2012032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4283968" y="1453232"/>
              <a:ext cx="762000" cy="635000"/>
            </a:xfrm>
            <a:custGeom>
              <a:avLst/>
              <a:gdLst>
                <a:gd name="T0" fmla="*/ 2147483646 w 480"/>
                <a:gd name="T1" fmla="*/ 2147483646 h 400"/>
                <a:gd name="T2" fmla="*/ 2147483646 w 480"/>
                <a:gd name="T3" fmla="*/ 2147483646 h 400"/>
                <a:gd name="T4" fmla="*/ 2147483646 w 480"/>
                <a:gd name="T5" fmla="*/ 2147483646 h 400"/>
                <a:gd name="T6" fmla="*/ 2147483646 w 480"/>
                <a:gd name="T7" fmla="*/ 2147483646 h 400"/>
                <a:gd name="T8" fmla="*/ 2147483646 w 480"/>
                <a:gd name="T9" fmla="*/ 2147483646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10"/>
            <p:cNvSpPr/>
            <p:nvPr/>
          </p:nvSpPr>
          <p:spPr bwMode="auto">
            <a:xfrm>
              <a:off x="2645668" y="2621632"/>
              <a:ext cx="3898900" cy="596900"/>
            </a:xfrm>
            <a:custGeom>
              <a:avLst/>
              <a:gdLst>
                <a:gd name="T0" fmla="*/ 2147483646 w 2456"/>
                <a:gd name="T1" fmla="*/ 0 h 376"/>
                <a:gd name="T2" fmla="*/ 2147483646 w 2456"/>
                <a:gd name="T3" fmla="*/ 2147483646 h 376"/>
                <a:gd name="T4" fmla="*/ 2147483646 w 2456"/>
                <a:gd name="T5" fmla="*/ 2147483646 h 376"/>
                <a:gd name="T6" fmla="*/ 0 w 2456"/>
                <a:gd name="T7" fmla="*/ 2147483646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1807468" y="239303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65146"/>
                </p:ext>
              </p:extLst>
            </p:nvPr>
          </p:nvGraphicFramePr>
          <p:xfrm>
            <a:off x="3483868" y="208823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5" name="Equation" r:id="rId6" imgW="266700" imgH="279400" progId="Equation.3">
                    <p:embed/>
                  </p:oleObj>
                </mc:Choice>
                <mc:Fallback>
                  <p:oleObj name="Equation" r:id="rId6" imgW="266700" imgH="279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868" y="208823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7281000"/>
                </p:ext>
              </p:extLst>
            </p:nvPr>
          </p:nvGraphicFramePr>
          <p:xfrm>
            <a:off x="5236468" y="2774032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6" name="Equation" r:id="rId8" imgW="254000" imgH="393700" progId="Equation.3">
                    <p:embed/>
                  </p:oleObj>
                </mc:Choice>
                <mc:Fallback>
                  <p:oleObj name="Equation" r:id="rId8" imgW="2540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468" y="2774032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70125"/>
                </p:ext>
              </p:extLst>
            </p:nvPr>
          </p:nvGraphicFramePr>
          <p:xfrm>
            <a:off x="5084068" y="140243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7" name="Equation" r:id="rId10" imgW="266700" imgH="279400" progId="Equation.3">
                    <p:embed/>
                  </p:oleObj>
                </mc:Choice>
                <mc:Fallback>
                  <p:oleObj name="Equation" r:id="rId10" imgW="266700" imgH="279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068" y="140243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928367"/>
                </p:ext>
              </p:extLst>
            </p:nvPr>
          </p:nvGraphicFramePr>
          <p:xfrm>
            <a:off x="5547661" y="2025622"/>
            <a:ext cx="292014" cy="364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8" name="Equation" r:id="rId11" imgW="3048000" imgH="3352800" progId="Equation.DSMT4">
                    <p:embed/>
                  </p:oleObj>
                </mc:Choice>
                <mc:Fallback>
                  <p:oleObj name="Equation" r:id="rId11" imgW="3048000" imgH="3352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7661" y="2025622"/>
                          <a:ext cx="292014" cy="364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261500"/>
                </p:ext>
              </p:extLst>
            </p:nvPr>
          </p:nvGraphicFramePr>
          <p:xfrm>
            <a:off x="2417068" y="2088232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79" name="Equation" r:id="rId13" imgW="431800" imgH="533400" progId="Equation.3">
                    <p:embed/>
                  </p:oleObj>
                </mc:Choice>
                <mc:Fallback>
                  <p:oleObj name="Equation" r:id="rId13" imgW="431800" imgH="533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068" y="2088232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679656"/>
                </p:ext>
              </p:extLst>
            </p:nvPr>
          </p:nvGraphicFramePr>
          <p:xfrm>
            <a:off x="4504631" y="2092995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0" name="Equation" r:id="rId15" imgW="368300" imgH="520700" progId="Equation.3">
                    <p:embed/>
                  </p:oleObj>
                </mc:Choice>
                <mc:Fallback>
                  <p:oleObj name="Equation" r:id="rId15" imgW="368300" imgH="520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631" y="2092995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764510"/>
                </p:ext>
              </p:extLst>
            </p:nvPr>
          </p:nvGraphicFramePr>
          <p:xfrm>
            <a:off x="6525518" y="2092995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1" name="Equation" r:id="rId17" imgW="444500" imgH="520700" progId="Equation.3">
                    <p:embed/>
                  </p:oleObj>
                </mc:Choice>
                <mc:Fallback>
                  <p:oleObj name="Equation" r:id="rId17" imgW="444500" imgH="520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5518" y="2092995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648593" y="1577442"/>
              <a:ext cx="1027724" cy="56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NFA</a:t>
              </a:r>
              <a:endParaRPr kumimoji="0" lang="en-US" altLang="zh-CN" sz="2400" b="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7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300661"/>
                </p:ext>
              </p:extLst>
            </p:nvPr>
          </p:nvGraphicFramePr>
          <p:xfrm>
            <a:off x="1731268" y="1718912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2" name="Equation" r:id="rId19" imgW="546100" imgH="393700" progId="Equation.3">
                    <p:embed/>
                  </p:oleObj>
                </mc:Choice>
                <mc:Fallback>
                  <p:oleObj name="Equation" r:id="rId19" imgW="546100" imgH="3937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268" y="1718912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65320"/>
              </p:ext>
            </p:extLst>
          </p:nvPr>
        </p:nvGraphicFramePr>
        <p:xfrm>
          <a:off x="5708172" y="1183936"/>
          <a:ext cx="2493371" cy="7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3" name="Equation" r:id="rId21" imgW="20726400" imgH="6096000" progId="Equation.DSMT4">
                  <p:embed/>
                </p:oleObj>
              </mc:Choice>
              <mc:Fallback>
                <p:oleObj name="Equation" r:id="rId21" imgW="20726400" imgH="6096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172" y="1183936"/>
                        <a:ext cx="2493371" cy="7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 Box 20"/>
          <p:cNvSpPr txBox="1">
            <a:spLocks noChangeArrowheads="1"/>
          </p:cNvSpPr>
          <p:nvPr/>
        </p:nvSpPr>
        <p:spPr bwMode="auto">
          <a:xfrm>
            <a:off x="76687" y="3249653"/>
            <a:ext cx="631696" cy="35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DFA</a:t>
            </a:r>
            <a:endParaRPr kumimoji="0" lang="en-US" altLang="zh-CN" sz="24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4" name="Oval 21"/>
          <p:cNvSpPr>
            <a:spLocks noChangeArrowheads="1"/>
          </p:cNvSpPr>
          <p:nvPr/>
        </p:nvSpPr>
        <p:spPr bwMode="auto">
          <a:xfrm>
            <a:off x="907864" y="4370576"/>
            <a:ext cx="822368" cy="7636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30448"/>
              </p:ext>
            </p:extLst>
          </p:nvPr>
        </p:nvGraphicFramePr>
        <p:xfrm>
          <a:off x="1025345" y="4546798"/>
          <a:ext cx="595973" cy="4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4" name="Equation" r:id="rId23" imgW="774065" imgH="533400" progId="Equation.3">
                  <p:embed/>
                </p:oleObj>
              </mc:Choice>
              <mc:Fallback>
                <p:oleObj name="Equation" r:id="rId23" imgW="774065" imgH="533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45" y="4546798"/>
                        <a:ext cx="595973" cy="40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496680" y="4781760"/>
            <a:ext cx="411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30232" y="4253095"/>
            <a:ext cx="2584586" cy="1057331"/>
            <a:chOff x="2425731" y="4425924"/>
            <a:chExt cx="2584586" cy="1057331"/>
          </a:xfrm>
        </p:grpSpPr>
        <p:sp>
          <p:nvSpPr>
            <p:cNvPr id="117" name="Oval 24"/>
            <p:cNvSpPr>
              <a:spLocks noChangeArrowheads="1"/>
            </p:cNvSpPr>
            <p:nvPr/>
          </p:nvSpPr>
          <p:spPr bwMode="auto">
            <a:xfrm>
              <a:off x="3894246" y="4425924"/>
              <a:ext cx="1116071" cy="10573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25"/>
            <p:cNvSpPr>
              <a:spLocks noChangeShapeType="1"/>
            </p:cNvSpPr>
            <p:nvPr/>
          </p:nvSpPr>
          <p:spPr bwMode="auto">
            <a:xfrm>
              <a:off x="2425731" y="4954589"/>
              <a:ext cx="1351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8764779"/>
                </p:ext>
              </p:extLst>
            </p:nvPr>
          </p:nvGraphicFramePr>
          <p:xfrm>
            <a:off x="3953049" y="4778167"/>
            <a:ext cx="1017588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5" name="Equation" r:id="rId25" imgW="1320165" imgH="520700" progId="Equation.3">
                    <p:embed/>
                  </p:oleObj>
                </mc:Choice>
                <mc:Fallback>
                  <p:oleObj name="Equation" r:id="rId25" imgW="1320165" imgH="520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049" y="4778167"/>
                          <a:ext cx="1017588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707291"/>
                </p:ext>
              </p:extLst>
            </p:nvPr>
          </p:nvGraphicFramePr>
          <p:xfrm>
            <a:off x="3013137" y="4660886"/>
            <a:ext cx="204369" cy="215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6" name="Equation" r:id="rId27" imgW="266700" imgH="279400" progId="Equation.3">
                    <p:embed/>
                  </p:oleObj>
                </mc:Choice>
                <mc:Fallback>
                  <p:oleObj name="Equation" r:id="rId27" imgW="266700" imgH="2794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137" y="4660886"/>
                          <a:ext cx="204369" cy="215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554010" y="5075463"/>
            <a:ext cx="1351034" cy="1292293"/>
            <a:chOff x="2249509" y="5248292"/>
            <a:chExt cx="1351034" cy="1292293"/>
          </a:xfrm>
        </p:grpSpPr>
        <p:sp>
          <p:nvSpPr>
            <p:cNvPr id="121" name="Oval 28"/>
            <p:cNvSpPr>
              <a:spLocks noChangeArrowheads="1"/>
            </p:cNvSpPr>
            <p:nvPr/>
          </p:nvSpPr>
          <p:spPr bwMode="auto">
            <a:xfrm>
              <a:off x="2778175" y="5776957"/>
              <a:ext cx="822368" cy="763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Line 29"/>
            <p:cNvSpPr>
              <a:spLocks noChangeShapeType="1"/>
            </p:cNvSpPr>
            <p:nvPr/>
          </p:nvSpPr>
          <p:spPr bwMode="auto">
            <a:xfrm>
              <a:off x="2249509" y="5248292"/>
              <a:ext cx="646146" cy="646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85177"/>
                </p:ext>
              </p:extLst>
            </p:nvPr>
          </p:nvGraphicFramePr>
          <p:xfrm>
            <a:off x="3013137" y="6011920"/>
            <a:ext cx="302270" cy="293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7" name="Equation" r:id="rId28" imgW="393700" imgH="381000" progId="Equation.3">
                    <p:embed/>
                  </p:oleObj>
                </mc:Choice>
                <mc:Fallback>
                  <p:oleObj name="Equation" r:id="rId28" imgW="393700" imgH="381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137" y="6011920"/>
                          <a:ext cx="302270" cy="293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118194"/>
                </p:ext>
              </p:extLst>
            </p:nvPr>
          </p:nvGraphicFramePr>
          <p:xfrm>
            <a:off x="2601953" y="5248292"/>
            <a:ext cx="194579" cy="302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8" name="Equation" r:id="rId30" imgW="254000" imgH="393700" progId="Equation.3">
                    <p:embed/>
                  </p:oleObj>
                </mc:Choice>
                <mc:Fallback>
                  <p:oleObj name="Equation" r:id="rId30" imgW="254000" imgH="3937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953" y="5248292"/>
                          <a:ext cx="194579" cy="302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612751" y="3841911"/>
            <a:ext cx="1585996" cy="646146"/>
            <a:chOff x="2073867" y="3190913"/>
            <a:chExt cx="1585996" cy="646146"/>
          </a:xfrm>
        </p:grpSpPr>
        <p:sp>
          <p:nvSpPr>
            <p:cNvPr id="127" name="Freeform 34"/>
            <p:cNvSpPr/>
            <p:nvPr/>
          </p:nvSpPr>
          <p:spPr bwMode="auto">
            <a:xfrm>
              <a:off x="2073867" y="3533566"/>
              <a:ext cx="1585996" cy="303493"/>
            </a:xfrm>
            <a:custGeom>
              <a:avLst/>
              <a:gdLst>
                <a:gd name="T0" fmla="*/ 2147483646 w 1344"/>
                <a:gd name="T1" fmla="*/ 2147483646 h 248"/>
                <a:gd name="T2" fmla="*/ 2147483646 w 1344"/>
                <a:gd name="T3" fmla="*/ 2147483646 h 248"/>
                <a:gd name="T4" fmla="*/ 0 w 1344"/>
                <a:gd name="T5" fmla="*/ 2147483646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3794539"/>
                </p:ext>
              </p:extLst>
            </p:nvPr>
          </p:nvGraphicFramePr>
          <p:xfrm>
            <a:off x="2954976" y="3190913"/>
            <a:ext cx="194579" cy="302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89" name="Equation" r:id="rId31" imgW="254000" imgH="393700" progId="Equation.3">
                    <p:embed/>
                  </p:oleObj>
                </mc:Choice>
                <mc:Fallback>
                  <p:oleObj name="Equation" r:id="rId31" imgW="254000" imgH="3937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976" y="3190913"/>
                          <a:ext cx="194579" cy="302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2846303" y="5584548"/>
            <a:ext cx="1335601" cy="695097"/>
            <a:chOff x="3307419" y="4933550"/>
            <a:chExt cx="1335601" cy="695097"/>
          </a:xfrm>
        </p:grpSpPr>
        <p:sp>
          <p:nvSpPr>
            <p:cNvPr id="129" name="Freeform 36"/>
            <p:cNvSpPr/>
            <p:nvPr/>
          </p:nvSpPr>
          <p:spPr bwMode="auto">
            <a:xfrm>
              <a:off x="3307419" y="4933550"/>
              <a:ext cx="704887" cy="695097"/>
            </a:xfrm>
            <a:custGeom>
              <a:avLst/>
              <a:gdLst>
                <a:gd name="T0" fmla="*/ 0 w 576"/>
                <a:gd name="T1" fmla="*/ 2147483646 h 568"/>
                <a:gd name="T2" fmla="*/ 2147483646 w 576"/>
                <a:gd name="T3" fmla="*/ 2147483646 h 568"/>
                <a:gd name="T4" fmla="*/ 2147483646 w 576"/>
                <a:gd name="T5" fmla="*/ 2147483646 h 568"/>
                <a:gd name="T6" fmla="*/ 2147483646 w 576"/>
                <a:gd name="T7" fmla="*/ 2147483646 h 568"/>
                <a:gd name="T8" fmla="*/ 2147483646 w 576"/>
                <a:gd name="T9" fmla="*/ 214748364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436220"/>
                </p:ext>
              </p:extLst>
            </p:nvPr>
          </p:nvGraphicFramePr>
          <p:xfrm>
            <a:off x="4143725" y="5011671"/>
            <a:ext cx="499295" cy="362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0" name="Equation" r:id="rId32" imgW="647700" imgH="469900" progId="Equation.3">
                    <p:embed/>
                  </p:oleObj>
                </mc:Choice>
                <mc:Fallback>
                  <p:oleObj name="Equation" r:id="rId32" imgW="647700" imgH="469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725" y="5011671"/>
                          <a:ext cx="499295" cy="362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015336"/>
              </p:ext>
            </p:extLst>
          </p:nvPr>
        </p:nvGraphicFramePr>
        <p:xfrm>
          <a:off x="437939" y="3959392"/>
          <a:ext cx="498072" cy="33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1" name="Equation" r:id="rId34" imgW="647700" imgH="431800" progId="Equation.3">
                  <p:embed/>
                </p:oleObj>
              </mc:Choice>
              <mc:Fallback>
                <p:oleObj name="Equation" r:id="rId34" imgW="647700" imgH="431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39" y="3959392"/>
                        <a:ext cx="498072" cy="33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632672"/>
              </p:ext>
            </p:extLst>
          </p:nvPr>
        </p:nvGraphicFramePr>
        <p:xfrm>
          <a:off x="5745069" y="1932194"/>
          <a:ext cx="27543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2" name="Equation" r:id="rId36" imgW="27432000" imgH="6096000" progId="Equation.DSMT4">
                  <p:embed/>
                </p:oleObj>
              </mc:Choice>
              <mc:Fallback>
                <p:oleObj name="Equation" r:id="rId36" imgW="27432000" imgH="6096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069" y="1932194"/>
                        <a:ext cx="27543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59338"/>
              </p:ext>
            </p:extLst>
          </p:nvPr>
        </p:nvGraphicFramePr>
        <p:xfrm>
          <a:off x="5656461" y="2538346"/>
          <a:ext cx="30670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3" name="Equation" r:id="rId38" imgW="27736800" imgH="6096000" progId="Equation.DSMT4">
                  <p:embed/>
                </p:oleObj>
              </mc:Choice>
              <mc:Fallback>
                <p:oleObj name="Equation" r:id="rId38" imgW="27736800" imgH="6096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61" y="2538346"/>
                        <a:ext cx="30670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18016"/>
              </p:ext>
            </p:extLst>
          </p:nvPr>
        </p:nvGraphicFramePr>
        <p:xfrm>
          <a:off x="5644803" y="3335314"/>
          <a:ext cx="1768965" cy="109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4" name="Equation" r:id="rId40" imgW="17678400" imgH="10972800" progId="Equation.DSMT4">
                  <p:embed/>
                </p:oleObj>
              </mc:Choice>
              <mc:Fallback>
                <p:oleObj name="Equation" r:id="rId40" imgW="17678400" imgH="10972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803" y="3335314"/>
                        <a:ext cx="1768965" cy="1091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bject 29">
                <a:extLst>
                  <a:ext uri="{FF2B5EF4-FFF2-40B4-BE49-F238E27FC236}">
                    <a16:creationId xmlns:a16="http://schemas.microsoft.com/office/drawing/2014/main" id="{29FBCAF8-EF04-4D18-AE82-0379441A08A1}"/>
                  </a:ext>
                </a:extLst>
              </p:cNvPr>
              <p:cNvSpPr txBox="1"/>
              <p:nvPr/>
            </p:nvSpPr>
            <p:spPr bwMode="auto">
              <a:xfrm>
                <a:off x="5654675" y="4400550"/>
                <a:ext cx="2949773" cy="7336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Object 29">
                <a:extLst>
                  <a:ext uri="{FF2B5EF4-FFF2-40B4-BE49-F238E27FC236}">
                    <a16:creationId xmlns:a16="http://schemas.microsoft.com/office/drawing/2014/main" id="{29FBCAF8-EF04-4D18-AE82-0379441A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675" y="4400550"/>
                <a:ext cx="2949773" cy="733654"/>
              </a:xfrm>
              <a:prstGeom prst="rect">
                <a:avLst/>
              </a:prstGeom>
              <a:blipFill>
                <a:blip r:embed="rId42"/>
                <a:stretch>
                  <a:fillRect l="-6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828E326-359D-4D4C-88A0-1F1463D06DCA}"/>
                  </a:ext>
                </a:extLst>
              </p:cNvPr>
              <p:cNvSpPr txBox="1"/>
              <p:nvPr/>
            </p:nvSpPr>
            <p:spPr>
              <a:xfrm>
                <a:off x="5717822" y="4956757"/>
                <a:ext cx="29689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828E326-359D-4D4C-88A0-1F1463D0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22" y="4956757"/>
                <a:ext cx="2968978" cy="461665"/>
              </a:xfrm>
              <a:prstGeom prst="rect">
                <a:avLst/>
              </a:prstGeom>
              <a:blipFill>
                <a:blip r:embed="rId43"/>
                <a:stretch>
                  <a:fillRect l="-616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26">
                <a:extLst>
                  <a:ext uri="{FF2B5EF4-FFF2-40B4-BE49-F238E27FC236}">
                    <a16:creationId xmlns:a16="http://schemas.microsoft.com/office/drawing/2014/main" id="{A7120CEA-188A-41B7-9CFF-A01CDE0C8A43}"/>
                  </a:ext>
                </a:extLst>
              </p:cNvPr>
              <p:cNvSpPr txBox="1"/>
              <p:nvPr/>
            </p:nvSpPr>
            <p:spPr bwMode="auto">
              <a:xfrm>
                <a:off x="2082676" y="3116052"/>
                <a:ext cx="977898" cy="549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3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8" name="Object 26">
                <a:extLst>
                  <a:ext uri="{FF2B5EF4-FFF2-40B4-BE49-F238E27FC236}">
                    <a16:creationId xmlns:a16="http://schemas.microsoft.com/office/drawing/2014/main" id="{A7120CEA-188A-41B7-9CFF-A01CDE0C8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2676" y="3116052"/>
                <a:ext cx="977898" cy="54917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8D89895-123A-4CC5-A917-1B8053018BF1}"/>
              </a:ext>
            </a:extLst>
          </p:cNvPr>
          <p:cNvSpPr/>
          <p:nvPr/>
        </p:nvSpPr>
        <p:spPr>
          <a:xfrm>
            <a:off x="3060217" y="3572995"/>
            <a:ext cx="1125284" cy="810469"/>
          </a:xfrm>
          <a:custGeom>
            <a:avLst/>
            <a:gdLst>
              <a:gd name="connsiteX0" fmla="*/ 838986 w 838986"/>
              <a:gd name="connsiteY0" fmla="*/ 659876 h 659876"/>
              <a:gd name="connsiteX1" fmla="*/ 0 w 838986"/>
              <a:gd name="connsiteY1" fmla="*/ 0 h 659876"/>
              <a:gd name="connsiteX2" fmla="*/ 0 w 838986"/>
              <a:gd name="connsiteY2" fmla="*/ 0 h 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986" h="659876">
                <a:moveTo>
                  <a:pt x="838986" y="65987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2EAA45F-9C03-4134-8A66-8C195C20A507}"/>
              </a:ext>
            </a:extLst>
          </p:cNvPr>
          <p:cNvGrpSpPr/>
          <p:nvPr/>
        </p:nvGrpSpPr>
        <p:grpSpPr>
          <a:xfrm>
            <a:off x="2249107" y="2505263"/>
            <a:ext cx="1433502" cy="704887"/>
            <a:chOff x="3312314" y="4928655"/>
            <a:chExt cx="1433502" cy="704887"/>
          </a:xfrm>
        </p:grpSpPr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0D4CA01F-A48C-4E53-B9CC-0687FC298844}"/>
                </a:ext>
              </a:extLst>
            </p:cNvPr>
            <p:cNvSpPr/>
            <p:nvPr/>
          </p:nvSpPr>
          <p:spPr bwMode="auto">
            <a:xfrm rot="16200000">
              <a:off x="3307419" y="4933550"/>
              <a:ext cx="704887" cy="695097"/>
            </a:xfrm>
            <a:custGeom>
              <a:avLst/>
              <a:gdLst>
                <a:gd name="T0" fmla="*/ 0 w 576"/>
                <a:gd name="T1" fmla="*/ 2147483646 h 568"/>
                <a:gd name="T2" fmla="*/ 2147483646 w 576"/>
                <a:gd name="T3" fmla="*/ 2147483646 h 568"/>
                <a:gd name="T4" fmla="*/ 2147483646 w 576"/>
                <a:gd name="T5" fmla="*/ 2147483646 h 568"/>
                <a:gd name="T6" fmla="*/ 2147483646 w 576"/>
                <a:gd name="T7" fmla="*/ 2147483646 h 568"/>
                <a:gd name="T8" fmla="*/ 2147483646 w 576"/>
                <a:gd name="T9" fmla="*/ 214748364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Object 37">
                  <a:extLst>
                    <a:ext uri="{FF2B5EF4-FFF2-40B4-BE49-F238E27FC236}">
                      <a16:creationId xmlns:a16="http://schemas.microsoft.com/office/drawing/2014/main" id="{7192CC31-5041-4A28-BC27-DEC61B3C9EFC}"/>
                    </a:ext>
                  </a:extLst>
                </p:cNvPr>
                <p:cNvSpPr txBox="1"/>
                <p:nvPr/>
              </p:nvSpPr>
              <p:spPr bwMode="auto">
                <a:xfrm>
                  <a:off x="4130257" y="5012604"/>
                  <a:ext cx="615559" cy="5268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7" name="Object 37">
                  <a:extLst>
                    <a:ext uri="{FF2B5EF4-FFF2-40B4-BE49-F238E27FC236}">
                      <a16:creationId xmlns:a16="http://schemas.microsoft.com/office/drawing/2014/main" id="{7192CC31-5041-4A28-BC27-DEC61B3C9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30257" y="5012604"/>
                  <a:ext cx="615559" cy="526839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801C135A-7207-4899-BD73-51FA51BD2CAF}"/>
              </a:ext>
            </a:extLst>
          </p:cNvPr>
          <p:cNvSpPr/>
          <p:nvPr/>
        </p:nvSpPr>
        <p:spPr>
          <a:xfrm rot="16200000">
            <a:off x="1238699" y="3462511"/>
            <a:ext cx="877488" cy="810469"/>
          </a:xfrm>
          <a:custGeom>
            <a:avLst/>
            <a:gdLst>
              <a:gd name="connsiteX0" fmla="*/ 838986 w 838986"/>
              <a:gd name="connsiteY0" fmla="*/ 659876 h 659876"/>
              <a:gd name="connsiteX1" fmla="*/ 0 w 838986"/>
              <a:gd name="connsiteY1" fmla="*/ 0 h 659876"/>
              <a:gd name="connsiteX2" fmla="*/ 0 w 838986"/>
              <a:gd name="connsiteY2" fmla="*/ 0 h 6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986" h="659876">
                <a:moveTo>
                  <a:pt x="838986" y="65987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Object 31">
            <a:extLst>
              <a:ext uri="{FF2B5EF4-FFF2-40B4-BE49-F238E27FC236}">
                <a16:creationId xmlns:a16="http://schemas.microsoft.com/office/drawing/2014/main" id="{E19AF3A3-23FF-41FD-A892-DF8C5F009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15726"/>
              </p:ext>
            </p:extLst>
          </p:nvPr>
        </p:nvGraphicFramePr>
        <p:xfrm>
          <a:off x="1491343" y="3464893"/>
          <a:ext cx="194579" cy="30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5" name="Equation" r:id="rId46" imgW="254000" imgH="393700" progId="Equation.3">
                  <p:embed/>
                </p:oleObj>
              </mc:Choice>
              <mc:Fallback>
                <p:oleObj name="Equation" r:id="rId46" imgW="254000" imgH="393700" progId="Equation.3">
                  <p:embed/>
                  <p:pic>
                    <p:nvPicPr>
                      <p:cNvPr id="12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343" y="3464893"/>
                        <a:ext cx="194579" cy="302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882" y="1275842"/>
            <a:ext cx="9071118" cy="1542901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600" dirty="0"/>
              <a:t>对于</a:t>
            </a:r>
            <a:r>
              <a:rPr lang="en-US" altLang="zh-CN" sz="2600" dirty="0"/>
              <a:t>DFA</a:t>
            </a:r>
            <a:r>
              <a:rPr lang="zh-CN" altLang="en-US" sz="2600" dirty="0"/>
              <a:t>的任意状态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/>
              <a:t>若    是</a:t>
            </a:r>
            <a:r>
              <a:rPr lang="en-US" altLang="zh-CN" sz="2600" dirty="0"/>
              <a:t>NFA</a:t>
            </a:r>
            <a:r>
              <a:rPr lang="zh-CN" altLang="en-US" sz="2600" dirty="0"/>
              <a:t>的接受状态，则                          是</a:t>
            </a:r>
            <a:r>
              <a:rPr lang="en-US" altLang="zh-CN" sz="2600" dirty="0"/>
              <a:t>DFA</a:t>
            </a:r>
            <a:r>
              <a:rPr lang="zh-CN" altLang="en-US" sz="2600" dirty="0"/>
              <a:t>的接受状态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/>
              <a:t>       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14306"/>
              </p:ext>
            </p:extLst>
          </p:nvPr>
        </p:nvGraphicFramePr>
        <p:xfrm>
          <a:off x="3385941" y="1302345"/>
          <a:ext cx="2304131" cy="54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4" name="Equation" r:id="rId4" imgW="2768600" imgH="660400" progId="Equation.3">
                  <p:embed/>
                </p:oleObj>
              </mc:Choice>
              <mc:Fallback>
                <p:oleObj name="Equation" r:id="rId4" imgW="27686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41" y="1302345"/>
                        <a:ext cx="2304131" cy="549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96285"/>
              </p:ext>
            </p:extLst>
          </p:nvPr>
        </p:nvGraphicFramePr>
        <p:xfrm>
          <a:off x="518691" y="1760436"/>
          <a:ext cx="360040" cy="4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5" name="Equation" r:id="rId6" imgW="495300" imgH="660400" progId="Equation.3">
                  <p:embed/>
                </p:oleObj>
              </mc:Choice>
              <mc:Fallback>
                <p:oleObj name="Equation" r:id="rId6" imgW="4953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91" y="1760436"/>
                        <a:ext cx="360040" cy="4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544198"/>
              </p:ext>
            </p:extLst>
          </p:nvPr>
        </p:nvGraphicFramePr>
        <p:xfrm>
          <a:off x="4096527" y="1790845"/>
          <a:ext cx="2088232" cy="49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6" name="Equation" r:id="rId8" imgW="2768600" imgH="660400" progId="Equation.3">
                  <p:embed/>
                </p:oleObj>
              </mc:Choice>
              <mc:Fallback>
                <p:oleObj name="Equation" r:id="rId8" imgW="27686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527" y="1790845"/>
                        <a:ext cx="2088232" cy="498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50503" y="759079"/>
            <a:ext cx="1604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4:</a:t>
            </a:r>
          </a:p>
        </p:txBody>
      </p:sp>
      <p:graphicFrame>
        <p:nvGraphicFramePr>
          <p:cNvPr id="4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5977"/>
              </p:ext>
            </p:extLst>
          </p:nvPr>
        </p:nvGraphicFramePr>
        <p:xfrm>
          <a:off x="6602900" y="272467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7" name="Equation" r:id="rId9" imgW="1180465" imgH="520700" progId="Equation.3">
                  <p:embed/>
                </p:oleObj>
              </mc:Choice>
              <mc:Fallback>
                <p:oleObj name="Equation" r:id="rId9" imgW="1180465" imgH="520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900" y="272467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76208"/>
              </p:ext>
            </p:extLst>
          </p:nvPr>
        </p:nvGraphicFramePr>
        <p:xfrm>
          <a:off x="6101250" y="5318755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8" name="Equation" r:id="rId11" imgW="2184400" imgH="520700" progId="Equation.3">
                  <p:embed/>
                </p:oleObj>
              </mc:Choice>
              <mc:Fallback>
                <p:oleObj name="Equation" r:id="rId11" imgW="2184400" imgH="5207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250" y="5318755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339584" y="2374187"/>
            <a:ext cx="5845175" cy="1528883"/>
            <a:chOff x="239355" y="3013936"/>
            <a:chExt cx="6416675" cy="1678366"/>
          </a:xfrm>
        </p:grpSpPr>
        <p:sp>
          <p:nvSpPr>
            <p:cNvPr id="12" name="Oval 3"/>
            <p:cNvSpPr>
              <a:spLocks noChangeArrowheads="1"/>
            </p:cNvSpPr>
            <p:nvPr/>
          </p:nvSpPr>
          <p:spPr bwMode="auto">
            <a:xfrm>
              <a:off x="1931630" y="35620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3989030" y="35620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6046430" y="35620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541230" y="386680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674830" y="386680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3912830" y="3485802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3874730" y="3075779"/>
              <a:ext cx="762000" cy="486223"/>
            </a:xfrm>
            <a:custGeom>
              <a:avLst/>
              <a:gdLst>
                <a:gd name="T0" fmla="*/ 2147483646 w 480"/>
                <a:gd name="T1" fmla="*/ 2147483646 h 400"/>
                <a:gd name="T2" fmla="*/ 2147483646 w 480"/>
                <a:gd name="T3" fmla="*/ 2147483646 h 400"/>
                <a:gd name="T4" fmla="*/ 2147483646 w 480"/>
                <a:gd name="T5" fmla="*/ 2147483646 h 400"/>
                <a:gd name="T6" fmla="*/ 2147483646 w 480"/>
                <a:gd name="T7" fmla="*/ 2147483646 h 400"/>
                <a:gd name="T8" fmla="*/ 2147483646 w 480"/>
                <a:gd name="T9" fmla="*/ 2147483646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2236430" y="4095402"/>
              <a:ext cx="3898900" cy="596900"/>
            </a:xfrm>
            <a:custGeom>
              <a:avLst/>
              <a:gdLst>
                <a:gd name="T0" fmla="*/ 2147483646 w 2456"/>
                <a:gd name="T1" fmla="*/ 0 h 376"/>
                <a:gd name="T2" fmla="*/ 2147483646 w 2456"/>
                <a:gd name="T3" fmla="*/ 2147483646 h 376"/>
                <a:gd name="T4" fmla="*/ 2147483646 w 2456"/>
                <a:gd name="T5" fmla="*/ 2147483646 h 376"/>
                <a:gd name="T6" fmla="*/ 0 w 2456"/>
                <a:gd name="T7" fmla="*/ 2147483646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398230" y="38668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146130"/>
                </p:ext>
              </p:extLst>
            </p:nvPr>
          </p:nvGraphicFramePr>
          <p:xfrm>
            <a:off x="3074630" y="356200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69" name="Equation" r:id="rId13" imgW="266700" imgH="279400" progId="Equation.3">
                    <p:embed/>
                  </p:oleObj>
                </mc:Choice>
                <mc:Fallback>
                  <p:oleObj name="Equation" r:id="rId13" imgW="266700" imgH="279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630" y="356200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645402"/>
                </p:ext>
              </p:extLst>
            </p:nvPr>
          </p:nvGraphicFramePr>
          <p:xfrm>
            <a:off x="4827230" y="4247802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0" name="Equation" r:id="rId15" imgW="254000" imgH="393700" progId="Equation.3">
                    <p:embed/>
                  </p:oleObj>
                </mc:Choice>
                <mc:Fallback>
                  <p:oleObj name="Equation" r:id="rId15" imgW="2540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230" y="4247802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419350"/>
                </p:ext>
              </p:extLst>
            </p:nvPr>
          </p:nvGraphicFramePr>
          <p:xfrm>
            <a:off x="4583156" y="30139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1" name="Equation" r:id="rId17" imgW="266700" imgH="279400" progId="Equation.3">
                    <p:embed/>
                  </p:oleObj>
                </mc:Choice>
                <mc:Fallback>
                  <p:oleObj name="Equation" r:id="rId17" imgW="266700" imgH="279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156" y="30139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02854"/>
                </p:ext>
              </p:extLst>
            </p:nvPr>
          </p:nvGraphicFramePr>
          <p:xfrm>
            <a:off x="5246330" y="3522315"/>
            <a:ext cx="327025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2" name="公式" r:id="rId18" imgW="127000" imgH="139700" progId="Equation.3">
                    <p:embed/>
                  </p:oleObj>
                </mc:Choice>
                <mc:Fallback>
                  <p:oleObj name="公式" r:id="rId18" imgW="127000" imgH="139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330" y="3522315"/>
                          <a:ext cx="327025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6002820"/>
                </p:ext>
              </p:extLst>
            </p:nvPr>
          </p:nvGraphicFramePr>
          <p:xfrm>
            <a:off x="2007830" y="3562002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3" name="Equation" r:id="rId20" imgW="431800" imgH="533400" progId="Equation.3">
                    <p:embed/>
                  </p:oleObj>
                </mc:Choice>
                <mc:Fallback>
                  <p:oleObj name="Equation" r:id="rId20" imgW="431800" imgH="533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830" y="3562002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444921"/>
                </p:ext>
              </p:extLst>
            </p:nvPr>
          </p:nvGraphicFramePr>
          <p:xfrm>
            <a:off x="4095393" y="3566765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4" name="Equation" r:id="rId22" imgW="368300" imgH="520700" progId="Equation.3">
                    <p:embed/>
                  </p:oleObj>
                </mc:Choice>
                <mc:Fallback>
                  <p:oleObj name="Equation" r:id="rId22" imgW="368300" imgH="520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393" y="3566765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296751"/>
                </p:ext>
              </p:extLst>
            </p:nvPr>
          </p:nvGraphicFramePr>
          <p:xfrm>
            <a:off x="6116280" y="3566765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5" name="Equation" r:id="rId24" imgW="444500" imgH="520700" progId="Equation.3">
                    <p:embed/>
                  </p:oleObj>
                </mc:Choice>
                <mc:Fallback>
                  <p:oleObj name="Equation" r:id="rId24" imgW="444500" imgH="520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6280" y="3566765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39355" y="3167351"/>
              <a:ext cx="911665" cy="497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NFA</a:t>
              </a:r>
              <a:endParaRPr kumimoji="0" lang="en-US" altLang="zh-CN" sz="2400" b="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50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637324"/>
                </p:ext>
              </p:extLst>
            </p:nvPr>
          </p:nvGraphicFramePr>
          <p:xfrm>
            <a:off x="1322030" y="321815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6" name="Equation" r:id="rId26" imgW="546100" imgH="393700" progId="Equation.3">
                    <p:embed/>
                  </p:oleObj>
                </mc:Choice>
                <mc:Fallback>
                  <p:oleObj name="Equation" r:id="rId26" imgW="546100" imgH="3937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030" y="321815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329959" y="4111309"/>
            <a:ext cx="5531405" cy="2702067"/>
            <a:chOff x="179030" y="4674840"/>
            <a:chExt cx="7175500" cy="3505200"/>
          </a:xfrm>
        </p:grpSpPr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79030" y="4979640"/>
              <a:ext cx="8194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DFA</a:t>
              </a:r>
              <a:endParaRPr kumimoji="0" lang="en-US" altLang="zh-CN" sz="2400" b="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auto">
            <a:xfrm>
              <a:off x="1855430" y="558924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5722493"/>
                </p:ext>
              </p:extLst>
            </p:nvPr>
          </p:nvGraphicFramePr>
          <p:xfrm>
            <a:off x="2007830" y="5817840"/>
            <a:ext cx="773113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7" name="Equation" r:id="rId28" imgW="774065" imgH="533400" progId="Equation.3">
                    <p:embed/>
                  </p:oleObj>
                </mc:Choice>
                <mc:Fallback>
                  <p:oleObj name="Equation" r:id="rId28" imgW="774065" imgH="533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830" y="5817840"/>
                          <a:ext cx="773113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1322030" y="612264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>
              <a:off x="4827230" y="5436840"/>
              <a:ext cx="1447800" cy="1371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922230" y="612264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412138"/>
                </p:ext>
              </p:extLst>
            </p:nvPr>
          </p:nvGraphicFramePr>
          <p:xfrm>
            <a:off x="4903430" y="589404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8" name="Equation" r:id="rId30" imgW="1320165" imgH="520700" progId="Equation.3">
                    <p:embed/>
                  </p:oleObj>
                </mc:Choice>
                <mc:Fallback>
                  <p:oleObj name="Equation" r:id="rId30" imgW="1320165" imgH="520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430" y="589404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0529417"/>
                </p:ext>
              </p:extLst>
            </p:nvPr>
          </p:nvGraphicFramePr>
          <p:xfrm>
            <a:off x="3684230" y="574164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79" name="Equation" r:id="rId32" imgW="266700" imgH="279400" progId="Equation.3">
                    <p:embed/>
                  </p:oleObj>
                </mc:Choice>
                <mc:Fallback>
                  <p:oleObj name="Equation" r:id="rId32" imgW="266700" imgH="2794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230" y="574164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Oval 28"/>
            <p:cNvSpPr>
              <a:spLocks noChangeArrowheads="1"/>
            </p:cNvSpPr>
            <p:nvPr/>
          </p:nvSpPr>
          <p:spPr bwMode="auto">
            <a:xfrm>
              <a:off x="3379430" y="718944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2693630" y="650364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060191"/>
                </p:ext>
              </p:extLst>
            </p:nvPr>
          </p:nvGraphicFramePr>
          <p:xfrm>
            <a:off x="3684230" y="749424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0" name="Equation" r:id="rId33" imgW="393700" imgH="381000" progId="Equation.3">
                    <p:embed/>
                  </p:oleObj>
                </mc:Choice>
                <mc:Fallback>
                  <p:oleObj name="Equation" r:id="rId33" imgW="393700" imgH="381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230" y="749424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7581405"/>
                </p:ext>
              </p:extLst>
            </p:nvPr>
          </p:nvGraphicFramePr>
          <p:xfrm>
            <a:off x="3150830" y="6503640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1" name="Equation" r:id="rId35" imgW="254000" imgH="393700" progId="Equation.3">
                    <p:embed/>
                  </p:oleObj>
                </mc:Choice>
                <mc:Fallback>
                  <p:oleObj name="Equation" r:id="rId35" imgW="254000" imgH="3937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30" y="6503640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Freeform 32"/>
            <p:cNvSpPr/>
            <p:nvPr/>
          </p:nvSpPr>
          <p:spPr bwMode="auto">
            <a:xfrm>
              <a:off x="6198830" y="4827240"/>
              <a:ext cx="1155700" cy="1041400"/>
            </a:xfrm>
            <a:custGeom>
              <a:avLst/>
              <a:gdLst>
                <a:gd name="T0" fmla="*/ 0 w 728"/>
                <a:gd name="T1" fmla="*/ 2147483646 h 656"/>
                <a:gd name="T2" fmla="*/ 2147483646 w 728"/>
                <a:gd name="T3" fmla="*/ 2147483646 h 656"/>
                <a:gd name="T4" fmla="*/ 2147483646 w 728"/>
                <a:gd name="T5" fmla="*/ 2147483646 h 656"/>
                <a:gd name="T6" fmla="*/ 2147483646 w 728"/>
                <a:gd name="T7" fmla="*/ 2147483646 h 656"/>
                <a:gd name="T8" fmla="*/ 2147483646 w 728"/>
                <a:gd name="T9" fmla="*/ 2147483646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215443"/>
                </p:ext>
              </p:extLst>
            </p:nvPr>
          </p:nvGraphicFramePr>
          <p:xfrm>
            <a:off x="6960830" y="467484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2" name="Equation" r:id="rId36" imgW="266700" imgH="279400" progId="Equation.3">
                    <p:embed/>
                  </p:oleObj>
                </mc:Choice>
                <mc:Fallback>
                  <p:oleObj name="Equation" r:id="rId36" imgW="266700" imgH="2794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0830" y="467484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Freeform 34"/>
            <p:cNvSpPr/>
            <p:nvPr/>
          </p:nvSpPr>
          <p:spPr bwMode="auto">
            <a:xfrm>
              <a:off x="2769830" y="5347940"/>
              <a:ext cx="2057400" cy="393700"/>
            </a:xfrm>
            <a:custGeom>
              <a:avLst/>
              <a:gdLst>
                <a:gd name="T0" fmla="*/ 2147483646 w 1344"/>
                <a:gd name="T1" fmla="*/ 2147483646 h 248"/>
                <a:gd name="T2" fmla="*/ 2147483646 w 1344"/>
                <a:gd name="T3" fmla="*/ 2147483646 h 248"/>
                <a:gd name="T4" fmla="*/ 0 w 1344"/>
                <a:gd name="T5" fmla="*/ 2147483646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425522"/>
                </p:ext>
              </p:extLst>
            </p:nvPr>
          </p:nvGraphicFramePr>
          <p:xfrm>
            <a:off x="3912830" y="4903440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3" name="Equation" r:id="rId37" imgW="254000" imgH="393700" progId="Equation.3">
                    <p:embed/>
                  </p:oleObj>
                </mc:Choice>
                <mc:Fallback>
                  <p:oleObj name="Equation" r:id="rId37" imgW="254000" imgH="3937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830" y="4903440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Freeform 36"/>
            <p:cNvSpPr/>
            <p:nvPr/>
          </p:nvSpPr>
          <p:spPr bwMode="auto">
            <a:xfrm>
              <a:off x="4370030" y="7164040"/>
              <a:ext cx="914400" cy="901700"/>
            </a:xfrm>
            <a:custGeom>
              <a:avLst/>
              <a:gdLst>
                <a:gd name="T0" fmla="*/ 0 w 576"/>
                <a:gd name="T1" fmla="*/ 2147483646 h 568"/>
                <a:gd name="T2" fmla="*/ 2147483646 w 576"/>
                <a:gd name="T3" fmla="*/ 2147483646 h 568"/>
                <a:gd name="T4" fmla="*/ 2147483646 w 576"/>
                <a:gd name="T5" fmla="*/ 2147483646 h 568"/>
                <a:gd name="T6" fmla="*/ 2147483646 w 576"/>
                <a:gd name="T7" fmla="*/ 2147483646 h 568"/>
                <a:gd name="T8" fmla="*/ 2147483646 w 576"/>
                <a:gd name="T9" fmla="*/ 214748364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079144"/>
                </p:ext>
              </p:extLst>
            </p:nvPr>
          </p:nvGraphicFramePr>
          <p:xfrm>
            <a:off x="5436830" y="726564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4" name="Equation" r:id="rId38" imgW="647700" imgH="469900" progId="Equation.3">
                    <p:embed/>
                  </p:oleObj>
                </mc:Choice>
                <mc:Fallback>
                  <p:oleObj name="Equation" r:id="rId38" imgW="647700" imgH="469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830" y="726564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Oval 38"/>
            <p:cNvSpPr>
              <a:spLocks noChangeArrowheads="1"/>
            </p:cNvSpPr>
            <p:nvPr/>
          </p:nvSpPr>
          <p:spPr bwMode="auto">
            <a:xfrm>
              <a:off x="4674830" y="528444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2756835"/>
                </p:ext>
              </p:extLst>
            </p:nvPr>
          </p:nvGraphicFramePr>
          <p:xfrm>
            <a:off x="1245830" y="5055840"/>
            <a:ext cx="6461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85" name="Equation" r:id="rId40" imgW="647700" imgH="431800" progId="Equation.3">
                    <p:embed/>
                  </p:oleObj>
                </mc:Choice>
                <mc:Fallback>
                  <p:oleObj name="Equation" r:id="rId40" imgW="647700" imgH="4318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830" y="5055840"/>
                          <a:ext cx="6461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文本框 53"/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2400" b="0"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836613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例题： 将下图</a:t>
            </a:r>
            <a:r>
              <a:rPr kumimoji="0" lang="en-US" altLang="zh-CN" dirty="0">
                <a:solidFill>
                  <a:srgbClr val="FF0000"/>
                </a:solidFill>
              </a:rPr>
              <a:t>NFA</a:t>
            </a:r>
            <a:r>
              <a:rPr kumimoji="0" lang="zh-CN" altLang="en-US" dirty="0">
                <a:solidFill>
                  <a:srgbClr val="FF0000"/>
                </a:solidFill>
              </a:rPr>
              <a:t>转化成等价</a:t>
            </a:r>
            <a:r>
              <a:rPr kumimoji="0" lang="en-US" altLang="zh-CN" dirty="0">
                <a:solidFill>
                  <a:srgbClr val="FF0000"/>
                </a:solidFill>
              </a:rPr>
              <a:t>DFA</a:t>
            </a:r>
            <a:endParaRPr kumimoji="0" lang="en-US" altLang="zh-CN" sz="26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187450" y="2133600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203575" y="2060575"/>
            <a:ext cx="1296988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0" y="213360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0" name="Group 8"/>
          <p:cNvGrpSpPr/>
          <p:nvPr/>
        </p:nvGrpSpPr>
        <p:grpSpPr bwMode="auto">
          <a:xfrm>
            <a:off x="501650" y="1773238"/>
            <a:ext cx="685800" cy="685800"/>
            <a:chOff x="1519" y="1117"/>
            <a:chExt cx="432" cy="432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565" y="1117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19" y="111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484438" y="1700213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2484438" y="1700213"/>
            <a:ext cx="685800" cy="685800"/>
            <a:chOff x="2744" y="618"/>
            <a:chExt cx="432" cy="432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17" y="637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744" y="61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4500563" y="1700213"/>
            <a:ext cx="685800" cy="692150"/>
            <a:chOff x="2720" y="1270"/>
            <a:chExt cx="432" cy="436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769" y="1270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" name="Freeform 18"/>
          <p:cNvSpPr/>
          <p:nvPr/>
        </p:nvSpPr>
        <p:spPr bwMode="auto">
          <a:xfrm>
            <a:off x="611188" y="1423988"/>
            <a:ext cx="479425" cy="420687"/>
          </a:xfrm>
          <a:custGeom>
            <a:avLst/>
            <a:gdLst>
              <a:gd name="T0" fmla="*/ 2147483646 w 302"/>
              <a:gd name="T1" fmla="*/ 2147483646 h 265"/>
              <a:gd name="T2" fmla="*/ 2147483646 w 302"/>
              <a:gd name="T3" fmla="*/ 2147483646 h 265"/>
              <a:gd name="T4" fmla="*/ 2147483646 w 302"/>
              <a:gd name="T5" fmla="*/ 2147483646 h 265"/>
              <a:gd name="T6" fmla="*/ 0 w 302"/>
              <a:gd name="T7" fmla="*/ 2147483646 h 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265">
                <a:moveTo>
                  <a:pt x="272" y="265"/>
                </a:moveTo>
                <a:cubicBezTo>
                  <a:pt x="287" y="170"/>
                  <a:pt x="302" y="76"/>
                  <a:pt x="272" y="38"/>
                </a:cubicBezTo>
                <a:cubicBezTo>
                  <a:pt x="242" y="0"/>
                  <a:pt x="136" y="0"/>
                  <a:pt x="91" y="38"/>
                </a:cubicBezTo>
                <a:cubicBezTo>
                  <a:pt x="46" y="76"/>
                  <a:pt x="23" y="170"/>
                  <a:pt x="0" y="26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042988" y="13874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476375" y="21336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0,1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92500" y="21336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0,1</a:t>
            </a:r>
          </a:p>
        </p:txBody>
      </p:sp>
      <p:sp>
        <p:nvSpPr>
          <p:cNvPr id="24" name="Freeform 22"/>
          <p:cNvSpPr/>
          <p:nvPr/>
        </p:nvSpPr>
        <p:spPr bwMode="auto">
          <a:xfrm>
            <a:off x="4572000" y="1341438"/>
            <a:ext cx="479425" cy="431800"/>
          </a:xfrm>
          <a:custGeom>
            <a:avLst/>
            <a:gdLst>
              <a:gd name="T0" fmla="*/ 2147483646 w 302"/>
              <a:gd name="T1" fmla="*/ 2147483646 h 265"/>
              <a:gd name="T2" fmla="*/ 2147483646 w 302"/>
              <a:gd name="T3" fmla="*/ 2147483646 h 265"/>
              <a:gd name="T4" fmla="*/ 2147483646 w 302"/>
              <a:gd name="T5" fmla="*/ 2147483646 h 265"/>
              <a:gd name="T6" fmla="*/ 0 w 302"/>
              <a:gd name="T7" fmla="*/ 2147483646 h 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265">
                <a:moveTo>
                  <a:pt x="272" y="265"/>
                </a:moveTo>
                <a:cubicBezTo>
                  <a:pt x="287" y="170"/>
                  <a:pt x="302" y="76"/>
                  <a:pt x="272" y="38"/>
                </a:cubicBezTo>
                <a:cubicBezTo>
                  <a:pt x="242" y="0"/>
                  <a:pt x="136" y="0"/>
                  <a:pt x="91" y="38"/>
                </a:cubicBezTo>
                <a:cubicBezTo>
                  <a:pt x="46" y="76"/>
                  <a:pt x="23" y="170"/>
                  <a:pt x="0" y="26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148263" y="14128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50825" y="2781300"/>
            <a:ext cx="496887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(q0,0)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{q0,q1}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  </a:t>
            </a:r>
            <a:r>
              <a:rPr lang="en-US" altLang="zh-CN" sz="2400"/>
              <a:t>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(q0,1)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{q1}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2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({q0,q1},0)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{q0,q1,q2}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 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({q0,q1},1)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{q1, q2}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……</a:t>
            </a:r>
          </a:p>
        </p:txBody>
      </p:sp>
      <p:grpSp>
        <p:nvGrpSpPr>
          <p:cNvPr id="27" name="Group 25"/>
          <p:cNvGrpSpPr/>
          <p:nvPr/>
        </p:nvGrpSpPr>
        <p:grpSpPr bwMode="auto">
          <a:xfrm>
            <a:off x="6300788" y="1674813"/>
            <a:ext cx="1235075" cy="685800"/>
            <a:chOff x="3969" y="1055"/>
            <a:chExt cx="778" cy="432"/>
          </a:xfrm>
        </p:grpSpPr>
        <p:grpSp>
          <p:nvGrpSpPr>
            <p:cNvPr id="28" name="Group 26"/>
            <p:cNvGrpSpPr/>
            <p:nvPr/>
          </p:nvGrpSpPr>
          <p:grpSpPr bwMode="auto">
            <a:xfrm>
              <a:off x="4257" y="1055"/>
              <a:ext cx="490" cy="432"/>
              <a:chOff x="1490" y="1117"/>
              <a:chExt cx="490" cy="432"/>
            </a:xfrm>
          </p:grpSpPr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1490" y="1149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</a:rPr>
                  <a:t>{q0}</a:t>
                </a:r>
                <a:endParaRPr kumimoji="0" lang="en-US" altLang="zh-CN" sz="2400" baseline="-250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1519" y="111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69" y="123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" name="Group 30"/>
          <p:cNvGrpSpPr/>
          <p:nvPr/>
        </p:nvGrpSpPr>
        <p:grpSpPr bwMode="auto">
          <a:xfrm>
            <a:off x="5364163" y="2611438"/>
            <a:ext cx="1042987" cy="685800"/>
            <a:chOff x="2706" y="1274"/>
            <a:chExt cx="468" cy="432"/>
          </a:xfrm>
        </p:grpSpPr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706" y="1332"/>
              <a:ext cx="4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{q0,q1}</a:t>
              </a:r>
              <a:endParaRPr kumimoji="0" lang="en-US" altLang="zh-CN" sz="20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5" name="Group 33"/>
          <p:cNvGrpSpPr/>
          <p:nvPr/>
        </p:nvGrpSpPr>
        <p:grpSpPr bwMode="auto">
          <a:xfrm>
            <a:off x="6011863" y="2082800"/>
            <a:ext cx="792162" cy="528638"/>
            <a:chOff x="3787" y="1312"/>
            <a:chExt cx="499" cy="333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3787" y="1373"/>
              <a:ext cx="499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832" y="1312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8" name="Group 36"/>
          <p:cNvGrpSpPr/>
          <p:nvPr/>
        </p:nvGrpSpPr>
        <p:grpSpPr bwMode="auto">
          <a:xfrm>
            <a:off x="7486650" y="2501900"/>
            <a:ext cx="723900" cy="685800"/>
            <a:chOff x="2744" y="618"/>
            <a:chExt cx="456" cy="432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772" y="637"/>
              <a:ext cx="42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200">
                  <a:solidFill>
                    <a:srgbClr val="0000FF"/>
                  </a:solidFill>
                  <a:latin typeface="Arial" panose="020B0604020202020204" pitchFamily="34" charset="0"/>
                </a:rPr>
                <a:t>{q</a:t>
              </a:r>
              <a:r>
                <a:rPr kumimoji="0" lang="en-US" altLang="zh-CN" sz="22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2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2744" y="61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</p:grpSp>
      <p:grpSp>
        <p:nvGrpSpPr>
          <p:cNvPr id="41" name="Group 39"/>
          <p:cNvGrpSpPr/>
          <p:nvPr/>
        </p:nvGrpSpPr>
        <p:grpSpPr bwMode="auto">
          <a:xfrm>
            <a:off x="4572000" y="3906838"/>
            <a:ext cx="1411288" cy="792162"/>
            <a:chOff x="2711" y="1274"/>
            <a:chExt cx="459" cy="432"/>
          </a:xfrm>
        </p:grpSpPr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2711" y="1332"/>
              <a:ext cx="45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{q0,q1,q2}</a:t>
              </a:r>
              <a:endParaRPr kumimoji="0" lang="en-US" altLang="zh-CN" sz="20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" name="Group 42"/>
          <p:cNvGrpSpPr/>
          <p:nvPr/>
        </p:nvGrpSpPr>
        <p:grpSpPr bwMode="auto">
          <a:xfrm>
            <a:off x="6443663" y="3906838"/>
            <a:ext cx="1042987" cy="685800"/>
            <a:chOff x="2706" y="1274"/>
            <a:chExt cx="468" cy="432"/>
          </a:xfrm>
        </p:grpSpPr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706" y="1332"/>
              <a:ext cx="4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{q1,q2}</a:t>
              </a:r>
              <a:endParaRPr kumimoji="0" lang="en-US" altLang="zh-CN" sz="20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" name="Group 45"/>
          <p:cNvGrpSpPr/>
          <p:nvPr/>
        </p:nvGrpSpPr>
        <p:grpSpPr bwMode="auto">
          <a:xfrm>
            <a:off x="6011863" y="3690938"/>
            <a:ext cx="503237" cy="576262"/>
            <a:chOff x="4150" y="2160"/>
            <a:chExt cx="317" cy="363"/>
          </a:xfrm>
        </p:grpSpPr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150" y="252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4150" y="216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50" name="Group 48"/>
          <p:cNvGrpSpPr/>
          <p:nvPr/>
        </p:nvGrpSpPr>
        <p:grpSpPr bwMode="auto">
          <a:xfrm>
            <a:off x="5219700" y="3259138"/>
            <a:ext cx="504825" cy="647700"/>
            <a:chOff x="3288" y="2053"/>
            <a:chExt cx="318" cy="408"/>
          </a:xfrm>
        </p:grpSpPr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3333" y="2053"/>
              <a:ext cx="27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3288" y="2053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53" name="Group 51"/>
          <p:cNvGrpSpPr/>
          <p:nvPr/>
        </p:nvGrpSpPr>
        <p:grpSpPr bwMode="auto">
          <a:xfrm>
            <a:off x="4932363" y="4652963"/>
            <a:ext cx="790575" cy="665162"/>
            <a:chOff x="3470" y="2795"/>
            <a:chExt cx="498" cy="435"/>
          </a:xfrm>
        </p:grpSpPr>
        <p:sp>
          <p:nvSpPr>
            <p:cNvPr id="54" name="Freeform 52"/>
            <p:cNvSpPr/>
            <p:nvPr/>
          </p:nvSpPr>
          <p:spPr bwMode="auto">
            <a:xfrm rot="-10339991">
              <a:off x="3470" y="2795"/>
              <a:ext cx="302" cy="317"/>
            </a:xfrm>
            <a:custGeom>
              <a:avLst/>
              <a:gdLst>
                <a:gd name="T0" fmla="*/ 272 w 302"/>
                <a:gd name="T1" fmla="*/ 4647 h 265"/>
                <a:gd name="T2" fmla="*/ 272 w 302"/>
                <a:gd name="T3" fmla="*/ 665 h 265"/>
                <a:gd name="T4" fmla="*/ 91 w 302"/>
                <a:gd name="T5" fmla="*/ 665 h 265"/>
                <a:gd name="T6" fmla="*/ 0 w 302"/>
                <a:gd name="T7" fmla="*/ 464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" h="265">
                  <a:moveTo>
                    <a:pt x="272" y="265"/>
                  </a:moveTo>
                  <a:cubicBezTo>
                    <a:pt x="287" y="170"/>
                    <a:pt x="302" y="76"/>
                    <a:pt x="272" y="38"/>
                  </a:cubicBezTo>
                  <a:cubicBezTo>
                    <a:pt x="242" y="0"/>
                    <a:pt x="136" y="0"/>
                    <a:pt x="91" y="38"/>
                  </a:cubicBezTo>
                  <a:cubicBezTo>
                    <a:pt x="46" y="76"/>
                    <a:pt x="23" y="170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3787" y="2931"/>
              <a:ext cx="1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56" name="Group 54"/>
          <p:cNvGrpSpPr/>
          <p:nvPr/>
        </p:nvGrpSpPr>
        <p:grpSpPr bwMode="auto">
          <a:xfrm>
            <a:off x="6157913" y="3260725"/>
            <a:ext cx="574675" cy="719138"/>
            <a:chOff x="3879" y="2054"/>
            <a:chExt cx="362" cy="453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879" y="2054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4060" y="2099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59" name="Group 57"/>
          <p:cNvGrpSpPr/>
          <p:nvPr/>
        </p:nvGrpSpPr>
        <p:grpSpPr bwMode="auto">
          <a:xfrm>
            <a:off x="7754938" y="3906838"/>
            <a:ext cx="777875" cy="685800"/>
            <a:chOff x="1490" y="1117"/>
            <a:chExt cx="490" cy="432"/>
          </a:xfrm>
        </p:grpSpPr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1490" y="1149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{q2}</a:t>
              </a:r>
              <a:endParaRPr kumimoji="0" lang="en-US" altLang="zh-CN" sz="2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1519" y="111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2" name="Group 60"/>
          <p:cNvGrpSpPr/>
          <p:nvPr/>
        </p:nvGrpSpPr>
        <p:grpSpPr bwMode="auto">
          <a:xfrm>
            <a:off x="7885113" y="3187700"/>
            <a:ext cx="647700" cy="719138"/>
            <a:chOff x="4967" y="2008"/>
            <a:chExt cx="408" cy="453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4967" y="2008"/>
              <a:ext cx="136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5012" y="205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0,1</a:t>
              </a:r>
            </a:p>
          </p:txBody>
        </p:sp>
      </p:grpSp>
      <p:grpSp>
        <p:nvGrpSpPr>
          <p:cNvPr id="65" name="Group 63"/>
          <p:cNvGrpSpPr/>
          <p:nvPr/>
        </p:nvGrpSpPr>
        <p:grpSpPr bwMode="auto">
          <a:xfrm>
            <a:off x="7380288" y="1963738"/>
            <a:ext cx="360362" cy="503237"/>
            <a:chOff x="4649" y="1237"/>
            <a:chExt cx="227" cy="317"/>
          </a:xfrm>
        </p:grpSpPr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4649" y="1418"/>
              <a:ext cx="18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4695" y="1237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68" name="Group 66"/>
          <p:cNvGrpSpPr/>
          <p:nvPr/>
        </p:nvGrpSpPr>
        <p:grpSpPr bwMode="auto">
          <a:xfrm>
            <a:off x="7308850" y="4195763"/>
            <a:ext cx="576263" cy="601662"/>
            <a:chOff x="4604" y="2643"/>
            <a:chExt cx="363" cy="379"/>
          </a:xfrm>
        </p:grpSpPr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695" y="264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4604" y="273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0,1</a:t>
              </a:r>
            </a:p>
          </p:txBody>
        </p:sp>
      </p:grpSp>
      <p:grpSp>
        <p:nvGrpSpPr>
          <p:cNvPr id="71" name="Group 69"/>
          <p:cNvGrpSpPr/>
          <p:nvPr/>
        </p:nvGrpSpPr>
        <p:grpSpPr bwMode="auto">
          <a:xfrm rot="-2984045">
            <a:off x="8243094" y="4221956"/>
            <a:ext cx="790575" cy="665163"/>
            <a:chOff x="3470" y="2795"/>
            <a:chExt cx="498" cy="435"/>
          </a:xfrm>
        </p:grpSpPr>
        <p:sp>
          <p:nvSpPr>
            <p:cNvPr id="72" name="Freeform 70"/>
            <p:cNvSpPr/>
            <p:nvPr/>
          </p:nvSpPr>
          <p:spPr bwMode="auto">
            <a:xfrm rot="-10339991">
              <a:off x="3470" y="2795"/>
              <a:ext cx="302" cy="317"/>
            </a:xfrm>
            <a:custGeom>
              <a:avLst/>
              <a:gdLst>
                <a:gd name="T0" fmla="*/ 272 w 302"/>
                <a:gd name="T1" fmla="*/ 4647 h 265"/>
                <a:gd name="T2" fmla="*/ 272 w 302"/>
                <a:gd name="T3" fmla="*/ 665 h 265"/>
                <a:gd name="T4" fmla="*/ 91 w 302"/>
                <a:gd name="T5" fmla="*/ 665 h 265"/>
                <a:gd name="T6" fmla="*/ 0 w 302"/>
                <a:gd name="T7" fmla="*/ 464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" h="265">
                  <a:moveTo>
                    <a:pt x="272" y="265"/>
                  </a:moveTo>
                  <a:cubicBezTo>
                    <a:pt x="287" y="170"/>
                    <a:pt x="302" y="76"/>
                    <a:pt x="272" y="38"/>
                  </a:cubicBezTo>
                  <a:cubicBezTo>
                    <a:pt x="242" y="0"/>
                    <a:pt x="136" y="0"/>
                    <a:pt x="91" y="38"/>
                  </a:cubicBezTo>
                  <a:cubicBezTo>
                    <a:pt x="46" y="76"/>
                    <a:pt x="23" y="170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787" y="2931"/>
              <a:ext cx="1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74" name="Group 72"/>
          <p:cNvGrpSpPr/>
          <p:nvPr/>
        </p:nvGrpSpPr>
        <p:grpSpPr bwMode="auto">
          <a:xfrm>
            <a:off x="7956550" y="4581525"/>
            <a:ext cx="287338" cy="719138"/>
            <a:chOff x="5012" y="2886"/>
            <a:chExt cx="181" cy="453"/>
          </a:xfrm>
        </p:grpSpPr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5057" y="2886"/>
              <a:ext cx="1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5012" y="2976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7" name="Group 75"/>
          <p:cNvGrpSpPr/>
          <p:nvPr/>
        </p:nvGrpSpPr>
        <p:grpSpPr bwMode="auto">
          <a:xfrm>
            <a:off x="7713663" y="5229225"/>
            <a:ext cx="685800" cy="685800"/>
            <a:chOff x="1519" y="1117"/>
            <a:chExt cx="432" cy="432"/>
          </a:xfrm>
        </p:grpSpPr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1580" y="1137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φ</a:t>
              </a:r>
              <a:endParaRPr kumimoji="0" lang="en-US" altLang="zh-CN" sz="2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1519" y="111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0" name="Group 78"/>
          <p:cNvGrpSpPr/>
          <p:nvPr/>
        </p:nvGrpSpPr>
        <p:grpSpPr bwMode="auto">
          <a:xfrm>
            <a:off x="7794625" y="5840413"/>
            <a:ext cx="1241425" cy="517525"/>
            <a:chOff x="4910" y="3679"/>
            <a:chExt cx="782" cy="326"/>
          </a:xfrm>
        </p:grpSpPr>
        <p:sp>
          <p:nvSpPr>
            <p:cNvPr id="81" name="Freeform 79"/>
            <p:cNvSpPr/>
            <p:nvPr/>
          </p:nvSpPr>
          <p:spPr bwMode="auto">
            <a:xfrm rot="10501181">
              <a:off x="4910" y="3679"/>
              <a:ext cx="302" cy="305"/>
            </a:xfrm>
            <a:custGeom>
              <a:avLst/>
              <a:gdLst>
                <a:gd name="T0" fmla="*/ 272 w 302"/>
                <a:gd name="T1" fmla="*/ 2513 h 265"/>
                <a:gd name="T2" fmla="*/ 272 w 302"/>
                <a:gd name="T3" fmla="*/ 371 h 265"/>
                <a:gd name="T4" fmla="*/ 91 w 302"/>
                <a:gd name="T5" fmla="*/ 371 h 265"/>
                <a:gd name="T6" fmla="*/ 0 w 302"/>
                <a:gd name="T7" fmla="*/ 2513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" h="265">
                  <a:moveTo>
                    <a:pt x="272" y="265"/>
                  </a:moveTo>
                  <a:cubicBezTo>
                    <a:pt x="287" y="170"/>
                    <a:pt x="302" y="76"/>
                    <a:pt x="272" y="38"/>
                  </a:cubicBezTo>
                  <a:cubicBezTo>
                    <a:pt x="242" y="0"/>
                    <a:pt x="136" y="0"/>
                    <a:pt x="91" y="38"/>
                  </a:cubicBezTo>
                  <a:cubicBezTo>
                    <a:pt x="46" y="76"/>
                    <a:pt x="23" y="170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80"/>
            <p:cNvSpPr txBox="1">
              <a:spLocks noChangeArrowheads="1"/>
            </p:cNvSpPr>
            <p:nvPr/>
          </p:nvSpPr>
          <p:spPr bwMode="auto">
            <a:xfrm rot="-758828">
              <a:off x="5241" y="3717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0,1</a:t>
              </a:r>
            </a:p>
          </p:txBody>
        </p:sp>
      </p:grp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7451725" y="2492375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5362575" y="2598738"/>
            <a:ext cx="100965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4572000" y="3933825"/>
            <a:ext cx="1368425" cy="71913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6443663" y="3933825"/>
            <a:ext cx="100965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5654" y="1074913"/>
                <a:ext cx="8763734" cy="2858143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有限自动机（或有穷自动机）</a:t>
                </a:r>
                <a:r>
                  <a:rPr lang="zh-CN" altLang="en-US" sz="2000" dirty="0"/>
                  <a:t>是一个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元组（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[1]</a:t>
                </a:r>
                <a:r>
                  <a:rPr lang="zh-CN" altLang="en-US" sz="2000" dirty="0"/>
                  <a:t>，其中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𝑄是一个状态的有穷集合，叫做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状态集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是一个输入符号的有穷集合，叫做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字母表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）𝛿：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是状态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转移函数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起始状态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5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接受状态集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" y="1074913"/>
                <a:ext cx="8763734" cy="2858143"/>
              </a:xfrm>
              <a:prstGeom prst="roundRect">
                <a:avLst>
                  <a:gd name="adj" fmla="val 4485"/>
                </a:avLst>
              </a:prstGeom>
              <a:blipFill rotWithShape="1">
                <a:blip r:embed="rId3"/>
                <a:stretch>
                  <a:fillRect t="-838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4197" y="6415781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P21 </a:t>
            </a:r>
            <a:r>
              <a:rPr lang="zh-CN" altLang="en-US" sz="1400" dirty="0">
                <a:solidFill>
                  <a:srgbClr val="FF0000"/>
                </a:solidFill>
              </a:rPr>
              <a:t>定义</a:t>
            </a:r>
            <a:r>
              <a:rPr lang="en-US" altLang="zh-CN" sz="1400" dirty="0">
                <a:solidFill>
                  <a:srgbClr val="FF0000"/>
                </a:solidFill>
              </a:rPr>
              <a:t>2.1 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34661" y="4574569"/>
            <a:ext cx="8548850" cy="1452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存储量有限的计算模型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zh-CN" altLang="en-US" b="1" dirty="0"/>
              <a:t>（输入，系统的状态）→ 输出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zh-CN" altLang="en-US" b="1" dirty="0"/>
              <a:t>系统的状态需要内部记忆。</a:t>
            </a:r>
            <a:r>
              <a:rPr lang="zh-CN" altLang="en-US" b="1" dirty="0">
                <a:solidFill>
                  <a:srgbClr val="FF0000"/>
                </a:solidFill>
              </a:rPr>
              <a:t>系统的状态是有限的，即存储量是有限的。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有限自动机的形式定义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4670" y="2924944"/>
            <a:ext cx="1277530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有限自动机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b="1" dirty="0"/>
              <a:t>FA</a:t>
            </a:r>
            <a:r>
              <a:rPr lang="zh-CN" altLang="en-US" sz="1600" b="1" dirty="0"/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9523" y="2285119"/>
            <a:ext cx="2179865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确定性有限自动机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b="1" dirty="0"/>
              <a:t>DFA</a:t>
            </a:r>
            <a:r>
              <a:rPr lang="zh-CN" altLang="en-US" sz="1600" b="1" dirty="0"/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14281" y="3286070"/>
            <a:ext cx="2105107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不确定性有限自动机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b="1" dirty="0"/>
              <a:t>NFA</a:t>
            </a:r>
            <a:r>
              <a:rPr lang="zh-CN" altLang="en-US" sz="1600" b="1" dirty="0"/>
              <a:t>）</a:t>
            </a:r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 flipV="1">
            <a:off x="6372200" y="2608612"/>
            <a:ext cx="367323" cy="63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0" idx="1"/>
          </p:cNvCxnSpPr>
          <p:nvPr/>
        </p:nvCxnSpPr>
        <p:spPr>
          <a:xfrm>
            <a:off x="6372200" y="3248437"/>
            <a:ext cx="442081" cy="36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94304" y="7927"/>
            <a:ext cx="271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4192" y="1423244"/>
            <a:ext cx="61928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0000"/>
                </a:solidFill>
              </a:rPr>
              <a:t>关键技术</a:t>
            </a:r>
            <a:r>
              <a:rPr kumimoji="0" lang="en-US" altLang="zh-CN" sz="2000" dirty="0">
                <a:solidFill>
                  <a:srgbClr val="FF0000"/>
                </a:solidFill>
              </a:rPr>
              <a:t>: x</a:t>
            </a:r>
            <a:r>
              <a:rPr kumimoji="0" lang="zh-CN" altLang="en-US" sz="2000" dirty="0">
                <a:solidFill>
                  <a:srgbClr val="FF0000"/>
                </a:solidFill>
              </a:rPr>
              <a:t>的 </a:t>
            </a:r>
            <a:r>
              <a:rPr kumimoji="0" lang="en-US" altLang="zh-CN" sz="2000" dirty="0">
                <a:solidFill>
                  <a:srgbClr val="FF0000"/>
                </a:solidFill>
              </a:rPr>
              <a:t>0</a:t>
            </a:r>
            <a:r>
              <a:rPr kumimoji="0" lang="zh-CN" altLang="en-US" sz="2000" dirty="0">
                <a:solidFill>
                  <a:srgbClr val="FF0000"/>
                </a:solidFill>
              </a:rPr>
              <a:t>步集</a:t>
            </a:r>
            <a:r>
              <a:rPr kumimoji="0" lang="en-US" altLang="zh-CN" sz="2000" dirty="0">
                <a:solidFill>
                  <a:srgbClr val="FF0000"/>
                </a:solidFill>
              </a:rPr>
              <a:t>E(x)</a:t>
            </a:r>
            <a:r>
              <a:rPr kumimoji="0" lang="en-US" altLang="zh-CN" sz="2000" dirty="0">
                <a:solidFill>
                  <a:schemeClr val="bg1"/>
                </a:solidFill>
              </a:rPr>
              <a:t> </a:t>
            </a:r>
            <a:endParaRPr kumimoji="0"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起点</a:t>
            </a:r>
            <a:r>
              <a:rPr kumimoji="0" lang="en-US" altLang="zh-CN" sz="2000" dirty="0">
                <a:solidFill>
                  <a:srgbClr val="0000FF"/>
                </a:solidFill>
              </a:rPr>
              <a:t>E(1)={1,3},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由起点，经</a:t>
            </a:r>
            <a:r>
              <a:rPr kumimoji="0" lang="en-US" altLang="zh-CN" sz="2000" dirty="0">
                <a:solidFill>
                  <a:srgbClr val="0000FF"/>
                </a:solidFill>
              </a:rPr>
              <a:t>a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{1,3} ,</a:t>
            </a:r>
            <a:r>
              <a:rPr kumimoji="0" lang="zh-CN" altLang="en-US" sz="2000" dirty="0">
                <a:solidFill>
                  <a:srgbClr val="0000FF"/>
                </a:solidFill>
              </a:rPr>
              <a:t>经</a:t>
            </a:r>
            <a:r>
              <a:rPr kumimoji="0" lang="en-US" altLang="zh-CN" sz="2000" dirty="0">
                <a:solidFill>
                  <a:srgbClr val="0000FF"/>
                </a:solidFill>
              </a:rPr>
              <a:t>b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{2}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由</a:t>
            </a:r>
            <a:r>
              <a:rPr kumimoji="0" lang="en-US" altLang="zh-CN" sz="2000" dirty="0">
                <a:solidFill>
                  <a:srgbClr val="0000FF"/>
                </a:solidFill>
              </a:rPr>
              <a:t>{2}</a:t>
            </a:r>
            <a:r>
              <a:rPr kumimoji="0" lang="zh-CN" altLang="en-US" sz="2000" dirty="0">
                <a:solidFill>
                  <a:srgbClr val="0000FF"/>
                </a:solidFill>
              </a:rPr>
              <a:t>，经</a:t>
            </a:r>
            <a:r>
              <a:rPr kumimoji="0" lang="en-US" altLang="zh-CN" sz="2000" dirty="0">
                <a:solidFill>
                  <a:srgbClr val="0000FF"/>
                </a:solidFill>
              </a:rPr>
              <a:t>a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{2,3} ,</a:t>
            </a:r>
            <a:r>
              <a:rPr kumimoji="0" lang="zh-CN" altLang="en-US" sz="2000" dirty="0">
                <a:solidFill>
                  <a:srgbClr val="0000FF"/>
                </a:solidFill>
              </a:rPr>
              <a:t>经</a:t>
            </a:r>
            <a:r>
              <a:rPr kumimoji="0" lang="en-US" altLang="zh-CN" sz="2000" dirty="0">
                <a:solidFill>
                  <a:srgbClr val="0000FF"/>
                </a:solidFill>
              </a:rPr>
              <a:t>b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{3},… 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有</a:t>
            </a:r>
            <a:r>
              <a:rPr kumimoji="0" lang="en-US" altLang="zh-CN" sz="2000" dirty="0">
                <a:solidFill>
                  <a:srgbClr val="0000FF"/>
                </a:solidFill>
              </a:rPr>
              <a:t>2</a:t>
            </a:r>
            <a:r>
              <a:rPr kumimoji="0" lang="en-US" altLang="zh-CN" sz="2000" baseline="30000" dirty="0">
                <a:solidFill>
                  <a:srgbClr val="0000FF"/>
                </a:solidFill>
              </a:rPr>
              <a:t>3</a:t>
            </a:r>
            <a:r>
              <a:rPr kumimoji="0" lang="en-US" altLang="zh-CN" sz="2000" dirty="0">
                <a:solidFill>
                  <a:srgbClr val="0000FF"/>
                </a:solidFill>
              </a:rPr>
              <a:t>=8</a:t>
            </a:r>
            <a:r>
              <a:rPr kumimoji="0" lang="zh-CN" altLang="en-US" sz="2000" dirty="0">
                <a:solidFill>
                  <a:srgbClr val="0000FF"/>
                </a:solidFill>
              </a:rPr>
              <a:t>个状态（最大状态数），简化后</a:t>
            </a:r>
            <a:r>
              <a:rPr kumimoji="0" lang="en-US" altLang="zh-CN" sz="2000" dirty="0">
                <a:solidFill>
                  <a:srgbClr val="0000FF"/>
                </a:solidFill>
              </a:rPr>
              <a:t>6</a:t>
            </a:r>
            <a:r>
              <a:rPr kumimoji="0" lang="zh-CN" altLang="en-US" sz="2000" dirty="0">
                <a:solidFill>
                  <a:srgbClr val="0000FF"/>
                </a:solidFill>
              </a:rPr>
              <a:t>个</a:t>
            </a:r>
            <a:r>
              <a:rPr kumimoji="0" lang="en-US" altLang="zh-CN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V="1">
            <a:off x="1979711" y="1954876"/>
            <a:ext cx="2847455" cy="14446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402193" y="1523077"/>
            <a:ext cx="2376487" cy="1981200"/>
            <a:chOff x="6732588" y="1227653"/>
            <a:chExt cx="2376487" cy="1981200"/>
          </a:xfrm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7091363" y="2524641"/>
              <a:ext cx="504825" cy="50323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8604250" y="2596078"/>
              <a:ext cx="504825" cy="50323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0" dirty="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883525" y="1372116"/>
              <a:ext cx="504825" cy="50323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7740650" y="1227653"/>
              <a:ext cx="792163" cy="79216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7308850" y="1659453"/>
              <a:ext cx="3587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8316913" y="1948378"/>
              <a:ext cx="358775" cy="71913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 flipV="1">
              <a:off x="8459788" y="1875353"/>
              <a:ext cx="360362" cy="7207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7596188" y="2883416"/>
              <a:ext cx="93662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>
              <a:off x="7380288" y="1803916"/>
              <a:ext cx="360362" cy="6477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7812088" y="2811978"/>
              <a:ext cx="576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a,b</a:t>
              </a:r>
              <a:endParaRPr kumimoji="0" lang="en-US" altLang="zh-CN" sz="2000" b="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7308850" y="1803916"/>
              <a:ext cx="288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243888" y="2164278"/>
              <a:ext cx="288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l-GR" altLang="zh-CN" sz="2000" b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έ</a:t>
              </a:r>
              <a:endParaRPr kumimoji="0" lang="en-US" altLang="zh-CN" sz="20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8604250" y="1948378"/>
              <a:ext cx="288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6732588" y="2092841"/>
              <a:ext cx="360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1" name="Freeform 20"/>
            <p:cNvSpPr/>
            <p:nvPr/>
          </p:nvSpPr>
          <p:spPr bwMode="auto">
            <a:xfrm>
              <a:off x="6948488" y="2297628"/>
              <a:ext cx="431800" cy="371475"/>
            </a:xfrm>
            <a:custGeom>
              <a:avLst/>
              <a:gdLst>
                <a:gd name="T0" fmla="*/ 2147483646 w 272"/>
                <a:gd name="T1" fmla="*/ 2147483646 h 234"/>
                <a:gd name="T2" fmla="*/ 2147483646 w 272"/>
                <a:gd name="T3" fmla="*/ 2147483646 h 234"/>
                <a:gd name="T4" fmla="*/ 0 w 272"/>
                <a:gd name="T5" fmla="*/ 2147483646 h 234"/>
                <a:gd name="T6" fmla="*/ 2147483646 w 272"/>
                <a:gd name="T7" fmla="*/ 2147483646 h 2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2" h="234">
                  <a:moveTo>
                    <a:pt x="272" y="143"/>
                  </a:moveTo>
                  <a:cubicBezTo>
                    <a:pt x="204" y="78"/>
                    <a:pt x="136" y="14"/>
                    <a:pt x="91" y="7"/>
                  </a:cubicBezTo>
                  <a:cubicBezTo>
                    <a:pt x="46" y="0"/>
                    <a:pt x="0" y="60"/>
                    <a:pt x="0" y="98"/>
                  </a:cubicBezTo>
                  <a:cubicBezTo>
                    <a:pt x="0" y="136"/>
                    <a:pt x="84" y="211"/>
                    <a:pt x="91" y="23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/>
          <a:stretch>
            <a:fillRect/>
          </a:stretch>
        </p:blipFill>
        <p:spPr bwMode="auto">
          <a:xfrm>
            <a:off x="53059" y="3896174"/>
            <a:ext cx="4565033" cy="23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22" y="3880925"/>
            <a:ext cx="3993130" cy="235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1547664" y="4002556"/>
            <a:ext cx="538953" cy="52710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3769446" y="3968927"/>
            <a:ext cx="515064" cy="594366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338731" y="470877"/>
            <a:ext cx="6667319" cy="90805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NFA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的确定化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，给定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NFA M1,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造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DFA M2 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，使得识别结果一样</a:t>
            </a:r>
            <a:endParaRPr lang="en-US" altLang="zh-CN" sz="22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6849402" y="1443051"/>
            <a:ext cx="2151531" cy="193899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8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0000"/>
                </a:solidFill>
              </a:rPr>
              <a:t>可以看出，</a:t>
            </a:r>
            <a:r>
              <a:rPr kumimoji="0" lang="en-US" altLang="zh-CN" sz="2000" dirty="0">
                <a:solidFill>
                  <a:srgbClr val="FF0000"/>
                </a:solidFill>
              </a:rPr>
              <a:t>M1</a:t>
            </a:r>
            <a:r>
              <a:rPr kumimoji="0" lang="zh-CN" altLang="en-US" sz="2000" dirty="0">
                <a:solidFill>
                  <a:srgbClr val="FF0000"/>
                </a:solidFill>
              </a:rPr>
              <a:t>接受的字符串：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FF"/>
                </a:solidFill>
              </a:rPr>
              <a:t>ε</a:t>
            </a:r>
            <a:r>
              <a:rPr kumimoji="0" lang="zh-CN" altLang="en-US" sz="2000" dirty="0">
                <a:solidFill>
                  <a:srgbClr val="0000FF"/>
                </a:solidFill>
              </a:rPr>
              <a:t>，</a:t>
            </a:r>
            <a:r>
              <a:rPr kumimoji="0" lang="en-US" altLang="zh-CN" sz="2000" dirty="0" err="1">
                <a:solidFill>
                  <a:srgbClr val="0000FF"/>
                </a:solidFill>
              </a:rPr>
              <a:t>a,baba,baa</a:t>
            </a:r>
            <a:endParaRPr kumimoji="0"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FF0000"/>
                </a:solidFill>
              </a:rPr>
              <a:t>M1</a:t>
            </a:r>
            <a:r>
              <a:rPr kumimoji="0" lang="zh-CN" altLang="en-US" sz="2000" dirty="0">
                <a:solidFill>
                  <a:srgbClr val="FF0000"/>
                </a:solidFill>
              </a:rPr>
              <a:t>不接受的字符串：</a:t>
            </a:r>
            <a:r>
              <a:rPr kumimoji="0" lang="en-US" altLang="zh-CN" sz="2000" dirty="0" err="1">
                <a:solidFill>
                  <a:srgbClr val="3333FF"/>
                </a:solidFill>
              </a:rPr>
              <a:t>b,bb,babba</a:t>
            </a:r>
            <a:endParaRPr kumimoji="0" lang="en-US" altLang="zh-CN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</a:rPr>
              <a:t>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3279" y="620688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4704" y="437549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400" dirty="0">
                <a:latin typeface="Comic Sans MS" panose="030F0702030302020204" pitchFamily="66" charset="0"/>
              </a:rPr>
              <a:t>初始状态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74371" y="4424589"/>
            <a:ext cx="1776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 dirty="0">
                <a:latin typeface="Comic Sans MS" panose="030F0702030302020204" pitchFamily="66" charset="0"/>
              </a:rPr>
              <a:t>  </a:t>
            </a:r>
            <a:r>
              <a:rPr kumimoji="0" lang="zh-CN" altLang="en-US" sz="2400" dirty="0">
                <a:latin typeface="Comic Sans MS" panose="030F0702030302020204" pitchFamily="66" charset="0"/>
              </a:rPr>
              <a:t>接受状态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945904" y="4223097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4850904" y="399449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66458" y="570363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400" dirty="0">
                <a:latin typeface="Comic Sans MS" panose="030F0702030302020204" pitchFamily="66" charset="0"/>
              </a:rPr>
              <a:t>状态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17517" y="526731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400" dirty="0">
                <a:latin typeface="Comic Sans MS" panose="030F0702030302020204" pitchFamily="66" charset="0"/>
              </a:rPr>
              <a:t>转换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3457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9365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2319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6035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451104" y="3461097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36104" y="391829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174504" y="39182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469904" y="39182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765304" y="391829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376789"/>
              </p:ext>
            </p:extLst>
          </p:nvPr>
        </p:nvGraphicFramePr>
        <p:xfrm>
          <a:off x="1421904" y="361349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8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04" y="361349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6411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370213"/>
              </p:ext>
            </p:extLst>
          </p:nvPr>
        </p:nvGraphicFramePr>
        <p:xfrm>
          <a:off x="2755404" y="3613497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9" name="Equation" r:id="rId6" imgW="342900" imgH="469900" progId="Equation.3">
                  <p:embed/>
                </p:oleObj>
              </mc:Choice>
              <mc:Fallback>
                <p:oleObj name="Equation" r:id="rId6" imgW="342900" imgH="46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404" y="3613497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115635"/>
              </p:ext>
            </p:extLst>
          </p:nvPr>
        </p:nvGraphicFramePr>
        <p:xfrm>
          <a:off x="4025404" y="361349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0" name="Equation" r:id="rId8" imgW="393700" imgH="469900" progId="Equation.3">
                  <p:embed/>
                </p:oleObj>
              </mc:Choice>
              <mc:Fallback>
                <p:oleObj name="Equation" r:id="rId8" imgW="3937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404" y="361349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33743"/>
              </p:ext>
            </p:extLst>
          </p:nvPr>
        </p:nvGraphicFramePr>
        <p:xfrm>
          <a:off x="5320804" y="361349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1" name="Equation" r:id="rId10" imgW="393700" imgH="469900" progId="Equation.3">
                  <p:embed/>
                </p:oleObj>
              </mc:Choice>
              <mc:Fallback>
                <p:oleObj name="Equation" r:id="rId10" imgW="3937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804" y="361349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20959"/>
              </p:ext>
            </p:extLst>
          </p:nvPr>
        </p:nvGraphicFramePr>
        <p:xfrm>
          <a:off x="6679704" y="361349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2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04" y="361349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1879104" y="39182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45557"/>
              </p:ext>
            </p:extLst>
          </p:nvPr>
        </p:nvGraphicFramePr>
        <p:xfrm>
          <a:off x="2107704" y="36134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3" name="Equation" r:id="rId14" imgW="266700" imgH="279400" progId="Equation.3">
                  <p:embed/>
                </p:oleObj>
              </mc:Choice>
              <mc:Fallback>
                <p:oleObj name="Equation" r:id="rId14" imgW="266700" imgH="279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04" y="36134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16816"/>
              </p:ext>
            </p:extLst>
          </p:nvPr>
        </p:nvGraphicFramePr>
        <p:xfrm>
          <a:off x="3403104" y="35372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4" name="Equation" r:id="rId16" imgW="279400" imgH="381000" progId="Equation.3">
                  <p:embed/>
                </p:oleObj>
              </mc:Choice>
              <mc:Fallback>
                <p:oleObj name="Equation" r:id="rId16" imgW="279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104" y="35372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23504"/>
              </p:ext>
            </p:extLst>
          </p:nvPr>
        </p:nvGraphicFramePr>
        <p:xfrm>
          <a:off x="4698504" y="35372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5" name="Equation" r:id="rId18" imgW="279400" imgH="381000" progId="Equation.3">
                  <p:embed/>
                </p:oleObj>
              </mc:Choice>
              <mc:Fallback>
                <p:oleObj name="Equation" r:id="rId18" imgW="27940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504" y="35372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921892"/>
              </p:ext>
            </p:extLst>
          </p:nvPr>
        </p:nvGraphicFramePr>
        <p:xfrm>
          <a:off x="5993904" y="36134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6" name="Equation" r:id="rId19" imgW="266700" imgH="279400" progId="Equation.3">
                  <p:embed/>
                </p:oleObj>
              </mc:Choice>
              <mc:Fallback>
                <p:oleObj name="Equation" r:id="rId19" imgW="266700" imgH="279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904" y="36134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6006604" y="23307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83678"/>
              </p:ext>
            </p:extLst>
          </p:nvPr>
        </p:nvGraphicFramePr>
        <p:xfrm>
          <a:off x="6082804" y="2330797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7" name="Equation" r:id="rId20" imgW="406400" imgH="469900" progId="Equation.3">
                  <p:embed/>
                </p:oleObj>
              </mc:Choice>
              <mc:Fallback>
                <p:oleObj name="Equation" r:id="rId20" imgW="4064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804" y="2330797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1899"/>
              </p:ext>
            </p:extLst>
          </p:nvPr>
        </p:nvGraphicFramePr>
        <p:xfrm>
          <a:off x="2945904" y="31562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8" name="Equation" r:id="rId22" imgW="266700" imgH="279400" progId="Equation.3">
                  <p:embed/>
                </p:oleObj>
              </mc:Choice>
              <mc:Fallback>
                <p:oleObj name="Equation" r:id="rId22" imgW="266700" imgH="279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904" y="31562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76806"/>
              </p:ext>
            </p:extLst>
          </p:nvPr>
        </p:nvGraphicFramePr>
        <p:xfrm>
          <a:off x="4165104" y="32324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9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104" y="32324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047296"/>
              </p:ext>
            </p:extLst>
          </p:nvPr>
        </p:nvGraphicFramePr>
        <p:xfrm>
          <a:off x="5460504" y="31562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0" name="Equation" r:id="rId24" imgW="279400" imgH="381000" progId="Equation.3">
                  <p:embed/>
                </p:oleObj>
              </mc:Choice>
              <mc:Fallback>
                <p:oleObj name="Equation" r:id="rId24" imgW="279400" imgH="381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504" y="31562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90596"/>
              </p:ext>
            </p:extLst>
          </p:nvPr>
        </p:nvGraphicFramePr>
        <p:xfrm>
          <a:off x="1574304" y="30800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" name="Equation" r:id="rId25" imgW="279400" imgH="381000" progId="Equation.3">
                  <p:embed/>
                </p:oleObj>
              </mc:Choice>
              <mc:Fallback>
                <p:oleObj name="Equation" r:id="rId25" imgW="279400" imgH="381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04" y="30800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36"/>
          <p:cNvSpPr/>
          <p:nvPr/>
        </p:nvSpPr>
        <p:spPr bwMode="auto">
          <a:xfrm>
            <a:off x="5841504" y="1556097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452741"/>
              </p:ext>
            </p:extLst>
          </p:nvPr>
        </p:nvGraphicFramePr>
        <p:xfrm>
          <a:off x="5854204" y="111159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" name="Equation" r:id="rId26" imgW="673100" imgH="444500" progId="Equation.3">
                  <p:embed/>
                </p:oleObj>
              </mc:Choice>
              <mc:Fallback>
                <p:oleObj name="Equation" r:id="rId26" imgW="673100" imgH="444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204" y="111159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612904" y="2851497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Freeform 39"/>
          <p:cNvSpPr/>
          <p:nvPr/>
        </p:nvSpPr>
        <p:spPr bwMode="auto">
          <a:xfrm>
            <a:off x="4317504" y="2699097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Freeform 40"/>
          <p:cNvSpPr/>
          <p:nvPr/>
        </p:nvSpPr>
        <p:spPr bwMode="auto">
          <a:xfrm>
            <a:off x="3022104" y="2508597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Freeform 41"/>
          <p:cNvSpPr/>
          <p:nvPr/>
        </p:nvSpPr>
        <p:spPr bwMode="auto">
          <a:xfrm>
            <a:off x="1726704" y="1886297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Group 42"/>
          <p:cNvGrpSpPr/>
          <p:nvPr/>
        </p:nvGrpSpPr>
        <p:grpSpPr bwMode="auto">
          <a:xfrm>
            <a:off x="6374904" y="2851497"/>
            <a:ext cx="900113" cy="609600"/>
            <a:chOff x="4224" y="1824"/>
            <a:chExt cx="567" cy="384"/>
          </a:xfrm>
        </p:grpSpPr>
        <p:graphicFrame>
          <p:nvGraphicFramePr>
            <p:cNvPr id="4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791849"/>
                </p:ext>
              </p:extLst>
            </p:nvPr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63" name="Equation" r:id="rId28" imgW="673100" imgH="444500" progId="Equation.3">
                    <p:embed/>
                  </p:oleObj>
                </mc:Choice>
                <mc:Fallback>
                  <p:oleObj name="Equation" r:id="rId28" imgW="673100" imgH="4445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624589" y="2841905"/>
            <a:ext cx="149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双圆圈表示接受状态</a:t>
            </a:r>
          </a:p>
        </p:txBody>
      </p:sp>
      <p:cxnSp>
        <p:nvCxnSpPr>
          <p:cNvPr id="51" name="直接箭头连接符 50"/>
          <p:cNvCxnSpPr>
            <a:stCxn id="18" idx="7"/>
            <a:endCxn id="49" idx="1"/>
          </p:cNvCxnSpPr>
          <p:nvPr/>
        </p:nvCxnSpPr>
        <p:spPr>
          <a:xfrm flipV="1">
            <a:off x="7166552" y="3165071"/>
            <a:ext cx="458037" cy="418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0958" y="2268666"/>
            <a:ext cx="16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字母表中的符号，即输入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1131391" y="2876897"/>
            <a:ext cx="416257" cy="3251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36" idx="1"/>
          </p:cNvCxnSpPr>
          <p:nvPr/>
        </p:nvCxnSpPr>
        <p:spPr>
          <a:xfrm flipH="1" flipV="1">
            <a:off x="1611150" y="2828609"/>
            <a:ext cx="1334754" cy="467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28929" y="5128817"/>
            <a:ext cx="159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无出发点的箭头指向起始状态</a:t>
            </a: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 flipH="1">
            <a:off x="925681" y="3892897"/>
            <a:ext cx="39024" cy="12359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811244" y="-26210"/>
            <a:ext cx="271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20342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46250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59204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72920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7139608" y="3821113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1424608" y="4278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3863008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5158408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>
            <a:off x="6453808" y="42783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31258"/>
              </p:ext>
            </p:extLst>
          </p:nvPr>
        </p:nvGraphicFramePr>
        <p:xfrm>
          <a:off x="2110408" y="39735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8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408" y="39735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13"/>
          <p:cNvSpPr>
            <a:spLocks noChangeArrowheads="1"/>
          </p:cNvSpPr>
          <p:nvPr/>
        </p:nvSpPr>
        <p:spPr bwMode="auto">
          <a:xfrm>
            <a:off x="33296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43382"/>
              </p:ext>
            </p:extLst>
          </p:nvPr>
        </p:nvGraphicFramePr>
        <p:xfrm>
          <a:off x="3443908" y="3973513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9" name="Equation" r:id="rId6" imgW="342900" imgH="469900" progId="Equation.3">
                  <p:embed/>
                </p:oleObj>
              </mc:Choice>
              <mc:Fallback>
                <p:oleObj name="Equation" r:id="rId6" imgW="3429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908" y="3973513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07639"/>
              </p:ext>
            </p:extLst>
          </p:nvPr>
        </p:nvGraphicFramePr>
        <p:xfrm>
          <a:off x="4713908" y="3973513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0" name="Equation" r:id="rId8" imgW="393700" imgH="469900" progId="Equation.3">
                  <p:embed/>
                </p:oleObj>
              </mc:Choice>
              <mc:Fallback>
                <p:oleObj name="Equation" r:id="rId8" imgW="3937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908" y="3973513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79166"/>
              </p:ext>
            </p:extLst>
          </p:nvPr>
        </p:nvGraphicFramePr>
        <p:xfrm>
          <a:off x="6009308" y="3973513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1" name="Equation" r:id="rId10" imgW="393700" imgH="469900" progId="Equation.3">
                  <p:embed/>
                </p:oleObj>
              </mc:Choice>
              <mc:Fallback>
                <p:oleObj name="Equation" r:id="rId10" imgW="3937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08" y="3973513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56227"/>
              </p:ext>
            </p:extLst>
          </p:nvPr>
        </p:nvGraphicFramePr>
        <p:xfrm>
          <a:off x="7368208" y="39735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2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208" y="39735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18"/>
          <p:cNvSpPr>
            <a:spLocks noChangeShapeType="1"/>
          </p:cNvSpPr>
          <p:nvPr/>
        </p:nvSpPr>
        <p:spPr bwMode="auto">
          <a:xfrm>
            <a:off x="2567608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94935"/>
              </p:ext>
            </p:extLst>
          </p:nvPr>
        </p:nvGraphicFramePr>
        <p:xfrm>
          <a:off x="2796208" y="3973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3" name="Equation" r:id="rId14" imgW="266700" imgH="279400" progId="Equation.3">
                  <p:embed/>
                </p:oleObj>
              </mc:Choice>
              <mc:Fallback>
                <p:oleObj name="Equation" r:id="rId14" imgW="2667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208" y="3973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42869"/>
              </p:ext>
            </p:extLst>
          </p:nvPr>
        </p:nvGraphicFramePr>
        <p:xfrm>
          <a:off x="4091608" y="38973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4" name="Equation" r:id="rId16" imgW="279400" imgH="381000" progId="Equation.3">
                  <p:embed/>
                </p:oleObj>
              </mc:Choice>
              <mc:Fallback>
                <p:oleObj name="Equation" r:id="rId16" imgW="279400" imgH="38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608" y="38973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62434"/>
              </p:ext>
            </p:extLst>
          </p:nvPr>
        </p:nvGraphicFramePr>
        <p:xfrm>
          <a:off x="5387008" y="38973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5" name="Equation" r:id="rId18" imgW="279400" imgH="381000" progId="Equation.3">
                  <p:embed/>
                </p:oleObj>
              </mc:Choice>
              <mc:Fallback>
                <p:oleObj name="Equation" r:id="rId18" imgW="279400" imgH="381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008" y="38973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75307"/>
              </p:ext>
            </p:extLst>
          </p:nvPr>
        </p:nvGraphicFramePr>
        <p:xfrm>
          <a:off x="6682408" y="3973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6" name="Equation" r:id="rId19" imgW="266700" imgH="279400" progId="Equation.3">
                  <p:embed/>
                </p:oleObj>
              </mc:Choice>
              <mc:Fallback>
                <p:oleObj name="Equation" r:id="rId19" imgW="266700" imgH="279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08" y="3973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val 23"/>
          <p:cNvSpPr>
            <a:spLocks noChangeArrowheads="1"/>
          </p:cNvSpPr>
          <p:nvPr/>
        </p:nvSpPr>
        <p:spPr bwMode="auto">
          <a:xfrm>
            <a:off x="6695108" y="26908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871"/>
              </p:ext>
            </p:extLst>
          </p:nvPr>
        </p:nvGraphicFramePr>
        <p:xfrm>
          <a:off x="6771308" y="2690813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7" name="Equation" r:id="rId20" imgW="406400" imgH="469900" progId="Equation.3">
                  <p:embed/>
                </p:oleObj>
              </mc:Choice>
              <mc:Fallback>
                <p:oleObj name="Equation" r:id="rId20" imgW="4064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308" y="2690813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09121"/>
              </p:ext>
            </p:extLst>
          </p:nvPr>
        </p:nvGraphicFramePr>
        <p:xfrm>
          <a:off x="3634408" y="35163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8" name="Equation" r:id="rId22" imgW="266700" imgH="279400" progId="Equation.3">
                  <p:embed/>
                </p:oleObj>
              </mc:Choice>
              <mc:Fallback>
                <p:oleObj name="Equation" r:id="rId22" imgW="2667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408" y="35163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30659"/>
              </p:ext>
            </p:extLst>
          </p:nvPr>
        </p:nvGraphicFramePr>
        <p:xfrm>
          <a:off x="4853608" y="3592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9" name="Equation" r:id="rId23" imgW="266700" imgH="279400" progId="Equation.3">
                  <p:embed/>
                </p:oleObj>
              </mc:Choice>
              <mc:Fallback>
                <p:oleObj name="Equation" r:id="rId23" imgW="266700" imgH="279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608" y="3592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97600"/>
              </p:ext>
            </p:extLst>
          </p:nvPr>
        </p:nvGraphicFramePr>
        <p:xfrm>
          <a:off x="6149008" y="35163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0" name="Equation" r:id="rId24" imgW="279400" imgH="381000" progId="Equation.3">
                  <p:embed/>
                </p:oleObj>
              </mc:Choice>
              <mc:Fallback>
                <p:oleObj name="Equation" r:id="rId24" imgW="279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008" y="35163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69071"/>
              </p:ext>
            </p:extLst>
          </p:nvPr>
        </p:nvGraphicFramePr>
        <p:xfrm>
          <a:off x="2262808" y="34401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1" name="Equation" r:id="rId25" imgW="279400" imgH="381000" progId="Equation.3">
                  <p:embed/>
                </p:oleObj>
              </mc:Choice>
              <mc:Fallback>
                <p:oleObj name="Equation" r:id="rId25" imgW="27940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808" y="34401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Freeform 29"/>
          <p:cNvSpPr/>
          <p:nvPr/>
        </p:nvSpPr>
        <p:spPr bwMode="auto">
          <a:xfrm>
            <a:off x="6530008" y="191611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83371"/>
              </p:ext>
            </p:extLst>
          </p:nvPr>
        </p:nvGraphicFramePr>
        <p:xfrm>
          <a:off x="6542708" y="1471613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2" name="Equation" r:id="rId26" imgW="673100" imgH="444500" progId="Equation.3">
                  <p:embed/>
                </p:oleObj>
              </mc:Choice>
              <mc:Fallback>
                <p:oleObj name="Equation" r:id="rId26" imgW="673100" imgH="444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708" y="1471613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31"/>
          <p:cNvSpPr>
            <a:spLocks noChangeShapeType="1"/>
          </p:cNvSpPr>
          <p:nvPr/>
        </p:nvSpPr>
        <p:spPr bwMode="auto">
          <a:xfrm flipV="1">
            <a:off x="6301408" y="3211513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Freeform 32"/>
          <p:cNvSpPr/>
          <p:nvPr/>
        </p:nvSpPr>
        <p:spPr bwMode="auto">
          <a:xfrm>
            <a:off x="5006008" y="3059113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33"/>
          <p:cNvSpPr/>
          <p:nvPr/>
        </p:nvSpPr>
        <p:spPr bwMode="auto">
          <a:xfrm>
            <a:off x="3710608" y="2868613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Freeform 34"/>
          <p:cNvSpPr/>
          <p:nvPr/>
        </p:nvSpPr>
        <p:spPr bwMode="auto">
          <a:xfrm>
            <a:off x="2415208" y="2246313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Group 35"/>
          <p:cNvGrpSpPr/>
          <p:nvPr/>
        </p:nvGrpSpPr>
        <p:grpSpPr bwMode="auto">
          <a:xfrm>
            <a:off x="7063408" y="3211513"/>
            <a:ext cx="900113" cy="609600"/>
            <a:chOff x="4224" y="1824"/>
            <a:chExt cx="567" cy="384"/>
          </a:xfrm>
        </p:grpSpPr>
        <p:graphicFrame>
          <p:nvGraphicFramePr>
            <p:cNvPr id="9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8906776"/>
                </p:ext>
              </p:extLst>
            </p:nvPr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3" name="Equation" r:id="rId28" imgW="673100" imgH="444500" progId="Equation.3">
                    <p:embed/>
                  </p:oleObj>
                </mc:Choice>
                <mc:Fallback>
                  <p:oleObj name="Equation" r:id="rId28" imgW="673100" imgH="444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95763"/>
              </p:ext>
            </p:extLst>
          </p:nvPr>
        </p:nvGraphicFramePr>
        <p:xfrm>
          <a:off x="2702546" y="1012826"/>
          <a:ext cx="2743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4" name="Equation" r:id="rId29" imgW="673100" imgH="215900" progId="Equation.3">
                  <p:embed/>
                </p:oleObj>
              </mc:Choice>
              <mc:Fallback>
                <p:oleObj name="Equation" r:id="rId29" imgW="673100" imgH="215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546" y="1012826"/>
                        <a:ext cx="2743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684833" y="1157288"/>
            <a:ext cx="190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Alphabet</a:t>
            </a:r>
          </a:p>
        </p:txBody>
      </p:sp>
      <p:sp>
        <p:nvSpPr>
          <p:cNvPr id="95" name="Oval 41"/>
          <p:cNvSpPr>
            <a:spLocks noChangeArrowheads="1"/>
          </p:cNvSpPr>
          <p:nvPr/>
        </p:nvSpPr>
        <p:spPr bwMode="auto">
          <a:xfrm>
            <a:off x="2720008" y="3744913"/>
            <a:ext cx="457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" name="Oval 42"/>
          <p:cNvSpPr>
            <a:spLocks noChangeArrowheads="1"/>
          </p:cNvSpPr>
          <p:nvPr/>
        </p:nvSpPr>
        <p:spPr bwMode="auto">
          <a:xfrm>
            <a:off x="2034208" y="3287713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5228894" y="6364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确定性有限自动机（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DFA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8894" y="6364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确定性有限自动机（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DFA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88" name="Rectangle 35"/>
          <p:cNvSpPr>
            <a:spLocks noChangeArrowheads="1"/>
          </p:cNvSpPr>
          <p:nvPr/>
        </p:nvSpPr>
        <p:spPr bwMode="auto">
          <a:xfrm>
            <a:off x="930833" y="190029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1007033" y="258609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14642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19976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25310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40"/>
          <p:cNvSpPr>
            <a:spLocks noChangeShapeType="1"/>
          </p:cNvSpPr>
          <p:nvPr/>
        </p:nvSpPr>
        <p:spPr bwMode="auto">
          <a:xfrm>
            <a:off x="30644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274499"/>
              </p:ext>
            </p:extLst>
          </p:nvPr>
        </p:nvGraphicFramePr>
        <p:xfrm>
          <a:off x="1083233" y="205269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39" name="Equation" r:id="rId4" imgW="266700" imgH="279400" progId="Equation.3">
                  <p:embed/>
                </p:oleObj>
              </mc:Choice>
              <mc:Fallback>
                <p:oleObj name="Equation" r:id="rId4" imgW="266700" imgH="279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33" y="205269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40639"/>
              </p:ext>
            </p:extLst>
          </p:nvPr>
        </p:nvGraphicFramePr>
        <p:xfrm>
          <a:off x="1616633" y="197649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0" name="Equation" r:id="rId6" imgW="279400" imgH="381000" progId="Equation.3">
                  <p:embed/>
                </p:oleObj>
              </mc:Choice>
              <mc:Fallback>
                <p:oleObj name="Equation" r:id="rId6" imgW="279400" imgH="381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633" y="197649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31041"/>
              </p:ext>
            </p:extLst>
          </p:nvPr>
        </p:nvGraphicFramePr>
        <p:xfrm>
          <a:off x="2150033" y="197649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1" name="Equation" r:id="rId8" imgW="279400" imgH="381000" progId="Equation.3">
                  <p:embed/>
                </p:oleObj>
              </mc:Choice>
              <mc:Fallback>
                <p:oleObj name="Equation" r:id="rId8" imgW="279400" imgH="381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33" y="197649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883438"/>
              </p:ext>
            </p:extLst>
          </p:nvPr>
        </p:nvGraphicFramePr>
        <p:xfrm>
          <a:off x="2683433" y="205269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2" name="Equation" r:id="rId9" imgW="266700" imgH="279400" progId="Equation.3">
                  <p:embed/>
                </p:oleObj>
              </mc:Choice>
              <mc:Fallback>
                <p:oleObj name="Equation" r:id="rId9" imgW="266700" imgH="279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433" y="205269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Line 46"/>
          <p:cNvSpPr>
            <a:spLocks noChangeShapeType="1"/>
          </p:cNvSpPr>
          <p:nvPr/>
        </p:nvSpPr>
        <p:spPr bwMode="auto">
          <a:xfrm>
            <a:off x="856221" y="143674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84010" y="5027636"/>
            <a:ext cx="1295400" cy="533400"/>
            <a:chOff x="2384010" y="5027636"/>
            <a:chExt cx="1295400" cy="533400"/>
          </a:xfrm>
        </p:grpSpPr>
        <p:sp>
          <p:nvSpPr>
            <p:cNvPr id="66" name="Oval 13"/>
            <p:cNvSpPr>
              <a:spLocks noChangeArrowheads="1"/>
            </p:cNvSpPr>
            <p:nvPr/>
          </p:nvSpPr>
          <p:spPr bwMode="auto">
            <a:xfrm>
              <a:off x="31460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221397"/>
                </p:ext>
              </p:extLst>
            </p:nvPr>
          </p:nvGraphicFramePr>
          <p:xfrm>
            <a:off x="3260310" y="5027636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3" name="Equation" r:id="rId10" imgW="342900" imgH="469900" progId="Equation.3">
                    <p:embed/>
                  </p:oleObj>
                </mc:Choice>
                <mc:Fallback>
                  <p:oleObj name="Equation" r:id="rId10" imgW="342900" imgH="46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310" y="5027636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18"/>
            <p:cNvSpPr>
              <a:spLocks noChangeShapeType="1"/>
            </p:cNvSpPr>
            <p:nvPr/>
          </p:nvSpPr>
          <p:spPr bwMode="auto">
            <a:xfrm>
              <a:off x="23840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379680"/>
                </p:ext>
              </p:extLst>
            </p:nvPr>
          </p:nvGraphicFramePr>
          <p:xfrm>
            <a:off x="26126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4" name="Equation" r:id="rId12" imgW="266700" imgH="279400" progId="Equation.3">
                    <p:embed/>
                  </p:oleObj>
                </mc:Choice>
                <mc:Fallback>
                  <p:oleObj name="Equation" r:id="rId12" imgW="266700" imgH="279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6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679410" y="4951436"/>
            <a:ext cx="1295400" cy="609600"/>
            <a:chOff x="3679410" y="4951436"/>
            <a:chExt cx="1295400" cy="609600"/>
          </a:xfrm>
        </p:grpSpPr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4441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36794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419119"/>
                </p:ext>
              </p:extLst>
            </p:nvPr>
          </p:nvGraphicFramePr>
          <p:xfrm>
            <a:off x="45303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5" name="Equation" r:id="rId13" imgW="393700" imgH="469900" progId="Equation.3">
                    <p:embed/>
                  </p:oleObj>
                </mc:Choice>
                <mc:Fallback>
                  <p:oleObj name="Equation" r:id="rId13" imgW="3937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3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4736365"/>
                </p:ext>
              </p:extLst>
            </p:nvPr>
          </p:nvGraphicFramePr>
          <p:xfrm>
            <a:off x="39080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6" name="Equation" r:id="rId15" imgW="279400" imgH="381000" progId="Equation.3">
                    <p:embed/>
                  </p:oleObj>
                </mc:Choice>
                <mc:Fallback>
                  <p:oleObj name="Equation" r:id="rId15" imgW="279400" imgH="381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0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974810" y="4951436"/>
            <a:ext cx="1295400" cy="609600"/>
            <a:chOff x="4974810" y="4951436"/>
            <a:chExt cx="1295400" cy="609600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57368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49748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76373"/>
                </p:ext>
              </p:extLst>
            </p:nvPr>
          </p:nvGraphicFramePr>
          <p:xfrm>
            <a:off x="58257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7" name="Equation" r:id="rId16" imgW="393700" imgH="469900" progId="Equation.3">
                    <p:embed/>
                  </p:oleObj>
                </mc:Choice>
                <mc:Fallback>
                  <p:oleObj name="Equation" r:id="rId16" imgW="3937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57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306781"/>
                </p:ext>
              </p:extLst>
            </p:nvPr>
          </p:nvGraphicFramePr>
          <p:xfrm>
            <a:off x="52034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8" name="Equation" r:id="rId18" imgW="279400" imgH="381000" progId="Equation.3">
                    <p:embed/>
                  </p:oleObj>
                </mc:Choice>
                <mc:Fallback>
                  <p:oleObj name="Equation" r:id="rId18" imgW="279400" imgH="38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4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270210" y="4875236"/>
            <a:ext cx="1524000" cy="838200"/>
            <a:chOff x="6270210" y="4875236"/>
            <a:chExt cx="1524000" cy="838200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108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6956010" y="4875236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6270210" y="533243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479000"/>
                </p:ext>
              </p:extLst>
            </p:nvPr>
          </p:nvGraphicFramePr>
          <p:xfrm>
            <a:off x="71846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49" name="Equation" r:id="rId19" imgW="419100" imgH="469900" progId="Equation.3">
                    <p:embed/>
                  </p:oleObj>
                </mc:Choice>
                <mc:Fallback>
                  <p:oleObj name="Equation" r:id="rId19" imgW="419100" imgH="469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46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980329"/>
                </p:ext>
              </p:extLst>
            </p:nvPr>
          </p:nvGraphicFramePr>
          <p:xfrm>
            <a:off x="64988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0" name="Equation" r:id="rId21" imgW="266700" imgH="279400" progId="Equation.3">
                    <p:embed/>
                  </p:oleObj>
                </mc:Choice>
                <mc:Fallback>
                  <p:oleObj name="Equation" r:id="rId21" imgW="266700" imgH="279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88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Oval 23"/>
          <p:cNvSpPr>
            <a:spLocks noChangeArrowheads="1"/>
          </p:cNvSpPr>
          <p:nvPr/>
        </p:nvSpPr>
        <p:spPr bwMode="auto">
          <a:xfrm>
            <a:off x="6511510" y="37449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89676"/>
              </p:ext>
            </p:extLst>
          </p:nvPr>
        </p:nvGraphicFramePr>
        <p:xfrm>
          <a:off x="6587710" y="3744936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1" name="Equation" r:id="rId22" imgW="406400" imgH="469900" progId="Equation.3">
                  <p:embed/>
                </p:oleObj>
              </mc:Choice>
              <mc:Fallback>
                <p:oleObj name="Equation" r:id="rId22" imgW="4064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710" y="3744936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53579"/>
              </p:ext>
            </p:extLst>
          </p:nvPr>
        </p:nvGraphicFramePr>
        <p:xfrm>
          <a:off x="3450810" y="45704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2" name="Equation" r:id="rId24" imgW="266700" imgH="279400" progId="Equation.3">
                  <p:embed/>
                </p:oleObj>
              </mc:Choice>
              <mc:Fallback>
                <p:oleObj name="Equation" r:id="rId24" imgW="2667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10" y="45704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64625"/>
              </p:ext>
            </p:extLst>
          </p:nvPr>
        </p:nvGraphicFramePr>
        <p:xfrm>
          <a:off x="4670010" y="46466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3" name="Equation" r:id="rId25" imgW="266700" imgH="279400" progId="Equation.3">
                  <p:embed/>
                </p:oleObj>
              </mc:Choice>
              <mc:Fallback>
                <p:oleObj name="Equation" r:id="rId25" imgW="266700" imgH="279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010" y="46466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77698"/>
              </p:ext>
            </p:extLst>
          </p:nvPr>
        </p:nvGraphicFramePr>
        <p:xfrm>
          <a:off x="5965410" y="45704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4" name="Equation" r:id="rId26" imgW="279400" imgH="381000" progId="Equation.3">
                  <p:embed/>
                </p:oleObj>
              </mc:Choice>
              <mc:Fallback>
                <p:oleObj name="Equation" r:id="rId26" imgW="279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410" y="45704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9836"/>
              </p:ext>
            </p:extLst>
          </p:nvPr>
        </p:nvGraphicFramePr>
        <p:xfrm>
          <a:off x="2079210" y="44942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5" name="Equation" r:id="rId27" imgW="279400" imgH="381000" progId="Equation.3">
                  <p:embed/>
                </p:oleObj>
              </mc:Choice>
              <mc:Fallback>
                <p:oleObj name="Equation" r:id="rId27" imgW="27940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210" y="44942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Freeform 29"/>
          <p:cNvSpPr/>
          <p:nvPr/>
        </p:nvSpPr>
        <p:spPr bwMode="auto">
          <a:xfrm>
            <a:off x="6346410" y="297023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838828"/>
              </p:ext>
            </p:extLst>
          </p:nvPr>
        </p:nvGraphicFramePr>
        <p:xfrm>
          <a:off x="6359110" y="252573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6" name="Equation" r:id="rId28" imgW="673100" imgH="444500" progId="Equation.3">
                  <p:embed/>
                </p:oleObj>
              </mc:Choice>
              <mc:Fallback>
                <p:oleObj name="Equation" r:id="rId28" imgW="673100" imgH="444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10" y="252573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Line 31"/>
          <p:cNvSpPr>
            <a:spLocks noChangeShapeType="1"/>
          </p:cNvSpPr>
          <p:nvPr/>
        </p:nvSpPr>
        <p:spPr bwMode="auto">
          <a:xfrm flipV="1">
            <a:off x="6117810" y="426563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Freeform 32"/>
          <p:cNvSpPr/>
          <p:nvPr/>
        </p:nvSpPr>
        <p:spPr bwMode="auto">
          <a:xfrm>
            <a:off x="4822410" y="4113236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Freeform 33"/>
          <p:cNvSpPr/>
          <p:nvPr/>
        </p:nvSpPr>
        <p:spPr bwMode="auto">
          <a:xfrm>
            <a:off x="3527010" y="392273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34"/>
          <p:cNvSpPr/>
          <p:nvPr/>
        </p:nvSpPr>
        <p:spPr bwMode="auto">
          <a:xfrm>
            <a:off x="2231610" y="330043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45"/>
          <p:cNvSpPr>
            <a:spLocks noChangeShapeType="1"/>
          </p:cNvSpPr>
          <p:nvPr/>
        </p:nvSpPr>
        <p:spPr bwMode="auto">
          <a:xfrm>
            <a:off x="1774410" y="571343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Group 47"/>
          <p:cNvGrpSpPr/>
          <p:nvPr/>
        </p:nvGrpSpPr>
        <p:grpSpPr bwMode="auto">
          <a:xfrm>
            <a:off x="6879810" y="4265636"/>
            <a:ext cx="900113" cy="609600"/>
            <a:chOff x="4224" y="1824"/>
            <a:chExt cx="567" cy="384"/>
          </a:xfrm>
        </p:grpSpPr>
        <p:graphicFrame>
          <p:nvGraphicFramePr>
            <p:cNvPr id="10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4564782"/>
                </p:ext>
              </p:extLst>
            </p:nvPr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7" name="Equation" r:id="rId30" imgW="673100" imgH="444500" progId="Equation.3">
                    <p:embed/>
                  </p:oleObj>
                </mc:Choice>
                <mc:Fallback>
                  <p:oleObj name="Equation" r:id="rId30" imgW="673100" imgH="4445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4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1010" y="5027636"/>
            <a:ext cx="1135063" cy="533400"/>
            <a:chOff x="1241010" y="5027636"/>
            <a:chExt cx="1135063" cy="533400"/>
          </a:xfrm>
        </p:grpSpPr>
        <p:sp>
          <p:nvSpPr>
            <p:cNvPr id="54" name="Oval 4"/>
            <p:cNvSpPr>
              <a:spLocks noChangeArrowheads="1"/>
            </p:cNvSpPr>
            <p:nvPr/>
          </p:nvSpPr>
          <p:spPr bwMode="auto">
            <a:xfrm>
              <a:off x="1845848" y="5030811"/>
              <a:ext cx="530225" cy="53022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1241010" y="5332436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6048596"/>
                </p:ext>
              </p:extLst>
            </p:nvPr>
          </p:nvGraphicFramePr>
          <p:xfrm>
            <a:off x="19268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8" name="Equation" r:id="rId31" imgW="419100" imgH="469900" progId="Equation.3">
                    <p:embed/>
                  </p:oleObj>
                </mc:Choice>
                <mc:Fallback>
                  <p:oleObj name="Equation" r:id="rId31" imgW="419100" imgH="4699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8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Text Box 52"/>
          <p:cNvSpPr txBox="1">
            <a:spLocks noChangeArrowheads="1"/>
          </p:cNvSpPr>
          <p:nvPr/>
        </p:nvSpPr>
        <p:spPr bwMode="auto">
          <a:xfrm>
            <a:off x="3293033" y="144309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Input Tape</a:t>
            </a:r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381558" y="782690"/>
            <a:ext cx="1087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31952" y="5018261"/>
            <a:ext cx="1143000" cy="533400"/>
            <a:chOff x="838200" y="4876800"/>
            <a:chExt cx="1143000" cy="533400"/>
          </a:xfrm>
        </p:grpSpPr>
        <p:sp>
          <p:nvSpPr>
            <p:cNvPr id="59" name="Oval 4"/>
            <p:cNvSpPr>
              <a:spLocks noChangeArrowheads="1"/>
            </p:cNvSpPr>
            <p:nvPr/>
          </p:nvSpPr>
          <p:spPr bwMode="auto">
            <a:xfrm>
              <a:off x="1447800" y="4876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9"/>
            <p:cNvSpPr>
              <a:spLocks noChangeShapeType="1"/>
            </p:cNvSpPr>
            <p:nvPr/>
          </p:nvSpPr>
          <p:spPr bwMode="auto">
            <a:xfrm>
              <a:off x="838200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223420"/>
                </p:ext>
              </p:extLst>
            </p:nvPr>
          </p:nvGraphicFramePr>
          <p:xfrm>
            <a:off x="1524000" y="4876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59" name="Equation" r:id="rId33" imgW="419100" imgH="469900" progId="Equation.3">
                    <p:embed/>
                  </p:oleObj>
                </mc:Choice>
                <mc:Fallback>
                  <p:oleObj name="Equation" r:id="rId33" imgW="419100" imgH="469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76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组合 110"/>
          <p:cNvGrpSpPr/>
          <p:nvPr/>
        </p:nvGrpSpPr>
        <p:grpSpPr>
          <a:xfrm>
            <a:off x="2400816" y="5027141"/>
            <a:ext cx="1295400" cy="533400"/>
            <a:chOff x="1981200" y="4876800"/>
            <a:chExt cx="1295400" cy="533400"/>
          </a:xfrm>
        </p:grpSpPr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7432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3279"/>
                </p:ext>
              </p:extLst>
            </p:nvPr>
          </p:nvGraphicFramePr>
          <p:xfrm>
            <a:off x="2857500" y="4876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0" name="Equation" r:id="rId34" imgW="342900" imgH="469900" progId="Equation.3">
                    <p:embed/>
                  </p:oleObj>
                </mc:Choice>
                <mc:Fallback>
                  <p:oleObj name="Equation" r:id="rId34" imgW="342900" imgH="469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4876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19812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670449"/>
                </p:ext>
              </p:extLst>
            </p:nvPr>
          </p:nvGraphicFramePr>
          <p:xfrm>
            <a:off x="2209800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1" name="Equation" r:id="rId35" imgW="266700" imgH="279400" progId="Equation.3">
                    <p:embed/>
                  </p:oleObj>
                </mc:Choice>
                <mc:Fallback>
                  <p:oleObj name="Equation" r:id="rId35" imgW="266700" imgH="279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" name="组合 115"/>
          <p:cNvGrpSpPr/>
          <p:nvPr/>
        </p:nvGrpSpPr>
        <p:grpSpPr>
          <a:xfrm>
            <a:off x="4974810" y="4957291"/>
            <a:ext cx="1295400" cy="609600"/>
            <a:chOff x="4572000" y="4800600"/>
            <a:chExt cx="1295400" cy="609600"/>
          </a:xfrm>
        </p:grpSpPr>
        <p:sp>
          <p:nvSpPr>
            <p:cNvPr id="117" name="Oval 6"/>
            <p:cNvSpPr>
              <a:spLocks noChangeArrowheads="1"/>
            </p:cNvSpPr>
            <p:nvPr/>
          </p:nvSpPr>
          <p:spPr bwMode="auto">
            <a:xfrm>
              <a:off x="53340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11"/>
            <p:cNvSpPr>
              <a:spLocks noChangeShapeType="1"/>
            </p:cNvSpPr>
            <p:nvPr/>
          </p:nvSpPr>
          <p:spPr bwMode="auto">
            <a:xfrm>
              <a:off x="45720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878053"/>
                </p:ext>
              </p:extLst>
            </p:nvPr>
          </p:nvGraphicFramePr>
          <p:xfrm>
            <a:off x="5422900" y="4876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2" name="Equation" r:id="rId36" imgW="393700" imgH="469900" progId="Equation.3">
                    <p:embed/>
                  </p:oleObj>
                </mc:Choice>
                <mc:Fallback>
                  <p:oleObj name="Equation" r:id="rId36" imgW="393700" imgH="469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2900" y="4876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38801"/>
                </p:ext>
              </p:extLst>
            </p:nvPr>
          </p:nvGraphicFramePr>
          <p:xfrm>
            <a:off x="4800600" y="48006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3" name="Equation" r:id="rId37" imgW="279400" imgH="381000" progId="Equation.3">
                    <p:embed/>
                  </p:oleObj>
                </mc:Choice>
                <mc:Fallback>
                  <p:oleObj name="Equation" r:id="rId37" imgW="279400" imgH="381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8006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组合 125"/>
          <p:cNvGrpSpPr/>
          <p:nvPr/>
        </p:nvGrpSpPr>
        <p:grpSpPr>
          <a:xfrm>
            <a:off x="3696216" y="4951436"/>
            <a:ext cx="1295400" cy="609600"/>
            <a:chOff x="3276600" y="4800600"/>
            <a:chExt cx="1295400" cy="609600"/>
          </a:xfrm>
        </p:grpSpPr>
        <p:sp>
          <p:nvSpPr>
            <p:cNvPr id="127" name="Oval 5"/>
            <p:cNvSpPr>
              <a:spLocks noChangeArrowheads="1"/>
            </p:cNvSpPr>
            <p:nvPr/>
          </p:nvSpPr>
          <p:spPr bwMode="auto">
            <a:xfrm>
              <a:off x="40386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Line 10"/>
            <p:cNvSpPr>
              <a:spLocks noChangeShapeType="1"/>
            </p:cNvSpPr>
            <p:nvPr/>
          </p:nvSpPr>
          <p:spPr bwMode="auto">
            <a:xfrm>
              <a:off x="32766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44064"/>
                </p:ext>
              </p:extLst>
            </p:nvPr>
          </p:nvGraphicFramePr>
          <p:xfrm>
            <a:off x="4127500" y="4876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4" name="Equation" r:id="rId38" imgW="393700" imgH="469900" progId="Equation.3">
                    <p:embed/>
                  </p:oleObj>
                </mc:Choice>
                <mc:Fallback>
                  <p:oleObj name="Equation" r:id="rId38" imgW="3937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500" y="4876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238265"/>
                </p:ext>
              </p:extLst>
            </p:nvPr>
          </p:nvGraphicFramePr>
          <p:xfrm>
            <a:off x="3505200" y="48006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5" name="Equation" r:id="rId39" imgW="279400" imgH="381000" progId="Equation.3">
                    <p:embed/>
                  </p:oleObj>
                </mc:Choice>
                <mc:Fallback>
                  <p:oleObj name="Equation" r:id="rId39" imgW="279400" imgH="38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48006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组合 130"/>
          <p:cNvGrpSpPr/>
          <p:nvPr/>
        </p:nvGrpSpPr>
        <p:grpSpPr>
          <a:xfrm>
            <a:off x="6268623" y="4875236"/>
            <a:ext cx="1524000" cy="838200"/>
            <a:chOff x="5867400" y="5466928"/>
            <a:chExt cx="1524000" cy="838200"/>
          </a:xfrm>
        </p:grpSpPr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6705600" y="5619328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" name="Oval 6"/>
            <p:cNvSpPr>
              <a:spLocks noChangeArrowheads="1"/>
            </p:cNvSpPr>
            <p:nvPr/>
          </p:nvSpPr>
          <p:spPr bwMode="auto">
            <a:xfrm>
              <a:off x="6553200" y="5466928"/>
              <a:ext cx="838200" cy="838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>
              <a:off x="5867400" y="5924128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039492"/>
                </p:ext>
              </p:extLst>
            </p:nvPr>
          </p:nvGraphicFramePr>
          <p:xfrm>
            <a:off x="6781800" y="5619328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6" name="Equation" r:id="rId40" imgW="419100" imgH="469900" progId="Equation.3">
                    <p:embed/>
                  </p:oleObj>
                </mc:Choice>
                <mc:Fallback>
                  <p:oleObj name="Equation" r:id="rId40" imgW="419100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5619328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4183252"/>
                </p:ext>
              </p:extLst>
            </p:nvPr>
          </p:nvGraphicFramePr>
          <p:xfrm>
            <a:off x="6096000" y="561932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7" name="Equation" r:id="rId41" imgW="266700" imgH="279400" progId="Equation.3">
                    <p:embed/>
                  </p:oleObj>
                </mc:Choice>
                <mc:Fallback>
                  <p:oleObj name="Equation" r:id="rId41" imgW="266700" imgH="279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561932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" name="文本框 136"/>
          <p:cNvSpPr txBox="1"/>
          <p:nvPr/>
        </p:nvSpPr>
        <p:spPr>
          <a:xfrm>
            <a:off x="7843423" y="4386391"/>
            <a:ext cx="1090460" cy="510778"/>
          </a:xfrm>
          <a:prstGeom prst="wedgeRoundRectCallout">
            <a:avLst>
              <a:gd name="adj1" fmla="val -54317"/>
              <a:gd name="adj2" fmla="val 9821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接受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14132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218 -4.0740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32 -1.85185E-6 L 0.28004 -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-4.07407E-6 L 0.10052 -4.0740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03 -1.85185E-6 L 0.41667 -1.85185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4.07407E-6 L 0.16198 -4.07407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1.85185E-6 L 0.57136 -1.85185E-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4.07407E-6 L 0.22118 -4.07407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99" grpId="3" animBg="1"/>
      <p:bldP spid="98" grpId="0" animBg="1"/>
      <p:bldP spid="98" grpId="1" animBg="1"/>
      <p:bldP spid="98" grpId="2" animBg="1"/>
      <p:bldP spid="98" grpId="3" animBg="1"/>
      <p:bldP spid="13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mbria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北科大模板_蓝白</Template>
  <TotalTime>134</TotalTime>
  <Words>3255</Words>
  <Application>Microsoft Office PowerPoint</Application>
  <PresentationFormat>全屏显示(4:3)</PresentationFormat>
  <Paragraphs>635</Paragraphs>
  <Slides>61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黑体</vt:lpstr>
      <vt:lpstr>微软雅黑</vt:lpstr>
      <vt:lpstr>Arial</vt:lpstr>
      <vt:lpstr>Britannic Bold</vt:lpstr>
      <vt:lpstr>Calibri</vt:lpstr>
      <vt:lpstr>Cambria</vt:lpstr>
      <vt:lpstr>Cambria Math</vt:lpstr>
      <vt:lpstr>Comic Sans MS</vt:lpstr>
      <vt:lpstr>Courier New</vt:lpstr>
      <vt:lpstr>Garamond</vt:lpstr>
      <vt:lpstr>Gill Sans MT</vt:lpstr>
      <vt:lpstr>Times New Roman</vt:lpstr>
      <vt:lpstr>Wingdings</vt:lpstr>
      <vt:lpstr>Office 主题</vt:lpstr>
      <vt:lpstr>Equation</vt:lpstr>
      <vt:lpstr>公式</vt:lpstr>
      <vt:lpstr>有限自动机（DFA、NFA）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确定性有限自动机（DFA）</vt:lpstr>
      <vt:lpstr>确定性有限自动机（DFA）</vt:lpstr>
      <vt:lpstr>PowerPoint 演示文稿</vt:lpstr>
      <vt:lpstr>正则语言（RL）</vt:lpstr>
      <vt:lpstr>正则语言（RL）</vt:lpstr>
      <vt:lpstr>正则语言（RL）</vt:lpstr>
      <vt:lpstr>正则语言（RL）</vt:lpstr>
      <vt:lpstr>正则语言（RL）</vt:lpstr>
      <vt:lpstr>有限自动机小结</vt:lpstr>
      <vt:lpstr>有限自动机能够识别的语言</vt:lpstr>
      <vt:lpstr>有限自动机能够识别的语言</vt:lpstr>
      <vt:lpstr>有限自动机能够识别的语言</vt:lpstr>
      <vt:lpstr>有限自动机能够识别的语言</vt:lpstr>
      <vt:lpstr>构造有限自动机</vt:lpstr>
      <vt:lpstr>构造有限自动机</vt:lpstr>
      <vt:lpstr>构造有限自动机</vt:lpstr>
      <vt:lpstr>构造有限自动机</vt:lpstr>
      <vt:lpstr>构造有限自动机</vt:lpstr>
      <vt:lpstr>构造有限自动机</vt:lpstr>
      <vt:lpstr>构造有限自动机</vt:lpstr>
      <vt:lpstr>PowerPoint 演示文稿</vt:lpstr>
      <vt:lpstr>不确定性有限自动机（NFA）</vt:lpstr>
      <vt:lpstr>非确定型有限自动机（NFA）</vt:lpstr>
      <vt:lpstr>非确定型有限自动机（NFA）</vt:lpstr>
      <vt:lpstr>非确定型有限自动机（NFA）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PowerPoint 演示文稿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CDD</dc:creator>
  <cp:lastModifiedBy>xzc</cp:lastModifiedBy>
  <cp:revision>106</cp:revision>
  <dcterms:created xsi:type="dcterms:W3CDTF">2018-08-15T03:47:00Z</dcterms:created>
  <dcterms:modified xsi:type="dcterms:W3CDTF">2020-09-18T03:24:42Z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