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1261" r:id="rId2"/>
    <p:sldId id="1262" r:id="rId3"/>
    <p:sldId id="1263" r:id="rId4"/>
    <p:sldId id="1336" r:id="rId5"/>
    <p:sldId id="1337" r:id="rId6"/>
    <p:sldId id="1265" r:id="rId7"/>
    <p:sldId id="1266" r:id="rId8"/>
    <p:sldId id="1267" r:id="rId9"/>
    <p:sldId id="1268" r:id="rId10"/>
    <p:sldId id="1269" r:id="rId11"/>
    <p:sldId id="1270" r:id="rId12"/>
    <p:sldId id="1271" r:id="rId13"/>
    <p:sldId id="1273" r:id="rId14"/>
    <p:sldId id="1338" r:id="rId15"/>
    <p:sldId id="1274" r:id="rId16"/>
    <p:sldId id="1275" r:id="rId17"/>
    <p:sldId id="1276" r:id="rId18"/>
    <p:sldId id="1313" r:id="rId19"/>
    <p:sldId id="1312" r:id="rId20"/>
    <p:sldId id="1314" r:id="rId21"/>
    <p:sldId id="1315" r:id="rId22"/>
    <p:sldId id="1309" r:id="rId23"/>
    <p:sldId id="1310" r:id="rId24"/>
    <p:sldId id="1311" r:id="rId25"/>
    <p:sldId id="1280" r:id="rId26"/>
    <p:sldId id="1281" r:id="rId27"/>
    <p:sldId id="1282" r:id="rId28"/>
    <p:sldId id="1283" r:id="rId29"/>
    <p:sldId id="1284" r:id="rId30"/>
    <p:sldId id="1285" r:id="rId31"/>
    <p:sldId id="1286" r:id="rId32"/>
    <p:sldId id="1334" r:id="rId33"/>
    <p:sldId id="1287" r:id="rId34"/>
    <p:sldId id="1288" r:id="rId35"/>
    <p:sldId id="1350" r:id="rId36"/>
    <p:sldId id="1289" r:id="rId37"/>
    <p:sldId id="1290" r:id="rId38"/>
    <p:sldId id="1291" r:id="rId39"/>
    <p:sldId id="1292" r:id="rId40"/>
    <p:sldId id="1293" r:id="rId41"/>
    <p:sldId id="1294" r:id="rId42"/>
    <p:sldId id="1295" r:id="rId43"/>
    <p:sldId id="1296" r:id="rId44"/>
    <p:sldId id="1297" r:id="rId45"/>
    <p:sldId id="1298" r:id="rId46"/>
    <p:sldId id="1299" r:id="rId47"/>
    <p:sldId id="1002" r:id="rId48"/>
    <p:sldId id="1346" r:id="rId49"/>
    <p:sldId id="1339" r:id="rId50"/>
    <p:sldId id="1340" r:id="rId51"/>
    <p:sldId id="1347" r:id="rId52"/>
    <p:sldId id="1341" r:id="rId53"/>
    <p:sldId id="1342" r:id="rId54"/>
    <p:sldId id="1343" r:id="rId55"/>
    <p:sldId id="1348" r:id="rId56"/>
    <p:sldId id="1349" r:id="rId57"/>
    <p:sldId id="1046" r:id="rId58"/>
    <p:sldId id="1049" r:id="rId59"/>
    <p:sldId id="1050" r:id="rId60"/>
    <p:sldId id="1051" r:id="rId61"/>
    <p:sldId id="1052" r:id="rId62"/>
    <p:sldId id="1054" r:id="rId63"/>
    <p:sldId id="1344" r:id="rId64"/>
  </p:sldIdLst>
  <p:sldSz cx="9144000" cy="6858000" type="screen4x3"/>
  <p:notesSz cx="6781800" cy="9926638"/>
  <p:defaultTextStyle>
    <a:defPPr>
      <a:defRPr lang="zh-CN"/>
    </a:defPPr>
    <a:lvl1pPr algn="l" rtl="0" eaLnBrk="0" fontAlgn="base" hangingPunct="0">
      <a:spcBef>
        <a:spcPct val="0"/>
      </a:spcBef>
      <a:spcAft>
        <a:spcPct val="0"/>
      </a:spcAft>
      <a:defRPr kumimoji="1" sz="2800" kern="1200">
        <a:solidFill>
          <a:schemeClr val="tx1"/>
        </a:solidFill>
        <a:latin typeface="Times New Roman" charset="0"/>
        <a:ea typeface="宋体" charset="-122"/>
        <a:cs typeface="+mn-cs"/>
      </a:defRPr>
    </a:lvl1pPr>
    <a:lvl2pPr marL="4572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2pPr>
    <a:lvl3pPr marL="9144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3pPr>
    <a:lvl4pPr marL="13716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4pPr>
    <a:lvl5pPr marL="1828800" algn="l" rtl="0" eaLnBrk="0" fontAlgn="base" hangingPunct="0">
      <a:spcBef>
        <a:spcPct val="0"/>
      </a:spcBef>
      <a:spcAft>
        <a:spcPct val="0"/>
      </a:spcAft>
      <a:defRPr kumimoji="1" sz="2800" kern="1200">
        <a:solidFill>
          <a:schemeClr val="tx1"/>
        </a:solidFill>
        <a:latin typeface="Times New Roman" charset="0"/>
        <a:ea typeface="宋体" charset="-122"/>
        <a:cs typeface="+mn-cs"/>
      </a:defRPr>
    </a:lvl5pPr>
    <a:lvl6pPr marL="2286000" algn="l" defTabSz="914400" rtl="0" eaLnBrk="1" latinLnBrk="0" hangingPunct="1">
      <a:defRPr kumimoji="1" sz="2800" kern="1200">
        <a:solidFill>
          <a:schemeClr val="tx1"/>
        </a:solidFill>
        <a:latin typeface="Times New Roman" charset="0"/>
        <a:ea typeface="宋体" charset="-122"/>
        <a:cs typeface="+mn-cs"/>
      </a:defRPr>
    </a:lvl6pPr>
    <a:lvl7pPr marL="2743200" algn="l" defTabSz="914400" rtl="0" eaLnBrk="1" latinLnBrk="0" hangingPunct="1">
      <a:defRPr kumimoji="1" sz="2800" kern="1200">
        <a:solidFill>
          <a:schemeClr val="tx1"/>
        </a:solidFill>
        <a:latin typeface="Times New Roman" charset="0"/>
        <a:ea typeface="宋体" charset="-122"/>
        <a:cs typeface="+mn-cs"/>
      </a:defRPr>
    </a:lvl7pPr>
    <a:lvl8pPr marL="3200400" algn="l" defTabSz="914400" rtl="0" eaLnBrk="1" latinLnBrk="0" hangingPunct="1">
      <a:defRPr kumimoji="1" sz="2800" kern="1200">
        <a:solidFill>
          <a:schemeClr val="tx1"/>
        </a:solidFill>
        <a:latin typeface="Times New Roman" charset="0"/>
        <a:ea typeface="宋体" charset="-122"/>
        <a:cs typeface="+mn-cs"/>
      </a:defRPr>
    </a:lvl8pPr>
    <a:lvl9pPr marL="3657600" algn="l" defTabSz="914400" rtl="0" eaLnBrk="1" latinLnBrk="0" hangingPunct="1">
      <a:defRPr kumimoji="1" sz="28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111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CCFF"/>
    <a:srgbClr val="000066"/>
    <a:srgbClr val="3333FF"/>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31" autoAdjust="0"/>
    <p:restoredTop sz="86854" autoAdjust="0"/>
  </p:normalViewPr>
  <p:slideViewPr>
    <p:cSldViewPr>
      <p:cViewPr varScale="1">
        <p:scale>
          <a:sx n="93" d="100"/>
          <a:sy n="93" d="100"/>
        </p:scale>
        <p:origin x="1104" y="208"/>
      </p:cViewPr>
      <p:guideLst>
        <p:guide orient="horz" pos="111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7.wmf"/><Relationship Id="rId1" Type="http://schemas.openxmlformats.org/officeDocument/2006/relationships/image" Target="../media/image33.wmf"/><Relationship Id="rId2"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 Type="http://schemas.openxmlformats.org/officeDocument/2006/relationships/image" Target="../media/image42.wmf"/><Relationship Id="rId2"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4" Type="http://schemas.openxmlformats.org/officeDocument/2006/relationships/image" Target="../media/image62.wmf"/><Relationship Id="rId1" Type="http://schemas.openxmlformats.org/officeDocument/2006/relationships/image" Target="../media/image59.wmf"/><Relationship Id="rId2"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4" Type="http://schemas.openxmlformats.org/officeDocument/2006/relationships/image" Target="../media/image66.wmf"/><Relationship Id="rId5" Type="http://schemas.openxmlformats.org/officeDocument/2006/relationships/image" Target="../media/image67.wmf"/><Relationship Id="rId6" Type="http://schemas.openxmlformats.org/officeDocument/2006/relationships/image" Target="../media/image68.wmf"/><Relationship Id="rId7" Type="http://schemas.openxmlformats.org/officeDocument/2006/relationships/image" Target="../media/image69.wmf"/><Relationship Id="rId1" Type="http://schemas.openxmlformats.org/officeDocument/2006/relationships/image" Target="../media/image63.wmf"/><Relationship Id="rId2"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68.wmf"/><Relationship Id="rId5" Type="http://schemas.openxmlformats.org/officeDocument/2006/relationships/image" Target="../media/image72.wmf"/><Relationship Id="rId6" Type="http://schemas.openxmlformats.org/officeDocument/2006/relationships/image" Target="../media/image73.wmf"/><Relationship Id="rId7" Type="http://schemas.openxmlformats.org/officeDocument/2006/relationships/image" Target="../media/image74.wmf"/><Relationship Id="rId8" Type="http://schemas.openxmlformats.org/officeDocument/2006/relationships/image" Target="../media/image75.wmf"/><Relationship Id="rId1" Type="http://schemas.openxmlformats.org/officeDocument/2006/relationships/image" Target="../media/image65.wmf"/><Relationship Id="rId2"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wmf"/><Relationship Id="rId4" Type="http://schemas.openxmlformats.org/officeDocument/2006/relationships/image" Target="../media/image82.wmf"/><Relationship Id="rId5" Type="http://schemas.openxmlformats.org/officeDocument/2006/relationships/image" Target="../media/image83.wmf"/><Relationship Id="rId6" Type="http://schemas.openxmlformats.org/officeDocument/2006/relationships/image" Target="../media/image84.wmf"/><Relationship Id="rId7" Type="http://schemas.openxmlformats.org/officeDocument/2006/relationships/image" Target="../media/image85.wmf"/><Relationship Id="rId8" Type="http://schemas.openxmlformats.org/officeDocument/2006/relationships/image" Target="../media/image86.wmf"/><Relationship Id="rId9" Type="http://schemas.openxmlformats.org/officeDocument/2006/relationships/image" Target="../media/image87.wmf"/><Relationship Id="rId1" Type="http://schemas.openxmlformats.org/officeDocument/2006/relationships/image" Target="../media/image79.wmf"/><Relationship Id="rId2"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1" Type="http://schemas.openxmlformats.org/officeDocument/2006/relationships/image" Target="../media/image98.wmf"/><Relationship Id="rId12" Type="http://schemas.openxmlformats.org/officeDocument/2006/relationships/image" Target="../media/image99.wmf"/><Relationship Id="rId13" Type="http://schemas.openxmlformats.org/officeDocument/2006/relationships/image" Target="../media/image100.wmf"/><Relationship Id="rId14" Type="http://schemas.openxmlformats.org/officeDocument/2006/relationships/image" Target="../media/image101.wmf"/><Relationship Id="rId15" Type="http://schemas.openxmlformats.org/officeDocument/2006/relationships/image" Target="../media/image102.wmf"/><Relationship Id="rId16" Type="http://schemas.openxmlformats.org/officeDocument/2006/relationships/image" Target="../media/image103.wmf"/><Relationship Id="rId17" Type="http://schemas.openxmlformats.org/officeDocument/2006/relationships/image" Target="../media/image104.wmf"/><Relationship Id="rId18" Type="http://schemas.openxmlformats.org/officeDocument/2006/relationships/image" Target="../media/image105.wmf"/><Relationship Id="rId19" Type="http://schemas.openxmlformats.org/officeDocument/2006/relationships/image" Target="../media/image87.wmf"/><Relationship Id="rId1" Type="http://schemas.openxmlformats.org/officeDocument/2006/relationships/image" Target="../media/image88.wmf"/><Relationship Id="rId2" Type="http://schemas.openxmlformats.org/officeDocument/2006/relationships/image" Target="../media/image89.wmf"/><Relationship Id="rId3" Type="http://schemas.openxmlformats.org/officeDocument/2006/relationships/image" Target="../media/image90.wmf"/><Relationship Id="rId4" Type="http://schemas.openxmlformats.org/officeDocument/2006/relationships/image" Target="../media/image91.wmf"/><Relationship Id="rId5" Type="http://schemas.openxmlformats.org/officeDocument/2006/relationships/image" Target="../media/image92.wmf"/><Relationship Id="rId6" Type="http://schemas.openxmlformats.org/officeDocument/2006/relationships/image" Target="../media/image93.wmf"/><Relationship Id="rId7" Type="http://schemas.openxmlformats.org/officeDocument/2006/relationships/image" Target="../media/image94.wmf"/><Relationship Id="rId8" Type="http://schemas.openxmlformats.org/officeDocument/2006/relationships/image" Target="../media/image95.wmf"/><Relationship Id="rId9" Type="http://schemas.openxmlformats.org/officeDocument/2006/relationships/image" Target="../media/image96.wmf"/><Relationship Id="rId10" Type="http://schemas.openxmlformats.org/officeDocument/2006/relationships/image" Target="../media/image9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8.wmf"/><Relationship Id="rId4" Type="http://schemas.openxmlformats.org/officeDocument/2006/relationships/image" Target="../media/image109.wmf"/><Relationship Id="rId5" Type="http://schemas.openxmlformats.org/officeDocument/2006/relationships/image" Target="../media/image110.wmf"/><Relationship Id="rId6" Type="http://schemas.openxmlformats.org/officeDocument/2006/relationships/image" Target="../media/image111.wmf"/><Relationship Id="rId7" Type="http://schemas.openxmlformats.org/officeDocument/2006/relationships/image" Target="../media/image112.wmf"/><Relationship Id="rId8" Type="http://schemas.openxmlformats.org/officeDocument/2006/relationships/image" Target="../media/image113.wmf"/><Relationship Id="rId9" Type="http://schemas.openxmlformats.org/officeDocument/2006/relationships/image" Target="../media/image114.wmf"/><Relationship Id="rId10" Type="http://schemas.openxmlformats.org/officeDocument/2006/relationships/image" Target="../media/image115.wmf"/><Relationship Id="rId1" Type="http://schemas.openxmlformats.org/officeDocument/2006/relationships/image" Target="../media/image106.wmf"/><Relationship Id="rId2"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 Id="rId9" Type="http://schemas.openxmlformats.org/officeDocument/2006/relationships/image" Target="../media/image12.wmf"/><Relationship Id="rId1" Type="http://schemas.openxmlformats.org/officeDocument/2006/relationships/image" Target="../media/image4.wmf"/><Relationship Id="rId2"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8" Type="http://schemas.openxmlformats.org/officeDocument/2006/relationships/image" Target="../media/image11.wmf"/><Relationship Id="rId9" Type="http://schemas.openxmlformats.org/officeDocument/2006/relationships/image" Target="../media/image12.wmf"/><Relationship Id="rId10" Type="http://schemas.openxmlformats.org/officeDocument/2006/relationships/image" Target="../media/image17.wmf"/><Relationship Id="rId11" Type="http://schemas.openxmlformats.org/officeDocument/2006/relationships/image" Target="../media/image18.wmf"/><Relationship Id="rId1" Type="http://schemas.openxmlformats.org/officeDocument/2006/relationships/image" Target="../media/image13.wmf"/><Relationship Id="rId2"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1" Type="http://schemas.openxmlformats.org/officeDocument/2006/relationships/image" Target="../media/image19.wmf"/><Relationship Id="rId2"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4" Type="http://schemas.openxmlformats.org/officeDocument/2006/relationships/image" Target="../media/image32.wmf"/><Relationship Id="rId1" Type="http://schemas.openxmlformats.org/officeDocument/2006/relationships/image" Target="../media/image29.wmf"/><Relationship Id="rId2"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2706"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charset="-122"/>
              </a:defRPr>
            </a:lvl1pPr>
          </a:lstStyle>
          <a:p>
            <a:pPr>
              <a:defRPr/>
            </a:pPr>
            <a:endParaRPr lang="en-US" altLang="zh-CN"/>
          </a:p>
        </p:txBody>
      </p:sp>
      <p:sp>
        <p:nvSpPr>
          <p:cNvPr id="1352707"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charset="-122"/>
              </a:defRPr>
            </a:lvl1pPr>
          </a:lstStyle>
          <a:p>
            <a:pPr>
              <a:defRPr/>
            </a:pPr>
            <a:endParaRPr lang="en-US" altLang="zh-CN"/>
          </a:p>
        </p:txBody>
      </p:sp>
      <p:sp>
        <p:nvSpPr>
          <p:cNvPr id="1352708"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charset="-122"/>
              </a:defRPr>
            </a:lvl1pPr>
          </a:lstStyle>
          <a:p>
            <a:pPr>
              <a:defRPr/>
            </a:pPr>
            <a:endParaRPr lang="en-US" altLang="zh-CN"/>
          </a:p>
        </p:txBody>
      </p:sp>
      <p:sp>
        <p:nvSpPr>
          <p:cNvPr id="1352709"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fld id="{C97C22A3-F1F5-E24B-9C92-880DA1AF10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20000"/>
              </a:spcBef>
              <a:defRPr sz="1200">
                <a:latin typeface="Times New Roman" charset="0"/>
                <a:ea typeface="宋体" charset="-122"/>
              </a:defRPr>
            </a:lvl1pPr>
          </a:lstStyle>
          <a:p>
            <a:pPr>
              <a:defRPr/>
            </a:pPr>
            <a:endParaRPr lang="en-US" altLang="zh-CN"/>
          </a:p>
        </p:txBody>
      </p:sp>
      <p:sp>
        <p:nvSpPr>
          <p:cNvPr id="190467"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defRPr sz="1200">
                <a:latin typeface="Times New Roman"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90469"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0470"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20000"/>
              </a:spcBef>
              <a:defRPr sz="1200">
                <a:latin typeface="Times New Roman" charset="0"/>
                <a:ea typeface="宋体" charset="-122"/>
              </a:defRPr>
            </a:lvl1pPr>
          </a:lstStyle>
          <a:p>
            <a:pPr>
              <a:defRPr/>
            </a:pPr>
            <a:endParaRPr lang="en-US" altLang="zh-CN"/>
          </a:p>
        </p:txBody>
      </p:sp>
      <p:sp>
        <p:nvSpPr>
          <p:cNvPr id="190471"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defRPr sz="1200">
                <a:latin typeface="Times New Roman" panose="02020603050405020304" pitchFamily="18" charset="0"/>
                <a:ea typeface="宋体" panose="02010600030101010101" pitchFamily="2" charset="-122"/>
              </a:defRPr>
            </a:lvl1pPr>
          </a:lstStyle>
          <a:p>
            <a:pPr>
              <a:defRPr/>
            </a:pPr>
            <a:fld id="{72C39F29-430D-BD48-9F44-96FFD85C737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zh-CN" altLang="en-US"/>
          </a:p>
        </p:txBody>
      </p:sp>
      <p:sp>
        <p:nvSpPr>
          <p:cNvPr id="8196" name="灯片编号占位符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42D00A68-F54E-4449-80B3-919E3C7833AD}" type="slidenum">
              <a:rPr lang="en-US" altLang="zh-CN"/>
              <a:pPr>
                <a:spcBef>
                  <a:spcPct val="2000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5687F306-6A7A-D447-9936-8023D8A59BB1}" type="slidenum">
              <a:rPr lang="en-US" altLang="zh-CN"/>
              <a:pPr>
                <a:spcBef>
                  <a:spcPct val="20000"/>
                </a:spcBef>
              </a:pPr>
              <a:t>18</a:t>
            </a:fld>
            <a:endParaRPr lang="en-U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偶数整数集是可数的</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19</a:t>
            </a:fld>
            <a:endParaRPr lang="en-US" altLang="zh-CN"/>
          </a:p>
        </p:txBody>
      </p:sp>
    </p:spTree>
    <p:extLst>
      <p:ext uri="{BB962C8B-B14F-4D97-AF65-F5344CB8AC3E}">
        <p14:creationId xmlns:p14="http://schemas.microsoft.com/office/powerpoint/2010/main" val="465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有理数的集合是可数的</a:t>
            </a:r>
            <a:endParaRPr kumimoji="1" lang="en-US" altLang="zh-CN" dirty="0" smtClean="0"/>
          </a:p>
          <a:p>
            <a:r>
              <a:rPr kumimoji="1" lang="zh-CN" altLang="en-US" sz="1200" b="0" i="0" kern="1200" dirty="0" smtClean="0">
                <a:solidFill>
                  <a:schemeClr val="tx1"/>
                </a:solidFill>
                <a:effectLst/>
                <a:latin typeface="Times New Roman" charset="0"/>
                <a:ea typeface="宋体" charset="-122"/>
                <a:cs typeface="+mn-cs"/>
              </a:rPr>
              <a:t>是整数（正整数、</a:t>
            </a:r>
            <a:r>
              <a:rPr kumimoji="1" lang="en-US" altLang="zh-CN" sz="1200" b="0" i="0" kern="1200" dirty="0" smtClean="0">
                <a:solidFill>
                  <a:schemeClr val="tx1"/>
                </a:solidFill>
                <a:effectLst/>
                <a:latin typeface="Times New Roman" charset="0"/>
                <a:ea typeface="宋体" charset="-122"/>
                <a:cs typeface="+mn-cs"/>
              </a:rPr>
              <a:t>0</a:t>
            </a:r>
            <a:r>
              <a:rPr kumimoji="1" lang="zh-CN" altLang="en-US" sz="1200" b="0" i="0" kern="1200" dirty="0" smtClean="0">
                <a:solidFill>
                  <a:schemeClr val="tx1"/>
                </a:solidFill>
                <a:effectLst/>
                <a:latin typeface="Times New Roman" charset="0"/>
                <a:ea typeface="宋体" charset="-122"/>
                <a:cs typeface="+mn-cs"/>
              </a:rPr>
              <a:t>、负整数）和分数的统称，是整数和分数的集合。</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20</a:t>
            </a:fld>
            <a:endParaRPr lang="en-US" altLang="zh-CN"/>
          </a:p>
        </p:txBody>
      </p:sp>
    </p:spTree>
    <p:extLst>
      <p:ext uri="{BB962C8B-B14F-4D97-AF65-F5344CB8AC3E}">
        <p14:creationId xmlns:p14="http://schemas.microsoft.com/office/powerpoint/2010/main" val="925190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21</a:t>
            </a:fld>
            <a:endParaRPr lang="en-US" altLang="zh-CN"/>
          </a:p>
        </p:txBody>
      </p:sp>
    </p:spTree>
    <p:extLst>
      <p:ext uri="{BB962C8B-B14F-4D97-AF65-F5344CB8AC3E}">
        <p14:creationId xmlns:p14="http://schemas.microsoft.com/office/powerpoint/2010/main" val="1095681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55D0B38F-49AC-F54A-82AC-F24CF855EEF0}" type="slidenum">
              <a:rPr lang="en-US" altLang="zh-CN"/>
              <a:pPr>
                <a:spcBef>
                  <a:spcPct val="20000"/>
                </a:spcBef>
              </a:pPr>
              <a:t>22</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r>
              <a:rPr lang="en-US" altLang="zh-CN" dirty="0" err="1" smtClean="0"/>
              <a:t>Distintct</a:t>
            </a:r>
            <a:r>
              <a:rPr lang="zh-CN" altLang="en-US" dirty="0" smtClean="0"/>
              <a:t> </a:t>
            </a:r>
            <a:r>
              <a:rPr lang="en-US" altLang="zh-CN" dirty="0" smtClean="0"/>
              <a:t>element</a:t>
            </a:r>
            <a:r>
              <a:rPr lang="zh-CN" altLang="en-US" dirty="0" smtClean="0"/>
              <a:t> ：独立元素</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5A6C5BB0-C696-CC45-9B49-5938D22F3A19}" type="slidenum">
              <a:rPr lang="en-US" altLang="zh-CN"/>
              <a:pPr>
                <a:spcBef>
                  <a:spcPct val="20000"/>
                </a:spcBef>
              </a:pPr>
              <a:t>23</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r>
              <a:rPr lang="en-US" altLang="zh-CN" dirty="0" smtClean="0"/>
              <a:t>systematic way</a:t>
            </a:r>
            <a:r>
              <a:rPr lang="zh-CN" altLang="en-US" smtClean="0"/>
              <a:t>：系统方法</a:t>
            </a: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6B91ACEE-0B54-6442-9DBB-3DC5315863B9}" type="slidenum">
              <a:rPr lang="en-US" altLang="zh-CN"/>
              <a:pPr>
                <a:spcBef>
                  <a:spcPct val="20000"/>
                </a:spcBef>
              </a:pPr>
              <a:t>24</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r>
              <a:rPr lang="en-US" altLang="zh-CN" dirty="0" smtClean="0"/>
              <a:t>Procedure</a:t>
            </a:r>
            <a:r>
              <a:rPr lang="zh-CN" altLang="en-US" dirty="0" smtClean="0"/>
              <a:t> 程序</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2F0690AC-0BB9-654F-9840-B6A3FEFC1828}" type="slidenum">
              <a:rPr lang="en-US" altLang="zh-CN"/>
              <a:pPr>
                <a:spcBef>
                  <a:spcPct val="20000"/>
                </a:spcBef>
              </a:pPr>
              <a:t>32</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33</a:t>
            </a:fld>
            <a:endParaRPr lang="en-US" altLang="zh-CN"/>
          </a:p>
        </p:txBody>
      </p:sp>
    </p:spTree>
    <p:extLst>
      <p:ext uri="{BB962C8B-B14F-4D97-AF65-F5344CB8AC3E}">
        <p14:creationId xmlns:p14="http://schemas.microsoft.com/office/powerpoint/2010/main" val="65071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34</a:t>
            </a:fld>
            <a:endParaRPr lang="en-US" altLang="zh-CN"/>
          </a:p>
        </p:txBody>
      </p:sp>
    </p:spTree>
    <p:extLst>
      <p:ext uri="{BB962C8B-B14F-4D97-AF65-F5344CB8AC3E}">
        <p14:creationId xmlns:p14="http://schemas.microsoft.com/office/powerpoint/2010/main" val="5949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a:t>
            </a:fld>
            <a:endParaRPr lang="en-US" altLang="zh-CN"/>
          </a:p>
        </p:txBody>
      </p:sp>
    </p:spTree>
    <p:extLst>
      <p:ext uri="{BB962C8B-B14F-4D97-AF65-F5344CB8AC3E}">
        <p14:creationId xmlns:p14="http://schemas.microsoft.com/office/powerpoint/2010/main" val="1367350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pPr>
            <a:endParaRPr kumimoji="0" lang="en-US" altLang="zh-CN" sz="1200" dirty="0">
              <a:latin typeface="Comic Sans MS" charset="0"/>
            </a:endParaRPr>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36</a:t>
            </a:fld>
            <a:endParaRPr lang="en-US" altLang="zh-CN"/>
          </a:p>
        </p:txBody>
      </p:sp>
    </p:spTree>
    <p:extLst>
      <p:ext uri="{BB962C8B-B14F-4D97-AF65-F5344CB8AC3E}">
        <p14:creationId xmlns:p14="http://schemas.microsoft.com/office/powerpoint/2010/main" val="696138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mtClean="0"/>
              <a:t>配置</a:t>
            </a:r>
            <a:endParaRPr kumimoji="1" lang="zh-CN" altLang="en-US"/>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37</a:t>
            </a:fld>
            <a:endParaRPr lang="en-US" altLang="zh-CN"/>
          </a:p>
        </p:txBody>
      </p:sp>
    </p:spTree>
    <p:extLst>
      <p:ext uri="{BB962C8B-B14F-4D97-AF65-F5344CB8AC3E}">
        <p14:creationId xmlns:p14="http://schemas.microsoft.com/office/powerpoint/2010/main" val="1021193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39</a:t>
            </a:fld>
            <a:endParaRPr lang="en-US" altLang="zh-CN"/>
          </a:p>
        </p:txBody>
      </p:sp>
    </p:spTree>
    <p:extLst>
      <p:ext uri="{BB962C8B-B14F-4D97-AF65-F5344CB8AC3E}">
        <p14:creationId xmlns:p14="http://schemas.microsoft.com/office/powerpoint/2010/main" val="514575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40</a:t>
            </a:fld>
            <a:endParaRPr lang="en-US" altLang="zh-CN"/>
          </a:p>
        </p:txBody>
      </p:sp>
    </p:spTree>
    <p:extLst>
      <p:ext uri="{BB962C8B-B14F-4D97-AF65-F5344CB8AC3E}">
        <p14:creationId xmlns:p14="http://schemas.microsoft.com/office/powerpoint/2010/main" val="1724508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41</a:t>
            </a:fld>
            <a:endParaRPr lang="en-US" altLang="zh-CN"/>
          </a:p>
        </p:txBody>
      </p:sp>
    </p:spTree>
    <p:extLst>
      <p:ext uri="{BB962C8B-B14F-4D97-AF65-F5344CB8AC3E}">
        <p14:creationId xmlns:p14="http://schemas.microsoft.com/office/powerpoint/2010/main" val="1202156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42</a:t>
            </a:fld>
            <a:endParaRPr lang="en-US" altLang="zh-CN"/>
          </a:p>
        </p:txBody>
      </p:sp>
    </p:spTree>
    <p:extLst>
      <p:ext uri="{BB962C8B-B14F-4D97-AF65-F5344CB8AC3E}">
        <p14:creationId xmlns:p14="http://schemas.microsoft.com/office/powerpoint/2010/main" val="722603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按正确顺序生成字符串：</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43</a:t>
            </a:fld>
            <a:endParaRPr lang="en-US" altLang="zh-CN"/>
          </a:p>
        </p:txBody>
      </p:sp>
    </p:spTree>
    <p:extLst>
      <p:ext uri="{BB962C8B-B14F-4D97-AF65-F5344CB8AC3E}">
        <p14:creationId xmlns:p14="http://schemas.microsoft.com/office/powerpoint/2010/main" val="171824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可以得到一个定理：所有图灵机的集合都是可数的。</a:t>
            </a:r>
            <a:endParaRPr kumimoji="1" lang="en-US" altLang="zh-CN" dirty="0" smtClean="0"/>
          </a:p>
          <a:p>
            <a:r>
              <a:rPr kumimoji="1" lang="zh-CN" altLang="en-US" dirty="0" smtClean="0"/>
              <a:t>证明：任何图灵机都可以用</a:t>
            </a:r>
            <a:r>
              <a:rPr kumimoji="1" lang="en-US" altLang="zh-CN" dirty="0" smtClean="0"/>
              <a:t>0</a:t>
            </a:r>
            <a:r>
              <a:rPr kumimoji="1" lang="zh-CN" altLang="en-US" dirty="0" smtClean="0"/>
              <a:t>和</a:t>
            </a:r>
            <a:r>
              <a:rPr kumimoji="1" lang="en-US" altLang="zh-CN" dirty="0" smtClean="0"/>
              <a:t>1</a:t>
            </a:r>
            <a:r>
              <a:rPr kumimoji="1" lang="zh-CN" altLang="en-US" dirty="0" smtClean="0"/>
              <a:t>的二进制字符串进行编码</a:t>
            </a:r>
            <a:endParaRPr kumimoji="1" lang="en-US" altLang="zh-CN" dirty="0" smtClean="0"/>
          </a:p>
          <a:p>
            <a:r>
              <a:rPr kumimoji="1" lang="zh-CN" altLang="en-US" dirty="0" smtClean="0"/>
              <a:t>并且描述图灵机的字符串可以通过枚举的过程被列出来。</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44</a:t>
            </a:fld>
            <a:endParaRPr lang="en-US" altLang="zh-CN"/>
          </a:p>
        </p:txBody>
      </p:sp>
    </p:spTree>
    <p:extLst>
      <p:ext uri="{BB962C8B-B14F-4D97-AF65-F5344CB8AC3E}">
        <p14:creationId xmlns:p14="http://schemas.microsoft.com/office/powerpoint/2010/main" val="1333651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45</a:t>
            </a:fld>
            <a:endParaRPr lang="en-US" altLang="zh-CN"/>
          </a:p>
        </p:txBody>
      </p:sp>
    </p:spTree>
    <p:extLst>
      <p:ext uri="{BB962C8B-B14F-4D97-AF65-F5344CB8AC3E}">
        <p14:creationId xmlns:p14="http://schemas.microsoft.com/office/powerpoint/2010/main" val="531918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46</a:t>
            </a:fld>
            <a:endParaRPr lang="en-US" altLang="zh-CN"/>
          </a:p>
        </p:txBody>
      </p:sp>
    </p:spTree>
    <p:extLst>
      <p:ext uri="{BB962C8B-B14F-4D97-AF65-F5344CB8AC3E}">
        <p14:creationId xmlns:p14="http://schemas.microsoft.com/office/powerpoint/2010/main" val="16400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7</a:t>
            </a:fld>
            <a:endParaRPr lang="en-US" altLang="zh-CN"/>
          </a:p>
        </p:txBody>
      </p:sp>
    </p:spTree>
    <p:extLst>
      <p:ext uri="{BB962C8B-B14F-4D97-AF65-F5344CB8AC3E}">
        <p14:creationId xmlns:p14="http://schemas.microsoft.com/office/powerpoint/2010/main" val="1103164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47</a:t>
            </a:fld>
            <a:endParaRPr lang="en-US" altLang="zh-CN"/>
          </a:p>
        </p:txBody>
      </p:sp>
    </p:spTree>
    <p:extLst>
      <p:ext uri="{BB962C8B-B14F-4D97-AF65-F5344CB8AC3E}">
        <p14:creationId xmlns:p14="http://schemas.microsoft.com/office/powerpoint/2010/main" val="1213024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A9E6C072-06D8-384C-B6B7-8AAD30A40E4A}" type="slidenum">
              <a:rPr lang="en-US" altLang="zh-CN"/>
              <a:pPr>
                <a:spcBef>
                  <a:spcPct val="20000"/>
                </a:spcBef>
              </a:pPr>
              <a:t>55</a:t>
            </a:fld>
            <a:endParaRPr lang="en-US" altLang="zh-CN"/>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extLst>
      <p:ext uri="{BB962C8B-B14F-4D97-AF65-F5344CB8AC3E}">
        <p14:creationId xmlns:p14="http://schemas.microsoft.com/office/powerpoint/2010/main" val="502136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E5239DDC-4E3B-CF4A-B41D-4F2B26D53C84}" type="slidenum">
              <a:rPr lang="en-US" altLang="zh-CN"/>
              <a:pPr>
                <a:spcBef>
                  <a:spcPct val="20000"/>
                </a:spcBef>
              </a:pPr>
              <a:t>56</a:t>
            </a:fld>
            <a:endParaRPr lang="en-US" altLang="zh-CN"/>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extLst>
      <p:ext uri="{BB962C8B-B14F-4D97-AF65-F5344CB8AC3E}">
        <p14:creationId xmlns:p14="http://schemas.microsoft.com/office/powerpoint/2010/main" val="90470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3D692843-6382-4748-ABD9-F92025B95D9E}" type="slidenum">
              <a:rPr lang="en-US" altLang="zh-CN"/>
              <a:pPr>
                <a:spcBef>
                  <a:spcPct val="20000"/>
                </a:spcBef>
              </a:pPr>
              <a:t>57</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4A4C0AF9-E899-1D40-BCA3-70F03DDD6880}" type="slidenum">
              <a:rPr lang="en-US" altLang="zh-CN"/>
              <a:pPr>
                <a:spcBef>
                  <a:spcPct val="20000"/>
                </a:spcBef>
              </a:pPr>
              <a:t>58</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421D3C47-82FB-114E-B02B-8E844F177C1B}" type="slidenum">
              <a:rPr lang="en-US" altLang="zh-CN"/>
              <a:pPr>
                <a:spcBef>
                  <a:spcPct val="20000"/>
                </a:spcBef>
              </a:pPr>
              <a:t>59</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BCA5E552-CE7A-F745-BE8E-7D90C44F28CC}" type="slidenum">
              <a:rPr lang="en-US" altLang="zh-CN"/>
              <a:pPr>
                <a:spcBef>
                  <a:spcPct val="20000"/>
                </a:spcBef>
              </a:pPr>
              <a:t>60</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8DD11678-38D8-7542-A5A8-A5AD8B6630E0}" type="slidenum">
              <a:rPr lang="en-US" altLang="zh-CN"/>
              <a:pPr>
                <a:spcBef>
                  <a:spcPct val="20000"/>
                </a:spcBef>
              </a:pPr>
              <a:t>61</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Times New Roman" charset="0"/>
                <a:ea typeface="宋体" charset="-122"/>
              </a:defRPr>
            </a:lvl1pPr>
            <a:lvl2pPr marL="742950" indent="-285750">
              <a:spcBef>
                <a:spcPct val="30000"/>
              </a:spcBef>
              <a:defRPr kumimoji="1" sz="1200">
                <a:solidFill>
                  <a:schemeClr val="tx1"/>
                </a:solidFill>
                <a:latin typeface="Times New Roman" charset="0"/>
                <a:ea typeface="宋体" charset="-122"/>
              </a:defRPr>
            </a:lvl2pPr>
            <a:lvl3pPr marL="1143000" indent="-228600">
              <a:spcBef>
                <a:spcPct val="30000"/>
              </a:spcBef>
              <a:defRPr kumimoji="1" sz="1200">
                <a:solidFill>
                  <a:schemeClr val="tx1"/>
                </a:solidFill>
                <a:latin typeface="Times New Roman" charset="0"/>
                <a:ea typeface="宋体" charset="-122"/>
              </a:defRPr>
            </a:lvl3pPr>
            <a:lvl4pPr marL="1600200" indent="-228600">
              <a:spcBef>
                <a:spcPct val="30000"/>
              </a:spcBef>
              <a:defRPr kumimoji="1" sz="1200">
                <a:solidFill>
                  <a:schemeClr val="tx1"/>
                </a:solidFill>
                <a:latin typeface="Times New Roman" charset="0"/>
                <a:ea typeface="宋体" charset="-122"/>
              </a:defRPr>
            </a:lvl4pPr>
            <a:lvl5pPr marL="2057400" indent="-228600">
              <a:spcBef>
                <a:spcPct val="30000"/>
              </a:spcBef>
              <a:defRPr kumimoji="1" sz="1200">
                <a:solidFill>
                  <a:schemeClr val="tx1"/>
                </a:solidFill>
                <a:latin typeface="Times New Roman"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charset="0"/>
                <a:ea typeface="宋体" charset="-122"/>
              </a:defRPr>
            </a:lvl9pPr>
          </a:lstStyle>
          <a:p>
            <a:pPr>
              <a:spcBef>
                <a:spcPct val="20000"/>
              </a:spcBef>
            </a:pPr>
            <a:fld id="{E20670B0-13C3-AC4A-A105-9ACB1DED7F5D}" type="slidenum">
              <a:rPr lang="en-US" altLang="zh-CN"/>
              <a:pPr>
                <a:spcBef>
                  <a:spcPct val="20000"/>
                </a:spcBef>
              </a:pPr>
              <a:t>62</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机器写下符号</a:t>
            </a:r>
            <a:r>
              <a:rPr kumimoji="1" lang="en-US" altLang="zh-CN" dirty="0" smtClean="0"/>
              <a:t>b</a:t>
            </a:r>
            <a:r>
              <a:rPr kumimoji="1" lang="zh-CN" altLang="en-US" dirty="0" smtClean="0"/>
              <a:t>来取代</a:t>
            </a:r>
            <a:r>
              <a:rPr kumimoji="1" lang="en-US" altLang="zh-CN" dirty="0" smtClean="0"/>
              <a:t>a</a:t>
            </a:r>
            <a:r>
              <a:rPr kumimoji="1" lang="zh-CN" altLang="en-US" dirty="0" smtClean="0"/>
              <a:t> 并进入</a:t>
            </a:r>
            <a:r>
              <a:rPr kumimoji="1" lang="en-US" altLang="zh-CN" dirty="0" smtClean="0"/>
              <a:t>q2</a:t>
            </a:r>
            <a:r>
              <a:rPr kumimoji="1" lang="zh-CN" altLang="en-US" dirty="0" smtClean="0"/>
              <a:t>状态，在写带之后，读写头向左移动</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10</a:t>
            </a:fld>
            <a:endParaRPr lang="en-US" altLang="zh-CN"/>
          </a:p>
        </p:txBody>
      </p:sp>
    </p:spTree>
    <p:extLst>
      <p:ext uri="{BB962C8B-B14F-4D97-AF65-F5344CB8AC3E}">
        <p14:creationId xmlns:p14="http://schemas.microsoft.com/office/powerpoint/2010/main" val="118767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模拟机器的二进制编码</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12</a:t>
            </a:fld>
            <a:endParaRPr lang="en-US" altLang="zh-CN"/>
          </a:p>
        </p:txBody>
      </p:sp>
    </p:spTree>
    <p:extLst>
      <p:ext uri="{BB962C8B-B14F-4D97-AF65-F5344CB8AC3E}">
        <p14:creationId xmlns:p14="http://schemas.microsoft.com/office/powerpoint/2010/main" val="60909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图灵机语言</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13</a:t>
            </a:fld>
            <a:endParaRPr lang="en-US" altLang="zh-CN"/>
          </a:p>
        </p:txBody>
      </p:sp>
    </p:spTree>
    <p:extLst>
      <p:ext uri="{BB962C8B-B14F-4D97-AF65-F5344CB8AC3E}">
        <p14:creationId xmlns:p14="http://schemas.microsoft.com/office/powerpoint/2010/main" val="2104316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可数集：</a:t>
            </a:r>
            <a:r>
              <a:rPr kumimoji="1" lang="zh-CN" altLang="en-US" sz="1200" b="0" i="0" kern="1200" dirty="0" smtClean="0">
                <a:solidFill>
                  <a:schemeClr val="tx1"/>
                </a:solidFill>
                <a:effectLst/>
                <a:latin typeface="Times New Roman" charset="0"/>
                <a:ea typeface="宋体" charset="-122"/>
                <a:cs typeface="+mn-cs"/>
              </a:rPr>
              <a:t>就是无</a:t>
            </a:r>
            <a:r>
              <a:rPr kumimoji="1" lang="zh-CN" altLang="en-US" sz="1200" b="1" i="0" kern="1200" dirty="0" smtClean="0">
                <a:solidFill>
                  <a:schemeClr val="tx1"/>
                </a:solidFill>
                <a:effectLst/>
                <a:latin typeface="Times New Roman" charset="0"/>
                <a:ea typeface="宋体" charset="-122"/>
                <a:cs typeface="+mn-cs"/>
              </a:rPr>
              <a:t>限但是能与自然数集建立双射的集合</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15</a:t>
            </a:fld>
            <a:endParaRPr lang="en-US" altLang="zh-CN"/>
          </a:p>
        </p:txBody>
      </p:sp>
    </p:spTree>
    <p:extLst>
      <p:ext uri="{BB962C8B-B14F-4D97-AF65-F5344CB8AC3E}">
        <p14:creationId xmlns:p14="http://schemas.microsoft.com/office/powerpoint/2010/main" val="34573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16</a:t>
            </a:fld>
            <a:endParaRPr lang="en-US" altLang="zh-CN"/>
          </a:p>
        </p:txBody>
      </p:sp>
    </p:spTree>
    <p:extLst>
      <p:ext uri="{BB962C8B-B14F-4D97-AF65-F5344CB8AC3E}">
        <p14:creationId xmlns:p14="http://schemas.microsoft.com/office/powerpoint/2010/main" val="178518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集合中的元素与自然数（正整数）一一对应</a:t>
            </a:r>
            <a:endParaRPr kumimoji="1" lang="en-US" altLang="zh-CN" dirty="0" smtClean="0"/>
          </a:p>
          <a:p>
            <a:r>
              <a:rPr kumimoji="1" lang="zh-CN" altLang="en-US" dirty="0" smtClean="0"/>
              <a:t>集合中的每个元素都映射到一个数字，这样就不会有两个元素映射到同一个数字</a:t>
            </a:r>
            <a:endParaRPr kumimoji="1" lang="zh-CN" altLang="en-US" dirty="0"/>
          </a:p>
        </p:txBody>
      </p:sp>
      <p:sp>
        <p:nvSpPr>
          <p:cNvPr id="4" name="幻灯片编号占位符 3"/>
          <p:cNvSpPr>
            <a:spLocks noGrp="1"/>
          </p:cNvSpPr>
          <p:nvPr>
            <p:ph type="sldNum" sz="quarter" idx="10"/>
          </p:nvPr>
        </p:nvSpPr>
        <p:spPr/>
        <p:txBody>
          <a:bodyPr/>
          <a:lstStyle/>
          <a:p>
            <a:pPr>
              <a:defRPr/>
            </a:pPr>
            <a:fld id="{72C39F29-430D-BD48-9F44-96FFD85C737D}" type="slidenum">
              <a:rPr lang="en-US" altLang="zh-CN" smtClean="0"/>
              <a:pPr>
                <a:defRPr/>
              </a:pPr>
              <a:t>17</a:t>
            </a:fld>
            <a:endParaRPr lang="en-US" altLang="zh-CN"/>
          </a:p>
        </p:txBody>
      </p:sp>
    </p:spTree>
    <p:extLst>
      <p:ext uri="{BB962C8B-B14F-4D97-AF65-F5344CB8AC3E}">
        <p14:creationId xmlns:p14="http://schemas.microsoft.com/office/powerpoint/2010/main" val="113122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3717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077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884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06386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79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1278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829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609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3641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37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7172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28084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3"/>
          <p:cNvSpPr>
            <a:spLocks noChangeShapeType="1"/>
          </p:cNvSpPr>
          <p:nvPr/>
        </p:nvSpPr>
        <p:spPr bwMode="auto">
          <a:xfrm>
            <a:off x="0" y="685800"/>
            <a:ext cx="9144000" cy="0"/>
          </a:xfrm>
          <a:prstGeom prst="line">
            <a:avLst/>
          </a:prstGeom>
          <a:noFill/>
          <a:ln w="762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27" name="Text Box 24"/>
          <p:cNvSpPr txBox="1">
            <a:spLocks noChangeArrowheads="1"/>
          </p:cNvSpPr>
          <p:nvPr/>
        </p:nvSpPr>
        <p:spPr bwMode="auto">
          <a:xfrm>
            <a:off x="0" y="6400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宋体" charset="-122"/>
              </a:defRPr>
            </a:lvl1pPr>
            <a:lvl2pPr marL="742950" indent="-285750" eaLnBrk="0" hangingPunct="0">
              <a:defRPr kumimoji="1" sz="2800">
                <a:solidFill>
                  <a:schemeClr val="tx1"/>
                </a:solidFill>
                <a:latin typeface="Times New Roman" charset="0"/>
                <a:ea typeface="宋体" charset="-122"/>
              </a:defRPr>
            </a:lvl2pPr>
            <a:lvl3pPr marL="1143000" indent="-228600" eaLnBrk="0" hangingPunct="0">
              <a:defRPr kumimoji="1" sz="2800">
                <a:solidFill>
                  <a:schemeClr val="tx1"/>
                </a:solidFill>
                <a:latin typeface="Times New Roman" charset="0"/>
                <a:ea typeface="宋体" charset="-122"/>
              </a:defRPr>
            </a:lvl3pPr>
            <a:lvl4pPr marL="1600200" indent="-228600" eaLnBrk="0" hangingPunct="0">
              <a:defRPr kumimoji="1" sz="2800">
                <a:solidFill>
                  <a:schemeClr val="tx1"/>
                </a:solidFill>
                <a:latin typeface="Times New Roman" charset="0"/>
                <a:ea typeface="宋体" charset="-122"/>
              </a:defRPr>
            </a:lvl4pPr>
            <a:lvl5pPr marL="2057400" indent="-228600" eaLnBrk="0" hangingPunct="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defRPr/>
            </a:pPr>
            <a:endParaRPr kumimoji="0" lang="zh-CN" altLang="zh-CN" sz="2400" smtClean="0"/>
          </a:p>
        </p:txBody>
      </p:sp>
      <p:sp>
        <p:nvSpPr>
          <p:cNvPr id="1028" name="Text Box 25"/>
          <p:cNvSpPr txBox="1">
            <a:spLocks noChangeArrowheads="1"/>
          </p:cNvSpPr>
          <p:nvPr/>
        </p:nvSpPr>
        <p:spPr bwMode="auto">
          <a:xfrm>
            <a:off x="0" y="6400800"/>
            <a:ext cx="990600"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宋体" charset="-122"/>
              </a:defRPr>
            </a:lvl1pPr>
            <a:lvl2pPr marL="742950" indent="-285750" eaLnBrk="0" hangingPunct="0">
              <a:defRPr kumimoji="1" sz="2800">
                <a:solidFill>
                  <a:schemeClr val="tx1"/>
                </a:solidFill>
                <a:latin typeface="Times New Roman" charset="0"/>
                <a:ea typeface="宋体" charset="-122"/>
              </a:defRPr>
            </a:lvl2pPr>
            <a:lvl3pPr marL="1143000" indent="-228600" eaLnBrk="0" hangingPunct="0">
              <a:defRPr kumimoji="1" sz="2800">
                <a:solidFill>
                  <a:schemeClr val="tx1"/>
                </a:solidFill>
                <a:latin typeface="Times New Roman" charset="0"/>
                <a:ea typeface="宋体" charset="-122"/>
              </a:defRPr>
            </a:lvl3pPr>
            <a:lvl4pPr marL="1600200" indent="-228600" eaLnBrk="0" hangingPunct="0">
              <a:defRPr kumimoji="1" sz="2800">
                <a:solidFill>
                  <a:schemeClr val="tx1"/>
                </a:solidFill>
                <a:latin typeface="Times New Roman" charset="0"/>
                <a:ea typeface="宋体" charset="-122"/>
              </a:defRPr>
            </a:lvl4pPr>
            <a:lvl5pPr marL="2057400" indent="-228600" eaLnBrk="0" hangingPunct="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r">
              <a:defRPr/>
            </a:pPr>
            <a:r>
              <a:rPr kumimoji="0" lang="en-US" altLang="zh-CN" sz="2400" b="1" smtClean="0">
                <a:solidFill>
                  <a:schemeClr val="accent1"/>
                </a:solidFill>
              </a:rPr>
              <a:t>☆☆</a:t>
            </a:r>
          </a:p>
        </p:txBody>
      </p:sp>
      <p:sp>
        <p:nvSpPr>
          <p:cNvPr id="1029" name="Text Box 26"/>
          <p:cNvSpPr txBox="1">
            <a:spLocks noChangeArrowheads="1"/>
          </p:cNvSpPr>
          <p:nvPr/>
        </p:nvSpPr>
        <p:spPr bwMode="auto">
          <a:xfrm>
            <a:off x="990600" y="6400800"/>
            <a:ext cx="8153400" cy="457200"/>
          </a:xfrm>
          <a:prstGeom prst="rect">
            <a:avLst/>
          </a:prstGeom>
          <a:solidFill>
            <a:srgbClr val="99CCFF"/>
          </a:solidFill>
          <a:ln>
            <a:noFill/>
          </a:ln>
          <a:effectLst/>
          <a:extLs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r>
              <a:rPr kumimoji="0" lang="zh-CN" altLang="en-US" sz="2400">
                <a:latin typeface="华文行楷" charset="-122"/>
                <a:ea typeface="华文行楷" charset="-122"/>
              </a:rPr>
              <a:t>第</a:t>
            </a:r>
            <a:r>
              <a:rPr kumimoji="0" lang="en-US" altLang="zh-CN" sz="2400">
                <a:latin typeface="华文行楷" charset="-122"/>
                <a:ea typeface="华文行楷" charset="-122"/>
              </a:rPr>
              <a:t>3</a:t>
            </a:r>
            <a:r>
              <a:rPr kumimoji="0" lang="zh-CN" altLang="en-US" sz="2400">
                <a:latin typeface="华文行楷" charset="-122"/>
                <a:ea typeface="华文行楷" charset="-122"/>
              </a:rPr>
              <a:t>章  图灵机 </a:t>
            </a:r>
          </a:p>
        </p:txBody>
      </p:sp>
      <p:pic>
        <p:nvPicPr>
          <p:cNvPr id="1030" name="Picture 27" descr="0055_GIF">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467475"/>
            <a:ext cx="5270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8" descr="0056_GIF">
            <a:hlinkClick r:id="" action="ppaction://hlinkshowjump?jump=nex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75563" y="6464300"/>
            <a:ext cx="504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29"/>
          <p:cNvSpPr>
            <a:spLocks noChangeShapeType="1"/>
          </p:cNvSpPr>
          <p:nvPr/>
        </p:nvSpPr>
        <p:spPr bwMode="auto">
          <a:xfrm>
            <a:off x="0" y="6400800"/>
            <a:ext cx="91440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33" name="Line 30"/>
          <p:cNvSpPr>
            <a:spLocks noChangeShapeType="1"/>
          </p:cNvSpPr>
          <p:nvPr/>
        </p:nvSpPr>
        <p:spPr bwMode="auto">
          <a:xfrm>
            <a:off x="990600" y="6400800"/>
            <a:ext cx="0" cy="457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34" name="Line 31"/>
          <p:cNvSpPr>
            <a:spLocks noChangeShapeType="1"/>
          </p:cNvSpPr>
          <p:nvPr/>
        </p:nvSpPr>
        <p:spPr bwMode="auto">
          <a:xfrm>
            <a:off x="7010400" y="640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35" name="Line 32"/>
          <p:cNvSpPr>
            <a:spLocks noChangeShapeType="1"/>
          </p:cNvSpPr>
          <p:nvPr/>
        </p:nvSpPr>
        <p:spPr bwMode="auto">
          <a:xfrm>
            <a:off x="8188325" y="6400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36" name="AutoShape 33">
            <a:hlinkClick r:id="" action="ppaction://hlinkshowjump?jump=endshow"/>
          </p:cNvPr>
          <p:cNvSpPr>
            <a:spLocks noChangeArrowheads="1"/>
          </p:cNvSpPr>
          <p:nvPr/>
        </p:nvSpPr>
        <p:spPr bwMode="auto">
          <a:xfrm>
            <a:off x="7446963" y="6511925"/>
            <a:ext cx="304800" cy="304800"/>
          </a:xfrm>
          <a:prstGeom prst="flowChartSummingJunction">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charset="0"/>
                <a:ea typeface="宋体" pitchFamily="2" charset="-122"/>
              </a:defRPr>
            </a:lvl1pPr>
            <a:lvl2pPr marL="742950" indent="-285750" eaLnBrk="0" hangingPunct="0">
              <a:defRPr kumimoji="1" sz="2800">
                <a:solidFill>
                  <a:schemeClr val="tx1"/>
                </a:solidFill>
                <a:latin typeface="Times New Roman" charset="0"/>
                <a:ea typeface="宋体" pitchFamily="2" charset="-122"/>
              </a:defRPr>
            </a:lvl2pPr>
            <a:lvl3pPr marL="1143000" indent="-228600" eaLnBrk="0" hangingPunct="0">
              <a:defRPr kumimoji="1" sz="2800">
                <a:solidFill>
                  <a:schemeClr val="tx1"/>
                </a:solidFill>
                <a:latin typeface="Times New Roman" charset="0"/>
                <a:ea typeface="宋体" pitchFamily="2" charset="-122"/>
              </a:defRPr>
            </a:lvl3pPr>
            <a:lvl4pPr marL="1600200" indent="-228600" eaLnBrk="0" hangingPunct="0">
              <a:defRPr kumimoji="1" sz="2800">
                <a:solidFill>
                  <a:schemeClr val="tx1"/>
                </a:solidFill>
                <a:latin typeface="Times New Roman" charset="0"/>
                <a:ea typeface="宋体" pitchFamily="2" charset="-122"/>
              </a:defRPr>
            </a:lvl4pPr>
            <a:lvl5pPr marL="2057400" indent="-228600" eaLnBrk="0" hangingPunct="0">
              <a:defRPr kumimoji="1" sz="2800">
                <a:solidFill>
                  <a:schemeClr val="tx1"/>
                </a:solidFill>
                <a:latin typeface="Times New Roman" charset="0"/>
                <a:ea typeface="宋体" pitchFamily="2"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pitchFamily="2"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pitchFamily="2"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pitchFamily="2"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pitchFamily="2" charset="-122"/>
              </a:defRPr>
            </a:lvl9pPr>
          </a:lstStyle>
          <a:p>
            <a:pPr eaLnBrk="1" hangingPunct="1">
              <a:defRPr/>
            </a:pPr>
            <a:endParaRPr lang="zh-CN" altLang="en-US" smtClean="0"/>
          </a:p>
        </p:txBody>
      </p:sp>
      <p:sp>
        <p:nvSpPr>
          <p:cNvPr id="1037" name="Text Box 34"/>
          <p:cNvSpPr txBox="1">
            <a:spLocks noChangeArrowheads="1"/>
          </p:cNvSpPr>
          <p:nvPr/>
        </p:nvSpPr>
        <p:spPr bwMode="auto">
          <a:xfrm>
            <a:off x="8458200" y="6400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defRPr/>
            </a:pPr>
            <a:fld id="{95061DFB-9F56-8B46-AE43-8D44133253D2}" type="slidenum">
              <a:rPr kumimoji="0" lang="en-US" altLang="zh-CN" sz="2400" i="1" smtClean="0">
                <a:solidFill>
                  <a:srgbClr val="0000FF"/>
                </a:solidFill>
              </a:rPr>
              <a:pPr>
                <a:defRPr/>
              </a:pPr>
              <a:t>‹#›</a:t>
            </a:fld>
            <a:endParaRPr kumimoji="0" lang="en-US" altLang="zh-CN" sz="2400" i="1" smtClean="0">
              <a:solidFill>
                <a:srgbClr val="0000FF"/>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p:titleStyle>
    <p:bodyStyle>
      <a:lvl1pPr marL="342900" indent="-342900" algn="l" rtl="0" eaLnBrk="0" fontAlgn="base" hangingPunct="0">
        <a:spcBef>
          <a:spcPct val="20000"/>
        </a:spcBef>
        <a:spcAft>
          <a:spcPct val="0"/>
        </a:spcAft>
        <a:buClr>
          <a:schemeClr val="accent2"/>
        </a:buClr>
        <a:buFont typeface="Wingdings"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9.bin"/><Relationship Id="rId5" Type="http://schemas.openxmlformats.org/officeDocument/2006/relationships/image" Target="../media/image19.wmf"/><Relationship Id="rId6" Type="http://schemas.openxmlformats.org/officeDocument/2006/relationships/oleObject" Target="../embeddings/oleObject30.bin"/><Relationship Id="rId7" Type="http://schemas.openxmlformats.org/officeDocument/2006/relationships/image" Target="../media/image20.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35.bin"/><Relationship Id="rId12" Type="http://schemas.openxmlformats.org/officeDocument/2006/relationships/image" Target="../media/image24.wmf"/><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31.bin"/><Relationship Id="rId4" Type="http://schemas.openxmlformats.org/officeDocument/2006/relationships/image" Target="../media/image19.wmf"/><Relationship Id="rId5" Type="http://schemas.openxmlformats.org/officeDocument/2006/relationships/oleObject" Target="../embeddings/oleObject32.bin"/><Relationship Id="rId6" Type="http://schemas.openxmlformats.org/officeDocument/2006/relationships/image" Target="../media/image21.wmf"/><Relationship Id="rId7" Type="http://schemas.openxmlformats.org/officeDocument/2006/relationships/oleObject" Target="../embeddings/oleObject33.bin"/><Relationship Id="rId8" Type="http://schemas.openxmlformats.org/officeDocument/2006/relationships/image" Target="../media/image22.wmf"/><Relationship Id="rId9" Type="http://schemas.openxmlformats.org/officeDocument/2006/relationships/oleObject" Target="../embeddings/oleObject34.bin"/><Relationship Id="rId10"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6.bin"/><Relationship Id="rId5" Type="http://schemas.openxmlformats.org/officeDocument/2006/relationships/image" Target="../media/image25.wmf"/><Relationship Id="rId6" Type="http://schemas.openxmlformats.org/officeDocument/2006/relationships/oleObject" Target="../embeddings/oleObject37.bin"/><Relationship Id="rId7" Type="http://schemas.openxmlformats.org/officeDocument/2006/relationships/image" Target="../media/image26.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8.bin"/><Relationship Id="rId5" Type="http://schemas.openxmlformats.org/officeDocument/2006/relationships/image" Target="../media/image29.wmf"/><Relationship Id="rId6" Type="http://schemas.openxmlformats.org/officeDocument/2006/relationships/oleObject" Target="../embeddings/oleObject39.bin"/><Relationship Id="rId7" Type="http://schemas.openxmlformats.org/officeDocument/2006/relationships/image" Target="../media/image30.wmf"/><Relationship Id="rId8" Type="http://schemas.openxmlformats.org/officeDocument/2006/relationships/oleObject" Target="../embeddings/oleObject40.bin"/><Relationship Id="rId9" Type="http://schemas.openxmlformats.org/officeDocument/2006/relationships/image" Target="../media/image31.wmf"/><Relationship Id="rId10" Type="http://schemas.openxmlformats.org/officeDocument/2006/relationships/oleObject" Target="../embeddings/oleObject41.bin"/><Relationship Id="rId11" Type="http://schemas.openxmlformats.org/officeDocument/2006/relationships/image" Target="../media/image32.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2.bin"/><Relationship Id="rId5" Type="http://schemas.openxmlformats.org/officeDocument/2006/relationships/image" Target="../media/image33.wmf"/><Relationship Id="rId6" Type="http://schemas.openxmlformats.org/officeDocument/2006/relationships/oleObject" Target="../embeddings/oleObject43.bin"/><Relationship Id="rId7" Type="http://schemas.openxmlformats.org/officeDocument/2006/relationships/image" Target="../media/image34.w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4.bin"/><Relationship Id="rId5" Type="http://schemas.openxmlformats.org/officeDocument/2006/relationships/image" Target="../media/image33.wmf"/><Relationship Id="rId6" Type="http://schemas.openxmlformats.org/officeDocument/2006/relationships/oleObject" Target="../embeddings/oleObject45.bin"/><Relationship Id="rId7" Type="http://schemas.openxmlformats.org/officeDocument/2006/relationships/image" Target="../media/image35.wmf"/><Relationship Id="rId8" Type="http://schemas.openxmlformats.org/officeDocument/2006/relationships/oleObject" Target="../embeddings/oleObject46.bin"/><Relationship Id="rId9" Type="http://schemas.openxmlformats.org/officeDocument/2006/relationships/image" Target="../media/image36.wmf"/><Relationship Id="rId10" Type="http://schemas.openxmlformats.org/officeDocument/2006/relationships/oleObject" Target="../embeddings/oleObject47.bin"/><Relationship Id="rId11"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1.wmf"/></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51.bin"/><Relationship Id="rId20" Type="http://schemas.openxmlformats.org/officeDocument/2006/relationships/image" Target="../media/image50.wmf"/><Relationship Id="rId21" Type="http://schemas.openxmlformats.org/officeDocument/2006/relationships/oleObject" Target="../embeddings/oleObject57.bin"/><Relationship Id="rId22" Type="http://schemas.openxmlformats.org/officeDocument/2006/relationships/image" Target="../media/image51.wmf"/><Relationship Id="rId23" Type="http://schemas.openxmlformats.org/officeDocument/2006/relationships/oleObject" Target="../embeddings/oleObject58.bin"/><Relationship Id="rId24" Type="http://schemas.openxmlformats.org/officeDocument/2006/relationships/image" Target="../media/image52.wmf"/><Relationship Id="rId25" Type="http://schemas.openxmlformats.org/officeDocument/2006/relationships/oleObject" Target="../embeddings/oleObject59.bin"/><Relationship Id="rId26" Type="http://schemas.openxmlformats.org/officeDocument/2006/relationships/oleObject" Target="../embeddings/oleObject60.bin"/><Relationship Id="rId27" Type="http://schemas.openxmlformats.org/officeDocument/2006/relationships/oleObject" Target="../embeddings/oleObject61.bin"/><Relationship Id="rId10" Type="http://schemas.openxmlformats.org/officeDocument/2006/relationships/image" Target="../media/image45.wmf"/><Relationship Id="rId11" Type="http://schemas.openxmlformats.org/officeDocument/2006/relationships/oleObject" Target="../embeddings/oleObject52.bin"/><Relationship Id="rId12" Type="http://schemas.openxmlformats.org/officeDocument/2006/relationships/image" Target="../media/image46.wmf"/><Relationship Id="rId13" Type="http://schemas.openxmlformats.org/officeDocument/2006/relationships/oleObject" Target="../embeddings/oleObject53.bin"/><Relationship Id="rId14" Type="http://schemas.openxmlformats.org/officeDocument/2006/relationships/image" Target="../media/image47.wmf"/><Relationship Id="rId15" Type="http://schemas.openxmlformats.org/officeDocument/2006/relationships/oleObject" Target="../embeddings/oleObject54.bin"/><Relationship Id="rId16" Type="http://schemas.openxmlformats.org/officeDocument/2006/relationships/image" Target="../media/image48.wmf"/><Relationship Id="rId17" Type="http://schemas.openxmlformats.org/officeDocument/2006/relationships/oleObject" Target="../embeddings/oleObject55.bin"/><Relationship Id="rId18" Type="http://schemas.openxmlformats.org/officeDocument/2006/relationships/image" Target="../media/image49.wmf"/><Relationship Id="rId19" Type="http://schemas.openxmlformats.org/officeDocument/2006/relationships/oleObject" Target="../embeddings/oleObject56.bin"/><Relationship Id="rId1" Type="http://schemas.openxmlformats.org/officeDocument/2006/relationships/vmlDrawing" Target="../drawings/vmlDrawing11.vml"/><Relationship Id="rId2" Type="http://schemas.openxmlformats.org/officeDocument/2006/relationships/slideLayout" Target="../slideLayouts/slideLayout7.xml"/><Relationship Id="rId3" Type="http://schemas.openxmlformats.org/officeDocument/2006/relationships/oleObject" Target="../embeddings/oleObject48.bin"/><Relationship Id="rId4" Type="http://schemas.openxmlformats.org/officeDocument/2006/relationships/image" Target="../media/image42.wmf"/><Relationship Id="rId5" Type="http://schemas.openxmlformats.org/officeDocument/2006/relationships/oleObject" Target="../embeddings/oleObject49.bin"/><Relationship Id="rId6" Type="http://schemas.openxmlformats.org/officeDocument/2006/relationships/image" Target="../media/image43.wmf"/><Relationship Id="rId7" Type="http://schemas.openxmlformats.org/officeDocument/2006/relationships/oleObject" Target="../embeddings/oleObject50.bin"/><Relationship Id="rId8" Type="http://schemas.openxmlformats.org/officeDocument/2006/relationships/image" Target="../media/image44.wmf"/></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65.bin"/><Relationship Id="rId20" Type="http://schemas.openxmlformats.org/officeDocument/2006/relationships/image" Target="../media/image50.wmf"/><Relationship Id="rId21" Type="http://schemas.openxmlformats.org/officeDocument/2006/relationships/oleObject" Target="../embeddings/oleObject71.bin"/><Relationship Id="rId22" Type="http://schemas.openxmlformats.org/officeDocument/2006/relationships/image" Target="../media/image51.wmf"/><Relationship Id="rId23" Type="http://schemas.openxmlformats.org/officeDocument/2006/relationships/oleObject" Target="../embeddings/oleObject72.bin"/><Relationship Id="rId24" Type="http://schemas.openxmlformats.org/officeDocument/2006/relationships/image" Target="../media/image52.wmf"/><Relationship Id="rId25" Type="http://schemas.openxmlformats.org/officeDocument/2006/relationships/oleObject" Target="../embeddings/oleObject73.bin"/><Relationship Id="rId26" Type="http://schemas.openxmlformats.org/officeDocument/2006/relationships/oleObject" Target="../embeddings/oleObject74.bin"/><Relationship Id="rId27" Type="http://schemas.openxmlformats.org/officeDocument/2006/relationships/oleObject" Target="../embeddings/oleObject75.bin"/><Relationship Id="rId10" Type="http://schemas.openxmlformats.org/officeDocument/2006/relationships/image" Target="../media/image45.wmf"/><Relationship Id="rId11" Type="http://schemas.openxmlformats.org/officeDocument/2006/relationships/oleObject" Target="../embeddings/oleObject66.bin"/><Relationship Id="rId12" Type="http://schemas.openxmlformats.org/officeDocument/2006/relationships/image" Target="../media/image46.wmf"/><Relationship Id="rId13" Type="http://schemas.openxmlformats.org/officeDocument/2006/relationships/oleObject" Target="../embeddings/oleObject67.bin"/><Relationship Id="rId14" Type="http://schemas.openxmlformats.org/officeDocument/2006/relationships/image" Target="../media/image47.wmf"/><Relationship Id="rId15" Type="http://schemas.openxmlformats.org/officeDocument/2006/relationships/oleObject" Target="../embeddings/oleObject68.bin"/><Relationship Id="rId16" Type="http://schemas.openxmlformats.org/officeDocument/2006/relationships/image" Target="../media/image48.wmf"/><Relationship Id="rId17" Type="http://schemas.openxmlformats.org/officeDocument/2006/relationships/oleObject" Target="../embeddings/oleObject69.bin"/><Relationship Id="rId18" Type="http://schemas.openxmlformats.org/officeDocument/2006/relationships/image" Target="../media/image49.wmf"/><Relationship Id="rId19" Type="http://schemas.openxmlformats.org/officeDocument/2006/relationships/oleObject" Target="../embeddings/oleObject70.bin"/><Relationship Id="rId1" Type="http://schemas.openxmlformats.org/officeDocument/2006/relationships/vmlDrawing" Target="../drawings/vmlDrawing12.vml"/><Relationship Id="rId2" Type="http://schemas.openxmlformats.org/officeDocument/2006/relationships/slideLayout" Target="../slideLayouts/slideLayout7.xml"/><Relationship Id="rId3" Type="http://schemas.openxmlformats.org/officeDocument/2006/relationships/oleObject" Target="../embeddings/oleObject62.bin"/><Relationship Id="rId4" Type="http://schemas.openxmlformats.org/officeDocument/2006/relationships/image" Target="../media/image42.wmf"/><Relationship Id="rId5" Type="http://schemas.openxmlformats.org/officeDocument/2006/relationships/oleObject" Target="../embeddings/oleObject63.bin"/><Relationship Id="rId6" Type="http://schemas.openxmlformats.org/officeDocument/2006/relationships/image" Target="../media/image43.wmf"/><Relationship Id="rId7" Type="http://schemas.openxmlformats.org/officeDocument/2006/relationships/oleObject" Target="../embeddings/oleObject64.bin"/><Relationship Id="rId8" Type="http://schemas.openxmlformats.org/officeDocument/2006/relationships/image" Target="../media/image44.wmf"/></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79.bin"/><Relationship Id="rId20" Type="http://schemas.openxmlformats.org/officeDocument/2006/relationships/image" Target="../media/image50.wmf"/><Relationship Id="rId21" Type="http://schemas.openxmlformats.org/officeDocument/2006/relationships/oleObject" Target="../embeddings/oleObject85.bin"/><Relationship Id="rId22" Type="http://schemas.openxmlformats.org/officeDocument/2006/relationships/image" Target="../media/image51.wmf"/><Relationship Id="rId23" Type="http://schemas.openxmlformats.org/officeDocument/2006/relationships/oleObject" Target="../embeddings/oleObject86.bin"/><Relationship Id="rId24" Type="http://schemas.openxmlformats.org/officeDocument/2006/relationships/image" Target="../media/image52.wmf"/><Relationship Id="rId25" Type="http://schemas.openxmlformats.org/officeDocument/2006/relationships/oleObject" Target="../embeddings/oleObject87.bin"/><Relationship Id="rId26" Type="http://schemas.openxmlformats.org/officeDocument/2006/relationships/oleObject" Target="../embeddings/oleObject88.bin"/><Relationship Id="rId27" Type="http://schemas.openxmlformats.org/officeDocument/2006/relationships/oleObject" Target="../embeddings/oleObject89.bin"/><Relationship Id="rId10" Type="http://schemas.openxmlformats.org/officeDocument/2006/relationships/image" Target="../media/image45.wmf"/><Relationship Id="rId11" Type="http://schemas.openxmlformats.org/officeDocument/2006/relationships/oleObject" Target="../embeddings/oleObject80.bin"/><Relationship Id="rId12" Type="http://schemas.openxmlformats.org/officeDocument/2006/relationships/image" Target="../media/image46.wmf"/><Relationship Id="rId13" Type="http://schemas.openxmlformats.org/officeDocument/2006/relationships/oleObject" Target="../embeddings/oleObject81.bin"/><Relationship Id="rId14" Type="http://schemas.openxmlformats.org/officeDocument/2006/relationships/image" Target="../media/image47.wmf"/><Relationship Id="rId15" Type="http://schemas.openxmlformats.org/officeDocument/2006/relationships/oleObject" Target="../embeddings/oleObject82.bin"/><Relationship Id="rId16" Type="http://schemas.openxmlformats.org/officeDocument/2006/relationships/image" Target="../media/image48.wmf"/><Relationship Id="rId17" Type="http://schemas.openxmlformats.org/officeDocument/2006/relationships/oleObject" Target="../embeddings/oleObject83.bin"/><Relationship Id="rId18" Type="http://schemas.openxmlformats.org/officeDocument/2006/relationships/image" Target="../media/image49.wmf"/><Relationship Id="rId19" Type="http://schemas.openxmlformats.org/officeDocument/2006/relationships/oleObject" Target="../embeddings/oleObject84.bin"/><Relationship Id="rId1" Type="http://schemas.openxmlformats.org/officeDocument/2006/relationships/vmlDrawing" Target="../drawings/vmlDrawing13.vml"/><Relationship Id="rId2" Type="http://schemas.openxmlformats.org/officeDocument/2006/relationships/slideLayout" Target="../slideLayouts/slideLayout7.xml"/><Relationship Id="rId3" Type="http://schemas.openxmlformats.org/officeDocument/2006/relationships/oleObject" Target="../embeddings/oleObject76.bin"/><Relationship Id="rId4" Type="http://schemas.openxmlformats.org/officeDocument/2006/relationships/image" Target="../media/image42.wmf"/><Relationship Id="rId5" Type="http://schemas.openxmlformats.org/officeDocument/2006/relationships/oleObject" Target="../embeddings/oleObject77.bin"/><Relationship Id="rId6" Type="http://schemas.openxmlformats.org/officeDocument/2006/relationships/image" Target="../media/image43.wmf"/><Relationship Id="rId7" Type="http://schemas.openxmlformats.org/officeDocument/2006/relationships/oleObject" Target="../embeddings/oleObject78.bin"/><Relationship Id="rId8" Type="http://schemas.openxmlformats.org/officeDocument/2006/relationships/image" Target="../media/image44.wmf"/></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93.bin"/><Relationship Id="rId20" Type="http://schemas.openxmlformats.org/officeDocument/2006/relationships/image" Target="../media/image50.wmf"/><Relationship Id="rId21" Type="http://schemas.openxmlformats.org/officeDocument/2006/relationships/oleObject" Target="../embeddings/oleObject99.bin"/><Relationship Id="rId22" Type="http://schemas.openxmlformats.org/officeDocument/2006/relationships/image" Target="../media/image51.wmf"/><Relationship Id="rId23" Type="http://schemas.openxmlformats.org/officeDocument/2006/relationships/oleObject" Target="../embeddings/oleObject100.bin"/><Relationship Id="rId24" Type="http://schemas.openxmlformats.org/officeDocument/2006/relationships/image" Target="../media/image52.wmf"/><Relationship Id="rId25" Type="http://schemas.openxmlformats.org/officeDocument/2006/relationships/oleObject" Target="../embeddings/oleObject101.bin"/><Relationship Id="rId26" Type="http://schemas.openxmlformats.org/officeDocument/2006/relationships/oleObject" Target="../embeddings/oleObject102.bin"/><Relationship Id="rId27" Type="http://schemas.openxmlformats.org/officeDocument/2006/relationships/oleObject" Target="../embeddings/oleObject103.bin"/><Relationship Id="rId10" Type="http://schemas.openxmlformats.org/officeDocument/2006/relationships/image" Target="../media/image45.wmf"/><Relationship Id="rId11" Type="http://schemas.openxmlformats.org/officeDocument/2006/relationships/oleObject" Target="../embeddings/oleObject94.bin"/><Relationship Id="rId12" Type="http://schemas.openxmlformats.org/officeDocument/2006/relationships/image" Target="../media/image46.wmf"/><Relationship Id="rId13" Type="http://schemas.openxmlformats.org/officeDocument/2006/relationships/oleObject" Target="../embeddings/oleObject95.bin"/><Relationship Id="rId14" Type="http://schemas.openxmlformats.org/officeDocument/2006/relationships/image" Target="../media/image47.wmf"/><Relationship Id="rId15" Type="http://schemas.openxmlformats.org/officeDocument/2006/relationships/oleObject" Target="../embeddings/oleObject96.bin"/><Relationship Id="rId16" Type="http://schemas.openxmlformats.org/officeDocument/2006/relationships/image" Target="../media/image48.wmf"/><Relationship Id="rId17" Type="http://schemas.openxmlformats.org/officeDocument/2006/relationships/oleObject" Target="../embeddings/oleObject97.bin"/><Relationship Id="rId18" Type="http://schemas.openxmlformats.org/officeDocument/2006/relationships/image" Target="../media/image49.wmf"/><Relationship Id="rId19" Type="http://schemas.openxmlformats.org/officeDocument/2006/relationships/oleObject" Target="../embeddings/oleObject98.bin"/><Relationship Id="rId1" Type="http://schemas.openxmlformats.org/officeDocument/2006/relationships/vmlDrawing" Target="../drawings/vmlDrawing14.vml"/><Relationship Id="rId2" Type="http://schemas.openxmlformats.org/officeDocument/2006/relationships/slideLayout" Target="../slideLayouts/slideLayout7.xml"/><Relationship Id="rId3" Type="http://schemas.openxmlformats.org/officeDocument/2006/relationships/oleObject" Target="../embeddings/oleObject90.bin"/><Relationship Id="rId4" Type="http://schemas.openxmlformats.org/officeDocument/2006/relationships/image" Target="../media/image42.wmf"/><Relationship Id="rId5" Type="http://schemas.openxmlformats.org/officeDocument/2006/relationships/oleObject" Target="../embeddings/oleObject91.bin"/><Relationship Id="rId6" Type="http://schemas.openxmlformats.org/officeDocument/2006/relationships/image" Target="../media/image43.wmf"/><Relationship Id="rId7" Type="http://schemas.openxmlformats.org/officeDocument/2006/relationships/oleObject" Target="../embeddings/oleObject92.bin"/><Relationship Id="rId8" Type="http://schemas.openxmlformats.org/officeDocument/2006/relationships/image" Target="../media/image44.wmf"/></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07.bin"/><Relationship Id="rId20" Type="http://schemas.openxmlformats.org/officeDocument/2006/relationships/image" Target="../media/image50.wmf"/><Relationship Id="rId21" Type="http://schemas.openxmlformats.org/officeDocument/2006/relationships/oleObject" Target="../embeddings/oleObject113.bin"/><Relationship Id="rId22" Type="http://schemas.openxmlformats.org/officeDocument/2006/relationships/image" Target="../media/image51.wmf"/><Relationship Id="rId23" Type="http://schemas.openxmlformats.org/officeDocument/2006/relationships/oleObject" Target="../embeddings/oleObject114.bin"/><Relationship Id="rId24" Type="http://schemas.openxmlformats.org/officeDocument/2006/relationships/image" Target="../media/image52.wmf"/><Relationship Id="rId25" Type="http://schemas.openxmlformats.org/officeDocument/2006/relationships/oleObject" Target="../embeddings/oleObject115.bin"/><Relationship Id="rId26" Type="http://schemas.openxmlformats.org/officeDocument/2006/relationships/oleObject" Target="../embeddings/oleObject116.bin"/><Relationship Id="rId27" Type="http://schemas.openxmlformats.org/officeDocument/2006/relationships/oleObject" Target="../embeddings/oleObject117.bin"/><Relationship Id="rId10" Type="http://schemas.openxmlformats.org/officeDocument/2006/relationships/image" Target="../media/image45.wmf"/><Relationship Id="rId11" Type="http://schemas.openxmlformats.org/officeDocument/2006/relationships/oleObject" Target="../embeddings/oleObject108.bin"/><Relationship Id="rId12" Type="http://schemas.openxmlformats.org/officeDocument/2006/relationships/image" Target="../media/image46.wmf"/><Relationship Id="rId13" Type="http://schemas.openxmlformats.org/officeDocument/2006/relationships/oleObject" Target="../embeddings/oleObject109.bin"/><Relationship Id="rId14" Type="http://schemas.openxmlformats.org/officeDocument/2006/relationships/image" Target="../media/image47.wmf"/><Relationship Id="rId15" Type="http://schemas.openxmlformats.org/officeDocument/2006/relationships/oleObject" Target="../embeddings/oleObject110.bin"/><Relationship Id="rId16" Type="http://schemas.openxmlformats.org/officeDocument/2006/relationships/image" Target="../media/image48.wmf"/><Relationship Id="rId17" Type="http://schemas.openxmlformats.org/officeDocument/2006/relationships/oleObject" Target="../embeddings/oleObject111.bin"/><Relationship Id="rId18" Type="http://schemas.openxmlformats.org/officeDocument/2006/relationships/image" Target="../media/image49.wmf"/><Relationship Id="rId19" Type="http://schemas.openxmlformats.org/officeDocument/2006/relationships/oleObject" Target="../embeddings/oleObject112.bin"/><Relationship Id="rId1" Type="http://schemas.openxmlformats.org/officeDocument/2006/relationships/vmlDrawing" Target="../drawings/vmlDrawing15.vml"/><Relationship Id="rId2" Type="http://schemas.openxmlformats.org/officeDocument/2006/relationships/slideLayout" Target="../slideLayouts/slideLayout7.xml"/><Relationship Id="rId3" Type="http://schemas.openxmlformats.org/officeDocument/2006/relationships/oleObject" Target="../embeddings/oleObject104.bin"/><Relationship Id="rId4" Type="http://schemas.openxmlformats.org/officeDocument/2006/relationships/image" Target="../media/image42.wmf"/><Relationship Id="rId5" Type="http://schemas.openxmlformats.org/officeDocument/2006/relationships/oleObject" Target="../embeddings/oleObject105.bin"/><Relationship Id="rId6" Type="http://schemas.openxmlformats.org/officeDocument/2006/relationships/image" Target="../media/image43.wmf"/><Relationship Id="rId7" Type="http://schemas.openxmlformats.org/officeDocument/2006/relationships/oleObject" Target="../embeddings/oleObject106.bin"/><Relationship Id="rId8" Type="http://schemas.openxmlformats.org/officeDocument/2006/relationships/image" Target="../media/image4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21.bin"/><Relationship Id="rId20" Type="http://schemas.openxmlformats.org/officeDocument/2006/relationships/image" Target="../media/image50.wmf"/><Relationship Id="rId21" Type="http://schemas.openxmlformats.org/officeDocument/2006/relationships/oleObject" Target="../embeddings/oleObject127.bin"/><Relationship Id="rId22" Type="http://schemas.openxmlformats.org/officeDocument/2006/relationships/image" Target="../media/image51.wmf"/><Relationship Id="rId23" Type="http://schemas.openxmlformats.org/officeDocument/2006/relationships/oleObject" Target="../embeddings/oleObject128.bin"/><Relationship Id="rId24" Type="http://schemas.openxmlformats.org/officeDocument/2006/relationships/image" Target="../media/image52.wmf"/><Relationship Id="rId25" Type="http://schemas.openxmlformats.org/officeDocument/2006/relationships/oleObject" Target="../embeddings/oleObject129.bin"/><Relationship Id="rId26" Type="http://schemas.openxmlformats.org/officeDocument/2006/relationships/oleObject" Target="../embeddings/oleObject130.bin"/><Relationship Id="rId27" Type="http://schemas.openxmlformats.org/officeDocument/2006/relationships/oleObject" Target="../embeddings/oleObject131.bin"/><Relationship Id="rId10" Type="http://schemas.openxmlformats.org/officeDocument/2006/relationships/image" Target="../media/image45.wmf"/><Relationship Id="rId11" Type="http://schemas.openxmlformats.org/officeDocument/2006/relationships/oleObject" Target="../embeddings/oleObject122.bin"/><Relationship Id="rId12" Type="http://schemas.openxmlformats.org/officeDocument/2006/relationships/image" Target="../media/image46.wmf"/><Relationship Id="rId13" Type="http://schemas.openxmlformats.org/officeDocument/2006/relationships/oleObject" Target="../embeddings/oleObject123.bin"/><Relationship Id="rId14" Type="http://schemas.openxmlformats.org/officeDocument/2006/relationships/image" Target="../media/image47.wmf"/><Relationship Id="rId15" Type="http://schemas.openxmlformats.org/officeDocument/2006/relationships/oleObject" Target="../embeddings/oleObject124.bin"/><Relationship Id="rId16" Type="http://schemas.openxmlformats.org/officeDocument/2006/relationships/image" Target="../media/image48.wmf"/><Relationship Id="rId17" Type="http://schemas.openxmlformats.org/officeDocument/2006/relationships/oleObject" Target="../embeddings/oleObject125.bin"/><Relationship Id="rId18" Type="http://schemas.openxmlformats.org/officeDocument/2006/relationships/image" Target="../media/image49.wmf"/><Relationship Id="rId19" Type="http://schemas.openxmlformats.org/officeDocument/2006/relationships/oleObject" Target="../embeddings/oleObject126.bin"/><Relationship Id="rId1" Type="http://schemas.openxmlformats.org/officeDocument/2006/relationships/vmlDrawing" Target="../drawings/vmlDrawing16.vml"/><Relationship Id="rId2" Type="http://schemas.openxmlformats.org/officeDocument/2006/relationships/slideLayout" Target="../slideLayouts/slideLayout7.xml"/><Relationship Id="rId3" Type="http://schemas.openxmlformats.org/officeDocument/2006/relationships/oleObject" Target="../embeddings/oleObject118.bin"/><Relationship Id="rId4" Type="http://schemas.openxmlformats.org/officeDocument/2006/relationships/image" Target="../media/image42.wmf"/><Relationship Id="rId5" Type="http://schemas.openxmlformats.org/officeDocument/2006/relationships/oleObject" Target="../embeddings/oleObject119.bin"/><Relationship Id="rId6" Type="http://schemas.openxmlformats.org/officeDocument/2006/relationships/image" Target="../media/image43.wmf"/><Relationship Id="rId7" Type="http://schemas.openxmlformats.org/officeDocument/2006/relationships/oleObject" Target="../embeddings/oleObject120.bin"/><Relationship Id="rId8" Type="http://schemas.openxmlformats.org/officeDocument/2006/relationships/image" Target="../media/image4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2.bin"/><Relationship Id="rId4" Type="http://schemas.openxmlformats.org/officeDocument/2006/relationships/image" Target="../media/image53.wmf"/><Relationship Id="rId5" Type="http://schemas.openxmlformats.org/officeDocument/2006/relationships/oleObject" Target="../embeddings/oleObject133.bin"/><Relationship Id="rId6" Type="http://schemas.openxmlformats.org/officeDocument/2006/relationships/image" Target="../media/image54.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34.bin"/><Relationship Id="rId5" Type="http://schemas.openxmlformats.org/officeDocument/2006/relationships/image" Target="../media/image56.wmf"/><Relationship Id="rId6" Type="http://schemas.openxmlformats.org/officeDocument/2006/relationships/oleObject" Target="../embeddings/oleObject135.bin"/><Relationship Id="rId7" Type="http://schemas.openxmlformats.org/officeDocument/2006/relationships/image" Target="../media/image57.wmf"/><Relationship Id="rId8" Type="http://schemas.openxmlformats.org/officeDocument/2006/relationships/oleObject" Target="../embeddings/oleObject136.bin"/><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37.bin"/><Relationship Id="rId5" Type="http://schemas.openxmlformats.org/officeDocument/2006/relationships/image" Target="../media/image59.wmf"/><Relationship Id="rId6" Type="http://schemas.openxmlformats.org/officeDocument/2006/relationships/oleObject" Target="../embeddings/oleObject138.bin"/><Relationship Id="rId7" Type="http://schemas.openxmlformats.org/officeDocument/2006/relationships/image" Target="../media/image60.wmf"/><Relationship Id="rId8" Type="http://schemas.openxmlformats.org/officeDocument/2006/relationships/oleObject" Target="../embeddings/oleObject139.bin"/><Relationship Id="rId9" Type="http://schemas.openxmlformats.org/officeDocument/2006/relationships/image" Target="../media/image61.wmf"/><Relationship Id="rId10" Type="http://schemas.openxmlformats.org/officeDocument/2006/relationships/oleObject" Target="../embeddings/oleObject140.bin"/><Relationship Id="rId11" Type="http://schemas.openxmlformats.org/officeDocument/2006/relationships/image" Target="../media/image62.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1" Type="http://schemas.openxmlformats.org/officeDocument/2006/relationships/oleObject" Target="../embeddings/oleObject145.bin"/><Relationship Id="rId12" Type="http://schemas.openxmlformats.org/officeDocument/2006/relationships/image" Target="../media/image66.wmf"/><Relationship Id="rId13" Type="http://schemas.openxmlformats.org/officeDocument/2006/relationships/oleObject" Target="../embeddings/oleObject146.bin"/><Relationship Id="rId14" Type="http://schemas.openxmlformats.org/officeDocument/2006/relationships/image" Target="../media/image67.wmf"/><Relationship Id="rId15" Type="http://schemas.openxmlformats.org/officeDocument/2006/relationships/oleObject" Target="../embeddings/oleObject147.bin"/><Relationship Id="rId16" Type="http://schemas.openxmlformats.org/officeDocument/2006/relationships/image" Target="../media/image68.wmf"/><Relationship Id="rId17" Type="http://schemas.openxmlformats.org/officeDocument/2006/relationships/oleObject" Target="../embeddings/oleObject148.bin"/><Relationship Id="rId18" Type="http://schemas.openxmlformats.org/officeDocument/2006/relationships/image" Target="../media/image69.wmf"/><Relationship Id="rId19" Type="http://schemas.openxmlformats.org/officeDocument/2006/relationships/oleObject" Target="../embeddings/oleObject149.bin"/><Relationship Id="rId1" Type="http://schemas.openxmlformats.org/officeDocument/2006/relationships/vmlDrawing" Target="../drawings/vmlDrawing20.v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141.bin"/><Relationship Id="rId5" Type="http://schemas.openxmlformats.org/officeDocument/2006/relationships/image" Target="../media/image63.wmf"/><Relationship Id="rId6" Type="http://schemas.openxmlformats.org/officeDocument/2006/relationships/oleObject" Target="../embeddings/oleObject142.bin"/><Relationship Id="rId7" Type="http://schemas.openxmlformats.org/officeDocument/2006/relationships/oleObject" Target="../embeddings/oleObject143.bin"/><Relationship Id="rId8" Type="http://schemas.openxmlformats.org/officeDocument/2006/relationships/image" Target="../media/image64.wmf"/><Relationship Id="rId9" Type="http://schemas.openxmlformats.org/officeDocument/2006/relationships/oleObject" Target="../embeddings/oleObject144.bin"/><Relationship Id="rId10" Type="http://schemas.openxmlformats.org/officeDocument/2006/relationships/image" Target="../media/image65.wmf"/></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53.bin"/><Relationship Id="rId20" Type="http://schemas.openxmlformats.org/officeDocument/2006/relationships/image" Target="../media/image75.wmf"/><Relationship Id="rId21" Type="http://schemas.openxmlformats.org/officeDocument/2006/relationships/oleObject" Target="../embeddings/oleObject160.bin"/><Relationship Id="rId22" Type="http://schemas.openxmlformats.org/officeDocument/2006/relationships/oleObject" Target="../embeddings/oleObject161.bin"/><Relationship Id="rId10" Type="http://schemas.openxmlformats.org/officeDocument/2006/relationships/image" Target="../media/image68.wmf"/><Relationship Id="rId11" Type="http://schemas.openxmlformats.org/officeDocument/2006/relationships/oleObject" Target="../embeddings/oleObject154.bin"/><Relationship Id="rId12" Type="http://schemas.openxmlformats.org/officeDocument/2006/relationships/image" Target="../media/image72.wmf"/><Relationship Id="rId13" Type="http://schemas.openxmlformats.org/officeDocument/2006/relationships/oleObject" Target="../embeddings/oleObject155.bin"/><Relationship Id="rId14" Type="http://schemas.openxmlformats.org/officeDocument/2006/relationships/oleObject" Target="../embeddings/oleObject156.bin"/><Relationship Id="rId15" Type="http://schemas.openxmlformats.org/officeDocument/2006/relationships/image" Target="../media/image73.wmf"/><Relationship Id="rId16" Type="http://schemas.openxmlformats.org/officeDocument/2006/relationships/oleObject" Target="../embeddings/oleObject157.bin"/><Relationship Id="rId17" Type="http://schemas.openxmlformats.org/officeDocument/2006/relationships/image" Target="../media/image74.wmf"/><Relationship Id="rId18" Type="http://schemas.openxmlformats.org/officeDocument/2006/relationships/oleObject" Target="../embeddings/oleObject158.bin"/><Relationship Id="rId19" Type="http://schemas.openxmlformats.org/officeDocument/2006/relationships/oleObject" Target="../embeddings/oleObject159.bin"/><Relationship Id="rId1" Type="http://schemas.openxmlformats.org/officeDocument/2006/relationships/vmlDrawing" Target="../drawings/vmlDrawing21.vml"/><Relationship Id="rId2" Type="http://schemas.openxmlformats.org/officeDocument/2006/relationships/slideLayout" Target="../slideLayouts/slideLayout7.xml"/><Relationship Id="rId3" Type="http://schemas.openxmlformats.org/officeDocument/2006/relationships/oleObject" Target="../embeddings/oleObject150.bin"/><Relationship Id="rId4" Type="http://schemas.openxmlformats.org/officeDocument/2006/relationships/image" Target="../media/image65.wmf"/><Relationship Id="rId5" Type="http://schemas.openxmlformats.org/officeDocument/2006/relationships/oleObject" Target="../embeddings/oleObject151.bin"/><Relationship Id="rId6" Type="http://schemas.openxmlformats.org/officeDocument/2006/relationships/image" Target="../media/image70.wmf"/><Relationship Id="rId7" Type="http://schemas.openxmlformats.org/officeDocument/2006/relationships/oleObject" Target="../embeddings/oleObject152.bin"/><Relationship Id="rId8" Type="http://schemas.openxmlformats.org/officeDocument/2006/relationships/image" Target="../media/image7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62.bin"/><Relationship Id="rId5" Type="http://schemas.openxmlformats.org/officeDocument/2006/relationships/image" Target="../media/image76.wmf"/><Relationship Id="rId6" Type="http://schemas.openxmlformats.org/officeDocument/2006/relationships/oleObject" Target="../embeddings/oleObject163.bin"/><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64.bin"/><Relationship Id="rId5" Type="http://schemas.openxmlformats.org/officeDocument/2006/relationships/image" Target="../media/image77.wmf"/><Relationship Id="rId6" Type="http://schemas.openxmlformats.org/officeDocument/2006/relationships/oleObject" Target="../embeddings/oleObject165.bin"/><Relationship Id="rId7" Type="http://schemas.openxmlformats.org/officeDocument/2006/relationships/image" Target="../media/image78.wmf"/><Relationship Id="rId1" Type="http://schemas.openxmlformats.org/officeDocument/2006/relationships/vmlDrawing" Target="../drawings/vmlDrawing23.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9" Type="http://schemas.openxmlformats.org/officeDocument/2006/relationships/image" Target="../media/image81.wmf"/><Relationship Id="rId20" Type="http://schemas.openxmlformats.org/officeDocument/2006/relationships/oleObject" Target="../embeddings/oleObject174.bin"/><Relationship Id="rId21" Type="http://schemas.openxmlformats.org/officeDocument/2006/relationships/image" Target="../media/image87.wmf"/><Relationship Id="rId10" Type="http://schemas.openxmlformats.org/officeDocument/2006/relationships/oleObject" Target="../embeddings/oleObject169.bin"/><Relationship Id="rId11" Type="http://schemas.openxmlformats.org/officeDocument/2006/relationships/image" Target="../media/image82.wmf"/><Relationship Id="rId12" Type="http://schemas.openxmlformats.org/officeDocument/2006/relationships/oleObject" Target="../embeddings/oleObject170.bin"/><Relationship Id="rId13" Type="http://schemas.openxmlformats.org/officeDocument/2006/relationships/image" Target="../media/image83.wmf"/><Relationship Id="rId14" Type="http://schemas.openxmlformats.org/officeDocument/2006/relationships/oleObject" Target="../embeddings/oleObject171.bin"/><Relationship Id="rId15" Type="http://schemas.openxmlformats.org/officeDocument/2006/relationships/image" Target="../media/image84.wmf"/><Relationship Id="rId16" Type="http://schemas.openxmlformats.org/officeDocument/2006/relationships/oleObject" Target="../embeddings/oleObject172.bin"/><Relationship Id="rId17" Type="http://schemas.openxmlformats.org/officeDocument/2006/relationships/image" Target="../media/image85.wmf"/><Relationship Id="rId18" Type="http://schemas.openxmlformats.org/officeDocument/2006/relationships/oleObject" Target="../embeddings/oleObject173.bin"/><Relationship Id="rId19" Type="http://schemas.openxmlformats.org/officeDocument/2006/relationships/image" Target="../media/image86.wmf"/><Relationship Id="rId1" Type="http://schemas.openxmlformats.org/officeDocument/2006/relationships/vmlDrawing" Target="../drawings/vmlDrawing24.v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166.bin"/><Relationship Id="rId5" Type="http://schemas.openxmlformats.org/officeDocument/2006/relationships/image" Target="../media/image79.wmf"/><Relationship Id="rId6" Type="http://schemas.openxmlformats.org/officeDocument/2006/relationships/oleObject" Target="../embeddings/oleObject167.bin"/><Relationship Id="rId7" Type="http://schemas.openxmlformats.org/officeDocument/2006/relationships/image" Target="../media/image80.wmf"/><Relationship Id="rId8" Type="http://schemas.openxmlformats.org/officeDocument/2006/relationships/oleObject" Target="../embeddings/oleObject16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20" Type="http://schemas.openxmlformats.org/officeDocument/2006/relationships/oleObject" Target="../embeddings/oleObject183.bin"/><Relationship Id="rId21" Type="http://schemas.openxmlformats.org/officeDocument/2006/relationships/image" Target="../media/image96.wmf"/><Relationship Id="rId22" Type="http://schemas.openxmlformats.org/officeDocument/2006/relationships/oleObject" Target="../embeddings/oleObject184.bin"/><Relationship Id="rId23" Type="http://schemas.openxmlformats.org/officeDocument/2006/relationships/image" Target="../media/image97.wmf"/><Relationship Id="rId24" Type="http://schemas.openxmlformats.org/officeDocument/2006/relationships/oleObject" Target="../embeddings/oleObject185.bin"/><Relationship Id="rId25" Type="http://schemas.openxmlformats.org/officeDocument/2006/relationships/image" Target="../media/image98.wmf"/><Relationship Id="rId26" Type="http://schemas.openxmlformats.org/officeDocument/2006/relationships/oleObject" Target="../embeddings/oleObject186.bin"/><Relationship Id="rId27" Type="http://schemas.openxmlformats.org/officeDocument/2006/relationships/image" Target="../media/image99.wmf"/><Relationship Id="rId28" Type="http://schemas.openxmlformats.org/officeDocument/2006/relationships/oleObject" Target="../embeddings/oleObject187.bin"/><Relationship Id="rId29" Type="http://schemas.openxmlformats.org/officeDocument/2006/relationships/image" Target="../media/image100.wmf"/><Relationship Id="rId1" Type="http://schemas.openxmlformats.org/officeDocument/2006/relationships/vmlDrawing" Target="../drawings/vmlDrawing25.v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175.bin"/><Relationship Id="rId5" Type="http://schemas.openxmlformats.org/officeDocument/2006/relationships/image" Target="../media/image88.wmf"/><Relationship Id="rId30" Type="http://schemas.openxmlformats.org/officeDocument/2006/relationships/oleObject" Target="../embeddings/oleObject188.bin"/><Relationship Id="rId31" Type="http://schemas.openxmlformats.org/officeDocument/2006/relationships/image" Target="../media/image101.wmf"/><Relationship Id="rId32" Type="http://schemas.openxmlformats.org/officeDocument/2006/relationships/oleObject" Target="../embeddings/oleObject189.bin"/><Relationship Id="rId9" Type="http://schemas.openxmlformats.org/officeDocument/2006/relationships/image" Target="../media/image90.wmf"/><Relationship Id="rId6" Type="http://schemas.openxmlformats.org/officeDocument/2006/relationships/oleObject" Target="../embeddings/oleObject176.bin"/><Relationship Id="rId7" Type="http://schemas.openxmlformats.org/officeDocument/2006/relationships/image" Target="../media/image89.wmf"/><Relationship Id="rId8" Type="http://schemas.openxmlformats.org/officeDocument/2006/relationships/oleObject" Target="../embeddings/oleObject177.bin"/><Relationship Id="rId33" Type="http://schemas.openxmlformats.org/officeDocument/2006/relationships/image" Target="../media/image102.wmf"/><Relationship Id="rId34" Type="http://schemas.openxmlformats.org/officeDocument/2006/relationships/oleObject" Target="../embeddings/oleObject190.bin"/><Relationship Id="rId35" Type="http://schemas.openxmlformats.org/officeDocument/2006/relationships/image" Target="../media/image103.wmf"/><Relationship Id="rId36" Type="http://schemas.openxmlformats.org/officeDocument/2006/relationships/oleObject" Target="../embeddings/oleObject191.bin"/><Relationship Id="rId10" Type="http://schemas.openxmlformats.org/officeDocument/2006/relationships/oleObject" Target="../embeddings/oleObject178.bin"/><Relationship Id="rId11" Type="http://schemas.openxmlformats.org/officeDocument/2006/relationships/image" Target="../media/image91.wmf"/><Relationship Id="rId12" Type="http://schemas.openxmlformats.org/officeDocument/2006/relationships/oleObject" Target="../embeddings/oleObject179.bin"/><Relationship Id="rId13" Type="http://schemas.openxmlformats.org/officeDocument/2006/relationships/image" Target="../media/image92.wmf"/><Relationship Id="rId14" Type="http://schemas.openxmlformats.org/officeDocument/2006/relationships/oleObject" Target="../embeddings/oleObject180.bin"/><Relationship Id="rId15" Type="http://schemas.openxmlformats.org/officeDocument/2006/relationships/image" Target="../media/image93.wmf"/><Relationship Id="rId16" Type="http://schemas.openxmlformats.org/officeDocument/2006/relationships/oleObject" Target="../embeddings/oleObject181.bin"/><Relationship Id="rId17" Type="http://schemas.openxmlformats.org/officeDocument/2006/relationships/image" Target="../media/image94.wmf"/><Relationship Id="rId18" Type="http://schemas.openxmlformats.org/officeDocument/2006/relationships/oleObject" Target="../embeddings/oleObject182.bin"/><Relationship Id="rId19" Type="http://schemas.openxmlformats.org/officeDocument/2006/relationships/image" Target="../media/image95.wmf"/><Relationship Id="rId37" Type="http://schemas.openxmlformats.org/officeDocument/2006/relationships/image" Target="../media/image104.wmf"/><Relationship Id="rId38" Type="http://schemas.openxmlformats.org/officeDocument/2006/relationships/oleObject" Target="../embeddings/oleObject192.bin"/><Relationship Id="rId39" Type="http://schemas.openxmlformats.org/officeDocument/2006/relationships/image" Target="../media/image105.wmf"/><Relationship Id="rId40" Type="http://schemas.openxmlformats.org/officeDocument/2006/relationships/oleObject" Target="../embeddings/oleObject193.bin"/><Relationship Id="rId41" Type="http://schemas.openxmlformats.org/officeDocument/2006/relationships/image" Target="../media/image8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9" Type="http://schemas.openxmlformats.org/officeDocument/2006/relationships/image" Target="../media/image108.wmf"/><Relationship Id="rId20" Type="http://schemas.openxmlformats.org/officeDocument/2006/relationships/oleObject" Target="../embeddings/oleObject203.bin"/><Relationship Id="rId21" Type="http://schemas.openxmlformats.org/officeDocument/2006/relationships/image" Target="../media/image113.wmf"/><Relationship Id="rId22" Type="http://schemas.openxmlformats.org/officeDocument/2006/relationships/oleObject" Target="../embeddings/oleObject204.bin"/><Relationship Id="rId23" Type="http://schemas.openxmlformats.org/officeDocument/2006/relationships/oleObject" Target="../embeddings/oleObject205.bin"/><Relationship Id="rId24" Type="http://schemas.openxmlformats.org/officeDocument/2006/relationships/image" Target="../media/image114.wmf"/><Relationship Id="rId25" Type="http://schemas.openxmlformats.org/officeDocument/2006/relationships/oleObject" Target="../embeddings/oleObject206.bin"/><Relationship Id="rId26" Type="http://schemas.openxmlformats.org/officeDocument/2006/relationships/image" Target="../media/image115.wmf"/><Relationship Id="rId27" Type="http://schemas.openxmlformats.org/officeDocument/2006/relationships/oleObject" Target="../embeddings/oleObject207.bin"/><Relationship Id="rId10" Type="http://schemas.openxmlformats.org/officeDocument/2006/relationships/oleObject" Target="../embeddings/oleObject197.bin"/><Relationship Id="rId11" Type="http://schemas.openxmlformats.org/officeDocument/2006/relationships/image" Target="../media/image109.wmf"/><Relationship Id="rId12" Type="http://schemas.openxmlformats.org/officeDocument/2006/relationships/oleObject" Target="../embeddings/oleObject198.bin"/><Relationship Id="rId13" Type="http://schemas.openxmlformats.org/officeDocument/2006/relationships/image" Target="../media/image110.wmf"/><Relationship Id="rId14" Type="http://schemas.openxmlformats.org/officeDocument/2006/relationships/oleObject" Target="../embeddings/oleObject199.bin"/><Relationship Id="rId15" Type="http://schemas.openxmlformats.org/officeDocument/2006/relationships/image" Target="../media/image111.wmf"/><Relationship Id="rId16" Type="http://schemas.openxmlformats.org/officeDocument/2006/relationships/oleObject" Target="../embeddings/oleObject200.bin"/><Relationship Id="rId17" Type="http://schemas.openxmlformats.org/officeDocument/2006/relationships/oleObject" Target="../embeddings/oleObject201.bin"/><Relationship Id="rId18" Type="http://schemas.openxmlformats.org/officeDocument/2006/relationships/image" Target="../media/image112.wmf"/><Relationship Id="rId19" Type="http://schemas.openxmlformats.org/officeDocument/2006/relationships/oleObject" Target="../embeddings/oleObject202.bin"/><Relationship Id="rId1" Type="http://schemas.openxmlformats.org/officeDocument/2006/relationships/vmlDrawing" Target="../drawings/vmlDrawing26.v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194.bin"/><Relationship Id="rId5" Type="http://schemas.openxmlformats.org/officeDocument/2006/relationships/image" Target="../media/image106.wmf"/><Relationship Id="rId6" Type="http://schemas.openxmlformats.org/officeDocument/2006/relationships/oleObject" Target="../embeddings/oleObject195.bin"/><Relationship Id="rId7" Type="http://schemas.openxmlformats.org/officeDocument/2006/relationships/image" Target="../media/image107.wmf"/><Relationship Id="rId8" Type="http://schemas.openxmlformats.org/officeDocument/2006/relationships/oleObject" Target="../embeddings/oleObject19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8.png"/></Relationships>
</file>

<file path=ppt/slides/_rels/slide57.xml.rels><?xml version="1.0" encoding="UTF-8" standalone="yes"?>
<Relationships xmlns="http://schemas.openxmlformats.org/package/2006/relationships"><Relationship Id="rId3" Type="http://schemas.openxmlformats.org/officeDocument/2006/relationships/hyperlink" Target="http://zh.freeglossary.com/%E8%AE%A1%E7%AE%97" TargetMode="External"/><Relationship Id="rId4" Type="http://schemas.openxmlformats.org/officeDocument/2006/relationships/hyperlink" Target="http://zh.freeglossary.com/%E5%9B%BE%E7%81%B5%E6%9C%BA"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4.bin"/><Relationship Id="rId5" Type="http://schemas.openxmlformats.org/officeDocument/2006/relationships/image" Target="../media/image3.wmf"/><Relationship Id="rId6" Type="http://schemas.openxmlformats.org/officeDocument/2006/relationships/oleObject" Target="../embeddings/oleObject5.bin"/><Relationship Id="rId7" Type="http://schemas.openxmlformats.org/officeDocument/2006/relationships/oleObject" Target="../embeddings/oleObject6.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0.bin"/><Relationship Id="rId20" Type="http://schemas.openxmlformats.org/officeDocument/2006/relationships/image" Target="../media/image12.wmf"/><Relationship Id="rId10" Type="http://schemas.openxmlformats.org/officeDocument/2006/relationships/image" Target="../media/image7.wmf"/><Relationship Id="rId11" Type="http://schemas.openxmlformats.org/officeDocument/2006/relationships/oleObject" Target="../embeddings/oleObject11.bin"/><Relationship Id="rId12" Type="http://schemas.openxmlformats.org/officeDocument/2006/relationships/image" Target="../media/image8.wmf"/><Relationship Id="rId13" Type="http://schemas.openxmlformats.org/officeDocument/2006/relationships/oleObject" Target="../embeddings/oleObject12.bin"/><Relationship Id="rId14" Type="http://schemas.openxmlformats.org/officeDocument/2006/relationships/image" Target="../media/image9.wmf"/><Relationship Id="rId15" Type="http://schemas.openxmlformats.org/officeDocument/2006/relationships/oleObject" Target="../embeddings/oleObject13.bin"/><Relationship Id="rId16" Type="http://schemas.openxmlformats.org/officeDocument/2006/relationships/image" Target="../media/image10.wmf"/><Relationship Id="rId17" Type="http://schemas.openxmlformats.org/officeDocument/2006/relationships/oleObject" Target="../embeddings/oleObject14.bin"/><Relationship Id="rId18" Type="http://schemas.openxmlformats.org/officeDocument/2006/relationships/image" Target="../media/image11.wmf"/><Relationship Id="rId19" Type="http://schemas.openxmlformats.org/officeDocument/2006/relationships/oleObject" Target="../embeddings/oleObject15.bin"/><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oleObject" Target="../embeddings/oleObject7.bin"/><Relationship Id="rId4" Type="http://schemas.openxmlformats.org/officeDocument/2006/relationships/image" Target="../media/image4.wmf"/><Relationship Id="rId5" Type="http://schemas.openxmlformats.org/officeDocument/2006/relationships/oleObject" Target="../embeddings/oleObject8.bin"/><Relationship Id="rId6" Type="http://schemas.openxmlformats.org/officeDocument/2006/relationships/image" Target="../media/image5.wmf"/><Relationship Id="rId7" Type="http://schemas.openxmlformats.org/officeDocument/2006/relationships/oleObject" Target="../embeddings/oleObject9.bin"/><Relationship Id="rId8" Type="http://schemas.openxmlformats.org/officeDocument/2006/relationships/image" Target="../media/image6.wmf"/></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9.bin"/><Relationship Id="rId20" Type="http://schemas.openxmlformats.org/officeDocument/2006/relationships/image" Target="../media/image12.wmf"/><Relationship Id="rId21" Type="http://schemas.openxmlformats.org/officeDocument/2006/relationships/oleObject" Target="../embeddings/oleObject25.bin"/><Relationship Id="rId22" Type="http://schemas.openxmlformats.org/officeDocument/2006/relationships/image" Target="../media/image17.wmf"/><Relationship Id="rId23" Type="http://schemas.openxmlformats.org/officeDocument/2006/relationships/oleObject" Target="../embeddings/oleObject26.bin"/><Relationship Id="rId24" Type="http://schemas.openxmlformats.org/officeDocument/2006/relationships/image" Target="../media/image18.wmf"/><Relationship Id="rId25" Type="http://schemas.openxmlformats.org/officeDocument/2006/relationships/oleObject" Target="../embeddings/oleObject27.bin"/><Relationship Id="rId26" Type="http://schemas.openxmlformats.org/officeDocument/2006/relationships/oleObject" Target="../embeddings/oleObject28.bin"/><Relationship Id="rId10" Type="http://schemas.openxmlformats.org/officeDocument/2006/relationships/image" Target="../media/image16.wmf"/><Relationship Id="rId11" Type="http://schemas.openxmlformats.org/officeDocument/2006/relationships/oleObject" Target="../embeddings/oleObject20.bin"/><Relationship Id="rId12" Type="http://schemas.openxmlformats.org/officeDocument/2006/relationships/image" Target="../media/image8.wmf"/><Relationship Id="rId13" Type="http://schemas.openxmlformats.org/officeDocument/2006/relationships/oleObject" Target="../embeddings/oleObject21.bin"/><Relationship Id="rId14" Type="http://schemas.openxmlformats.org/officeDocument/2006/relationships/image" Target="../media/image9.wmf"/><Relationship Id="rId15" Type="http://schemas.openxmlformats.org/officeDocument/2006/relationships/oleObject" Target="../embeddings/oleObject22.bin"/><Relationship Id="rId16" Type="http://schemas.openxmlformats.org/officeDocument/2006/relationships/image" Target="../media/image10.wmf"/><Relationship Id="rId17" Type="http://schemas.openxmlformats.org/officeDocument/2006/relationships/oleObject" Target="../embeddings/oleObject23.bin"/><Relationship Id="rId18" Type="http://schemas.openxmlformats.org/officeDocument/2006/relationships/image" Target="../media/image11.wmf"/><Relationship Id="rId19" Type="http://schemas.openxmlformats.org/officeDocument/2006/relationships/oleObject" Target="../embeddings/oleObject24.bin"/><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oleObject" Target="../embeddings/oleObject16.bin"/><Relationship Id="rId4" Type="http://schemas.openxmlformats.org/officeDocument/2006/relationships/image" Target="../media/image13.wmf"/><Relationship Id="rId5" Type="http://schemas.openxmlformats.org/officeDocument/2006/relationships/oleObject" Target="../embeddings/oleObject17.bin"/><Relationship Id="rId6" Type="http://schemas.openxmlformats.org/officeDocument/2006/relationships/image" Target="../media/image14.wmf"/><Relationship Id="rId7" Type="http://schemas.openxmlformats.org/officeDocument/2006/relationships/oleObject" Target="../embeddings/oleObject18.bin"/><Relationship Id="rId8"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bwMode="auto">
          <a:xfrm>
            <a:off x="685800" y="2286000"/>
            <a:ext cx="7772400" cy="1143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dirty="0">
                <a:latin typeface="Comic Sans MS" charset="0"/>
                <a:ea typeface="宋体" charset="-122"/>
              </a:rPr>
              <a:t>A Universal Turing Machine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819400" y="685800"/>
            <a:ext cx="3916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Transition Encoding</a:t>
            </a:r>
          </a:p>
        </p:txBody>
      </p:sp>
      <p:sp>
        <p:nvSpPr>
          <p:cNvPr id="15363" name="Text Box 3"/>
          <p:cNvSpPr txBox="1">
            <a:spLocks noChangeArrowheads="1"/>
          </p:cNvSpPr>
          <p:nvPr/>
        </p:nvSpPr>
        <p:spPr bwMode="auto">
          <a:xfrm>
            <a:off x="282575" y="1909763"/>
            <a:ext cx="2244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Transition:</a:t>
            </a:r>
          </a:p>
        </p:txBody>
      </p:sp>
      <p:graphicFrame>
        <p:nvGraphicFramePr>
          <p:cNvPr id="15364" name="Object 4"/>
          <p:cNvGraphicFramePr>
            <a:graphicFrameLocks noChangeAspect="1"/>
          </p:cNvGraphicFramePr>
          <p:nvPr/>
        </p:nvGraphicFramePr>
        <p:xfrm>
          <a:off x="2895600" y="1905000"/>
          <a:ext cx="3848100" cy="571500"/>
        </p:xfrm>
        <a:graphic>
          <a:graphicData uri="http://schemas.openxmlformats.org/presentationml/2006/ole">
            <mc:AlternateContent xmlns:mc="http://schemas.openxmlformats.org/markup-compatibility/2006">
              <mc:Choice xmlns:v="urn:schemas-microsoft-com:vml" Requires="v">
                <p:oleObj spid="_x0000_s15537" name="Equation" r:id="rId4" imgW="3848100" imgH="571500" progId="Equation.3">
                  <p:embed/>
                </p:oleObj>
              </mc:Choice>
              <mc:Fallback>
                <p:oleObj name="Equation" r:id="rId4" imgW="3848100" imgH="571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05000"/>
                        <a:ext cx="38481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5365" name="Text Box 5"/>
          <p:cNvSpPr txBox="1">
            <a:spLocks noChangeArrowheads="1"/>
          </p:cNvSpPr>
          <p:nvPr/>
        </p:nvSpPr>
        <p:spPr bwMode="auto">
          <a:xfrm>
            <a:off x="441325" y="34544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Encoding:</a:t>
            </a:r>
          </a:p>
        </p:txBody>
      </p:sp>
      <p:graphicFrame>
        <p:nvGraphicFramePr>
          <p:cNvPr id="15366" name="Object 6"/>
          <p:cNvGraphicFramePr>
            <a:graphicFrameLocks noChangeAspect="1"/>
          </p:cNvGraphicFramePr>
          <p:nvPr/>
        </p:nvGraphicFramePr>
        <p:xfrm>
          <a:off x="3124200" y="3505200"/>
          <a:ext cx="3200400" cy="531813"/>
        </p:xfrm>
        <a:graphic>
          <a:graphicData uri="http://schemas.openxmlformats.org/presentationml/2006/ole">
            <mc:AlternateContent xmlns:mc="http://schemas.openxmlformats.org/markup-compatibility/2006">
              <mc:Choice xmlns:v="urn:schemas-microsoft-com:vml" Requires="v">
                <p:oleObj spid="_x0000_s15538" name="Equation" r:id="rId6" imgW="3200400" imgH="533400" progId="Equation.3">
                  <p:embed/>
                </p:oleObj>
              </mc:Choice>
              <mc:Fallback>
                <p:oleObj name="Equation" r:id="rId6" imgW="3200400" imgH="533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505200"/>
                        <a:ext cx="32004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5367" name="Line 7"/>
          <p:cNvSpPr>
            <a:spLocks noChangeShapeType="1"/>
          </p:cNvSpPr>
          <p:nvPr/>
        </p:nvSpPr>
        <p:spPr bwMode="auto">
          <a:xfrm flipH="1">
            <a:off x="3200400" y="2514600"/>
            <a:ext cx="3048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68" name="Line 8"/>
          <p:cNvSpPr>
            <a:spLocks noChangeShapeType="1"/>
          </p:cNvSpPr>
          <p:nvPr/>
        </p:nvSpPr>
        <p:spPr bwMode="auto">
          <a:xfrm flipH="1">
            <a:off x="3810000" y="2514600"/>
            <a:ext cx="2286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69" name="Line 9"/>
          <p:cNvSpPr>
            <a:spLocks noChangeShapeType="1"/>
          </p:cNvSpPr>
          <p:nvPr/>
        </p:nvSpPr>
        <p:spPr bwMode="auto">
          <a:xfrm flipH="1">
            <a:off x="4572000" y="2514600"/>
            <a:ext cx="6858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70" name="Line 10"/>
          <p:cNvSpPr>
            <a:spLocks noChangeShapeType="1"/>
          </p:cNvSpPr>
          <p:nvPr/>
        </p:nvSpPr>
        <p:spPr bwMode="auto">
          <a:xfrm flipH="1">
            <a:off x="5486400" y="2438400"/>
            <a:ext cx="381000" cy="990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71" name="Line 11"/>
          <p:cNvSpPr>
            <a:spLocks noChangeShapeType="1"/>
          </p:cNvSpPr>
          <p:nvPr/>
        </p:nvSpPr>
        <p:spPr bwMode="auto">
          <a:xfrm flipH="1">
            <a:off x="6172200" y="2514600"/>
            <a:ext cx="152400" cy="914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72" name="Line 12"/>
          <p:cNvSpPr>
            <a:spLocks noChangeShapeType="1"/>
          </p:cNvSpPr>
          <p:nvPr/>
        </p:nvSpPr>
        <p:spPr bwMode="auto">
          <a:xfrm flipV="1">
            <a:off x="3429000" y="3962400"/>
            <a:ext cx="76200" cy="762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5373" name="Text Box 13"/>
          <p:cNvSpPr txBox="1">
            <a:spLocks noChangeArrowheads="1"/>
          </p:cNvSpPr>
          <p:nvPr/>
        </p:nvSpPr>
        <p:spPr bwMode="auto">
          <a:xfrm>
            <a:off x="2514600" y="4648200"/>
            <a:ext cx="2035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separator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85800"/>
            <a:ext cx="48863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00"/>
                </a:solidFill>
                <a:latin typeface="Comic Sans MS" charset="0"/>
              </a:rPr>
              <a:t>Turing Machine Encoding</a:t>
            </a:r>
          </a:p>
        </p:txBody>
      </p:sp>
      <p:sp>
        <p:nvSpPr>
          <p:cNvPr id="16387" name="Text Box 3"/>
          <p:cNvSpPr txBox="1">
            <a:spLocks noChangeArrowheads="1"/>
          </p:cNvSpPr>
          <p:nvPr/>
        </p:nvSpPr>
        <p:spPr bwMode="auto">
          <a:xfrm>
            <a:off x="0" y="1773238"/>
            <a:ext cx="24431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Transitions:</a:t>
            </a:r>
          </a:p>
        </p:txBody>
      </p:sp>
      <p:graphicFrame>
        <p:nvGraphicFramePr>
          <p:cNvPr id="16388" name="Object 4"/>
          <p:cNvGraphicFramePr>
            <a:graphicFrameLocks noChangeAspect="1"/>
          </p:cNvGraphicFramePr>
          <p:nvPr/>
        </p:nvGraphicFramePr>
        <p:xfrm>
          <a:off x="304800" y="2459038"/>
          <a:ext cx="3848100" cy="571500"/>
        </p:xfrm>
        <a:graphic>
          <a:graphicData uri="http://schemas.openxmlformats.org/presentationml/2006/ole">
            <mc:AlternateContent xmlns:mc="http://schemas.openxmlformats.org/markup-compatibility/2006">
              <mc:Choice xmlns:v="urn:schemas-microsoft-com:vml" Requires="v">
                <p:oleObj spid="_x0000_s16791" name="Equation" r:id="rId3" imgW="3848100" imgH="571500" progId="Equation.3">
                  <p:embed/>
                </p:oleObj>
              </mc:Choice>
              <mc:Fallback>
                <p:oleObj name="Equation" r:id="rId3" imgW="3848100" imgH="571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59038"/>
                        <a:ext cx="38481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6389" name="Text Box 5"/>
          <p:cNvSpPr txBox="1">
            <a:spLocks noChangeArrowheads="1"/>
          </p:cNvSpPr>
          <p:nvPr/>
        </p:nvSpPr>
        <p:spPr bwMode="auto">
          <a:xfrm>
            <a:off x="0" y="4059238"/>
            <a:ext cx="19780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Encoding:</a:t>
            </a:r>
          </a:p>
        </p:txBody>
      </p:sp>
      <p:graphicFrame>
        <p:nvGraphicFramePr>
          <p:cNvPr id="16390" name="Object 6"/>
          <p:cNvGraphicFramePr>
            <a:graphicFrameLocks noChangeAspect="1"/>
          </p:cNvGraphicFramePr>
          <p:nvPr/>
        </p:nvGraphicFramePr>
        <p:xfrm>
          <a:off x="533400" y="4745038"/>
          <a:ext cx="3200400" cy="531812"/>
        </p:xfrm>
        <a:graphic>
          <a:graphicData uri="http://schemas.openxmlformats.org/presentationml/2006/ole">
            <mc:AlternateContent xmlns:mc="http://schemas.openxmlformats.org/markup-compatibility/2006">
              <mc:Choice xmlns:v="urn:schemas-microsoft-com:vml" Requires="v">
                <p:oleObj spid="_x0000_s16792" name="Equation" r:id="rId5" imgW="3200400" imgH="533400" progId="Equation.3">
                  <p:embed/>
                </p:oleObj>
              </mc:Choice>
              <mc:Fallback>
                <p:oleObj name="Equation" r:id="rId5" imgW="3200400" imgH="533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745038"/>
                        <a:ext cx="32004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1" name="Object 7"/>
          <p:cNvGraphicFramePr>
            <a:graphicFrameLocks noChangeAspect="1"/>
          </p:cNvGraphicFramePr>
          <p:nvPr/>
        </p:nvGraphicFramePr>
        <p:xfrm>
          <a:off x="5029200" y="2459038"/>
          <a:ext cx="3898900" cy="582612"/>
        </p:xfrm>
        <a:graphic>
          <a:graphicData uri="http://schemas.openxmlformats.org/presentationml/2006/ole">
            <mc:AlternateContent xmlns:mc="http://schemas.openxmlformats.org/markup-compatibility/2006">
              <mc:Choice xmlns:v="urn:schemas-microsoft-com:vml" Requires="v">
                <p:oleObj spid="_x0000_s16793" name="Equation" r:id="rId7" imgW="3898900" imgH="584200" progId="Equation.3">
                  <p:embed/>
                </p:oleObj>
              </mc:Choice>
              <mc:Fallback>
                <p:oleObj name="Equation" r:id="rId7" imgW="3898900" imgH="584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459038"/>
                        <a:ext cx="38989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2" name="Object 8"/>
          <p:cNvGraphicFramePr>
            <a:graphicFrameLocks noChangeAspect="1"/>
          </p:cNvGraphicFramePr>
          <p:nvPr/>
        </p:nvGraphicFramePr>
        <p:xfrm>
          <a:off x="4724400" y="4745038"/>
          <a:ext cx="4419600" cy="531812"/>
        </p:xfrm>
        <a:graphic>
          <a:graphicData uri="http://schemas.openxmlformats.org/presentationml/2006/ole">
            <mc:AlternateContent xmlns:mc="http://schemas.openxmlformats.org/markup-compatibility/2006">
              <mc:Choice xmlns:v="urn:schemas-microsoft-com:vml" Requires="v">
                <p:oleObj spid="_x0000_s16794" name="Equation" r:id="rId9" imgW="4419600" imgH="533400" progId="Equation.3">
                  <p:embed/>
                </p:oleObj>
              </mc:Choice>
              <mc:Fallback>
                <p:oleObj name="Equation" r:id="rId9" imgW="4419600" imgH="533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745038"/>
                        <a:ext cx="44196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3" name="Object 9"/>
          <p:cNvGraphicFramePr>
            <a:graphicFrameLocks noChangeAspect="1"/>
          </p:cNvGraphicFramePr>
          <p:nvPr/>
        </p:nvGraphicFramePr>
        <p:xfrm>
          <a:off x="3962400" y="4745038"/>
          <a:ext cx="519113" cy="419100"/>
        </p:xfrm>
        <a:graphic>
          <a:graphicData uri="http://schemas.openxmlformats.org/presentationml/2006/ole">
            <mc:AlternateContent xmlns:mc="http://schemas.openxmlformats.org/markup-compatibility/2006">
              <mc:Choice xmlns:v="urn:schemas-microsoft-com:vml" Requires="v">
                <p:oleObj spid="_x0000_s16795" name="Equation" r:id="rId11" imgW="520700" imgH="419100" progId="Equation.3">
                  <p:embed/>
                </p:oleObj>
              </mc:Choice>
              <mc:Fallback>
                <p:oleObj name="Equation" r:id="rId11" imgW="520700" imgH="419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745038"/>
                        <a:ext cx="5191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6394" name="Line 10"/>
          <p:cNvSpPr>
            <a:spLocks noChangeShapeType="1"/>
          </p:cNvSpPr>
          <p:nvPr/>
        </p:nvSpPr>
        <p:spPr bwMode="auto">
          <a:xfrm>
            <a:off x="2133600" y="2992438"/>
            <a:ext cx="533400" cy="1524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6395" name="Line 11"/>
          <p:cNvSpPr>
            <a:spLocks noChangeShapeType="1"/>
          </p:cNvSpPr>
          <p:nvPr/>
        </p:nvSpPr>
        <p:spPr bwMode="auto">
          <a:xfrm flipH="1">
            <a:off x="6705600" y="2992438"/>
            <a:ext cx="152400" cy="16002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6396" name="Line 12"/>
          <p:cNvSpPr>
            <a:spLocks noChangeShapeType="1"/>
          </p:cNvSpPr>
          <p:nvPr/>
        </p:nvSpPr>
        <p:spPr bwMode="auto">
          <a:xfrm flipV="1">
            <a:off x="4267200" y="5202238"/>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6397" name="Text Box 13"/>
          <p:cNvSpPr txBox="1">
            <a:spLocks noChangeArrowheads="1"/>
          </p:cNvSpPr>
          <p:nvPr/>
        </p:nvSpPr>
        <p:spPr bwMode="auto">
          <a:xfrm>
            <a:off x="3276600" y="5661025"/>
            <a:ext cx="2035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FF"/>
                </a:solidFill>
                <a:latin typeface="Comic Sans MS" charset="0"/>
              </a:rPr>
              <a:t>separator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0"/>
            <a:ext cx="8767763"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Tape 1 contents of Universal Turing Machine:</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    binary encoding </a:t>
            </a:r>
          </a:p>
          <a:p>
            <a:pPr>
              <a:spcBef>
                <a:spcPct val="20000"/>
              </a:spcBef>
            </a:pPr>
            <a:r>
              <a:rPr kumimoji="0" lang="en-US" altLang="zh-CN" sz="3200" dirty="0">
                <a:solidFill>
                  <a:schemeClr val="accent2"/>
                </a:solidFill>
                <a:latin typeface="Comic Sans MS" charset="0"/>
              </a:rPr>
              <a:t>    of the simulated machine</a:t>
            </a:r>
            <a:endParaRPr kumimoji="0" lang="en-US" altLang="zh-CN" sz="3200" dirty="0">
              <a:latin typeface="Comic Sans MS" charset="0"/>
            </a:endParaRPr>
          </a:p>
        </p:txBody>
      </p:sp>
      <p:graphicFrame>
        <p:nvGraphicFramePr>
          <p:cNvPr id="17411" name="Object 3"/>
          <p:cNvGraphicFramePr>
            <a:graphicFrameLocks noChangeAspect="1"/>
          </p:cNvGraphicFramePr>
          <p:nvPr/>
        </p:nvGraphicFramePr>
        <p:xfrm>
          <a:off x="5651500" y="1844675"/>
          <a:ext cx="544513" cy="393700"/>
        </p:xfrm>
        <a:graphic>
          <a:graphicData uri="http://schemas.openxmlformats.org/presentationml/2006/ole">
            <mc:AlternateContent xmlns:mc="http://schemas.openxmlformats.org/markup-compatibility/2006">
              <mc:Choice xmlns:v="urn:schemas-microsoft-com:vml" Requires="v">
                <p:oleObj spid="_x0000_s17580" name="Equation" r:id="rId4" imgW="545863" imgH="393529" progId="Equation.3">
                  <p:embed/>
                </p:oleObj>
              </mc:Choice>
              <mc:Fallback>
                <p:oleObj name="Equation" r:id="rId4" imgW="545863"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1844675"/>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471488" y="3995738"/>
          <a:ext cx="8123237" cy="550862"/>
        </p:xfrm>
        <a:graphic>
          <a:graphicData uri="http://schemas.openxmlformats.org/presentationml/2006/ole">
            <mc:AlternateContent xmlns:mc="http://schemas.openxmlformats.org/markup-compatibility/2006">
              <mc:Choice xmlns:v="urn:schemas-microsoft-com:vml" Requires="v">
                <p:oleObj spid="_x0000_s17581" name="Equation" r:id="rId6" imgW="3175000" imgH="215900" progId="Equation.3">
                  <p:embed/>
                </p:oleObj>
              </mc:Choice>
              <mc:Fallback>
                <p:oleObj name="Equation" r:id="rId6" imgW="31750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8" y="3995738"/>
                        <a:ext cx="8123237"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413" name="Line 5"/>
          <p:cNvSpPr>
            <a:spLocks noChangeShapeType="1"/>
          </p:cNvSpPr>
          <p:nvPr/>
        </p:nvSpPr>
        <p:spPr bwMode="auto">
          <a:xfrm>
            <a:off x="152400" y="4529138"/>
            <a:ext cx="8839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zh-CN" altLang="en-US"/>
          </a:p>
        </p:txBody>
      </p:sp>
      <p:sp>
        <p:nvSpPr>
          <p:cNvPr id="17414" name="Line 6"/>
          <p:cNvSpPr>
            <a:spLocks noChangeShapeType="1"/>
          </p:cNvSpPr>
          <p:nvPr/>
        </p:nvSpPr>
        <p:spPr bwMode="auto">
          <a:xfrm>
            <a:off x="228600" y="3843338"/>
            <a:ext cx="8763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zh-CN" altLang="en-US"/>
          </a:p>
        </p:txBody>
      </p:sp>
      <p:sp>
        <p:nvSpPr>
          <p:cNvPr id="17415" name="Line 7"/>
          <p:cNvSpPr>
            <a:spLocks noChangeShapeType="1"/>
          </p:cNvSpPr>
          <p:nvPr/>
        </p:nvSpPr>
        <p:spPr bwMode="auto">
          <a:xfrm flipV="1">
            <a:off x="609600" y="4605338"/>
            <a:ext cx="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a:p>
        </p:txBody>
      </p:sp>
      <p:sp>
        <p:nvSpPr>
          <p:cNvPr id="17416" name="Text Box 8"/>
          <p:cNvSpPr txBox="1">
            <a:spLocks noChangeArrowheads="1"/>
          </p:cNvSpPr>
          <p:nvPr/>
        </p:nvSpPr>
        <p:spPr bwMode="auto">
          <a:xfrm>
            <a:off x="381000" y="3213100"/>
            <a:ext cx="1412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Tape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23850" y="0"/>
            <a:ext cx="5673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Language of Turing Machines</a:t>
            </a:r>
          </a:p>
        </p:txBody>
      </p:sp>
      <p:sp>
        <p:nvSpPr>
          <p:cNvPr id="19459" name="Text Box 3"/>
          <p:cNvSpPr txBox="1">
            <a:spLocks noChangeArrowheads="1"/>
          </p:cNvSpPr>
          <p:nvPr/>
        </p:nvSpPr>
        <p:spPr bwMode="auto">
          <a:xfrm>
            <a:off x="228600" y="1633538"/>
            <a:ext cx="5016500" cy="408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tx2"/>
                </a:solidFill>
                <a:latin typeface="Comic Sans MS" charset="0"/>
              </a:rPr>
              <a:t>L = {</a:t>
            </a:r>
            <a:r>
              <a:rPr kumimoji="0" lang="en-US" altLang="zh-CN" sz="3200" dirty="0">
                <a:solidFill>
                  <a:schemeClr val="accent2"/>
                </a:solidFill>
                <a:latin typeface="Comic Sans MS" charset="0"/>
              </a:rPr>
              <a:t> </a:t>
            </a:r>
            <a:r>
              <a:rPr kumimoji="0" lang="en-US" altLang="zh-CN" sz="3200" dirty="0">
                <a:solidFill>
                  <a:srgbClr val="009900"/>
                </a:solidFill>
                <a:latin typeface="Comic Sans MS" charset="0"/>
              </a:rPr>
              <a:t>010100101,</a:t>
            </a:r>
          </a:p>
          <a:p>
            <a:pPr>
              <a:spcBef>
                <a:spcPct val="20000"/>
              </a:spcBef>
            </a:pPr>
            <a:endParaRPr kumimoji="0" lang="en-US" altLang="zh-CN" sz="3200" dirty="0">
              <a:solidFill>
                <a:srgbClr val="009900"/>
              </a:solidFill>
              <a:latin typeface="Comic Sans MS" charset="0"/>
            </a:endParaRPr>
          </a:p>
          <a:p>
            <a:pPr>
              <a:spcBef>
                <a:spcPct val="20000"/>
              </a:spcBef>
            </a:pPr>
            <a:r>
              <a:rPr kumimoji="0" lang="en-US" altLang="zh-CN" sz="3200" dirty="0">
                <a:solidFill>
                  <a:schemeClr val="accent2"/>
                </a:solidFill>
                <a:latin typeface="Comic Sans MS" charset="0"/>
              </a:rPr>
              <a:t>        </a:t>
            </a:r>
            <a:r>
              <a:rPr kumimoji="0" lang="en-US" altLang="zh-CN" sz="3200" dirty="0">
                <a:solidFill>
                  <a:srgbClr val="009900"/>
                </a:solidFill>
                <a:latin typeface="Comic Sans MS" charset="0"/>
              </a:rPr>
              <a:t>00100100101111,</a:t>
            </a:r>
          </a:p>
          <a:p>
            <a:pPr>
              <a:spcBef>
                <a:spcPct val="20000"/>
              </a:spcBef>
            </a:pPr>
            <a:endParaRPr kumimoji="0" lang="en-US" altLang="zh-CN" sz="3200" dirty="0">
              <a:solidFill>
                <a:schemeClr val="tx2"/>
              </a:solidFill>
              <a:latin typeface="Comic Sans MS" charset="0"/>
            </a:endParaRPr>
          </a:p>
          <a:p>
            <a:pPr>
              <a:spcBef>
                <a:spcPct val="20000"/>
              </a:spcBef>
            </a:pPr>
            <a:r>
              <a:rPr kumimoji="0" lang="en-US" altLang="zh-CN" sz="3200" dirty="0">
                <a:solidFill>
                  <a:schemeClr val="accent2"/>
                </a:solidFill>
                <a:latin typeface="Comic Sans MS" charset="0"/>
              </a:rPr>
              <a:t>        </a:t>
            </a:r>
            <a:r>
              <a:rPr kumimoji="0" lang="en-US" altLang="zh-CN" sz="3200" dirty="0">
                <a:solidFill>
                  <a:srgbClr val="009900"/>
                </a:solidFill>
                <a:latin typeface="Comic Sans MS" charset="0"/>
              </a:rPr>
              <a:t>111010011110010101,</a:t>
            </a:r>
          </a:p>
          <a:p>
            <a:pPr>
              <a:spcBef>
                <a:spcPct val="20000"/>
              </a:spcBef>
            </a:pPr>
            <a:r>
              <a:rPr kumimoji="0" lang="en-US" altLang="zh-CN" sz="3200" dirty="0">
                <a:solidFill>
                  <a:schemeClr val="accent2"/>
                </a:solidFill>
                <a:latin typeface="Comic Sans MS" charset="0"/>
              </a:rPr>
              <a:t>       </a:t>
            </a:r>
          </a:p>
          <a:p>
            <a:pPr>
              <a:spcBef>
                <a:spcPct val="20000"/>
              </a:spcBef>
            </a:pPr>
            <a:r>
              <a:rPr kumimoji="0" lang="en-US" altLang="zh-CN" sz="3200" dirty="0">
                <a:solidFill>
                  <a:srgbClr val="009900"/>
                </a:solidFill>
                <a:latin typeface="Comic Sans MS" charset="0"/>
              </a:rPr>
              <a:t>        ……</a:t>
            </a:r>
            <a:r>
              <a:rPr kumimoji="0" lang="en-US" altLang="zh-CN" sz="3200" dirty="0">
                <a:solidFill>
                  <a:schemeClr val="accent2"/>
                </a:solidFill>
                <a:latin typeface="Comic Sans MS" charset="0"/>
              </a:rPr>
              <a:t> </a:t>
            </a:r>
            <a:r>
              <a:rPr kumimoji="0" lang="en-US" altLang="zh-CN" sz="3200" dirty="0">
                <a:solidFill>
                  <a:schemeClr val="tx2"/>
                </a:solidFill>
                <a:latin typeface="Comic Sans MS" charset="0"/>
              </a:rPr>
              <a:t>}</a:t>
            </a:r>
          </a:p>
        </p:txBody>
      </p:sp>
      <p:sp>
        <p:nvSpPr>
          <p:cNvPr id="19460" name="Text Box 4"/>
          <p:cNvSpPr txBox="1">
            <a:spLocks noChangeArrowheads="1"/>
          </p:cNvSpPr>
          <p:nvPr/>
        </p:nvSpPr>
        <p:spPr bwMode="auto">
          <a:xfrm>
            <a:off x="5105400" y="1557338"/>
            <a:ext cx="36957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(Turing Machine 1)</a:t>
            </a:r>
          </a:p>
        </p:txBody>
      </p:sp>
      <p:sp>
        <p:nvSpPr>
          <p:cNvPr id="19461" name="Text Box 5"/>
          <p:cNvSpPr txBox="1">
            <a:spLocks noChangeArrowheads="1"/>
          </p:cNvSpPr>
          <p:nvPr/>
        </p:nvSpPr>
        <p:spPr bwMode="auto">
          <a:xfrm>
            <a:off x="5181600" y="2700338"/>
            <a:ext cx="37607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(Turing Machine 2)</a:t>
            </a:r>
          </a:p>
        </p:txBody>
      </p:sp>
      <p:sp>
        <p:nvSpPr>
          <p:cNvPr id="19462" name="Text Box 6"/>
          <p:cNvSpPr txBox="1">
            <a:spLocks noChangeArrowheads="1"/>
          </p:cNvSpPr>
          <p:nvPr/>
        </p:nvSpPr>
        <p:spPr bwMode="auto">
          <a:xfrm>
            <a:off x="6842125" y="3868738"/>
            <a:ext cx="7334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3BA28EEE-771D-4AE1-85D2-4EA85495D749}"/>
              </a:ext>
            </a:extLst>
          </p:cNvPr>
          <p:cNvSpPr txBox="1">
            <a:spLocks noChangeArrowheads="1"/>
          </p:cNvSpPr>
          <p:nvPr/>
        </p:nvSpPr>
        <p:spPr>
          <a:xfrm>
            <a:off x="356533" y="1091967"/>
            <a:ext cx="8229600" cy="3886200"/>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kern="0" dirty="0"/>
              <a:t>对于任何一个图灵机</a:t>
            </a:r>
            <a:r>
              <a:rPr lang="en-US" altLang="zh-CN" kern="0" dirty="0"/>
              <a:t>M</a:t>
            </a:r>
            <a:r>
              <a:rPr lang="zh-CN" altLang="en-US" kern="0" dirty="0"/>
              <a:t>，都有一个确定的描述字</a:t>
            </a:r>
            <a:r>
              <a:rPr lang="en-US" altLang="zh-CN" kern="0" dirty="0" err="1"/>
              <a:t>d</a:t>
            </a:r>
            <a:r>
              <a:rPr lang="en-US" altLang="zh-CN" kern="0" baseline="-25000" dirty="0" err="1"/>
              <a:t>M</a:t>
            </a:r>
            <a:r>
              <a:rPr lang="zh-CN" altLang="en-US" kern="0" dirty="0"/>
              <a:t>，例如：		</a:t>
            </a:r>
            <a:r>
              <a:rPr lang="en-US" altLang="zh-CN" kern="0" dirty="0" err="1"/>
              <a:t>d</a:t>
            </a:r>
            <a:r>
              <a:rPr lang="en-US" altLang="zh-CN" kern="0" baseline="-25000" dirty="0" err="1"/>
              <a:t>M</a:t>
            </a:r>
            <a:r>
              <a:rPr lang="en-US" altLang="zh-CN" kern="0" dirty="0">
                <a:latin typeface="Times New Roman" panose="02020603050405020304" pitchFamily="18" charset="0"/>
              </a:rPr>
              <a:t>=1010101101100101110111010111001101101101101…</a:t>
            </a:r>
          </a:p>
          <a:p>
            <a:pPr defTabSz="914400"/>
            <a:r>
              <a:rPr lang="zh-CN" altLang="en-US" kern="0" dirty="0"/>
              <a:t>将它看作一个二进制数，实质上，它是一个整数，因此按这 种表示，任何一个图灵机都和一个整数相对应，这个整数，称为图灵机的标记。 </a:t>
            </a:r>
          </a:p>
        </p:txBody>
      </p:sp>
      <p:sp>
        <p:nvSpPr>
          <p:cNvPr id="3" name="Rectangle 2">
            <a:extLst>
              <a:ext uri="{FF2B5EF4-FFF2-40B4-BE49-F238E27FC236}">
                <a16:creationId xmlns="" xmlns:a16="http://schemas.microsoft.com/office/drawing/2014/main" id="{0EA85628-B93A-4ED6-A4E3-454E5044480C}"/>
              </a:ext>
            </a:extLst>
          </p:cNvPr>
          <p:cNvSpPr>
            <a:spLocks noChangeArrowheads="1"/>
          </p:cNvSpPr>
          <p:nvPr/>
        </p:nvSpPr>
        <p:spPr bwMode="auto">
          <a:xfrm>
            <a:off x="1600200" y="8255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a:lnSpc>
                <a:spcPct val="90000"/>
              </a:lnSpc>
              <a:spcBef>
                <a:spcPct val="0"/>
              </a:spcBef>
            </a:pPr>
            <a:r>
              <a:rPr lang="zh-CN" altLang="en-US" sz="3200" b="1" dirty="0">
                <a:solidFill>
                  <a:srgbClr val="800080"/>
                </a:solidFill>
                <a:latin typeface="Arial" panose="020B0604020202020204" pitchFamily="34" charset="0"/>
                <a:ea typeface="华文行楷" panose="02010800040101010101" pitchFamily="2" charset="-122"/>
              </a:rPr>
              <a:t>通用图灵机</a:t>
            </a:r>
            <a:endParaRPr lang="en-US" altLang="zh-CN" sz="3200" b="1" dirty="0">
              <a:solidFill>
                <a:srgbClr val="800080"/>
              </a:solidFill>
              <a:latin typeface="Arial" panose="020B0604020202020204" pitchFamily="34" charset="0"/>
              <a:ea typeface="华文行楷" panose="02010800040101010101" pitchFamily="2" charset="-122"/>
            </a:endParaRPr>
          </a:p>
        </p:txBody>
      </p:sp>
    </p:spTree>
    <p:extLst>
      <p:ext uri="{BB962C8B-B14F-4D97-AF65-F5344CB8AC3E}">
        <p14:creationId xmlns:p14="http://schemas.microsoft.com/office/powerpoint/2010/main" val="123534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bwMode="auto">
          <a:xfrm>
            <a:off x="685800" y="2286000"/>
            <a:ext cx="7772400" cy="114300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dirty="0">
                <a:latin typeface="Comic Sans MS" charset="0"/>
                <a:ea typeface="宋体" charset="-122"/>
              </a:rPr>
              <a:t>Countable Sets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990600"/>
            <a:ext cx="159370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zh-CN" altLang="en-US" sz="3200" b="1" dirty="0" smtClean="0">
                <a:solidFill>
                  <a:schemeClr val="accent2"/>
                </a:solidFill>
                <a:latin typeface="Comic Sans MS" charset="0"/>
              </a:rPr>
              <a:t>无限集</a:t>
            </a:r>
            <a:r>
              <a:rPr kumimoji="0" lang="en-US" altLang="zh-CN" sz="3200" b="1" dirty="0" smtClean="0">
                <a:solidFill>
                  <a:schemeClr val="accent2"/>
                </a:solidFill>
                <a:latin typeface="Comic Sans MS" charset="0"/>
              </a:rPr>
              <a:t>:</a:t>
            </a:r>
            <a:endParaRPr kumimoji="0" lang="en-US" altLang="zh-CN" sz="3200" b="1" dirty="0">
              <a:solidFill>
                <a:schemeClr val="accent2"/>
              </a:solidFill>
              <a:latin typeface="Comic Sans MS" charset="0"/>
            </a:endParaRPr>
          </a:p>
        </p:txBody>
      </p:sp>
      <p:sp>
        <p:nvSpPr>
          <p:cNvPr id="21507" name="Text Box 3"/>
          <p:cNvSpPr txBox="1">
            <a:spLocks noChangeArrowheads="1"/>
          </p:cNvSpPr>
          <p:nvPr/>
        </p:nvSpPr>
        <p:spPr bwMode="auto">
          <a:xfrm>
            <a:off x="611560" y="2492896"/>
            <a:ext cx="7992887" cy="2259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 </a:t>
            </a:r>
            <a:r>
              <a:rPr kumimoji="0" lang="zh-CN" altLang="en-US" sz="3200" b="1" dirty="0" smtClean="0">
                <a:solidFill>
                  <a:srgbClr val="FF0000"/>
                </a:solidFill>
                <a:latin typeface="Comic Sans MS" charset="0"/>
              </a:rPr>
              <a:t>可数集</a:t>
            </a:r>
            <a:r>
              <a:rPr kumimoji="0" lang="zh-CN" altLang="en-US" sz="3200" b="1" dirty="0" smtClean="0">
                <a:solidFill>
                  <a:srgbClr val="FF0000"/>
                </a:solidFill>
                <a:latin typeface="Comic Sans MS" charset="0"/>
              </a:rPr>
              <a:t>：</a:t>
            </a:r>
            <a:r>
              <a:rPr lang="zh-CN" altLang="en-US" sz="3200" b="1" dirty="0"/>
              <a:t>无限但是能与自然数集</a:t>
            </a:r>
            <a:r>
              <a:rPr lang="zh-CN" altLang="en-US" sz="3200" b="1" dirty="0" smtClean="0"/>
              <a:t>建立映射</a:t>
            </a:r>
            <a:r>
              <a:rPr lang="zh-CN" altLang="en-US" sz="3200" b="1" dirty="0"/>
              <a:t>的</a:t>
            </a:r>
            <a:r>
              <a:rPr lang="zh-CN" altLang="en-US" sz="3200" b="1" dirty="0" smtClean="0"/>
              <a:t>集合。</a:t>
            </a:r>
            <a:endParaRPr kumimoji="0" lang="en-US" altLang="zh-CN" sz="3200" b="1" dirty="0">
              <a:solidFill>
                <a:schemeClr val="accent2"/>
              </a:solidFill>
              <a:latin typeface="Comic Sans MS" charset="0"/>
            </a:endParaRPr>
          </a:p>
          <a:p>
            <a:pPr>
              <a:spcBef>
                <a:spcPct val="20000"/>
              </a:spcBef>
            </a:pPr>
            <a:r>
              <a:rPr kumimoji="0" lang="zh-CN" altLang="en-US" sz="3200" b="1" dirty="0" smtClean="0">
                <a:solidFill>
                  <a:srgbClr val="FF0000"/>
                </a:solidFill>
                <a:latin typeface="Comic Sans MS" charset="0"/>
              </a:rPr>
              <a:t>不可数集：</a:t>
            </a:r>
            <a:r>
              <a:rPr lang="zh-CN" altLang="en-US" sz="3200" b="1" dirty="0"/>
              <a:t>不是可</a:t>
            </a:r>
            <a:r>
              <a:rPr lang="zh-CN" altLang="en-US" sz="3200" b="1" dirty="0" smtClean="0"/>
              <a:t>数集的</a:t>
            </a:r>
            <a:r>
              <a:rPr lang="zh-CN" altLang="en-US" sz="3200" b="1" dirty="0"/>
              <a:t>集合为不可数集</a:t>
            </a:r>
            <a:r>
              <a:rPr lang="zh-CN" altLang="en-US" sz="3200" b="1" dirty="0" smtClean="0"/>
              <a:t>。</a:t>
            </a:r>
            <a:endParaRPr lang="en-US" altLang="zh-CN" sz="3200" b="1" dirty="0" smtClean="0"/>
          </a:p>
          <a:p>
            <a:pPr>
              <a:spcBef>
                <a:spcPct val="20000"/>
              </a:spcBef>
            </a:pPr>
            <a:r>
              <a:rPr kumimoji="0" lang="zh-CN" altLang="en-US" sz="3200" b="1" dirty="0" smtClean="0">
                <a:latin typeface="Comic Sans MS" charset="0"/>
              </a:rPr>
              <a:t>（例如整套的实数集是不可数的）</a:t>
            </a:r>
            <a:endParaRPr kumimoji="0" lang="en-US" altLang="zh-CN" sz="3200" b="1" dirty="0">
              <a:latin typeface="Comic Sans MS"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28600" y="152400"/>
            <a:ext cx="28987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00"/>
                </a:solidFill>
                <a:latin typeface="Comic Sans MS" charset="0"/>
              </a:rPr>
              <a:t>Countable set:</a:t>
            </a:r>
          </a:p>
        </p:txBody>
      </p:sp>
      <p:sp>
        <p:nvSpPr>
          <p:cNvPr id="22531" name="Text Box 3"/>
          <p:cNvSpPr txBox="1">
            <a:spLocks noChangeArrowheads="1"/>
          </p:cNvSpPr>
          <p:nvPr/>
        </p:nvSpPr>
        <p:spPr bwMode="auto">
          <a:xfrm>
            <a:off x="1371600" y="1434901"/>
            <a:ext cx="6391275" cy="257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dirty="0">
                <a:solidFill>
                  <a:schemeClr val="accent2"/>
                </a:solidFill>
                <a:latin typeface="Comic Sans MS" charset="0"/>
              </a:rPr>
              <a:t>There is a one to one correspondence</a:t>
            </a:r>
          </a:p>
          <a:p>
            <a:pPr>
              <a:spcBef>
                <a:spcPct val="20000"/>
              </a:spcBef>
            </a:pPr>
            <a:r>
              <a:rPr kumimoji="0" lang="en-US" altLang="zh-CN" dirty="0">
                <a:solidFill>
                  <a:srgbClr val="FF00FF"/>
                </a:solidFill>
                <a:latin typeface="Comic Sans MS" charset="0"/>
              </a:rPr>
              <a:t>of</a:t>
            </a:r>
            <a:endParaRPr kumimoji="0" lang="en-US" altLang="zh-CN" dirty="0">
              <a:solidFill>
                <a:schemeClr val="accent2"/>
              </a:solidFill>
              <a:latin typeface="Comic Sans MS" charset="0"/>
            </a:endParaRPr>
          </a:p>
          <a:p>
            <a:pPr>
              <a:spcBef>
                <a:spcPct val="20000"/>
              </a:spcBef>
            </a:pPr>
            <a:r>
              <a:rPr kumimoji="0" lang="en-US" altLang="zh-CN" dirty="0">
                <a:solidFill>
                  <a:schemeClr val="accent2"/>
                </a:solidFill>
                <a:latin typeface="Comic Sans MS" charset="0"/>
              </a:rPr>
              <a:t>elements of the set</a:t>
            </a:r>
          </a:p>
          <a:p>
            <a:pPr>
              <a:spcBef>
                <a:spcPct val="20000"/>
              </a:spcBef>
            </a:pPr>
            <a:r>
              <a:rPr kumimoji="0" lang="en-US" altLang="zh-CN" dirty="0">
                <a:solidFill>
                  <a:srgbClr val="FF00FF"/>
                </a:solidFill>
                <a:latin typeface="Comic Sans MS" charset="0"/>
              </a:rPr>
              <a:t>to</a:t>
            </a:r>
            <a:r>
              <a:rPr kumimoji="0" lang="en-US" altLang="zh-CN" dirty="0">
                <a:solidFill>
                  <a:schemeClr val="accent2"/>
                </a:solidFill>
                <a:latin typeface="Comic Sans MS" charset="0"/>
              </a:rPr>
              <a:t> </a:t>
            </a:r>
          </a:p>
          <a:p>
            <a:pPr>
              <a:spcBef>
                <a:spcPct val="20000"/>
              </a:spcBef>
            </a:pPr>
            <a:r>
              <a:rPr kumimoji="0" lang="en-US" altLang="zh-CN" dirty="0">
                <a:solidFill>
                  <a:schemeClr val="accent2"/>
                </a:solidFill>
                <a:latin typeface="Comic Sans MS" charset="0"/>
              </a:rPr>
              <a:t>Natural numbers (Positive Integers)</a:t>
            </a:r>
          </a:p>
        </p:txBody>
      </p:sp>
      <p:sp>
        <p:nvSpPr>
          <p:cNvPr id="22532" name="Text Box 4"/>
          <p:cNvSpPr txBox="1">
            <a:spLocks noChangeArrowheads="1"/>
          </p:cNvSpPr>
          <p:nvPr/>
        </p:nvSpPr>
        <p:spPr bwMode="auto">
          <a:xfrm>
            <a:off x="613543" y="4849813"/>
            <a:ext cx="80629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2400" dirty="0">
                <a:solidFill>
                  <a:schemeClr val="accent2"/>
                </a:solidFill>
                <a:latin typeface="Comic Sans MS" charset="0"/>
              </a:rPr>
              <a:t>(every element of the set is mapped to a number </a:t>
            </a:r>
          </a:p>
          <a:p>
            <a:pPr>
              <a:spcBef>
                <a:spcPct val="20000"/>
              </a:spcBef>
            </a:pPr>
            <a:r>
              <a:rPr kumimoji="0" lang="en-US" altLang="zh-CN" sz="2400" dirty="0">
                <a:solidFill>
                  <a:schemeClr val="accent2"/>
                </a:solidFill>
                <a:latin typeface="Comic Sans MS" charset="0"/>
              </a:rPr>
              <a:t>such that no two elements are mapped to same number)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latin typeface="Comic Sans MS" charset="0"/>
              </a:rPr>
              <a:t>Countable Set?</a:t>
            </a:r>
            <a:endParaRPr lang="en-US" altLang="zh-CN" dirty="0">
              <a:latin typeface="Comic Sans MS" charset="0"/>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16113"/>
            <a:ext cx="7639050"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234237"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14325" y="152400"/>
            <a:ext cx="7010400" cy="1219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25603" name="Text Box 3"/>
          <p:cNvSpPr txBox="1">
            <a:spLocks noChangeArrowheads="1"/>
          </p:cNvSpPr>
          <p:nvPr/>
        </p:nvSpPr>
        <p:spPr bwMode="auto">
          <a:xfrm>
            <a:off x="381000" y="1524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Example:</a:t>
            </a:r>
          </a:p>
        </p:txBody>
      </p:sp>
      <p:sp>
        <p:nvSpPr>
          <p:cNvPr id="25604" name="Text Box 4"/>
          <p:cNvSpPr txBox="1">
            <a:spLocks noChangeArrowheads="1"/>
          </p:cNvSpPr>
          <p:nvPr/>
        </p:nvSpPr>
        <p:spPr bwMode="auto">
          <a:xfrm>
            <a:off x="990600" y="1905000"/>
            <a:ext cx="288925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Even integers:</a:t>
            </a:r>
          </a:p>
          <a:p>
            <a:pPr>
              <a:spcBef>
                <a:spcPct val="20000"/>
              </a:spcBef>
            </a:pPr>
            <a:r>
              <a:rPr kumimoji="0" lang="en-US" altLang="zh-CN" sz="2000" dirty="0">
                <a:solidFill>
                  <a:schemeClr val="accent2"/>
                </a:solidFill>
                <a:latin typeface="Comic Sans MS" charset="0"/>
              </a:rPr>
              <a:t>(positive)</a:t>
            </a:r>
          </a:p>
        </p:txBody>
      </p:sp>
      <p:graphicFrame>
        <p:nvGraphicFramePr>
          <p:cNvPr id="25605" name="Object 5"/>
          <p:cNvGraphicFramePr>
            <a:graphicFrameLocks noChangeAspect="1"/>
          </p:cNvGraphicFramePr>
          <p:nvPr/>
        </p:nvGraphicFramePr>
        <p:xfrm>
          <a:off x="4330700" y="2032000"/>
          <a:ext cx="2946400" cy="531813"/>
        </p:xfrm>
        <a:graphic>
          <a:graphicData uri="http://schemas.openxmlformats.org/presentationml/2006/ole">
            <mc:AlternateContent xmlns:mc="http://schemas.openxmlformats.org/markup-compatibility/2006">
              <mc:Choice xmlns:v="urn:schemas-microsoft-com:vml" Requires="v">
                <p:oleObj spid="_x0000_s25948" name="Equation" r:id="rId4" imgW="2946400" imgH="533400" progId="Equation.3">
                  <p:embed/>
                </p:oleObj>
              </mc:Choice>
              <mc:Fallback>
                <p:oleObj name="Equation" r:id="rId4" imgW="2946400" imgH="533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0700" y="2032000"/>
                        <a:ext cx="29464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6" name="Text Box 6"/>
          <p:cNvSpPr txBox="1">
            <a:spLocks noChangeArrowheads="1"/>
          </p:cNvSpPr>
          <p:nvPr/>
        </p:nvSpPr>
        <p:spPr bwMode="auto">
          <a:xfrm>
            <a:off x="2209800" y="152400"/>
            <a:ext cx="499110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 set of even integers </a:t>
            </a:r>
          </a:p>
          <a:p>
            <a:pPr>
              <a:spcBef>
                <a:spcPct val="20000"/>
              </a:spcBef>
            </a:pPr>
            <a:r>
              <a:rPr kumimoji="0" lang="en-US" altLang="zh-CN" sz="3200" dirty="0">
                <a:solidFill>
                  <a:schemeClr val="accent2"/>
                </a:solidFill>
                <a:latin typeface="Comic Sans MS" charset="0"/>
              </a:rPr>
              <a:t>is countable</a:t>
            </a:r>
          </a:p>
        </p:txBody>
      </p:sp>
      <p:sp>
        <p:nvSpPr>
          <p:cNvPr id="25607" name="Text Box 7"/>
          <p:cNvSpPr txBox="1">
            <a:spLocks noChangeArrowheads="1"/>
          </p:cNvSpPr>
          <p:nvPr/>
        </p:nvSpPr>
        <p:spPr bwMode="auto">
          <a:xfrm>
            <a:off x="304800" y="4572000"/>
            <a:ext cx="3467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Positive integers:</a:t>
            </a:r>
          </a:p>
        </p:txBody>
      </p:sp>
      <p:sp>
        <p:nvSpPr>
          <p:cNvPr id="25608" name="Text Box 8"/>
          <p:cNvSpPr txBox="1">
            <a:spLocks noChangeArrowheads="1"/>
          </p:cNvSpPr>
          <p:nvPr/>
        </p:nvSpPr>
        <p:spPr bwMode="auto">
          <a:xfrm>
            <a:off x="533400" y="32766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Correspondence:</a:t>
            </a:r>
          </a:p>
        </p:txBody>
      </p:sp>
      <p:graphicFrame>
        <p:nvGraphicFramePr>
          <p:cNvPr id="25609" name="Object 9"/>
          <p:cNvGraphicFramePr>
            <a:graphicFrameLocks noChangeAspect="1"/>
          </p:cNvGraphicFramePr>
          <p:nvPr/>
        </p:nvGraphicFramePr>
        <p:xfrm>
          <a:off x="4343400" y="4622800"/>
          <a:ext cx="2832100" cy="531813"/>
        </p:xfrm>
        <a:graphic>
          <a:graphicData uri="http://schemas.openxmlformats.org/presentationml/2006/ole">
            <mc:AlternateContent xmlns:mc="http://schemas.openxmlformats.org/markup-compatibility/2006">
              <mc:Choice xmlns:v="urn:schemas-microsoft-com:vml" Requires="v">
                <p:oleObj spid="_x0000_s25949" name="Equation" r:id="rId6" imgW="2832100" imgH="533400" progId="Equation.3">
                  <p:embed/>
                </p:oleObj>
              </mc:Choice>
              <mc:Fallback>
                <p:oleObj name="Equation" r:id="rId6" imgW="2832100" imgH="533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4622800"/>
                        <a:ext cx="28321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10" name="Line 10"/>
          <p:cNvSpPr>
            <a:spLocks noChangeShapeType="1"/>
          </p:cNvSpPr>
          <p:nvPr/>
        </p:nvSpPr>
        <p:spPr bwMode="auto">
          <a:xfrm>
            <a:off x="44958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5611" name="Line 11"/>
          <p:cNvSpPr>
            <a:spLocks noChangeShapeType="1"/>
          </p:cNvSpPr>
          <p:nvPr/>
        </p:nvSpPr>
        <p:spPr bwMode="auto">
          <a:xfrm>
            <a:off x="51054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5612" name="Line 12"/>
          <p:cNvSpPr>
            <a:spLocks noChangeShapeType="1"/>
          </p:cNvSpPr>
          <p:nvPr/>
        </p:nvSpPr>
        <p:spPr bwMode="auto">
          <a:xfrm>
            <a:off x="57150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5613" name="Line 13"/>
          <p:cNvSpPr>
            <a:spLocks noChangeShapeType="1"/>
          </p:cNvSpPr>
          <p:nvPr/>
        </p:nvSpPr>
        <p:spPr bwMode="auto">
          <a:xfrm>
            <a:off x="6324600" y="2590800"/>
            <a:ext cx="0" cy="1828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5614" name="Object 14"/>
          <p:cNvGraphicFramePr>
            <a:graphicFrameLocks noChangeAspect="1"/>
          </p:cNvGraphicFramePr>
          <p:nvPr/>
        </p:nvGraphicFramePr>
        <p:xfrm>
          <a:off x="3305175" y="5665788"/>
          <a:ext cx="544513" cy="419100"/>
        </p:xfrm>
        <a:graphic>
          <a:graphicData uri="http://schemas.openxmlformats.org/presentationml/2006/ole">
            <mc:AlternateContent xmlns:mc="http://schemas.openxmlformats.org/markup-compatibility/2006">
              <mc:Choice xmlns:v="urn:schemas-microsoft-com:vml" Requires="v">
                <p:oleObj spid="_x0000_s25950" name="Equation" r:id="rId8" imgW="545863" imgH="418918" progId="Equation.3">
                  <p:embed/>
                </p:oleObj>
              </mc:Choice>
              <mc:Fallback>
                <p:oleObj name="Equation" r:id="rId8" imgW="545863" imgH="418918"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5175" y="5665788"/>
                        <a:ext cx="5445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15" name="Text Box 15"/>
          <p:cNvSpPr txBox="1">
            <a:spLocks noChangeArrowheads="1"/>
          </p:cNvSpPr>
          <p:nvPr/>
        </p:nvSpPr>
        <p:spPr bwMode="auto">
          <a:xfrm>
            <a:off x="4067175" y="5589588"/>
            <a:ext cx="3028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corresponds to</a:t>
            </a:r>
          </a:p>
        </p:txBody>
      </p:sp>
      <p:graphicFrame>
        <p:nvGraphicFramePr>
          <p:cNvPr id="25616" name="Object 16"/>
          <p:cNvGraphicFramePr>
            <a:graphicFrameLocks noChangeAspect="1"/>
          </p:cNvGraphicFramePr>
          <p:nvPr/>
        </p:nvGraphicFramePr>
        <p:xfrm>
          <a:off x="7343775" y="5665788"/>
          <a:ext cx="901700" cy="419100"/>
        </p:xfrm>
        <a:graphic>
          <a:graphicData uri="http://schemas.openxmlformats.org/presentationml/2006/ole">
            <mc:AlternateContent xmlns:mc="http://schemas.openxmlformats.org/markup-compatibility/2006">
              <mc:Choice xmlns:v="urn:schemas-microsoft-com:vml" Requires="v">
                <p:oleObj spid="_x0000_s25951" name="Equation" r:id="rId10" imgW="901309" imgH="418918" progId="Equation.3">
                  <p:embed/>
                </p:oleObj>
              </mc:Choice>
              <mc:Fallback>
                <p:oleObj name="Equation" r:id="rId10" imgW="901309" imgH="41891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3775" y="5665788"/>
                        <a:ext cx="901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676400" y="1600200"/>
            <a:ext cx="64055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Turing Machines are “hardwired”</a:t>
            </a:r>
          </a:p>
        </p:txBody>
      </p:sp>
      <p:sp>
        <p:nvSpPr>
          <p:cNvPr id="7171" name="Text Box 3"/>
          <p:cNvSpPr txBox="1">
            <a:spLocks noChangeArrowheads="1"/>
          </p:cNvSpPr>
          <p:nvPr/>
        </p:nvSpPr>
        <p:spPr bwMode="auto">
          <a:xfrm>
            <a:off x="5334000" y="2743200"/>
            <a:ext cx="33893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they execute</a:t>
            </a:r>
          </a:p>
          <a:p>
            <a:pPr>
              <a:spcBef>
                <a:spcPct val="20000"/>
              </a:spcBef>
            </a:pPr>
            <a:r>
              <a:rPr kumimoji="0" lang="en-US" altLang="zh-CN" sz="3200" dirty="0">
                <a:solidFill>
                  <a:schemeClr val="accent2"/>
                </a:solidFill>
                <a:latin typeface="Comic Sans MS" charset="0"/>
              </a:rPr>
              <a:t>only one program</a:t>
            </a:r>
          </a:p>
        </p:txBody>
      </p:sp>
      <p:sp>
        <p:nvSpPr>
          <p:cNvPr id="7172" name="Text Box 4"/>
          <p:cNvSpPr txBox="1">
            <a:spLocks noChangeArrowheads="1"/>
          </p:cNvSpPr>
          <p:nvPr/>
        </p:nvSpPr>
        <p:spPr bwMode="auto">
          <a:xfrm>
            <a:off x="250825" y="692150"/>
            <a:ext cx="6286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A limitation of Turing Machines:</a:t>
            </a:r>
          </a:p>
        </p:txBody>
      </p:sp>
      <p:sp>
        <p:nvSpPr>
          <p:cNvPr id="7173" name="Text Box 5"/>
          <p:cNvSpPr txBox="1">
            <a:spLocks noChangeArrowheads="1"/>
          </p:cNvSpPr>
          <p:nvPr/>
        </p:nvSpPr>
        <p:spPr bwMode="auto">
          <a:xfrm>
            <a:off x="250825" y="4941888"/>
            <a:ext cx="72326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Real Computers are re-programmable</a:t>
            </a:r>
          </a:p>
        </p:txBody>
      </p:sp>
      <p:sp>
        <p:nvSpPr>
          <p:cNvPr id="7174" name="AutoShape 6"/>
          <p:cNvSpPr>
            <a:spLocks/>
          </p:cNvSpPr>
          <p:nvPr/>
        </p:nvSpPr>
        <p:spPr bwMode="auto">
          <a:xfrm rot="5400000">
            <a:off x="6629400" y="1524000"/>
            <a:ext cx="457200" cy="1981200"/>
          </a:xfrm>
          <a:prstGeom prst="rightBrace">
            <a:avLst>
              <a:gd name="adj1" fmla="val 36111"/>
              <a:gd name="adj2" fmla="val 50000"/>
            </a:avLst>
          </a:prstGeom>
          <a:noFill/>
          <a:ln w="9525">
            <a:solidFill>
              <a:schemeClr val="accent2"/>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28600" y="228600"/>
            <a:ext cx="7391400" cy="1371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34819" name="Text Box 3"/>
          <p:cNvSpPr txBox="1">
            <a:spLocks noChangeArrowheads="1"/>
          </p:cNvSpPr>
          <p:nvPr/>
        </p:nvSpPr>
        <p:spPr bwMode="auto">
          <a:xfrm>
            <a:off x="304800" y="304800"/>
            <a:ext cx="18748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009900"/>
                </a:solidFill>
                <a:latin typeface="Comic Sans MS" charset="0"/>
              </a:rPr>
              <a:t>Example:</a:t>
            </a:r>
          </a:p>
        </p:txBody>
      </p:sp>
      <p:sp>
        <p:nvSpPr>
          <p:cNvPr id="34820" name="Text Box 4"/>
          <p:cNvSpPr txBox="1">
            <a:spLocks noChangeArrowheads="1"/>
          </p:cNvSpPr>
          <p:nvPr/>
        </p:nvSpPr>
        <p:spPr bwMode="auto">
          <a:xfrm>
            <a:off x="2057400" y="304800"/>
            <a:ext cx="5492750" cy="1163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 set of rational numbers</a:t>
            </a:r>
          </a:p>
          <a:p>
            <a:pPr>
              <a:spcBef>
                <a:spcPct val="20000"/>
              </a:spcBef>
            </a:pPr>
            <a:r>
              <a:rPr kumimoji="0" lang="en-US" altLang="zh-CN" sz="3200" dirty="0">
                <a:solidFill>
                  <a:schemeClr val="accent2"/>
                </a:solidFill>
                <a:latin typeface="Comic Sans MS" charset="0"/>
              </a:rPr>
              <a:t>is countable</a:t>
            </a:r>
          </a:p>
        </p:txBody>
      </p:sp>
      <p:sp>
        <p:nvSpPr>
          <p:cNvPr id="34821" name="Text Box 5"/>
          <p:cNvSpPr txBox="1">
            <a:spLocks noChangeArrowheads="1"/>
          </p:cNvSpPr>
          <p:nvPr/>
        </p:nvSpPr>
        <p:spPr bwMode="auto">
          <a:xfrm>
            <a:off x="838200" y="3048000"/>
            <a:ext cx="3541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Rational numbers:</a:t>
            </a:r>
          </a:p>
        </p:txBody>
      </p:sp>
      <p:graphicFrame>
        <p:nvGraphicFramePr>
          <p:cNvPr id="34822" name="Object 6"/>
          <p:cNvGraphicFramePr>
            <a:graphicFrameLocks noChangeAspect="1"/>
          </p:cNvGraphicFramePr>
          <p:nvPr/>
        </p:nvGraphicFramePr>
        <p:xfrm>
          <a:off x="4457700" y="3168650"/>
          <a:ext cx="228600" cy="520700"/>
        </p:xfrm>
        <a:graphic>
          <a:graphicData uri="http://schemas.openxmlformats.org/presentationml/2006/ole">
            <mc:AlternateContent xmlns:mc="http://schemas.openxmlformats.org/markup-compatibility/2006">
              <mc:Choice xmlns:v="urn:schemas-microsoft-com:vml" Requires="v">
                <p:oleObj spid="_x0000_s34985" name="Equation" r:id="rId4" imgW="228600" imgH="520700" progId="Equation.3">
                  <p:embed/>
                </p:oleObj>
              </mc:Choice>
              <mc:Fallback>
                <p:oleObj name="Equation" r:id="rId4" imgW="228600" imgH="520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1686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4800600" y="2743200"/>
          <a:ext cx="2552700" cy="1143000"/>
        </p:xfrm>
        <a:graphic>
          <a:graphicData uri="http://schemas.openxmlformats.org/presentationml/2006/ole">
            <mc:AlternateContent xmlns:mc="http://schemas.openxmlformats.org/markup-compatibility/2006">
              <mc:Choice xmlns:v="urn:schemas-microsoft-com:vml" Requires="v">
                <p:oleObj spid="_x0000_s34986" name="Equation" r:id="rId6" imgW="2552700" imgH="1143000" progId="Equation.3">
                  <p:embed/>
                </p:oleObj>
              </mc:Choice>
              <mc:Fallback>
                <p:oleObj name="Equation" r:id="rId6" imgW="2552700" imgH="1143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743200"/>
                        <a:ext cx="2552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31670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Naïve Approach</a:t>
            </a:r>
          </a:p>
        </p:txBody>
      </p:sp>
      <p:sp>
        <p:nvSpPr>
          <p:cNvPr id="35843" name="Text Box 3"/>
          <p:cNvSpPr txBox="1">
            <a:spLocks noChangeArrowheads="1"/>
          </p:cNvSpPr>
          <p:nvPr/>
        </p:nvSpPr>
        <p:spPr bwMode="auto">
          <a:xfrm>
            <a:off x="1295400" y="914400"/>
            <a:ext cx="3541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Rational numbers:</a:t>
            </a:r>
          </a:p>
        </p:txBody>
      </p:sp>
      <p:graphicFrame>
        <p:nvGraphicFramePr>
          <p:cNvPr id="35844" name="Object 4"/>
          <p:cNvGraphicFramePr>
            <a:graphicFrameLocks noChangeAspect="1"/>
          </p:cNvGraphicFramePr>
          <p:nvPr/>
        </p:nvGraphicFramePr>
        <p:xfrm>
          <a:off x="4914900" y="1035050"/>
          <a:ext cx="228600" cy="520700"/>
        </p:xfrm>
        <a:graphic>
          <a:graphicData uri="http://schemas.openxmlformats.org/presentationml/2006/ole">
            <mc:AlternateContent xmlns:mc="http://schemas.openxmlformats.org/markup-compatibility/2006">
              <mc:Choice xmlns:v="urn:schemas-microsoft-com:vml" Requires="v">
                <p:oleObj spid="_x0000_s36184" name="Equation" r:id="rId4" imgW="228600" imgH="520700" progId="Equation.3">
                  <p:embed/>
                </p:oleObj>
              </mc:Choice>
              <mc:Fallback>
                <p:oleObj name="Equation" r:id="rId4" imgW="228600" imgH="520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0" y="103505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5365750" y="558800"/>
          <a:ext cx="2273300" cy="1143000"/>
        </p:xfrm>
        <a:graphic>
          <a:graphicData uri="http://schemas.openxmlformats.org/presentationml/2006/ole">
            <mc:AlternateContent xmlns:mc="http://schemas.openxmlformats.org/markup-compatibility/2006">
              <mc:Choice xmlns:v="urn:schemas-microsoft-com:vml" Requires="v">
                <p:oleObj spid="_x0000_s36185" name="Equation" r:id="rId6" imgW="2273300" imgH="1143000" progId="Equation.3">
                  <p:embed/>
                </p:oleObj>
              </mc:Choice>
              <mc:Fallback>
                <p:oleObj name="Equation" r:id="rId6" imgW="2273300" imgH="1143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5750" y="558800"/>
                        <a:ext cx="22733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5846" name="Text Box 6"/>
          <p:cNvSpPr txBox="1">
            <a:spLocks noChangeArrowheads="1"/>
          </p:cNvSpPr>
          <p:nvPr/>
        </p:nvSpPr>
        <p:spPr bwMode="auto">
          <a:xfrm>
            <a:off x="1295400" y="3352800"/>
            <a:ext cx="3467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Positive integers:</a:t>
            </a:r>
          </a:p>
        </p:txBody>
      </p:sp>
      <p:sp>
        <p:nvSpPr>
          <p:cNvPr id="35847" name="Text Box 7"/>
          <p:cNvSpPr txBox="1">
            <a:spLocks noChangeArrowheads="1"/>
          </p:cNvSpPr>
          <p:nvPr/>
        </p:nvSpPr>
        <p:spPr bwMode="auto">
          <a:xfrm>
            <a:off x="1355725" y="21590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Correspondence:</a:t>
            </a:r>
          </a:p>
        </p:txBody>
      </p:sp>
      <p:graphicFrame>
        <p:nvGraphicFramePr>
          <p:cNvPr id="35848" name="Object 8"/>
          <p:cNvGraphicFramePr>
            <a:graphicFrameLocks noChangeAspect="1"/>
          </p:cNvGraphicFramePr>
          <p:nvPr/>
        </p:nvGraphicFramePr>
        <p:xfrm>
          <a:off x="5365750" y="3403600"/>
          <a:ext cx="2209800" cy="531813"/>
        </p:xfrm>
        <a:graphic>
          <a:graphicData uri="http://schemas.openxmlformats.org/presentationml/2006/ole">
            <mc:AlternateContent xmlns:mc="http://schemas.openxmlformats.org/markup-compatibility/2006">
              <mc:Choice xmlns:v="urn:schemas-microsoft-com:vml" Requires="v">
                <p:oleObj spid="_x0000_s36186" name="Equation" r:id="rId8" imgW="2209800" imgH="533400" progId="Equation.3">
                  <p:embed/>
                </p:oleObj>
              </mc:Choice>
              <mc:Fallback>
                <p:oleObj name="Equation" r:id="rId8" imgW="2209800" imgH="5334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5750" y="3403600"/>
                        <a:ext cx="22098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5849" name="Line 9"/>
          <p:cNvSpPr>
            <a:spLocks noChangeShapeType="1"/>
          </p:cNvSpPr>
          <p:nvPr/>
        </p:nvSpPr>
        <p:spPr bwMode="auto">
          <a:xfrm>
            <a:off x="54864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850" name="Line 10"/>
          <p:cNvSpPr>
            <a:spLocks noChangeShapeType="1"/>
          </p:cNvSpPr>
          <p:nvPr/>
        </p:nvSpPr>
        <p:spPr bwMode="auto">
          <a:xfrm>
            <a:off x="60960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35851" name="Line 11"/>
          <p:cNvSpPr>
            <a:spLocks noChangeShapeType="1"/>
          </p:cNvSpPr>
          <p:nvPr/>
        </p:nvSpPr>
        <p:spPr bwMode="auto">
          <a:xfrm>
            <a:off x="6781800" y="1828800"/>
            <a:ext cx="0" cy="1295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pSp>
        <p:nvGrpSpPr>
          <p:cNvPr id="1935372" name="Group 12"/>
          <p:cNvGrpSpPr>
            <a:grpSpLocks/>
          </p:cNvGrpSpPr>
          <p:nvPr/>
        </p:nvGrpSpPr>
        <p:grpSpPr bwMode="auto">
          <a:xfrm>
            <a:off x="0" y="4365625"/>
            <a:ext cx="8648700" cy="1773238"/>
            <a:chOff x="0" y="2928"/>
            <a:chExt cx="5448" cy="1117"/>
          </a:xfrm>
        </p:grpSpPr>
        <p:sp>
          <p:nvSpPr>
            <p:cNvPr id="35854" name="Text Box 13"/>
            <p:cNvSpPr txBox="1">
              <a:spLocks noChangeArrowheads="1"/>
            </p:cNvSpPr>
            <p:nvPr/>
          </p:nvSpPr>
          <p:spPr bwMode="auto">
            <a:xfrm>
              <a:off x="0" y="2928"/>
              <a:ext cx="172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Doesn’t work:</a:t>
              </a:r>
            </a:p>
          </p:txBody>
        </p:sp>
        <p:sp>
          <p:nvSpPr>
            <p:cNvPr id="35855" name="Text Box 14"/>
            <p:cNvSpPr txBox="1">
              <a:spLocks noChangeArrowheads="1"/>
            </p:cNvSpPr>
            <p:nvPr/>
          </p:nvSpPr>
          <p:spPr bwMode="auto">
            <a:xfrm>
              <a:off x="336" y="3312"/>
              <a:ext cx="3286"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we will never count </a:t>
              </a:r>
            </a:p>
            <a:p>
              <a:pPr>
                <a:spcBef>
                  <a:spcPct val="20000"/>
                </a:spcBef>
              </a:pPr>
              <a:r>
                <a:rPr kumimoji="0" lang="en-US" altLang="zh-CN" sz="3200" dirty="0">
                  <a:solidFill>
                    <a:schemeClr val="accent2"/>
                  </a:solidFill>
                  <a:latin typeface="Comic Sans MS" charset="0"/>
                </a:rPr>
                <a:t>numbers with nominator 2:</a:t>
              </a:r>
            </a:p>
          </p:txBody>
        </p:sp>
        <p:graphicFrame>
          <p:nvGraphicFramePr>
            <p:cNvPr id="35856" name="Object 15"/>
            <p:cNvGraphicFramePr>
              <a:graphicFrameLocks noChangeAspect="1"/>
            </p:cNvGraphicFramePr>
            <p:nvPr/>
          </p:nvGraphicFramePr>
          <p:xfrm>
            <a:off x="3936" y="3312"/>
            <a:ext cx="1512" cy="720"/>
          </p:xfrm>
          <a:graphic>
            <a:graphicData uri="http://schemas.openxmlformats.org/presentationml/2006/ole">
              <mc:AlternateContent xmlns:mc="http://schemas.openxmlformats.org/markup-compatibility/2006">
                <mc:Choice xmlns:v="urn:schemas-microsoft-com:vml" Requires="v">
                  <p:oleObj spid="_x0000_s36187" name="Equation" r:id="rId10" imgW="2400300" imgH="1143000" progId="Equation.3">
                    <p:embed/>
                  </p:oleObj>
                </mc:Choice>
                <mc:Fallback>
                  <p:oleObj name="Equation" r:id="rId10" imgW="2400300" imgH="11430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 y="3312"/>
                          <a:ext cx="1512"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35853" name="Text Box 16"/>
          <p:cNvSpPr txBox="1">
            <a:spLocks noChangeArrowheads="1"/>
          </p:cNvSpPr>
          <p:nvPr/>
        </p:nvSpPr>
        <p:spPr bwMode="auto">
          <a:xfrm>
            <a:off x="5105400" y="0"/>
            <a:ext cx="24796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Nominator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935372"/>
                                        </p:tgtEl>
                                        <p:attrNameLst>
                                          <p:attrName>style.visibility</p:attrName>
                                        </p:attrNameLst>
                                      </p:cBhvr>
                                      <p:to>
                                        <p:strVal val="visible"/>
                                      </p:to>
                                    </p:set>
                                    <p:anim calcmode="lin" valueType="num">
                                      <p:cBhvr additive="base">
                                        <p:cTn id="7" dur="500" fill="hold"/>
                                        <p:tgtEl>
                                          <p:spTgt spid="1935372"/>
                                        </p:tgtEl>
                                        <p:attrNameLst>
                                          <p:attrName>ppt_x</p:attrName>
                                        </p:attrNameLst>
                                      </p:cBhvr>
                                      <p:tavLst>
                                        <p:tav tm="0">
                                          <p:val>
                                            <p:strVal val="1+#ppt_w/2"/>
                                          </p:val>
                                        </p:tav>
                                        <p:tav tm="100000">
                                          <p:val>
                                            <p:strVal val="#ppt_x"/>
                                          </p:val>
                                        </p:tav>
                                      </p:tavLst>
                                    </p:anim>
                                    <p:anim calcmode="lin" valueType="num">
                                      <p:cBhvr additive="base">
                                        <p:cTn id="8" dur="500" fill="hold"/>
                                        <p:tgtEl>
                                          <p:spTgt spid="1935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latin typeface="Comic Sans MS" charset="0"/>
              </a:rPr>
              <a:t>Countable Set?</a:t>
            </a:r>
            <a:endParaRPr lang="en-US" altLang="zh-CN">
              <a:latin typeface="Comic Sans MS" charset="0"/>
            </a:endParaRPr>
          </a:p>
        </p:txBody>
      </p:sp>
      <p:sp>
        <p:nvSpPr>
          <p:cNvPr id="36867" name="Text Box 3"/>
          <p:cNvSpPr txBox="1">
            <a:spLocks noChangeArrowheads="1"/>
          </p:cNvSpPr>
          <p:nvPr/>
        </p:nvSpPr>
        <p:spPr bwMode="auto">
          <a:xfrm>
            <a:off x="539750" y="836613"/>
            <a:ext cx="860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dirty="0">
                <a:latin typeface="Comic Sans MS" charset="0"/>
              </a:rPr>
              <a:t> </a:t>
            </a:r>
            <a:r>
              <a:rPr lang="zh-CN" altLang="en-US" dirty="0" smtClean="0">
                <a:latin typeface="Comic Sans MS" charset="0"/>
              </a:rPr>
              <a:t>  </a:t>
            </a:r>
            <a:r>
              <a:rPr lang="en-US" altLang="zh-CN" dirty="0" smtClean="0">
                <a:latin typeface="Comic Sans MS" charset="0"/>
              </a:rPr>
              <a:t>Q </a:t>
            </a:r>
            <a:r>
              <a:rPr lang="en-US" altLang="zh-CN" dirty="0">
                <a:latin typeface="Comic Sans MS" charset="0"/>
              </a:rPr>
              <a:t>(the set of positive rational numbers)</a:t>
            </a:r>
          </a:p>
          <a:p>
            <a:pPr eaLnBrk="1" hangingPunct="1"/>
            <a:endParaRPr lang="en-US" altLang="zh-CN" dirty="0">
              <a:latin typeface="Comic Sans MS" charset="0"/>
            </a:endParaRPr>
          </a:p>
          <a:p>
            <a:pPr eaLnBrk="1" hangingPunct="1"/>
            <a:endParaRPr lang="en-US" altLang="zh-CN" dirty="0">
              <a:latin typeface="Comic Sans MS" charset="0"/>
            </a:endParaRPr>
          </a:p>
          <a:p>
            <a:pPr eaLnBrk="1" hangingPunct="1"/>
            <a:r>
              <a:rPr lang="en-US" altLang="zh-CN" dirty="0">
                <a:latin typeface="Comic Sans MS" charset="0"/>
              </a:rPr>
              <a:t>   Yes</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84313"/>
            <a:ext cx="7015163"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08275"/>
            <a:ext cx="747077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latin typeface="Comic Sans MS" charset="0"/>
              </a:rPr>
              <a:t>Countable Set?</a:t>
            </a:r>
            <a:endParaRPr lang="en-US" altLang="zh-CN">
              <a:latin typeface="Comic Sans MS" charset="0"/>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1216025"/>
            <a:ext cx="7548563"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latin typeface="Comic Sans MS" charset="0"/>
              </a:rPr>
              <a:t>Countable Set?</a:t>
            </a:r>
            <a:endParaRPr lang="en-US" altLang="zh-CN">
              <a:latin typeface="Comic Sans MS" charset="0"/>
            </a:endParaRP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7165975"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667000" y="0"/>
            <a:ext cx="33797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Better Approach</a:t>
            </a:r>
          </a:p>
        </p:txBody>
      </p:sp>
      <p:graphicFrame>
        <p:nvGraphicFramePr>
          <p:cNvPr id="43011" name="Object 3"/>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0744" name="Equation" r:id="rId3" imgW="190417" imgH="1040948" progId="Equation.3">
                  <p:embed/>
                </p:oleObj>
              </mc:Choice>
              <mc:Fallback>
                <p:oleObj name="Equation" r:id="rId3" imgW="190417" imgH="104094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0745" name="Equation" r:id="rId5" imgW="279279" imgH="1040948" progId="Equation.3">
                  <p:embed/>
                </p:oleObj>
              </mc:Choice>
              <mc:Fallback>
                <p:oleObj name="Equation" r:id="rId5" imgW="279279" imgH="104094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0746" name="Equation" r:id="rId7" imgW="253890" imgH="1040948" progId="Equation.3">
                  <p:embed/>
                </p:oleObj>
              </mc:Choice>
              <mc:Fallback>
                <p:oleObj name="Equation" r:id="rId7" imgW="253890" imgH="1040948"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0747" name="Equation" r:id="rId9" imgW="279279" imgH="1040948" progId="Equation.3">
                  <p:embed/>
                </p:oleObj>
              </mc:Choice>
              <mc:Fallback>
                <p:oleObj name="Equation" r:id="rId9" imgW="279279" imgH="1040948"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0748" name="Equation" r:id="rId11" imgW="279279" imgH="1040948" progId="Equation.3">
                  <p:embed/>
                </p:oleObj>
              </mc:Choice>
              <mc:Fallback>
                <p:oleObj name="Equation" r:id="rId11" imgW="279279" imgH="1040948"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6" name="Object 8"/>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0749" name="Equation" r:id="rId13" imgW="279279" imgH="1040948" progId="Equation.3">
                  <p:embed/>
                </p:oleObj>
              </mc:Choice>
              <mc:Fallback>
                <p:oleObj name="Equation" r:id="rId13" imgW="279279" imgH="104094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7" name="Object 9"/>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0750" name="Equation" r:id="rId15" imgW="279279" imgH="1040948" progId="Equation.3">
                  <p:embed/>
                </p:oleObj>
              </mc:Choice>
              <mc:Fallback>
                <p:oleObj name="Equation" r:id="rId15" imgW="279279" imgH="1040948"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8" name="Object 10"/>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0751" name="Equation" r:id="rId17" imgW="253890" imgH="1040948" progId="Equation.3">
                  <p:embed/>
                </p:oleObj>
              </mc:Choice>
              <mc:Fallback>
                <p:oleObj name="Equation" r:id="rId17" imgW="253890" imgH="1040948"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19" name="Object 11"/>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0752" name="Equation" r:id="rId19" imgW="279279" imgH="1040948" progId="Equation.3">
                  <p:embed/>
                </p:oleObj>
              </mc:Choice>
              <mc:Fallback>
                <p:oleObj name="Equation" r:id="rId19" imgW="279279" imgH="1040948"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20" name="Object 12"/>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0753" name="Equation" r:id="rId21" imgW="279279" imgH="1040948" progId="Equation.3">
                  <p:embed/>
                </p:oleObj>
              </mc:Choice>
              <mc:Fallback>
                <p:oleObj name="Equation" r:id="rId21" imgW="279279" imgH="1040948"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21" name="Object 13"/>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0754" name="Equation" r:id="rId23" imgW="418918" imgH="114250" progId="Equation.3">
                  <p:embed/>
                </p:oleObj>
              </mc:Choice>
              <mc:Fallback>
                <p:oleObj name="Equation" r:id="rId23"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22" name="Object 14"/>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0755" name="Equation" r:id="rId25" imgW="418918" imgH="114250" progId="Equation.3">
                  <p:embed/>
                </p:oleObj>
              </mc:Choice>
              <mc:Fallback>
                <p:oleObj name="Equation" r:id="rId25"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23" name="Object 15"/>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0756" name="Equation" r:id="rId26" imgW="418918" imgH="114250" progId="Equation.3">
                  <p:embed/>
                </p:oleObj>
              </mc:Choice>
              <mc:Fallback>
                <p:oleObj name="Equation" r:id="rId26"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3024" name="Object 16"/>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0757" name="Equation" r:id="rId27" imgW="418918" imgH="114250" progId="Equation.3">
                  <p:embed/>
                </p:oleObj>
              </mc:Choice>
              <mc:Fallback>
                <p:oleObj name="Equation" r:id="rId27" imgW="418918" imgH="11425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1768" name="Equation" r:id="rId3" imgW="190417" imgH="1040948" progId="Equation.3">
                  <p:embed/>
                </p:oleObj>
              </mc:Choice>
              <mc:Fallback>
                <p:oleObj name="Equation" r:id="rId3" imgW="190417" imgH="10409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35"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1769" name="Equation" r:id="rId5" imgW="279279" imgH="1040948" progId="Equation.3">
                  <p:embed/>
                </p:oleObj>
              </mc:Choice>
              <mc:Fallback>
                <p:oleObj name="Equation" r:id="rId5" imgW="279279" imgH="10409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1770" name="Equation" r:id="rId7" imgW="253890" imgH="1040948" progId="Equation.3">
                  <p:embed/>
                </p:oleObj>
              </mc:Choice>
              <mc:Fallback>
                <p:oleObj name="Equation" r:id="rId7" imgW="253890" imgH="104094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1771" name="Equation" r:id="rId9" imgW="279279" imgH="1040948" progId="Equation.3">
                  <p:embed/>
                </p:oleObj>
              </mc:Choice>
              <mc:Fallback>
                <p:oleObj name="Equation" r:id="rId9" imgW="279279" imgH="104094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38"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1772" name="Equation" r:id="rId11" imgW="279279" imgH="1040948" progId="Equation.3">
                  <p:embed/>
                </p:oleObj>
              </mc:Choice>
              <mc:Fallback>
                <p:oleObj name="Equation" r:id="rId11" imgW="279279" imgH="104094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1773" name="Equation" r:id="rId13" imgW="279279" imgH="1040948" progId="Equation.3">
                  <p:embed/>
                </p:oleObj>
              </mc:Choice>
              <mc:Fallback>
                <p:oleObj name="Equation" r:id="rId13" imgW="279279" imgH="104094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0"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1774" name="Equation" r:id="rId15" imgW="279279" imgH="1040948" progId="Equation.3">
                  <p:embed/>
                </p:oleObj>
              </mc:Choice>
              <mc:Fallback>
                <p:oleObj name="Equation" r:id="rId15" imgW="279279" imgH="104094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1"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1775" name="Equation" r:id="rId17" imgW="253890" imgH="1040948" progId="Equation.3">
                  <p:embed/>
                </p:oleObj>
              </mc:Choice>
              <mc:Fallback>
                <p:oleObj name="Equation" r:id="rId17" imgW="253890" imgH="104094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1776" name="Equation" r:id="rId19" imgW="279279" imgH="1040948" progId="Equation.3">
                  <p:embed/>
                </p:oleObj>
              </mc:Choice>
              <mc:Fallback>
                <p:oleObj name="Equation" r:id="rId19" imgW="279279" imgH="104094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1777" name="Equation" r:id="rId21" imgW="279279" imgH="1040948" progId="Equation.3">
                  <p:embed/>
                </p:oleObj>
              </mc:Choice>
              <mc:Fallback>
                <p:oleObj name="Equation" r:id="rId21" imgW="279279" imgH="10409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4"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1778" name="Equation" r:id="rId23" imgW="418918" imgH="114250" progId="Equation.3">
                  <p:embed/>
                </p:oleObj>
              </mc:Choice>
              <mc:Fallback>
                <p:oleObj name="Equation" r:id="rId23" imgW="418918" imgH="11425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5"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1779" name="Equation" r:id="rId25" imgW="418918" imgH="114250" progId="Equation.3">
                  <p:embed/>
                </p:oleObj>
              </mc:Choice>
              <mc:Fallback>
                <p:oleObj name="Equation" r:id="rId25"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6"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1780" name="Equation" r:id="rId26" imgW="418918" imgH="114250" progId="Equation.3">
                  <p:embed/>
                </p:oleObj>
              </mc:Choice>
              <mc:Fallback>
                <p:oleObj name="Equation" r:id="rId26"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4047"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1781" name="Equation" r:id="rId27" imgW="418918" imgH="114250" progId="Equation.3">
                  <p:embed/>
                </p:oleObj>
              </mc:Choice>
              <mc:Fallback>
                <p:oleObj name="Equation" r:id="rId27"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4048"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2793" name="Equation" r:id="rId3" imgW="190417" imgH="1040948" progId="Equation.3">
                  <p:embed/>
                </p:oleObj>
              </mc:Choice>
              <mc:Fallback>
                <p:oleObj name="Equation" r:id="rId3" imgW="190417" imgH="10409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2794" name="Equation" r:id="rId5" imgW="279279" imgH="1040948" progId="Equation.3">
                  <p:embed/>
                </p:oleObj>
              </mc:Choice>
              <mc:Fallback>
                <p:oleObj name="Equation" r:id="rId5" imgW="279279" imgH="10409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2795" name="Equation" r:id="rId7" imgW="253890" imgH="1040948" progId="Equation.3">
                  <p:embed/>
                </p:oleObj>
              </mc:Choice>
              <mc:Fallback>
                <p:oleObj name="Equation" r:id="rId7" imgW="253890" imgH="104094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2796" name="Equation" r:id="rId9" imgW="279279" imgH="1040948" progId="Equation.3">
                  <p:embed/>
                </p:oleObj>
              </mc:Choice>
              <mc:Fallback>
                <p:oleObj name="Equation" r:id="rId9" imgW="279279" imgH="104094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2797" name="Equation" r:id="rId11" imgW="279279" imgH="1040948" progId="Equation.3">
                  <p:embed/>
                </p:oleObj>
              </mc:Choice>
              <mc:Fallback>
                <p:oleObj name="Equation" r:id="rId11" imgW="279279" imgH="104094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3"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2798" name="Equation" r:id="rId13" imgW="279279" imgH="1040948" progId="Equation.3">
                  <p:embed/>
                </p:oleObj>
              </mc:Choice>
              <mc:Fallback>
                <p:oleObj name="Equation" r:id="rId13" imgW="279279" imgH="104094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4"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2799" name="Equation" r:id="rId15" imgW="279279" imgH="1040948" progId="Equation.3">
                  <p:embed/>
                </p:oleObj>
              </mc:Choice>
              <mc:Fallback>
                <p:oleObj name="Equation" r:id="rId15" imgW="279279" imgH="104094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5"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2800" name="Equation" r:id="rId17" imgW="253890" imgH="1040948" progId="Equation.3">
                  <p:embed/>
                </p:oleObj>
              </mc:Choice>
              <mc:Fallback>
                <p:oleObj name="Equation" r:id="rId17" imgW="253890" imgH="104094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6"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2801" name="Equation" r:id="rId19" imgW="279279" imgH="1040948" progId="Equation.3">
                  <p:embed/>
                </p:oleObj>
              </mc:Choice>
              <mc:Fallback>
                <p:oleObj name="Equation" r:id="rId19" imgW="279279" imgH="104094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7"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2802" name="Equation" r:id="rId21" imgW="279279" imgH="1040948" progId="Equation.3">
                  <p:embed/>
                </p:oleObj>
              </mc:Choice>
              <mc:Fallback>
                <p:oleObj name="Equation" r:id="rId21" imgW="279279" imgH="10409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8"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2803" name="Equation" r:id="rId23" imgW="418918" imgH="114250" progId="Equation.3">
                  <p:embed/>
                </p:oleObj>
              </mc:Choice>
              <mc:Fallback>
                <p:oleObj name="Equation" r:id="rId23" imgW="418918" imgH="11425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69"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2804" name="Equation" r:id="rId25" imgW="418918" imgH="114250" progId="Equation.3">
                  <p:embed/>
                </p:oleObj>
              </mc:Choice>
              <mc:Fallback>
                <p:oleObj name="Equation" r:id="rId25"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70"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2805" name="Equation" r:id="rId26" imgW="418918" imgH="114250" progId="Equation.3">
                  <p:embed/>
                </p:oleObj>
              </mc:Choice>
              <mc:Fallback>
                <p:oleObj name="Equation" r:id="rId26"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5071"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2806" name="Equation" r:id="rId27" imgW="418918" imgH="114250" progId="Equation.3">
                  <p:embed/>
                </p:oleObj>
              </mc:Choice>
              <mc:Fallback>
                <p:oleObj name="Equation" r:id="rId27"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5072"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5073"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3818" name="Equation" r:id="rId3" imgW="190417" imgH="1040948" progId="Equation.3">
                  <p:embed/>
                </p:oleObj>
              </mc:Choice>
              <mc:Fallback>
                <p:oleObj name="Equation" r:id="rId3" imgW="190417" imgH="10409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3819" name="Equation" r:id="rId5" imgW="279279" imgH="1040948" progId="Equation.3">
                  <p:embed/>
                </p:oleObj>
              </mc:Choice>
              <mc:Fallback>
                <p:oleObj name="Equation" r:id="rId5" imgW="279279" imgH="10409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4"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3820" name="Equation" r:id="rId7" imgW="253890" imgH="1040948" progId="Equation.3">
                  <p:embed/>
                </p:oleObj>
              </mc:Choice>
              <mc:Fallback>
                <p:oleObj name="Equation" r:id="rId7" imgW="253890" imgH="104094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3821" name="Equation" r:id="rId9" imgW="279279" imgH="1040948" progId="Equation.3">
                  <p:embed/>
                </p:oleObj>
              </mc:Choice>
              <mc:Fallback>
                <p:oleObj name="Equation" r:id="rId9" imgW="279279" imgH="104094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6"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3822" name="Equation" r:id="rId11" imgW="279279" imgH="1040948" progId="Equation.3">
                  <p:embed/>
                </p:oleObj>
              </mc:Choice>
              <mc:Fallback>
                <p:oleObj name="Equation" r:id="rId11" imgW="279279" imgH="104094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3823" name="Equation" r:id="rId13" imgW="279279" imgH="1040948" progId="Equation.3">
                  <p:embed/>
                </p:oleObj>
              </mc:Choice>
              <mc:Fallback>
                <p:oleObj name="Equation" r:id="rId13" imgW="279279" imgH="104094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3824" name="Equation" r:id="rId15" imgW="279279" imgH="1040948" progId="Equation.3">
                  <p:embed/>
                </p:oleObj>
              </mc:Choice>
              <mc:Fallback>
                <p:oleObj name="Equation" r:id="rId15" imgW="279279" imgH="104094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89"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3825" name="Equation" r:id="rId17" imgW="253890" imgH="1040948" progId="Equation.3">
                  <p:embed/>
                </p:oleObj>
              </mc:Choice>
              <mc:Fallback>
                <p:oleObj name="Equation" r:id="rId17" imgW="253890" imgH="104094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0"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3826" name="Equation" r:id="rId19" imgW="279279" imgH="1040948" progId="Equation.3">
                  <p:embed/>
                </p:oleObj>
              </mc:Choice>
              <mc:Fallback>
                <p:oleObj name="Equation" r:id="rId19" imgW="279279" imgH="104094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1"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3827" name="Equation" r:id="rId21" imgW="279279" imgH="1040948" progId="Equation.3">
                  <p:embed/>
                </p:oleObj>
              </mc:Choice>
              <mc:Fallback>
                <p:oleObj name="Equation" r:id="rId21" imgW="279279" imgH="10409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2"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3828" name="Equation" r:id="rId23" imgW="418918" imgH="114250" progId="Equation.3">
                  <p:embed/>
                </p:oleObj>
              </mc:Choice>
              <mc:Fallback>
                <p:oleObj name="Equation" r:id="rId23" imgW="418918" imgH="11425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3"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3829" name="Equation" r:id="rId25" imgW="418918" imgH="114250" progId="Equation.3">
                  <p:embed/>
                </p:oleObj>
              </mc:Choice>
              <mc:Fallback>
                <p:oleObj name="Equation" r:id="rId25"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4"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3830" name="Equation" r:id="rId26" imgW="418918" imgH="114250" progId="Equation.3">
                  <p:embed/>
                </p:oleObj>
              </mc:Choice>
              <mc:Fallback>
                <p:oleObj name="Equation" r:id="rId26"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6095"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3831" name="Equation" r:id="rId27" imgW="418918" imgH="114250" progId="Equation.3">
                  <p:embed/>
                </p:oleObj>
              </mc:Choice>
              <mc:Fallback>
                <p:oleObj name="Equation" r:id="rId27"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6096"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6097"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6098"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4843" name="Equation" r:id="rId3" imgW="190417" imgH="1040948" progId="Equation.3">
                  <p:embed/>
                </p:oleObj>
              </mc:Choice>
              <mc:Fallback>
                <p:oleObj name="Equation" r:id="rId3" imgW="190417" imgH="10409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07"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4844" name="Equation" r:id="rId5" imgW="279279" imgH="1040948" progId="Equation.3">
                  <p:embed/>
                </p:oleObj>
              </mc:Choice>
              <mc:Fallback>
                <p:oleObj name="Equation" r:id="rId5" imgW="279279" imgH="10409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4845" name="Equation" r:id="rId7" imgW="253890" imgH="1040948" progId="Equation.3">
                  <p:embed/>
                </p:oleObj>
              </mc:Choice>
              <mc:Fallback>
                <p:oleObj name="Equation" r:id="rId7" imgW="253890" imgH="104094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4846" name="Equation" r:id="rId9" imgW="279279" imgH="1040948" progId="Equation.3">
                  <p:embed/>
                </p:oleObj>
              </mc:Choice>
              <mc:Fallback>
                <p:oleObj name="Equation" r:id="rId9" imgW="279279" imgH="104094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4847" name="Equation" r:id="rId11" imgW="279279" imgH="1040948" progId="Equation.3">
                  <p:embed/>
                </p:oleObj>
              </mc:Choice>
              <mc:Fallback>
                <p:oleObj name="Equation" r:id="rId11" imgW="279279" imgH="104094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4848" name="Equation" r:id="rId13" imgW="279279" imgH="1040948" progId="Equation.3">
                  <p:embed/>
                </p:oleObj>
              </mc:Choice>
              <mc:Fallback>
                <p:oleObj name="Equation" r:id="rId13" imgW="279279" imgH="104094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4849" name="Equation" r:id="rId15" imgW="279279" imgH="1040948" progId="Equation.3">
                  <p:embed/>
                </p:oleObj>
              </mc:Choice>
              <mc:Fallback>
                <p:oleObj name="Equation" r:id="rId15" imgW="279279" imgH="104094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3"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4850" name="Equation" r:id="rId17" imgW="253890" imgH="1040948" progId="Equation.3">
                  <p:embed/>
                </p:oleObj>
              </mc:Choice>
              <mc:Fallback>
                <p:oleObj name="Equation" r:id="rId17" imgW="253890" imgH="104094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4851" name="Equation" r:id="rId19" imgW="279279" imgH="1040948" progId="Equation.3">
                  <p:embed/>
                </p:oleObj>
              </mc:Choice>
              <mc:Fallback>
                <p:oleObj name="Equation" r:id="rId19" imgW="279279" imgH="104094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4852" name="Equation" r:id="rId21" imgW="279279" imgH="1040948" progId="Equation.3">
                  <p:embed/>
                </p:oleObj>
              </mc:Choice>
              <mc:Fallback>
                <p:oleObj name="Equation" r:id="rId21" imgW="279279" imgH="10409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6"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4853" name="Equation" r:id="rId23" imgW="418918" imgH="114250" progId="Equation.3">
                  <p:embed/>
                </p:oleObj>
              </mc:Choice>
              <mc:Fallback>
                <p:oleObj name="Equation" r:id="rId23" imgW="418918" imgH="11425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7"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4854" name="Equation" r:id="rId25" imgW="418918" imgH="114250" progId="Equation.3">
                  <p:embed/>
                </p:oleObj>
              </mc:Choice>
              <mc:Fallback>
                <p:oleObj name="Equation" r:id="rId25"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8"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4855" name="Equation" r:id="rId26" imgW="418918" imgH="114250" progId="Equation.3">
                  <p:embed/>
                </p:oleObj>
              </mc:Choice>
              <mc:Fallback>
                <p:oleObj name="Equation" r:id="rId26"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7119"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4856" name="Equation" r:id="rId27" imgW="418918" imgH="114250" progId="Equation.3">
                  <p:embed/>
                </p:oleObj>
              </mc:Choice>
              <mc:Fallback>
                <p:oleObj name="Equation" r:id="rId27"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7120"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7121"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7122"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7123" name="Line 19"/>
          <p:cNvSpPr>
            <a:spLocks noChangeShapeType="1"/>
          </p:cNvSpPr>
          <p:nvPr/>
        </p:nvSpPr>
        <p:spPr bwMode="auto">
          <a:xfrm flipH="1">
            <a:off x="3657600" y="16002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692150"/>
            <a:ext cx="1858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Solution:</a:t>
            </a:r>
          </a:p>
        </p:txBody>
      </p:sp>
      <p:sp>
        <p:nvSpPr>
          <p:cNvPr id="9219" name="Text Box 3"/>
          <p:cNvSpPr txBox="1">
            <a:spLocks noChangeArrowheads="1"/>
          </p:cNvSpPr>
          <p:nvPr/>
        </p:nvSpPr>
        <p:spPr bwMode="auto">
          <a:xfrm>
            <a:off x="2339975" y="765175"/>
            <a:ext cx="49752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Universal Turing Machine</a:t>
            </a:r>
          </a:p>
        </p:txBody>
      </p:sp>
      <p:sp>
        <p:nvSpPr>
          <p:cNvPr id="9220" name="Text Box 4"/>
          <p:cNvSpPr txBox="1">
            <a:spLocks noChangeArrowheads="1"/>
          </p:cNvSpPr>
          <p:nvPr/>
        </p:nvSpPr>
        <p:spPr bwMode="auto">
          <a:xfrm>
            <a:off x="1066800" y="3581400"/>
            <a:ext cx="7285038"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buFontTx/>
              <a:buChar char="•"/>
            </a:pPr>
            <a:r>
              <a:rPr kumimoji="0" lang="en-US" altLang="zh-CN" sz="3200" dirty="0">
                <a:solidFill>
                  <a:schemeClr val="accent2"/>
                </a:solidFill>
                <a:latin typeface="Comic Sans MS" charset="0"/>
              </a:rPr>
              <a:t> Reprogrammable machine</a:t>
            </a:r>
          </a:p>
          <a:p>
            <a:pPr>
              <a:spcBef>
                <a:spcPct val="20000"/>
              </a:spcBef>
              <a:buFontTx/>
              <a:buChar char="•"/>
            </a:pPr>
            <a:endParaRPr kumimoji="0" lang="en-US" altLang="zh-CN" sz="3200" dirty="0">
              <a:solidFill>
                <a:schemeClr val="accent2"/>
              </a:solidFill>
              <a:latin typeface="Comic Sans MS" charset="0"/>
            </a:endParaRPr>
          </a:p>
          <a:p>
            <a:pPr>
              <a:spcBef>
                <a:spcPct val="20000"/>
              </a:spcBef>
              <a:buFontTx/>
              <a:buChar char="•"/>
            </a:pPr>
            <a:r>
              <a:rPr kumimoji="0" lang="en-US" altLang="zh-CN" sz="3200" dirty="0">
                <a:solidFill>
                  <a:schemeClr val="accent2"/>
                </a:solidFill>
                <a:latin typeface="Comic Sans MS" charset="0"/>
              </a:rPr>
              <a:t> Simulates any other Turing Machine</a:t>
            </a:r>
          </a:p>
        </p:txBody>
      </p:sp>
      <p:sp>
        <p:nvSpPr>
          <p:cNvPr id="9221" name="Text Box 5"/>
          <p:cNvSpPr txBox="1">
            <a:spLocks noChangeArrowheads="1"/>
          </p:cNvSpPr>
          <p:nvPr/>
        </p:nvSpPr>
        <p:spPr bwMode="auto">
          <a:xfrm>
            <a:off x="152400" y="2667000"/>
            <a:ext cx="2362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Attributes: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1720850" y="762000"/>
          <a:ext cx="190500" cy="1041400"/>
        </p:xfrm>
        <a:graphic>
          <a:graphicData uri="http://schemas.openxmlformats.org/presentationml/2006/ole">
            <mc:AlternateContent xmlns:mc="http://schemas.openxmlformats.org/markup-compatibility/2006">
              <mc:Choice xmlns:v="urn:schemas-microsoft-com:vml" Requires="v">
                <p:oleObj spid="_x0000_s75872" name="Equation" r:id="rId3" imgW="190417" imgH="1040948" progId="Equation.3">
                  <p:embed/>
                </p:oleObj>
              </mc:Choice>
              <mc:Fallback>
                <p:oleObj name="Equation" r:id="rId3" imgW="190417" imgH="10409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762000"/>
                        <a:ext cx="19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1" name="Object 3"/>
          <p:cNvGraphicFramePr>
            <a:graphicFrameLocks noChangeAspect="1"/>
          </p:cNvGraphicFramePr>
          <p:nvPr/>
        </p:nvGraphicFramePr>
        <p:xfrm>
          <a:off x="3308350" y="762000"/>
          <a:ext cx="279400" cy="1041400"/>
        </p:xfrm>
        <a:graphic>
          <a:graphicData uri="http://schemas.openxmlformats.org/presentationml/2006/ole">
            <mc:AlternateContent xmlns:mc="http://schemas.openxmlformats.org/markup-compatibility/2006">
              <mc:Choice xmlns:v="urn:schemas-microsoft-com:vml" Requires="v">
                <p:oleObj spid="_x0000_s75873" name="Equation" r:id="rId5" imgW="279279" imgH="1040948" progId="Equation.3">
                  <p:embed/>
                </p:oleObj>
              </mc:Choice>
              <mc:Fallback>
                <p:oleObj name="Equation" r:id="rId5" imgW="279279" imgH="10409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4922838" y="762000"/>
          <a:ext cx="252412" cy="1041400"/>
        </p:xfrm>
        <a:graphic>
          <a:graphicData uri="http://schemas.openxmlformats.org/presentationml/2006/ole">
            <mc:AlternateContent xmlns:mc="http://schemas.openxmlformats.org/markup-compatibility/2006">
              <mc:Choice xmlns:v="urn:schemas-microsoft-com:vml" Requires="v">
                <p:oleObj spid="_x0000_s75874" name="Equation" r:id="rId7" imgW="253890" imgH="1040948" progId="Equation.3">
                  <p:embed/>
                </p:oleObj>
              </mc:Choice>
              <mc:Fallback>
                <p:oleObj name="Equation" r:id="rId7" imgW="253890" imgH="104094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7620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6508750" y="762000"/>
          <a:ext cx="279400" cy="1041400"/>
        </p:xfrm>
        <a:graphic>
          <a:graphicData uri="http://schemas.openxmlformats.org/presentationml/2006/ole">
            <mc:AlternateContent xmlns:mc="http://schemas.openxmlformats.org/markup-compatibility/2006">
              <mc:Choice xmlns:v="urn:schemas-microsoft-com:vml" Requires="v">
                <p:oleObj spid="_x0000_s75875" name="Equation" r:id="rId9" imgW="279279" imgH="1040948" progId="Equation.3">
                  <p:embed/>
                </p:oleObj>
              </mc:Choice>
              <mc:Fallback>
                <p:oleObj name="Equation" r:id="rId9" imgW="279279" imgH="104094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7620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1676400" y="2362200"/>
          <a:ext cx="279400" cy="1041400"/>
        </p:xfrm>
        <a:graphic>
          <a:graphicData uri="http://schemas.openxmlformats.org/presentationml/2006/ole">
            <mc:AlternateContent xmlns:mc="http://schemas.openxmlformats.org/markup-compatibility/2006">
              <mc:Choice xmlns:v="urn:schemas-microsoft-com:vml" Requires="v">
                <p:oleObj spid="_x0000_s75876" name="Equation" r:id="rId11" imgW="279279" imgH="1040948" progId="Equation.3">
                  <p:embed/>
                </p:oleObj>
              </mc:Choice>
              <mc:Fallback>
                <p:oleObj name="Equation" r:id="rId11" imgW="279279" imgH="104094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3308350" y="2362200"/>
          <a:ext cx="279400" cy="1041400"/>
        </p:xfrm>
        <a:graphic>
          <a:graphicData uri="http://schemas.openxmlformats.org/presentationml/2006/ole">
            <mc:AlternateContent xmlns:mc="http://schemas.openxmlformats.org/markup-compatibility/2006">
              <mc:Choice xmlns:v="urn:schemas-microsoft-com:vml" Requires="v">
                <p:oleObj spid="_x0000_s75877" name="Equation" r:id="rId13" imgW="279279" imgH="1040948" progId="Equation.3">
                  <p:embed/>
                </p:oleObj>
              </mc:Choice>
              <mc:Fallback>
                <p:oleObj name="Equation" r:id="rId13" imgW="279279" imgH="104094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4908550" y="2362200"/>
          <a:ext cx="279400" cy="1041400"/>
        </p:xfrm>
        <a:graphic>
          <a:graphicData uri="http://schemas.openxmlformats.org/presentationml/2006/ole">
            <mc:AlternateContent xmlns:mc="http://schemas.openxmlformats.org/markup-compatibility/2006">
              <mc:Choice xmlns:v="urn:schemas-microsoft-com:vml" Requires="v">
                <p:oleObj spid="_x0000_s75878" name="Equation" r:id="rId15" imgW="279279" imgH="1040948" progId="Equation.3">
                  <p:embed/>
                </p:oleObj>
              </mc:Choice>
              <mc:Fallback>
                <p:oleObj name="Equation" r:id="rId15" imgW="279279" imgH="104094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8550" y="23622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1690688" y="4114800"/>
          <a:ext cx="252412" cy="1041400"/>
        </p:xfrm>
        <a:graphic>
          <a:graphicData uri="http://schemas.openxmlformats.org/presentationml/2006/ole">
            <mc:AlternateContent xmlns:mc="http://schemas.openxmlformats.org/markup-compatibility/2006">
              <mc:Choice xmlns:v="urn:schemas-microsoft-com:vml" Requires="v">
                <p:oleObj spid="_x0000_s75879" name="Equation" r:id="rId17" imgW="253890" imgH="1040948" progId="Equation.3">
                  <p:embed/>
                </p:oleObj>
              </mc:Choice>
              <mc:Fallback>
                <p:oleObj name="Equation" r:id="rId17" imgW="253890" imgH="104094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4114800"/>
                        <a:ext cx="25241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3308350" y="4114800"/>
          <a:ext cx="279400" cy="1041400"/>
        </p:xfrm>
        <a:graphic>
          <a:graphicData uri="http://schemas.openxmlformats.org/presentationml/2006/ole">
            <mc:AlternateContent xmlns:mc="http://schemas.openxmlformats.org/markup-compatibility/2006">
              <mc:Choice xmlns:v="urn:schemas-microsoft-com:vml" Requires="v">
                <p:oleObj spid="_x0000_s75880" name="Equation" r:id="rId19" imgW="279279" imgH="1040948" progId="Equation.3">
                  <p:embed/>
                </p:oleObj>
              </mc:Choice>
              <mc:Fallback>
                <p:oleObj name="Equation" r:id="rId19" imgW="279279" imgH="1040948"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8350" y="41148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1708150" y="5562600"/>
          <a:ext cx="279400" cy="1041400"/>
        </p:xfrm>
        <a:graphic>
          <a:graphicData uri="http://schemas.openxmlformats.org/presentationml/2006/ole">
            <mc:AlternateContent xmlns:mc="http://schemas.openxmlformats.org/markup-compatibility/2006">
              <mc:Choice xmlns:v="urn:schemas-microsoft-com:vml" Requires="v">
                <p:oleObj spid="_x0000_s75881" name="Equation" r:id="rId21" imgW="279279" imgH="1040948" progId="Equation.3">
                  <p:embed/>
                </p:oleObj>
              </mc:Choice>
              <mc:Fallback>
                <p:oleObj name="Equation" r:id="rId21" imgW="279279" imgH="10409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8150" y="5562600"/>
                        <a:ext cx="27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40" name="Object 12"/>
          <p:cNvGraphicFramePr>
            <a:graphicFrameLocks noChangeAspect="1"/>
          </p:cNvGraphicFramePr>
          <p:nvPr/>
        </p:nvGraphicFramePr>
        <p:xfrm>
          <a:off x="7315200" y="1295400"/>
          <a:ext cx="419100" cy="112713"/>
        </p:xfrm>
        <a:graphic>
          <a:graphicData uri="http://schemas.openxmlformats.org/presentationml/2006/ole">
            <mc:AlternateContent xmlns:mc="http://schemas.openxmlformats.org/markup-compatibility/2006">
              <mc:Choice xmlns:v="urn:schemas-microsoft-com:vml" Requires="v">
                <p:oleObj spid="_x0000_s75882" name="Equation" r:id="rId23" imgW="418918" imgH="114250" progId="Equation.3">
                  <p:embed/>
                </p:oleObj>
              </mc:Choice>
              <mc:Fallback>
                <p:oleObj name="Equation" r:id="rId23" imgW="418918" imgH="11425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5200" y="12954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41" name="Object 13"/>
          <p:cNvGraphicFramePr>
            <a:graphicFrameLocks noChangeAspect="1"/>
          </p:cNvGraphicFramePr>
          <p:nvPr/>
        </p:nvGraphicFramePr>
        <p:xfrm>
          <a:off x="5715000" y="2895600"/>
          <a:ext cx="419100" cy="112713"/>
        </p:xfrm>
        <a:graphic>
          <a:graphicData uri="http://schemas.openxmlformats.org/presentationml/2006/ole">
            <mc:AlternateContent xmlns:mc="http://schemas.openxmlformats.org/markup-compatibility/2006">
              <mc:Choice xmlns:v="urn:schemas-microsoft-com:vml" Requires="v">
                <p:oleObj spid="_x0000_s75883" name="Equation" r:id="rId25" imgW="418918" imgH="114250" progId="Equation.3">
                  <p:embed/>
                </p:oleObj>
              </mc:Choice>
              <mc:Fallback>
                <p:oleObj name="Equation" r:id="rId25" imgW="418918" imgH="11425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28956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42" name="Object 14"/>
          <p:cNvGraphicFramePr>
            <a:graphicFrameLocks noChangeAspect="1"/>
          </p:cNvGraphicFramePr>
          <p:nvPr/>
        </p:nvGraphicFramePr>
        <p:xfrm>
          <a:off x="4191000" y="4648200"/>
          <a:ext cx="419100" cy="112713"/>
        </p:xfrm>
        <a:graphic>
          <a:graphicData uri="http://schemas.openxmlformats.org/presentationml/2006/ole">
            <mc:AlternateContent xmlns:mc="http://schemas.openxmlformats.org/markup-compatibility/2006">
              <mc:Choice xmlns:v="urn:schemas-microsoft-com:vml" Requires="v">
                <p:oleObj spid="_x0000_s75884" name="Equation" r:id="rId26" imgW="418918" imgH="114250" progId="Equation.3">
                  <p:embed/>
                </p:oleObj>
              </mc:Choice>
              <mc:Fallback>
                <p:oleObj name="Equation" r:id="rId26" imgW="418918" imgH="11425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4648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8143" name="Object 15"/>
          <p:cNvGraphicFramePr>
            <a:graphicFrameLocks noChangeAspect="1"/>
          </p:cNvGraphicFramePr>
          <p:nvPr/>
        </p:nvGraphicFramePr>
        <p:xfrm>
          <a:off x="2667000" y="6096000"/>
          <a:ext cx="419100" cy="112713"/>
        </p:xfrm>
        <a:graphic>
          <a:graphicData uri="http://schemas.openxmlformats.org/presentationml/2006/ole">
            <mc:AlternateContent xmlns:mc="http://schemas.openxmlformats.org/markup-compatibility/2006">
              <mc:Choice xmlns:v="urn:schemas-microsoft-com:vml" Requires="v">
                <p:oleObj spid="_x0000_s75885" name="Equation" r:id="rId27" imgW="418918" imgH="114250" progId="Equation.3">
                  <p:embed/>
                </p:oleObj>
              </mc:Choice>
              <mc:Fallback>
                <p:oleObj name="Equation" r:id="rId27" imgW="418918" imgH="11425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7000" y="6096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8144" name="Line 16"/>
          <p:cNvSpPr>
            <a:spLocks noChangeShapeType="1"/>
          </p:cNvSpPr>
          <p:nvPr/>
        </p:nvSpPr>
        <p:spPr bwMode="auto">
          <a:xfrm>
            <a:off x="2133600" y="1295400"/>
            <a:ext cx="990600" cy="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8145" name="Line 17"/>
          <p:cNvSpPr>
            <a:spLocks noChangeShapeType="1"/>
          </p:cNvSpPr>
          <p:nvPr/>
        </p:nvSpPr>
        <p:spPr bwMode="auto">
          <a:xfrm flipH="1">
            <a:off x="2057400" y="1600200"/>
            <a:ext cx="1143000" cy="10668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8146" name="Line 18"/>
          <p:cNvSpPr>
            <a:spLocks noChangeShapeType="1"/>
          </p:cNvSpPr>
          <p:nvPr/>
        </p:nvSpPr>
        <p:spPr bwMode="auto">
          <a:xfrm flipV="1">
            <a:off x="2057400" y="1371600"/>
            <a:ext cx="2667000" cy="1524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8147" name="Line 19"/>
          <p:cNvSpPr>
            <a:spLocks noChangeShapeType="1"/>
          </p:cNvSpPr>
          <p:nvPr/>
        </p:nvSpPr>
        <p:spPr bwMode="auto">
          <a:xfrm flipH="1">
            <a:off x="3657600" y="16002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8148" name="Line 20"/>
          <p:cNvSpPr>
            <a:spLocks noChangeShapeType="1"/>
          </p:cNvSpPr>
          <p:nvPr/>
        </p:nvSpPr>
        <p:spPr bwMode="auto">
          <a:xfrm flipH="1">
            <a:off x="2057400" y="3200400"/>
            <a:ext cx="11430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8149" name="Line 21"/>
          <p:cNvSpPr>
            <a:spLocks noChangeShapeType="1"/>
          </p:cNvSpPr>
          <p:nvPr/>
        </p:nvSpPr>
        <p:spPr bwMode="auto">
          <a:xfrm flipV="1">
            <a:off x="2057400" y="1371600"/>
            <a:ext cx="4343400" cy="32004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8150" name="Line 22"/>
          <p:cNvSpPr>
            <a:spLocks noChangeShapeType="1"/>
          </p:cNvSpPr>
          <p:nvPr/>
        </p:nvSpPr>
        <p:spPr bwMode="auto">
          <a:xfrm flipH="1">
            <a:off x="5334000" y="1600200"/>
            <a:ext cx="1066800" cy="11430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8151" name="Line 23"/>
          <p:cNvSpPr>
            <a:spLocks noChangeShapeType="1"/>
          </p:cNvSpPr>
          <p:nvPr/>
        </p:nvSpPr>
        <p:spPr bwMode="auto">
          <a:xfrm flipH="1">
            <a:off x="3657600" y="3200400"/>
            <a:ext cx="1143000" cy="12954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8152" name="Line 24"/>
          <p:cNvSpPr>
            <a:spLocks noChangeShapeType="1"/>
          </p:cNvSpPr>
          <p:nvPr/>
        </p:nvSpPr>
        <p:spPr bwMode="auto">
          <a:xfrm flipH="1">
            <a:off x="2133600" y="4800600"/>
            <a:ext cx="1066800" cy="1219200"/>
          </a:xfrm>
          <a:prstGeom prst="line">
            <a:avLst/>
          </a:prstGeom>
          <a:noFill/>
          <a:ln w="9525">
            <a:solidFill>
              <a:srgbClr val="FF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1143000"/>
            <a:ext cx="365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Rational Numbers:</a:t>
            </a:r>
          </a:p>
        </p:txBody>
      </p:sp>
      <p:graphicFrame>
        <p:nvGraphicFramePr>
          <p:cNvPr id="49155" name="Object 3"/>
          <p:cNvGraphicFramePr>
            <a:graphicFrameLocks noChangeAspect="1"/>
          </p:cNvGraphicFramePr>
          <p:nvPr/>
        </p:nvGraphicFramePr>
        <p:xfrm>
          <a:off x="4419600" y="762000"/>
          <a:ext cx="3822700" cy="1143000"/>
        </p:xfrm>
        <a:graphic>
          <a:graphicData uri="http://schemas.openxmlformats.org/presentationml/2006/ole">
            <mc:AlternateContent xmlns:mc="http://schemas.openxmlformats.org/markup-compatibility/2006">
              <mc:Choice xmlns:v="urn:schemas-microsoft-com:vml" Requires="v">
                <p:oleObj spid="_x0000_s49323" name="Equation" r:id="rId3" imgW="3822700" imgH="1143000" progId="Equation.3">
                  <p:embed/>
                </p:oleObj>
              </mc:Choice>
              <mc:Fallback>
                <p:oleObj name="Equation" r:id="rId3" imgW="3822700" imgH="1143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0"/>
                        <a:ext cx="3822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9156" name="Text Box 4"/>
          <p:cNvSpPr txBox="1">
            <a:spLocks noChangeArrowheads="1"/>
          </p:cNvSpPr>
          <p:nvPr/>
        </p:nvSpPr>
        <p:spPr bwMode="auto">
          <a:xfrm>
            <a:off x="288925" y="2768600"/>
            <a:ext cx="3325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FF"/>
                </a:solidFill>
                <a:latin typeface="Comic Sans MS" charset="0"/>
              </a:rPr>
              <a:t>Correspondence:</a:t>
            </a:r>
          </a:p>
        </p:txBody>
      </p:sp>
      <p:sp>
        <p:nvSpPr>
          <p:cNvPr id="49157" name="Text Box 5"/>
          <p:cNvSpPr txBox="1">
            <a:spLocks noChangeArrowheads="1"/>
          </p:cNvSpPr>
          <p:nvPr/>
        </p:nvSpPr>
        <p:spPr bwMode="auto">
          <a:xfrm>
            <a:off x="228600" y="4572000"/>
            <a:ext cx="3575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Positive Integers:</a:t>
            </a:r>
          </a:p>
        </p:txBody>
      </p:sp>
      <p:graphicFrame>
        <p:nvGraphicFramePr>
          <p:cNvPr id="49158" name="Object 6"/>
          <p:cNvGraphicFramePr>
            <a:graphicFrameLocks noChangeAspect="1"/>
          </p:cNvGraphicFramePr>
          <p:nvPr/>
        </p:nvGraphicFramePr>
        <p:xfrm>
          <a:off x="4419600" y="4572000"/>
          <a:ext cx="4013200" cy="531813"/>
        </p:xfrm>
        <a:graphic>
          <a:graphicData uri="http://schemas.openxmlformats.org/presentationml/2006/ole">
            <mc:AlternateContent xmlns:mc="http://schemas.openxmlformats.org/markup-compatibility/2006">
              <mc:Choice xmlns:v="urn:schemas-microsoft-com:vml" Requires="v">
                <p:oleObj spid="_x0000_s49324" name="Equation" r:id="rId5" imgW="4013200" imgH="533400" progId="Equation.3">
                  <p:embed/>
                </p:oleObj>
              </mc:Choice>
              <mc:Fallback>
                <p:oleObj name="Equation" r:id="rId5" imgW="4013200" imgH="533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572000"/>
                        <a:ext cx="4013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9159" name="Line 7"/>
          <p:cNvSpPr>
            <a:spLocks noChangeShapeType="1"/>
          </p:cNvSpPr>
          <p:nvPr/>
        </p:nvSpPr>
        <p:spPr bwMode="auto">
          <a:xfrm>
            <a:off x="5867400" y="2057400"/>
            <a:ext cx="15240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9160" name="Line 8"/>
          <p:cNvSpPr>
            <a:spLocks noChangeShapeType="1"/>
          </p:cNvSpPr>
          <p:nvPr/>
        </p:nvSpPr>
        <p:spPr bwMode="auto">
          <a:xfrm>
            <a:off x="6477000" y="2057400"/>
            <a:ext cx="22860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9161" name="Line 9"/>
          <p:cNvSpPr>
            <a:spLocks noChangeShapeType="1"/>
          </p:cNvSpPr>
          <p:nvPr/>
        </p:nvSpPr>
        <p:spPr bwMode="auto">
          <a:xfrm>
            <a:off x="7162800" y="2057400"/>
            <a:ext cx="304800" cy="23622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49162" name="Line 10"/>
          <p:cNvSpPr>
            <a:spLocks noChangeShapeType="1"/>
          </p:cNvSpPr>
          <p:nvPr/>
        </p:nvSpPr>
        <p:spPr bwMode="auto">
          <a:xfrm>
            <a:off x="5181600" y="2057400"/>
            <a:ext cx="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49163" name="Line 11"/>
          <p:cNvSpPr>
            <a:spLocks noChangeShapeType="1"/>
          </p:cNvSpPr>
          <p:nvPr/>
        </p:nvSpPr>
        <p:spPr bwMode="auto">
          <a:xfrm>
            <a:off x="4495800" y="2057400"/>
            <a:ext cx="0" cy="22860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1403350" y="0"/>
            <a:ext cx="6697663" cy="5492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latin typeface="Comic Sans MS" charset="0"/>
              </a:rPr>
              <a:t>Countable Set?</a:t>
            </a:r>
            <a:endParaRPr lang="en-US" altLang="zh-CN">
              <a:latin typeface="Comic Sans MS" charset="0"/>
            </a:endParaRPr>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7683500"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908050"/>
            <a:ext cx="8997950"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We proved:</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     the set of rational numbers is countable</a:t>
            </a:r>
          </a:p>
          <a:p>
            <a:pPr>
              <a:spcBef>
                <a:spcPct val="20000"/>
              </a:spcBef>
            </a:pPr>
            <a:r>
              <a:rPr kumimoji="0" lang="en-US" altLang="zh-CN" sz="3200" dirty="0">
                <a:solidFill>
                  <a:schemeClr val="accent2"/>
                </a:solidFill>
                <a:latin typeface="Comic Sans MS" charset="0"/>
              </a:rPr>
              <a:t>     by describing an </a:t>
            </a:r>
            <a:r>
              <a:rPr kumimoji="0" lang="en-US" altLang="zh-CN" sz="3200" dirty="0">
                <a:solidFill>
                  <a:srgbClr val="FF0000"/>
                </a:solidFill>
                <a:latin typeface="Comic Sans MS" charset="0"/>
              </a:rPr>
              <a:t>enumeration procedure</a:t>
            </a:r>
          </a:p>
          <a:p>
            <a:pPr>
              <a:spcBef>
                <a:spcPct val="20000"/>
              </a:spcBef>
            </a:pPr>
            <a:r>
              <a:rPr kumimoji="0" lang="en-US" altLang="zh-CN" sz="3200" dirty="0">
                <a:solidFill>
                  <a:srgbClr val="FF0000"/>
                </a:solidFill>
                <a:latin typeface="Comic Sans MS" charset="0"/>
              </a:rPr>
              <a:t>                               (enumerator)</a:t>
            </a:r>
            <a:r>
              <a:rPr kumimoji="0" lang="en-US" altLang="zh-CN" sz="3200" dirty="0">
                <a:solidFill>
                  <a:schemeClr val="accent2"/>
                </a:solidFill>
                <a:latin typeface="Comic Sans MS" charset="0"/>
              </a:rPr>
              <a:t> </a:t>
            </a:r>
          </a:p>
          <a:p>
            <a:pPr>
              <a:spcBef>
                <a:spcPct val="20000"/>
              </a:spcBef>
            </a:pPr>
            <a:r>
              <a:rPr kumimoji="0" lang="en-US" altLang="zh-CN" sz="3200" dirty="0">
                <a:solidFill>
                  <a:schemeClr val="accent2"/>
                </a:solidFill>
                <a:latin typeface="Comic Sans MS" charset="0"/>
              </a:rPr>
              <a:t>     for the correspondence to natural numbers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916238" y="0"/>
            <a:ext cx="20812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Definition</a:t>
            </a:r>
          </a:p>
        </p:txBody>
      </p:sp>
      <p:sp>
        <p:nvSpPr>
          <p:cNvPr id="53251" name="Text Box 3"/>
          <p:cNvSpPr txBox="1">
            <a:spLocks noChangeArrowheads="1"/>
          </p:cNvSpPr>
          <p:nvPr/>
        </p:nvSpPr>
        <p:spPr bwMode="auto">
          <a:xfrm>
            <a:off x="457200" y="2362200"/>
            <a:ext cx="8353425"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An </a:t>
            </a:r>
            <a:r>
              <a:rPr kumimoji="0" lang="en-US" altLang="zh-CN" sz="3200" b="1" dirty="0">
                <a:solidFill>
                  <a:srgbClr val="FF0000"/>
                </a:solidFill>
                <a:latin typeface="Comic Sans MS" charset="0"/>
              </a:rPr>
              <a:t>enumerator </a:t>
            </a:r>
            <a:r>
              <a:rPr kumimoji="0" lang="en-US" altLang="zh-CN" sz="3200" dirty="0">
                <a:solidFill>
                  <a:schemeClr val="accent2"/>
                </a:solidFill>
                <a:latin typeface="Comic Sans MS" charset="0"/>
              </a:rPr>
              <a:t>for       is a Turing Machine</a:t>
            </a:r>
          </a:p>
          <a:p>
            <a:pPr>
              <a:spcBef>
                <a:spcPct val="20000"/>
              </a:spcBef>
            </a:pPr>
            <a:r>
              <a:rPr kumimoji="0" lang="en-US" altLang="zh-CN" sz="3200" dirty="0">
                <a:solidFill>
                  <a:schemeClr val="accent2"/>
                </a:solidFill>
                <a:latin typeface="Comic Sans MS" charset="0"/>
              </a:rPr>
              <a:t>that generates (prints on tape)</a:t>
            </a:r>
          </a:p>
          <a:p>
            <a:pPr>
              <a:spcBef>
                <a:spcPct val="20000"/>
              </a:spcBef>
            </a:pPr>
            <a:r>
              <a:rPr kumimoji="0" lang="en-US" altLang="zh-CN" sz="3200" dirty="0">
                <a:solidFill>
                  <a:schemeClr val="accent2"/>
                </a:solidFill>
                <a:latin typeface="Comic Sans MS" charset="0"/>
              </a:rPr>
              <a:t>all the strings of       one by one</a:t>
            </a:r>
          </a:p>
        </p:txBody>
      </p:sp>
      <p:sp>
        <p:nvSpPr>
          <p:cNvPr id="53252" name="Text Box 4"/>
          <p:cNvSpPr txBox="1">
            <a:spLocks noChangeArrowheads="1"/>
          </p:cNvSpPr>
          <p:nvPr/>
        </p:nvSpPr>
        <p:spPr bwMode="auto">
          <a:xfrm>
            <a:off x="533400" y="1143000"/>
            <a:ext cx="7581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Let        be a set of strings (Language) </a:t>
            </a:r>
          </a:p>
        </p:txBody>
      </p:sp>
      <p:graphicFrame>
        <p:nvGraphicFramePr>
          <p:cNvPr id="53253" name="Object 5"/>
          <p:cNvGraphicFramePr>
            <a:graphicFrameLocks noChangeAspect="1"/>
          </p:cNvGraphicFramePr>
          <p:nvPr/>
        </p:nvGraphicFramePr>
        <p:xfrm>
          <a:off x="1603375" y="1174750"/>
          <a:ext cx="328613" cy="419100"/>
        </p:xfrm>
        <a:graphic>
          <a:graphicData uri="http://schemas.openxmlformats.org/presentationml/2006/ole">
            <mc:AlternateContent xmlns:mc="http://schemas.openxmlformats.org/markup-compatibility/2006">
              <mc:Choice xmlns:v="urn:schemas-microsoft-com:vml" Requires="v">
                <p:oleObj spid="_x0000_s53509" name="Equation" r:id="rId4" imgW="330200" imgH="419100" progId="Equation.3">
                  <p:embed/>
                </p:oleObj>
              </mc:Choice>
              <mc:Fallback>
                <p:oleObj name="Equation" r:id="rId4" imgW="3302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75" y="1174750"/>
                        <a:ext cx="3286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4495800" y="2438400"/>
          <a:ext cx="328613" cy="419100"/>
        </p:xfrm>
        <a:graphic>
          <a:graphicData uri="http://schemas.openxmlformats.org/presentationml/2006/ole">
            <mc:AlternateContent xmlns:mc="http://schemas.openxmlformats.org/markup-compatibility/2006">
              <mc:Choice xmlns:v="urn:schemas-microsoft-com:vml" Requires="v">
                <p:oleObj spid="_x0000_s53510" name="Equation" r:id="rId6" imgW="330200" imgH="419100" progId="Equation.3">
                  <p:embed/>
                </p:oleObj>
              </mc:Choice>
              <mc:Fallback>
                <p:oleObj name="Equation" r:id="rId6" imgW="330200" imgH="419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438400"/>
                        <a:ext cx="3286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962400" y="3581400"/>
          <a:ext cx="357188" cy="457200"/>
        </p:xfrm>
        <a:graphic>
          <a:graphicData uri="http://schemas.openxmlformats.org/presentationml/2006/ole">
            <mc:AlternateContent xmlns:mc="http://schemas.openxmlformats.org/markup-compatibility/2006">
              <mc:Choice xmlns:v="urn:schemas-microsoft-com:vml" Requires="v">
                <p:oleObj spid="_x0000_s53511" name="Equation" r:id="rId8" imgW="330200" imgH="419100" progId="Equation.3">
                  <p:embed/>
                </p:oleObj>
              </mc:Choice>
              <mc:Fallback>
                <p:oleObj name="Equation" r:id="rId8" imgW="330200" imgH="419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581400"/>
                        <a:ext cx="357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3256" name="Text Box 8"/>
          <p:cNvSpPr txBox="1">
            <a:spLocks noChangeArrowheads="1"/>
          </p:cNvSpPr>
          <p:nvPr/>
        </p:nvSpPr>
        <p:spPr bwMode="auto">
          <a:xfrm>
            <a:off x="441325" y="4445000"/>
            <a:ext cx="739616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and</a:t>
            </a: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each string is generated in finite time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7584" y="1124744"/>
            <a:ext cx="7322879" cy="3168352"/>
          </a:xfrm>
          <a:prstGeom prst="rect">
            <a:avLst/>
          </a:prstGeom>
        </p:spPr>
      </p:pic>
      <p:sp>
        <p:nvSpPr>
          <p:cNvPr id="3" name="矩形 2"/>
          <p:cNvSpPr/>
          <p:nvPr/>
        </p:nvSpPr>
        <p:spPr>
          <a:xfrm>
            <a:off x="2627784" y="97468"/>
            <a:ext cx="5112568" cy="523220"/>
          </a:xfrm>
          <a:prstGeom prst="rect">
            <a:avLst/>
          </a:prstGeom>
        </p:spPr>
        <p:txBody>
          <a:bodyPr wrap="square">
            <a:spAutoFit/>
          </a:bodyPr>
          <a:lstStyle/>
          <a:p>
            <a:pPr>
              <a:spcBef>
                <a:spcPct val="20000"/>
              </a:spcBef>
            </a:pPr>
            <a:r>
              <a:rPr kumimoji="0" lang="en-US" altLang="zh-CN" dirty="0" smtClean="0">
                <a:solidFill>
                  <a:srgbClr val="FF0000"/>
                </a:solidFill>
                <a:latin typeface="Comic Sans MS" charset="0"/>
              </a:rPr>
              <a:t>Enumerator</a:t>
            </a:r>
            <a:r>
              <a:rPr kumimoji="0" lang="zh-CN" altLang="en-US" dirty="0" smtClean="0">
                <a:solidFill>
                  <a:srgbClr val="FF0000"/>
                </a:solidFill>
                <a:latin typeface="Comic Sans MS" charset="0"/>
              </a:rPr>
              <a:t> </a:t>
            </a:r>
            <a:r>
              <a:rPr kumimoji="0" lang="en-US" altLang="zh-CN" dirty="0" smtClean="0">
                <a:solidFill>
                  <a:srgbClr val="FF0000"/>
                </a:solidFill>
                <a:latin typeface="Comic Sans MS" charset="0"/>
              </a:rPr>
              <a:t>Machine</a:t>
            </a:r>
            <a:endParaRPr lang="zh-CN" altLang="en-US" dirty="0"/>
          </a:p>
        </p:txBody>
      </p:sp>
      <p:sp>
        <p:nvSpPr>
          <p:cNvPr id="4" name="文本框 3"/>
          <p:cNvSpPr txBox="1"/>
          <p:nvPr/>
        </p:nvSpPr>
        <p:spPr>
          <a:xfrm>
            <a:off x="573417" y="4535542"/>
            <a:ext cx="8391071" cy="1200329"/>
          </a:xfrm>
          <a:prstGeom prst="rect">
            <a:avLst/>
          </a:prstGeom>
          <a:noFill/>
        </p:spPr>
        <p:txBody>
          <a:bodyPr wrap="square" rtlCol="0">
            <a:spAutoFit/>
          </a:bodyPr>
          <a:lstStyle/>
          <a:p>
            <a:r>
              <a:rPr lang="zh-CN" altLang="en-US" sz="2400" dirty="0" smtClean="0"/>
              <a:t>        </a:t>
            </a:r>
            <a:r>
              <a:rPr lang="zh-CN" altLang="en-US" sz="2400" b="1" dirty="0" smtClean="0"/>
              <a:t>枚举器是图灵机的一种变型，粗略的说，枚举器就是带有打印机的图灵机，图灵机将打印机作为输出设备，从而可以打印串，但是从性质上来讲，枚举器和图灵机是一样的。</a:t>
            </a:r>
            <a:endParaRPr kumimoji="1" lang="zh-CN" altLang="en-US" sz="2400" b="1" dirty="0"/>
          </a:p>
        </p:txBody>
      </p:sp>
    </p:spTree>
    <p:extLst>
      <p:ext uri="{BB962C8B-B14F-4D97-AF65-F5344CB8AC3E}">
        <p14:creationId xmlns:p14="http://schemas.microsoft.com/office/powerpoint/2010/main" val="983829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762000" y="2362200"/>
            <a:ext cx="2605088"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Enumerator</a:t>
            </a:r>
          </a:p>
          <a:p>
            <a:pPr>
              <a:spcBef>
                <a:spcPct val="20000"/>
              </a:spcBef>
            </a:pPr>
            <a:r>
              <a:rPr kumimoji="0" lang="en-US" altLang="zh-CN" sz="3200" dirty="0">
                <a:solidFill>
                  <a:srgbClr val="FF0000"/>
                </a:solidFill>
                <a:latin typeface="Comic Sans MS" charset="0"/>
              </a:rPr>
              <a:t>Machine for </a:t>
            </a:r>
          </a:p>
        </p:txBody>
      </p:sp>
      <p:sp>
        <p:nvSpPr>
          <p:cNvPr id="54275" name="Rectangle 3"/>
          <p:cNvSpPr>
            <a:spLocks noChangeArrowheads="1"/>
          </p:cNvSpPr>
          <p:nvPr/>
        </p:nvSpPr>
        <p:spPr bwMode="auto">
          <a:xfrm>
            <a:off x="381000" y="1828800"/>
            <a:ext cx="3581400" cy="2133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54276" name="Line 4"/>
          <p:cNvSpPr>
            <a:spLocks noChangeShapeType="1"/>
          </p:cNvSpPr>
          <p:nvPr/>
        </p:nvSpPr>
        <p:spPr bwMode="auto">
          <a:xfrm>
            <a:off x="3962400" y="2971800"/>
            <a:ext cx="190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graphicFrame>
        <p:nvGraphicFramePr>
          <p:cNvPr id="54277" name="Object 5"/>
          <p:cNvGraphicFramePr>
            <a:graphicFrameLocks noChangeAspect="1"/>
          </p:cNvGraphicFramePr>
          <p:nvPr/>
        </p:nvGraphicFramePr>
        <p:xfrm>
          <a:off x="6121400" y="2641600"/>
          <a:ext cx="2438400" cy="582613"/>
        </p:xfrm>
        <a:graphic>
          <a:graphicData uri="http://schemas.openxmlformats.org/presentationml/2006/ole">
            <mc:AlternateContent xmlns:mc="http://schemas.openxmlformats.org/markup-compatibility/2006">
              <mc:Choice xmlns:v="urn:schemas-microsoft-com:vml" Requires="v">
                <p:oleObj spid="_x0000_s54607" name="Equation" r:id="rId4" imgW="2438400" imgH="584200" progId="Equation.3">
                  <p:embed/>
                </p:oleObj>
              </mc:Choice>
              <mc:Fallback>
                <p:oleObj name="Equation" r:id="rId4" imgW="2438400" imgH="584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400" y="2641600"/>
                        <a:ext cx="24384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2411413" y="0"/>
          <a:ext cx="3238500" cy="582613"/>
        </p:xfrm>
        <a:graphic>
          <a:graphicData uri="http://schemas.openxmlformats.org/presentationml/2006/ole">
            <mc:AlternateContent xmlns:mc="http://schemas.openxmlformats.org/markup-compatibility/2006">
              <mc:Choice xmlns:v="urn:schemas-microsoft-com:vml" Requires="v">
                <p:oleObj spid="_x0000_s54608" name="Equation" r:id="rId6" imgW="3238500" imgH="584200" progId="Equation.3">
                  <p:embed/>
                </p:oleObj>
              </mc:Choice>
              <mc:Fallback>
                <p:oleObj name="Equation" r:id="rId6" imgW="3238500" imgH="584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0"/>
                        <a:ext cx="32385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9" name="Line 7"/>
          <p:cNvSpPr>
            <a:spLocks noChangeShapeType="1"/>
          </p:cNvSpPr>
          <p:nvPr/>
        </p:nvSpPr>
        <p:spPr bwMode="auto">
          <a:xfrm flipV="1">
            <a:off x="63246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54280" name="Text Box 8"/>
          <p:cNvSpPr txBox="1">
            <a:spLocks noChangeArrowheads="1"/>
          </p:cNvSpPr>
          <p:nvPr/>
        </p:nvSpPr>
        <p:spPr bwMode="auto">
          <a:xfrm>
            <a:off x="3429000" y="4876800"/>
            <a:ext cx="2374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latin typeface="Comic Sans MS" charset="0"/>
              </a:rPr>
              <a:t>Finite time:</a:t>
            </a:r>
          </a:p>
        </p:txBody>
      </p:sp>
      <p:graphicFrame>
        <p:nvGraphicFramePr>
          <p:cNvPr id="54281" name="Object 9"/>
          <p:cNvGraphicFramePr>
            <a:graphicFrameLocks noChangeAspect="1"/>
          </p:cNvGraphicFramePr>
          <p:nvPr/>
        </p:nvGraphicFramePr>
        <p:xfrm>
          <a:off x="6172200" y="4876800"/>
          <a:ext cx="2171700" cy="582613"/>
        </p:xfrm>
        <a:graphic>
          <a:graphicData uri="http://schemas.openxmlformats.org/presentationml/2006/ole">
            <mc:AlternateContent xmlns:mc="http://schemas.openxmlformats.org/markup-compatibility/2006">
              <mc:Choice xmlns:v="urn:schemas-microsoft-com:vml" Requires="v">
                <p:oleObj spid="_x0000_s54609" name="Equation" r:id="rId8" imgW="2171700" imgH="584200" progId="Equation.3">
                  <p:embed/>
                </p:oleObj>
              </mc:Choice>
              <mc:Fallback>
                <p:oleObj name="Equation" r:id="rId8" imgW="2171700" imgH="584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4876800"/>
                        <a:ext cx="21717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82" name="Line 10"/>
          <p:cNvSpPr>
            <a:spLocks noChangeShapeType="1"/>
          </p:cNvSpPr>
          <p:nvPr/>
        </p:nvSpPr>
        <p:spPr bwMode="auto">
          <a:xfrm flipV="1">
            <a:off x="69342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54283" name="Text Box 11"/>
          <p:cNvSpPr txBox="1">
            <a:spLocks noChangeArrowheads="1"/>
          </p:cNvSpPr>
          <p:nvPr/>
        </p:nvSpPr>
        <p:spPr bwMode="auto">
          <a:xfrm>
            <a:off x="468313" y="0"/>
            <a:ext cx="1511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strings</a:t>
            </a:r>
          </a:p>
        </p:txBody>
      </p:sp>
      <p:graphicFrame>
        <p:nvGraphicFramePr>
          <p:cNvPr id="54284" name="Object 12"/>
          <p:cNvGraphicFramePr>
            <a:graphicFrameLocks noChangeAspect="1"/>
          </p:cNvGraphicFramePr>
          <p:nvPr/>
        </p:nvGraphicFramePr>
        <p:xfrm>
          <a:off x="3352800" y="3048000"/>
          <a:ext cx="303213" cy="381000"/>
        </p:xfrm>
        <a:graphic>
          <a:graphicData uri="http://schemas.openxmlformats.org/presentationml/2006/ole">
            <mc:AlternateContent xmlns:mc="http://schemas.openxmlformats.org/markup-compatibility/2006">
              <mc:Choice xmlns:v="urn:schemas-microsoft-com:vml" Requires="v">
                <p:oleObj spid="_x0000_s54610" name="Equation" r:id="rId10" imgW="304668" imgH="380835" progId="Equation.3">
                  <p:embed/>
                </p:oleObj>
              </mc:Choice>
              <mc:Fallback>
                <p:oleObj name="Equation" r:id="rId10" imgW="304668" imgH="38083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3048000"/>
                        <a:ext cx="3032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85" name="Line 13"/>
          <p:cNvSpPr>
            <a:spLocks noChangeShapeType="1"/>
          </p:cNvSpPr>
          <p:nvPr/>
        </p:nvSpPr>
        <p:spPr bwMode="auto">
          <a:xfrm flipV="1">
            <a:off x="7543800" y="3352800"/>
            <a:ext cx="0" cy="14478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54286" name="Text Box 14"/>
          <p:cNvSpPr txBox="1">
            <a:spLocks noChangeArrowheads="1"/>
          </p:cNvSpPr>
          <p:nvPr/>
        </p:nvSpPr>
        <p:spPr bwMode="auto">
          <a:xfrm>
            <a:off x="4114800" y="2438400"/>
            <a:ext cx="142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b="1" dirty="0">
                <a:solidFill>
                  <a:srgbClr val="FF00FF"/>
                </a:solidFill>
                <a:latin typeface="Comic Sans MS" charset="0"/>
              </a:rPr>
              <a:t>output</a:t>
            </a:r>
          </a:p>
        </p:txBody>
      </p:sp>
      <p:sp>
        <p:nvSpPr>
          <p:cNvPr id="54287" name="Text Box 15"/>
          <p:cNvSpPr txBox="1">
            <a:spLocks noChangeArrowheads="1"/>
          </p:cNvSpPr>
          <p:nvPr/>
        </p:nvSpPr>
        <p:spPr bwMode="auto">
          <a:xfrm>
            <a:off x="4038600" y="3048000"/>
            <a:ext cx="18716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FF"/>
                </a:solidFill>
                <a:latin typeface="Comic Sans MS" charset="0"/>
              </a:rPr>
              <a:t>(on tape)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40878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Enumerator Machine</a:t>
            </a:r>
          </a:p>
        </p:txBody>
      </p:sp>
      <p:sp>
        <p:nvSpPr>
          <p:cNvPr id="55299" name="Text Box 3"/>
          <p:cNvSpPr txBox="1">
            <a:spLocks noChangeArrowheads="1"/>
          </p:cNvSpPr>
          <p:nvPr/>
        </p:nvSpPr>
        <p:spPr bwMode="auto">
          <a:xfrm>
            <a:off x="5076825" y="0"/>
            <a:ext cx="2740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Configuration</a:t>
            </a:r>
          </a:p>
        </p:txBody>
      </p:sp>
      <p:sp>
        <p:nvSpPr>
          <p:cNvPr id="55300" name="Line 4"/>
          <p:cNvSpPr>
            <a:spLocks noChangeShapeType="1"/>
          </p:cNvSpPr>
          <p:nvPr/>
        </p:nvSpPr>
        <p:spPr bwMode="auto">
          <a:xfrm>
            <a:off x="4740275" y="13462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01" name="Line 5"/>
          <p:cNvSpPr>
            <a:spLocks noChangeShapeType="1"/>
          </p:cNvSpPr>
          <p:nvPr/>
        </p:nvSpPr>
        <p:spPr bwMode="auto">
          <a:xfrm>
            <a:off x="4740275" y="18796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02" name="Text Box 6"/>
          <p:cNvSpPr txBox="1">
            <a:spLocks noChangeArrowheads="1"/>
          </p:cNvSpPr>
          <p:nvPr/>
        </p:nvSpPr>
        <p:spPr bwMode="auto">
          <a:xfrm>
            <a:off x="2133600" y="12954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latin typeface="Comic Sans MS" charset="0"/>
              </a:rPr>
              <a:t>Time 0</a:t>
            </a:r>
          </a:p>
        </p:txBody>
      </p:sp>
      <p:sp>
        <p:nvSpPr>
          <p:cNvPr id="55303" name="Line 7"/>
          <p:cNvSpPr>
            <a:spLocks noChangeShapeType="1"/>
          </p:cNvSpPr>
          <p:nvPr/>
        </p:nvSpPr>
        <p:spPr bwMode="auto">
          <a:xfrm>
            <a:off x="51054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04" name="Line 8"/>
          <p:cNvSpPr>
            <a:spLocks noChangeShapeType="1"/>
          </p:cNvSpPr>
          <p:nvPr/>
        </p:nvSpPr>
        <p:spPr bwMode="auto">
          <a:xfrm>
            <a:off x="55626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05" name="Line 9"/>
          <p:cNvSpPr>
            <a:spLocks noChangeShapeType="1"/>
          </p:cNvSpPr>
          <p:nvPr/>
        </p:nvSpPr>
        <p:spPr bwMode="auto">
          <a:xfrm>
            <a:off x="6019800" y="13716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5306" name="Object 10"/>
          <p:cNvGraphicFramePr>
            <a:graphicFrameLocks noChangeAspect="1"/>
          </p:cNvGraphicFramePr>
          <p:nvPr/>
        </p:nvGraphicFramePr>
        <p:xfrm>
          <a:off x="5181600" y="1447800"/>
          <a:ext cx="252413" cy="368300"/>
        </p:xfrm>
        <a:graphic>
          <a:graphicData uri="http://schemas.openxmlformats.org/presentationml/2006/ole">
            <mc:AlternateContent xmlns:mc="http://schemas.openxmlformats.org/markup-compatibility/2006">
              <mc:Choice xmlns:v="urn:schemas-microsoft-com:vml" Requires="v">
                <p:oleObj spid="_x0000_s56048" name="Equation" r:id="rId4" imgW="253890" imgH="368140" progId="Equation.3">
                  <p:embed/>
                </p:oleObj>
              </mc:Choice>
              <mc:Fallback>
                <p:oleObj name="Equation" r:id="rId4" imgW="253890" imgH="3681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5307" name="Object 11"/>
          <p:cNvGraphicFramePr>
            <a:graphicFrameLocks noChangeAspect="1"/>
          </p:cNvGraphicFramePr>
          <p:nvPr/>
        </p:nvGraphicFramePr>
        <p:xfrm>
          <a:off x="5638800" y="1447800"/>
          <a:ext cx="252413" cy="368300"/>
        </p:xfrm>
        <a:graphic>
          <a:graphicData uri="http://schemas.openxmlformats.org/presentationml/2006/ole">
            <mc:AlternateContent xmlns:mc="http://schemas.openxmlformats.org/markup-compatibility/2006">
              <mc:Choice xmlns:v="urn:schemas-microsoft-com:vml" Requires="v">
                <p:oleObj spid="_x0000_s56049" name="Equation" r:id="rId6" imgW="253890" imgH="368140" progId="Equation.3">
                  <p:embed/>
                </p:oleObj>
              </mc:Choice>
              <mc:Fallback>
                <p:oleObj name="Equation" r:id="rId6" imgW="253890" imgH="3681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5308" name="Object 12"/>
          <p:cNvGraphicFramePr>
            <a:graphicFrameLocks noChangeAspect="1"/>
          </p:cNvGraphicFramePr>
          <p:nvPr/>
        </p:nvGraphicFramePr>
        <p:xfrm>
          <a:off x="5105400" y="2362200"/>
          <a:ext cx="442913" cy="531813"/>
        </p:xfrm>
        <a:graphic>
          <a:graphicData uri="http://schemas.openxmlformats.org/presentationml/2006/ole">
            <mc:AlternateContent xmlns:mc="http://schemas.openxmlformats.org/markup-compatibility/2006">
              <mc:Choice xmlns:v="urn:schemas-microsoft-com:vml" Requires="v">
                <p:oleObj spid="_x0000_s56050" name="Equation" r:id="rId7" imgW="444307" imgH="533169" progId="Equation.3">
                  <p:embed/>
                </p:oleObj>
              </mc:Choice>
              <mc:Fallback>
                <p:oleObj name="Equation" r:id="rId7" imgW="444307" imgH="53316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5309" name="Line 13"/>
          <p:cNvSpPr>
            <a:spLocks noChangeShapeType="1"/>
          </p:cNvSpPr>
          <p:nvPr/>
        </p:nvSpPr>
        <p:spPr bwMode="auto">
          <a:xfrm flipV="1">
            <a:off x="5334000" y="190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0" name="Text Box 14"/>
          <p:cNvSpPr txBox="1">
            <a:spLocks noChangeArrowheads="1"/>
          </p:cNvSpPr>
          <p:nvPr/>
        </p:nvSpPr>
        <p:spPr bwMode="auto">
          <a:xfrm>
            <a:off x="2133600" y="3886200"/>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latin typeface="Comic Sans MS" charset="0"/>
              </a:rPr>
              <a:t>Time</a:t>
            </a:r>
          </a:p>
        </p:txBody>
      </p:sp>
      <p:sp>
        <p:nvSpPr>
          <p:cNvPr id="55311" name="Line 15"/>
          <p:cNvSpPr>
            <a:spLocks noChangeShapeType="1"/>
          </p:cNvSpPr>
          <p:nvPr/>
        </p:nvSpPr>
        <p:spPr bwMode="auto">
          <a:xfrm>
            <a:off x="4724400" y="39624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2" name="Line 16"/>
          <p:cNvSpPr>
            <a:spLocks noChangeShapeType="1"/>
          </p:cNvSpPr>
          <p:nvPr/>
        </p:nvSpPr>
        <p:spPr bwMode="auto">
          <a:xfrm>
            <a:off x="4724400" y="4495800"/>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3" name="Line 17"/>
          <p:cNvSpPr>
            <a:spLocks noChangeShapeType="1"/>
          </p:cNvSpPr>
          <p:nvPr/>
        </p:nvSpPr>
        <p:spPr bwMode="auto">
          <a:xfrm>
            <a:off x="5089525" y="39878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4" name="Line 18"/>
          <p:cNvSpPr>
            <a:spLocks noChangeShapeType="1"/>
          </p:cNvSpPr>
          <p:nvPr/>
        </p:nvSpPr>
        <p:spPr bwMode="auto">
          <a:xfrm>
            <a:off x="6934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5315" name="Object 19"/>
          <p:cNvGraphicFramePr>
            <a:graphicFrameLocks noChangeAspect="1"/>
          </p:cNvGraphicFramePr>
          <p:nvPr/>
        </p:nvGraphicFramePr>
        <p:xfrm>
          <a:off x="5095875" y="4978400"/>
          <a:ext cx="430213" cy="531813"/>
        </p:xfrm>
        <a:graphic>
          <a:graphicData uri="http://schemas.openxmlformats.org/presentationml/2006/ole">
            <mc:AlternateContent xmlns:mc="http://schemas.openxmlformats.org/markup-compatibility/2006">
              <mc:Choice xmlns:v="urn:schemas-microsoft-com:vml" Requires="v">
                <p:oleObj spid="_x0000_s56051" name="Equation" r:id="rId9" imgW="431613" imgH="533169" progId="Equation.3">
                  <p:embed/>
                </p:oleObj>
              </mc:Choice>
              <mc:Fallback>
                <p:oleObj name="Equation" r:id="rId9" imgW="431613" imgH="533169"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5875" y="4978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5316" name="Line 20"/>
          <p:cNvSpPr>
            <a:spLocks noChangeShapeType="1"/>
          </p:cNvSpPr>
          <p:nvPr/>
        </p:nvSpPr>
        <p:spPr bwMode="auto">
          <a:xfrm flipV="1">
            <a:off x="5318125" y="452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7" name="Line 21"/>
          <p:cNvSpPr>
            <a:spLocks noChangeShapeType="1"/>
          </p:cNvSpPr>
          <p:nvPr/>
        </p:nvSpPr>
        <p:spPr bwMode="auto">
          <a:xfrm>
            <a:off x="5791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5318" name="Line 22"/>
          <p:cNvSpPr>
            <a:spLocks noChangeShapeType="1"/>
          </p:cNvSpPr>
          <p:nvPr/>
        </p:nvSpPr>
        <p:spPr bwMode="auto">
          <a:xfrm>
            <a:off x="6172200" y="39624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5319" name="Object 23"/>
          <p:cNvGraphicFramePr>
            <a:graphicFrameLocks noChangeAspect="1"/>
          </p:cNvGraphicFramePr>
          <p:nvPr/>
        </p:nvGraphicFramePr>
        <p:xfrm>
          <a:off x="5257800" y="3962400"/>
          <a:ext cx="368300" cy="520700"/>
        </p:xfrm>
        <a:graphic>
          <a:graphicData uri="http://schemas.openxmlformats.org/presentationml/2006/ole">
            <mc:AlternateContent xmlns:mc="http://schemas.openxmlformats.org/markup-compatibility/2006">
              <mc:Choice xmlns:v="urn:schemas-microsoft-com:vml" Requires="v">
                <p:oleObj spid="_x0000_s56052" name="Equation" r:id="rId11" imgW="368300" imgH="520700" progId="Equation.3">
                  <p:embed/>
                </p:oleObj>
              </mc:Choice>
              <mc:Fallback>
                <p:oleObj name="Equation" r:id="rId11" imgW="368300" imgH="5207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962400"/>
                        <a:ext cx="368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5320" name="Object 24"/>
          <p:cNvGraphicFramePr>
            <a:graphicFrameLocks noChangeAspect="1"/>
          </p:cNvGraphicFramePr>
          <p:nvPr/>
        </p:nvGraphicFramePr>
        <p:xfrm>
          <a:off x="6400800" y="3962400"/>
          <a:ext cx="330200" cy="520700"/>
        </p:xfrm>
        <a:graphic>
          <a:graphicData uri="http://schemas.openxmlformats.org/presentationml/2006/ole">
            <mc:AlternateContent xmlns:mc="http://schemas.openxmlformats.org/markup-compatibility/2006">
              <mc:Choice xmlns:v="urn:schemas-microsoft-com:vml" Requires="v">
                <p:oleObj spid="_x0000_s56053" name="Equation" r:id="rId13" imgW="330057" imgH="520474" progId="Equation.3">
                  <p:embed/>
                </p:oleObj>
              </mc:Choice>
              <mc:Fallback>
                <p:oleObj name="Equation" r:id="rId13" imgW="330057" imgH="520474"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962400"/>
                        <a:ext cx="330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5321" name="Object 25"/>
          <p:cNvGraphicFramePr>
            <a:graphicFrameLocks noChangeAspect="1"/>
          </p:cNvGraphicFramePr>
          <p:nvPr/>
        </p:nvGraphicFramePr>
        <p:xfrm>
          <a:off x="5867400" y="4038600"/>
          <a:ext cx="252413" cy="381000"/>
        </p:xfrm>
        <a:graphic>
          <a:graphicData uri="http://schemas.openxmlformats.org/presentationml/2006/ole">
            <mc:AlternateContent xmlns:mc="http://schemas.openxmlformats.org/markup-compatibility/2006">
              <mc:Choice xmlns:v="urn:schemas-microsoft-com:vml" Requires="v">
                <p:oleObj spid="_x0000_s56054" name="Equation" r:id="rId15" imgW="253890" imgH="380835" progId="Equation.3">
                  <p:embed/>
                </p:oleObj>
              </mc:Choice>
              <mc:Fallback>
                <p:oleObj name="Equation" r:id="rId15" imgW="253890" imgH="380835"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4038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5322" name="Object 26"/>
          <p:cNvGraphicFramePr>
            <a:graphicFrameLocks noChangeAspect="1"/>
          </p:cNvGraphicFramePr>
          <p:nvPr/>
        </p:nvGraphicFramePr>
        <p:xfrm>
          <a:off x="3352800" y="3886200"/>
          <a:ext cx="265113" cy="520700"/>
        </p:xfrm>
        <a:graphic>
          <a:graphicData uri="http://schemas.openxmlformats.org/presentationml/2006/ole">
            <mc:AlternateContent xmlns:mc="http://schemas.openxmlformats.org/markup-compatibility/2006">
              <mc:Choice xmlns:v="urn:schemas-microsoft-com:vml" Requires="v">
                <p:oleObj spid="_x0000_s56055" name="Equation" r:id="rId17" imgW="266584" imgH="520474" progId="Equation.3">
                  <p:embed/>
                </p:oleObj>
              </mc:Choice>
              <mc:Fallback>
                <p:oleObj name="Equation" r:id="rId17" imgW="266584" imgH="520474"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52800" y="3886200"/>
                        <a:ext cx="2651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5323" name="Text Box 27"/>
          <p:cNvSpPr txBox="1">
            <a:spLocks noChangeArrowheads="1"/>
          </p:cNvSpPr>
          <p:nvPr/>
        </p:nvSpPr>
        <p:spPr bwMode="auto">
          <a:xfrm>
            <a:off x="5546725" y="3302000"/>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prints</a:t>
            </a:r>
          </a:p>
        </p:txBody>
      </p:sp>
      <p:graphicFrame>
        <p:nvGraphicFramePr>
          <p:cNvPr id="55324" name="Object 28"/>
          <p:cNvGraphicFramePr>
            <a:graphicFrameLocks noChangeAspect="1"/>
          </p:cNvGraphicFramePr>
          <p:nvPr/>
        </p:nvGraphicFramePr>
        <p:xfrm>
          <a:off x="6858000" y="3352800"/>
          <a:ext cx="330200" cy="520700"/>
        </p:xfrm>
        <a:graphic>
          <a:graphicData uri="http://schemas.openxmlformats.org/presentationml/2006/ole">
            <mc:AlternateContent xmlns:mc="http://schemas.openxmlformats.org/markup-compatibility/2006">
              <mc:Choice xmlns:v="urn:schemas-microsoft-com:vml" Requires="v">
                <p:oleObj spid="_x0000_s56056" name="Equation" r:id="rId19" imgW="330057" imgH="520474" progId="Equation.3">
                  <p:embed/>
                </p:oleObj>
              </mc:Choice>
              <mc:Fallback>
                <p:oleObj name="Equation" r:id="rId19" imgW="330057" imgH="520474"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3352800"/>
                        <a:ext cx="330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33600" y="4181475"/>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latin typeface="Comic Sans MS" charset="0"/>
              </a:rPr>
              <a:t>Time</a:t>
            </a:r>
          </a:p>
        </p:txBody>
      </p:sp>
      <p:sp>
        <p:nvSpPr>
          <p:cNvPr id="56323" name="Line 3"/>
          <p:cNvSpPr>
            <a:spLocks noChangeShapeType="1"/>
          </p:cNvSpPr>
          <p:nvPr/>
        </p:nvSpPr>
        <p:spPr bwMode="auto">
          <a:xfrm>
            <a:off x="4724400" y="42576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24" name="Line 4"/>
          <p:cNvSpPr>
            <a:spLocks noChangeShapeType="1"/>
          </p:cNvSpPr>
          <p:nvPr/>
        </p:nvSpPr>
        <p:spPr bwMode="auto">
          <a:xfrm>
            <a:off x="4724400" y="47910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25" name="Line 5"/>
          <p:cNvSpPr>
            <a:spLocks noChangeShapeType="1"/>
          </p:cNvSpPr>
          <p:nvPr/>
        </p:nvSpPr>
        <p:spPr bwMode="auto">
          <a:xfrm>
            <a:off x="5089525" y="42830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26" name="Line 6"/>
          <p:cNvSpPr>
            <a:spLocks noChangeShapeType="1"/>
          </p:cNvSpPr>
          <p:nvPr/>
        </p:nvSpPr>
        <p:spPr bwMode="auto">
          <a:xfrm>
            <a:off x="6934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6327" name="Object 7"/>
          <p:cNvGraphicFramePr>
            <a:graphicFrameLocks noChangeAspect="1"/>
          </p:cNvGraphicFramePr>
          <p:nvPr/>
        </p:nvGraphicFramePr>
        <p:xfrm>
          <a:off x="5095875" y="5273675"/>
          <a:ext cx="430213" cy="531813"/>
        </p:xfrm>
        <a:graphic>
          <a:graphicData uri="http://schemas.openxmlformats.org/presentationml/2006/ole">
            <mc:AlternateContent xmlns:mc="http://schemas.openxmlformats.org/markup-compatibility/2006">
              <mc:Choice xmlns:v="urn:schemas-microsoft-com:vml" Requires="v">
                <p:oleObj spid="_x0000_s57291" name="Equation" r:id="rId3" imgW="431613" imgH="533169" progId="Equation.3">
                  <p:embed/>
                </p:oleObj>
              </mc:Choice>
              <mc:Fallback>
                <p:oleObj name="Equation" r:id="rId3" imgW="431613" imgH="53316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52736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6328" name="Line 8"/>
          <p:cNvSpPr>
            <a:spLocks noChangeShapeType="1"/>
          </p:cNvSpPr>
          <p:nvPr/>
        </p:nvSpPr>
        <p:spPr bwMode="auto">
          <a:xfrm flipV="1">
            <a:off x="5318125" y="48164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29" name="Line 9"/>
          <p:cNvSpPr>
            <a:spLocks noChangeShapeType="1"/>
          </p:cNvSpPr>
          <p:nvPr/>
        </p:nvSpPr>
        <p:spPr bwMode="auto">
          <a:xfrm>
            <a:off x="5791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30" name="Line 10"/>
          <p:cNvSpPr>
            <a:spLocks noChangeShapeType="1"/>
          </p:cNvSpPr>
          <p:nvPr/>
        </p:nvSpPr>
        <p:spPr bwMode="auto">
          <a:xfrm>
            <a:off x="6172200" y="4257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6331" name="Object 11"/>
          <p:cNvGraphicFramePr>
            <a:graphicFrameLocks noChangeAspect="1"/>
          </p:cNvGraphicFramePr>
          <p:nvPr/>
        </p:nvGraphicFramePr>
        <p:xfrm>
          <a:off x="5232400" y="4252913"/>
          <a:ext cx="419100" cy="531812"/>
        </p:xfrm>
        <a:graphic>
          <a:graphicData uri="http://schemas.openxmlformats.org/presentationml/2006/ole">
            <mc:AlternateContent xmlns:mc="http://schemas.openxmlformats.org/markup-compatibility/2006">
              <mc:Choice xmlns:v="urn:schemas-microsoft-com:vml" Requires="v">
                <p:oleObj spid="_x0000_s57292" name="Equation" r:id="rId5" imgW="418918" imgH="533169" progId="Equation.3">
                  <p:embed/>
                </p:oleObj>
              </mc:Choice>
              <mc:Fallback>
                <p:oleObj name="Equation" r:id="rId5" imgW="418918" imgH="5331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0" y="4252913"/>
                        <a:ext cx="4191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32" name="Object 12"/>
          <p:cNvGraphicFramePr>
            <a:graphicFrameLocks noChangeAspect="1"/>
          </p:cNvGraphicFramePr>
          <p:nvPr/>
        </p:nvGraphicFramePr>
        <p:xfrm>
          <a:off x="6375400" y="4252913"/>
          <a:ext cx="381000" cy="531812"/>
        </p:xfrm>
        <a:graphic>
          <a:graphicData uri="http://schemas.openxmlformats.org/presentationml/2006/ole">
            <mc:AlternateContent xmlns:mc="http://schemas.openxmlformats.org/markup-compatibility/2006">
              <mc:Choice xmlns:v="urn:schemas-microsoft-com:vml" Requires="v">
                <p:oleObj spid="_x0000_s57293" name="Equation" r:id="rId7" imgW="380835" imgH="533169" progId="Equation.3">
                  <p:embed/>
                </p:oleObj>
              </mc:Choice>
              <mc:Fallback>
                <p:oleObj name="Equation" r:id="rId7" imgW="380835" imgH="53316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4252913"/>
                        <a:ext cx="3810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867400" y="4333875"/>
          <a:ext cx="252413" cy="381000"/>
        </p:xfrm>
        <a:graphic>
          <a:graphicData uri="http://schemas.openxmlformats.org/presentationml/2006/ole">
            <mc:AlternateContent xmlns:mc="http://schemas.openxmlformats.org/markup-compatibility/2006">
              <mc:Choice xmlns:v="urn:schemas-microsoft-com:vml" Requires="v">
                <p:oleObj spid="_x0000_s57294" name="Equation" r:id="rId9" imgW="253890" imgH="380835" progId="Equation.3">
                  <p:embed/>
                </p:oleObj>
              </mc:Choice>
              <mc:Fallback>
                <p:oleObj name="Equation" r:id="rId9" imgW="253890" imgH="38083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333875"/>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3327400" y="4176713"/>
          <a:ext cx="315913" cy="531812"/>
        </p:xfrm>
        <a:graphic>
          <a:graphicData uri="http://schemas.openxmlformats.org/presentationml/2006/ole">
            <mc:AlternateContent xmlns:mc="http://schemas.openxmlformats.org/markup-compatibility/2006">
              <mc:Choice xmlns:v="urn:schemas-microsoft-com:vml" Requires="v">
                <p:oleObj spid="_x0000_s57295" name="Equation" r:id="rId11" imgW="317225" imgH="532937" progId="Equation.3">
                  <p:embed/>
                </p:oleObj>
              </mc:Choice>
              <mc:Fallback>
                <p:oleObj name="Equation" r:id="rId11" imgW="317225" imgH="532937"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7400" y="4176713"/>
                        <a:ext cx="315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6335" name="Text Box 15"/>
          <p:cNvSpPr txBox="1">
            <a:spLocks noChangeArrowheads="1"/>
          </p:cNvSpPr>
          <p:nvPr/>
        </p:nvSpPr>
        <p:spPr bwMode="auto">
          <a:xfrm>
            <a:off x="2133600" y="1362075"/>
            <a:ext cx="1112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latin typeface="Comic Sans MS" charset="0"/>
              </a:rPr>
              <a:t>Time</a:t>
            </a:r>
          </a:p>
        </p:txBody>
      </p:sp>
      <p:sp>
        <p:nvSpPr>
          <p:cNvPr id="56336" name="Line 16"/>
          <p:cNvSpPr>
            <a:spLocks noChangeShapeType="1"/>
          </p:cNvSpPr>
          <p:nvPr/>
        </p:nvSpPr>
        <p:spPr bwMode="auto">
          <a:xfrm>
            <a:off x="4724400" y="14382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37" name="Line 17"/>
          <p:cNvSpPr>
            <a:spLocks noChangeShapeType="1"/>
          </p:cNvSpPr>
          <p:nvPr/>
        </p:nvSpPr>
        <p:spPr bwMode="auto">
          <a:xfrm>
            <a:off x="4724400" y="1971675"/>
            <a:ext cx="3505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38" name="Line 18"/>
          <p:cNvSpPr>
            <a:spLocks noChangeShapeType="1"/>
          </p:cNvSpPr>
          <p:nvPr/>
        </p:nvSpPr>
        <p:spPr bwMode="auto">
          <a:xfrm>
            <a:off x="5089525" y="14636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39" name="Line 19"/>
          <p:cNvSpPr>
            <a:spLocks noChangeShapeType="1"/>
          </p:cNvSpPr>
          <p:nvPr/>
        </p:nvSpPr>
        <p:spPr bwMode="auto">
          <a:xfrm>
            <a:off x="6934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6340" name="Object 20"/>
          <p:cNvGraphicFramePr>
            <a:graphicFrameLocks noChangeAspect="1"/>
          </p:cNvGraphicFramePr>
          <p:nvPr/>
        </p:nvGraphicFramePr>
        <p:xfrm>
          <a:off x="5095875" y="2454275"/>
          <a:ext cx="430213" cy="531813"/>
        </p:xfrm>
        <a:graphic>
          <a:graphicData uri="http://schemas.openxmlformats.org/presentationml/2006/ole">
            <mc:AlternateContent xmlns:mc="http://schemas.openxmlformats.org/markup-compatibility/2006">
              <mc:Choice xmlns:v="urn:schemas-microsoft-com:vml" Requires="v">
                <p:oleObj spid="_x0000_s57296" name="Equation" r:id="rId13" imgW="431613" imgH="533169" progId="Equation.3">
                  <p:embed/>
                </p:oleObj>
              </mc:Choice>
              <mc:Fallback>
                <p:oleObj name="Equation" r:id="rId13" imgW="431613" imgH="533169"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2454275"/>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6341" name="Line 21"/>
          <p:cNvSpPr>
            <a:spLocks noChangeShapeType="1"/>
          </p:cNvSpPr>
          <p:nvPr/>
        </p:nvSpPr>
        <p:spPr bwMode="auto">
          <a:xfrm flipV="1">
            <a:off x="5318125" y="199707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42" name="Line 22"/>
          <p:cNvSpPr>
            <a:spLocks noChangeShapeType="1"/>
          </p:cNvSpPr>
          <p:nvPr/>
        </p:nvSpPr>
        <p:spPr bwMode="auto">
          <a:xfrm>
            <a:off x="5791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56343" name="Line 23"/>
          <p:cNvSpPr>
            <a:spLocks noChangeShapeType="1"/>
          </p:cNvSpPr>
          <p:nvPr/>
        </p:nvSpPr>
        <p:spPr bwMode="auto">
          <a:xfrm>
            <a:off x="6172200" y="1438275"/>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56344" name="Object 24"/>
          <p:cNvGraphicFramePr>
            <a:graphicFrameLocks noChangeAspect="1"/>
          </p:cNvGraphicFramePr>
          <p:nvPr/>
        </p:nvGraphicFramePr>
        <p:xfrm>
          <a:off x="5221288" y="1438275"/>
          <a:ext cx="442912" cy="520700"/>
        </p:xfrm>
        <a:graphic>
          <a:graphicData uri="http://schemas.openxmlformats.org/presentationml/2006/ole">
            <mc:AlternateContent xmlns:mc="http://schemas.openxmlformats.org/markup-compatibility/2006">
              <mc:Choice xmlns:v="urn:schemas-microsoft-com:vml" Requires="v">
                <p:oleObj spid="_x0000_s57297" name="Equation" r:id="rId14" imgW="444307" imgH="520474" progId="Equation.3">
                  <p:embed/>
                </p:oleObj>
              </mc:Choice>
              <mc:Fallback>
                <p:oleObj name="Equation" r:id="rId14" imgW="444307" imgH="520474"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1288" y="1438275"/>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45" name="Object 25"/>
          <p:cNvGraphicFramePr>
            <a:graphicFrameLocks noChangeAspect="1"/>
          </p:cNvGraphicFramePr>
          <p:nvPr/>
        </p:nvGraphicFramePr>
        <p:xfrm>
          <a:off x="6364288" y="1438275"/>
          <a:ext cx="404812" cy="520700"/>
        </p:xfrm>
        <a:graphic>
          <a:graphicData uri="http://schemas.openxmlformats.org/presentationml/2006/ole">
            <mc:AlternateContent xmlns:mc="http://schemas.openxmlformats.org/markup-compatibility/2006">
              <mc:Choice xmlns:v="urn:schemas-microsoft-com:vml" Requires="v">
                <p:oleObj spid="_x0000_s57298" name="Equation" r:id="rId16" imgW="406224" imgH="520474" progId="Equation.3">
                  <p:embed/>
                </p:oleObj>
              </mc:Choice>
              <mc:Fallback>
                <p:oleObj name="Equation" r:id="rId16" imgW="406224" imgH="520474"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4288" y="1438275"/>
                        <a:ext cx="4048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46" name="Object 26"/>
          <p:cNvGraphicFramePr>
            <a:graphicFrameLocks noChangeAspect="1"/>
          </p:cNvGraphicFramePr>
          <p:nvPr/>
        </p:nvGraphicFramePr>
        <p:xfrm>
          <a:off x="5867400" y="1514475"/>
          <a:ext cx="252413" cy="381000"/>
        </p:xfrm>
        <a:graphic>
          <a:graphicData uri="http://schemas.openxmlformats.org/presentationml/2006/ole">
            <mc:AlternateContent xmlns:mc="http://schemas.openxmlformats.org/markup-compatibility/2006">
              <mc:Choice xmlns:v="urn:schemas-microsoft-com:vml" Requires="v">
                <p:oleObj spid="_x0000_s57299" name="Equation" r:id="rId18" imgW="253890" imgH="380835" progId="Equation.3">
                  <p:embed/>
                </p:oleObj>
              </mc:Choice>
              <mc:Fallback>
                <p:oleObj name="Equation" r:id="rId18" imgW="253890" imgH="380835"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514475"/>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6347" name="Object 27"/>
          <p:cNvGraphicFramePr>
            <a:graphicFrameLocks noChangeAspect="1"/>
          </p:cNvGraphicFramePr>
          <p:nvPr/>
        </p:nvGraphicFramePr>
        <p:xfrm>
          <a:off x="3314700" y="1362075"/>
          <a:ext cx="341313" cy="520700"/>
        </p:xfrm>
        <a:graphic>
          <a:graphicData uri="http://schemas.openxmlformats.org/presentationml/2006/ole">
            <mc:AlternateContent xmlns:mc="http://schemas.openxmlformats.org/markup-compatibility/2006">
              <mc:Choice xmlns:v="urn:schemas-microsoft-com:vml" Requires="v">
                <p:oleObj spid="_x0000_s57300" name="Equation" r:id="rId19" imgW="342751" imgH="520474" progId="Equation.3">
                  <p:embed/>
                </p:oleObj>
              </mc:Choice>
              <mc:Fallback>
                <p:oleObj name="Equation" r:id="rId19" imgW="342751" imgH="520474"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4700" y="1362075"/>
                        <a:ext cx="3413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6348" name="Text Box 28"/>
          <p:cNvSpPr txBox="1">
            <a:spLocks noChangeArrowheads="1"/>
          </p:cNvSpPr>
          <p:nvPr/>
        </p:nvSpPr>
        <p:spPr bwMode="auto">
          <a:xfrm>
            <a:off x="5029200" y="752475"/>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prints</a:t>
            </a:r>
          </a:p>
        </p:txBody>
      </p:sp>
      <p:graphicFrame>
        <p:nvGraphicFramePr>
          <p:cNvPr id="56349" name="Object 29"/>
          <p:cNvGraphicFramePr>
            <a:graphicFrameLocks noChangeAspect="1"/>
          </p:cNvGraphicFramePr>
          <p:nvPr/>
        </p:nvGraphicFramePr>
        <p:xfrm>
          <a:off x="6324600" y="828675"/>
          <a:ext cx="404813" cy="520700"/>
        </p:xfrm>
        <a:graphic>
          <a:graphicData uri="http://schemas.openxmlformats.org/presentationml/2006/ole">
            <mc:AlternateContent xmlns:mc="http://schemas.openxmlformats.org/markup-compatibility/2006">
              <mc:Choice xmlns:v="urn:schemas-microsoft-com:vml" Requires="v">
                <p:oleObj spid="_x0000_s57301" name="Equation" r:id="rId21" imgW="406224" imgH="520474" progId="Equation.3">
                  <p:embed/>
                </p:oleObj>
              </mc:Choice>
              <mc:Fallback>
                <p:oleObj name="Equation" r:id="rId21" imgW="406224" imgH="520474"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828675"/>
                        <a:ext cx="4048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6350" name="Text Box 30"/>
          <p:cNvSpPr txBox="1">
            <a:spLocks noChangeArrowheads="1"/>
          </p:cNvSpPr>
          <p:nvPr/>
        </p:nvSpPr>
        <p:spPr bwMode="auto">
          <a:xfrm>
            <a:off x="4953000" y="3571875"/>
            <a:ext cx="1314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prints</a:t>
            </a:r>
          </a:p>
        </p:txBody>
      </p:sp>
      <p:graphicFrame>
        <p:nvGraphicFramePr>
          <p:cNvPr id="56351" name="Object 31"/>
          <p:cNvGraphicFramePr>
            <a:graphicFrameLocks noChangeAspect="1"/>
          </p:cNvGraphicFramePr>
          <p:nvPr/>
        </p:nvGraphicFramePr>
        <p:xfrm>
          <a:off x="6248400" y="3648075"/>
          <a:ext cx="381000" cy="531813"/>
        </p:xfrm>
        <a:graphic>
          <a:graphicData uri="http://schemas.openxmlformats.org/presentationml/2006/ole">
            <mc:AlternateContent xmlns:mc="http://schemas.openxmlformats.org/markup-compatibility/2006">
              <mc:Choice xmlns:v="urn:schemas-microsoft-com:vml" Requires="v">
                <p:oleObj spid="_x0000_s57302" name="Equation" r:id="rId22" imgW="380835" imgH="533169" progId="Equation.3">
                  <p:embed/>
                </p:oleObj>
              </mc:Choice>
              <mc:Fallback>
                <p:oleObj name="Equation" r:id="rId22" imgW="380835" imgH="533169"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648075"/>
                        <a:ext cx="381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42988" y="1125538"/>
            <a:ext cx="7740650"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If for a set      there is </a:t>
            </a:r>
            <a:r>
              <a:rPr kumimoji="0" lang="en-US" altLang="zh-CN" sz="3200" dirty="0">
                <a:solidFill>
                  <a:srgbClr val="FF0000"/>
                </a:solidFill>
                <a:latin typeface="Comic Sans MS" charset="0"/>
              </a:rPr>
              <a:t>an enumerator</a:t>
            </a:r>
            <a:r>
              <a:rPr kumimoji="0" lang="en-US" altLang="zh-CN" sz="3200" dirty="0">
                <a:solidFill>
                  <a:schemeClr val="accent2"/>
                </a:solidFill>
                <a:latin typeface="Comic Sans MS" charset="0"/>
              </a:rPr>
              <a:t>, </a:t>
            </a:r>
          </a:p>
          <a:p>
            <a:pPr>
              <a:spcBef>
                <a:spcPct val="20000"/>
              </a:spcBef>
            </a:pPr>
            <a:r>
              <a:rPr kumimoji="0" lang="en-US" altLang="zh-CN" sz="3200" dirty="0">
                <a:solidFill>
                  <a:schemeClr val="accent2"/>
                </a:solidFill>
                <a:latin typeface="Comic Sans MS" charset="0"/>
              </a:rPr>
              <a:t>then the set </a:t>
            </a:r>
            <a:r>
              <a:rPr kumimoji="0" lang="en-US" altLang="zh-CN" sz="3200" dirty="0">
                <a:solidFill>
                  <a:srgbClr val="FF0000"/>
                </a:solidFill>
                <a:latin typeface="Comic Sans MS" charset="0"/>
              </a:rPr>
              <a:t>is countable</a:t>
            </a:r>
          </a:p>
        </p:txBody>
      </p:sp>
      <p:sp>
        <p:nvSpPr>
          <p:cNvPr id="57347" name="Text Box 3"/>
          <p:cNvSpPr txBox="1">
            <a:spLocks noChangeArrowheads="1"/>
          </p:cNvSpPr>
          <p:nvPr/>
        </p:nvSpPr>
        <p:spPr bwMode="auto">
          <a:xfrm>
            <a:off x="0" y="0"/>
            <a:ext cx="2627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Observation:</a:t>
            </a:r>
          </a:p>
        </p:txBody>
      </p:sp>
      <p:sp>
        <p:nvSpPr>
          <p:cNvPr id="57348" name="Text Box 4"/>
          <p:cNvSpPr txBox="1">
            <a:spLocks noChangeArrowheads="1"/>
          </p:cNvSpPr>
          <p:nvPr/>
        </p:nvSpPr>
        <p:spPr bwMode="auto">
          <a:xfrm>
            <a:off x="971550" y="3573463"/>
            <a:ext cx="7908925"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 enumerator describes the </a:t>
            </a:r>
          </a:p>
          <a:p>
            <a:pPr>
              <a:spcBef>
                <a:spcPct val="20000"/>
              </a:spcBef>
            </a:pPr>
            <a:r>
              <a:rPr kumimoji="0" lang="en-US" altLang="zh-CN" sz="3200" dirty="0">
                <a:solidFill>
                  <a:srgbClr val="CC0099"/>
                </a:solidFill>
                <a:latin typeface="Comic Sans MS" charset="0"/>
              </a:rPr>
              <a:t>correspondence</a:t>
            </a:r>
            <a:r>
              <a:rPr kumimoji="0" lang="en-US" altLang="zh-CN" sz="3200" dirty="0">
                <a:solidFill>
                  <a:schemeClr val="accent2"/>
                </a:solidFill>
                <a:latin typeface="Comic Sans MS" charset="0"/>
              </a:rPr>
              <a:t> of     </a:t>
            </a:r>
            <a:r>
              <a:rPr kumimoji="0" lang="en-US" altLang="zh-CN" sz="3200" dirty="0">
                <a:solidFill>
                  <a:srgbClr val="CC0099"/>
                </a:solidFill>
                <a:latin typeface="Comic Sans MS" charset="0"/>
              </a:rPr>
              <a:t>to natural numbers</a:t>
            </a:r>
          </a:p>
        </p:txBody>
      </p:sp>
      <p:graphicFrame>
        <p:nvGraphicFramePr>
          <p:cNvPr id="57349" name="Object 5"/>
          <p:cNvGraphicFramePr>
            <a:graphicFrameLocks noChangeAspect="1"/>
          </p:cNvGraphicFramePr>
          <p:nvPr/>
        </p:nvGraphicFramePr>
        <p:xfrm>
          <a:off x="3463925" y="1119188"/>
          <a:ext cx="506413" cy="546100"/>
        </p:xfrm>
        <a:graphic>
          <a:graphicData uri="http://schemas.openxmlformats.org/presentationml/2006/ole">
            <mc:AlternateContent xmlns:mc="http://schemas.openxmlformats.org/markup-compatibility/2006">
              <mc:Choice xmlns:v="urn:schemas-microsoft-com:vml" Requires="v">
                <p:oleObj spid="_x0000_s57514" name="Equation" r:id="rId4" imgW="164814" imgH="177492" progId="Equation.3">
                  <p:embed/>
                </p:oleObj>
              </mc:Choice>
              <mc:Fallback>
                <p:oleObj name="Equation" r:id="rId4" imgW="164814" imgH="17749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1119188"/>
                        <a:ext cx="5064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7350" name="Object 6"/>
          <p:cNvGraphicFramePr>
            <a:graphicFrameLocks noChangeAspect="1"/>
          </p:cNvGraphicFramePr>
          <p:nvPr/>
        </p:nvGraphicFramePr>
        <p:xfrm>
          <a:off x="4645025" y="4157663"/>
          <a:ext cx="506413" cy="546100"/>
        </p:xfrm>
        <a:graphic>
          <a:graphicData uri="http://schemas.openxmlformats.org/presentationml/2006/ole">
            <mc:AlternateContent xmlns:mc="http://schemas.openxmlformats.org/markup-compatibility/2006">
              <mc:Choice xmlns:v="urn:schemas-microsoft-com:vml" Requires="v">
                <p:oleObj spid="_x0000_s57515" name="Equation" r:id="rId6" imgW="164814" imgH="177492" progId="Equation.3">
                  <p:embed/>
                </p:oleObj>
              </mc:Choice>
              <mc:Fallback>
                <p:oleObj name="Equation" r:id="rId6" imgW="164814" imgH="17749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5025" y="4157663"/>
                        <a:ext cx="5064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 xmlns:a16="http://schemas.microsoft.com/office/drawing/2014/main" id="{1F3FA322-116D-4EE8-BAA2-8F7C0E008CC1}"/>
              </a:ext>
            </a:extLst>
          </p:cNvPr>
          <p:cNvSpPr>
            <a:spLocks noChangeArrowheads="1"/>
          </p:cNvSpPr>
          <p:nvPr/>
        </p:nvSpPr>
        <p:spPr bwMode="auto">
          <a:xfrm>
            <a:off x="1600200" y="8255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a:lnSpc>
                <a:spcPct val="90000"/>
              </a:lnSpc>
              <a:spcBef>
                <a:spcPct val="0"/>
              </a:spcBef>
            </a:pPr>
            <a:r>
              <a:rPr lang="zh-CN" altLang="en-US" sz="3200" b="1" dirty="0">
                <a:solidFill>
                  <a:srgbClr val="800080"/>
                </a:solidFill>
                <a:latin typeface="Arial" panose="020B0604020202020204" pitchFamily="34" charset="0"/>
                <a:ea typeface="华文行楷" panose="02010800040101010101" pitchFamily="2" charset="-122"/>
              </a:rPr>
              <a:t>通用图灵机</a:t>
            </a:r>
            <a:endParaRPr lang="en-US" altLang="zh-CN" sz="3200" b="1" dirty="0">
              <a:solidFill>
                <a:srgbClr val="800080"/>
              </a:solidFill>
              <a:latin typeface="Arial" panose="020B0604020202020204" pitchFamily="34" charset="0"/>
              <a:ea typeface="华文行楷" panose="02010800040101010101" pitchFamily="2" charset="-122"/>
            </a:endParaRPr>
          </a:p>
        </p:txBody>
      </p:sp>
      <p:sp>
        <p:nvSpPr>
          <p:cNvPr id="6" name="Rectangle 3">
            <a:extLst>
              <a:ext uri="{FF2B5EF4-FFF2-40B4-BE49-F238E27FC236}">
                <a16:creationId xmlns="" xmlns:a16="http://schemas.microsoft.com/office/drawing/2014/main" id="{E26F88F3-0B34-4527-B6DC-1B864DBE7E72}"/>
              </a:ext>
            </a:extLst>
          </p:cNvPr>
          <p:cNvSpPr txBox="1">
            <a:spLocks noChangeArrowheads="1"/>
          </p:cNvSpPr>
          <p:nvPr/>
        </p:nvSpPr>
        <p:spPr>
          <a:xfrm>
            <a:off x="438150" y="1166018"/>
            <a:ext cx="8420100" cy="4525963"/>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kern="0" dirty="0"/>
              <a:t>存在这样的一个图灵机</a:t>
            </a:r>
            <a:r>
              <a:rPr lang="en-US" altLang="zh-CN" kern="0" dirty="0"/>
              <a:t>T</a:t>
            </a:r>
            <a:r>
              <a:rPr lang="zh-CN" altLang="en-US" kern="0" dirty="0"/>
              <a:t>，称为通用图灵机</a:t>
            </a:r>
            <a:r>
              <a:rPr lang="en-US" altLang="zh-CN" kern="0" dirty="0"/>
              <a:t>(Universal Turing Machine ) :</a:t>
            </a:r>
          </a:p>
          <a:p>
            <a:pPr lvl="1" defTabSz="914400"/>
            <a:r>
              <a:rPr lang="zh-CN" altLang="en-US" kern="0" dirty="0"/>
              <a:t>对任给的图灵机</a:t>
            </a:r>
            <a:r>
              <a:rPr lang="en-US" altLang="zh-CN" kern="0" dirty="0"/>
              <a:t>A</a:t>
            </a:r>
            <a:r>
              <a:rPr lang="zh-CN" altLang="en-US" kern="0" dirty="0"/>
              <a:t>，只要把它</a:t>
            </a:r>
            <a:r>
              <a:rPr lang="en-US" altLang="zh-CN" kern="0" dirty="0"/>
              <a:t>(A)</a:t>
            </a:r>
            <a:r>
              <a:rPr lang="zh-CN" altLang="en-US" kern="0" dirty="0"/>
              <a:t>的规则和初始字并列起来作为通用图灵机</a:t>
            </a:r>
            <a:r>
              <a:rPr lang="en-US" altLang="zh-CN" kern="0" dirty="0"/>
              <a:t>T</a:t>
            </a:r>
            <a:r>
              <a:rPr lang="zh-CN" altLang="en-US" kern="0" dirty="0"/>
              <a:t>的初始字，让通用图灵机</a:t>
            </a:r>
            <a:r>
              <a:rPr lang="en-US" altLang="zh-CN" kern="0" dirty="0"/>
              <a:t>T</a:t>
            </a:r>
            <a:r>
              <a:rPr lang="zh-CN" altLang="en-US" kern="0" dirty="0"/>
              <a:t>运行，运行结果就是图灵机</a:t>
            </a:r>
            <a:r>
              <a:rPr lang="en-US" altLang="zh-CN" kern="0" dirty="0"/>
              <a:t>A</a:t>
            </a:r>
            <a:r>
              <a:rPr lang="zh-CN" altLang="en-US" kern="0" dirty="0"/>
              <a:t>的运行结果。</a:t>
            </a:r>
          </a:p>
          <a:p>
            <a:pPr defTabSz="914400"/>
            <a:r>
              <a:rPr lang="zh-CN" altLang="en-US" kern="0" dirty="0"/>
              <a:t>正是这个思想奠定了</a:t>
            </a:r>
            <a:r>
              <a:rPr lang="en-US" altLang="zh-CN" kern="0" dirty="0"/>
              <a:t>10</a:t>
            </a:r>
            <a:r>
              <a:rPr lang="zh-CN" altLang="en-US" kern="0" dirty="0"/>
              <a:t>年后通用电子计算机出现的理论基础。</a:t>
            </a:r>
          </a:p>
        </p:txBody>
      </p:sp>
    </p:spTree>
    <p:extLst>
      <p:ext uri="{BB962C8B-B14F-4D97-AF65-F5344CB8AC3E}">
        <p14:creationId xmlns:p14="http://schemas.microsoft.com/office/powerpoint/2010/main" val="794991014"/>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7350" y="862013"/>
            <a:ext cx="1874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009900"/>
                </a:solidFill>
                <a:latin typeface="Comic Sans MS" charset="0"/>
              </a:rPr>
              <a:t>Example:</a:t>
            </a:r>
          </a:p>
        </p:txBody>
      </p:sp>
      <p:sp>
        <p:nvSpPr>
          <p:cNvPr id="58371" name="Text Box 3"/>
          <p:cNvSpPr txBox="1">
            <a:spLocks noChangeArrowheads="1"/>
          </p:cNvSpPr>
          <p:nvPr/>
        </p:nvSpPr>
        <p:spPr bwMode="auto">
          <a:xfrm>
            <a:off x="2308225" y="912813"/>
            <a:ext cx="3644900"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 set of strings</a:t>
            </a:r>
          </a:p>
          <a:p>
            <a:pPr>
              <a:spcBef>
                <a:spcPct val="20000"/>
              </a:spcBef>
            </a:pPr>
            <a:r>
              <a:rPr kumimoji="0" lang="en-US" altLang="zh-CN" sz="3200" dirty="0">
                <a:solidFill>
                  <a:schemeClr val="accent2"/>
                </a:solidFill>
                <a:latin typeface="Comic Sans MS" charset="0"/>
              </a:rPr>
              <a:t>is countable </a:t>
            </a:r>
          </a:p>
        </p:txBody>
      </p:sp>
      <p:graphicFrame>
        <p:nvGraphicFramePr>
          <p:cNvPr id="58372" name="Object 4"/>
          <p:cNvGraphicFramePr>
            <a:graphicFrameLocks noChangeAspect="1"/>
          </p:cNvGraphicFramePr>
          <p:nvPr/>
        </p:nvGraphicFramePr>
        <p:xfrm>
          <a:off x="6057900" y="887413"/>
          <a:ext cx="2705100" cy="685800"/>
        </p:xfrm>
        <a:graphic>
          <a:graphicData uri="http://schemas.openxmlformats.org/presentationml/2006/ole">
            <mc:AlternateContent xmlns:mc="http://schemas.openxmlformats.org/markup-compatibility/2006">
              <mc:Choice xmlns:v="urn:schemas-microsoft-com:vml" Requires="v">
                <p:oleObj spid="_x0000_s58540" name="Equation" r:id="rId4" imgW="901309" imgH="228501" progId="Equation.3">
                  <p:embed/>
                </p:oleObj>
              </mc:Choice>
              <mc:Fallback>
                <p:oleObj name="Equation" r:id="rId4" imgW="901309" imgH="22850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900" y="887413"/>
                        <a:ext cx="27051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8373" name="Text Box 5"/>
          <p:cNvSpPr txBox="1">
            <a:spLocks noChangeArrowheads="1"/>
          </p:cNvSpPr>
          <p:nvPr/>
        </p:nvSpPr>
        <p:spPr bwMode="auto">
          <a:xfrm>
            <a:off x="392113" y="4551363"/>
            <a:ext cx="69215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We will describe an enumerator for</a:t>
            </a:r>
          </a:p>
        </p:txBody>
      </p:sp>
      <p:sp>
        <p:nvSpPr>
          <p:cNvPr id="58374" name="Text Box 6"/>
          <p:cNvSpPr txBox="1">
            <a:spLocks noChangeArrowheads="1"/>
          </p:cNvSpPr>
          <p:nvPr/>
        </p:nvSpPr>
        <p:spPr bwMode="auto">
          <a:xfrm>
            <a:off x="468313" y="3789363"/>
            <a:ext cx="2100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009900"/>
                </a:solidFill>
                <a:latin typeface="Comic Sans MS" charset="0"/>
              </a:rPr>
              <a:t>Approach:</a:t>
            </a:r>
          </a:p>
        </p:txBody>
      </p:sp>
      <p:graphicFrame>
        <p:nvGraphicFramePr>
          <p:cNvPr id="58375" name="Object 7"/>
          <p:cNvGraphicFramePr>
            <a:graphicFrameLocks noChangeAspect="1"/>
          </p:cNvGraphicFramePr>
          <p:nvPr/>
        </p:nvGraphicFramePr>
        <p:xfrm>
          <a:off x="7402513" y="4551363"/>
          <a:ext cx="566737" cy="609600"/>
        </p:xfrm>
        <a:graphic>
          <a:graphicData uri="http://schemas.openxmlformats.org/presentationml/2006/ole">
            <mc:AlternateContent xmlns:mc="http://schemas.openxmlformats.org/markup-compatibility/2006">
              <mc:Choice xmlns:v="urn:schemas-microsoft-com:vml" Requires="v">
                <p:oleObj spid="_x0000_s58541" name="Equation" r:id="rId6" imgW="164814" imgH="177492" progId="Equation.3">
                  <p:embed/>
                </p:oleObj>
              </mc:Choice>
              <mc:Fallback>
                <p:oleObj name="Equation" r:id="rId6" imgW="164814" imgH="17749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2513" y="4551363"/>
                        <a:ext cx="5667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8376" name="Rectangle 8"/>
          <p:cNvSpPr>
            <a:spLocks noChangeArrowheads="1"/>
          </p:cNvSpPr>
          <p:nvPr/>
        </p:nvSpPr>
        <p:spPr bwMode="auto">
          <a:xfrm>
            <a:off x="250825" y="836613"/>
            <a:ext cx="8534400" cy="1295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0"/>
            <a:ext cx="36845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Naive enumerator:</a:t>
            </a:r>
          </a:p>
        </p:txBody>
      </p:sp>
      <p:sp>
        <p:nvSpPr>
          <p:cNvPr id="59395" name="Text Box 3"/>
          <p:cNvSpPr txBox="1">
            <a:spLocks noChangeArrowheads="1"/>
          </p:cNvSpPr>
          <p:nvPr/>
        </p:nvSpPr>
        <p:spPr bwMode="auto">
          <a:xfrm>
            <a:off x="381000" y="762000"/>
            <a:ext cx="829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Produce the strings in lexicographic order:</a:t>
            </a:r>
          </a:p>
        </p:txBody>
      </p:sp>
      <p:graphicFrame>
        <p:nvGraphicFramePr>
          <p:cNvPr id="59396" name="Object 4"/>
          <p:cNvGraphicFramePr>
            <a:graphicFrameLocks noChangeAspect="1"/>
          </p:cNvGraphicFramePr>
          <p:nvPr/>
        </p:nvGraphicFramePr>
        <p:xfrm>
          <a:off x="3568700" y="1739900"/>
          <a:ext cx="290513" cy="304800"/>
        </p:xfrm>
        <a:graphic>
          <a:graphicData uri="http://schemas.openxmlformats.org/presentationml/2006/ole">
            <mc:AlternateContent xmlns:mc="http://schemas.openxmlformats.org/markup-compatibility/2006">
              <mc:Choice xmlns:v="urn:schemas-microsoft-com:vml" Requires="v">
                <p:oleObj spid="_x0000_s60120" name="Equation" r:id="rId4" imgW="291973" imgH="304668" progId="Equation.3">
                  <p:embed/>
                </p:oleObj>
              </mc:Choice>
              <mc:Fallback>
                <p:oleObj name="Equation" r:id="rId4" imgW="291973" imgH="30466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739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397" name="Object 5"/>
          <p:cNvGraphicFramePr>
            <a:graphicFrameLocks noChangeAspect="1"/>
          </p:cNvGraphicFramePr>
          <p:nvPr/>
        </p:nvGraphicFramePr>
        <p:xfrm>
          <a:off x="3556000" y="2328863"/>
          <a:ext cx="544513" cy="304800"/>
        </p:xfrm>
        <a:graphic>
          <a:graphicData uri="http://schemas.openxmlformats.org/presentationml/2006/ole">
            <mc:AlternateContent xmlns:mc="http://schemas.openxmlformats.org/markup-compatibility/2006">
              <mc:Choice xmlns:v="urn:schemas-microsoft-com:vml" Requires="v">
                <p:oleObj spid="_x0000_s60121" name="Equation" r:id="rId6" imgW="545626" imgH="304536" progId="Equation.3">
                  <p:embed/>
                </p:oleObj>
              </mc:Choice>
              <mc:Fallback>
                <p:oleObj name="Equation" r:id="rId6" imgW="545626" imgH="30453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000" y="2328863"/>
                        <a:ext cx="544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398" name="Object 6"/>
          <p:cNvGraphicFramePr>
            <a:graphicFrameLocks noChangeAspect="1"/>
          </p:cNvGraphicFramePr>
          <p:nvPr/>
        </p:nvGraphicFramePr>
        <p:xfrm>
          <a:off x="3543300" y="2882900"/>
          <a:ext cx="798513" cy="304800"/>
        </p:xfrm>
        <a:graphic>
          <a:graphicData uri="http://schemas.openxmlformats.org/presentationml/2006/ole">
            <mc:AlternateContent xmlns:mc="http://schemas.openxmlformats.org/markup-compatibility/2006">
              <mc:Choice xmlns:v="urn:schemas-microsoft-com:vml" Requires="v">
                <p:oleObj spid="_x0000_s60122" name="Equation" r:id="rId8" imgW="799753" imgH="304668" progId="Equation.3">
                  <p:embed/>
                </p:oleObj>
              </mc:Choice>
              <mc:Fallback>
                <p:oleObj name="Equation" r:id="rId8" imgW="799753" imgH="304668"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3300" y="2882900"/>
                        <a:ext cx="798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399" name="Object 7"/>
          <p:cNvGraphicFramePr>
            <a:graphicFrameLocks noChangeAspect="1"/>
          </p:cNvGraphicFramePr>
          <p:nvPr/>
        </p:nvGraphicFramePr>
        <p:xfrm>
          <a:off x="3581400" y="4191000"/>
          <a:ext cx="733425" cy="100013"/>
        </p:xfrm>
        <a:graphic>
          <a:graphicData uri="http://schemas.openxmlformats.org/presentationml/2006/ole">
            <mc:AlternateContent xmlns:mc="http://schemas.openxmlformats.org/markup-compatibility/2006">
              <mc:Choice xmlns:v="urn:schemas-microsoft-com:vml" Requires="v">
                <p:oleObj spid="_x0000_s60123" name="Equation" r:id="rId10" imgW="736600" imgH="101600" progId="Equation.3">
                  <p:embed/>
                </p:oleObj>
              </mc:Choice>
              <mc:Fallback>
                <p:oleObj name="Equation" r:id="rId10" imgW="736600" imgH="101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4191000"/>
                        <a:ext cx="733425" cy="10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9400" name="Text Box 8"/>
          <p:cNvSpPr txBox="1">
            <a:spLocks noChangeArrowheads="1"/>
          </p:cNvSpPr>
          <p:nvPr/>
        </p:nvSpPr>
        <p:spPr bwMode="auto">
          <a:xfrm>
            <a:off x="304800" y="4508500"/>
            <a:ext cx="5937250"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Doesn’t work:</a:t>
            </a:r>
          </a:p>
          <a:p>
            <a:pPr>
              <a:spcBef>
                <a:spcPct val="20000"/>
              </a:spcBef>
            </a:pPr>
            <a:r>
              <a:rPr kumimoji="0" lang="en-US" altLang="zh-CN" sz="3200" dirty="0">
                <a:solidFill>
                  <a:schemeClr val="accent2"/>
                </a:solidFill>
                <a:latin typeface="Comic Sans MS" charset="0"/>
              </a:rPr>
              <a:t>          strings starting with     </a:t>
            </a:r>
          </a:p>
          <a:p>
            <a:pPr>
              <a:spcBef>
                <a:spcPct val="20000"/>
              </a:spcBef>
            </a:pPr>
            <a:r>
              <a:rPr kumimoji="0" lang="en-US" altLang="zh-CN" sz="3200" dirty="0">
                <a:solidFill>
                  <a:schemeClr val="accent2"/>
                </a:solidFill>
                <a:latin typeface="Comic Sans MS" charset="0"/>
              </a:rPr>
              <a:t>          will never be produced </a:t>
            </a:r>
          </a:p>
        </p:txBody>
      </p:sp>
      <p:graphicFrame>
        <p:nvGraphicFramePr>
          <p:cNvPr id="59401" name="Object 9"/>
          <p:cNvGraphicFramePr>
            <a:graphicFrameLocks noChangeAspect="1"/>
          </p:cNvGraphicFramePr>
          <p:nvPr/>
        </p:nvGraphicFramePr>
        <p:xfrm>
          <a:off x="5715000" y="5118100"/>
          <a:ext cx="265113" cy="430213"/>
        </p:xfrm>
        <a:graphic>
          <a:graphicData uri="http://schemas.openxmlformats.org/presentationml/2006/ole">
            <mc:AlternateContent xmlns:mc="http://schemas.openxmlformats.org/markup-compatibility/2006">
              <mc:Choice xmlns:v="urn:schemas-microsoft-com:vml" Requires="v">
                <p:oleObj spid="_x0000_s60124" name="Equation" r:id="rId12" imgW="266469" imgH="431425" progId="Equation.3">
                  <p:embed/>
                </p:oleObj>
              </mc:Choice>
              <mc:Fallback>
                <p:oleObj name="Equation" r:id="rId12" imgW="266469" imgH="431425"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5118100"/>
                        <a:ext cx="2651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402" name="Object 10"/>
          <p:cNvGraphicFramePr>
            <a:graphicFrameLocks noChangeAspect="1"/>
          </p:cNvGraphicFramePr>
          <p:nvPr/>
        </p:nvGraphicFramePr>
        <p:xfrm>
          <a:off x="3581400" y="3505200"/>
          <a:ext cx="1052513" cy="304800"/>
        </p:xfrm>
        <a:graphic>
          <a:graphicData uri="http://schemas.openxmlformats.org/presentationml/2006/ole">
            <mc:AlternateContent xmlns:mc="http://schemas.openxmlformats.org/markup-compatibility/2006">
              <mc:Choice xmlns:v="urn:schemas-microsoft-com:vml" Requires="v">
                <p:oleObj spid="_x0000_s60125" name="Equation" r:id="rId14" imgW="1054100" imgH="304800" progId="Equation.3">
                  <p:embed/>
                </p:oleObj>
              </mc:Choice>
              <mc:Fallback>
                <p:oleObj name="Equation" r:id="rId14" imgW="1054100" imgH="3048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1400" y="3505200"/>
                        <a:ext cx="1052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403" name="Object 11"/>
          <p:cNvGraphicFramePr>
            <a:graphicFrameLocks noChangeAspect="1"/>
          </p:cNvGraphicFramePr>
          <p:nvPr/>
        </p:nvGraphicFramePr>
        <p:xfrm>
          <a:off x="2735263" y="1676400"/>
          <a:ext cx="644525" cy="457200"/>
        </p:xfrm>
        <a:graphic>
          <a:graphicData uri="http://schemas.openxmlformats.org/presentationml/2006/ole">
            <mc:AlternateContent xmlns:mc="http://schemas.openxmlformats.org/markup-compatibility/2006">
              <mc:Choice xmlns:v="urn:schemas-microsoft-com:vml" Requires="v">
                <p:oleObj spid="_x0000_s60126" name="Equation" r:id="rId16" imgW="304536" imgH="215713" progId="Equation.3">
                  <p:embed/>
                </p:oleObj>
              </mc:Choice>
              <mc:Fallback>
                <p:oleObj name="Equation" r:id="rId16" imgW="304536" imgH="215713"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5263" y="1676400"/>
                        <a:ext cx="644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404" name="Object 12"/>
          <p:cNvGraphicFramePr>
            <a:graphicFrameLocks noChangeAspect="1"/>
          </p:cNvGraphicFramePr>
          <p:nvPr/>
        </p:nvGraphicFramePr>
        <p:xfrm>
          <a:off x="2667000" y="2286000"/>
          <a:ext cx="666750" cy="454025"/>
        </p:xfrm>
        <a:graphic>
          <a:graphicData uri="http://schemas.openxmlformats.org/presentationml/2006/ole">
            <mc:AlternateContent xmlns:mc="http://schemas.openxmlformats.org/markup-compatibility/2006">
              <mc:Choice xmlns:v="urn:schemas-microsoft-com:vml" Requires="v">
                <p:oleObj spid="_x0000_s60127" name="Equation" r:id="rId18" imgW="317087" imgH="215619" progId="Equation.3">
                  <p:embed/>
                </p:oleObj>
              </mc:Choice>
              <mc:Fallback>
                <p:oleObj name="Equation" r:id="rId18" imgW="317087" imgH="215619"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7000" y="2286000"/>
                        <a:ext cx="6667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9405" name="Object 13"/>
          <p:cNvGraphicFramePr>
            <a:graphicFrameLocks noChangeAspect="1"/>
          </p:cNvGraphicFramePr>
          <p:nvPr/>
        </p:nvGraphicFramePr>
        <p:xfrm>
          <a:off x="2743200" y="2819400"/>
          <a:ext cx="214313" cy="533400"/>
        </p:xfrm>
        <a:graphic>
          <a:graphicData uri="http://schemas.openxmlformats.org/presentationml/2006/ole">
            <mc:AlternateContent xmlns:mc="http://schemas.openxmlformats.org/markup-compatibility/2006">
              <mc:Choice xmlns:v="urn:schemas-microsoft-com:vml" Requires="v">
                <p:oleObj spid="_x0000_s60128" name="Equation" r:id="rId20" imgW="76101" imgH="190252" progId="Equation.3">
                  <p:embed/>
                </p:oleObj>
              </mc:Choice>
              <mc:Fallback>
                <p:oleObj name="Equation" r:id="rId20" imgW="76101" imgH="190252"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43200" y="2819400"/>
                        <a:ext cx="2143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6525" y="25400"/>
            <a:ext cx="36337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Better procedure:</a:t>
            </a:r>
          </a:p>
        </p:txBody>
      </p:sp>
      <p:sp>
        <p:nvSpPr>
          <p:cNvPr id="60419" name="Text Box 3"/>
          <p:cNvSpPr txBox="1">
            <a:spLocks noChangeArrowheads="1"/>
          </p:cNvSpPr>
          <p:nvPr/>
        </p:nvSpPr>
        <p:spPr bwMode="auto">
          <a:xfrm>
            <a:off x="1143000" y="1371600"/>
            <a:ext cx="6383338" cy="466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1. Produce all strings of length 1</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2. Produce all strings of length 2</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3. Produce all strings of length 3</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chemeClr val="accent2"/>
                </a:solidFill>
                <a:latin typeface="Comic Sans MS" charset="0"/>
              </a:rPr>
              <a:t>4. Produce all strings of length 4</a:t>
            </a:r>
          </a:p>
          <a:p>
            <a:pPr>
              <a:spcBef>
                <a:spcPct val="20000"/>
              </a:spcBef>
            </a:pPr>
            <a:r>
              <a:rPr kumimoji="0" lang="en-US" altLang="zh-CN" sz="3200" dirty="0">
                <a:solidFill>
                  <a:schemeClr val="accent2"/>
                </a:solidFill>
                <a:latin typeface="Comic Sans MS" charset="0"/>
              </a:rPr>
              <a:t>..........</a:t>
            </a:r>
          </a:p>
        </p:txBody>
      </p:sp>
      <p:sp>
        <p:nvSpPr>
          <p:cNvPr id="60420" name="Text Box 4"/>
          <p:cNvSpPr txBox="1">
            <a:spLocks noChangeArrowheads="1"/>
          </p:cNvSpPr>
          <p:nvPr/>
        </p:nvSpPr>
        <p:spPr bwMode="auto">
          <a:xfrm>
            <a:off x="4191000" y="0"/>
            <a:ext cx="35147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b="1" dirty="0">
                <a:solidFill>
                  <a:srgbClr val="FF0000"/>
                </a:solidFill>
                <a:latin typeface="Comic Sans MS" charset="0"/>
              </a:rPr>
              <a:t>Proper Order</a:t>
            </a:r>
          </a:p>
          <a:p>
            <a:pPr>
              <a:spcBef>
                <a:spcPct val="20000"/>
              </a:spcBef>
            </a:pPr>
            <a:r>
              <a:rPr kumimoji="0" lang="en-US" altLang="zh-CN" sz="3200" dirty="0">
                <a:solidFill>
                  <a:srgbClr val="FF0000"/>
                </a:solidFill>
                <a:latin typeface="Comic Sans MS" charset="0"/>
              </a:rPr>
              <a:t>(Canonical Order)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2286000"/>
            <a:ext cx="37068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Produce strings in </a:t>
            </a:r>
          </a:p>
          <a:p>
            <a:pPr>
              <a:spcBef>
                <a:spcPct val="20000"/>
              </a:spcBef>
            </a:pPr>
            <a:r>
              <a:rPr kumimoji="0" lang="en-US" altLang="zh-CN" sz="3200" b="1" dirty="0">
                <a:solidFill>
                  <a:srgbClr val="FF0000"/>
                </a:solidFill>
                <a:latin typeface="Comic Sans MS" charset="0"/>
              </a:rPr>
              <a:t>    </a:t>
            </a:r>
            <a:r>
              <a:rPr kumimoji="0" lang="en-US" altLang="zh-CN" sz="3200" dirty="0">
                <a:solidFill>
                  <a:srgbClr val="FF0000"/>
                </a:solidFill>
                <a:latin typeface="Comic Sans MS" charset="0"/>
              </a:rPr>
              <a:t>Proper Order:</a:t>
            </a:r>
          </a:p>
        </p:txBody>
      </p:sp>
      <p:grpSp>
        <p:nvGrpSpPr>
          <p:cNvPr id="61443" name="Group 3"/>
          <p:cNvGrpSpPr>
            <a:grpSpLocks/>
          </p:cNvGrpSpPr>
          <p:nvPr/>
        </p:nvGrpSpPr>
        <p:grpSpPr bwMode="auto">
          <a:xfrm>
            <a:off x="4876800" y="1295400"/>
            <a:ext cx="685800" cy="3733800"/>
            <a:chOff x="3130" y="368"/>
            <a:chExt cx="311" cy="2816"/>
          </a:xfrm>
        </p:grpSpPr>
        <p:graphicFrame>
          <p:nvGraphicFramePr>
            <p:cNvPr id="61462" name="Object 4"/>
            <p:cNvGraphicFramePr>
              <a:graphicFrameLocks noChangeAspect="1"/>
            </p:cNvGraphicFramePr>
            <p:nvPr/>
          </p:nvGraphicFramePr>
          <p:xfrm>
            <a:off x="3130" y="368"/>
            <a:ext cx="311" cy="176"/>
          </p:xfrm>
          <a:graphic>
            <a:graphicData uri="http://schemas.openxmlformats.org/presentationml/2006/ole">
              <mc:AlternateContent xmlns:mc="http://schemas.openxmlformats.org/markup-compatibility/2006">
                <mc:Choice xmlns:v="urn:schemas-microsoft-com:vml" Requires="v">
                  <p:oleObj spid="_x0000_s69119" name="Equation" r:id="rId4" imgW="495085" imgH="279279" progId="Equation.3">
                    <p:embed/>
                  </p:oleObj>
                </mc:Choice>
                <mc:Fallback>
                  <p:oleObj name="Equation" r:id="rId4" imgW="495085" imgH="27927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 y="368"/>
                          <a:ext cx="31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3" name="Object 5"/>
            <p:cNvGraphicFramePr>
              <a:graphicFrameLocks noChangeAspect="1"/>
            </p:cNvGraphicFramePr>
            <p:nvPr/>
          </p:nvGraphicFramePr>
          <p:xfrm>
            <a:off x="3130" y="656"/>
            <a:ext cx="311" cy="247"/>
          </p:xfrm>
          <a:graphic>
            <a:graphicData uri="http://schemas.openxmlformats.org/presentationml/2006/ole">
              <mc:AlternateContent xmlns:mc="http://schemas.openxmlformats.org/markup-compatibility/2006">
                <mc:Choice xmlns:v="urn:schemas-microsoft-com:vml" Requires="v">
                  <p:oleObj spid="_x0000_s69120" name="Equation" r:id="rId6" imgW="495085" imgH="393529" progId="Equation.3">
                    <p:embed/>
                  </p:oleObj>
                </mc:Choice>
                <mc:Fallback>
                  <p:oleObj name="Equation" r:id="rId6" imgW="495085"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0" y="656"/>
                          <a:ext cx="31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4" name="Object 6"/>
            <p:cNvGraphicFramePr>
              <a:graphicFrameLocks noChangeAspect="1"/>
            </p:cNvGraphicFramePr>
            <p:nvPr/>
          </p:nvGraphicFramePr>
          <p:xfrm>
            <a:off x="3130" y="1040"/>
            <a:ext cx="296" cy="176"/>
          </p:xfrm>
          <a:graphic>
            <a:graphicData uri="http://schemas.openxmlformats.org/presentationml/2006/ole">
              <mc:AlternateContent xmlns:mc="http://schemas.openxmlformats.org/markup-compatibility/2006">
                <mc:Choice xmlns:v="urn:schemas-microsoft-com:vml" Requires="v">
                  <p:oleObj spid="_x0000_s69121" name="Equation" r:id="rId8" imgW="469900" imgH="279400" progId="Equation.3">
                    <p:embed/>
                  </p:oleObj>
                </mc:Choice>
                <mc:Fallback>
                  <p:oleObj name="Equation" r:id="rId8" imgW="469900" imgH="2794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0" y="1040"/>
                          <a:ext cx="29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5" name="Object 7"/>
            <p:cNvGraphicFramePr>
              <a:graphicFrameLocks noChangeAspect="1"/>
            </p:cNvGraphicFramePr>
            <p:nvPr/>
          </p:nvGraphicFramePr>
          <p:xfrm>
            <a:off x="3130" y="1280"/>
            <a:ext cx="303" cy="247"/>
          </p:xfrm>
          <a:graphic>
            <a:graphicData uri="http://schemas.openxmlformats.org/presentationml/2006/ole">
              <mc:AlternateContent xmlns:mc="http://schemas.openxmlformats.org/markup-compatibility/2006">
                <mc:Choice xmlns:v="urn:schemas-microsoft-com:vml" Requires="v">
                  <p:oleObj spid="_x0000_s69122" name="Equation" r:id="rId10" imgW="482391" imgH="393529" progId="Equation.3">
                    <p:embed/>
                  </p:oleObj>
                </mc:Choice>
                <mc:Fallback>
                  <p:oleObj name="Equation" r:id="rId10" imgW="482391" imgH="39352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0" y="1280"/>
                          <a:ext cx="3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6" name="Object 8"/>
            <p:cNvGraphicFramePr>
              <a:graphicFrameLocks noChangeAspect="1"/>
            </p:cNvGraphicFramePr>
            <p:nvPr/>
          </p:nvGraphicFramePr>
          <p:xfrm>
            <a:off x="3130" y="1664"/>
            <a:ext cx="303" cy="247"/>
          </p:xfrm>
          <a:graphic>
            <a:graphicData uri="http://schemas.openxmlformats.org/presentationml/2006/ole">
              <mc:AlternateContent xmlns:mc="http://schemas.openxmlformats.org/markup-compatibility/2006">
                <mc:Choice xmlns:v="urn:schemas-microsoft-com:vml" Requires="v">
                  <p:oleObj spid="_x0000_s69123" name="Equation" r:id="rId12" imgW="482391" imgH="393529" progId="Equation.3">
                    <p:embed/>
                  </p:oleObj>
                </mc:Choice>
                <mc:Fallback>
                  <p:oleObj name="Equation" r:id="rId12" imgW="482391" imgH="393529"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0" y="1664"/>
                          <a:ext cx="3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7" name="Object 9"/>
            <p:cNvGraphicFramePr>
              <a:graphicFrameLocks noChangeAspect="1"/>
            </p:cNvGraphicFramePr>
            <p:nvPr/>
          </p:nvGraphicFramePr>
          <p:xfrm>
            <a:off x="3130" y="2000"/>
            <a:ext cx="288" cy="247"/>
          </p:xfrm>
          <a:graphic>
            <a:graphicData uri="http://schemas.openxmlformats.org/presentationml/2006/ole">
              <mc:AlternateContent xmlns:mc="http://schemas.openxmlformats.org/markup-compatibility/2006">
                <mc:Choice xmlns:v="urn:schemas-microsoft-com:vml" Requires="v">
                  <p:oleObj spid="_x0000_s69124" name="Equation" r:id="rId14" imgW="457002" imgH="393529" progId="Equation.3">
                    <p:embed/>
                  </p:oleObj>
                </mc:Choice>
                <mc:Fallback>
                  <p:oleObj name="Equation" r:id="rId14" imgW="457002" imgH="393529"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0" y="2000"/>
                          <a:ext cx="28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8" name="Object 10"/>
            <p:cNvGraphicFramePr>
              <a:graphicFrameLocks noChangeAspect="1"/>
            </p:cNvGraphicFramePr>
            <p:nvPr/>
          </p:nvGraphicFramePr>
          <p:xfrm>
            <a:off x="3130" y="2336"/>
            <a:ext cx="296" cy="176"/>
          </p:xfrm>
          <a:graphic>
            <a:graphicData uri="http://schemas.openxmlformats.org/presentationml/2006/ole">
              <mc:AlternateContent xmlns:mc="http://schemas.openxmlformats.org/markup-compatibility/2006">
                <mc:Choice xmlns:v="urn:schemas-microsoft-com:vml" Requires="v">
                  <p:oleObj spid="_x0000_s69125" name="Equation" r:id="rId16" imgW="469900" imgH="279400" progId="Equation.3">
                    <p:embed/>
                  </p:oleObj>
                </mc:Choice>
                <mc:Fallback>
                  <p:oleObj name="Equation" r:id="rId16" imgW="469900" imgH="2794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0" y="2336"/>
                          <a:ext cx="29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9" name="Object 11"/>
            <p:cNvGraphicFramePr>
              <a:graphicFrameLocks noChangeAspect="1"/>
            </p:cNvGraphicFramePr>
            <p:nvPr/>
          </p:nvGraphicFramePr>
          <p:xfrm>
            <a:off x="3130" y="2624"/>
            <a:ext cx="288" cy="247"/>
          </p:xfrm>
          <a:graphic>
            <a:graphicData uri="http://schemas.openxmlformats.org/presentationml/2006/ole">
              <mc:AlternateContent xmlns:mc="http://schemas.openxmlformats.org/markup-compatibility/2006">
                <mc:Choice xmlns:v="urn:schemas-microsoft-com:vml" Requires="v">
                  <p:oleObj spid="_x0000_s69126" name="Equation" r:id="rId18" imgW="457002" imgH="393529" progId="Equation.3">
                    <p:embed/>
                  </p:oleObj>
                </mc:Choice>
                <mc:Fallback>
                  <p:oleObj name="Equation" r:id="rId18" imgW="457002" imgH="393529"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0" y="2624"/>
                          <a:ext cx="28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70" name="Object 12"/>
            <p:cNvGraphicFramePr>
              <a:graphicFrameLocks noChangeAspect="1"/>
            </p:cNvGraphicFramePr>
            <p:nvPr/>
          </p:nvGraphicFramePr>
          <p:xfrm>
            <a:off x="3130" y="3008"/>
            <a:ext cx="271" cy="176"/>
          </p:xfrm>
          <a:graphic>
            <a:graphicData uri="http://schemas.openxmlformats.org/presentationml/2006/ole">
              <mc:AlternateContent xmlns:mc="http://schemas.openxmlformats.org/markup-compatibility/2006">
                <mc:Choice xmlns:v="urn:schemas-microsoft-com:vml" Requires="v">
                  <p:oleObj spid="_x0000_s69127" name="Equation" r:id="rId20" imgW="431613" imgH="279279" progId="Equation.3">
                    <p:embed/>
                  </p:oleObj>
                </mc:Choice>
                <mc:Fallback>
                  <p:oleObj name="Equation" r:id="rId20" imgW="431613" imgH="279279"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30" y="3008"/>
                          <a:ext cx="27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nvGrpSpPr>
          <p:cNvPr id="61444" name="Group 13"/>
          <p:cNvGrpSpPr>
            <a:grpSpLocks/>
          </p:cNvGrpSpPr>
          <p:nvPr/>
        </p:nvGrpSpPr>
        <p:grpSpPr bwMode="auto">
          <a:xfrm>
            <a:off x="4876800" y="5334000"/>
            <a:ext cx="738188" cy="1219200"/>
            <a:chOff x="3120" y="3296"/>
            <a:chExt cx="465" cy="895"/>
          </a:xfrm>
        </p:grpSpPr>
        <p:graphicFrame>
          <p:nvGraphicFramePr>
            <p:cNvPr id="61458" name="Object 14"/>
            <p:cNvGraphicFramePr>
              <a:graphicFrameLocks noChangeAspect="1"/>
            </p:cNvGraphicFramePr>
            <p:nvPr/>
          </p:nvGraphicFramePr>
          <p:xfrm>
            <a:off x="3130" y="3296"/>
            <a:ext cx="455" cy="176"/>
          </p:xfrm>
          <a:graphic>
            <a:graphicData uri="http://schemas.openxmlformats.org/presentationml/2006/ole">
              <mc:AlternateContent xmlns:mc="http://schemas.openxmlformats.org/markup-compatibility/2006">
                <mc:Choice xmlns:v="urn:schemas-microsoft-com:vml" Requires="v">
                  <p:oleObj spid="_x0000_s69128" name="Equation" r:id="rId22" imgW="723586" imgH="279279" progId="Equation.3">
                    <p:embed/>
                  </p:oleObj>
                </mc:Choice>
                <mc:Fallback>
                  <p:oleObj name="Equation" r:id="rId22" imgW="723586" imgH="279279" progId="Equation.3">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0" y="3296"/>
                          <a:ext cx="45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59" name="Object 15"/>
            <p:cNvGraphicFramePr>
              <a:graphicFrameLocks noChangeAspect="1"/>
            </p:cNvGraphicFramePr>
            <p:nvPr/>
          </p:nvGraphicFramePr>
          <p:xfrm>
            <a:off x="3130" y="3488"/>
            <a:ext cx="455" cy="247"/>
          </p:xfrm>
          <a:graphic>
            <a:graphicData uri="http://schemas.openxmlformats.org/presentationml/2006/ole">
              <mc:AlternateContent xmlns:mc="http://schemas.openxmlformats.org/markup-compatibility/2006">
                <mc:Choice xmlns:v="urn:schemas-microsoft-com:vml" Requires="v">
                  <p:oleObj spid="_x0000_s69129" name="Equation" r:id="rId24" imgW="723586" imgH="393529" progId="Equation.3">
                    <p:embed/>
                  </p:oleObj>
                </mc:Choice>
                <mc:Fallback>
                  <p:oleObj name="Equation" r:id="rId24" imgW="723586" imgH="393529" progId="Equation.3">
                    <p:embed/>
                    <p:pic>
                      <p:nvPicPr>
                        <p:cNvPr id="0"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0" y="3488"/>
                          <a:ext cx="45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0" name="Object 16"/>
            <p:cNvGraphicFramePr>
              <a:graphicFrameLocks noChangeAspect="1"/>
            </p:cNvGraphicFramePr>
            <p:nvPr/>
          </p:nvGraphicFramePr>
          <p:xfrm>
            <a:off x="3120" y="3840"/>
            <a:ext cx="440" cy="176"/>
          </p:xfrm>
          <a:graphic>
            <a:graphicData uri="http://schemas.openxmlformats.org/presentationml/2006/ole">
              <mc:AlternateContent xmlns:mc="http://schemas.openxmlformats.org/markup-compatibility/2006">
                <mc:Choice xmlns:v="urn:schemas-microsoft-com:vml" Requires="v">
                  <p:oleObj spid="_x0000_s69130" name="Equation" r:id="rId26" imgW="698500" imgH="279400" progId="Equation.3">
                    <p:embed/>
                  </p:oleObj>
                </mc:Choice>
                <mc:Fallback>
                  <p:oleObj name="Equation" r:id="rId26" imgW="698500" imgH="279400" progId="Equation.3">
                    <p:embed/>
                    <p:pic>
                      <p:nvPicPr>
                        <p:cNvPr id="0"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20" y="3840"/>
                          <a:ext cx="44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61" name="Object 17"/>
            <p:cNvGraphicFramePr>
              <a:graphicFrameLocks noChangeAspect="1"/>
            </p:cNvGraphicFramePr>
            <p:nvPr/>
          </p:nvGraphicFramePr>
          <p:xfrm>
            <a:off x="3120" y="4128"/>
            <a:ext cx="416" cy="63"/>
          </p:xfrm>
          <a:graphic>
            <a:graphicData uri="http://schemas.openxmlformats.org/presentationml/2006/ole">
              <mc:AlternateContent xmlns:mc="http://schemas.openxmlformats.org/markup-compatibility/2006">
                <mc:Choice xmlns:v="urn:schemas-microsoft-com:vml" Requires="v">
                  <p:oleObj spid="_x0000_s69131" name="Equation" r:id="rId28" imgW="660113" imgH="101556" progId="Equation.3">
                    <p:embed/>
                  </p:oleObj>
                </mc:Choice>
                <mc:Fallback>
                  <p:oleObj name="Equation" r:id="rId28" imgW="660113" imgH="101556" progId="Equation.3">
                    <p:embed/>
                    <p:pic>
                      <p:nvPicPr>
                        <p:cNvPr id="0"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20" y="4128"/>
                          <a:ext cx="416"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61445" name="AutoShape 18"/>
          <p:cNvSpPr>
            <a:spLocks/>
          </p:cNvSpPr>
          <p:nvPr/>
        </p:nvSpPr>
        <p:spPr bwMode="auto">
          <a:xfrm>
            <a:off x="5715000" y="1295400"/>
            <a:ext cx="457200" cy="3733800"/>
          </a:xfrm>
          <a:prstGeom prst="rightBrace">
            <a:avLst>
              <a:gd name="adj1" fmla="val 68056"/>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61446" name="AutoShape 19"/>
          <p:cNvSpPr>
            <a:spLocks/>
          </p:cNvSpPr>
          <p:nvPr/>
        </p:nvSpPr>
        <p:spPr bwMode="auto">
          <a:xfrm>
            <a:off x="5715000" y="5334000"/>
            <a:ext cx="381000" cy="1219200"/>
          </a:xfrm>
          <a:prstGeom prst="rightBrace">
            <a:avLst>
              <a:gd name="adj1" fmla="val 26667"/>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61447" name="Text Box 20"/>
          <p:cNvSpPr txBox="1">
            <a:spLocks noChangeArrowheads="1"/>
          </p:cNvSpPr>
          <p:nvPr/>
        </p:nvSpPr>
        <p:spPr bwMode="auto">
          <a:xfrm>
            <a:off x="6324600" y="2819400"/>
            <a:ext cx="1743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FF"/>
                </a:solidFill>
                <a:latin typeface="Comic Sans MS" charset="0"/>
              </a:rPr>
              <a:t>length 2</a:t>
            </a:r>
          </a:p>
        </p:txBody>
      </p:sp>
      <p:sp>
        <p:nvSpPr>
          <p:cNvPr id="61448" name="Text Box 21"/>
          <p:cNvSpPr txBox="1">
            <a:spLocks noChangeArrowheads="1"/>
          </p:cNvSpPr>
          <p:nvPr/>
        </p:nvSpPr>
        <p:spPr bwMode="auto">
          <a:xfrm>
            <a:off x="6324600" y="5638800"/>
            <a:ext cx="1743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FF"/>
                </a:solidFill>
                <a:latin typeface="Comic Sans MS" charset="0"/>
              </a:rPr>
              <a:t>length 3</a:t>
            </a:r>
          </a:p>
        </p:txBody>
      </p:sp>
      <p:sp>
        <p:nvSpPr>
          <p:cNvPr id="61449" name="Text Box 22"/>
          <p:cNvSpPr txBox="1">
            <a:spLocks noChangeArrowheads="1"/>
          </p:cNvSpPr>
          <p:nvPr/>
        </p:nvSpPr>
        <p:spPr bwMode="auto">
          <a:xfrm>
            <a:off x="6248400" y="228600"/>
            <a:ext cx="1677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FF"/>
                </a:solidFill>
                <a:latin typeface="Comic Sans MS" charset="0"/>
              </a:rPr>
              <a:t>length 1</a:t>
            </a:r>
          </a:p>
        </p:txBody>
      </p:sp>
      <p:grpSp>
        <p:nvGrpSpPr>
          <p:cNvPr id="61450" name="Group 23"/>
          <p:cNvGrpSpPr>
            <a:grpSpLocks/>
          </p:cNvGrpSpPr>
          <p:nvPr/>
        </p:nvGrpSpPr>
        <p:grpSpPr bwMode="auto">
          <a:xfrm>
            <a:off x="4953000" y="152400"/>
            <a:ext cx="381000" cy="838200"/>
            <a:chOff x="2400" y="864"/>
            <a:chExt cx="184" cy="768"/>
          </a:xfrm>
        </p:grpSpPr>
        <p:graphicFrame>
          <p:nvGraphicFramePr>
            <p:cNvPr id="61455" name="Object 24"/>
            <p:cNvGraphicFramePr>
              <a:graphicFrameLocks noChangeAspect="1"/>
            </p:cNvGraphicFramePr>
            <p:nvPr/>
          </p:nvGraphicFramePr>
          <p:xfrm>
            <a:off x="2400" y="864"/>
            <a:ext cx="184" cy="192"/>
          </p:xfrm>
          <a:graphic>
            <a:graphicData uri="http://schemas.openxmlformats.org/presentationml/2006/ole">
              <mc:AlternateContent xmlns:mc="http://schemas.openxmlformats.org/markup-compatibility/2006">
                <mc:Choice xmlns:v="urn:schemas-microsoft-com:vml" Requires="v">
                  <p:oleObj spid="_x0000_s69132" name="Equation" r:id="rId30" imgW="291973" imgH="304668" progId="Equation.3">
                    <p:embed/>
                  </p:oleObj>
                </mc:Choice>
                <mc:Fallback>
                  <p:oleObj name="Equation" r:id="rId30" imgW="291973" imgH="304668" progId="Equation.3">
                    <p:embed/>
                    <p:pic>
                      <p:nvPicPr>
                        <p:cNvPr id="0" name="Object 2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400" y="86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56" name="Object 25"/>
            <p:cNvGraphicFramePr>
              <a:graphicFrameLocks noChangeAspect="1"/>
            </p:cNvGraphicFramePr>
            <p:nvPr/>
          </p:nvGraphicFramePr>
          <p:xfrm>
            <a:off x="2400" y="1104"/>
            <a:ext cx="168" cy="272"/>
          </p:xfrm>
          <a:graphic>
            <a:graphicData uri="http://schemas.openxmlformats.org/presentationml/2006/ole">
              <mc:AlternateContent xmlns:mc="http://schemas.openxmlformats.org/markup-compatibility/2006">
                <mc:Choice xmlns:v="urn:schemas-microsoft-com:vml" Requires="v">
                  <p:oleObj spid="_x0000_s69133" name="Equation" r:id="rId32" imgW="266469" imgH="431425" progId="Equation.3">
                    <p:embed/>
                  </p:oleObj>
                </mc:Choice>
                <mc:Fallback>
                  <p:oleObj name="Equation" r:id="rId32" imgW="266469" imgH="431425" progId="Equation.3">
                    <p:embed/>
                    <p:pic>
                      <p:nvPicPr>
                        <p:cNvPr id="0" name="Object 2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00" y="1104"/>
                          <a:ext cx="1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57" name="Object 26"/>
            <p:cNvGraphicFramePr>
              <a:graphicFrameLocks noChangeAspect="1"/>
            </p:cNvGraphicFramePr>
            <p:nvPr/>
          </p:nvGraphicFramePr>
          <p:xfrm>
            <a:off x="2400" y="1440"/>
            <a:ext cx="160" cy="192"/>
          </p:xfrm>
          <a:graphic>
            <a:graphicData uri="http://schemas.openxmlformats.org/presentationml/2006/ole">
              <mc:AlternateContent xmlns:mc="http://schemas.openxmlformats.org/markup-compatibility/2006">
                <mc:Choice xmlns:v="urn:schemas-microsoft-com:vml" Requires="v">
                  <p:oleObj spid="_x0000_s69134" name="Equation" r:id="rId34" imgW="253780" imgH="304536" progId="Equation.3">
                    <p:embed/>
                  </p:oleObj>
                </mc:Choice>
                <mc:Fallback>
                  <p:oleObj name="Equation" r:id="rId34" imgW="253780" imgH="304536" progId="Equation.3">
                    <p:embed/>
                    <p:pic>
                      <p:nvPicPr>
                        <p:cNvPr id="0" name="Object 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00" y="1440"/>
                          <a:ext cx="16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61451" name="AutoShape 27"/>
          <p:cNvSpPr>
            <a:spLocks/>
          </p:cNvSpPr>
          <p:nvPr/>
        </p:nvSpPr>
        <p:spPr bwMode="auto">
          <a:xfrm>
            <a:off x="5638800" y="152400"/>
            <a:ext cx="381000" cy="838200"/>
          </a:xfrm>
          <a:prstGeom prst="rightBrace">
            <a:avLst>
              <a:gd name="adj1" fmla="val 18333"/>
              <a:gd name="adj2" fmla="val 50000"/>
            </a:avLst>
          </a:prstGeom>
          <a:noFill/>
          <a:ln w="9525">
            <a:solidFill>
              <a:srgbClr val="FF00FF"/>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graphicFrame>
        <p:nvGraphicFramePr>
          <p:cNvPr id="61452" name="Object 28"/>
          <p:cNvGraphicFramePr>
            <a:graphicFrameLocks noChangeAspect="1"/>
          </p:cNvGraphicFramePr>
          <p:nvPr/>
        </p:nvGraphicFramePr>
        <p:xfrm>
          <a:off x="4343400" y="76200"/>
          <a:ext cx="457200" cy="323850"/>
        </p:xfrm>
        <a:graphic>
          <a:graphicData uri="http://schemas.openxmlformats.org/presentationml/2006/ole">
            <mc:AlternateContent xmlns:mc="http://schemas.openxmlformats.org/markup-compatibility/2006">
              <mc:Choice xmlns:v="urn:schemas-microsoft-com:vml" Requires="v">
                <p:oleObj spid="_x0000_s69135" name="Equation" r:id="rId36" imgW="304536" imgH="215713" progId="Equation.3">
                  <p:embed/>
                </p:oleObj>
              </mc:Choice>
              <mc:Fallback>
                <p:oleObj name="Equation" r:id="rId36" imgW="304536" imgH="215713" progId="Equation.3">
                  <p:embed/>
                  <p:pic>
                    <p:nvPicPr>
                      <p:cNvPr id="0" name="Object 2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343400" y="76200"/>
                        <a:ext cx="4572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53" name="Object 29"/>
          <p:cNvGraphicFramePr>
            <a:graphicFrameLocks noChangeAspect="1"/>
          </p:cNvGraphicFramePr>
          <p:nvPr/>
        </p:nvGraphicFramePr>
        <p:xfrm>
          <a:off x="4343400" y="457200"/>
          <a:ext cx="438150" cy="300038"/>
        </p:xfrm>
        <a:graphic>
          <a:graphicData uri="http://schemas.openxmlformats.org/presentationml/2006/ole">
            <mc:AlternateContent xmlns:mc="http://schemas.openxmlformats.org/markup-compatibility/2006">
              <mc:Choice xmlns:v="urn:schemas-microsoft-com:vml" Requires="v">
                <p:oleObj spid="_x0000_s69136" name="Equation" r:id="rId38" imgW="317087" imgH="215619" progId="Equation.3">
                  <p:embed/>
                </p:oleObj>
              </mc:Choice>
              <mc:Fallback>
                <p:oleObj name="Equation" r:id="rId38" imgW="317087" imgH="215619" progId="Equation.3">
                  <p:embed/>
                  <p:pic>
                    <p:nvPicPr>
                      <p:cNvPr id="0" name="Object 2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343400" y="457200"/>
                        <a:ext cx="43815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54" name="Object 30"/>
          <p:cNvGraphicFramePr>
            <a:graphicFrameLocks noChangeAspect="1"/>
          </p:cNvGraphicFramePr>
          <p:nvPr/>
        </p:nvGraphicFramePr>
        <p:xfrm>
          <a:off x="4343400" y="762000"/>
          <a:ext cx="184150" cy="457200"/>
        </p:xfrm>
        <a:graphic>
          <a:graphicData uri="http://schemas.openxmlformats.org/presentationml/2006/ole">
            <mc:AlternateContent xmlns:mc="http://schemas.openxmlformats.org/markup-compatibility/2006">
              <mc:Choice xmlns:v="urn:schemas-microsoft-com:vml" Requires="v">
                <p:oleObj spid="_x0000_s69137" name="Equation" r:id="rId40" imgW="76101" imgH="190252" progId="Equation.3">
                  <p:embed/>
                </p:oleObj>
              </mc:Choice>
              <mc:Fallback>
                <p:oleObj name="Equation" r:id="rId40" imgW="76101" imgH="190252" progId="Equation.3">
                  <p:embed/>
                  <p:pic>
                    <p:nvPicPr>
                      <p:cNvPr id="0" name="Object 3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43400" y="7620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38113" y="836613"/>
            <a:ext cx="2057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b="1" dirty="0">
                <a:solidFill>
                  <a:srgbClr val="FF0000"/>
                </a:solidFill>
                <a:latin typeface="Comic Sans MS" charset="0"/>
              </a:rPr>
              <a:t>Theorem:</a:t>
            </a:r>
          </a:p>
        </p:txBody>
      </p:sp>
      <p:sp>
        <p:nvSpPr>
          <p:cNvPr id="62467" name="Text Box 3"/>
          <p:cNvSpPr txBox="1">
            <a:spLocks noChangeArrowheads="1"/>
          </p:cNvSpPr>
          <p:nvPr/>
        </p:nvSpPr>
        <p:spPr bwMode="auto">
          <a:xfrm>
            <a:off x="2686050" y="912813"/>
            <a:ext cx="5976938"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The set of all Turing Machines</a:t>
            </a:r>
          </a:p>
          <a:p>
            <a:pPr>
              <a:spcBef>
                <a:spcPct val="20000"/>
              </a:spcBef>
            </a:pPr>
            <a:r>
              <a:rPr kumimoji="0" lang="en-US" altLang="zh-CN" sz="3200" dirty="0">
                <a:solidFill>
                  <a:schemeClr val="accent2"/>
                </a:solidFill>
                <a:latin typeface="Comic Sans MS" charset="0"/>
              </a:rPr>
              <a:t>is countable</a:t>
            </a:r>
          </a:p>
        </p:txBody>
      </p:sp>
      <p:grpSp>
        <p:nvGrpSpPr>
          <p:cNvPr id="1899524" name="Group 4"/>
          <p:cNvGrpSpPr>
            <a:grpSpLocks/>
          </p:cNvGrpSpPr>
          <p:nvPr/>
        </p:nvGrpSpPr>
        <p:grpSpPr bwMode="auto">
          <a:xfrm>
            <a:off x="228600" y="2819400"/>
            <a:ext cx="8728075" cy="3068638"/>
            <a:chOff x="144" y="1776"/>
            <a:chExt cx="5498" cy="1933"/>
          </a:xfrm>
        </p:grpSpPr>
        <p:sp>
          <p:nvSpPr>
            <p:cNvPr id="62469" name="Text Box 5"/>
            <p:cNvSpPr txBox="1">
              <a:spLocks noChangeArrowheads="1"/>
            </p:cNvSpPr>
            <p:nvPr/>
          </p:nvSpPr>
          <p:spPr bwMode="auto">
            <a:xfrm>
              <a:off x="144" y="1776"/>
              <a:ext cx="88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b="1" dirty="0">
                  <a:solidFill>
                    <a:srgbClr val="FF0000"/>
                  </a:solidFill>
                  <a:latin typeface="Comic Sans MS" charset="0"/>
                </a:rPr>
                <a:t>Proof:</a:t>
              </a:r>
            </a:p>
          </p:txBody>
        </p:sp>
        <p:sp>
          <p:nvSpPr>
            <p:cNvPr id="62470" name="Text Box 6"/>
            <p:cNvSpPr txBox="1">
              <a:spLocks noChangeArrowheads="1"/>
            </p:cNvSpPr>
            <p:nvPr/>
          </p:nvSpPr>
          <p:spPr bwMode="auto">
            <a:xfrm>
              <a:off x="1025" y="2976"/>
              <a:ext cx="4617"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Find an enumeration procedure </a:t>
              </a:r>
            </a:p>
            <a:p>
              <a:pPr>
                <a:spcBef>
                  <a:spcPct val="20000"/>
                </a:spcBef>
              </a:pPr>
              <a:r>
                <a:rPr kumimoji="0" lang="en-US" altLang="zh-CN" sz="3200" dirty="0">
                  <a:solidFill>
                    <a:schemeClr val="accent2"/>
                  </a:solidFill>
                  <a:latin typeface="Comic Sans MS" charset="0"/>
                </a:rPr>
                <a:t>for the set of Turing Machine strings</a:t>
              </a:r>
            </a:p>
          </p:txBody>
        </p:sp>
        <p:sp>
          <p:nvSpPr>
            <p:cNvPr id="62471" name="Text Box 7"/>
            <p:cNvSpPr txBox="1">
              <a:spLocks noChangeArrowheads="1"/>
            </p:cNvSpPr>
            <p:nvPr/>
          </p:nvSpPr>
          <p:spPr bwMode="auto">
            <a:xfrm>
              <a:off x="1056" y="1776"/>
              <a:ext cx="4380"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Any Turing Machine can be encoded</a:t>
              </a:r>
            </a:p>
            <a:p>
              <a:pPr>
                <a:spcBef>
                  <a:spcPct val="20000"/>
                </a:spcBef>
              </a:pPr>
              <a:r>
                <a:rPr kumimoji="0" lang="en-US" altLang="zh-CN" sz="3200" dirty="0">
                  <a:solidFill>
                    <a:schemeClr val="accent2"/>
                  </a:solidFill>
                  <a:latin typeface="Comic Sans MS" charset="0"/>
                </a:rPr>
                <a:t>with a binary string of </a:t>
              </a:r>
              <a:r>
                <a:rPr kumimoji="0" lang="en-US" altLang="zh-CN" sz="3200" dirty="0">
                  <a:latin typeface="Comic Sans MS" charset="0"/>
                </a:rPr>
                <a:t>0’s</a:t>
              </a:r>
              <a:r>
                <a:rPr kumimoji="0" lang="en-US" altLang="zh-CN" sz="3200" dirty="0">
                  <a:solidFill>
                    <a:schemeClr val="accent2"/>
                  </a:solidFill>
                  <a:latin typeface="Comic Sans MS" charset="0"/>
                </a:rPr>
                <a:t> and </a:t>
              </a:r>
              <a:r>
                <a:rPr kumimoji="0" lang="en-US" altLang="zh-CN" sz="3200" dirty="0">
                  <a:latin typeface="Comic Sans MS" charset="0"/>
                </a:rPr>
                <a:t>1’s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1899524"/>
                                        </p:tgtEl>
                                        <p:attrNameLst>
                                          <p:attrName>style.visibility</p:attrName>
                                        </p:attrNameLst>
                                      </p:cBhvr>
                                      <p:to>
                                        <p:strVal val="visible"/>
                                      </p:to>
                                    </p:set>
                                    <p:anim calcmode="lin" valueType="num">
                                      <p:cBhvr additive="base">
                                        <p:cTn id="7" dur="500" fill="hold"/>
                                        <p:tgtEl>
                                          <p:spTgt spid="1899524"/>
                                        </p:tgtEl>
                                        <p:attrNameLst>
                                          <p:attrName>ppt_x</p:attrName>
                                        </p:attrNameLst>
                                      </p:cBhvr>
                                      <p:tavLst>
                                        <p:tav tm="0">
                                          <p:val>
                                            <p:strVal val="0-#ppt_w/2"/>
                                          </p:val>
                                        </p:tav>
                                        <p:tav tm="100000">
                                          <p:val>
                                            <p:strVal val="#ppt_x"/>
                                          </p:val>
                                        </p:tav>
                                      </p:tavLst>
                                    </p:anim>
                                    <p:anim calcmode="lin" valueType="num">
                                      <p:cBhvr additive="base">
                                        <p:cTn id="8" dur="500" fill="hold"/>
                                        <p:tgtEl>
                                          <p:spTgt spid="1899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Text Box 2"/>
          <p:cNvSpPr txBox="1">
            <a:spLocks noChangeArrowheads="1"/>
          </p:cNvSpPr>
          <p:nvPr/>
        </p:nvSpPr>
        <p:spPr bwMode="auto">
          <a:xfrm>
            <a:off x="539750" y="1916113"/>
            <a:ext cx="8120063" cy="408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spcBef>
                <a:spcPct val="20000"/>
              </a:spcBef>
              <a:defRPr/>
            </a:pPr>
            <a:r>
              <a:rPr kumimoji="0" lang="en-US" altLang="zh-CN" sz="3200" dirty="0" smtClean="0">
                <a:solidFill>
                  <a:srgbClr val="FF00FF"/>
                </a:solidFill>
                <a:latin typeface="Comic Sans MS" pitchFamily="66" charset="0"/>
              </a:rPr>
              <a:t>1.</a:t>
            </a:r>
            <a:r>
              <a:rPr kumimoji="0" lang="en-US" altLang="zh-CN" sz="3200" dirty="0" smtClean="0">
                <a:solidFill>
                  <a:schemeClr val="accent2"/>
                </a:solidFill>
                <a:latin typeface="Comic Sans MS" pitchFamily="66" charset="0"/>
              </a:rPr>
              <a:t>  Generate the next binary string </a:t>
            </a:r>
          </a:p>
          <a:p>
            <a:pPr>
              <a:spcBef>
                <a:spcPct val="20000"/>
              </a:spcBef>
              <a:defRPr/>
            </a:pPr>
            <a:r>
              <a:rPr kumimoji="0" lang="en-US" altLang="zh-CN" sz="3200" dirty="0" smtClean="0">
                <a:solidFill>
                  <a:schemeClr val="accent2"/>
                </a:solidFill>
                <a:latin typeface="Comic Sans MS" pitchFamily="66" charset="0"/>
              </a:rPr>
              <a:t>     of </a:t>
            </a:r>
            <a:r>
              <a:rPr kumimoji="0" lang="en-US" altLang="zh-CN" sz="3200" dirty="0" smtClean="0">
                <a:latin typeface="Comic Sans MS" pitchFamily="66" charset="0"/>
              </a:rPr>
              <a:t>0’s</a:t>
            </a:r>
            <a:r>
              <a:rPr kumimoji="0" lang="en-US" altLang="zh-CN" sz="3200" dirty="0" smtClean="0">
                <a:solidFill>
                  <a:schemeClr val="accent2"/>
                </a:solidFill>
                <a:latin typeface="Comic Sans MS" pitchFamily="66" charset="0"/>
              </a:rPr>
              <a:t> and </a:t>
            </a:r>
            <a:r>
              <a:rPr kumimoji="0" lang="en-US" altLang="zh-CN" sz="3200" dirty="0" smtClean="0">
                <a:latin typeface="Comic Sans MS" pitchFamily="66" charset="0"/>
              </a:rPr>
              <a:t>1’s </a:t>
            </a:r>
            <a:r>
              <a:rPr kumimoji="0" lang="en-US" altLang="zh-CN" sz="3200" dirty="0" smtClean="0">
                <a:solidFill>
                  <a:schemeClr val="accent2"/>
                </a:solidFill>
                <a:latin typeface="Comic Sans MS" pitchFamily="66" charset="0"/>
              </a:rPr>
              <a:t>in proper order</a:t>
            </a:r>
          </a:p>
          <a:p>
            <a:pPr>
              <a:spcBef>
                <a:spcPct val="20000"/>
              </a:spcBef>
              <a:defRPr/>
            </a:pPr>
            <a:endParaRPr kumimoji="0" lang="en-US" altLang="zh-CN" sz="3200" dirty="0" smtClean="0">
              <a:solidFill>
                <a:schemeClr val="accent2"/>
              </a:solidFill>
              <a:latin typeface="Comic Sans MS" pitchFamily="66" charset="0"/>
            </a:endParaRPr>
          </a:p>
          <a:p>
            <a:pPr>
              <a:spcBef>
                <a:spcPct val="20000"/>
              </a:spcBef>
              <a:defRPr/>
            </a:pPr>
            <a:r>
              <a:rPr kumimoji="0" lang="en-US" altLang="zh-CN" sz="3200" dirty="0" smtClean="0">
                <a:solidFill>
                  <a:srgbClr val="FF00FF"/>
                </a:solidFill>
                <a:latin typeface="Comic Sans MS" pitchFamily="66" charset="0"/>
              </a:rPr>
              <a:t>2.</a:t>
            </a:r>
            <a:r>
              <a:rPr kumimoji="0" lang="en-US" altLang="zh-CN" sz="3200" dirty="0" smtClean="0">
                <a:solidFill>
                  <a:schemeClr val="accent2"/>
                </a:solidFill>
                <a:latin typeface="Comic Sans MS" pitchFamily="66" charset="0"/>
              </a:rPr>
              <a:t>  Check if the string describes a </a:t>
            </a:r>
          </a:p>
          <a:p>
            <a:pPr>
              <a:spcBef>
                <a:spcPct val="20000"/>
              </a:spcBef>
              <a:defRPr/>
            </a:pPr>
            <a:r>
              <a:rPr kumimoji="0" lang="en-US" altLang="zh-CN" sz="3200" dirty="0" smtClean="0">
                <a:solidFill>
                  <a:schemeClr val="accent2"/>
                </a:solidFill>
                <a:latin typeface="Comic Sans MS" pitchFamily="66" charset="0"/>
              </a:rPr>
              <a:t>     Turing Machine</a:t>
            </a:r>
          </a:p>
          <a:p>
            <a:pPr>
              <a:spcBef>
                <a:spcPct val="20000"/>
              </a:spcBef>
              <a:defRPr/>
            </a:pPr>
            <a:r>
              <a:rPr kumimoji="0" lang="en-US" altLang="zh-CN" sz="3200" dirty="0" smtClean="0">
                <a:solidFill>
                  <a:schemeClr val="accent2"/>
                </a:solidFill>
                <a:latin typeface="Comic Sans MS" pitchFamily="66" charset="0"/>
              </a:rPr>
              <a:t>           if </a:t>
            </a:r>
            <a:r>
              <a:rPr kumimoji="0" lang="en-US" altLang="zh-CN" sz="3200" b="1" dirty="0" smtClean="0">
                <a:solidFill>
                  <a:srgbClr val="FF0000"/>
                </a:solidFill>
                <a:effectLst>
                  <a:outerShdw blurRad="38100" dist="38100" dir="2700000" algn="tl">
                    <a:srgbClr val="C0C0C0"/>
                  </a:outerShdw>
                </a:effectLst>
                <a:latin typeface="Comic Sans MS" pitchFamily="66" charset="0"/>
              </a:rPr>
              <a:t>YES:</a:t>
            </a:r>
            <a:r>
              <a:rPr kumimoji="0" lang="en-US" altLang="zh-CN" sz="3200" dirty="0" smtClean="0">
                <a:solidFill>
                  <a:schemeClr val="accent2"/>
                </a:solidFill>
                <a:latin typeface="Comic Sans MS" pitchFamily="66" charset="0"/>
              </a:rPr>
              <a:t> print string on output tape</a:t>
            </a:r>
          </a:p>
          <a:p>
            <a:pPr>
              <a:spcBef>
                <a:spcPct val="20000"/>
              </a:spcBef>
              <a:defRPr/>
            </a:pPr>
            <a:r>
              <a:rPr kumimoji="0" lang="en-US" altLang="zh-CN" sz="3200" dirty="0" smtClean="0">
                <a:solidFill>
                  <a:schemeClr val="accent2"/>
                </a:solidFill>
                <a:latin typeface="Comic Sans MS" pitchFamily="66" charset="0"/>
              </a:rPr>
              <a:t>           if </a:t>
            </a:r>
            <a:r>
              <a:rPr kumimoji="0" lang="en-US" altLang="zh-CN" sz="3200" b="1" dirty="0" smtClean="0">
                <a:solidFill>
                  <a:srgbClr val="FF0000"/>
                </a:solidFill>
                <a:effectLst>
                  <a:outerShdw blurRad="38100" dist="38100" dir="2700000" algn="tl">
                    <a:srgbClr val="C0C0C0"/>
                  </a:outerShdw>
                </a:effectLst>
                <a:latin typeface="Comic Sans MS" pitchFamily="66" charset="0"/>
              </a:rPr>
              <a:t>NO:</a:t>
            </a:r>
            <a:r>
              <a:rPr kumimoji="0" lang="en-US" altLang="zh-CN" sz="3200" dirty="0" smtClean="0">
                <a:solidFill>
                  <a:schemeClr val="accent2"/>
                </a:solidFill>
                <a:latin typeface="Comic Sans MS" pitchFamily="66" charset="0"/>
              </a:rPr>
              <a:t>  ignore string</a:t>
            </a:r>
          </a:p>
        </p:txBody>
      </p:sp>
      <p:sp>
        <p:nvSpPr>
          <p:cNvPr id="63491" name="Text Box 3"/>
          <p:cNvSpPr txBox="1">
            <a:spLocks noChangeArrowheads="1"/>
          </p:cNvSpPr>
          <p:nvPr/>
        </p:nvSpPr>
        <p:spPr bwMode="auto">
          <a:xfrm>
            <a:off x="0" y="0"/>
            <a:ext cx="32099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4000" b="1">
                <a:solidFill>
                  <a:srgbClr val="FF0000"/>
                </a:solidFill>
                <a:latin typeface="Comic Sans MS" charset="0"/>
              </a:rPr>
              <a:t>Enumerator:</a:t>
            </a:r>
          </a:p>
        </p:txBody>
      </p:sp>
      <p:sp>
        <p:nvSpPr>
          <p:cNvPr id="63492" name="Text Box 4"/>
          <p:cNvSpPr txBox="1">
            <a:spLocks noChangeArrowheads="1"/>
          </p:cNvSpPr>
          <p:nvPr/>
        </p:nvSpPr>
        <p:spPr bwMode="auto">
          <a:xfrm>
            <a:off x="0" y="1052513"/>
            <a:ext cx="16668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600" dirty="0">
                <a:solidFill>
                  <a:srgbClr val="009900"/>
                </a:solidFill>
                <a:latin typeface="Comic Sans MS" charset="0"/>
              </a:rPr>
              <a:t>Repeat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228600" y="838200"/>
          <a:ext cx="358775" cy="457200"/>
        </p:xfrm>
        <a:graphic>
          <a:graphicData uri="http://schemas.openxmlformats.org/presentationml/2006/ole">
            <mc:AlternateContent xmlns:mc="http://schemas.openxmlformats.org/markup-compatibility/2006">
              <mc:Choice xmlns:v="urn:schemas-microsoft-com:vml" Requires="v">
                <p:oleObj spid="_x0000_s69738" name="Equation" r:id="rId4" imgW="139579" imgH="177646" progId="Equation.3">
                  <p:embed/>
                </p:oleObj>
              </mc:Choice>
              <mc:Fallback>
                <p:oleObj name="Equation" r:id="rId4" imgW="139579"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358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304800" y="1371600"/>
          <a:ext cx="234950" cy="381000"/>
        </p:xfrm>
        <a:graphic>
          <a:graphicData uri="http://schemas.openxmlformats.org/presentationml/2006/ole">
            <mc:AlternateContent xmlns:mc="http://schemas.openxmlformats.org/markup-compatibility/2006">
              <mc:Choice xmlns:v="urn:schemas-microsoft-com:vml" Requires="v">
                <p:oleObj spid="_x0000_s69739" name="Equation" r:id="rId6" imgW="101468" imgH="164885" progId="Equation.3">
                  <p:embed/>
                </p:oleObj>
              </mc:Choice>
              <mc:Fallback>
                <p:oleObj name="Equation" r:id="rId6" imgW="101468" imgH="16488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371600"/>
                        <a:ext cx="2349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304800" y="1828800"/>
          <a:ext cx="533400" cy="414338"/>
        </p:xfrm>
        <a:graphic>
          <a:graphicData uri="http://schemas.openxmlformats.org/presentationml/2006/ole">
            <mc:AlternateContent xmlns:mc="http://schemas.openxmlformats.org/markup-compatibility/2006">
              <mc:Choice xmlns:v="urn:schemas-microsoft-com:vml" Requires="v">
                <p:oleObj spid="_x0000_s69740" name="Equation" r:id="rId8" imgW="228402" imgH="177646" progId="Equation.3">
                  <p:embed/>
                </p:oleObj>
              </mc:Choice>
              <mc:Fallback>
                <p:oleObj name="Equation" r:id="rId8" imgW="228402" imgH="17764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828800"/>
                        <a:ext cx="5334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304800" y="2286000"/>
          <a:ext cx="457200" cy="398463"/>
        </p:xfrm>
        <a:graphic>
          <a:graphicData uri="http://schemas.openxmlformats.org/presentationml/2006/ole">
            <mc:AlternateContent xmlns:mc="http://schemas.openxmlformats.org/markup-compatibility/2006">
              <mc:Choice xmlns:v="urn:schemas-microsoft-com:vml" Requires="v">
                <p:oleObj spid="_x0000_s69741" name="Equation" r:id="rId10" imgW="202936" imgH="177569" progId="Equation.3">
                  <p:embed/>
                </p:oleObj>
              </mc:Choice>
              <mc:Fallback>
                <p:oleObj name="Equation" r:id="rId10" imgW="202936" imgH="177569"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2286000"/>
                        <a:ext cx="457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304800" y="2667000"/>
          <a:ext cx="304800" cy="762000"/>
        </p:xfrm>
        <a:graphic>
          <a:graphicData uri="http://schemas.openxmlformats.org/presentationml/2006/ole">
            <mc:AlternateContent xmlns:mc="http://schemas.openxmlformats.org/markup-compatibility/2006">
              <mc:Choice xmlns:v="urn:schemas-microsoft-com:vml" Requires="v">
                <p:oleObj spid="_x0000_s69742" name="Equation" r:id="rId12" imgW="76101" imgH="190252" progId="Equation.3">
                  <p:embed/>
                </p:oleObj>
              </mc:Choice>
              <mc:Fallback>
                <p:oleObj name="Equation" r:id="rId12" imgW="76101" imgH="190252"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2667000"/>
                        <a:ext cx="30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19" name="Object 7"/>
          <p:cNvGraphicFramePr>
            <a:graphicFrameLocks noChangeAspect="1"/>
          </p:cNvGraphicFramePr>
          <p:nvPr/>
        </p:nvGraphicFramePr>
        <p:xfrm>
          <a:off x="304800" y="3886200"/>
          <a:ext cx="2971800" cy="544513"/>
        </p:xfrm>
        <a:graphic>
          <a:graphicData uri="http://schemas.openxmlformats.org/presentationml/2006/ole">
            <mc:AlternateContent xmlns:mc="http://schemas.openxmlformats.org/markup-compatibility/2006">
              <mc:Choice xmlns:v="urn:schemas-microsoft-com:vml" Requires="v">
                <p:oleObj spid="_x0000_s69743" name="Equation" r:id="rId14" imgW="1167893" imgH="215806" progId="Equation.3">
                  <p:embed/>
                </p:oleObj>
              </mc:Choice>
              <mc:Fallback>
                <p:oleObj name="Equation" r:id="rId14" imgW="1167893" imgH="21580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3886200"/>
                        <a:ext cx="29718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20" name="Object 8"/>
          <p:cNvGraphicFramePr>
            <a:graphicFrameLocks noChangeAspect="1"/>
          </p:cNvGraphicFramePr>
          <p:nvPr/>
        </p:nvGraphicFramePr>
        <p:xfrm>
          <a:off x="5638800" y="3810000"/>
          <a:ext cx="2971800" cy="544513"/>
        </p:xfrm>
        <a:graphic>
          <a:graphicData uri="http://schemas.openxmlformats.org/presentationml/2006/ole">
            <mc:AlternateContent xmlns:mc="http://schemas.openxmlformats.org/markup-compatibility/2006">
              <mc:Choice xmlns:v="urn:schemas-microsoft-com:vml" Requires="v">
                <p:oleObj spid="_x0000_s69744" name="Equation" r:id="rId16" imgW="1167893" imgH="215806" progId="Equation.3">
                  <p:embed/>
                </p:oleObj>
              </mc:Choice>
              <mc:Fallback>
                <p:oleObj name="Equation" r:id="rId16" imgW="1167893" imgH="215806"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10000"/>
                        <a:ext cx="29718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21" name="Object 9"/>
          <p:cNvGraphicFramePr>
            <a:graphicFrameLocks noChangeAspect="1"/>
          </p:cNvGraphicFramePr>
          <p:nvPr/>
        </p:nvGraphicFramePr>
        <p:xfrm>
          <a:off x="304800" y="3429000"/>
          <a:ext cx="3068638" cy="544513"/>
        </p:xfrm>
        <a:graphic>
          <a:graphicData uri="http://schemas.openxmlformats.org/presentationml/2006/ole">
            <mc:AlternateContent xmlns:mc="http://schemas.openxmlformats.org/markup-compatibility/2006">
              <mc:Choice xmlns:v="urn:schemas-microsoft-com:vml" Requires="v">
                <p:oleObj spid="_x0000_s69745" name="Equation" r:id="rId17" imgW="1205977" imgH="215806" progId="Equation.3">
                  <p:embed/>
                </p:oleObj>
              </mc:Choice>
              <mc:Fallback>
                <p:oleObj name="Equation" r:id="rId17" imgW="1205977" imgH="215806"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3429000"/>
                        <a:ext cx="306863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22" name="Object 10"/>
          <p:cNvGraphicFramePr>
            <a:graphicFrameLocks noChangeAspect="1"/>
          </p:cNvGraphicFramePr>
          <p:nvPr/>
        </p:nvGraphicFramePr>
        <p:xfrm>
          <a:off x="304800" y="4343400"/>
          <a:ext cx="274638" cy="685800"/>
        </p:xfrm>
        <a:graphic>
          <a:graphicData uri="http://schemas.openxmlformats.org/presentationml/2006/ole">
            <mc:AlternateContent xmlns:mc="http://schemas.openxmlformats.org/markup-compatibility/2006">
              <mc:Choice xmlns:v="urn:schemas-microsoft-com:vml" Requires="v">
                <p:oleObj spid="_x0000_s69746" name="Equation" r:id="rId19" imgW="76101" imgH="190252" progId="Equation.3">
                  <p:embed/>
                </p:oleObj>
              </mc:Choice>
              <mc:Fallback>
                <p:oleObj name="Equation" r:id="rId19" imgW="76101" imgH="190252"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343400"/>
                        <a:ext cx="2746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23" name="Object 11"/>
          <p:cNvGraphicFramePr>
            <a:graphicFrameLocks noChangeAspect="1"/>
          </p:cNvGraphicFramePr>
          <p:nvPr/>
        </p:nvGraphicFramePr>
        <p:xfrm>
          <a:off x="214313" y="4953000"/>
          <a:ext cx="3762375" cy="484188"/>
        </p:xfrm>
        <a:graphic>
          <a:graphicData uri="http://schemas.openxmlformats.org/presentationml/2006/ole">
            <mc:AlternateContent xmlns:mc="http://schemas.openxmlformats.org/markup-compatibility/2006">
              <mc:Choice xmlns:v="urn:schemas-microsoft-com:vml" Requires="v">
                <p:oleObj spid="_x0000_s69747" name="Equation" r:id="rId20" imgW="1663700" imgH="215900" progId="Equation.3">
                  <p:embed/>
                </p:oleObj>
              </mc:Choice>
              <mc:Fallback>
                <p:oleObj name="Equation" r:id="rId20" imgW="1663700" imgH="21590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4313" y="4953000"/>
                        <a:ext cx="3762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24" name="Object 12"/>
          <p:cNvGraphicFramePr>
            <a:graphicFrameLocks noChangeAspect="1"/>
          </p:cNvGraphicFramePr>
          <p:nvPr/>
        </p:nvGraphicFramePr>
        <p:xfrm>
          <a:off x="381000" y="5410200"/>
          <a:ext cx="274638" cy="685800"/>
        </p:xfrm>
        <a:graphic>
          <a:graphicData uri="http://schemas.openxmlformats.org/presentationml/2006/ole">
            <mc:AlternateContent xmlns:mc="http://schemas.openxmlformats.org/markup-compatibility/2006">
              <mc:Choice xmlns:v="urn:schemas-microsoft-com:vml" Requires="v">
                <p:oleObj spid="_x0000_s69748" name="Equation" r:id="rId22" imgW="76101" imgH="190252" progId="Equation.3">
                  <p:embed/>
                </p:oleObj>
              </mc:Choice>
              <mc:Fallback>
                <p:oleObj name="Equation" r:id="rId22" imgW="76101" imgH="19025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410200"/>
                        <a:ext cx="2746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4525" name="Line 13"/>
          <p:cNvSpPr>
            <a:spLocks noChangeShapeType="1"/>
          </p:cNvSpPr>
          <p:nvPr/>
        </p:nvSpPr>
        <p:spPr bwMode="auto">
          <a:xfrm>
            <a:off x="3962400" y="4114800"/>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zh-CN" altLang="en-US"/>
          </a:p>
        </p:txBody>
      </p:sp>
      <p:sp>
        <p:nvSpPr>
          <p:cNvPr id="64526" name="Line 14"/>
          <p:cNvSpPr>
            <a:spLocks noChangeShapeType="1"/>
          </p:cNvSpPr>
          <p:nvPr/>
        </p:nvSpPr>
        <p:spPr bwMode="auto">
          <a:xfrm>
            <a:off x="4038600" y="5181600"/>
            <a:ext cx="1066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zh-CN" altLang="en-US"/>
          </a:p>
        </p:txBody>
      </p:sp>
      <p:sp>
        <p:nvSpPr>
          <p:cNvPr id="64527" name="Text Box 15"/>
          <p:cNvSpPr txBox="1">
            <a:spLocks noChangeArrowheads="1"/>
          </p:cNvSpPr>
          <p:nvPr/>
        </p:nvSpPr>
        <p:spPr bwMode="auto">
          <a:xfrm>
            <a:off x="212725" y="25400"/>
            <a:ext cx="2830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Binary strings</a:t>
            </a:r>
          </a:p>
        </p:txBody>
      </p:sp>
      <p:sp>
        <p:nvSpPr>
          <p:cNvPr id="64528" name="Text Box 16"/>
          <p:cNvSpPr txBox="1">
            <a:spLocks noChangeArrowheads="1"/>
          </p:cNvSpPr>
          <p:nvPr/>
        </p:nvSpPr>
        <p:spPr bwMode="auto">
          <a:xfrm>
            <a:off x="5470525" y="25400"/>
            <a:ext cx="32908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Turing Machines</a:t>
            </a:r>
          </a:p>
        </p:txBody>
      </p:sp>
      <p:graphicFrame>
        <p:nvGraphicFramePr>
          <p:cNvPr id="64529" name="Object 17"/>
          <p:cNvGraphicFramePr>
            <a:graphicFrameLocks noChangeAspect="1"/>
          </p:cNvGraphicFramePr>
          <p:nvPr/>
        </p:nvGraphicFramePr>
        <p:xfrm>
          <a:off x="4267200" y="3429000"/>
          <a:ext cx="452438" cy="641350"/>
        </p:xfrm>
        <a:graphic>
          <a:graphicData uri="http://schemas.openxmlformats.org/presentationml/2006/ole">
            <mc:AlternateContent xmlns:mc="http://schemas.openxmlformats.org/markup-compatibility/2006">
              <mc:Choice xmlns:v="urn:schemas-microsoft-com:vml" Requires="v">
                <p:oleObj spid="_x0000_s69749" name="Equation" r:id="rId23" imgW="152268" imgH="215713" progId="Equation.3">
                  <p:embed/>
                </p:oleObj>
              </mc:Choice>
              <mc:Fallback>
                <p:oleObj name="Equation" r:id="rId23" imgW="152268" imgH="215713"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67200" y="3429000"/>
                        <a:ext cx="4524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30" name="Object 18"/>
          <p:cNvGraphicFramePr>
            <a:graphicFrameLocks noChangeAspect="1"/>
          </p:cNvGraphicFramePr>
          <p:nvPr/>
        </p:nvGraphicFramePr>
        <p:xfrm>
          <a:off x="4267200" y="4572000"/>
          <a:ext cx="490538" cy="641350"/>
        </p:xfrm>
        <a:graphic>
          <a:graphicData uri="http://schemas.openxmlformats.org/presentationml/2006/ole">
            <mc:AlternateContent xmlns:mc="http://schemas.openxmlformats.org/markup-compatibility/2006">
              <mc:Choice xmlns:v="urn:schemas-microsoft-com:vml" Requires="v">
                <p:oleObj spid="_x0000_s69750" name="Equation" r:id="rId25" imgW="164885" imgH="215619" progId="Equation.3">
                  <p:embed/>
                </p:oleObj>
              </mc:Choice>
              <mc:Fallback>
                <p:oleObj name="Equation" r:id="rId25" imgW="164885" imgH="215619" progId="Equation.3">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67200" y="4572000"/>
                        <a:ext cx="4905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4531" name="Object 19"/>
          <p:cNvGraphicFramePr>
            <a:graphicFrameLocks noChangeAspect="1"/>
          </p:cNvGraphicFramePr>
          <p:nvPr/>
        </p:nvGraphicFramePr>
        <p:xfrm>
          <a:off x="5181600" y="4953000"/>
          <a:ext cx="3762375" cy="484188"/>
        </p:xfrm>
        <a:graphic>
          <a:graphicData uri="http://schemas.openxmlformats.org/presentationml/2006/ole">
            <mc:AlternateContent xmlns:mc="http://schemas.openxmlformats.org/markup-compatibility/2006">
              <mc:Choice xmlns:v="urn:schemas-microsoft-com:vml" Requires="v">
                <p:oleObj spid="_x0000_s69751" name="Equation" r:id="rId27" imgW="1663700" imgH="215900" progId="Equation.3">
                  <p:embed/>
                </p:oleObj>
              </mc:Choice>
              <mc:Fallback>
                <p:oleObj name="Equation" r:id="rId27" imgW="1663700" imgH="215900"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1600" y="4953000"/>
                        <a:ext cx="3762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4532" name="Text Box 20"/>
          <p:cNvSpPr txBox="1">
            <a:spLocks noChangeArrowheads="1"/>
          </p:cNvSpPr>
          <p:nvPr/>
        </p:nvSpPr>
        <p:spPr bwMode="auto">
          <a:xfrm>
            <a:off x="6156325" y="5734050"/>
            <a:ext cx="25955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CC00"/>
                </a:solidFill>
                <a:latin typeface="Comic Sans MS" charset="0"/>
              </a:rPr>
              <a:t>End of Proof</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539750" y="0"/>
            <a:ext cx="8229600" cy="9810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a:ea typeface="宋体" charset="-122"/>
              </a:rPr>
              <a:t>Other Computational Models </a:t>
            </a:r>
            <a:br>
              <a:rPr lang="en-US" altLang="zh-CN" sz="2800">
                <a:ea typeface="宋体" charset="-122"/>
              </a:rPr>
            </a:br>
            <a:r>
              <a:rPr lang="zh-CN" altLang="en-US" sz="2400">
                <a:solidFill>
                  <a:srgbClr val="0000FF"/>
                </a:solidFill>
                <a:ea typeface="宋体" charset="-122"/>
              </a:rPr>
              <a:t>其他计算模型，</a:t>
            </a:r>
            <a:r>
              <a:rPr lang="en-US" altLang="zh-CN" sz="2400">
                <a:solidFill>
                  <a:srgbClr val="0000FF"/>
                </a:solidFill>
                <a:ea typeface="宋体" charset="-122"/>
              </a:rPr>
              <a:t>ep141</a:t>
            </a:r>
            <a:r>
              <a:rPr lang="zh-CN" altLang="en-US" sz="2400">
                <a:solidFill>
                  <a:srgbClr val="0000FF"/>
                </a:solidFill>
                <a:ea typeface="宋体" charset="-122"/>
              </a:rPr>
              <a:t>， </a:t>
            </a:r>
            <a:r>
              <a:rPr lang="en-US" altLang="zh-CN" sz="2400">
                <a:solidFill>
                  <a:srgbClr val="0000FF"/>
                </a:solidFill>
                <a:ea typeface="宋体" charset="-122"/>
              </a:rPr>
              <a:t>cp9</a:t>
            </a:r>
            <a:r>
              <a:rPr lang="zh-CN" altLang="en-US" sz="2400">
                <a:solidFill>
                  <a:srgbClr val="0000FF"/>
                </a:solidFill>
                <a:ea typeface="宋体" charset="-122"/>
              </a:rPr>
              <a:t>７</a:t>
            </a:r>
          </a:p>
        </p:txBody>
      </p:sp>
      <p:sp>
        <p:nvSpPr>
          <p:cNvPr id="1538051" name="Text Box 3"/>
          <p:cNvSpPr txBox="1">
            <a:spLocks noChangeArrowheads="1"/>
          </p:cNvSpPr>
          <p:nvPr/>
        </p:nvSpPr>
        <p:spPr bwMode="auto">
          <a:xfrm>
            <a:off x="0" y="981075"/>
            <a:ext cx="8964613" cy="3322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kumimoji="0" lang="en-US" altLang="zh-CN" dirty="0">
                <a:latin typeface="Arial" charset="0"/>
              </a:rPr>
              <a:t>We can consider many other ‘reasonable’ </a:t>
            </a:r>
            <a:br>
              <a:rPr kumimoji="0" lang="en-US" altLang="zh-CN" dirty="0">
                <a:latin typeface="Arial" charset="0"/>
              </a:rPr>
            </a:br>
            <a:r>
              <a:rPr kumimoji="0" lang="en-US" altLang="zh-CN" dirty="0">
                <a:latin typeface="Arial" charset="0"/>
              </a:rPr>
              <a:t>models of computation: </a:t>
            </a:r>
            <a:r>
              <a:rPr kumimoji="0" lang="en-US" altLang="zh-CN" dirty="0">
                <a:solidFill>
                  <a:srgbClr val="FF0000"/>
                </a:solidFill>
                <a:latin typeface="Arial" charset="0"/>
              </a:rPr>
              <a:t>DNA computing</a:t>
            </a:r>
            <a:r>
              <a:rPr kumimoji="0" lang="en-US" altLang="zh-CN" dirty="0">
                <a:latin typeface="Arial" charset="0"/>
              </a:rPr>
              <a:t>,</a:t>
            </a:r>
            <a:br>
              <a:rPr kumimoji="0" lang="en-US" altLang="zh-CN" dirty="0">
                <a:latin typeface="Arial" charset="0"/>
              </a:rPr>
            </a:br>
            <a:r>
              <a:rPr kumimoji="0" lang="en-US" altLang="zh-CN" dirty="0">
                <a:latin typeface="Arial" charset="0"/>
              </a:rPr>
              <a:t>neural networks,</a:t>
            </a:r>
            <a:r>
              <a:rPr kumimoji="0" lang="zh-CN" altLang="en-US" sz="2400" dirty="0">
                <a:solidFill>
                  <a:srgbClr val="FF0000"/>
                </a:solidFill>
                <a:latin typeface="Arial" charset="0"/>
              </a:rPr>
              <a:t>神经网络</a:t>
            </a:r>
            <a:r>
              <a:rPr kumimoji="0" lang="zh-CN" altLang="en-US" dirty="0">
                <a:latin typeface="Arial" charset="0"/>
              </a:rPr>
              <a:t> </a:t>
            </a:r>
            <a:r>
              <a:rPr kumimoji="0" lang="en-US" altLang="zh-CN" dirty="0">
                <a:latin typeface="Arial" charset="0"/>
              </a:rPr>
              <a:t>quantum computing</a:t>
            </a:r>
            <a:r>
              <a:rPr kumimoji="0" lang="zh-CN" altLang="en-US" sz="2400" dirty="0">
                <a:solidFill>
                  <a:srgbClr val="FF0000"/>
                </a:solidFill>
                <a:latin typeface="Arial" charset="0"/>
              </a:rPr>
              <a:t>量子</a:t>
            </a:r>
            <a:r>
              <a:rPr kumimoji="0" lang="en-US" altLang="zh-CN" sz="2400" dirty="0">
                <a:solidFill>
                  <a:srgbClr val="FF0000"/>
                </a:solidFill>
                <a:latin typeface="Arial" charset="0"/>
              </a:rPr>
              <a:t>… </a:t>
            </a:r>
          </a:p>
          <a:p>
            <a:pPr eaLnBrk="1" hangingPunct="1"/>
            <a:endParaRPr kumimoji="0" lang="en-US" altLang="zh-CN" sz="2400" dirty="0">
              <a:solidFill>
                <a:srgbClr val="FF0000"/>
              </a:solidFill>
              <a:latin typeface="Arial" charset="0"/>
            </a:endParaRPr>
          </a:p>
          <a:p>
            <a:pPr eaLnBrk="1" hangingPunct="1"/>
            <a:r>
              <a:rPr kumimoji="0" lang="en-US" altLang="zh-CN" dirty="0">
                <a:latin typeface="Arial" charset="0"/>
              </a:rPr>
              <a:t>Experience teaches us that every such model </a:t>
            </a:r>
            <a:br>
              <a:rPr kumimoji="0" lang="en-US" altLang="zh-CN" dirty="0">
                <a:latin typeface="Arial" charset="0"/>
              </a:rPr>
            </a:br>
            <a:r>
              <a:rPr kumimoji="0" lang="en-US" altLang="zh-CN" dirty="0">
                <a:latin typeface="Arial" charset="0"/>
              </a:rPr>
              <a:t>can be simulated by a Turing machine. </a:t>
            </a:r>
            <a:r>
              <a:rPr kumimoji="0" lang="zh-CN" altLang="en-US" sz="2400" dirty="0">
                <a:solidFill>
                  <a:srgbClr val="FF0000"/>
                </a:solidFill>
                <a:latin typeface="Arial" charset="0"/>
              </a:rPr>
              <a:t>都可用图灵机模拟</a:t>
            </a:r>
          </a:p>
          <a:p>
            <a:pPr eaLnBrk="1" hangingPunct="1"/>
            <a:r>
              <a:rPr kumimoji="0" lang="en-US" altLang="zh-CN" sz="2400" dirty="0">
                <a:solidFill>
                  <a:srgbClr val="FF0000"/>
                </a:solidFill>
                <a:latin typeface="Arial" charset="0"/>
              </a:rPr>
              <a:t>Church-Turing Thesis:  </a:t>
            </a:r>
            <a:r>
              <a:rPr kumimoji="0" lang="zh-CN" altLang="en-US" sz="2400" dirty="0">
                <a:solidFill>
                  <a:srgbClr val="0000FF"/>
                </a:solidFill>
                <a:latin typeface="Arial" charset="0"/>
              </a:rPr>
              <a:t>可以用图灵机</a:t>
            </a:r>
            <a:r>
              <a:rPr kumimoji="0" lang="zh-CN" altLang="en-US" sz="2400" dirty="0" smtClean="0">
                <a:solidFill>
                  <a:srgbClr val="0000FF"/>
                </a:solidFill>
                <a:latin typeface="Arial" charset="0"/>
              </a:rPr>
              <a:t>作为算法</a:t>
            </a:r>
            <a:r>
              <a:rPr kumimoji="0" lang="zh-CN" altLang="en-US" sz="2400" dirty="0">
                <a:solidFill>
                  <a:srgbClr val="0000FF"/>
                </a:solidFill>
                <a:latin typeface="Arial" charset="0"/>
              </a:rPr>
              <a:t>的一个模型</a:t>
            </a:r>
          </a:p>
          <a:p>
            <a:pPr eaLnBrk="1" hangingPunct="1"/>
            <a:r>
              <a:rPr kumimoji="0" lang="zh-CN" altLang="en-US" sz="2400" dirty="0">
                <a:solidFill>
                  <a:srgbClr val="0000FF"/>
                </a:solidFill>
                <a:latin typeface="Arial" charset="0"/>
              </a:rPr>
              <a:t>类似于，“</a:t>
            </a:r>
            <a:r>
              <a:rPr kumimoji="0" lang="en-US" altLang="zh-CN" sz="2400" dirty="0">
                <a:solidFill>
                  <a:srgbClr val="0000FF"/>
                </a:solidFill>
                <a:latin typeface="Arial" charset="0"/>
              </a:rPr>
              <a:t>Windows </a:t>
            </a:r>
            <a:r>
              <a:rPr kumimoji="0" lang="zh-CN" altLang="en-US" sz="2400" dirty="0">
                <a:solidFill>
                  <a:srgbClr val="0000FF"/>
                </a:solidFill>
                <a:latin typeface="Arial" charset="0"/>
              </a:rPr>
              <a:t>是 </a:t>
            </a:r>
            <a:r>
              <a:rPr kumimoji="0" lang="en-US" altLang="zh-CN" sz="2400" dirty="0">
                <a:solidFill>
                  <a:srgbClr val="0000FF"/>
                </a:solidFill>
                <a:latin typeface="Arial" charset="0"/>
              </a:rPr>
              <a:t>OS</a:t>
            </a:r>
            <a:r>
              <a:rPr kumimoji="0" lang="zh-CN" altLang="en-US" sz="2400" dirty="0">
                <a:solidFill>
                  <a:srgbClr val="0000FF"/>
                </a:solidFill>
                <a:latin typeface="Arial" charset="0"/>
              </a:rPr>
              <a:t>的一个样板”  </a:t>
            </a:r>
            <a:r>
              <a:rPr kumimoji="0" lang="en-US" altLang="zh-CN" sz="2000" dirty="0">
                <a:solidFill>
                  <a:srgbClr val="FF0000"/>
                </a:solidFill>
                <a:latin typeface="Arial" charset="0"/>
              </a:rPr>
              <a:t>(</a:t>
            </a:r>
            <a:r>
              <a:rPr kumimoji="0" lang="zh-CN" altLang="en-US" sz="2000" dirty="0">
                <a:solidFill>
                  <a:srgbClr val="FF0000"/>
                </a:solidFill>
                <a:latin typeface="Arial" charset="0"/>
              </a:rPr>
              <a:t>可被承认， 但难证明）</a:t>
            </a:r>
          </a:p>
        </p:txBody>
      </p:sp>
      <p:sp>
        <p:nvSpPr>
          <p:cNvPr id="1538052" name="Text Box 4"/>
          <p:cNvSpPr txBox="1">
            <a:spLocks noChangeArrowheads="1"/>
          </p:cNvSpPr>
          <p:nvPr/>
        </p:nvSpPr>
        <p:spPr bwMode="auto">
          <a:xfrm>
            <a:off x="468313" y="4652963"/>
            <a:ext cx="8135937" cy="13827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kumimoji="0" lang="en-US" altLang="zh-CN" b="1" i="1" dirty="0"/>
              <a:t>The intuitive notion of</a:t>
            </a:r>
            <a:r>
              <a:rPr kumimoji="0" lang="en-US" altLang="zh-CN" b="1" i="1" dirty="0">
                <a:solidFill>
                  <a:schemeClr val="bg2"/>
                </a:solidFill>
              </a:rPr>
              <a:t> </a:t>
            </a:r>
            <a:r>
              <a:rPr kumimoji="0" lang="en-US" altLang="zh-CN" b="1" i="1" dirty="0">
                <a:solidFill>
                  <a:srgbClr val="FF0000"/>
                </a:solidFill>
              </a:rPr>
              <a:t>computing and algorithms</a:t>
            </a:r>
            <a:r>
              <a:rPr kumimoji="0" lang="en-US" altLang="zh-CN" b="1" i="1" dirty="0">
                <a:solidFill>
                  <a:schemeClr val="bg2"/>
                </a:solidFill>
              </a:rPr>
              <a:t/>
            </a:r>
            <a:br>
              <a:rPr kumimoji="0" lang="en-US" altLang="zh-CN" b="1" i="1" dirty="0">
                <a:solidFill>
                  <a:schemeClr val="bg2"/>
                </a:solidFill>
              </a:rPr>
            </a:br>
            <a:r>
              <a:rPr kumimoji="0" lang="en-US" altLang="zh-CN" b="1" i="1" dirty="0"/>
              <a:t>is captured by the</a:t>
            </a:r>
            <a:r>
              <a:rPr kumimoji="0" lang="en-US" altLang="zh-CN" b="1" i="1" dirty="0">
                <a:solidFill>
                  <a:schemeClr val="bg2"/>
                </a:solidFill>
              </a:rPr>
              <a:t> </a:t>
            </a:r>
            <a:r>
              <a:rPr kumimoji="0" lang="en-US" altLang="zh-CN" b="1" i="1" dirty="0">
                <a:solidFill>
                  <a:srgbClr val="FF0000"/>
                </a:solidFill>
              </a:rPr>
              <a:t>Turing machine</a:t>
            </a:r>
            <a:r>
              <a:rPr kumimoji="0" lang="en-US" altLang="zh-CN" b="1" i="1" dirty="0">
                <a:solidFill>
                  <a:schemeClr val="bg2"/>
                </a:solidFill>
              </a:rPr>
              <a:t> </a:t>
            </a:r>
            <a:r>
              <a:rPr kumimoji="0" lang="en-US" altLang="zh-CN" b="1" i="1" dirty="0"/>
              <a:t>model.</a:t>
            </a:r>
          </a:p>
          <a:p>
            <a:pPr eaLnBrk="1" hangingPunct="1"/>
            <a:r>
              <a:rPr kumimoji="0" lang="zh-CN" altLang="en-US" b="1" dirty="0"/>
              <a:t>本论题不可证明 ，是一个经过实践检验的经验</a:t>
            </a:r>
            <a:r>
              <a:rPr kumimoji="0" lang="zh-CN" altLang="en-US" b="1" dirty="0">
                <a:solidFill>
                  <a:schemeClr val="bg2"/>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8051">
                                            <p:txEl>
                                              <p:pRg st="0" end="0"/>
                                            </p:txEl>
                                          </p:spTgt>
                                        </p:tgtEl>
                                        <p:attrNameLst>
                                          <p:attrName>style.visibility</p:attrName>
                                        </p:attrNameLst>
                                      </p:cBhvr>
                                      <p:to>
                                        <p:strVal val="visible"/>
                                      </p:to>
                                    </p:set>
                                    <p:animEffect transition="in" filter="dissolve">
                                      <p:cBhvr>
                                        <p:cTn id="7" dur="500"/>
                                        <p:tgtEl>
                                          <p:spTgt spid="153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8051">
                                            <p:txEl>
                                              <p:pRg st="2" end="2"/>
                                            </p:txEl>
                                          </p:spTgt>
                                        </p:tgtEl>
                                        <p:attrNameLst>
                                          <p:attrName>style.visibility</p:attrName>
                                        </p:attrNameLst>
                                      </p:cBhvr>
                                      <p:to>
                                        <p:strVal val="visible"/>
                                      </p:to>
                                    </p:set>
                                    <p:animEffect transition="in" filter="dissolve">
                                      <p:cBhvr>
                                        <p:cTn id="12" dur="500"/>
                                        <p:tgtEl>
                                          <p:spTgt spid="1538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8051">
                                            <p:txEl>
                                              <p:pRg st="3" end="3"/>
                                            </p:txEl>
                                          </p:spTgt>
                                        </p:tgtEl>
                                        <p:attrNameLst>
                                          <p:attrName>style.visibility</p:attrName>
                                        </p:attrNameLst>
                                      </p:cBhvr>
                                      <p:to>
                                        <p:strVal val="visible"/>
                                      </p:to>
                                    </p:set>
                                    <p:animEffect transition="in" filter="dissolve">
                                      <p:cBhvr>
                                        <p:cTn id="17" dur="500"/>
                                        <p:tgtEl>
                                          <p:spTgt spid="1538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8051">
                                            <p:txEl>
                                              <p:pRg st="4" end="4"/>
                                            </p:txEl>
                                          </p:spTgt>
                                        </p:tgtEl>
                                        <p:attrNameLst>
                                          <p:attrName>style.visibility</p:attrName>
                                        </p:attrNameLst>
                                      </p:cBhvr>
                                      <p:to>
                                        <p:strVal val="visible"/>
                                      </p:to>
                                    </p:set>
                                    <p:animEffect transition="in" filter="dissolve">
                                      <p:cBhvr>
                                        <p:cTn id="22" dur="500"/>
                                        <p:tgtEl>
                                          <p:spTgt spid="15380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8052"/>
                                        </p:tgtEl>
                                        <p:attrNameLst>
                                          <p:attrName>style.visibility</p:attrName>
                                        </p:attrNameLst>
                                      </p:cBhvr>
                                      <p:to>
                                        <p:strVal val="visible"/>
                                      </p:to>
                                    </p:set>
                                    <p:animEffect transition="in" filter="dissolve">
                                      <p:cBhvr>
                                        <p:cTn id="27" dur="500"/>
                                        <p:tgtEl>
                                          <p:spTgt spid="153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1" grpId="0" build="p" autoUpdateAnimBg="0"/>
      <p:bldP spid="153805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611188" y="0"/>
            <a:ext cx="8229600" cy="6207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a:t>Hilbert’s 10th Problem</a:t>
            </a:r>
          </a:p>
        </p:txBody>
      </p:sp>
      <p:sp>
        <p:nvSpPr>
          <p:cNvPr id="70659" name="Text Box 3"/>
          <p:cNvSpPr txBox="1">
            <a:spLocks noChangeArrowheads="1"/>
          </p:cNvSpPr>
          <p:nvPr/>
        </p:nvSpPr>
        <p:spPr bwMode="auto">
          <a:xfrm>
            <a:off x="755650" y="1052513"/>
            <a:ext cx="8027988"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kumimoji="0" lang="en-US" altLang="zh-CN" dirty="0">
                <a:latin typeface="Comic Sans MS" charset="0"/>
              </a:rPr>
              <a:t>However, what is meant by an </a:t>
            </a:r>
            <a:r>
              <a:rPr kumimoji="0" lang="en-US" altLang="zh-CN" dirty="0">
                <a:solidFill>
                  <a:srgbClr val="FF0000"/>
                </a:solidFill>
                <a:latin typeface="Comic Sans MS" charset="0"/>
              </a:rPr>
              <a:t>algorithm</a:t>
            </a:r>
            <a:r>
              <a:rPr kumimoji="0" lang="en-US" altLang="zh-CN" dirty="0">
                <a:latin typeface="Comic Sans MS" charset="0"/>
              </a:rPr>
              <a:t>?</a:t>
            </a:r>
          </a:p>
        </p:txBody>
      </p:sp>
      <p:sp>
        <p:nvSpPr>
          <p:cNvPr id="1671172" name="Text Box 4"/>
          <p:cNvSpPr txBox="1">
            <a:spLocks noChangeArrowheads="1"/>
          </p:cNvSpPr>
          <p:nvPr/>
        </p:nvSpPr>
        <p:spPr bwMode="auto">
          <a:xfrm>
            <a:off x="827088" y="2852738"/>
            <a:ext cx="7373937"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kumimoji="0" lang="en-US" altLang="zh-CN">
                <a:latin typeface="Arial" charset="0"/>
              </a:rPr>
              <a:t>This </a:t>
            </a:r>
            <a:r>
              <a:rPr kumimoji="0" lang="en-US" altLang="zh-CN">
                <a:solidFill>
                  <a:srgbClr val="FF0000"/>
                </a:solidFill>
                <a:latin typeface="Arial" charset="0"/>
              </a:rPr>
              <a:t>was done</a:t>
            </a:r>
            <a:r>
              <a:rPr kumimoji="0" lang="en-US" altLang="zh-CN">
                <a:latin typeface="Arial" charset="0"/>
              </a:rPr>
              <a:t> in 1936 by Church and Turing.</a:t>
            </a:r>
          </a:p>
        </p:txBody>
      </p:sp>
      <p:pic>
        <p:nvPicPr>
          <p:cNvPr id="7066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38" y="1772816"/>
            <a:ext cx="7373937"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0662" name="Text Box 8"/>
          <p:cNvSpPr txBox="1">
            <a:spLocks noChangeArrowheads="1"/>
          </p:cNvSpPr>
          <p:nvPr/>
        </p:nvSpPr>
        <p:spPr bwMode="auto">
          <a:xfrm>
            <a:off x="611188" y="4149725"/>
            <a:ext cx="8027987" cy="17383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kumimoji="0" lang="en-US" altLang="zh-CN" dirty="0">
                <a:latin typeface="Arial" charset="0"/>
              </a:rPr>
              <a:t>Hilbert’s </a:t>
            </a:r>
            <a:r>
              <a:rPr kumimoji="0" lang="en-US" altLang="zh-CN" i="1" dirty="0">
                <a:latin typeface="Arial" charset="0"/>
              </a:rPr>
              <a:t>“…a process according to which it can </a:t>
            </a:r>
            <a:br>
              <a:rPr kumimoji="0" lang="en-US" altLang="zh-CN" i="1" dirty="0">
                <a:latin typeface="Arial" charset="0"/>
              </a:rPr>
            </a:br>
            <a:r>
              <a:rPr kumimoji="0" lang="en-US" altLang="zh-CN" i="1" dirty="0">
                <a:latin typeface="Arial" charset="0"/>
              </a:rPr>
              <a:t>be determined by </a:t>
            </a:r>
            <a:r>
              <a:rPr kumimoji="0" lang="en-US" altLang="zh-CN" i="1" dirty="0">
                <a:solidFill>
                  <a:srgbClr val="FF0000"/>
                </a:solidFill>
                <a:latin typeface="Arial" charset="0"/>
              </a:rPr>
              <a:t>a finite number of operations</a:t>
            </a:r>
            <a:r>
              <a:rPr kumimoji="0" lang="en-US" altLang="zh-CN" i="1" dirty="0">
                <a:latin typeface="Arial" charset="0"/>
              </a:rPr>
              <a:t>…”</a:t>
            </a:r>
            <a:r>
              <a:rPr kumimoji="0" lang="en-US" altLang="zh-CN" dirty="0">
                <a:latin typeface="Arial" charset="0"/>
              </a:rPr>
              <a:t/>
            </a:r>
            <a:br>
              <a:rPr kumimoji="0" lang="en-US" altLang="zh-CN" dirty="0">
                <a:latin typeface="Arial" charset="0"/>
              </a:rPr>
            </a:br>
            <a:r>
              <a:rPr kumimoji="0" lang="en-US" altLang="zh-CN" dirty="0">
                <a:solidFill>
                  <a:srgbClr val="FF0000"/>
                </a:solidFill>
                <a:latin typeface="Arial" charset="0"/>
              </a:rPr>
              <a:t>needed to be defined</a:t>
            </a:r>
            <a:r>
              <a:rPr kumimoji="0" lang="en-US" altLang="zh-CN" dirty="0">
                <a:latin typeface="Arial" charset="0"/>
              </a:rPr>
              <a:t> in a proper way.</a:t>
            </a:r>
          </a:p>
          <a:p>
            <a:pPr eaLnBrk="1" hangingPunct="1"/>
            <a:r>
              <a:rPr kumimoji="0" lang="zh-CN" altLang="en-US" sz="2400" dirty="0">
                <a:solidFill>
                  <a:schemeClr val="bg2"/>
                </a:solidFill>
                <a:latin typeface="Arial" charset="0"/>
              </a:rPr>
              <a:t>提出为有限过程形式化描述的需求</a:t>
            </a:r>
            <a:endParaRPr kumimoji="0" lang="zh-CN" altLang="en-US" sz="2400" i="1" dirty="0">
              <a:solidFill>
                <a:schemeClr val="bg2"/>
              </a:solidFill>
              <a:latin typeface="Arial" charset="0"/>
            </a:endParaRPr>
          </a:p>
        </p:txBody>
      </p:sp>
    </p:spTree>
    <p:extLst>
      <p:ext uri="{BB962C8B-B14F-4D97-AF65-F5344CB8AC3E}">
        <p14:creationId xmlns:p14="http://schemas.microsoft.com/office/powerpoint/2010/main" val="2249068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671172"/>
                                        </p:tgtEl>
                                        <p:attrNameLst>
                                          <p:attrName>style.visibility</p:attrName>
                                        </p:attrNameLst>
                                      </p:cBhvr>
                                      <p:to>
                                        <p:strVal val="visible"/>
                                      </p:to>
                                    </p:set>
                                    <p:animEffect transition="in" filter="dissolve">
                                      <p:cBhvr>
                                        <p:cTn id="7" dur="500"/>
                                        <p:tgtEl>
                                          <p:spTgt spid="1671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117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AB1E3E56-4DDB-409F-8A24-2CF32497BF85}"/>
              </a:ext>
            </a:extLst>
          </p:cNvPr>
          <p:cNvSpPr txBox="1">
            <a:spLocks noChangeArrowheads="1"/>
          </p:cNvSpPr>
          <p:nvPr/>
        </p:nvSpPr>
        <p:spPr>
          <a:xfrm>
            <a:off x="320879" y="823519"/>
            <a:ext cx="8502241" cy="5413794"/>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sz="2400" kern="0" dirty="0">
                <a:solidFill>
                  <a:srgbClr val="FF0000"/>
                </a:solidFill>
              </a:rPr>
              <a:t>丘奇在</a:t>
            </a:r>
            <a:r>
              <a:rPr lang="en-US" altLang="zh-CN" sz="2400" kern="0" dirty="0">
                <a:solidFill>
                  <a:srgbClr val="FF0000"/>
                </a:solidFill>
              </a:rPr>
              <a:t>1936.3</a:t>
            </a:r>
            <a:r>
              <a:rPr lang="zh-CN" altLang="en-US" sz="2400" kern="0" dirty="0">
                <a:solidFill>
                  <a:srgbClr val="FF0000"/>
                </a:solidFill>
              </a:rPr>
              <a:t>从可计算函数的构造出发发表了论文，给出了</a:t>
            </a:r>
            <a:r>
              <a:rPr lang="en-US" altLang="zh-CN" sz="2400" kern="0" dirty="0">
                <a:solidFill>
                  <a:srgbClr val="FF0000"/>
                </a:solidFill>
              </a:rPr>
              <a:t>λ</a:t>
            </a:r>
            <a:r>
              <a:rPr lang="zh-CN" altLang="en-US" sz="2400" kern="0" dirty="0">
                <a:solidFill>
                  <a:srgbClr val="FF0000"/>
                </a:solidFill>
              </a:rPr>
              <a:t>演算系统，该论题给出了今天的递归函数理论，实际上也是一种计算模型，为程序设计语言奠定了重要的理论基础；</a:t>
            </a:r>
          </a:p>
          <a:p>
            <a:pPr defTabSz="914400"/>
            <a:r>
              <a:rPr lang="zh-CN" altLang="en-US" sz="2400" kern="0" dirty="0"/>
              <a:t>图灵在</a:t>
            </a:r>
            <a:r>
              <a:rPr lang="en-US" altLang="zh-CN" sz="2400" kern="0" dirty="0"/>
              <a:t>1936</a:t>
            </a:r>
            <a:r>
              <a:rPr lang="zh-CN" altLang="en-US" sz="2400" kern="0" dirty="0"/>
              <a:t>年，</a:t>
            </a:r>
            <a:r>
              <a:rPr lang="zh-CN" altLang="en-US" sz="2400" kern="0" dirty="0">
                <a:solidFill>
                  <a:srgbClr val="FF0000"/>
                </a:solidFill>
              </a:rPr>
              <a:t>从理想计算机出发，提出了无限存储计算模型，称为图灵机，</a:t>
            </a:r>
            <a:r>
              <a:rPr lang="zh-CN" altLang="en-US" sz="2400" kern="0" dirty="0"/>
              <a:t>它的简洁构造和运行原理，隐含了存储程序的原始思想，深刻揭示了线代通用电子数字计算机最核心的内容（论文题目 “</a:t>
            </a:r>
            <a:r>
              <a:rPr lang="en-US" altLang="zh-CN" sz="2400" kern="0" dirty="0"/>
              <a:t>On Computable Numbers”</a:t>
            </a:r>
            <a:r>
              <a:rPr lang="zh-CN" altLang="en-US" sz="2400" kern="0" dirty="0"/>
              <a:t>）。这</a:t>
            </a:r>
            <a:r>
              <a:rPr lang="en-US" altLang="zh-CN" sz="2400" kern="0" dirty="0"/>
              <a:t>2</a:t>
            </a:r>
            <a:r>
              <a:rPr lang="zh-CN" altLang="en-US" sz="2400" kern="0" dirty="0"/>
              <a:t>个模型殊途同归！</a:t>
            </a:r>
          </a:p>
          <a:p>
            <a:pPr defTabSz="914400"/>
            <a:r>
              <a:rPr lang="zh-CN" altLang="en-US" sz="2400" kern="0" dirty="0"/>
              <a:t>实际上，</a:t>
            </a:r>
            <a:r>
              <a:rPr lang="zh-CN" altLang="en-US" sz="2400" kern="0" dirty="0" smtClean="0"/>
              <a:t>还有哥</a:t>
            </a:r>
            <a:r>
              <a:rPr lang="zh-CN" altLang="en-US" sz="2400" kern="0" dirty="0"/>
              <a:t>德尔，波斯特</a:t>
            </a:r>
            <a:r>
              <a:rPr lang="zh-CN" altLang="en-US" sz="2400" kern="0" dirty="0" smtClean="0"/>
              <a:t>等人，</a:t>
            </a:r>
            <a:r>
              <a:rPr lang="zh-CN" altLang="en-US" sz="2400" kern="0" dirty="0"/>
              <a:t>都在研究中陆续提出了一批计算模型，只是，</a:t>
            </a:r>
            <a:r>
              <a:rPr lang="zh-CN" altLang="en-US" sz="2400" kern="0" dirty="0">
                <a:solidFill>
                  <a:srgbClr val="FF0000"/>
                </a:solidFill>
              </a:rPr>
              <a:t>由于图灵机的特点和性质更接近于普通人计算的思想方法，而且，又因为其好</a:t>
            </a:r>
            <a:r>
              <a:rPr lang="zh-CN" altLang="en-US" sz="2400" kern="0" dirty="0" smtClean="0">
                <a:solidFill>
                  <a:srgbClr val="FF0000"/>
                </a:solidFill>
              </a:rPr>
              <a:t>用的性质而</a:t>
            </a:r>
            <a:r>
              <a:rPr lang="zh-CN" altLang="en-US" sz="2400" kern="0" dirty="0">
                <a:solidFill>
                  <a:srgbClr val="FF0000"/>
                </a:solidFill>
              </a:rPr>
              <a:t>被现代计算机的研究、开发者所采纳</a:t>
            </a:r>
            <a:r>
              <a:rPr lang="zh-CN" altLang="en-US" sz="2400" kern="0" dirty="0"/>
              <a:t>。</a:t>
            </a:r>
            <a:endParaRPr lang="en-US" altLang="zh-CN" sz="2400" kern="0" dirty="0"/>
          </a:p>
          <a:p>
            <a:pPr defTabSz="914400"/>
            <a:r>
              <a:rPr lang="en-US" altLang="zh-CN" sz="2400" kern="0" dirty="0"/>
              <a:t>10</a:t>
            </a:r>
            <a:r>
              <a:rPr lang="zh-CN" altLang="en-US" sz="2400" kern="0" dirty="0"/>
              <a:t>年后，一位数学家冯诺依曼给出了</a:t>
            </a:r>
            <a:r>
              <a:rPr lang="zh-CN" altLang="en-US" sz="2400" kern="0" dirty="0">
                <a:solidFill>
                  <a:srgbClr val="FF0000"/>
                </a:solidFill>
              </a:rPr>
              <a:t>现代存储程序式电子数字计算机的基本结构与工作原理</a:t>
            </a:r>
            <a:r>
              <a:rPr lang="zh-CN" altLang="en-US" sz="2400" kern="0" dirty="0" smtClean="0">
                <a:solidFill>
                  <a:srgbClr val="FF0000"/>
                </a:solidFill>
              </a:rPr>
              <a:t>。也是受到了通用图灵机的启发。</a:t>
            </a:r>
            <a:endParaRPr lang="en-US" altLang="zh-CN" sz="2400" kern="0" dirty="0">
              <a:solidFill>
                <a:srgbClr val="FF0000"/>
              </a:solidFill>
            </a:endParaRPr>
          </a:p>
          <a:p>
            <a:pPr defTabSz="914400"/>
            <a:endParaRPr lang="zh-CN" altLang="en-US" sz="2400" kern="0" dirty="0"/>
          </a:p>
          <a:p>
            <a:pPr defTabSz="914400"/>
            <a:endParaRPr lang="zh-CN" altLang="en-US" sz="2400" kern="0" dirty="0"/>
          </a:p>
        </p:txBody>
      </p:sp>
      <p:sp>
        <p:nvSpPr>
          <p:cNvPr id="3" name="Rectangle 2">
            <a:extLst>
              <a:ext uri="{FF2B5EF4-FFF2-40B4-BE49-F238E27FC236}">
                <a16:creationId xmlns="" xmlns:a16="http://schemas.microsoft.com/office/drawing/2014/main" id="{9E1DD374-47A2-480B-9CBB-5B330A552EB3}"/>
              </a:ext>
            </a:extLst>
          </p:cNvPr>
          <p:cNvSpPr txBox="1">
            <a:spLocks noChangeArrowheads="1"/>
          </p:cNvSpPr>
          <p:nvPr/>
        </p:nvSpPr>
        <p:spPr bwMode="auto">
          <a:xfrm>
            <a:off x="1375568" y="22201"/>
            <a:ext cx="6697663" cy="549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latin typeface="Comic Sans MS" panose="030F0702030302020204" pitchFamily="66" charset="0"/>
              </a:rPr>
              <a:t>丘奇</a:t>
            </a:r>
            <a:r>
              <a:rPr lang="en-US" altLang="zh-CN" kern="0" dirty="0">
                <a:latin typeface="Comic Sans MS" panose="030F0702030302020204" pitchFamily="66" charset="0"/>
              </a:rPr>
              <a:t>—</a:t>
            </a:r>
            <a:r>
              <a:rPr lang="zh-CN" altLang="en-US" kern="0" dirty="0">
                <a:latin typeface="Comic Sans MS" panose="030F0702030302020204" pitchFamily="66" charset="0"/>
              </a:rPr>
              <a:t>图灵论题</a:t>
            </a:r>
          </a:p>
        </p:txBody>
      </p:sp>
    </p:spTree>
    <p:extLst>
      <p:ext uri="{BB962C8B-B14F-4D97-AF65-F5344CB8AC3E}">
        <p14:creationId xmlns:p14="http://schemas.microsoft.com/office/powerpoint/2010/main" val="591902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FFF7AB90-1A88-49CE-875D-A66AC6DA4B62}" type="slidenum">
              <a:rPr lang="en-US" altLang="zh-CN"/>
              <a:pPr/>
              <a:t>5</a:t>
            </a:fld>
            <a:endParaRPr lang="en-US" altLang="zh-CN" dirty="0"/>
          </a:p>
        </p:txBody>
      </p:sp>
      <p:sp>
        <p:nvSpPr>
          <p:cNvPr id="1158146" name="Rectangle 2"/>
          <p:cNvSpPr>
            <a:spLocks noGrp="1" noChangeArrowheads="1"/>
          </p:cNvSpPr>
          <p:nvPr>
            <p:ph type="title"/>
          </p:nvPr>
        </p:nvSpPr>
        <p:spPr>
          <a:xfrm>
            <a:off x="457200" y="56274"/>
            <a:ext cx="8229600" cy="1143000"/>
          </a:xfrm>
        </p:spPr>
        <p:txBody>
          <a:bodyPr/>
          <a:lstStyle/>
          <a:p>
            <a:r>
              <a:rPr lang="zh-CN" altLang="en-US"/>
              <a:t>通用图灵机</a:t>
            </a:r>
          </a:p>
        </p:txBody>
      </p:sp>
      <p:sp>
        <p:nvSpPr>
          <p:cNvPr id="1158148" name="Rectangle 4"/>
          <p:cNvSpPr>
            <a:spLocks noGrp="1" noChangeArrowheads="1"/>
          </p:cNvSpPr>
          <p:nvPr>
            <p:ph type="body" idx="1"/>
          </p:nvPr>
        </p:nvSpPr>
        <p:spPr>
          <a:xfrm>
            <a:off x="323850" y="1125538"/>
            <a:ext cx="8362950" cy="5000625"/>
          </a:xfrm>
          <a:noFill/>
          <a:ln/>
        </p:spPr>
        <p:txBody>
          <a:bodyPr/>
          <a:lstStyle/>
          <a:p>
            <a:r>
              <a:rPr lang="zh-CN" altLang="en-US" dirty="0"/>
              <a:t>通用 </a:t>
            </a:r>
            <a:r>
              <a:rPr lang="en-US" altLang="zh-CN" dirty="0"/>
              <a:t>TM (universal Turing machine) </a:t>
            </a:r>
          </a:p>
          <a:p>
            <a:pPr lvl="1"/>
            <a:r>
              <a:rPr lang="zh-CN" altLang="en-US" dirty="0"/>
              <a:t>实现对所有 </a:t>
            </a:r>
            <a:r>
              <a:rPr lang="en-US" altLang="zh-CN" dirty="0"/>
              <a:t>TM </a:t>
            </a:r>
            <a:r>
              <a:rPr lang="zh-CN" altLang="en-US" dirty="0"/>
              <a:t>的模拟。</a:t>
            </a:r>
          </a:p>
          <a:p>
            <a:r>
              <a:rPr lang="zh-CN" altLang="en-US" dirty="0"/>
              <a:t>编码系统</a:t>
            </a:r>
          </a:p>
          <a:p>
            <a:pPr lvl="1"/>
            <a:r>
              <a:rPr lang="zh-CN" altLang="en-US" dirty="0"/>
              <a:t>它可以在实现对 </a:t>
            </a:r>
            <a:r>
              <a:rPr lang="en-US" altLang="zh-CN" dirty="0"/>
              <a:t>TM </a:t>
            </a:r>
            <a:r>
              <a:rPr lang="zh-CN" altLang="en-US" dirty="0"/>
              <a:t>的表示的同时，实现对该 </a:t>
            </a:r>
            <a:r>
              <a:rPr lang="en-US" altLang="zh-CN" dirty="0"/>
              <a:t>TM </a:t>
            </a:r>
            <a:r>
              <a:rPr lang="zh-CN" altLang="en-US" dirty="0"/>
              <a:t>处理的句子的表示。</a:t>
            </a:r>
          </a:p>
          <a:p>
            <a:pPr lvl="1"/>
            <a:r>
              <a:rPr lang="zh-CN" altLang="en-US" dirty="0"/>
              <a:t>用 </a:t>
            </a:r>
            <a:r>
              <a:rPr lang="en-US" altLang="zh-CN" dirty="0"/>
              <a:t>0 </a:t>
            </a:r>
            <a:r>
              <a:rPr lang="zh-CN" altLang="en-US" dirty="0"/>
              <a:t>和 </a:t>
            </a:r>
            <a:r>
              <a:rPr lang="en-US" altLang="zh-CN" dirty="0"/>
              <a:t>1 </a:t>
            </a:r>
            <a:r>
              <a:rPr lang="zh-CN" altLang="en-US" dirty="0"/>
              <a:t>对这些除空白符以外的其他的带符号进行编码。同时也可以用 </a:t>
            </a:r>
            <a:r>
              <a:rPr lang="en-US" altLang="zh-CN" dirty="0"/>
              <a:t>0 </a:t>
            </a:r>
            <a:r>
              <a:rPr lang="zh-CN" altLang="en-US" dirty="0"/>
              <a:t>和 </a:t>
            </a:r>
            <a:r>
              <a:rPr lang="en-US" altLang="zh-CN" dirty="0"/>
              <a:t>1 </a:t>
            </a:r>
            <a:r>
              <a:rPr lang="zh-CN" altLang="en-US" dirty="0"/>
              <a:t>对 </a:t>
            </a:r>
            <a:r>
              <a:rPr lang="en-US" altLang="zh-CN" dirty="0"/>
              <a:t>TM </a:t>
            </a:r>
            <a:r>
              <a:rPr lang="zh-CN" altLang="en-US" dirty="0"/>
              <a:t>的移动函数进行编码。</a:t>
            </a:r>
            <a:r>
              <a:rPr lang="zh-CN" altLang="en-US" sz="2400" dirty="0"/>
              <a:t> </a:t>
            </a:r>
          </a:p>
        </p:txBody>
      </p:sp>
    </p:spTree>
    <p:extLst>
      <p:ext uri="{BB962C8B-B14F-4D97-AF65-F5344CB8AC3E}">
        <p14:creationId xmlns:p14="http://schemas.microsoft.com/office/powerpoint/2010/main" val="1918204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8148">
                                            <p:txEl>
                                              <p:pRg st="0" end="0"/>
                                            </p:txEl>
                                          </p:spTgt>
                                        </p:tgtEl>
                                        <p:attrNameLst>
                                          <p:attrName>style.visibility</p:attrName>
                                        </p:attrNameLst>
                                      </p:cBhvr>
                                      <p:to>
                                        <p:strVal val="visible"/>
                                      </p:to>
                                    </p:set>
                                    <p:animEffect transition="in" filter="wipe(left)">
                                      <p:cBhvr>
                                        <p:cTn id="7" dur="500"/>
                                        <p:tgtEl>
                                          <p:spTgt spid="115814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58148">
                                            <p:txEl>
                                              <p:pRg st="1" end="1"/>
                                            </p:txEl>
                                          </p:spTgt>
                                        </p:tgtEl>
                                        <p:attrNameLst>
                                          <p:attrName>style.visibility</p:attrName>
                                        </p:attrNameLst>
                                      </p:cBhvr>
                                      <p:to>
                                        <p:strVal val="visible"/>
                                      </p:to>
                                    </p:set>
                                    <p:animEffect transition="in" filter="wipe(left)">
                                      <p:cBhvr>
                                        <p:cTn id="10" dur="500"/>
                                        <p:tgtEl>
                                          <p:spTgt spid="115814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58148">
                                            <p:txEl>
                                              <p:pRg st="2" end="2"/>
                                            </p:txEl>
                                          </p:spTgt>
                                        </p:tgtEl>
                                        <p:attrNameLst>
                                          <p:attrName>style.visibility</p:attrName>
                                        </p:attrNameLst>
                                      </p:cBhvr>
                                      <p:to>
                                        <p:strVal val="visible"/>
                                      </p:to>
                                    </p:set>
                                    <p:animEffect transition="in" filter="wipe(left)">
                                      <p:cBhvr>
                                        <p:cTn id="15" dur="500"/>
                                        <p:tgtEl>
                                          <p:spTgt spid="115814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58148">
                                            <p:txEl>
                                              <p:pRg st="3" end="3"/>
                                            </p:txEl>
                                          </p:spTgt>
                                        </p:tgtEl>
                                        <p:attrNameLst>
                                          <p:attrName>style.visibility</p:attrName>
                                        </p:attrNameLst>
                                      </p:cBhvr>
                                      <p:to>
                                        <p:strVal val="visible"/>
                                      </p:to>
                                    </p:set>
                                    <p:animEffect transition="in" filter="wipe(left)">
                                      <p:cBhvr>
                                        <p:cTn id="18" dur="500"/>
                                        <p:tgtEl>
                                          <p:spTgt spid="115814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58148">
                                            <p:txEl>
                                              <p:pRg st="4" end="4"/>
                                            </p:txEl>
                                          </p:spTgt>
                                        </p:tgtEl>
                                        <p:attrNameLst>
                                          <p:attrName>style.visibility</p:attrName>
                                        </p:attrNameLst>
                                      </p:cBhvr>
                                      <p:to>
                                        <p:strVal val="visible"/>
                                      </p:to>
                                    </p:set>
                                    <p:animEffect transition="in" filter="wipe(left)">
                                      <p:cBhvr>
                                        <p:cTn id="21" dur="500"/>
                                        <p:tgtEl>
                                          <p:spTgt spid="1158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AB1E3E56-4DDB-409F-8A24-2CF32497BF85}"/>
              </a:ext>
            </a:extLst>
          </p:cNvPr>
          <p:cNvSpPr txBox="1">
            <a:spLocks noChangeArrowheads="1"/>
          </p:cNvSpPr>
          <p:nvPr/>
        </p:nvSpPr>
        <p:spPr>
          <a:xfrm>
            <a:off x="320879" y="823519"/>
            <a:ext cx="8502241" cy="3886200"/>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v"/>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defTabSz="914400"/>
            <a:r>
              <a:rPr lang="zh-CN" altLang="en-US" sz="2400" kern="0" dirty="0"/>
              <a:t>回顾一下已经介绍的计算模型，我们发现它是一步步走向计算机的通用模型，有穷自动机对于小储量设备是较好的模型，下推自动机则是对无限存储设备是较好的，但却只</a:t>
            </a:r>
            <a:r>
              <a:rPr lang="zh-CN" altLang="en-US" sz="2400" kern="0" dirty="0" smtClean="0"/>
              <a:t>能是“</a:t>
            </a:r>
            <a:r>
              <a:rPr lang="zh-CN" altLang="en-US" sz="2400" kern="0" dirty="0"/>
              <a:t>后进先出”的栈方法。</a:t>
            </a:r>
          </a:p>
          <a:p>
            <a:pPr defTabSz="914400"/>
            <a:r>
              <a:rPr lang="zh-CN" altLang="en-US" sz="2400" kern="0" dirty="0"/>
              <a:t>通俗些说，</a:t>
            </a:r>
            <a:r>
              <a:rPr lang="zh-CN" altLang="en-US" sz="2400" kern="0" dirty="0">
                <a:solidFill>
                  <a:srgbClr val="FF0000"/>
                </a:solidFill>
              </a:rPr>
              <a:t>图灵用计算模型描述现代通用计算机的最核心内容，</a:t>
            </a:r>
            <a:r>
              <a:rPr lang="zh-CN" altLang="en-US" sz="2400" kern="0" dirty="0"/>
              <a:t>而</a:t>
            </a:r>
            <a:r>
              <a:rPr lang="zh-CN" altLang="en-US" sz="2400" kern="0" dirty="0">
                <a:solidFill>
                  <a:srgbClr val="FF0000"/>
                </a:solidFill>
              </a:rPr>
              <a:t>丘奇的</a:t>
            </a:r>
            <a:r>
              <a:rPr lang="en-US" altLang="zh-CN" sz="2400" kern="0" dirty="0">
                <a:solidFill>
                  <a:srgbClr val="FF0000"/>
                </a:solidFill>
              </a:rPr>
              <a:t>λ</a:t>
            </a:r>
            <a:r>
              <a:rPr lang="zh-CN" altLang="en-US" sz="2400" kern="0" dirty="0">
                <a:solidFill>
                  <a:srgbClr val="FF0000"/>
                </a:solidFill>
              </a:rPr>
              <a:t>演算系统为程序设计语言奠定了重要的理论基础</a:t>
            </a:r>
            <a:r>
              <a:rPr lang="zh-CN" altLang="en-US" sz="2400" kern="0" dirty="0"/>
              <a:t>，故而，称为</a:t>
            </a:r>
            <a:r>
              <a:rPr lang="zh-CN" altLang="en-US" sz="2400" kern="0" dirty="0">
                <a:latin typeface="+mj-ea"/>
                <a:ea typeface="+mj-ea"/>
              </a:rPr>
              <a:t>丘奇</a:t>
            </a:r>
            <a:r>
              <a:rPr lang="en-US" altLang="zh-CN" sz="2400" kern="0" dirty="0">
                <a:latin typeface="+mj-ea"/>
                <a:ea typeface="+mj-ea"/>
              </a:rPr>
              <a:t>—</a:t>
            </a:r>
            <a:r>
              <a:rPr lang="zh-CN" altLang="en-US" sz="2400" kern="0" dirty="0">
                <a:latin typeface="+mj-ea"/>
                <a:ea typeface="+mj-ea"/>
              </a:rPr>
              <a:t>图灵论题</a:t>
            </a:r>
            <a:r>
              <a:rPr lang="zh-CN" altLang="en-US" sz="2400" kern="0" dirty="0"/>
              <a:t>。</a:t>
            </a:r>
          </a:p>
        </p:txBody>
      </p:sp>
      <p:sp>
        <p:nvSpPr>
          <p:cNvPr id="3" name="Rectangle 2">
            <a:extLst>
              <a:ext uri="{FF2B5EF4-FFF2-40B4-BE49-F238E27FC236}">
                <a16:creationId xmlns="" xmlns:a16="http://schemas.microsoft.com/office/drawing/2014/main" id="{9E1DD374-47A2-480B-9CBB-5B330A552EB3}"/>
              </a:ext>
            </a:extLst>
          </p:cNvPr>
          <p:cNvSpPr txBox="1">
            <a:spLocks noChangeArrowheads="1"/>
          </p:cNvSpPr>
          <p:nvPr/>
        </p:nvSpPr>
        <p:spPr bwMode="auto">
          <a:xfrm>
            <a:off x="1375568" y="22201"/>
            <a:ext cx="6697663" cy="549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latin typeface="Comic Sans MS" panose="030F0702030302020204" pitchFamily="66" charset="0"/>
              </a:rPr>
              <a:t>丘奇</a:t>
            </a:r>
            <a:r>
              <a:rPr lang="en-US" altLang="zh-CN" kern="0" dirty="0">
                <a:latin typeface="Comic Sans MS" panose="030F0702030302020204" pitchFamily="66" charset="0"/>
              </a:rPr>
              <a:t>—</a:t>
            </a:r>
            <a:r>
              <a:rPr lang="zh-CN" altLang="en-US" kern="0" dirty="0">
                <a:latin typeface="Comic Sans MS" panose="030F0702030302020204" pitchFamily="66" charset="0"/>
              </a:rPr>
              <a:t>图灵论题</a:t>
            </a:r>
          </a:p>
        </p:txBody>
      </p:sp>
    </p:spTree>
    <p:extLst>
      <p:ext uri="{BB962C8B-B14F-4D97-AF65-F5344CB8AC3E}">
        <p14:creationId xmlns:p14="http://schemas.microsoft.com/office/powerpoint/2010/main" val="96434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E1DD374-47A2-480B-9CBB-5B330A552EB3}"/>
              </a:ext>
            </a:extLst>
          </p:cNvPr>
          <p:cNvSpPr txBox="1">
            <a:spLocks noChangeArrowheads="1"/>
          </p:cNvSpPr>
          <p:nvPr/>
        </p:nvSpPr>
        <p:spPr bwMode="auto">
          <a:xfrm>
            <a:off x="1375568" y="22201"/>
            <a:ext cx="6697663" cy="549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charset="0"/>
                <a:ea typeface="黑体" pitchFamily="2" charset="-122"/>
              </a:defRPr>
            </a:lvl2pPr>
            <a:lvl3pPr algn="ctr" rtl="0" eaLnBrk="0" fontAlgn="base" hangingPunct="0">
              <a:spcBef>
                <a:spcPct val="0"/>
              </a:spcBef>
              <a:spcAft>
                <a:spcPct val="0"/>
              </a:spcAft>
              <a:defRPr kumimoji="1" sz="3200" b="1">
                <a:solidFill>
                  <a:schemeClr val="accent2"/>
                </a:solidFill>
                <a:latin typeface="Times New Roman" charset="0"/>
                <a:ea typeface="黑体" pitchFamily="2" charset="-122"/>
              </a:defRPr>
            </a:lvl3pPr>
            <a:lvl4pPr algn="ctr" rtl="0" eaLnBrk="0" fontAlgn="base" hangingPunct="0">
              <a:spcBef>
                <a:spcPct val="0"/>
              </a:spcBef>
              <a:spcAft>
                <a:spcPct val="0"/>
              </a:spcAft>
              <a:defRPr kumimoji="1" sz="3200" b="1">
                <a:solidFill>
                  <a:schemeClr val="accent2"/>
                </a:solidFill>
                <a:latin typeface="Times New Roman" charset="0"/>
                <a:ea typeface="黑体" pitchFamily="2" charset="-122"/>
              </a:defRPr>
            </a:lvl4pPr>
            <a:lvl5pPr algn="ctr" rtl="0" eaLnBrk="0" fontAlgn="base" hangingPunct="0">
              <a:spcBef>
                <a:spcPct val="0"/>
              </a:spcBef>
              <a:spcAft>
                <a:spcPct val="0"/>
              </a:spcAft>
              <a:defRPr kumimoji="1" sz="3200" b="1">
                <a:solidFill>
                  <a:schemeClr val="accent2"/>
                </a:solidFill>
                <a:latin typeface="Times New Roman" charset="0"/>
                <a:ea typeface="黑体" pitchFamily="2" charset="-122"/>
              </a:defRPr>
            </a:lvl5pPr>
            <a:lvl6pPr marL="457200" algn="ctr" rtl="0" fontAlgn="base">
              <a:spcBef>
                <a:spcPct val="0"/>
              </a:spcBef>
              <a:spcAft>
                <a:spcPct val="0"/>
              </a:spcAft>
              <a:defRPr kumimoji="1" sz="3200" b="1">
                <a:solidFill>
                  <a:schemeClr val="accent2"/>
                </a:solidFill>
                <a:latin typeface="Times New Roman" charset="0"/>
                <a:ea typeface="黑体" pitchFamily="2" charset="-122"/>
              </a:defRPr>
            </a:lvl6pPr>
            <a:lvl7pPr marL="914400" algn="ctr" rtl="0" fontAlgn="base">
              <a:spcBef>
                <a:spcPct val="0"/>
              </a:spcBef>
              <a:spcAft>
                <a:spcPct val="0"/>
              </a:spcAft>
              <a:defRPr kumimoji="1" sz="3200" b="1">
                <a:solidFill>
                  <a:schemeClr val="accent2"/>
                </a:solidFill>
                <a:latin typeface="Times New Roman" charset="0"/>
                <a:ea typeface="黑体" pitchFamily="2" charset="-122"/>
              </a:defRPr>
            </a:lvl7pPr>
            <a:lvl8pPr marL="1371600" algn="ctr" rtl="0" fontAlgn="base">
              <a:spcBef>
                <a:spcPct val="0"/>
              </a:spcBef>
              <a:spcAft>
                <a:spcPct val="0"/>
              </a:spcAft>
              <a:defRPr kumimoji="1" sz="3200" b="1">
                <a:solidFill>
                  <a:schemeClr val="accent2"/>
                </a:solidFill>
                <a:latin typeface="Times New Roman" charset="0"/>
                <a:ea typeface="黑体" pitchFamily="2" charset="-122"/>
              </a:defRPr>
            </a:lvl8pPr>
            <a:lvl9pPr marL="1828800" algn="ctr" rtl="0" fontAlgn="base">
              <a:spcBef>
                <a:spcPct val="0"/>
              </a:spcBef>
              <a:spcAft>
                <a:spcPct val="0"/>
              </a:spcAft>
              <a:defRPr kumimoji="1" sz="3200" b="1">
                <a:solidFill>
                  <a:schemeClr val="accent2"/>
                </a:solidFill>
                <a:latin typeface="Times New Roman" charset="0"/>
                <a:ea typeface="黑体" pitchFamily="2" charset="-122"/>
              </a:defRPr>
            </a:lvl9pPr>
          </a:lstStyle>
          <a:p>
            <a:pPr defTabSz="914400" eaLnBrk="1" hangingPunct="1"/>
            <a:r>
              <a:rPr lang="zh-CN" altLang="en-US" kern="0" dirty="0">
                <a:latin typeface="Comic Sans MS" panose="030F0702030302020204" pitchFamily="66" charset="0"/>
              </a:rPr>
              <a:t>丘奇</a:t>
            </a:r>
            <a:r>
              <a:rPr lang="en-US" altLang="zh-CN" kern="0" dirty="0">
                <a:latin typeface="Comic Sans MS" panose="030F0702030302020204" pitchFamily="66" charset="0"/>
              </a:rPr>
              <a:t>—</a:t>
            </a:r>
            <a:r>
              <a:rPr lang="zh-CN" altLang="en-US" kern="0" dirty="0">
                <a:latin typeface="Comic Sans MS" panose="030F0702030302020204" pitchFamily="66" charset="0"/>
              </a:rPr>
              <a:t>图灵论题</a:t>
            </a:r>
          </a:p>
        </p:txBody>
      </p:sp>
      <p:sp>
        <p:nvSpPr>
          <p:cNvPr id="4" name="矩形 3"/>
          <p:cNvSpPr/>
          <p:nvPr/>
        </p:nvSpPr>
        <p:spPr>
          <a:xfrm>
            <a:off x="323627" y="1988840"/>
            <a:ext cx="8661846" cy="2246769"/>
          </a:xfrm>
          <a:prstGeom prst="rect">
            <a:avLst/>
          </a:prstGeom>
        </p:spPr>
        <p:txBody>
          <a:bodyPr wrap="square">
            <a:spAutoFit/>
          </a:bodyPr>
          <a:lstStyle/>
          <a:p>
            <a:r>
              <a:rPr kumimoji="0" lang="zh-CN" altLang="en-US" b="1" dirty="0"/>
              <a:t>任何算法都可以由一台图灵机来执行，即以任何编程语言编写的算法都可以被翻译成一台图灵机，反之亦然，因此任何一种编程语言都足够用来有效的表达任何算法。简而言之就是“任何在算法上可计算的问题同样可由图灵机计算”。</a:t>
            </a:r>
          </a:p>
        </p:txBody>
      </p:sp>
    </p:spTree>
    <p:extLst>
      <p:ext uri="{BB962C8B-B14F-4D97-AF65-F5344CB8AC3E}">
        <p14:creationId xmlns:p14="http://schemas.microsoft.com/office/powerpoint/2010/main" val="175130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7CE69B5A-5F9B-4CFF-BB06-330CE7F54C15}" type="slidenum">
              <a:rPr lang="en-US" altLang="zh-CN"/>
              <a:pPr/>
              <a:t>52</a:t>
            </a:fld>
            <a:endParaRPr lang="en-US" altLang="zh-CN"/>
          </a:p>
        </p:txBody>
      </p:sp>
      <p:sp>
        <p:nvSpPr>
          <p:cNvPr id="1108994" name="Rectangle 2"/>
          <p:cNvSpPr>
            <a:spLocks noGrp="1" noChangeArrowheads="1"/>
          </p:cNvSpPr>
          <p:nvPr>
            <p:ph type="title"/>
          </p:nvPr>
        </p:nvSpPr>
        <p:spPr>
          <a:xfrm>
            <a:off x="498143" y="42626"/>
            <a:ext cx="8229600" cy="1143000"/>
          </a:xfrm>
        </p:spPr>
        <p:txBody>
          <a:bodyPr/>
          <a:lstStyle/>
          <a:p>
            <a:r>
              <a:rPr lang="zh-CN" altLang="en-US"/>
              <a:t>希尔伯特问题</a:t>
            </a:r>
          </a:p>
        </p:txBody>
      </p:sp>
      <p:sp>
        <p:nvSpPr>
          <p:cNvPr id="1108995" name="Rectangle 3"/>
          <p:cNvSpPr>
            <a:spLocks noGrp="1" noChangeArrowheads="1"/>
          </p:cNvSpPr>
          <p:nvPr>
            <p:ph type="body" idx="1"/>
          </p:nvPr>
        </p:nvSpPr>
        <p:spPr>
          <a:xfrm>
            <a:off x="457200" y="913263"/>
            <a:ext cx="8229600" cy="4525963"/>
          </a:xfrm>
        </p:spPr>
        <p:txBody>
          <a:bodyPr/>
          <a:lstStyle/>
          <a:p>
            <a:r>
              <a:rPr lang="en-US" altLang="zh-CN" sz="2400" dirty="0"/>
              <a:t>1900</a:t>
            </a:r>
            <a:r>
              <a:rPr lang="zh-CN" altLang="en-US" sz="2400" dirty="0"/>
              <a:t>年希尔伯特提出了</a:t>
            </a:r>
            <a:r>
              <a:rPr lang="en-US" altLang="zh-CN" sz="2400" dirty="0"/>
              <a:t>23</a:t>
            </a:r>
            <a:r>
              <a:rPr lang="zh-CN" altLang="en-US" sz="2400" dirty="0"/>
              <a:t>个数学问题。其中的第</a:t>
            </a:r>
            <a:r>
              <a:rPr lang="en-US" altLang="zh-CN" sz="2400" dirty="0"/>
              <a:t>10</a:t>
            </a:r>
            <a:r>
              <a:rPr lang="zh-CN" altLang="en-US" sz="2400" dirty="0"/>
              <a:t>个问题是关于算法的。</a:t>
            </a:r>
          </a:p>
          <a:p>
            <a:pPr>
              <a:buFont typeface="Wingdings" panose="05000000000000000000" pitchFamily="2" charset="2"/>
              <a:buNone/>
            </a:pPr>
            <a:r>
              <a:rPr lang="zh-CN" altLang="en-US" sz="2400" dirty="0"/>
              <a:t>	</a:t>
            </a:r>
            <a:r>
              <a:rPr lang="zh-CN" altLang="en-US" sz="2400" dirty="0">
                <a:solidFill>
                  <a:srgbClr val="FF0000"/>
                </a:solidFill>
              </a:rPr>
              <a:t>通过有限多次运算就可以决定的过程。</a:t>
            </a:r>
          </a:p>
          <a:p>
            <a:r>
              <a:rPr lang="zh-CN" altLang="en-US" sz="2400" dirty="0"/>
              <a:t>一个</a:t>
            </a:r>
            <a:r>
              <a:rPr lang="zh-CN" altLang="en-US" sz="2400" dirty="0">
                <a:solidFill>
                  <a:srgbClr val="0000FF"/>
                </a:solidFill>
              </a:rPr>
              <a:t>多项式</a:t>
            </a:r>
            <a:r>
              <a:rPr lang="zh-CN" altLang="en-US" sz="2400" dirty="0"/>
              <a:t>是一些项的和，其中：每个项都是一个常数和一些变元的积，此常数叫</a:t>
            </a:r>
            <a:r>
              <a:rPr lang="zh-CN" altLang="en-US" sz="2400" dirty="0">
                <a:solidFill>
                  <a:srgbClr val="0000FF"/>
                </a:solidFill>
              </a:rPr>
              <a:t>系数</a:t>
            </a:r>
            <a:r>
              <a:rPr lang="zh-CN" altLang="en-US" sz="2400" dirty="0"/>
              <a:t>（</a:t>
            </a:r>
            <a:r>
              <a:rPr lang="en-US" altLang="zh-CN" sz="2400" dirty="0"/>
              <a:t>coefficient</a:t>
            </a:r>
            <a:r>
              <a:rPr lang="zh-CN" altLang="en-US" sz="2400" dirty="0"/>
              <a:t>）。</a:t>
            </a:r>
          </a:p>
          <a:p>
            <a:r>
              <a:rPr lang="zh-CN" altLang="en-US" sz="2400" dirty="0"/>
              <a:t>例如，</a:t>
            </a:r>
            <a:r>
              <a:rPr lang="en-US" altLang="zh-CN" sz="2400" dirty="0"/>
              <a:t>6·</a:t>
            </a:r>
            <a:r>
              <a:rPr lang="en-US" altLang="zh-CN" sz="2400" i="1" dirty="0"/>
              <a:t>x</a:t>
            </a:r>
            <a:r>
              <a:rPr lang="en-US" altLang="zh-CN" sz="2400" dirty="0"/>
              <a:t>·</a:t>
            </a:r>
            <a:r>
              <a:rPr lang="en-US" altLang="zh-CN" sz="2400" i="1" dirty="0"/>
              <a:t>x</a:t>
            </a:r>
            <a:r>
              <a:rPr lang="en-US" altLang="zh-CN" sz="2400" dirty="0"/>
              <a:t>·</a:t>
            </a:r>
            <a:r>
              <a:rPr lang="en-US" altLang="zh-CN" sz="2400" i="1" dirty="0"/>
              <a:t>x</a:t>
            </a:r>
            <a:r>
              <a:rPr lang="en-US" altLang="zh-CN" sz="2400" dirty="0"/>
              <a:t>·y·</a:t>
            </a:r>
            <a:r>
              <a:rPr lang="en-US" altLang="zh-CN" sz="2400" i="1" dirty="0"/>
              <a:t>z</a:t>
            </a:r>
            <a:r>
              <a:rPr lang="en-US" altLang="zh-CN" sz="2400" dirty="0"/>
              <a:t>·</a:t>
            </a:r>
            <a:r>
              <a:rPr lang="en-US" altLang="zh-CN" sz="2400" i="1" dirty="0"/>
              <a:t>z=</a:t>
            </a:r>
            <a:r>
              <a:rPr lang="en-US" altLang="zh-CN" sz="2400" dirty="0"/>
              <a:t>6</a:t>
            </a:r>
            <a:r>
              <a:rPr lang="en-US" altLang="zh-CN" sz="2400" i="1" dirty="0"/>
              <a:t>x</a:t>
            </a:r>
            <a:r>
              <a:rPr lang="en-US" altLang="zh-CN" sz="2400" baseline="30000" dirty="0"/>
              <a:t>3</a:t>
            </a:r>
            <a:r>
              <a:rPr lang="en-US" altLang="zh-CN" sz="2400" i="1" dirty="0"/>
              <a:t>yz</a:t>
            </a:r>
            <a:r>
              <a:rPr lang="en-US" altLang="zh-CN" sz="2400" baseline="30000" dirty="0"/>
              <a:t>2</a:t>
            </a:r>
            <a:r>
              <a:rPr lang="zh-CN" altLang="en-US" sz="2400" dirty="0"/>
              <a:t>是一个项，其系数是</a:t>
            </a:r>
            <a:r>
              <a:rPr lang="en-US" altLang="zh-CN" sz="2400" dirty="0"/>
              <a:t>6</a:t>
            </a:r>
            <a:r>
              <a:rPr lang="zh-CN" altLang="en-US" sz="2400" dirty="0"/>
              <a:t>；</a:t>
            </a:r>
          </a:p>
          <a:p>
            <a:pPr>
              <a:buFont typeface="Wingdings" panose="05000000000000000000" pitchFamily="2" charset="2"/>
              <a:buNone/>
            </a:pPr>
            <a:r>
              <a:rPr lang="zh-CN" altLang="en-US" sz="2400" dirty="0"/>
              <a:t>      </a:t>
            </a:r>
            <a:r>
              <a:rPr lang="en-US" altLang="zh-CN" sz="2400" dirty="0"/>
              <a:t>6</a:t>
            </a:r>
            <a:r>
              <a:rPr lang="en-US" altLang="zh-CN" sz="2400" i="1" dirty="0"/>
              <a:t>x</a:t>
            </a:r>
            <a:r>
              <a:rPr lang="en-US" altLang="zh-CN" sz="2400" baseline="30000" dirty="0"/>
              <a:t>3</a:t>
            </a:r>
            <a:r>
              <a:rPr lang="en-US" altLang="zh-CN" sz="2400" i="1" dirty="0"/>
              <a:t>yz</a:t>
            </a:r>
            <a:r>
              <a:rPr lang="en-US" altLang="zh-CN" sz="2400" baseline="30000" dirty="0"/>
              <a:t>2</a:t>
            </a:r>
            <a:r>
              <a:rPr lang="en-US" altLang="zh-CN" sz="2400" dirty="0"/>
              <a:t>+3</a:t>
            </a:r>
            <a:r>
              <a:rPr lang="en-US" altLang="zh-CN" sz="2400" i="1" dirty="0"/>
              <a:t>xy</a:t>
            </a:r>
            <a:r>
              <a:rPr lang="en-US" altLang="zh-CN" sz="2400" baseline="30000" dirty="0"/>
              <a:t>2</a:t>
            </a:r>
            <a:r>
              <a:rPr lang="en-US" altLang="zh-CN" sz="2400" dirty="0"/>
              <a:t>-</a:t>
            </a:r>
            <a:r>
              <a:rPr lang="en-US" altLang="zh-CN" sz="2400" i="1" dirty="0"/>
              <a:t>x</a:t>
            </a:r>
            <a:r>
              <a:rPr lang="en-US" altLang="zh-CN" sz="2400" baseline="30000" dirty="0"/>
              <a:t>3</a:t>
            </a:r>
            <a:r>
              <a:rPr lang="en-US" altLang="zh-CN" sz="2400" dirty="0"/>
              <a:t>-10  </a:t>
            </a:r>
            <a:r>
              <a:rPr lang="zh-CN" altLang="en-US" sz="2400" dirty="0"/>
              <a:t>是一个多项式，它有四个项和三个变元</a:t>
            </a:r>
            <a:r>
              <a:rPr lang="en-US" altLang="zh-CN" sz="2400" i="1" dirty="0"/>
              <a:t>x</a:t>
            </a:r>
            <a:r>
              <a:rPr lang="zh-CN" altLang="en-US" sz="2400" dirty="0"/>
              <a:t>、</a:t>
            </a:r>
            <a:r>
              <a:rPr lang="en-US" altLang="zh-CN" sz="2400" i="1" dirty="0"/>
              <a:t>y</a:t>
            </a:r>
            <a:r>
              <a:rPr lang="zh-CN" altLang="en-US" sz="2400" dirty="0"/>
              <a:t>、</a:t>
            </a:r>
            <a:r>
              <a:rPr lang="en-US" altLang="zh-CN" sz="2400" i="1" dirty="0"/>
              <a:t>z</a:t>
            </a:r>
            <a:endParaRPr lang="en-US" altLang="zh-CN" sz="2400" dirty="0"/>
          </a:p>
          <a:p>
            <a:r>
              <a:rPr lang="zh-CN" altLang="en-US" sz="2400" dirty="0"/>
              <a:t>多项式的</a:t>
            </a:r>
            <a:r>
              <a:rPr lang="zh-CN" altLang="en-US" sz="2400" dirty="0">
                <a:solidFill>
                  <a:srgbClr val="0000FF"/>
                </a:solidFill>
              </a:rPr>
              <a:t>根</a:t>
            </a:r>
            <a:r>
              <a:rPr lang="zh-CN" altLang="en-US" sz="2400" dirty="0"/>
              <a:t>（</a:t>
            </a:r>
            <a:r>
              <a:rPr lang="en-US" altLang="zh-CN" sz="2400" dirty="0"/>
              <a:t>root</a:t>
            </a:r>
            <a:r>
              <a:rPr lang="zh-CN" altLang="en-US" sz="2400" dirty="0"/>
              <a:t>）是对它的变元的一个赋值，使此多项式的值为</a:t>
            </a:r>
            <a:r>
              <a:rPr lang="en-US" altLang="zh-CN" sz="2400" dirty="0"/>
              <a:t>0</a:t>
            </a:r>
            <a:r>
              <a:rPr lang="zh-CN" altLang="en-US" sz="2400" dirty="0"/>
              <a:t>。</a:t>
            </a:r>
          </a:p>
          <a:p>
            <a:r>
              <a:rPr lang="zh-CN" altLang="en-US" sz="2400" dirty="0"/>
              <a:t>上述多项式的一个根是</a:t>
            </a:r>
            <a:r>
              <a:rPr lang="en-US" altLang="zh-CN" sz="2400" i="1" dirty="0"/>
              <a:t>x</a:t>
            </a:r>
            <a:r>
              <a:rPr lang="en-US" altLang="zh-CN" sz="2400" dirty="0"/>
              <a:t>=5</a:t>
            </a:r>
            <a:r>
              <a:rPr lang="zh-CN" altLang="en-US" sz="2400" dirty="0"/>
              <a:t>、</a:t>
            </a:r>
            <a:r>
              <a:rPr lang="en-US" altLang="zh-CN" sz="2400" i="1" dirty="0"/>
              <a:t>y=</a:t>
            </a:r>
            <a:r>
              <a:rPr lang="en-US" altLang="zh-CN" sz="2400" dirty="0"/>
              <a:t>3</a:t>
            </a:r>
            <a:r>
              <a:rPr lang="zh-CN" altLang="en-US" sz="2400" dirty="0"/>
              <a:t>和</a:t>
            </a:r>
            <a:r>
              <a:rPr lang="en-US" altLang="zh-CN" sz="2400" i="1" dirty="0"/>
              <a:t>z=</a:t>
            </a:r>
            <a:r>
              <a:rPr lang="en-US" altLang="zh-CN" sz="2400" dirty="0"/>
              <a:t>0</a:t>
            </a:r>
            <a:r>
              <a:rPr lang="zh-CN" altLang="en-US" sz="2400" dirty="0"/>
              <a:t>，这个根是</a:t>
            </a:r>
            <a:r>
              <a:rPr lang="zh-CN" altLang="en-US" sz="2400" dirty="0">
                <a:solidFill>
                  <a:srgbClr val="0000FF"/>
                </a:solidFill>
              </a:rPr>
              <a:t>整数根</a:t>
            </a:r>
            <a:r>
              <a:rPr lang="zh-CN" altLang="en-US" sz="2400" dirty="0"/>
              <a:t>（</a:t>
            </a:r>
            <a:r>
              <a:rPr lang="en-US" altLang="zh-CN" sz="2400" dirty="0"/>
              <a:t>integral root</a:t>
            </a:r>
            <a:r>
              <a:rPr lang="zh-CN" altLang="en-US" sz="2400" dirty="0"/>
              <a:t>），因为所有变元都被赋予整数值。</a:t>
            </a:r>
          </a:p>
        </p:txBody>
      </p:sp>
    </p:spTree>
    <p:extLst>
      <p:ext uri="{BB962C8B-B14F-4D97-AF65-F5344CB8AC3E}">
        <p14:creationId xmlns:p14="http://schemas.microsoft.com/office/powerpoint/2010/main" val="636254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wipe(left)">
                                      <p:cBhvr>
                                        <p:cTn id="7" dur="500"/>
                                        <p:tgtEl>
                                          <p:spTgt spid="110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8995">
                                            <p:txEl>
                                              <p:pRg st="1" end="1"/>
                                            </p:txEl>
                                          </p:spTgt>
                                        </p:tgtEl>
                                        <p:attrNameLst>
                                          <p:attrName>style.visibility</p:attrName>
                                        </p:attrNameLst>
                                      </p:cBhvr>
                                      <p:to>
                                        <p:strVal val="visible"/>
                                      </p:to>
                                    </p:set>
                                    <p:animEffect transition="in" filter="wipe(left)">
                                      <p:cBhvr>
                                        <p:cTn id="12" dur="500"/>
                                        <p:tgtEl>
                                          <p:spTgt spid="1108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8995">
                                            <p:txEl>
                                              <p:pRg st="2" end="2"/>
                                            </p:txEl>
                                          </p:spTgt>
                                        </p:tgtEl>
                                        <p:attrNameLst>
                                          <p:attrName>style.visibility</p:attrName>
                                        </p:attrNameLst>
                                      </p:cBhvr>
                                      <p:to>
                                        <p:strVal val="visible"/>
                                      </p:to>
                                    </p:set>
                                    <p:animEffect transition="in" filter="wipe(left)">
                                      <p:cBhvr>
                                        <p:cTn id="17" dur="500"/>
                                        <p:tgtEl>
                                          <p:spTgt spid="1108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8995">
                                            <p:txEl>
                                              <p:pRg st="3" end="3"/>
                                            </p:txEl>
                                          </p:spTgt>
                                        </p:tgtEl>
                                        <p:attrNameLst>
                                          <p:attrName>style.visibility</p:attrName>
                                        </p:attrNameLst>
                                      </p:cBhvr>
                                      <p:to>
                                        <p:strVal val="visible"/>
                                      </p:to>
                                    </p:set>
                                    <p:animEffect transition="in" filter="wipe(left)">
                                      <p:cBhvr>
                                        <p:cTn id="22" dur="500"/>
                                        <p:tgtEl>
                                          <p:spTgt spid="1108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8995">
                                            <p:txEl>
                                              <p:pRg st="4" end="4"/>
                                            </p:txEl>
                                          </p:spTgt>
                                        </p:tgtEl>
                                        <p:attrNameLst>
                                          <p:attrName>style.visibility</p:attrName>
                                        </p:attrNameLst>
                                      </p:cBhvr>
                                      <p:to>
                                        <p:strVal val="visible"/>
                                      </p:to>
                                    </p:set>
                                    <p:animEffect transition="in" filter="wipe(left)">
                                      <p:cBhvr>
                                        <p:cTn id="27" dur="500"/>
                                        <p:tgtEl>
                                          <p:spTgt spid="1108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8995">
                                            <p:txEl>
                                              <p:pRg st="5" end="5"/>
                                            </p:txEl>
                                          </p:spTgt>
                                        </p:tgtEl>
                                        <p:attrNameLst>
                                          <p:attrName>style.visibility</p:attrName>
                                        </p:attrNameLst>
                                      </p:cBhvr>
                                      <p:to>
                                        <p:strVal val="visible"/>
                                      </p:to>
                                    </p:set>
                                    <p:animEffect transition="in" filter="wipe(left)">
                                      <p:cBhvr>
                                        <p:cTn id="32" dur="500"/>
                                        <p:tgtEl>
                                          <p:spTgt spid="1108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8995">
                                            <p:txEl>
                                              <p:pRg st="6" end="6"/>
                                            </p:txEl>
                                          </p:spTgt>
                                        </p:tgtEl>
                                        <p:attrNameLst>
                                          <p:attrName>style.visibility</p:attrName>
                                        </p:attrNameLst>
                                      </p:cBhvr>
                                      <p:to>
                                        <p:strVal val="visible"/>
                                      </p:to>
                                    </p:set>
                                    <p:animEffect transition="in" filter="wipe(left)">
                                      <p:cBhvr>
                                        <p:cTn id="37" dur="500"/>
                                        <p:tgtEl>
                                          <p:spTgt spid="1108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fld id="{083B03EC-6826-4360-8CF2-D9516E4838F4}" type="slidenum">
              <a:rPr lang="en-US" altLang="zh-CN"/>
              <a:pPr/>
              <a:t>53</a:t>
            </a:fld>
            <a:endParaRPr lang="en-US" altLang="zh-CN"/>
          </a:p>
        </p:txBody>
      </p:sp>
      <p:sp>
        <p:nvSpPr>
          <p:cNvPr id="1120258" name="Rectangle 2"/>
          <p:cNvSpPr>
            <a:spLocks noGrp="1" noChangeArrowheads="1"/>
          </p:cNvSpPr>
          <p:nvPr>
            <p:ph type="title"/>
          </p:nvPr>
        </p:nvSpPr>
        <p:spPr>
          <a:xfrm>
            <a:off x="443552" y="38077"/>
            <a:ext cx="8229600" cy="1143000"/>
          </a:xfrm>
        </p:spPr>
        <p:txBody>
          <a:bodyPr/>
          <a:lstStyle/>
          <a:p>
            <a:r>
              <a:rPr lang="zh-CN" altLang="en-US" dirty="0"/>
              <a:t>希尔伯特问题</a:t>
            </a:r>
          </a:p>
        </p:txBody>
      </p:sp>
      <p:sp>
        <p:nvSpPr>
          <p:cNvPr id="1120259" name="Rectangle 3"/>
          <p:cNvSpPr>
            <a:spLocks noGrp="1" noChangeArrowheads="1"/>
          </p:cNvSpPr>
          <p:nvPr>
            <p:ph type="body" idx="1"/>
          </p:nvPr>
        </p:nvSpPr>
        <p:spPr>
          <a:xfrm>
            <a:off x="543636" y="986050"/>
            <a:ext cx="8229600" cy="4525963"/>
          </a:xfrm>
        </p:spPr>
        <p:txBody>
          <a:bodyPr/>
          <a:lstStyle/>
          <a:p>
            <a:r>
              <a:rPr lang="zh-CN" altLang="en-US" sz="2400" dirty="0">
                <a:solidFill>
                  <a:srgbClr val="0000FF"/>
                </a:solidFill>
              </a:rPr>
              <a:t>丘奇</a:t>
            </a:r>
            <a:r>
              <a:rPr lang="en-US" altLang="zh-CN" sz="2400" dirty="0">
                <a:solidFill>
                  <a:srgbClr val="0000FF"/>
                </a:solidFill>
              </a:rPr>
              <a:t>-</a:t>
            </a:r>
            <a:r>
              <a:rPr lang="zh-CN" altLang="en-US" sz="2400" dirty="0">
                <a:solidFill>
                  <a:srgbClr val="0000FF"/>
                </a:solidFill>
              </a:rPr>
              <a:t>图灵论题（</a:t>
            </a:r>
            <a:r>
              <a:rPr lang="en-US" altLang="zh-CN" sz="2400" dirty="0">
                <a:solidFill>
                  <a:srgbClr val="0000FF"/>
                </a:solidFill>
              </a:rPr>
              <a:t>Church-Turing thesis</a:t>
            </a:r>
            <a:r>
              <a:rPr lang="zh-CN" altLang="en-US" sz="2400" dirty="0">
                <a:solidFill>
                  <a:srgbClr val="0000FF"/>
                </a:solidFill>
              </a:rPr>
              <a:t>）</a:t>
            </a:r>
          </a:p>
          <a:p>
            <a:endParaRPr lang="zh-CN" altLang="en-US" sz="2400" dirty="0">
              <a:solidFill>
                <a:srgbClr val="0000FF"/>
              </a:solidFill>
            </a:endParaRPr>
          </a:p>
          <a:p>
            <a:endParaRPr lang="zh-CN" altLang="en-US" sz="2400" dirty="0">
              <a:solidFill>
                <a:srgbClr val="0000FF"/>
              </a:solidFill>
            </a:endParaRPr>
          </a:p>
          <a:p>
            <a:r>
              <a:rPr lang="zh-CN" altLang="en-US" sz="2400" dirty="0"/>
              <a:t>希尔伯特第</a:t>
            </a:r>
            <a:r>
              <a:rPr lang="en-US" altLang="zh-CN" sz="2400" dirty="0"/>
              <a:t>10</a:t>
            </a:r>
            <a:r>
              <a:rPr lang="zh-CN" altLang="en-US" sz="2400" dirty="0"/>
              <a:t>问题旨在设计一个算法来检测一个多项式是否有整数根。</a:t>
            </a:r>
          </a:p>
          <a:p>
            <a:r>
              <a:rPr lang="zh-CN" altLang="en-US" sz="2400" dirty="0"/>
              <a:t> 现在</a:t>
            </a:r>
            <a:r>
              <a:rPr lang="zh-CN" altLang="en-US" sz="2400" dirty="0" smtClean="0"/>
              <a:t>用术语</a:t>
            </a:r>
            <a:r>
              <a:rPr lang="zh-CN" altLang="en-US" sz="2400" dirty="0"/>
              <a:t>来重新陈述希尔伯特第</a:t>
            </a:r>
            <a:r>
              <a:rPr lang="en-US" altLang="zh-CN" sz="2400" dirty="0"/>
              <a:t>10</a:t>
            </a:r>
            <a:r>
              <a:rPr lang="zh-CN" altLang="en-US" sz="2400" dirty="0"/>
              <a:t>问题，设</a:t>
            </a:r>
          </a:p>
          <a:p>
            <a:pPr algn="ctr">
              <a:buFont typeface="Wingdings" panose="05000000000000000000" pitchFamily="2" charset="2"/>
              <a:buNone/>
            </a:pPr>
            <a:r>
              <a:rPr lang="zh-CN" altLang="en-US" sz="2400" dirty="0"/>
              <a:t> </a:t>
            </a:r>
            <a:r>
              <a:rPr lang="en-US" altLang="zh-CN" sz="2400" i="1" dirty="0"/>
              <a:t>D</a:t>
            </a:r>
            <a:r>
              <a:rPr lang="en-US" altLang="zh-CN" sz="2400" dirty="0"/>
              <a:t>={ </a:t>
            </a:r>
            <a:r>
              <a:rPr lang="en-US" altLang="zh-CN" sz="2400" i="1" dirty="0"/>
              <a:t>p </a:t>
            </a:r>
            <a:r>
              <a:rPr lang="en-US" altLang="zh-CN" sz="2400" dirty="0"/>
              <a:t>| </a:t>
            </a:r>
            <a:r>
              <a:rPr lang="en-US" altLang="zh-CN" sz="2400" i="1" dirty="0"/>
              <a:t>p </a:t>
            </a:r>
            <a:r>
              <a:rPr lang="zh-CN" altLang="en-US" sz="2400" dirty="0"/>
              <a:t>是有整数根的多项式</a:t>
            </a:r>
            <a:r>
              <a:rPr lang="en-US" altLang="zh-CN" sz="2400" dirty="0"/>
              <a:t>}</a:t>
            </a:r>
          </a:p>
          <a:p>
            <a:pPr>
              <a:buFont typeface="Wingdings" panose="05000000000000000000" pitchFamily="2" charset="2"/>
              <a:buNone/>
            </a:pPr>
            <a:r>
              <a:rPr lang="en-US" altLang="zh-CN" sz="2400" dirty="0"/>
              <a:t>    </a:t>
            </a:r>
            <a:r>
              <a:rPr lang="zh-CN" altLang="en-US" sz="2400" dirty="0"/>
              <a:t>本质上，希尔伯特第 </a:t>
            </a:r>
            <a:r>
              <a:rPr lang="en-US" altLang="zh-CN" sz="2400" dirty="0"/>
              <a:t>10 </a:t>
            </a:r>
            <a:r>
              <a:rPr lang="zh-CN" altLang="en-US" sz="2400" dirty="0"/>
              <a:t>个问题是问；</a:t>
            </a:r>
            <a:r>
              <a:rPr lang="zh-CN" altLang="en-US" sz="2400" dirty="0">
                <a:solidFill>
                  <a:srgbClr val="FF0000"/>
                </a:solidFill>
              </a:rPr>
              <a:t>集合 </a:t>
            </a:r>
            <a:r>
              <a:rPr lang="en-US" altLang="zh-CN" sz="2400" i="1" dirty="0">
                <a:solidFill>
                  <a:srgbClr val="FF0000"/>
                </a:solidFill>
              </a:rPr>
              <a:t>D </a:t>
            </a:r>
            <a:r>
              <a:rPr lang="zh-CN" altLang="en-US" sz="2400" dirty="0">
                <a:solidFill>
                  <a:srgbClr val="FF0000"/>
                </a:solidFill>
              </a:rPr>
              <a:t>是不是可判定的</a:t>
            </a:r>
            <a:r>
              <a:rPr lang="en-US" altLang="zh-CN" sz="2400" dirty="0"/>
              <a:t>? </a:t>
            </a:r>
            <a:r>
              <a:rPr lang="zh-CN" altLang="en-US" sz="2400" dirty="0"/>
              <a:t>答案是否定的。</a:t>
            </a:r>
          </a:p>
        </p:txBody>
      </p:sp>
      <p:sp>
        <p:nvSpPr>
          <p:cNvPr id="1120260" name="Rectangle 4"/>
          <p:cNvSpPr>
            <a:spLocks noChangeArrowheads="1"/>
          </p:cNvSpPr>
          <p:nvPr/>
        </p:nvSpPr>
        <p:spPr bwMode="auto">
          <a:xfrm>
            <a:off x="1318266" y="1624961"/>
            <a:ext cx="6049962"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261" name="Text Box 5"/>
          <p:cNvSpPr txBox="1">
            <a:spLocks noChangeArrowheads="1"/>
          </p:cNvSpPr>
          <p:nvPr/>
        </p:nvSpPr>
        <p:spPr bwMode="auto">
          <a:xfrm>
            <a:off x="1123761" y="1647115"/>
            <a:ext cx="604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dirty="0"/>
              <a:t>    </a:t>
            </a:r>
            <a:r>
              <a:rPr lang="zh-CN" altLang="en-US" sz="2000" b="1" dirty="0"/>
              <a:t>算法的直觉概念            等于          图灵机算法</a:t>
            </a:r>
          </a:p>
        </p:txBody>
      </p:sp>
    </p:spTree>
    <p:extLst>
      <p:ext uri="{BB962C8B-B14F-4D97-AF65-F5344CB8AC3E}">
        <p14:creationId xmlns:p14="http://schemas.microsoft.com/office/powerpoint/2010/main" val="1210286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p:txBody>
          <a:bodyPr/>
          <a:lstStyle/>
          <a:p>
            <a:fld id="{A473C483-AD88-4540-AC14-474A6DAAA4B1}" type="slidenum">
              <a:rPr lang="en-US" altLang="zh-CN"/>
              <a:pPr/>
              <a:t>54</a:t>
            </a:fld>
            <a:endParaRPr lang="en-US" altLang="zh-CN"/>
          </a:p>
        </p:txBody>
      </p:sp>
      <p:sp>
        <p:nvSpPr>
          <p:cNvPr id="1121282" name="Rectangle 2"/>
          <p:cNvSpPr>
            <a:spLocks noGrp="1" noChangeArrowheads="1"/>
          </p:cNvSpPr>
          <p:nvPr>
            <p:ph type="title"/>
          </p:nvPr>
        </p:nvSpPr>
        <p:spPr>
          <a:xfrm>
            <a:off x="457200" y="97217"/>
            <a:ext cx="8229600" cy="1143000"/>
          </a:xfrm>
        </p:spPr>
        <p:txBody>
          <a:bodyPr/>
          <a:lstStyle/>
          <a:p>
            <a:r>
              <a:rPr lang="zh-CN" altLang="en-US" dirty="0"/>
              <a:t>希尔伯特问题</a:t>
            </a:r>
          </a:p>
        </p:txBody>
      </p:sp>
      <p:sp>
        <p:nvSpPr>
          <p:cNvPr id="1121283" name="Rectangle 3"/>
          <p:cNvSpPr>
            <a:spLocks noGrp="1" noChangeArrowheads="1"/>
          </p:cNvSpPr>
          <p:nvPr>
            <p:ph type="body" idx="1"/>
          </p:nvPr>
        </p:nvSpPr>
        <p:spPr>
          <a:xfrm>
            <a:off x="489045" y="945107"/>
            <a:ext cx="8229600" cy="4525963"/>
          </a:xfrm>
        </p:spPr>
        <p:txBody>
          <a:bodyPr/>
          <a:lstStyle/>
          <a:p>
            <a:r>
              <a:rPr lang="zh-CN" altLang="en-US" sz="2400" dirty="0"/>
              <a:t>考虑只有一个变元的多项式，如</a:t>
            </a:r>
            <a:r>
              <a:rPr lang="en-US" altLang="zh-CN" sz="2400" dirty="0"/>
              <a:t>4</a:t>
            </a:r>
            <a:r>
              <a:rPr lang="en-US" altLang="zh-CN" sz="2400" i="1" dirty="0"/>
              <a:t>x</a:t>
            </a:r>
            <a:r>
              <a:rPr lang="en-US" altLang="zh-CN" sz="2400" baseline="30000" dirty="0"/>
              <a:t>3</a:t>
            </a:r>
            <a:r>
              <a:rPr lang="en-US" altLang="zh-CN" sz="2400" dirty="0"/>
              <a:t>-2</a:t>
            </a:r>
            <a:r>
              <a:rPr lang="en-US" altLang="zh-CN" sz="2400" i="1" dirty="0"/>
              <a:t>x</a:t>
            </a:r>
            <a:r>
              <a:rPr lang="en-US" altLang="zh-CN" sz="2400" baseline="30000" dirty="0"/>
              <a:t>2</a:t>
            </a:r>
            <a:r>
              <a:rPr lang="en-US" altLang="zh-CN" sz="2400" dirty="0"/>
              <a:t>+</a:t>
            </a:r>
            <a:r>
              <a:rPr lang="en-US" altLang="zh-CN" sz="2400" i="1" dirty="0"/>
              <a:t>x</a:t>
            </a:r>
            <a:r>
              <a:rPr lang="en-US" altLang="zh-CN" sz="2400" dirty="0"/>
              <a:t>-7</a:t>
            </a:r>
            <a:r>
              <a:rPr lang="zh-CN" altLang="en-US" sz="2400" dirty="0"/>
              <a:t>。设</a:t>
            </a:r>
          </a:p>
          <a:p>
            <a:pPr algn="ctr">
              <a:buFont typeface="Wingdings" panose="05000000000000000000" pitchFamily="2" charset="2"/>
              <a:buNone/>
            </a:pPr>
            <a:r>
              <a:rPr lang="zh-CN" altLang="en-US" sz="2400" dirty="0"/>
              <a:t>      </a:t>
            </a:r>
            <a:r>
              <a:rPr lang="en-US" altLang="zh-CN" sz="2400" i="1" dirty="0"/>
              <a:t>D</a:t>
            </a:r>
            <a:r>
              <a:rPr lang="en-US" altLang="zh-CN" sz="2400" baseline="-25000" dirty="0"/>
              <a:t>1 </a:t>
            </a:r>
            <a:r>
              <a:rPr lang="en-US" altLang="zh-CN" sz="2400" dirty="0"/>
              <a:t>={ </a:t>
            </a:r>
            <a:r>
              <a:rPr lang="en-US" altLang="zh-CN" sz="2400" i="1" dirty="0"/>
              <a:t>p </a:t>
            </a:r>
            <a:r>
              <a:rPr lang="en-US" altLang="zh-CN" sz="2400" dirty="0"/>
              <a:t>| </a:t>
            </a:r>
            <a:r>
              <a:rPr lang="en-US" altLang="zh-CN" sz="2400" i="1" dirty="0"/>
              <a:t>p </a:t>
            </a:r>
            <a:r>
              <a:rPr lang="zh-CN" altLang="en-US" sz="2400" dirty="0"/>
              <a:t>是有整数根</a:t>
            </a:r>
            <a:r>
              <a:rPr lang="en-US" altLang="zh-CN" sz="2400" i="1" dirty="0"/>
              <a:t>x</a:t>
            </a:r>
            <a:r>
              <a:rPr lang="zh-CN" altLang="en-US" sz="2400" dirty="0"/>
              <a:t>的多项式</a:t>
            </a:r>
            <a:r>
              <a:rPr lang="en-US" altLang="zh-CN" sz="2400" dirty="0"/>
              <a:t>}</a:t>
            </a:r>
          </a:p>
          <a:p>
            <a:r>
              <a:rPr lang="zh-CN" altLang="en-US" sz="2400" dirty="0"/>
              <a:t>下面是识别 </a:t>
            </a:r>
            <a:r>
              <a:rPr lang="en-US" altLang="zh-CN" sz="2400" i="1" dirty="0"/>
              <a:t>D</a:t>
            </a:r>
            <a:r>
              <a:rPr lang="en-US" altLang="zh-CN" sz="2400" baseline="-25000" dirty="0"/>
              <a:t>1 </a:t>
            </a:r>
            <a:r>
              <a:rPr lang="zh-CN" altLang="en-US" sz="2400" dirty="0"/>
              <a:t>的图灵机 </a:t>
            </a:r>
            <a:r>
              <a:rPr lang="en-US" altLang="zh-CN" sz="2400" i="1" dirty="0"/>
              <a:t>M</a:t>
            </a:r>
            <a:r>
              <a:rPr lang="en-US" altLang="zh-CN" sz="2400" baseline="-25000" dirty="0"/>
              <a:t>1</a:t>
            </a:r>
            <a:r>
              <a:rPr lang="zh-CN" altLang="en-US" sz="2400" dirty="0"/>
              <a:t>：</a:t>
            </a:r>
          </a:p>
          <a:p>
            <a:pPr>
              <a:buFont typeface="Wingdings" panose="05000000000000000000" pitchFamily="2" charset="2"/>
              <a:buNone/>
            </a:pPr>
            <a:r>
              <a:rPr lang="zh-CN" altLang="en-US" sz="2400" i="1" dirty="0"/>
              <a:t>    </a:t>
            </a:r>
            <a:r>
              <a:rPr lang="en-US" altLang="zh-CN" sz="2400" i="1" dirty="0"/>
              <a:t>M</a:t>
            </a:r>
            <a:r>
              <a:rPr lang="en-US" altLang="zh-CN" sz="2400" baseline="-25000" dirty="0"/>
              <a:t>1</a:t>
            </a:r>
            <a:r>
              <a:rPr lang="en-US" altLang="zh-CN" sz="2400" dirty="0"/>
              <a:t> =“</a:t>
            </a:r>
            <a:r>
              <a:rPr lang="zh-CN" altLang="en-US" sz="2400" dirty="0"/>
              <a:t>输入是关于变元 </a:t>
            </a:r>
            <a:r>
              <a:rPr lang="en-US" altLang="zh-CN" sz="2400" i="1" dirty="0"/>
              <a:t>x </a:t>
            </a:r>
            <a:r>
              <a:rPr lang="zh-CN" altLang="en-US" sz="2400" dirty="0"/>
              <a:t>的一个多项式 </a:t>
            </a:r>
            <a:r>
              <a:rPr lang="en-US" altLang="zh-CN" sz="2400" i="1" dirty="0"/>
              <a:t>p</a:t>
            </a:r>
          </a:p>
          <a:p>
            <a:pPr>
              <a:buFont typeface="Wingdings" panose="05000000000000000000" pitchFamily="2" charset="2"/>
              <a:buNone/>
            </a:pPr>
            <a:r>
              <a:rPr lang="en-US" altLang="zh-CN" sz="2400" dirty="0"/>
              <a:t>    </a:t>
            </a:r>
            <a:r>
              <a:rPr lang="zh-CN" altLang="en-US" sz="2400" dirty="0"/>
              <a:t>当 </a:t>
            </a:r>
            <a:r>
              <a:rPr lang="en-US" altLang="zh-CN" sz="2400" i="1" dirty="0"/>
              <a:t>x </a:t>
            </a:r>
            <a:r>
              <a:rPr lang="zh-CN" altLang="en-US" sz="2400" dirty="0"/>
              <a:t>相继被设置为值</a:t>
            </a:r>
            <a:r>
              <a:rPr lang="en-US" altLang="zh-CN" sz="2400" dirty="0"/>
              <a:t>0, 1, -1, 2, -2, 3, -1, …</a:t>
            </a:r>
            <a:r>
              <a:rPr lang="zh-CN" altLang="en-US" sz="2400" dirty="0"/>
              <a:t>时，求 </a:t>
            </a:r>
            <a:r>
              <a:rPr lang="en-US" altLang="zh-CN" sz="2400" i="1" dirty="0"/>
              <a:t>p </a:t>
            </a:r>
            <a:r>
              <a:rPr lang="zh-CN" altLang="en-US" sz="2400" dirty="0"/>
              <a:t>的值，一旦求得 </a:t>
            </a:r>
            <a:r>
              <a:rPr lang="en-US" altLang="zh-CN" sz="2400" dirty="0"/>
              <a:t>0 </a:t>
            </a:r>
            <a:r>
              <a:rPr lang="zh-CN" altLang="en-US" sz="2400" dirty="0"/>
              <a:t>值，就接受。”</a:t>
            </a:r>
          </a:p>
          <a:p>
            <a:pPr>
              <a:buFont typeface="Wingdings" panose="05000000000000000000" pitchFamily="2" charset="2"/>
              <a:buNone/>
            </a:pPr>
            <a:r>
              <a:rPr lang="zh-CN" altLang="en-US" sz="2400" dirty="0"/>
              <a:t>    如果 </a:t>
            </a:r>
            <a:r>
              <a:rPr lang="en-US" altLang="zh-CN" sz="2400" i="1" dirty="0"/>
              <a:t>p </a:t>
            </a:r>
            <a:r>
              <a:rPr lang="zh-CN" altLang="en-US" sz="2400" dirty="0"/>
              <a:t>有整数根，</a:t>
            </a:r>
            <a:r>
              <a:rPr lang="en-US" altLang="zh-CN" sz="2400" i="1" dirty="0"/>
              <a:t>M</a:t>
            </a:r>
            <a:r>
              <a:rPr lang="en-US" altLang="zh-CN" sz="2400" baseline="-25000" dirty="0"/>
              <a:t>1 </a:t>
            </a:r>
            <a:r>
              <a:rPr lang="zh-CN" altLang="en-US" sz="2400" dirty="0"/>
              <a:t>最终将找到它，从而接受；</a:t>
            </a:r>
          </a:p>
          <a:p>
            <a:pPr>
              <a:buFont typeface="Wingdings" panose="05000000000000000000" pitchFamily="2" charset="2"/>
              <a:buNone/>
            </a:pPr>
            <a:r>
              <a:rPr lang="zh-CN" altLang="en-US" sz="2400" dirty="0"/>
              <a:t>	如果 </a:t>
            </a:r>
            <a:r>
              <a:rPr lang="en-US" altLang="zh-CN" sz="2400" i="1" dirty="0"/>
              <a:t>p </a:t>
            </a:r>
            <a:r>
              <a:rPr lang="zh-CN" altLang="en-US" sz="2400" dirty="0"/>
              <a:t>没有整数根，则 </a:t>
            </a:r>
            <a:r>
              <a:rPr lang="en-US" altLang="zh-CN" sz="2400" i="1" dirty="0"/>
              <a:t>M</a:t>
            </a:r>
            <a:r>
              <a:rPr lang="en-US" altLang="zh-CN" sz="2400" baseline="-25000" dirty="0"/>
              <a:t>1 </a:t>
            </a:r>
            <a:r>
              <a:rPr lang="zh-CN" altLang="en-US" sz="2400" dirty="0"/>
              <a:t>将永远运行下去。</a:t>
            </a:r>
          </a:p>
          <a:p>
            <a:r>
              <a:rPr lang="zh-CN" altLang="en-US" sz="2400" dirty="0"/>
              <a:t>对于多变元的情形，可以设计一个类似的图灵机 </a:t>
            </a:r>
            <a:r>
              <a:rPr lang="en-US" altLang="zh-CN" sz="2400" i="1" dirty="0"/>
              <a:t>M </a:t>
            </a:r>
            <a:r>
              <a:rPr lang="zh-CN" altLang="en-US" sz="2400" dirty="0"/>
              <a:t>来识别</a:t>
            </a:r>
            <a:r>
              <a:rPr lang="en-US" altLang="zh-CN" sz="2400" i="1" dirty="0"/>
              <a:t>D</a:t>
            </a:r>
            <a:r>
              <a:rPr lang="zh-CN" altLang="en-US" sz="2400" dirty="0"/>
              <a:t>，只是 </a:t>
            </a:r>
            <a:r>
              <a:rPr lang="en-US" altLang="zh-CN" sz="2400" i="1" dirty="0"/>
              <a:t>M</a:t>
            </a:r>
            <a:r>
              <a:rPr lang="en-US" altLang="zh-CN" sz="2400" dirty="0"/>
              <a:t> </a:t>
            </a:r>
            <a:r>
              <a:rPr lang="zh-CN" altLang="en-US" sz="2400" dirty="0"/>
              <a:t>要检查多个变元所有可能取的整数值。</a:t>
            </a:r>
          </a:p>
        </p:txBody>
      </p:sp>
    </p:spTree>
    <p:extLst>
      <p:ext uri="{BB962C8B-B14F-4D97-AF65-F5344CB8AC3E}">
        <p14:creationId xmlns:p14="http://schemas.microsoft.com/office/powerpoint/2010/main" val="3169582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609600" y="106363"/>
            <a:ext cx="7562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a:t>
            </a:r>
            <a:r>
              <a:rPr lang="en-US" altLang="zh-CN" sz="3200" b="1"/>
              <a:t>The Halting Problem  </a:t>
            </a:r>
          </a:p>
        </p:txBody>
      </p:sp>
      <p:sp>
        <p:nvSpPr>
          <p:cNvPr id="1625091" name="Text Box 3"/>
          <p:cNvSpPr txBox="1">
            <a:spLocks noChangeArrowheads="1"/>
          </p:cNvSpPr>
          <p:nvPr/>
        </p:nvSpPr>
        <p:spPr bwMode="auto">
          <a:xfrm>
            <a:off x="0" y="836613"/>
            <a:ext cx="89646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273050">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dirty="0"/>
              <a:t>H</a:t>
            </a:r>
            <a:r>
              <a:rPr lang="zh-CN" altLang="en-US" sz="2400" b="1" dirty="0"/>
              <a:t>能够修改为以</a:t>
            </a:r>
            <a:r>
              <a:rPr lang="en-US" altLang="zh-CN" sz="2400" b="1" dirty="0"/>
              <a:t>P</a:t>
            </a:r>
            <a:r>
              <a:rPr lang="zh-CN" altLang="en-US" sz="2400" b="1" dirty="0"/>
              <a:t>作为输入 </a:t>
            </a:r>
            <a:r>
              <a:rPr lang="en-US" altLang="zh-CN" sz="2400" b="1" dirty="0"/>
              <a:t>(the program and its input) </a:t>
            </a:r>
            <a:r>
              <a:rPr lang="zh-CN" altLang="en-US" sz="2400" b="1" dirty="0"/>
              <a:t>，而且</a:t>
            </a:r>
            <a:r>
              <a:rPr lang="en-US" altLang="zh-CN" sz="2400" b="1" dirty="0" smtClean="0"/>
              <a:t>H</a:t>
            </a:r>
            <a:r>
              <a:rPr lang="zh-CN" altLang="en-US" sz="2400" b="1" dirty="0" smtClean="0"/>
              <a:t>能够</a:t>
            </a:r>
            <a:r>
              <a:rPr lang="zh-CN" altLang="en-US" sz="2400" b="1" dirty="0"/>
              <a:t>判断是否</a:t>
            </a:r>
            <a:r>
              <a:rPr lang="en-US" altLang="zh-CN" sz="2400" b="1" dirty="0"/>
              <a:t>P</a:t>
            </a:r>
            <a:r>
              <a:rPr lang="zh-CN" altLang="en-US" sz="2400" b="1" dirty="0"/>
              <a:t>在以</a:t>
            </a:r>
            <a:r>
              <a:rPr lang="en-US" altLang="zh-CN" sz="2400" b="1" dirty="0"/>
              <a:t>P</a:t>
            </a:r>
            <a:r>
              <a:rPr lang="zh-CN" altLang="en-US" sz="2400" b="1" dirty="0"/>
              <a:t>作为输入的时候停止下来。</a:t>
            </a:r>
          </a:p>
          <a:p>
            <a:pPr eaLnBrk="1" hangingPunct="1"/>
            <a:r>
              <a:rPr lang="en-US" altLang="zh-CN" sz="2400" dirty="0"/>
              <a:t>K</a:t>
            </a:r>
            <a:r>
              <a:rPr lang="zh-CN" altLang="en-US" sz="2400" dirty="0"/>
              <a:t>：一个新的简单算法，</a:t>
            </a:r>
            <a:r>
              <a:rPr lang="en-US" altLang="zh-CN" sz="2400" dirty="0"/>
              <a:t>takes H's output as its input and does the following </a:t>
            </a:r>
          </a:p>
          <a:p>
            <a:pPr eaLnBrk="1" hangingPunct="1">
              <a:buFontTx/>
              <a:buAutoNum type="arabicPeriod"/>
            </a:pPr>
            <a:r>
              <a:rPr lang="en-US" altLang="zh-CN" sz="2400" dirty="0"/>
              <a:t>if H outputs "</a:t>
            </a:r>
            <a:r>
              <a:rPr lang="en-US" altLang="zh-CN" sz="2400" b="1" i="1" dirty="0"/>
              <a:t>loop</a:t>
            </a:r>
            <a:r>
              <a:rPr lang="en-US" altLang="zh-CN" sz="2400" dirty="0"/>
              <a:t>" then K halts, </a:t>
            </a:r>
          </a:p>
          <a:p>
            <a:pPr eaLnBrk="1" hangingPunct="1">
              <a:buFontTx/>
              <a:buAutoNum type="arabicPeriod"/>
            </a:pPr>
            <a:r>
              <a:rPr lang="en-US" altLang="zh-CN" sz="2400" dirty="0"/>
              <a:t>otherwise H's output of "</a:t>
            </a:r>
            <a:r>
              <a:rPr lang="en-US" altLang="zh-CN" sz="2400" b="1" i="1" dirty="0"/>
              <a:t>halt</a:t>
            </a:r>
            <a:r>
              <a:rPr lang="en-US" altLang="zh-CN" sz="2400" dirty="0"/>
              <a:t>" causes K to loop forever. </a:t>
            </a:r>
          </a:p>
          <a:p>
            <a:pPr eaLnBrk="1" hangingPunct="1"/>
            <a:r>
              <a:rPr lang="en-US" altLang="zh-CN" sz="2400" dirty="0"/>
              <a:t>That is, K will do the </a:t>
            </a:r>
            <a:r>
              <a:rPr lang="en-US" altLang="zh-CN" sz="2400" b="1" dirty="0"/>
              <a:t>opposite</a:t>
            </a:r>
            <a:r>
              <a:rPr lang="en-US" altLang="zh-CN" sz="2400" dirty="0"/>
              <a:t> of H's output. </a:t>
            </a:r>
          </a:p>
        </p:txBody>
      </p:sp>
      <p:sp>
        <p:nvSpPr>
          <p:cNvPr id="1625092" name="Text Box 4"/>
          <p:cNvSpPr txBox="1">
            <a:spLocks noChangeArrowheads="1"/>
          </p:cNvSpPr>
          <p:nvPr/>
        </p:nvSpPr>
        <p:spPr bwMode="auto">
          <a:xfrm>
            <a:off x="107950" y="3716338"/>
            <a:ext cx="8569325" cy="1955800"/>
          </a:xfrm>
          <a:prstGeom prst="rect">
            <a:avLst/>
          </a:prstGeom>
          <a:gradFill rotWithShape="0">
            <a:gsLst>
              <a:gs pos="0">
                <a:srgbClr val="FFCCFF"/>
              </a:gs>
              <a:gs pos="100000">
                <a:schemeClr val="bg1"/>
              </a:gs>
            </a:gsLst>
            <a:lin ang="5400000" scaled="1"/>
          </a:gradFill>
          <a:ln w="38100" cmpd="dbl">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i="1"/>
              <a:t>function K() </a:t>
            </a:r>
          </a:p>
          <a:p>
            <a:pPr eaLnBrk="1" hangingPunct="1"/>
            <a:r>
              <a:rPr lang="en-US" altLang="zh-CN" sz="2400" b="1" i="1"/>
              <a:t>{ </a:t>
            </a:r>
          </a:p>
          <a:p>
            <a:pPr eaLnBrk="1" hangingPunct="1"/>
            <a:r>
              <a:rPr lang="en-US" altLang="zh-CN" sz="2400" b="1" i="1"/>
              <a:t>	if (H()=="loop"){ return “halt"; } </a:t>
            </a:r>
          </a:p>
          <a:p>
            <a:pPr eaLnBrk="1" hangingPunct="1"/>
            <a:r>
              <a:rPr lang="en-US" altLang="zh-CN" sz="2400" b="1" i="1"/>
              <a:t>	else if (H()==“halt”) { while(true); //loop forever } </a:t>
            </a:r>
          </a:p>
          <a:p>
            <a:pPr eaLnBrk="1" hangingPunct="1"/>
            <a:r>
              <a:rPr lang="en-US" altLang="zh-CN" sz="2400" b="1" i="1"/>
              <a:t>}</a:t>
            </a:r>
            <a:r>
              <a:rPr lang="en-US" altLang="zh-CN" sz="2400"/>
              <a:t> </a:t>
            </a:r>
          </a:p>
        </p:txBody>
      </p:sp>
      <p:pic>
        <p:nvPicPr>
          <p:cNvPr id="1625093" name="Picture 5" descr="halter2.gif (2128 bytes)"/>
          <p:cNvPicPr>
            <a:picLocks noChangeAspect="1" noChangeArrowheads="1"/>
          </p:cNvPicPr>
          <p:nvPr/>
        </p:nvPicPr>
        <p:blipFill>
          <a:blip r:embed="rId3">
            <a:extLst>
              <a:ext uri="{28A0092B-C50C-407E-A947-70E740481C1C}">
                <a14:useLocalDpi xmlns:a14="http://schemas.microsoft.com/office/drawing/2010/main" val="0"/>
              </a:ext>
            </a:extLst>
          </a:blip>
          <a:srcRect r="39378"/>
          <a:stretch>
            <a:fillRect/>
          </a:stretch>
        </p:blipFill>
        <p:spPr bwMode="auto">
          <a:xfrm>
            <a:off x="-107950" y="3517900"/>
            <a:ext cx="28813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419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25093"/>
                                        </p:tgtEl>
                                        <p:attrNameLst>
                                          <p:attrName>style.visibility</p:attrName>
                                        </p:attrNameLst>
                                      </p:cBhvr>
                                      <p:to>
                                        <p:strVal val="visible"/>
                                      </p:to>
                                    </p:set>
                                    <p:animEffect transition="in" filter="box(in)">
                                      <p:cBhvr>
                                        <p:cTn id="7" dur="500"/>
                                        <p:tgtEl>
                                          <p:spTgt spid="1625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1625093"/>
                                        </p:tgtEl>
                                      </p:cBhvr>
                                    </p:animEffect>
                                    <p:set>
                                      <p:cBhvr>
                                        <p:cTn id="12" dur="1" fill="hold">
                                          <p:stCondLst>
                                            <p:cond delay="499"/>
                                          </p:stCondLst>
                                        </p:cTn>
                                        <p:tgtEl>
                                          <p:spTgt spid="162509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1625091">
                                            <p:txEl>
                                              <p:pRg st="1" end="1"/>
                                            </p:txEl>
                                          </p:spTgt>
                                        </p:tgtEl>
                                        <p:attrNameLst>
                                          <p:attrName>style.visibility</p:attrName>
                                        </p:attrNameLst>
                                      </p:cBhvr>
                                      <p:to>
                                        <p:strVal val="visible"/>
                                      </p:to>
                                    </p:set>
                                    <p:anim calcmode="lin" valueType="num">
                                      <p:cBhvr>
                                        <p:cTn id="17" dur="500" fill="hold"/>
                                        <p:tgtEl>
                                          <p:spTgt spid="1625091">
                                            <p:txEl>
                                              <p:pRg st="1" end="1"/>
                                            </p:txEl>
                                          </p:spTgt>
                                        </p:tgtEl>
                                        <p:attrNameLst>
                                          <p:attrName>ppt_x</p:attrName>
                                        </p:attrNameLst>
                                      </p:cBhvr>
                                      <p:tavLst>
                                        <p:tav tm="0">
                                          <p:val>
                                            <p:strVal val="#ppt_x-#ppt_w/2"/>
                                          </p:val>
                                        </p:tav>
                                        <p:tav tm="100000">
                                          <p:val>
                                            <p:strVal val="#ppt_x"/>
                                          </p:val>
                                        </p:tav>
                                      </p:tavLst>
                                    </p:anim>
                                    <p:anim calcmode="lin" valueType="num">
                                      <p:cBhvr>
                                        <p:cTn id="18" dur="500" fill="hold"/>
                                        <p:tgtEl>
                                          <p:spTgt spid="1625091">
                                            <p:txEl>
                                              <p:pRg st="1" end="1"/>
                                            </p:txEl>
                                          </p:spTgt>
                                        </p:tgtEl>
                                        <p:attrNameLst>
                                          <p:attrName>ppt_y</p:attrName>
                                        </p:attrNameLst>
                                      </p:cBhvr>
                                      <p:tavLst>
                                        <p:tav tm="0">
                                          <p:val>
                                            <p:strVal val="#ppt_y"/>
                                          </p:val>
                                        </p:tav>
                                        <p:tav tm="100000">
                                          <p:val>
                                            <p:strVal val="#ppt_y"/>
                                          </p:val>
                                        </p:tav>
                                      </p:tavLst>
                                    </p:anim>
                                    <p:anim calcmode="lin" valueType="num">
                                      <p:cBhvr>
                                        <p:cTn id="19" dur="500" fill="hold"/>
                                        <p:tgtEl>
                                          <p:spTgt spid="162509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62509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1625091">
                                            <p:txEl>
                                              <p:pRg st="2" end="2"/>
                                            </p:txEl>
                                          </p:spTgt>
                                        </p:tgtEl>
                                        <p:attrNameLst>
                                          <p:attrName>style.visibility</p:attrName>
                                        </p:attrNameLst>
                                      </p:cBhvr>
                                      <p:to>
                                        <p:strVal val="visible"/>
                                      </p:to>
                                    </p:set>
                                    <p:anim calcmode="lin" valueType="num">
                                      <p:cBhvr>
                                        <p:cTn id="25" dur="500" fill="hold"/>
                                        <p:tgtEl>
                                          <p:spTgt spid="1625091">
                                            <p:txEl>
                                              <p:pRg st="2" end="2"/>
                                            </p:txEl>
                                          </p:spTgt>
                                        </p:tgtEl>
                                        <p:attrNameLst>
                                          <p:attrName>ppt_x</p:attrName>
                                        </p:attrNameLst>
                                      </p:cBhvr>
                                      <p:tavLst>
                                        <p:tav tm="0">
                                          <p:val>
                                            <p:strVal val="#ppt_x-#ppt_w/2"/>
                                          </p:val>
                                        </p:tav>
                                        <p:tav tm="100000">
                                          <p:val>
                                            <p:strVal val="#ppt_x"/>
                                          </p:val>
                                        </p:tav>
                                      </p:tavLst>
                                    </p:anim>
                                    <p:anim calcmode="lin" valueType="num">
                                      <p:cBhvr>
                                        <p:cTn id="26" dur="500" fill="hold"/>
                                        <p:tgtEl>
                                          <p:spTgt spid="1625091">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1625091">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162509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1625091">
                                            <p:txEl>
                                              <p:pRg st="3" end="3"/>
                                            </p:txEl>
                                          </p:spTgt>
                                        </p:tgtEl>
                                        <p:attrNameLst>
                                          <p:attrName>style.visibility</p:attrName>
                                        </p:attrNameLst>
                                      </p:cBhvr>
                                      <p:to>
                                        <p:strVal val="visible"/>
                                      </p:to>
                                    </p:set>
                                    <p:anim calcmode="lin" valueType="num">
                                      <p:cBhvr>
                                        <p:cTn id="33" dur="500" fill="hold"/>
                                        <p:tgtEl>
                                          <p:spTgt spid="1625091">
                                            <p:txEl>
                                              <p:pRg st="3" end="3"/>
                                            </p:txEl>
                                          </p:spTgt>
                                        </p:tgtEl>
                                        <p:attrNameLst>
                                          <p:attrName>ppt_x</p:attrName>
                                        </p:attrNameLst>
                                      </p:cBhvr>
                                      <p:tavLst>
                                        <p:tav tm="0">
                                          <p:val>
                                            <p:strVal val="#ppt_x-#ppt_w/2"/>
                                          </p:val>
                                        </p:tav>
                                        <p:tav tm="100000">
                                          <p:val>
                                            <p:strVal val="#ppt_x"/>
                                          </p:val>
                                        </p:tav>
                                      </p:tavLst>
                                    </p:anim>
                                    <p:anim calcmode="lin" valueType="num">
                                      <p:cBhvr>
                                        <p:cTn id="34" dur="500" fill="hold"/>
                                        <p:tgtEl>
                                          <p:spTgt spid="1625091">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1625091">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62509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nodeType="clickEffect">
                                  <p:stCondLst>
                                    <p:cond delay="0"/>
                                  </p:stCondLst>
                                  <p:childTnLst>
                                    <p:set>
                                      <p:cBhvr>
                                        <p:cTn id="40" dur="1" fill="hold">
                                          <p:stCondLst>
                                            <p:cond delay="0"/>
                                          </p:stCondLst>
                                        </p:cTn>
                                        <p:tgtEl>
                                          <p:spTgt spid="1625091">
                                            <p:txEl>
                                              <p:pRg st="4" end="4"/>
                                            </p:txEl>
                                          </p:spTgt>
                                        </p:tgtEl>
                                        <p:attrNameLst>
                                          <p:attrName>style.visibility</p:attrName>
                                        </p:attrNameLst>
                                      </p:cBhvr>
                                      <p:to>
                                        <p:strVal val="visible"/>
                                      </p:to>
                                    </p:set>
                                    <p:anim calcmode="lin" valueType="num">
                                      <p:cBhvr>
                                        <p:cTn id="41" dur="500" fill="hold"/>
                                        <p:tgtEl>
                                          <p:spTgt spid="1625091">
                                            <p:txEl>
                                              <p:pRg st="4" end="4"/>
                                            </p:txEl>
                                          </p:spTgt>
                                        </p:tgtEl>
                                        <p:attrNameLst>
                                          <p:attrName>ppt_x</p:attrName>
                                        </p:attrNameLst>
                                      </p:cBhvr>
                                      <p:tavLst>
                                        <p:tav tm="0">
                                          <p:val>
                                            <p:strVal val="#ppt_x-#ppt_w/2"/>
                                          </p:val>
                                        </p:tav>
                                        <p:tav tm="100000">
                                          <p:val>
                                            <p:strVal val="#ppt_x"/>
                                          </p:val>
                                        </p:tav>
                                      </p:tavLst>
                                    </p:anim>
                                    <p:anim calcmode="lin" valueType="num">
                                      <p:cBhvr>
                                        <p:cTn id="42" dur="500" fill="hold"/>
                                        <p:tgtEl>
                                          <p:spTgt spid="1625091">
                                            <p:txEl>
                                              <p:pRg st="4" end="4"/>
                                            </p:txEl>
                                          </p:spTgt>
                                        </p:tgtEl>
                                        <p:attrNameLst>
                                          <p:attrName>ppt_y</p:attrName>
                                        </p:attrNameLst>
                                      </p:cBhvr>
                                      <p:tavLst>
                                        <p:tav tm="0">
                                          <p:val>
                                            <p:strVal val="#ppt_y"/>
                                          </p:val>
                                        </p:tav>
                                        <p:tav tm="100000">
                                          <p:val>
                                            <p:strVal val="#ppt_y"/>
                                          </p:val>
                                        </p:tav>
                                      </p:tavLst>
                                    </p:anim>
                                    <p:anim calcmode="lin" valueType="num">
                                      <p:cBhvr>
                                        <p:cTn id="43" dur="500" fill="hold"/>
                                        <p:tgtEl>
                                          <p:spTgt spid="1625091">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162509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1625092"/>
                                        </p:tgtEl>
                                        <p:attrNameLst>
                                          <p:attrName>style.visibility</p:attrName>
                                        </p:attrNameLst>
                                      </p:cBhvr>
                                      <p:to>
                                        <p:strVal val="visible"/>
                                      </p:to>
                                    </p:set>
                                    <p:anim calcmode="lin" valueType="num">
                                      <p:cBhvr>
                                        <p:cTn id="49" dur="500" fill="hold"/>
                                        <p:tgtEl>
                                          <p:spTgt spid="1625092"/>
                                        </p:tgtEl>
                                        <p:attrNameLst>
                                          <p:attrName>ppt_x</p:attrName>
                                        </p:attrNameLst>
                                      </p:cBhvr>
                                      <p:tavLst>
                                        <p:tav tm="0">
                                          <p:val>
                                            <p:strVal val="#ppt_x-#ppt_w/2"/>
                                          </p:val>
                                        </p:tav>
                                        <p:tav tm="100000">
                                          <p:val>
                                            <p:strVal val="#ppt_x"/>
                                          </p:val>
                                        </p:tav>
                                      </p:tavLst>
                                    </p:anim>
                                    <p:anim calcmode="lin" valueType="num">
                                      <p:cBhvr>
                                        <p:cTn id="50" dur="500" fill="hold"/>
                                        <p:tgtEl>
                                          <p:spTgt spid="1625092"/>
                                        </p:tgtEl>
                                        <p:attrNameLst>
                                          <p:attrName>ppt_y</p:attrName>
                                        </p:attrNameLst>
                                      </p:cBhvr>
                                      <p:tavLst>
                                        <p:tav tm="0">
                                          <p:val>
                                            <p:strVal val="#ppt_y"/>
                                          </p:val>
                                        </p:tav>
                                        <p:tav tm="100000">
                                          <p:val>
                                            <p:strVal val="#ppt_y"/>
                                          </p:val>
                                        </p:tav>
                                      </p:tavLst>
                                    </p:anim>
                                    <p:anim calcmode="lin" valueType="num">
                                      <p:cBhvr>
                                        <p:cTn id="51" dur="500" fill="hold"/>
                                        <p:tgtEl>
                                          <p:spTgt spid="1625092"/>
                                        </p:tgtEl>
                                        <p:attrNameLst>
                                          <p:attrName>ppt_w</p:attrName>
                                        </p:attrNameLst>
                                      </p:cBhvr>
                                      <p:tavLst>
                                        <p:tav tm="0">
                                          <p:val>
                                            <p:fltVal val="0"/>
                                          </p:val>
                                        </p:tav>
                                        <p:tav tm="100000">
                                          <p:val>
                                            <p:strVal val="#ppt_w"/>
                                          </p:val>
                                        </p:tav>
                                      </p:tavLst>
                                    </p:anim>
                                    <p:anim calcmode="lin" valueType="num">
                                      <p:cBhvr>
                                        <p:cTn id="52" dur="500" fill="hold"/>
                                        <p:tgtEl>
                                          <p:spTgt spid="16250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509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609600" y="106363"/>
            <a:ext cx="7562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a:t>
            </a:r>
            <a:r>
              <a:rPr lang="en-US" altLang="zh-CN" sz="3200" b="1"/>
              <a:t>The Halting Problem  </a:t>
            </a:r>
          </a:p>
        </p:txBody>
      </p:sp>
      <p:sp>
        <p:nvSpPr>
          <p:cNvPr id="106499" name="Text Box 3"/>
          <p:cNvSpPr txBox="1">
            <a:spLocks noChangeArrowheads="1"/>
          </p:cNvSpPr>
          <p:nvPr/>
        </p:nvSpPr>
        <p:spPr bwMode="auto">
          <a:xfrm>
            <a:off x="0" y="836613"/>
            <a:ext cx="8964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273050">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a:t>Since K is a program, let us use K as the input to K.</a:t>
            </a:r>
          </a:p>
        </p:txBody>
      </p:sp>
      <p:sp>
        <p:nvSpPr>
          <p:cNvPr id="106500" name="Text Box 4"/>
          <p:cNvSpPr txBox="1">
            <a:spLocks noChangeArrowheads="1"/>
          </p:cNvSpPr>
          <p:nvPr/>
        </p:nvSpPr>
        <p:spPr bwMode="auto">
          <a:xfrm>
            <a:off x="0" y="1412875"/>
            <a:ext cx="4787900" cy="3051175"/>
          </a:xfrm>
          <a:prstGeom prst="rect">
            <a:avLst/>
          </a:prstGeom>
          <a:gradFill rotWithShape="0">
            <a:gsLst>
              <a:gs pos="0">
                <a:srgbClr val="FFCCFF"/>
              </a:gs>
              <a:gs pos="100000">
                <a:schemeClr val="bg1"/>
              </a:gs>
            </a:gsLst>
            <a:lin ang="5400000" scaled="1"/>
          </a:gradFill>
          <a:ln w="38100" cmpd="dbl">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i="1" dirty="0"/>
              <a:t>If H says that K halts then K itself would loop (that's how we constructed it).</a:t>
            </a:r>
            <a:br>
              <a:rPr lang="en-US" altLang="zh-CN" sz="2400" b="1" i="1" dirty="0"/>
            </a:br>
            <a:r>
              <a:rPr lang="en-US" altLang="zh-CN" sz="2400" b="1" i="1" dirty="0"/>
              <a:t>If H says that K loops then K will halt.</a:t>
            </a:r>
          </a:p>
          <a:p>
            <a:pPr eaLnBrk="1" hangingPunct="1"/>
            <a:r>
              <a:rPr lang="en-US" altLang="zh-CN" sz="2400" b="1" i="1" dirty="0"/>
              <a:t>In either case H gives the wrong answer for K. Thus H cannot work in all cases. </a:t>
            </a:r>
          </a:p>
        </p:txBody>
      </p:sp>
      <p:pic>
        <p:nvPicPr>
          <p:cNvPr id="106501" name="Picture 5" descr="halter3.gif (2972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1557338"/>
            <a:ext cx="42481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 Box 6"/>
          <p:cNvSpPr txBox="1">
            <a:spLocks noChangeArrowheads="1"/>
          </p:cNvSpPr>
          <p:nvPr/>
        </p:nvSpPr>
        <p:spPr bwMode="auto">
          <a:xfrm>
            <a:off x="250825" y="4868863"/>
            <a:ext cx="446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endParaRPr lang="zh-CN" altLang="zh-CN" sz="2400"/>
          </a:p>
        </p:txBody>
      </p:sp>
      <p:sp>
        <p:nvSpPr>
          <p:cNvPr id="106503" name="Text Box 7"/>
          <p:cNvSpPr txBox="1">
            <a:spLocks noChangeArrowheads="1"/>
          </p:cNvSpPr>
          <p:nvPr/>
        </p:nvSpPr>
        <p:spPr bwMode="auto">
          <a:xfrm>
            <a:off x="0" y="4437063"/>
            <a:ext cx="84248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sz="2400" b="1"/>
              <a:t>如果</a:t>
            </a:r>
            <a:r>
              <a:rPr lang="en-US" altLang="zh-CN" sz="2400" b="1"/>
              <a:t>K </a:t>
            </a:r>
            <a:r>
              <a:rPr lang="zh-CN" altLang="en-US" sz="2400" b="1"/>
              <a:t>不停机无限循环</a:t>
            </a:r>
            <a:r>
              <a:rPr lang="en-US" altLang="zh-CN" sz="2400" b="1"/>
              <a:t>, </a:t>
            </a:r>
            <a:r>
              <a:rPr lang="zh-CN" altLang="en-US" sz="2400" b="1"/>
              <a:t>那么它就停机</a:t>
            </a:r>
            <a:r>
              <a:rPr lang="en-US" altLang="zh-CN" sz="2400" b="1"/>
              <a:t>, </a:t>
            </a:r>
            <a:r>
              <a:rPr lang="zh-CN" altLang="en-US" sz="2400" b="1"/>
              <a:t>输出</a:t>
            </a:r>
            <a:r>
              <a:rPr lang="en-US" altLang="zh-CN" sz="2400" b="1"/>
              <a:t>"halt"; </a:t>
            </a:r>
          </a:p>
          <a:p>
            <a:pPr eaLnBrk="1" hangingPunct="1"/>
            <a:r>
              <a:rPr lang="zh-CN" altLang="en-US" sz="2400" b="1"/>
              <a:t>如果 </a:t>
            </a:r>
            <a:r>
              <a:rPr lang="en-US" altLang="zh-CN" sz="2400" b="1"/>
              <a:t>K</a:t>
            </a:r>
            <a:r>
              <a:rPr lang="zh-CN" altLang="en-US" sz="2400" b="1"/>
              <a:t>停机</a:t>
            </a:r>
            <a:r>
              <a:rPr lang="en-US" altLang="zh-CN" sz="2400" b="1"/>
              <a:t>, </a:t>
            </a:r>
            <a:r>
              <a:rPr lang="zh-CN" altLang="en-US" sz="2400" b="1"/>
              <a:t>那么它就无限循环</a:t>
            </a:r>
            <a:r>
              <a:rPr lang="en-US" altLang="zh-CN" sz="2400" b="1"/>
              <a:t>, </a:t>
            </a:r>
            <a:r>
              <a:rPr lang="zh-CN" altLang="en-US" sz="2400" b="1"/>
              <a:t>不停机</a:t>
            </a:r>
            <a:r>
              <a:rPr lang="en-US" altLang="zh-CN" sz="2400" b="1"/>
              <a:t>; </a:t>
            </a:r>
          </a:p>
          <a:p>
            <a:pPr eaLnBrk="1" hangingPunct="1"/>
            <a:r>
              <a:rPr lang="en-US" altLang="zh-CN" sz="2400" b="1"/>
              <a:t>     </a:t>
            </a:r>
            <a:r>
              <a:rPr lang="zh-CN" altLang="en-US" sz="2400" b="1"/>
              <a:t>这样无论如何我们都将得到一个矛盾</a:t>
            </a:r>
            <a:r>
              <a:rPr lang="en-US" altLang="zh-CN" sz="2400" b="1"/>
              <a:t>, </a:t>
            </a:r>
            <a:r>
              <a:rPr lang="zh-CN" altLang="en-US" sz="2400" b="1"/>
              <a:t>所以假设前提不成立</a:t>
            </a:r>
            <a:r>
              <a:rPr lang="en-US" altLang="zh-CN" sz="2400" b="1"/>
              <a:t>, </a:t>
            </a:r>
            <a:r>
              <a:rPr lang="zh-CN" altLang="en-US" sz="2400" b="1"/>
              <a:t>即不存在这样的 </a:t>
            </a:r>
            <a:r>
              <a:rPr lang="en-US" altLang="zh-CN" sz="2400" b="1"/>
              <a:t>H. </a:t>
            </a:r>
            <a:r>
              <a:rPr lang="zh-CN" altLang="en-US" sz="2400" b="1"/>
              <a:t>或者说</a:t>
            </a:r>
            <a:r>
              <a:rPr lang="en-US" altLang="zh-CN" sz="2400" b="1"/>
              <a:t>, </a:t>
            </a:r>
            <a:r>
              <a:rPr lang="zh-CN" altLang="en-US" sz="2400" b="1"/>
              <a:t>图灵机停机问题是不可判定的</a:t>
            </a:r>
            <a:r>
              <a:rPr lang="en-US" altLang="zh-CN" sz="2400" b="1"/>
              <a:t>(undecidable).</a:t>
            </a:r>
          </a:p>
        </p:txBody>
      </p:sp>
    </p:spTree>
    <p:extLst>
      <p:ext uri="{BB962C8B-B14F-4D97-AF65-F5344CB8AC3E}">
        <p14:creationId xmlns:p14="http://schemas.microsoft.com/office/powerpoint/2010/main" val="1946166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187624"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 </a:t>
            </a:r>
          </a:p>
        </p:txBody>
      </p:sp>
      <p:sp>
        <p:nvSpPr>
          <p:cNvPr id="83971" name="Text Box 3"/>
          <p:cNvSpPr txBox="1">
            <a:spLocks noChangeArrowheads="1"/>
          </p:cNvSpPr>
          <p:nvPr/>
        </p:nvSpPr>
        <p:spPr bwMode="auto">
          <a:xfrm>
            <a:off x="179388" y="981075"/>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sz="2400" b="1" dirty="0">
                <a:ea typeface="PMingLiU" charset="-120"/>
              </a:rPr>
              <a:t>图灵机是由图灵在</a:t>
            </a:r>
            <a:r>
              <a:rPr lang="en-US" altLang="zh-CN" sz="2400" b="1" dirty="0">
                <a:ea typeface="PMingLiU" charset="-120"/>
              </a:rPr>
              <a:t>1936</a:t>
            </a:r>
            <a:r>
              <a:rPr lang="zh-CN" altLang="en-US" sz="2400" b="1" dirty="0">
                <a:ea typeface="PMingLiU" charset="-120"/>
              </a:rPr>
              <a:t>年第一次提出的，图灵机是一种精确得多的通用计算机模型，它能做实际计算机能作的所有事情。</a:t>
            </a:r>
          </a:p>
        </p:txBody>
      </p:sp>
      <p:sp>
        <p:nvSpPr>
          <p:cNvPr id="83972" name="Text Box 4"/>
          <p:cNvSpPr txBox="1">
            <a:spLocks noChangeArrowheads="1"/>
          </p:cNvSpPr>
          <p:nvPr/>
        </p:nvSpPr>
        <p:spPr bwMode="auto">
          <a:xfrm>
            <a:off x="250825" y="1773238"/>
            <a:ext cx="8351838"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r>
              <a:rPr lang="zh-CN" altLang="en-US" sz="2400" b="1" dirty="0">
                <a:ea typeface="PMingLiU" charset="-120"/>
              </a:rPr>
              <a:t>著名的</a:t>
            </a:r>
            <a:r>
              <a:rPr lang="zh-CN" altLang="en-US" sz="2400" b="1" dirty="0">
                <a:solidFill>
                  <a:srgbClr val="FF0000"/>
                </a:solidFill>
                <a:ea typeface="PMingLiU" charset="-120"/>
              </a:rPr>
              <a:t>邱奇</a:t>
            </a:r>
            <a:r>
              <a:rPr lang="en-US" altLang="zh-CN" sz="2400" b="1" dirty="0">
                <a:solidFill>
                  <a:srgbClr val="FF0000"/>
                </a:solidFill>
                <a:ea typeface="PMingLiU" charset="-120"/>
              </a:rPr>
              <a:t>-</a:t>
            </a:r>
            <a:r>
              <a:rPr lang="zh-CN" altLang="en-US" sz="2400" b="1" dirty="0">
                <a:solidFill>
                  <a:srgbClr val="FF0000"/>
                </a:solidFill>
                <a:ea typeface="PMingLiU" charset="-120"/>
              </a:rPr>
              <a:t>图灵论题</a:t>
            </a:r>
            <a:r>
              <a:rPr lang="zh-CN" altLang="en-US" sz="2400" b="1" dirty="0">
                <a:ea typeface="PMingLiU" charset="-120"/>
              </a:rPr>
              <a:t>：一切</a:t>
            </a:r>
            <a:r>
              <a:rPr lang="zh-CN" altLang="en-US" sz="2400" b="1" i="1" dirty="0">
                <a:ea typeface="PMingLiU" charset="-120"/>
              </a:rPr>
              <a:t>直觉上能可计算</a:t>
            </a:r>
            <a:r>
              <a:rPr lang="zh-CN" altLang="en-US" sz="2400" b="1" dirty="0">
                <a:ea typeface="PMingLiU" charset="-120"/>
              </a:rPr>
              <a:t>的函数都可用图灵机计算，反之亦然。</a:t>
            </a:r>
            <a:r>
              <a:rPr lang="zh-CN" altLang="en-US" sz="2400" dirty="0"/>
              <a:t> </a:t>
            </a:r>
          </a:p>
          <a:p>
            <a:pPr eaLnBrk="1" hangingPunct="1">
              <a:spcBef>
                <a:spcPct val="50000"/>
              </a:spcBef>
            </a:pPr>
            <a:r>
              <a:rPr lang="zh-CN" altLang="en-US" sz="2400" b="1" dirty="0">
                <a:solidFill>
                  <a:schemeClr val="tx2"/>
                </a:solidFill>
              </a:rPr>
              <a:t>所有 计算</a:t>
            </a:r>
            <a:r>
              <a:rPr lang="zh-CN" altLang="en-US" sz="2400" b="1" dirty="0">
                <a:solidFill>
                  <a:schemeClr val="tx2"/>
                </a:solidFill>
                <a:hlinkClick r:id="rId3" tooltip="计算"/>
              </a:rPr>
              <a:t> </a:t>
            </a:r>
            <a:r>
              <a:rPr lang="zh-CN" altLang="en-US" sz="2400" b="1" dirty="0">
                <a:solidFill>
                  <a:schemeClr val="tx2"/>
                </a:solidFill>
              </a:rPr>
              <a:t>或 算法 都可以由一台 图灵机</a:t>
            </a:r>
            <a:r>
              <a:rPr lang="zh-CN" altLang="en-US" sz="2400" b="1" dirty="0">
                <a:solidFill>
                  <a:schemeClr val="tx2"/>
                </a:solidFill>
                <a:hlinkClick r:id="rId4" tooltip="图灵机"/>
              </a:rPr>
              <a:t> </a:t>
            </a:r>
            <a:r>
              <a:rPr lang="zh-CN" altLang="en-US" sz="2400" b="1" dirty="0">
                <a:solidFill>
                  <a:schemeClr val="tx2"/>
                </a:solidFill>
              </a:rPr>
              <a:t>来执行。以任何常规编程语言编写的计算机程序都可以翻译成一台图灵机，反之任何一台图灵机也都可以翻译成大部分编程语言写的程序，所以该论题和以下说法等价：</a:t>
            </a:r>
            <a:r>
              <a:rPr lang="zh-CN" altLang="en-US" sz="2400" b="1" dirty="0">
                <a:solidFill>
                  <a:srgbClr val="FF0000"/>
                </a:solidFill>
              </a:rPr>
              <a:t>常规的编程语言可以足够有效的来表达任何算法</a:t>
            </a:r>
            <a:r>
              <a:rPr lang="zh-CN" altLang="en-US" sz="2400" dirty="0">
                <a:solidFill>
                  <a:srgbClr val="FF0000"/>
                </a:solidFill>
              </a:rPr>
              <a:t>。 </a:t>
            </a:r>
          </a:p>
        </p:txBody>
      </p:sp>
      <p:sp>
        <p:nvSpPr>
          <p:cNvPr id="83973" name="Text Box 5"/>
          <p:cNvSpPr txBox="1">
            <a:spLocks noChangeArrowheads="1"/>
          </p:cNvSpPr>
          <p:nvPr/>
        </p:nvSpPr>
        <p:spPr bwMode="auto">
          <a:xfrm>
            <a:off x="179388" y="4652963"/>
            <a:ext cx="8785225" cy="19177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r>
              <a:rPr lang="zh-CN" altLang="en-US" sz="2400" b="1" dirty="0"/>
              <a:t>要说明的一点是，丘奇论题不是公理，也不是猜想，因此也无法证明或否证，你要么相信，要么不信。因为直觉可计算的函数类不是一个严格的数学定义。不过因为后来人们给出的各种计算模型实际上都得到的是图灵可计算函数类，因此现在已没有什么人怀疑丘奇论题了。 </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328886"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a:t>
            </a:r>
          </a:p>
        </p:txBody>
      </p:sp>
      <p:sp>
        <p:nvSpPr>
          <p:cNvPr id="1604611" name="Text Box 3"/>
          <p:cNvSpPr txBox="1">
            <a:spLocks noChangeArrowheads="1"/>
          </p:cNvSpPr>
          <p:nvPr/>
        </p:nvSpPr>
        <p:spPr bwMode="auto">
          <a:xfrm>
            <a:off x="107950" y="8366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61938" indent="-261938">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a:t>1 </a:t>
            </a:r>
            <a:r>
              <a:rPr lang="zh-CN" altLang="en-US" sz="2400" b="1"/>
              <a:t>计算</a:t>
            </a:r>
          </a:p>
        </p:txBody>
      </p:sp>
      <p:sp>
        <p:nvSpPr>
          <p:cNvPr id="86020" name="Text Box 4"/>
          <p:cNvSpPr txBox="1">
            <a:spLocks noChangeArrowheads="1"/>
          </p:cNvSpPr>
          <p:nvPr/>
        </p:nvSpPr>
        <p:spPr bwMode="auto">
          <a:xfrm>
            <a:off x="179388" y="1268413"/>
            <a:ext cx="85693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sz="2400" b="1"/>
              <a:t>广义上讲，一个函数变化如把</a:t>
            </a:r>
            <a:r>
              <a:rPr lang="en-US" altLang="zh-CN" sz="2400" b="1"/>
              <a:t>x</a:t>
            </a:r>
            <a:r>
              <a:rPr lang="zh-CN" altLang="en-US" sz="2400" b="1"/>
              <a:t>变成了</a:t>
            </a:r>
            <a:r>
              <a:rPr lang="en-US" altLang="zh-CN" sz="2400" b="1"/>
              <a:t>f(x)</a:t>
            </a:r>
            <a:r>
              <a:rPr lang="zh-CN" altLang="en-US" sz="2400" b="1"/>
              <a:t>就是一个计算！如果我们把一切都看作是信息，那么更精确的讲，</a:t>
            </a:r>
            <a:r>
              <a:rPr lang="zh-CN" altLang="en-US" sz="2400" b="1">
                <a:solidFill>
                  <a:srgbClr val="FF0000"/>
                </a:solidFill>
              </a:rPr>
              <a:t>计算就是对信息的变换！</a:t>
            </a:r>
            <a:endParaRPr lang="zh-CN" altLang="en-US" sz="2400" b="1"/>
          </a:p>
          <a:p>
            <a:pPr eaLnBrk="1" hangingPunct="1">
              <a:buFontTx/>
              <a:buBlip>
                <a:blip r:embed="rId3"/>
              </a:buBlip>
            </a:pPr>
            <a:r>
              <a:rPr lang="zh-CN" altLang="en-US" sz="2400" b="1"/>
              <a:t>其实自然界充满了计算！如果我们把一个小球扔到地上，小球又弹起来了，那么大地就完成了一次对小球的计算。</a:t>
            </a:r>
          </a:p>
          <a:p>
            <a:pPr eaLnBrk="1" hangingPunct="1">
              <a:buFontTx/>
              <a:buBlip>
                <a:blip r:embed="rId3"/>
              </a:buBlip>
            </a:pPr>
            <a:r>
              <a:rPr lang="zh-CN" altLang="en-US" sz="2400" b="1"/>
              <a:t>小球的运动都抽象成信息，比如位置、速度、形状等等，</a:t>
            </a:r>
          </a:p>
          <a:p>
            <a:pPr eaLnBrk="1" hangingPunct="1">
              <a:buFontTx/>
              <a:buBlip>
                <a:blip r:embed="rId3"/>
              </a:buBlip>
            </a:pPr>
            <a:r>
              <a:rPr lang="zh-CN" altLang="en-US" sz="2400" b="1"/>
              <a:t>大地把小球弹起来是对小球的这些信息进行了某种变换，因而大地就完成了一次计算！</a:t>
            </a:r>
          </a:p>
          <a:p>
            <a:pPr eaLnBrk="1" hangingPunct="1">
              <a:buFontTx/>
              <a:buBlip>
                <a:blip r:embed="rId3"/>
              </a:buBlip>
            </a:pPr>
            <a:r>
              <a:rPr lang="zh-CN" altLang="en-US" sz="2400" b="1"/>
              <a:t>整个大地看作是一个系统，而扔下去的小球是对这个系统的输入，那么弹回来的小球就是该系统的输出</a:t>
            </a:r>
            <a:r>
              <a:rPr lang="en-US" altLang="zh-CN" sz="2400" b="1"/>
              <a:t>;</a:t>
            </a:r>
          </a:p>
          <a:p>
            <a:pPr eaLnBrk="1" hangingPunct="1">
              <a:buFontTx/>
              <a:buBlip>
                <a:blip r:embed="rId3"/>
              </a:buBlip>
            </a:pPr>
            <a:r>
              <a:rPr lang="zh-CN" altLang="en-US" sz="2400" b="1"/>
              <a:t>因而计算就是某个系统完成了一次从输入到输出的变换！ </a:t>
            </a:r>
          </a:p>
        </p:txBody>
      </p:sp>
      <p:sp>
        <p:nvSpPr>
          <p:cNvPr id="1604613" name="Text Box 5"/>
          <p:cNvSpPr txBox="1">
            <a:spLocks noChangeArrowheads="1"/>
          </p:cNvSpPr>
          <p:nvPr/>
        </p:nvSpPr>
        <p:spPr bwMode="auto">
          <a:xfrm>
            <a:off x="179388" y="5381191"/>
            <a:ext cx="8569325" cy="923925"/>
          </a:xfrm>
          <a:prstGeom prst="rect">
            <a:avLst/>
          </a:prstGeom>
          <a:gradFill rotWithShape="0">
            <a:gsLst>
              <a:gs pos="0">
                <a:srgbClr val="FFCCFF"/>
              </a:gs>
              <a:gs pos="100000">
                <a:schemeClr val="bg1"/>
              </a:gs>
            </a:gsLst>
            <a:lin ang="5400000" scaled="1"/>
          </a:gradFill>
          <a:ln w="38100" cmpd="dbl">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sz="2600" b="1" i="1"/>
              <a:t>图灵机也是一个会对输入信息进行变换给出输出信息的系统。因此，图灵机是一个计算的装置</a:t>
            </a:r>
            <a:r>
              <a:rPr lang="zh-CN" altLang="en-US" sz="2600"/>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4611"/>
                                        </p:tgtEl>
                                        <p:attrNameLst>
                                          <p:attrName>style.visibility</p:attrName>
                                        </p:attrNameLst>
                                      </p:cBhvr>
                                      <p:to>
                                        <p:strVal val="visible"/>
                                      </p:to>
                                    </p:set>
                                    <p:anim calcmode="lin" valueType="num">
                                      <p:cBhvr additive="base">
                                        <p:cTn id="7" dur="500" fill="hold"/>
                                        <p:tgtEl>
                                          <p:spTgt spid="1604611"/>
                                        </p:tgtEl>
                                        <p:attrNameLst>
                                          <p:attrName>ppt_x</p:attrName>
                                        </p:attrNameLst>
                                      </p:cBhvr>
                                      <p:tavLst>
                                        <p:tav tm="0">
                                          <p:val>
                                            <p:strVal val="0-#ppt_w/2"/>
                                          </p:val>
                                        </p:tav>
                                        <p:tav tm="100000">
                                          <p:val>
                                            <p:strVal val="#ppt_x"/>
                                          </p:val>
                                        </p:tav>
                                      </p:tavLst>
                                    </p:anim>
                                    <p:anim calcmode="lin" valueType="num">
                                      <p:cBhvr additive="base">
                                        <p:cTn id="8" dur="500" fill="hold"/>
                                        <p:tgtEl>
                                          <p:spTgt spid="1604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04613"/>
                                        </p:tgtEl>
                                        <p:attrNameLst>
                                          <p:attrName>style.visibility</p:attrName>
                                        </p:attrNameLst>
                                      </p:cBhvr>
                                      <p:to>
                                        <p:strVal val="visible"/>
                                      </p:to>
                                    </p:set>
                                    <p:animEffect transition="in" filter="box(in)">
                                      <p:cBhvr>
                                        <p:cTn id="13" dur="500"/>
                                        <p:tgtEl>
                                          <p:spTgt spid="160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11" grpId="0" autoUpdateAnimBg="0"/>
      <p:bldP spid="16046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403648"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a:t>
            </a:r>
          </a:p>
        </p:txBody>
      </p:sp>
      <p:sp>
        <p:nvSpPr>
          <p:cNvPr id="88067" name="Text Box 3"/>
          <p:cNvSpPr txBox="1">
            <a:spLocks noChangeArrowheads="1"/>
          </p:cNvSpPr>
          <p:nvPr/>
        </p:nvSpPr>
        <p:spPr bwMode="auto">
          <a:xfrm>
            <a:off x="107950" y="8366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61938" indent="-261938">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a:t>2</a:t>
            </a:r>
            <a:r>
              <a:rPr lang="zh-CN" altLang="en-US" sz="2400" b="1"/>
              <a:t>、计算的组合 </a:t>
            </a:r>
          </a:p>
        </p:txBody>
      </p:sp>
      <p:sp>
        <p:nvSpPr>
          <p:cNvPr id="88068" name="Text Box 4"/>
          <p:cNvSpPr txBox="1">
            <a:spLocks noChangeArrowheads="1"/>
          </p:cNvSpPr>
          <p:nvPr/>
        </p:nvSpPr>
        <p:spPr bwMode="auto">
          <a:xfrm>
            <a:off x="179388" y="1268413"/>
            <a:ext cx="8569325"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r>
              <a:rPr lang="zh-CN" altLang="en-US" sz="2400" b="1"/>
              <a:t>我们可以把若干个计算系统进行合并构成更大的计算系统。比如还是那个小球吧，如果往地上放了一个跷跷板，这样小球掉到地上会弹起这个跷跷板的另一端，而跷跷板的另一边可能还是一个小球，于是这个弹起的小球又会砸向另一个跷跷板</a:t>
            </a:r>
            <a:r>
              <a:rPr lang="en-US" altLang="zh-CN" sz="2400" b="1"/>
              <a:t>……</a:t>
            </a:r>
            <a:r>
              <a:rPr lang="zh-CN" altLang="en-US" sz="2400" b="1"/>
              <a:t>。我们自然可以通过组合若干图灵机完成更大更多的计算，如果把一个图灵机对纸带信息变换的结果又输入给另一台图灵机，然后再输入给别的图灵机</a:t>
            </a:r>
            <a:r>
              <a:rPr lang="en-US" altLang="zh-CN" sz="2400" b="1"/>
              <a:t>……</a:t>
            </a:r>
            <a:r>
              <a:rPr lang="zh-CN" altLang="en-US" sz="2400" b="1"/>
              <a:t>，这就是把计算进行了组合！也许你还在为复杂问题下的无限多的内部状态，无限复杂的程序而苦恼，那么到现在，</a:t>
            </a:r>
          </a:p>
          <a:p>
            <a:pPr eaLnBrk="1" hangingPunct="1">
              <a:spcBef>
                <a:spcPct val="50000"/>
              </a:spcBef>
            </a:pPr>
            <a:r>
              <a:rPr lang="zh-CN" altLang="en-US" sz="2400" b="1"/>
              <a:t>实际上我们并不需要写出无限复杂的程序列表，而仅仅将这些图灵机组合到一起就可以产生复杂的行为了。</a:t>
            </a:r>
            <a:r>
              <a:rPr lang="zh-CN" altLang="en-US" sz="2400"/>
              <a:t> </a:t>
            </a:r>
          </a:p>
        </p:txBody>
      </p:sp>
      <p:sp>
        <p:nvSpPr>
          <p:cNvPr id="1606661" name="Text Box 5"/>
          <p:cNvSpPr txBox="1">
            <a:spLocks noChangeArrowheads="1"/>
          </p:cNvSpPr>
          <p:nvPr/>
        </p:nvSpPr>
        <p:spPr bwMode="auto">
          <a:xfrm>
            <a:off x="253850" y="1340644"/>
            <a:ext cx="8569325" cy="4146550"/>
          </a:xfrm>
          <a:prstGeom prst="rect">
            <a:avLst/>
          </a:prstGeom>
          <a:gradFill rotWithShape="0">
            <a:gsLst>
              <a:gs pos="0">
                <a:srgbClr val="FFCCFF"/>
              </a:gs>
              <a:gs pos="100000">
                <a:schemeClr val="bg1"/>
              </a:gs>
            </a:gsLst>
            <a:lin ang="5400000" scaled="1"/>
          </a:gradFill>
          <a:ln w="38100" cmpd="dbl">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zh-CN" altLang="en-US" sz="2400" b="1" dirty="0">
                <a:solidFill>
                  <a:srgbClr val="FF0000"/>
                </a:solidFill>
              </a:rPr>
              <a:t>有了图灵机的组合，我们就能够从最简单的图灵机开始构造复杂的图灵机。</a:t>
            </a:r>
            <a:r>
              <a:rPr lang="zh-CN" altLang="en-US" sz="2400" b="1" dirty="0"/>
              <a:t>那么最简单的图灵机是什么呢？我们知道最简单的信息就是</a:t>
            </a:r>
            <a:r>
              <a:rPr lang="en-US" altLang="zh-CN" sz="2400" b="1" dirty="0"/>
              <a:t>0</a:t>
            </a:r>
            <a:r>
              <a:rPr lang="zh-CN" altLang="en-US" sz="2400" b="1" dirty="0"/>
              <a:t>和</a:t>
            </a:r>
            <a:r>
              <a:rPr lang="en-US" altLang="zh-CN" sz="2400" b="1" dirty="0"/>
              <a:t>1</a:t>
            </a:r>
            <a:r>
              <a:rPr lang="zh-CN" altLang="en-US" sz="2400" b="1" dirty="0"/>
              <a:t>，而最简单的计算就是对</a:t>
            </a:r>
            <a:r>
              <a:rPr lang="en-US" altLang="zh-CN" sz="2400" b="1" dirty="0"/>
              <a:t>0</a:t>
            </a:r>
            <a:r>
              <a:rPr lang="zh-CN" altLang="en-US" sz="2400" b="1" dirty="0"/>
              <a:t>或</a:t>
            </a:r>
            <a:r>
              <a:rPr lang="en-US" altLang="zh-CN" sz="2400" b="1" dirty="0"/>
              <a:t>1</a:t>
            </a:r>
            <a:r>
              <a:rPr lang="zh-CN" altLang="en-US" sz="2400" b="1" dirty="0"/>
              <a:t>进行</a:t>
            </a:r>
            <a:r>
              <a:rPr lang="zh-CN" altLang="en-US" sz="2400" b="1" dirty="0">
                <a:solidFill>
                  <a:srgbClr val="FF0000"/>
                </a:solidFill>
              </a:rPr>
              <a:t>布尔运算</a:t>
            </a:r>
            <a:r>
              <a:rPr lang="zh-CN" altLang="en-US" sz="2400" b="1" dirty="0"/>
              <a:t>。而布尔运算本质上其实就三种：</a:t>
            </a:r>
            <a:r>
              <a:rPr lang="zh-CN" altLang="en-US" sz="2400" b="1" dirty="0">
                <a:solidFill>
                  <a:srgbClr val="FF0000"/>
                </a:solidFill>
              </a:rPr>
              <a:t>与、或、非</a:t>
            </a:r>
            <a:r>
              <a:rPr lang="zh-CN" altLang="en-US" sz="2400" b="1" dirty="0"/>
              <a:t>。从最简单的逻辑运算操作最简单的二进制信息出发我们其实可以构造任意的图灵机！这点不难理解：</a:t>
            </a:r>
            <a:r>
              <a:rPr lang="zh-CN" altLang="en-US" sz="2400" b="1" dirty="0">
                <a:solidFill>
                  <a:srgbClr val="FF0000"/>
                </a:solidFill>
              </a:rPr>
              <a:t>任何图灵机都可以把输入、输出信息进行</a:t>
            </a:r>
            <a:r>
              <a:rPr lang="en-US" altLang="zh-CN" sz="2400" b="1" dirty="0">
                <a:solidFill>
                  <a:srgbClr val="FF0000"/>
                </a:solidFill>
              </a:rPr>
              <a:t>01</a:t>
            </a:r>
            <a:r>
              <a:rPr lang="zh-CN" altLang="en-US" sz="2400" b="1" dirty="0">
                <a:solidFill>
                  <a:srgbClr val="FF0000"/>
                </a:solidFill>
              </a:rPr>
              <a:t>的编码，而任何一个变换也可以最终分解为对</a:t>
            </a:r>
            <a:r>
              <a:rPr lang="en-US" altLang="zh-CN" sz="2400" b="1" dirty="0">
                <a:solidFill>
                  <a:srgbClr val="FF0000"/>
                </a:solidFill>
              </a:rPr>
              <a:t>01</a:t>
            </a:r>
            <a:r>
              <a:rPr lang="zh-CN" altLang="en-US" sz="2400" b="1" dirty="0">
                <a:solidFill>
                  <a:srgbClr val="FF0000"/>
                </a:solidFill>
              </a:rPr>
              <a:t>编码的变换，而对</a:t>
            </a:r>
            <a:r>
              <a:rPr lang="en-US" altLang="zh-CN" sz="2400" b="1" dirty="0">
                <a:solidFill>
                  <a:srgbClr val="FF0000"/>
                </a:solidFill>
              </a:rPr>
              <a:t>01</a:t>
            </a:r>
            <a:r>
              <a:rPr lang="zh-CN" altLang="en-US" sz="2400" b="1" dirty="0">
                <a:solidFill>
                  <a:srgbClr val="FF0000"/>
                </a:solidFill>
              </a:rPr>
              <a:t>编码的所有计算都可分解成前面说的三种运算。</a:t>
            </a:r>
          </a:p>
          <a:p>
            <a:pPr eaLnBrk="1" hangingPunct="1"/>
            <a:endParaRPr lang="zh-CN" altLang="en-US" sz="2400" b="1" dirty="0"/>
          </a:p>
          <a:p>
            <a:pPr eaLnBrk="1" hangingPunct="1"/>
            <a:r>
              <a:rPr lang="zh-CN" altLang="en-US" sz="2400" b="1" dirty="0"/>
              <a:t>研究计算机的人都要去研究基本的布尔电路。奥秘就在于，用布尔电路可以组合出任意的图灵</a:t>
            </a:r>
            <a:r>
              <a:rPr lang="zh-CN" altLang="en-US" sz="2400" b="1" dirty="0" smtClean="0"/>
              <a:t>机。</a:t>
            </a:r>
            <a:r>
              <a:rPr lang="zh-CN" altLang="en-US" sz="2400" dirty="0" smtClean="0"/>
              <a:t> </a:t>
            </a:r>
            <a:r>
              <a:rPr lang="zh-CN" altLang="en-US" sz="2400" b="1" dirty="0" smtClean="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06661"/>
                                        </p:tgtEl>
                                        <p:attrNameLst>
                                          <p:attrName>style.visibility</p:attrName>
                                        </p:attrNameLst>
                                      </p:cBhvr>
                                      <p:to>
                                        <p:strVal val="visible"/>
                                      </p:to>
                                    </p:set>
                                    <p:animEffect transition="in" filter="box(in)">
                                      <p:cBhvr>
                                        <p:cTn id="7" dur="500"/>
                                        <p:tgtEl>
                                          <p:spTgt spid="160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6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04800" y="2057400"/>
            <a:ext cx="2819400" cy="2438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endParaRPr lang="zh-CN" altLang="en-US"/>
          </a:p>
        </p:txBody>
      </p:sp>
      <p:sp>
        <p:nvSpPr>
          <p:cNvPr id="11267" name="Text Box 3"/>
          <p:cNvSpPr txBox="1">
            <a:spLocks noChangeArrowheads="1"/>
          </p:cNvSpPr>
          <p:nvPr/>
        </p:nvSpPr>
        <p:spPr bwMode="auto">
          <a:xfrm>
            <a:off x="685800" y="2438400"/>
            <a:ext cx="2066925"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Universal </a:t>
            </a:r>
          </a:p>
          <a:p>
            <a:pPr>
              <a:spcBef>
                <a:spcPct val="20000"/>
              </a:spcBef>
            </a:pPr>
            <a:r>
              <a:rPr kumimoji="0" lang="en-US" altLang="zh-CN" sz="3200" dirty="0">
                <a:solidFill>
                  <a:srgbClr val="FF0000"/>
                </a:solidFill>
                <a:latin typeface="Comic Sans MS" charset="0"/>
              </a:rPr>
              <a:t>Turing </a:t>
            </a:r>
          </a:p>
          <a:p>
            <a:pPr>
              <a:spcBef>
                <a:spcPct val="20000"/>
              </a:spcBef>
            </a:pPr>
            <a:r>
              <a:rPr kumimoji="0" lang="en-US" altLang="zh-CN" sz="3200" dirty="0">
                <a:solidFill>
                  <a:srgbClr val="FF0000"/>
                </a:solidFill>
                <a:latin typeface="Comic Sans MS" charset="0"/>
              </a:rPr>
              <a:t>Machine</a:t>
            </a:r>
          </a:p>
        </p:txBody>
      </p:sp>
      <p:graphicFrame>
        <p:nvGraphicFramePr>
          <p:cNvPr id="11268" name="Object 4"/>
          <p:cNvGraphicFramePr>
            <a:graphicFrameLocks noChangeAspect="1"/>
          </p:cNvGraphicFramePr>
          <p:nvPr/>
        </p:nvGraphicFramePr>
        <p:xfrm>
          <a:off x="8599488" y="3736975"/>
          <a:ext cx="544512" cy="393700"/>
        </p:xfrm>
        <a:graphic>
          <a:graphicData uri="http://schemas.openxmlformats.org/presentationml/2006/ole">
            <mc:AlternateContent xmlns:mc="http://schemas.openxmlformats.org/markup-compatibility/2006">
              <mc:Choice xmlns:v="urn:schemas-microsoft-com:vml" Requires="v">
                <p:oleObj spid="_x0000_s11542" name="Equation" r:id="rId3" imgW="545863" imgH="393529" progId="Equation.3">
                  <p:embed/>
                </p:oleObj>
              </mc:Choice>
              <mc:Fallback>
                <p:oleObj name="Equation" r:id="rId3" imgW="545863"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488" y="3736975"/>
                        <a:ext cx="5445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69" name="Line 5"/>
          <p:cNvSpPr>
            <a:spLocks noChangeShapeType="1"/>
          </p:cNvSpPr>
          <p:nvPr/>
        </p:nvSpPr>
        <p:spPr bwMode="auto">
          <a:xfrm>
            <a:off x="5867400" y="6858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0" name="Line 6"/>
          <p:cNvSpPr>
            <a:spLocks noChangeShapeType="1"/>
          </p:cNvSpPr>
          <p:nvPr/>
        </p:nvSpPr>
        <p:spPr bwMode="auto">
          <a:xfrm>
            <a:off x="5867400" y="12954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1" name="Line 7"/>
          <p:cNvSpPr>
            <a:spLocks noChangeShapeType="1"/>
          </p:cNvSpPr>
          <p:nvPr/>
        </p:nvSpPr>
        <p:spPr bwMode="auto">
          <a:xfrm>
            <a:off x="61722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2" name="Line 8"/>
          <p:cNvSpPr>
            <a:spLocks noChangeShapeType="1"/>
          </p:cNvSpPr>
          <p:nvPr/>
        </p:nvSpPr>
        <p:spPr bwMode="auto">
          <a:xfrm>
            <a:off x="67056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3" name="Line 9"/>
          <p:cNvSpPr>
            <a:spLocks noChangeShapeType="1"/>
          </p:cNvSpPr>
          <p:nvPr/>
        </p:nvSpPr>
        <p:spPr bwMode="auto">
          <a:xfrm>
            <a:off x="72390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4" name="Line 10"/>
          <p:cNvSpPr>
            <a:spLocks noChangeShapeType="1"/>
          </p:cNvSpPr>
          <p:nvPr/>
        </p:nvSpPr>
        <p:spPr bwMode="auto">
          <a:xfrm>
            <a:off x="7772400" y="685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5" name="Line 11"/>
          <p:cNvSpPr>
            <a:spLocks noChangeShapeType="1"/>
          </p:cNvSpPr>
          <p:nvPr/>
        </p:nvSpPr>
        <p:spPr bwMode="auto">
          <a:xfrm>
            <a:off x="5962650" y="29765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6" name="Line 12"/>
          <p:cNvSpPr>
            <a:spLocks noChangeShapeType="1"/>
          </p:cNvSpPr>
          <p:nvPr/>
        </p:nvSpPr>
        <p:spPr bwMode="auto">
          <a:xfrm>
            <a:off x="5962650" y="35861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7" name="Line 13"/>
          <p:cNvSpPr>
            <a:spLocks noChangeShapeType="1"/>
          </p:cNvSpPr>
          <p:nvPr/>
        </p:nvSpPr>
        <p:spPr bwMode="auto">
          <a:xfrm>
            <a:off x="62674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8" name="Line 14"/>
          <p:cNvSpPr>
            <a:spLocks noChangeShapeType="1"/>
          </p:cNvSpPr>
          <p:nvPr/>
        </p:nvSpPr>
        <p:spPr bwMode="auto">
          <a:xfrm>
            <a:off x="68008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79" name="Line 15"/>
          <p:cNvSpPr>
            <a:spLocks noChangeShapeType="1"/>
          </p:cNvSpPr>
          <p:nvPr/>
        </p:nvSpPr>
        <p:spPr bwMode="auto">
          <a:xfrm>
            <a:off x="73342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0" name="Line 16"/>
          <p:cNvSpPr>
            <a:spLocks noChangeShapeType="1"/>
          </p:cNvSpPr>
          <p:nvPr/>
        </p:nvSpPr>
        <p:spPr bwMode="auto">
          <a:xfrm>
            <a:off x="7867650" y="29765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1" name="Line 17"/>
          <p:cNvSpPr>
            <a:spLocks noChangeShapeType="1"/>
          </p:cNvSpPr>
          <p:nvPr/>
        </p:nvSpPr>
        <p:spPr bwMode="auto">
          <a:xfrm>
            <a:off x="5843588" y="51101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2" name="Line 18"/>
          <p:cNvSpPr>
            <a:spLocks noChangeShapeType="1"/>
          </p:cNvSpPr>
          <p:nvPr/>
        </p:nvSpPr>
        <p:spPr bwMode="auto">
          <a:xfrm>
            <a:off x="5843588" y="5719763"/>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3" name="Line 19"/>
          <p:cNvSpPr>
            <a:spLocks noChangeShapeType="1"/>
          </p:cNvSpPr>
          <p:nvPr/>
        </p:nvSpPr>
        <p:spPr bwMode="auto">
          <a:xfrm>
            <a:off x="61483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4" name="Line 20"/>
          <p:cNvSpPr>
            <a:spLocks noChangeShapeType="1"/>
          </p:cNvSpPr>
          <p:nvPr/>
        </p:nvSpPr>
        <p:spPr bwMode="auto">
          <a:xfrm>
            <a:off x="66817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5" name="Line 21"/>
          <p:cNvSpPr>
            <a:spLocks noChangeShapeType="1"/>
          </p:cNvSpPr>
          <p:nvPr/>
        </p:nvSpPr>
        <p:spPr bwMode="auto">
          <a:xfrm>
            <a:off x="72151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6" name="Line 22"/>
          <p:cNvSpPr>
            <a:spLocks noChangeShapeType="1"/>
          </p:cNvSpPr>
          <p:nvPr/>
        </p:nvSpPr>
        <p:spPr bwMode="auto">
          <a:xfrm>
            <a:off x="7748588" y="5110163"/>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1287" name="Text Box 23"/>
          <p:cNvSpPr txBox="1">
            <a:spLocks noChangeArrowheads="1"/>
          </p:cNvSpPr>
          <p:nvPr/>
        </p:nvSpPr>
        <p:spPr bwMode="auto">
          <a:xfrm>
            <a:off x="5334000" y="1371600"/>
            <a:ext cx="3033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Description of </a:t>
            </a:r>
          </a:p>
        </p:txBody>
      </p:sp>
      <p:sp>
        <p:nvSpPr>
          <p:cNvPr id="11288" name="Text Box 24"/>
          <p:cNvSpPr txBox="1">
            <a:spLocks noChangeArrowheads="1"/>
          </p:cNvSpPr>
          <p:nvPr/>
        </p:nvSpPr>
        <p:spPr bwMode="auto">
          <a:xfrm>
            <a:off x="4999038" y="3662363"/>
            <a:ext cx="3584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Tape Contents of</a:t>
            </a:r>
            <a:r>
              <a:rPr kumimoji="0" lang="en-US" altLang="zh-CN" sz="3200" dirty="0">
                <a:solidFill>
                  <a:srgbClr val="FF00FF"/>
                </a:solidFill>
                <a:latin typeface="Comic Sans MS" charset="0"/>
              </a:rPr>
              <a:t> </a:t>
            </a:r>
          </a:p>
        </p:txBody>
      </p:sp>
      <p:graphicFrame>
        <p:nvGraphicFramePr>
          <p:cNvPr id="11289" name="Object 25"/>
          <p:cNvGraphicFramePr>
            <a:graphicFrameLocks noChangeAspect="1"/>
          </p:cNvGraphicFramePr>
          <p:nvPr/>
        </p:nvGraphicFramePr>
        <p:xfrm>
          <a:off x="8324850" y="1446213"/>
          <a:ext cx="544513" cy="393700"/>
        </p:xfrm>
        <a:graphic>
          <a:graphicData uri="http://schemas.openxmlformats.org/presentationml/2006/ole">
            <mc:AlternateContent xmlns:mc="http://schemas.openxmlformats.org/markup-compatibility/2006">
              <mc:Choice xmlns:v="urn:schemas-microsoft-com:vml" Requires="v">
                <p:oleObj spid="_x0000_s11543" name="Equation" r:id="rId5" imgW="545863" imgH="393529" progId="Equation.3">
                  <p:embed/>
                </p:oleObj>
              </mc:Choice>
              <mc:Fallback>
                <p:oleObj name="Equation" r:id="rId5" imgW="545863"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850" y="1446213"/>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90" name="Text Box 26"/>
          <p:cNvSpPr txBox="1">
            <a:spLocks noChangeArrowheads="1"/>
          </p:cNvSpPr>
          <p:nvPr/>
        </p:nvSpPr>
        <p:spPr bwMode="auto">
          <a:xfrm>
            <a:off x="5827713" y="5821363"/>
            <a:ext cx="19462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State of </a:t>
            </a:r>
          </a:p>
        </p:txBody>
      </p:sp>
      <p:graphicFrame>
        <p:nvGraphicFramePr>
          <p:cNvPr id="11291" name="Object 27"/>
          <p:cNvGraphicFramePr>
            <a:graphicFrameLocks noChangeAspect="1"/>
          </p:cNvGraphicFramePr>
          <p:nvPr/>
        </p:nvGraphicFramePr>
        <p:xfrm>
          <a:off x="7767638" y="5870575"/>
          <a:ext cx="544512" cy="393700"/>
        </p:xfrm>
        <a:graphic>
          <a:graphicData uri="http://schemas.openxmlformats.org/presentationml/2006/ole">
            <mc:AlternateContent xmlns:mc="http://schemas.openxmlformats.org/markup-compatibility/2006">
              <mc:Choice xmlns:v="urn:schemas-microsoft-com:vml" Requires="v">
                <p:oleObj spid="_x0000_s11544" name="Equation" r:id="rId6" imgW="545863" imgH="393529" progId="Equation.3">
                  <p:embed/>
                </p:oleObj>
              </mc:Choice>
              <mc:Fallback>
                <p:oleObj name="Equation" r:id="rId6" imgW="545863" imgH="393529"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638" y="5870575"/>
                        <a:ext cx="5445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92" name="Freeform 28"/>
          <p:cNvSpPr>
            <a:spLocks/>
          </p:cNvSpPr>
          <p:nvPr/>
        </p:nvSpPr>
        <p:spPr bwMode="auto">
          <a:xfrm>
            <a:off x="3124200" y="990600"/>
            <a:ext cx="2590800" cy="1447800"/>
          </a:xfrm>
          <a:custGeom>
            <a:avLst/>
            <a:gdLst>
              <a:gd name="T0" fmla="*/ 2147483646 w 1632"/>
              <a:gd name="T1" fmla="*/ 0 h 816"/>
              <a:gd name="T2" fmla="*/ 2147483646 w 1632"/>
              <a:gd name="T3" fmla="*/ 2147483646 h 816"/>
              <a:gd name="T4" fmla="*/ 0 w 1632"/>
              <a:gd name="T5" fmla="*/ 2147483646 h 816"/>
              <a:gd name="T6" fmla="*/ 0 60000 65536"/>
              <a:gd name="T7" fmla="*/ 0 60000 65536"/>
              <a:gd name="T8" fmla="*/ 0 60000 65536"/>
            </a:gdLst>
            <a:ahLst/>
            <a:cxnLst>
              <a:cxn ang="T6">
                <a:pos x="T0" y="T1"/>
              </a:cxn>
              <a:cxn ang="T7">
                <a:pos x="T2" y="T3"/>
              </a:cxn>
              <a:cxn ang="T8">
                <a:pos x="T4" y="T5"/>
              </a:cxn>
            </a:cxnLst>
            <a:rect l="0" t="0" r="r" b="b"/>
            <a:pathLst>
              <a:path w="1632" h="816">
                <a:moveTo>
                  <a:pt x="1632" y="0"/>
                </a:moveTo>
                <a:cubicBezTo>
                  <a:pt x="1336" y="28"/>
                  <a:pt x="1040" y="56"/>
                  <a:pt x="768" y="192"/>
                </a:cubicBezTo>
                <a:cubicBezTo>
                  <a:pt x="496" y="328"/>
                  <a:pt x="248" y="572"/>
                  <a:pt x="0" y="816"/>
                </a:cubicBezTo>
              </a:path>
            </a:pathLst>
          </a:custGeom>
          <a:noFill/>
          <a:ln w="9525" cap="flat" cmpd="sng">
            <a:solidFill>
              <a:schemeClr val="tx1"/>
            </a:solidFill>
            <a:prstDash val="solid"/>
            <a:round/>
            <a:headEnd type="triangl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93" name="Line 29"/>
          <p:cNvSpPr>
            <a:spLocks noChangeShapeType="1"/>
          </p:cNvSpPr>
          <p:nvPr/>
        </p:nvSpPr>
        <p:spPr bwMode="auto">
          <a:xfrm flipH="1" flipV="1">
            <a:off x="3124200" y="3276600"/>
            <a:ext cx="2743200" cy="228600"/>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11294" name="Freeform 30"/>
          <p:cNvSpPr>
            <a:spLocks/>
          </p:cNvSpPr>
          <p:nvPr/>
        </p:nvSpPr>
        <p:spPr bwMode="auto">
          <a:xfrm>
            <a:off x="3124200" y="4114800"/>
            <a:ext cx="2743200" cy="1828800"/>
          </a:xfrm>
          <a:custGeom>
            <a:avLst/>
            <a:gdLst>
              <a:gd name="T0" fmla="*/ 2147483646 w 1728"/>
              <a:gd name="T1" fmla="*/ 2147483646 h 816"/>
              <a:gd name="T2" fmla="*/ 2147483646 w 1728"/>
              <a:gd name="T3" fmla="*/ 2147483646 h 816"/>
              <a:gd name="T4" fmla="*/ 0 w 1728"/>
              <a:gd name="T5" fmla="*/ 0 h 816"/>
              <a:gd name="T6" fmla="*/ 0 60000 65536"/>
              <a:gd name="T7" fmla="*/ 0 60000 65536"/>
              <a:gd name="T8" fmla="*/ 0 60000 65536"/>
            </a:gdLst>
            <a:ahLst/>
            <a:cxnLst>
              <a:cxn ang="T6">
                <a:pos x="T0" y="T1"/>
              </a:cxn>
              <a:cxn ang="T7">
                <a:pos x="T2" y="T3"/>
              </a:cxn>
              <a:cxn ang="T8">
                <a:pos x="T4" y="T5"/>
              </a:cxn>
            </a:cxnLst>
            <a:rect l="0" t="0" r="r" b="b"/>
            <a:pathLst>
              <a:path w="1728" h="816">
                <a:moveTo>
                  <a:pt x="1728" y="816"/>
                </a:moveTo>
                <a:cubicBezTo>
                  <a:pt x="1440" y="788"/>
                  <a:pt x="1152" y="760"/>
                  <a:pt x="864" y="624"/>
                </a:cubicBezTo>
                <a:cubicBezTo>
                  <a:pt x="576" y="488"/>
                  <a:pt x="288" y="244"/>
                  <a:pt x="0" y="0"/>
                </a:cubicBezTo>
              </a:path>
            </a:pathLst>
          </a:custGeom>
          <a:noFill/>
          <a:ln w="9525" cap="flat" cmpd="sng">
            <a:solidFill>
              <a:schemeClr val="tx1"/>
            </a:solidFill>
            <a:prstDash val="solid"/>
            <a:round/>
            <a:headEnd type="triangle" w="lg" len="lg"/>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295" name="Text Box 31"/>
          <p:cNvSpPr txBox="1">
            <a:spLocks noChangeArrowheads="1"/>
          </p:cNvSpPr>
          <p:nvPr/>
        </p:nvSpPr>
        <p:spPr bwMode="auto">
          <a:xfrm>
            <a:off x="539750" y="981075"/>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009900"/>
                </a:solidFill>
                <a:latin typeface="Comic Sans MS" charset="0"/>
              </a:rPr>
              <a:t>Three tapes</a:t>
            </a:r>
          </a:p>
        </p:txBody>
      </p:sp>
      <p:sp>
        <p:nvSpPr>
          <p:cNvPr id="11296" name="Text Box 32"/>
          <p:cNvSpPr txBox="1">
            <a:spLocks noChangeArrowheads="1"/>
          </p:cNvSpPr>
          <p:nvPr/>
        </p:nvSpPr>
        <p:spPr bwMode="auto">
          <a:xfrm>
            <a:off x="6327775" y="2565400"/>
            <a:ext cx="1154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2400">
                <a:solidFill>
                  <a:srgbClr val="009900"/>
                </a:solidFill>
                <a:latin typeface="Comic Sans MS" charset="0"/>
              </a:rPr>
              <a:t>Tape 2</a:t>
            </a:r>
          </a:p>
        </p:txBody>
      </p:sp>
      <p:sp>
        <p:nvSpPr>
          <p:cNvPr id="11297" name="Text Box 33"/>
          <p:cNvSpPr txBox="1">
            <a:spLocks noChangeArrowheads="1"/>
          </p:cNvSpPr>
          <p:nvPr/>
        </p:nvSpPr>
        <p:spPr bwMode="auto">
          <a:xfrm>
            <a:off x="6300788" y="4652963"/>
            <a:ext cx="11541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2400">
                <a:solidFill>
                  <a:srgbClr val="009900"/>
                </a:solidFill>
                <a:latin typeface="Comic Sans MS" charset="0"/>
              </a:rPr>
              <a:t>Tape 3</a:t>
            </a:r>
          </a:p>
        </p:txBody>
      </p:sp>
      <p:sp>
        <p:nvSpPr>
          <p:cNvPr id="11298" name="Text Box 34"/>
          <p:cNvSpPr txBox="1">
            <a:spLocks noChangeArrowheads="1"/>
          </p:cNvSpPr>
          <p:nvPr/>
        </p:nvSpPr>
        <p:spPr bwMode="auto">
          <a:xfrm>
            <a:off x="6324600" y="228600"/>
            <a:ext cx="1104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2400">
                <a:solidFill>
                  <a:srgbClr val="009900"/>
                </a:solidFill>
                <a:latin typeface="Comic Sans MS" charset="0"/>
              </a:rPr>
              <a:t>Tape 1</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328886"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a:t>
            </a:r>
          </a:p>
        </p:txBody>
      </p:sp>
      <p:sp>
        <p:nvSpPr>
          <p:cNvPr id="90115" name="Text Box 3"/>
          <p:cNvSpPr txBox="1">
            <a:spLocks noChangeArrowheads="1"/>
          </p:cNvSpPr>
          <p:nvPr/>
        </p:nvSpPr>
        <p:spPr bwMode="auto">
          <a:xfrm>
            <a:off x="107950" y="8366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61938" indent="-261938">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dirty="0"/>
              <a:t>3</a:t>
            </a:r>
            <a:r>
              <a:rPr lang="zh-CN" altLang="en-US" sz="2400" b="1" dirty="0"/>
              <a:t>、模拟</a:t>
            </a:r>
            <a:r>
              <a:rPr lang="zh-CN" altLang="en-US" sz="2400" dirty="0"/>
              <a:t> </a:t>
            </a:r>
          </a:p>
        </p:txBody>
      </p:sp>
      <p:sp>
        <p:nvSpPr>
          <p:cNvPr id="1608708" name="Text Box 4"/>
          <p:cNvSpPr txBox="1">
            <a:spLocks noChangeArrowheads="1"/>
          </p:cNvSpPr>
          <p:nvPr/>
        </p:nvSpPr>
        <p:spPr bwMode="auto">
          <a:xfrm>
            <a:off x="107950" y="1293813"/>
            <a:ext cx="85693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r>
              <a:rPr lang="zh-CN" altLang="en-US" sz="2400" b="1" dirty="0">
                <a:solidFill>
                  <a:srgbClr val="FF0000"/>
                </a:solidFill>
              </a:rPr>
              <a:t>什么是模拟？</a:t>
            </a:r>
            <a:r>
              <a:rPr lang="zh-CN" altLang="en-US" sz="2400" b="1" dirty="0"/>
              <a:t>又是一个基本的问题，爱因斯坦说过，越是基本的概念就越是难以刻画清楚。模拟这个概念就是一个很难说清的问题。</a:t>
            </a:r>
          </a:p>
          <a:p>
            <a:pPr eaLnBrk="1" hangingPunct="1">
              <a:spcBef>
                <a:spcPct val="50000"/>
              </a:spcBef>
            </a:pPr>
            <a:r>
              <a:rPr lang="zh-CN" altLang="en-US" sz="2400" b="1" dirty="0">
                <a:solidFill>
                  <a:srgbClr val="FF0000"/>
                </a:solidFill>
              </a:rPr>
              <a:t>如果你站在一个朋友面前</a:t>
            </a:r>
            <a:r>
              <a:rPr lang="zh-CN" altLang="en-US" sz="2400" b="1" dirty="0" smtClean="0">
                <a:solidFill>
                  <a:srgbClr val="FF0000"/>
                </a:solidFill>
              </a:rPr>
              <a:t>，做出某一个动作。</a:t>
            </a:r>
            <a:r>
              <a:rPr lang="zh-CN" altLang="en-US" sz="2400" b="1" dirty="0">
                <a:solidFill>
                  <a:srgbClr val="FF0000"/>
                </a:solidFill>
              </a:rPr>
              <a:t>那么他也会学</a:t>
            </a:r>
            <a:r>
              <a:rPr lang="zh-CN" altLang="en-US" sz="2400" b="1" dirty="0" smtClean="0">
                <a:solidFill>
                  <a:srgbClr val="FF0000"/>
                </a:solidFill>
              </a:rPr>
              <a:t>着做出你</a:t>
            </a:r>
            <a:r>
              <a:rPr lang="zh-CN" altLang="en-US" sz="2400" b="1" dirty="0">
                <a:solidFill>
                  <a:srgbClr val="FF0000"/>
                </a:solidFill>
              </a:rPr>
              <a:t>的</a:t>
            </a:r>
            <a:r>
              <a:rPr lang="zh-CN" altLang="en-US" sz="2400" b="1" dirty="0" smtClean="0">
                <a:solidFill>
                  <a:srgbClr val="FF0000"/>
                </a:solidFill>
              </a:rPr>
              <a:t>动作，</a:t>
            </a:r>
            <a:r>
              <a:rPr lang="zh-CN" altLang="en-US" sz="2400" b="1" dirty="0">
                <a:solidFill>
                  <a:srgbClr val="FF0000"/>
                </a:solidFill>
              </a:rPr>
              <a:t>那么他就对你进行了模拟。</a:t>
            </a:r>
            <a:r>
              <a:rPr lang="zh-CN" altLang="en-US" sz="2400" dirty="0">
                <a:solidFill>
                  <a:srgbClr val="FF0000"/>
                </a:solidFill>
              </a:rPr>
              <a:t> </a:t>
            </a:r>
          </a:p>
        </p:txBody>
      </p:sp>
      <p:sp>
        <p:nvSpPr>
          <p:cNvPr id="2" name="矩形 1"/>
          <p:cNvSpPr/>
          <p:nvPr/>
        </p:nvSpPr>
        <p:spPr>
          <a:xfrm>
            <a:off x="107950" y="4023884"/>
            <a:ext cx="8784530" cy="2308324"/>
          </a:xfrm>
          <a:prstGeom prst="rect">
            <a:avLst/>
          </a:prstGeom>
        </p:spPr>
        <p:txBody>
          <a:bodyPr wrap="square">
            <a:spAutoFit/>
          </a:bodyPr>
          <a:lstStyle/>
          <a:p>
            <a:pPr eaLnBrk="1" hangingPunct="1">
              <a:spcBef>
                <a:spcPct val="50000"/>
              </a:spcBef>
            </a:pPr>
            <a:r>
              <a:rPr lang="zh-CN" altLang="en-US" sz="2400" b="1" dirty="0"/>
              <a:t>一台图灵机包括：</a:t>
            </a:r>
            <a:r>
              <a:rPr lang="zh-CN" altLang="en-US" sz="2400" b="1" dirty="0">
                <a:solidFill>
                  <a:srgbClr val="FF0000"/>
                </a:solidFill>
              </a:rPr>
              <a:t>输入集合</a:t>
            </a:r>
            <a:r>
              <a:rPr lang="en-US" altLang="zh-CN" sz="2400" b="1" dirty="0">
                <a:solidFill>
                  <a:srgbClr val="FF0000"/>
                </a:solidFill>
              </a:rPr>
              <a:t>I</a:t>
            </a:r>
            <a:r>
              <a:rPr lang="zh-CN" altLang="en-US" sz="2400" b="1" dirty="0">
                <a:solidFill>
                  <a:srgbClr val="FF0000"/>
                </a:solidFill>
              </a:rPr>
              <a:t>，输出集合</a:t>
            </a:r>
            <a:r>
              <a:rPr lang="en-US" altLang="zh-CN" sz="2400" b="1" dirty="0">
                <a:solidFill>
                  <a:srgbClr val="FF0000"/>
                </a:solidFill>
              </a:rPr>
              <a:t>O</a:t>
            </a:r>
            <a:r>
              <a:rPr lang="zh-CN" altLang="en-US" sz="2400" b="1" dirty="0">
                <a:solidFill>
                  <a:srgbClr val="FF0000"/>
                </a:solidFill>
              </a:rPr>
              <a:t>，内部状态集合</a:t>
            </a:r>
            <a:r>
              <a:rPr lang="en-US" altLang="zh-CN" sz="2400" b="1" dirty="0">
                <a:solidFill>
                  <a:srgbClr val="FF0000"/>
                </a:solidFill>
              </a:rPr>
              <a:t>S</a:t>
            </a:r>
            <a:r>
              <a:rPr lang="zh-CN" altLang="en-US" sz="2400" b="1" dirty="0">
                <a:solidFill>
                  <a:srgbClr val="FF0000"/>
                </a:solidFill>
              </a:rPr>
              <a:t>，程序规则表</a:t>
            </a:r>
            <a:r>
              <a:rPr lang="en-US" altLang="zh-CN" sz="2400" b="1" dirty="0">
                <a:solidFill>
                  <a:srgbClr val="FF0000"/>
                </a:solidFill>
              </a:rPr>
              <a:t>T</a:t>
            </a:r>
            <a:r>
              <a:rPr lang="zh-CN" altLang="en-US" sz="2400" b="1" dirty="0">
                <a:solidFill>
                  <a:srgbClr val="FF0000"/>
                </a:solidFill>
              </a:rPr>
              <a:t>四个要素。图灵机的功能是完成对输入信息进行变换得到输出信息的计算。</a:t>
            </a:r>
            <a:r>
              <a:rPr lang="zh-CN" altLang="en-US" sz="2400" b="1" dirty="0"/>
              <a:t>我们关心的也仅仅是输入输出之间的对应关系。因而一台图灵机</a:t>
            </a:r>
            <a:r>
              <a:rPr lang="en-US" altLang="zh-CN" sz="2400" b="1" dirty="0"/>
              <a:t>A</a:t>
            </a:r>
            <a:r>
              <a:rPr lang="zh-CN" altLang="en-US" sz="2400" b="1" dirty="0"/>
              <a:t>如果要模拟</a:t>
            </a:r>
            <a:r>
              <a:rPr lang="en-US" altLang="zh-CN" sz="2400" b="1" dirty="0"/>
              <a:t>B</a:t>
            </a:r>
            <a:r>
              <a:rPr lang="zh-CN" altLang="en-US" sz="2400" b="1" dirty="0"/>
              <a:t>并不一定要模拟</a:t>
            </a:r>
            <a:r>
              <a:rPr lang="en-US" altLang="zh-CN" sz="2400" b="1" dirty="0"/>
              <a:t>B</a:t>
            </a:r>
            <a:r>
              <a:rPr lang="zh-CN" altLang="en-US" sz="2400" b="1" dirty="0"/>
              <a:t>中的所有输入、输出、内部状态、程序规则表这些元素，而</a:t>
            </a:r>
            <a:r>
              <a:rPr lang="zh-CN" altLang="en-US" sz="2400" b="1" dirty="0">
                <a:solidFill>
                  <a:srgbClr val="FF0000"/>
                </a:solidFill>
              </a:rPr>
              <a:t>只要在给定输入信息的时候，能够模拟</a:t>
            </a:r>
            <a:r>
              <a:rPr lang="en-US" altLang="zh-CN" sz="2400" b="1" dirty="0">
                <a:solidFill>
                  <a:srgbClr val="FF0000"/>
                </a:solidFill>
              </a:rPr>
              <a:t>B</a:t>
            </a:r>
            <a:r>
              <a:rPr lang="zh-CN" altLang="en-US" sz="2400" b="1" dirty="0">
                <a:solidFill>
                  <a:srgbClr val="FF0000"/>
                </a:solidFill>
              </a:rPr>
              <a:t>的输出信息就可以了</a:t>
            </a:r>
          </a:p>
        </p:txBody>
      </p:sp>
      <p:sp>
        <p:nvSpPr>
          <p:cNvPr id="3" name="矩形 2"/>
          <p:cNvSpPr/>
          <p:nvPr/>
        </p:nvSpPr>
        <p:spPr>
          <a:xfrm>
            <a:off x="107950" y="3459067"/>
            <a:ext cx="3416320" cy="461665"/>
          </a:xfrm>
          <a:prstGeom prst="rect">
            <a:avLst/>
          </a:prstGeom>
        </p:spPr>
        <p:txBody>
          <a:bodyPr wrap="none">
            <a:spAutoFit/>
          </a:bodyPr>
          <a:lstStyle/>
          <a:p>
            <a:pPr eaLnBrk="1" hangingPunct="1"/>
            <a:r>
              <a:rPr lang="en-US" altLang="zh-CN" sz="2400" b="1" dirty="0"/>
              <a:t>4 </a:t>
            </a:r>
            <a:r>
              <a:rPr lang="zh-CN" altLang="en-US" sz="2400" b="1" dirty="0" smtClean="0"/>
              <a:t>、图</a:t>
            </a:r>
            <a:r>
              <a:rPr lang="zh-CN" altLang="en-US" sz="2400" b="1" dirty="0"/>
              <a:t>灵机之间的模拟</a:t>
            </a:r>
            <a:r>
              <a:rPr lang="zh-CN" altLang="en-US" sz="2400" dirty="0"/>
              <a:t>  </a:t>
            </a:r>
            <a:r>
              <a:rPr lang="zh-CN" altLang="en-US" sz="2400"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608708">
                                            <p:txEl>
                                              <p:pRg st="1" end="1"/>
                                            </p:txEl>
                                          </p:spTgt>
                                        </p:tgtEl>
                                        <p:attrNameLst>
                                          <p:attrName>style.visibility</p:attrName>
                                        </p:attrNameLst>
                                      </p:cBhvr>
                                      <p:to>
                                        <p:strVal val="visible"/>
                                      </p:to>
                                    </p:set>
                                    <p:anim calcmode="lin" valueType="num">
                                      <p:cBhvr>
                                        <p:cTn id="7" dur="500" fill="hold"/>
                                        <p:tgtEl>
                                          <p:spTgt spid="1608708">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1608708">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1608708">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1608708">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256878"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a:t>
            </a:r>
          </a:p>
        </p:txBody>
      </p:sp>
      <p:sp>
        <p:nvSpPr>
          <p:cNvPr id="92163" name="Text Box 3"/>
          <p:cNvSpPr txBox="1">
            <a:spLocks noChangeArrowheads="1"/>
          </p:cNvSpPr>
          <p:nvPr/>
        </p:nvSpPr>
        <p:spPr bwMode="auto">
          <a:xfrm>
            <a:off x="107950" y="83661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61938" indent="-261938">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a:t>5 </a:t>
            </a:r>
            <a:r>
              <a:rPr lang="zh-CN" altLang="en-US" sz="2400" b="1"/>
              <a:t>计算等价性</a:t>
            </a:r>
            <a:r>
              <a:rPr lang="zh-CN" altLang="en-US" sz="2400"/>
              <a:t> </a:t>
            </a:r>
          </a:p>
        </p:txBody>
      </p:sp>
      <p:sp>
        <p:nvSpPr>
          <p:cNvPr id="92164" name="Text Box 4"/>
          <p:cNvSpPr txBox="1">
            <a:spLocks noChangeArrowheads="1"/>
          </p:cNvSpPr>
          <p:nvPr/>
        </p:nvSpPr>
        <p:spPr bwMode="auto">
          <a:xfrm>
            <a:off x="179388" y="1412875"/>
            <a:ext cx="856932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spcBef>
                <a:spcPct val="50000"/>
              </a:spcBef>
            </a:pPr>
            <a:r>
              <a:rPr lang="zh-CN" altLang="en-US" sz="2400" b="1" dirty="0">
                <a:solidFill>
                  <a:srgbClr val="FF0000"/>
                </a:solidFill>
              </a:rPr>
              <a:t>如果</a:t>
            </a:r>
            <a:r>
              <a:rPr lang="en-US" altLang="zh-CN" sz="2400" b="1" dirty="0">
                <a:solidFill>
                  <a:srgbClr val="FF0000"/>
                </a:solidFill>
              </a:rPr>
              <a:t>A</a:t>
            </a:r>
            <a:r>
              <a:rPr lang="zh-CN" altLang="en-US" sz="2400" b="1" dirty="0">
                <a:solidFill>
                  <a:srgbClr val="FF0000"/>
                </a:solidFill>
              </a:rPr>
              <a:t>能够模拟</a:t>
            </a:r>
            <a:r>
              <a:rPr lang="en-US" altLang="zh-CN" sz="2400" b="1" dirty="0">
                <a:solidFill>
                  <a:srgbClr val="FF0000"/>
                </a:solidFill>
              </a:rPr>
              <a:t>B</a:t>
            </a:r>
            <a:r>
              <a:rPr lang="zh-CN" altLang="en-US" sz="2400" b="1" dirty="0">
                <a:solidFill>
                  <a:srgbClr val="FF0000"/>
                </a:solidFill>
              </a:rPr>
              <a:t>，并且</a:t>
            </a:r>
            <a:r>
              <a:rPr lang="en-US" altLang="zh-CN" sz="2400" b="1" dirty="0">
                <a:solidFill>
                  <a:srgbClr val="FF0000"/>
                </a:solidFill>
              </a:rPr>
              <a:t>B</a:t>
            </a:r>
            <a:r>
              <a:rPr lang="zh-CN" altLang="en-US" sz="2400" b="1" dirty="0">
                <a:solidFill>
                  <a:srgbClr val="FF0000"/>
                </a:solidFill>
              </a:rPr>
              <a:t>也能模拟</a:t>
            </a:r>
            <a:r>
              <a:rPr lang="en-US" altLang="zh-CN" sz="2400" b="1" dirty="0">
                <a:solidFill>
                  <a:srgbClr val="FF0000"/>
                </a:solidFill>
              </a:rPr>
              <a:t>A</a:t>
            </a:r>
            <a:r>
              <a:rPr lang="zh-CN" altLang="en-US" sz="2400" b="1" dirty="0">
                <a:solidFill>
                  <a:srgbClr val="FF0000"/>
                </a:solidFill>
              </a:rPr>
              <a:t>，那么</a:t>
            </a:r>
            <a:r>
              <a:rPr lang="en-US" altLang="zh-CN" sz="2400" b="1" dirty="0">
                <a:solidFill>
                  <a:srgbClr val="FF0000"/>
                </a:solidFill>
              </a:rPr>
              <a:t>A</a:t>
            </a:r>
            <a:r>
              <a:rPr lang="zh-CN" altLang="en-US" sz="2400" b="1" dirty="0">
                <a:solidFill>
                  <a:srgbClr val="FF0000"/>
                </a:solidFill>
              </a:rPr>
              <a:t>和</a:t>
            </a:r>
            <a:r>
              <a:rPr lang="en-US" altLang="zh-CN" sz="2400" b="1" dirty="0">
                <a:solidFill>
                  <a:srgbClr val="FF0000"/>
                </a:solidFill>
              </a:rPr>
              <a:t>B</a:t>
            </a:r>
            <a:r>
              <a:rPr lang="zh-CN" altLang="en-US" sz="2400" b="1" dirty="0">
                <a:solidFill>
                  <a:srgbClr val="FF0000"/>
                </a:solidFill>
              </a:rPr>
              <a:t>就是计算等价的。</a:t>
            </a:r>
            <a:r>
              <a:rPr lang="zh-CN" altLang="en-US" sz="2400" b="1" dirty="0"/>
              <a:t> </a:t>
            </a:r>
          </a:p>
          <a:p>
            <a:pPr eaLnBrk="1" hangingPunct="1">
              <a:spcBef>
                <a:spcPct val="50000"/>
              </a:spcBef>
            </a:pPr>
            <a:r>
              <a:rPr lang="zh-CN" altLang="en-US" sz="2400" b="1" dirty="0"/>
              <a:t>计算等价性则刻画的是非常广泛的信息系统之间的某种守恒和对称性，而一切系统都可以被抽象为信息系统，甚至是物质世界，所以，计算等价性是跨越所有系统之间的某种高级对称</a:t>
            </a:r>
            <a:br>
              <a:rPr lang="zh-CN" altLang="en-US" sz="2400" b="1" dirty="0"/>
            </a:br>
            <a:r>
              <a:rPr lang="zh-CN" altLang="en-US" sz="2400" b="1" dirty="0"/>
              <a:t>的、永恒的、美的东西。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328886" y="106363"/>
            <a:ext cx="626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lgn="ctr" eaLnBrk="1" hangingPunct="1">
              <a:spcBef>
                <a:spcPct val="50000"/>
              </a:spcBef>
            </a:pPr>
            <a:r>
              <a:rPr lang="zh-CN" altLang="en-US" sz="3200" b="1"/>
              <a:t>图灵机－小结</a:t>
            </a:r>
          </a:p>
        </p:txBody>
      </p:sp>
      <p:sp>
        <p:nvSpPr>
          <p:cNvPr id="1614851" name="Text Box 3"/>
          <p:cNvSpPr txBox="1">
            <a:spLocks noChangeArrowheads="1"/>
          </p:cNvSpPr>
          <p:nvPr/>
        </p:nvSpPr>
        <p:spPr bwMode="auto">
          <a:xfrm>
            <a:off x="107950" y="836613"/>
            <a:ext cx="84248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61938" indent="-261938">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eaLnBrk="1" hangingPunct="1"/>
            <a:r>
              <a:rPr lang="en-US" altLang="zh-CN" sz="2400" b="1" dirty="0"/>
              <a:t>   </a:t>
            </a:r>
            <a:r>
              <a:rPr lang="zh-CN" altLang="en-US" sz="2400" b="1" dirty="0" smtClean="0"/>
              <a:t>         </a:t>
            </a:r>
            <a:r>
              <a:rPr lang="zh-CN" altLang="en-US" sz="2400" b="1" dirty="0" smtClean="0">
                <a:solidFill>
                  <a:srgbClr val="FF0000"/>
                </a:solidFill>
              </a:rPr>
              <a:t>因为</a:t>
            </a:r>
            <a:r>
              <a:rPr lang="zh-CN" altLang="en-US" sz="2400" b="1" dirty="0">
                <a:solidFill>
                  <a:srgbClr val="FF0000"/>
                </a:solidFill>
              </a:rPr>
              <a:t>纸带被假定有无限长，故图灵机的能力大于任何一个有限计算机。图灵机能做的事之一就是模拟任何一个有限状态计算机。</a:t>
            </a:r>
            <a:r>
              <a:rPr lang="zh-CN" altLang="en-US" sz="2400" b="1" dirty="0"/>
              <a:t>这是因为，任意一个有限状态计算机的程序都能够被编成有限数量的代码，这些代码可被写在纸带上，图灵机使用它们进行计算，就如它所模拟的有限状态计算机那样执行此程序以响应外界环境对它的刺激。</a:t>
            </a:r>
            <a:r>
              <a:rPr lang="zh-CN" altLang="en-US" sz="2400" b="1" dirty="0">
                <a:solidFill>
                  <a:srgbClr val="FF0000"/>
                </a:solidFill>
              </a:rPr>
              <a:t>于是，这个“计算机”就以一串“数字”的形式存在于图灵机里，因而被称为“虚拟计算机”。这个虚拟计算机是实世界计算机的最完全的模拟。</a:t>
            </a:r>
            <a:r>
              <a:rPr lang="zh-CN" altLang="en-US" sz="2400" b="1" dirty="0"/>
              <a:t>此种完全的模拟称为“仿效”</a:t>
            </a:r>
            <a:r>
              <a:rPr lang="en-US" altLang="zh-CN" sz="2400" b="1" dirty="0"/>
              <a:t>emulation</a:t>
            </a:r>
            <a:r>
              <a:rPr lang="zh-CN" altLang="en-US" sz="2400" b="1" dirty="0"/>
              <a:t>。除了模拟简单计算机以外，大部分实际计算机模拟其它计算机都不是仿效，这是由于受到容量与速度的限制。可是，</a:t>
            </a:r>
            <a:r>
              <a:rPr lang="zh-CN" altLang="en-US" sz="2400" b="1" dirty="0">
                <a:solidFill>
                  <a:srgbClr val="FF0000"/>
                </a:solidFill>
              </a:rPr>
              <a:t>所有的实际计算机都能被图灵机仿效。</a:t>
            </a:r>
          </a:p>
          <a:p>
            <a:pPr eaLnBrk="1" hangingPunct="1"/>
            <a:r>
              <a:rPr lang="zh-CN" altLang="en-US" sz="2400" b="1" dirty="0"/>
              <a:t>　　</a:t>
            </a:r>
            <a:r>
              <a:rPr lang="zh-CN" altLang="en-US" sz="2400" b="1" dirty="0">
                <a:solidFill>
                  <a:srgbClr val="FF0000"/>
                </a:solidFill>
              </a:rPr>
              <a:t>图灵机能被别的图灵机所仿效。事实上，可以证明：存在至少一个图灵机能仿效所有的计算机。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4851"/>
                                        </p:tgtEl>
                                        <p:attrNameLst>
                                          <p:attrName>style.visibility</p:attrName>
                                        </p:attrNameLst>
                                      </p:cBhvr>
                                      <p:to>
                                        <p:strVal val="visible"/>
                                      </p:to>
                                    </p:set>
                                    <p:anim calcmode="lin" valueType="num">
                                      <p:cBhvr additive="base">
                                        <p:cTn id="7" dur="500" fill="hold"/>
                                        <p:tgtEl>
                                          <p:spTgt spid="1614851"/>
                                        </p:tgtEl>
                                        <p:attrNameLst>
                                          <p:attrName>ppt_x</p:attrName>
                                        </p:attrNameLst>
                                      </p:cBhvr>
                                      <p:tavLst>
                                        <p:tav tm="0">
                                          <p:val>
                                            <p:strVal val="0-#ppt_w/2"/>
                                          </p:val>
                                        </p:tav>
                                        <p:tav tm="100000">
                                          <p:val>
                                            <p:strVal val="#ppt_x"/>
                                          </p:val>
                                        </p:tav>
                                      </p:tavLst>
                                    </p:anim>
                                    <p:anim calcmode="lin" valueType="num">
                                      <p:cBhvr additive="base">
                                        <p:cTn id="8" dur="500" fill="hold"/>
                                        <p:tgtEl>
                                          <p:spTgt spid="1614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49038645-7E33-4360-BD50-EFB376EC882A}"/>
              </a:ext>
            </a:extLst>
          </p:cNvPr>
          <p:cNvSpPr>
            <a:spLocks noGrp="1" noChangeArrowheads="1"/>
          </p:cNvSpPr>
          <p:nvPr>
            <p:ph type="ctrTitle"/>
          </p:nvPr>
        </p:nvSpPr>
        <p:spPr bwMode="auto">
          <a:xfrm>
            <a:off x="685800" y="2286000"/>
            <a:ext cx="7772400" cy="1143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dirty="0">
                <a:latin typeface="Comic Sans MS" panose="030F0702030302020204" pitchFamily="66" charset="0"/>
                <a:ea typeface="宋体" panose="02010600030101010101" pitchFamily="2" charset="-122"/>
              </a:rPr>
              <a:t>End</a:t>
            </a:r>
          </a:p>
        </p:txBody>
      </p:sp>
    </p:spTree>
    <p:extLst>
      <p:ext uri="{BB962C8B-B14F-4D97-AF65-F5344CB8AC3E}">
        <p14:creationId xmlns:p14="http://schemas.microsoft.com/office/powerpoint/2010/main" val="103638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14400" y="3048000"/>
            <a:ext cx="7391400"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We describe Turing machine </a:t>
            </a:r>
          </a:p>
          <a:p>
            <a:pPr>
              <a:spcBef>
                <a:spcPct val="20000"/>
              </a:spcBef>
            </a:pPr>
            <a:r>
              <a:rPr kumimoji="0" lang="en-US" altLang="zh-CN" sz="3200" dirty="0">
                <a:solidFill>
                  <a:schemeClr val="accent2"/>
                </a:solidFill>
                <a:latin typeface="Comic Sans MS" charset="0"/>
              </a:rPr>
              <a:t>as a string of symbols:</a:t>
            </a:r>
          </a:p>
          <a:p>
            <a:pPr>
              <a:spcBef>
                <a:spcPct val="20000"/>
              </a:spcBef>
            </a:pPr>
            <a:endParaRPr kumimoji="0" lang="en-US" altLang="zh-CN" sz="3200" dirty="0">
              <a:solidFill>
                <a:schemeClr val="accent2"/>
              </a:solidFill>
              <a:latin typeface="Comic Sans MS" charset="0"/>
            </a:endParaRPr>
          </a:p>
          <a:p>
            <a:pPr>
              <a:spcBef>
                <a:spcPct val="20000"/>
              </a:spcBef>
            </a:pPr>
            <a:r>
              <a:rPr kumimoji="0" lang="en-US" altLang="zh-CN" sz="3200" dirty="0">
                <a:solidFill>
                  <a:srgbClr val="FF0000"/>
                </a:solidFill>
                <a:latin typeface="Comic Sans MS" charset="0"/>
              </a:rPr>
              <a:t>We encode        as a string of symbols</a:t>
            </a:r>
          </a:p>
        </p:txBody>
      </p:sp>
      <p:graphicFrame>
        <p:nvGraphicFramePr>
          <p:cNvPr id="12291" name="Object 3"/>
          <p:cNvGraphicFramePr>
            <a:graphicFrameLocks noChangeAspect="1"/>
          </p:cNvGraphicFramePr>
          <p:nvPr/>
        </p:nvGraphicFramePr>
        <p:xfrm>
          <a:off x="6629400" y="3124200"/>
          <a:ext cx="544513" cy="393700"/>
        </p:xfrm>
        <a:graphic>
          <a:graphicData uri="http://schemas.openxmlformats.org/presentationml/2006/ole">
            <mc:AlternateContent xmlns:mc="http://schemas.openxmlformats.org/markup-compatibility/2006">
              <mc:Choice xmlns:v="urn:schemas-microsoft-com:vml" Requires="v">
                <p:oleObj spid="_x0000_s12545" name="Equation" r:id="rId4" imgW="545863" imgH="393529" progId="Equation.3">
                  <p:embed/>
                </p:oleObj>
              </mc:Choice>
              <mc:Fallback>
                <p:oleObj name="Equation" r:id="rId4" imgW="545863"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31242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276600" y="4876800"/>
          <a:ext cx="544513" cy="393700"/>
        </p:xfrm>
        <a:graphic>
          <a:graphicData uri="http://schemas.openxmlformats.org/presentationml/2006/ole">
            <mc:AlternateContent xmlns:mc="http://schemas.openxmlformats.org/markup-compatibility/2006">
              <mc:Choice xmlns:v="urn:schemas-microsoft-com:vml" Requires="v">
                <p:oleObj spid="_x0000_s12546" name="Equation" r:id="rId6" imgW="545863" imgH="393529" progId="Equation.3">
                  <p:embed/>
                </p:oleObj>
              </mc:Choice>
              <mc:Fallback>
                <p:oleObj name="Equation" r:id="rId6" imgW="545863"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768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293" name="Line 5"/>
          <p:cNvSpPr>
            <a:spLocks noChangeShapeType="1"/>
          </p:cNvSpPr>
          <p:nvPr/>
        </p:nvSpPr>
        <p:spPr bwMode="auto">
          <a:xfrm>
            <a:off x="5867400" y="9398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4" name="Line 6"/>
          <p:cNvSpPr>
            <a:spLocks noChangeShapeType="1"/>
          </p:cNvSpPr>
          <p:nvPr/>
        </p:nvSpPr>
        <p:spPr bwMode="auto">
          <a:xfrm>
            <a:off x="5867400" y="1549400"/>
            <a:ext cx="2286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5" name="Line 7"/>
          <p:cNvSpPr>
            <a:spLocks noChangeShapeType="1"/>
          </p:cNvSpPr>
          <p:nvPr/>
        </p:nvSpPr>
        <p:spPr bwMode="auto">
          <a:xfrm>
            <a:off x="61722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6" name="Line 8"/>
          <p:cNvSpPr>
            <a:spLocks noChangeShapeType="1"/>
          </p:cNvSpPr>
          <p:nvPr/>
        </p:nvSpPr>
        <p:spPr bwMode="auto">
          <a:xfrm>
            <a:off x="67056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7" name="Line 9"/>
          <p:cNvSpPr>
            <a:spLocks noChangeShapeType="1"/>
          </p:cNvSpPr>
          <p:nvPr/>
        </p:nvSpPr>
        <p:spPr bwMode="auto">
          <a:xfrm>
            <a:off x="72390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8" name="Line 10"/>
          <p:cNvSpPr>
            <a:spLocks noChangeShapeType="1"/>
          </p:cNvSpPr>
          <p:nvPr/>
        </p:nvSpPr>
        <p:spPr bwMode="auto">
          <a:xfrm>
            <a:off x="7772400" y="939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2299" name="Text Box 11"/>
          <p:cNvSpPr txBox="1">
            <a:spLocks noChangeArrowheads="1"/>
          </p:cNvSpPr>
          <p:nvPr/>
        </p:nvSpPr>
        <p:spPr bwMode="auto">
          <a:xfrm>
            <a:off x="5334000" y="1625600"/>
            <a:ext cx="3033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Description of </a:t>
            </a:r>
          </a:p>
        </p:txBody>
      </p:sp>
      <p:graphicFrame>
        <p:nvGraphicFramePr>
          <p:cNvPr id="12300" name="Object 12"/>
          <p:cNvGraphicFramePr>
            <a:graphicFrameLocks noChangeAspect="1"/>
          </p:cNvGraphicFramePr>
          <p:nvPr/>
        </p:nvGraphicFramePr>
        <p:xfrm>
          <a:off x="8324850" y="1700213"/>
          <a:ext cx="544513" cy="393700"/>
        </p:xfrm>
        <a:graphic>
          <a:graphicData uri="http://schemas.openxmlformats.org/presentationml/2006/ole">
            <mc:AlternateContent xmlns:mc="http://schemas.openxmlformats.org/markup-compatibility/2006">
              <mc:Choice xmlns:v="urn:schemas-microsoft-com:vml" Requires="v">
                <p:oleObj spid="_x0000_s12547" name="Equation" r:id="rId7" imgW="545863" imgH="393529" progId="Equation.3">
                  <p:embed/>
                </p:oleObj>
              </mc:Choice>
              <mc:Fallback>
                <p:oleObj name="Equation" r:id="rId7" imgW="545863" imgH="393529"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4850" y="1700213"/>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301" name="Text Box 13"/>
          <p:cNvSpPr txBox="1">
            <a:spLocks noChangeArrowheads="1"/>
          </p:cNvSpPr>
          <p:nvPr/>
        </p:nvSpPr>
        <p:spPr bwMode="auto">
          <a:xfrm>
            <a:off x="6588125" y="0"/>
            <a:ext cx="1104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2400">
                <a:solidFill>
                  <a:srgbClr val="009900"/>
                </a:solidFill>
                <a:latin typeface="Comic Sans MS" charset="0"/>
              </a:rPr>
              <a:t>Tape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627313" y="908050"/>
            <a:ext cx="3702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Alphabet Encoding</a:t>
            </a:r>
          </a:p>
        </p:txBody>
      </p:sp>
      <p:sp>
        <p:nvSpPr>
          <p:cNvPr id="13315" name="Text Box 3"/>
          <p:cNvSpPr txBox="1">
            <a:spLocks noChangeArrowheads="1"/>
          </p:cNvSpPr>
          <p:nvPr/>
        </p:nvSpPr>
        <p:spPr bwMode="auto">
          <a:xfrm>
            <a:off x="282575" y="1681163"/>
            <a:ext cx="18811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Symbols:</a:t>
            </a:r>
          </a:p>
        </p:txBody>
      </p:sp>
      <p:graphicFrame>
        <p:nvGraphicFramePr>
          <p:cNvPr id="13316" name="Object 4"/>
          <p:cNvGraphicFramePr>
            <a:graphicFrameLocks noChangeAspect="1"/>
          </p:cNvGraphicFramePr>
          <p:nvPr/>
        </p:nvGraphicFramePr>
        <p:xfrm>
          <a:off x="2800350" y="1795463"/>
          <a:ext cx="290513" cy="304800"/>
        </p:xfrm>
        <a:graphic>
          <a:graphicData uri="http://schemas.openxmlformats.org/presentationml/2006/ole">
            <mc:AlternateContent xmlns:mc="http://schemas.openxmlformats.org/markup-compatibility/2006">
              <mc:Choice xmlns:v="urn:schemas-microsoft-com:vml" Requires="v">
                <p:oleObj spid="_x0000_s14044" name="Equation" r:id="rId3" imgW="291973" imgH="304668" progId="Equation.3">
                  <p:embed/>
                </p:oleObj>
              </mc:Choice>
              <mc:Fallback>
                <p:oleObj name="Equation" r:id="rId3" imgW="291973" imgH="3046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1795463"/>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4337050" y="1733550"/>
          <a:ext cx="265113" cy="430213"/>
        </p:xfrm>
        <a:graphic>
          <a:graphicData uri="http://schemas.openxmlformats.org/presentationml/2006/ole">
            <mc:AlternateContent xmlns:mc="http://schemas.openxmlformats.org/markup-compatibility/2006">
              <mc:Choice xmlns:v="urn:schemas-microsoft-com:vml" Requires="v">
                <p:oleObj spid="_x0000_s14045" name="Equation" r:id="rId5" imgW="266469" imgH="431425" progId="Equation.3">
                  <p:embed/>
                </p:oleObj>
              </mc:Choice>
              <mc:Fallback>
                <p:oleObj name="Equation" r:id="rId5" imgW="266469" imgH="4314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050" y="1733550"/>
                        <a:ext cx="2651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5784850" y="1816100"/>
          <a:ext cx="252413" cy="304800"/>
        </p:xfrm>
        <a:graphic>
          <a:graphicData uri="http://schemas.openxmlformats.org/presentationml/2006/ole">
            <mc:AlternateContent xmlns:mc="http://schemas.openxmlformats.org/markup-compatibility/2006">
              <mc:Choice xmlns:v="urn:schemas-microsoft-com:vml" Requires="v">
                <p:oleObj spid="_x0000_s14046" name="Equation" r:id="rId7" imgW="253780" imgH="304536" progId="Equation.3">
                  <p:embed/>
                </p:oleObj>
              </mc:Choice>
              <mc:Fallback>
                <p:oleObj name="Equation" r:id="rId7" imgW="253780" imgH="30453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850" y="1816100"/>
                        <a:ext cx="2524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7226300" y="1733550"/>
          <a:ext cx="328613" cy="430213"/>
        </p:xfrm>
        <a:graphic>
          <a:graphicData uri="http://schemas.openxmlformats.org/presentationml/2006/ole">
            <mc:AlternateContent xmlns:mc="http://schemas.openxmlformats.org/markup-compatibility/2006">
              <mc:Choice xmlns:v="urn:schemas-microsoft-com:vml" Requires="v">
                <p:oleObj spid="_x0000_s14047" name="Equation" r:id="rId9" imgW="330057" imgH="431613" progId="Equation.3">
                  <p:embed/>
                </p:oleObj>
              </mc:Choice>
              <mc:Fallback>
                <p:oleObj name="Equation" r:id="rId9" imgW="330057" imgH="43161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6300" y="1733550"/>
                        <a:ext cx="3286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8382000" y="1905000"/>
          <a:ext cx="419100" cy="112713"/>
        </p:xfrm>
        <a:graphic>
          <a:graphicData uri="http://schemas.openxmlformats.org/presentationml/2006/ole">
            <mc:AlternateContent xmlns:mc="http://schemas.openxmlformats.org/markup-compatibility/2006">
              <mc:Choice xmlns:v="urn:schemas-microsoft-com:vml" Requires="v">
                <p:oleObj spid="_x0000_s14048" name="Equation" r:id="rId11" imgW="418918" imgH="114250" progId="Equation.3">
                  <p:embed/>
                </p:oleObj>
              </mc:Choice>
              <mc:Fallback>
                <p:oleObj name="Equation" r:id="rId11" imgW="418918" imgH="11425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1905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3321" name="Text Box 9"/>
          <p:cNvSpPr txBox="1">
            <a:spLocks noChangeArrowheads="1"/>
          </p:cNvSpPr>
          <p:nvPr/>
        </p:nvSpPr>
        <p:spPr bwMode="auto">
          <a:xfrm>
            <a:off x="136525" y="29210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Encoding:</a:t>
            </a:r>
          </a:p>
        </p:txBody>
      </p:sp>
      <p:graphicFrame>
        <p:nvGraphicFramePr>
          <p:cNvPr id="13322" name="Object 10"/>
          <p:cNvGraphicFramePr>
            <a:graphicFrameLocks noChangeAspect="1"/>
          </p:cNvGraphicFramePr>
          <p:nvPr/>
        </p:nvGraphicFramePr>
        <p:xfrm>
          <a:off x="2819400" y="3048000"/>
          <a:ext cx="163513" cy="368300"/>
        </p:xfrm>
        <a:graphic>
          <a:graphicData uri="http://schemas.openxmlformats.org/presentationml/2006/ole">
            <mc:AlternateContent xmlns:mc="http://schemas.openxmlformats.org/markup-compatibility/2006">
              <mc:Choice xmlns:v="urn:schemas-microsoft-com:vml" Requires="v">
                <p:oleObj spid="_x0000_s14049" name="Equation" r:id="rId13" imgW="165028" imgH="368140" progId="Equation.3">
                  <p:embed/>
                </p:oleObj>
              </mc:Choice>
              <mc:Fallback>
                <p:oleObj name="Equation" r:id="rId13" imgW="165028" imgH="3681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048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3" name="Object 11"/>
          <p:cNvGraphicFramePr>
            <a:graphicFrameLocks noChangeAspect="1"/>
          </p:cNvGraphicFramePr>
          <p:nvPr/>
        </p:nvGraphicFramePr>
        <p:xfrm>
          <a:off x="4191000" y="3048000"/>
          <a:ext cx="392113" cy="368300"/>
        </p:xfrm>
        <a:graphic>
          <a:graphicData uri="http://schemas.openxmlformats.org/presentationml/2006/ole">
            <mc:AlternateContent xmlns:mc="http://schemas.openxmlformats.org/markup-compatibility/2006">
              <mc:Choice xmlns:v="urn:schemas-microsoft-com:vml" Requires="v">
                <p:oleObj spid="_x0000_s14050" name="Equation" r:id="rId15" imgW="393529" imgH="368140" progId="Equation.3">
                  <p:embed/>
                </p:oleObj>
              </mc:Choice>
              <mc:Fallback>
                <p:oleObj name="Equation" r:id="rId15" imgW="393529" imgH="36814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30480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4" name="Object 12"/>
          <p:cNvGraphicFramePr>
            <a:graphicFrameLocks noChangeAspect="1"/>
          </p:cNvGraphicFramePr>
          <p:nvPr/>
        </p:nvGraphicFramePr>
        <p:xfrm>
          <a:off x="5607050" y="3068638"/>
          <a:ext cx="620713" cy="368300"/>
        </p:xfrm>
        <a:graphic>
          <a:graphicData uri="http://schemas.openxmlformats.org/presentationml/2006/ole">
            <mc:AlternateContent xmlns:mc="http://schemas.openxmlformats.org/markup-compatibility/2006">
              <mc:Choice xmlns:v="urn:schemas-microsoft-com:vml" Requires="v">
                <p:oleObj spid="_x0000_s14051" name="Equation" r:id="rId17" imgW="622030" imgH="368140" progId="Equation.3">
                  <p:embed/>
                </p:oleObj>
              </mc:Choice>
              <mc:Fallback>
                <p:oleObj name="Equation" r:id="rId17" imgW="622030" imgH="36814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7050" y="3068638"/>
                        <a:ext cx="620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5" name="Object 13"/>
          <p:cNvGraphicFramePr>
            <a:graphicFrameLocks noChangeAspect="1"/>
          </p:cNvGraphicFramePr>
          <p:nvPr/>
        </p:nvGraphicFramePr>
        <p:xfrm>
          <a:off x="7048500" y="3048000"/>
          <a:ext cx="850900" cy="368300"/>
        </p:xfrm>
        <a:graphic>
          <a:graphicData uri="http://schemas.openxmlformats.org/presentationml/2006/ole">
            <mc:AlternateContent xmlns:mc="http://schemas.openxmlformats.org/markup-compatibility/2006">
              <mc:Choice xmlns:v="urn:schemas-microsoft-com:vml" Requires="v">
                <p:oleObj spid="_x0000_s14052" name="Equation" r:id="rId19" imgW="850900" imgH="368300" progId="Equation.3">
                  <p:embed/>
                </p:oleObj>
              </mc:Choice>
              <mc:Fallback>
                <p:oleObj name="Equation" r:id="rId19" imgW="850900" imgH="3683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48500" y="3048000"/>
                        <a:ext cx="850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3326" name="Line 14"/>
          <p:cNvSpPr>
            <a:spLocks noChangeShapeType="1"/>
          </p:cNvSpPr>
          <p:nvPr/>
        </p:nvSpPr>
        <p:spPr bwMode="auto">
          <a:xfrm>
            <a:off x="29718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3327" name="Line 15"/>
          <p:cNvSpPr>
            <a:spLocks noChangeShapeType="1"/>
          </p:cNvSpPr>
          <p:nvPr/>
        </p:nvSpPr>
        <p:spPr bwMode="auto">
          <a:xfrm>
            <a:off x="44196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3328" name="Line 16"/>
          <p:cNvSpPr>
            <a:spLocks noChangeShapeType="1"/>
          </p:cNvSpPr>
          <p:nvPr/>
        </p:nvSpPr>
        <p:spPr bwMode="auto">
          <a:xfrm>
            <a:off x="5873750" y="2230438"/>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3329" name="Line 17"/>
          <p:cNvSpPr>
            <a:spLocks noChangeShapeType="1"/>
          </p:cNvSpPr>
          <p:nvPr/>
        </p:nvSpPr>
        <p:spPr bwMode="auto">
          <a:xfrm>
            <a:off x="7353300" y="22098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819400" y="0"/>
            <a:ext cx="30749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rgbClr val="FF0000"/>
                </a:solidFill>
                <a:latin typeface="Comic Sans MS" charset="0"/>
              </a:rPr>
              <a:t>State Encoding</a:t>
            </a:r>
          </a:p>
        </p:txBody>
      </p:sp>
      <p:sp>
        <p:nvSpPr>
          <p:cNvPr id="14339" name="Text Box 3"/>
          <p:cNvSpPr txBox="1">
            <a:spLocks noChangeArrowheads="1"/>
          </p:cNvSpPr>
          <p:nvPr/>
        </p:nvSpPr>
        <p:spPr bwMode="auto">
          <a:xfrm>
            <a:off x="282575" y="906463"/>
            <a:ext cx="16017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chemeClr val="accent2"/>
                </a:solidFill>
                <a:latin typeface="Comic Sans MS" charset="0"/>
              </a:rPr>
              <a:t>States:</a:t>
            </a:r>
          </a:p>
        </p:txBody>
      </p:sp>
      <p:graphicFrame>
        <p:nvGraphicFramePr>
          <p:cNvPr id="14340" name="Object 4"/>
          <p:cNvGraphicFramePr>
            <a:graphicFrameLocks noChangeAspect="1"/>
          </p:cNvGraphicFramePr>
          <p:nvPr/>
        </p:nvGraphicFramePr>
        <p:xfrm>
          <a:off x="2755900" y="912813"/>
          <a:ext cx="381000" cy="520700"/>
        </p:xfrm>
        <a:graphic>
          <a:graphicData uri="http://schemas.openxmlformats.org/presentationml/2006/ole">
            <mc:AlternateContent xmlns:mc="http://schemas.openxmlformats.org/markup-compatibility/2006">
              <mc:Choice xmlns:v="urn:schemas-microsoft-com:vml" Requires="v">
                <p:oleObj spid="_x0000_s76833" name="Equation" r:id="rId3" imgW="380835" imgH="520474" progId="Equation.3">
                  <p:embed/>
                </p:oleObj>
              </mc:Choice>
              <mc:Fallback>
                <p:oleObj name="Equation" r:id="rId3" imgW="380835" imgH="52047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9128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4248150" y="914400"/>
          <a:ext cx="442913" cy="520700"/>
        </p:xfrm>
        <a:graphic>
          <a:graphicData uri="http://schemas.openxmlformats.org/presentationml/2006/ole">
            <mc:AlternateContent xmlns:mc="http://schemas.openxmlformats.org/markup-compatibility/2006">
              <mc:Choice xmlns:v="urn:schemas-microsoft-com:vml" Requires="v">
                <p:oleObj spid="_x0000_s76834" name="Equation" r:id="rId5" imgW="444307" imgH="520474" progId="Equation.3">
                  <p:embed/>
                </p:oleObj>
              </mc:Choice>
              <mc:Fallback>
                <p:oleObj name="Equation" r:id="rId5" imgW="444307" imgH="52047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91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5695950" y="928688"/>
          <a:ext cx="430213" cy="531812"/>
        </p:xfrm>
        <a:graphic>
          <a:graphicData uri="http://schemas.openxmlformats.org/presentationml/2006/ole">
            <mc:AlternateContent xmlns:mc="http://schemas.openxmlformats.org/markup-compatibility/2006">
              <mc:Choice xmlns:v="urn:schemas-microsoft-com:vml" Requires="v">
                <p:oleObj spid="_x0000_s76835" name="Equation" r:id="rId7" imgW="431613" imgH="533169" progId="Equation.3">
                  <p:embed/>
                </p:oleObj>
              </mc:Choice>
              <mc:Fallback>
                <p:oleObj name="Equation" r:id="rId7" imgW="431613" imgH="53316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5950" y="92868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7169150" y="914400"/>
          <a:ext cx="442913" cy="520700"/>
        </p:xfrm>
        <a:graphic>
          <a:graphicData uri="http://schemas.openxmlformats.org/presentationml/2006/ole">
            <mc:AlternateContent xmlns:mc="http://schemas.openxmlformats.org/markup-compatibility/2006">
              <mc:Choice xmlns:v="urn:schemas-microsoft-com:vml" Requires="v">
                <p:oleObj spid="_x0000_s76836" name="Equation" r:id="rId9" imgW="444307" imgH="520474" progId="Equation.3">
                  <p:embed/>
                </p:oleObj>
              </mc:Choice>
              <mc:Fallback>
                <p:oleObj name="Equation" r:id="rId9" imgW="444307" imgH="52047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9150" y="9144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8382000" y="1130300"/>
          <a:ext cx="419100" cy="112713"/>
        </p:xfrm>
        <a:graphic>
          <a:graphicData uri="http://schemas.openxmlformats.org/presentationml/2006/ole">
            <mc:AlternateContent xmlns:mc="http://schemas.openxmlformats.org/markup-compatibility/2006">
              <mc:Choice xmlns:v="urn:schemas-microsoft-com:vml" Requires="v">
                <p:oleObj spid="_x0000_s76837" name="Equation" r:id="rId11" imgW="418918" imgH="114250" progId="Equation.3">
                  <p:embed/>
                </p:oleObj>
              </mc:Choice>
              <mc:Fallback>
                <p:oleObj name="Equation" r:id="rId11" imgW="418918" imgH="11425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11303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345" name="Text Box 9"/>
          <p:cNvSpPr txBox="1">
            <a:spLocks noChangeArrowheads="1"/>
          </p:cNvSpPr>
          <p:nvPr/>
        </p:nvSpPr>
        <p:spPr bwMode="auto">
          <a:xfrm>
            <a:off x="0" y="22987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Encoding:</a:t>
            </a:r>
          </a:p>
        </p:txBody>
      </p:sp>
      <p:graphicFrame>
        <p:nvGraphicFramePr>
          <p:cNvPr id="14346" name="Object 10"/>
          <p:cNvGraphicFramePr>
            <a:graphicFrameLocks noChangeAspect="1"/>
          </p:cNvGraphicFramePr>
          <p:nvPr/>
        </p:nvGraphicFramePr>
        <p:xfrm>
          <a:off x="2781300" y="2425700"/>
          <a:ext cx="163513" cy="368300"/>
        </p:xfrm>
        <a:graphic>
          <a:graphicData uri="http://schemas.openxmlformats.org/presentationml/2006/ole">
            <mc:AlternateContent xmlns:mc="http://schemas.openxmlformats.org/markup-compatibility/2006">
              <mc:Choice xmlns:v="urn:schemas-microsoft-com:vml" Requires="v">
                <p:oleObj spid="_x0000_s76838" name="Equation" r:id="rId13" imgW="165028" imgH="368140" progId="Equation.3">
                  <p:embed/>
                </p:oleObj>
              </mc:Choice>
              <mc:Fallback>
                <p:oleObj name="Equation" r:id="rId13" imgW="165028" imgH="3681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1300" y="24257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4152900" y="2425700"/>
          <a:ext cx="392113" cy="368300"/>
        </p:xfrm>
        <a:graphic>
          <a:graphicData uri="http://schemas.openxmlformats.org/presentationml/2006/ole">
            <mc:AlternateContent xmlns:mc="http://schemas.openxmlformats.org/markup-compatibility/2006">
              <mc:Choice xmlns:v="urn:schemas-microsoft-com:vml" Requires="v">
                <p:oleObj spid="_x0000_s76839" name="Equation" r:id="rId15" imgW="393529" imgH="368140" progId="Equation.3">
                  <p:embed/>
                </p:oleObj>
              </mc:Choice>
              <mc:Fallback>
                <p:oleObj name="Equation" r:id="rId15" imgW="393529" imgH="36814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2900" y="24257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8" name="Object 12"/>
          <p:cNvGraphicFramePr>
            <a:graphicFrameLocks noChangeAspect="1"/>
          </p:cNvGraphicFramePr>
          <p:nvPr/>
        </p:nvGraphicFramePr>
        <p:xfrm>
          <a:off x="5568950" y="2446338"/>
          <a:ext cx="620713" cy="368300"/>
        </p:xfrm>
        <a:graphic>
          <a:graphicData uri="http://schemas.openxmlformats.org/presentationml/2006/ole">
            <mc:AlternateContent xmlns:mc="http://schemas.openxmlformats.org/markup-compatibility/2006">
              <mc:Choice xmlns:v="urn:schemas-microsoft-com:vml" Requires="v">
                <p:oleObj spid="_x0000_s76840" name="Equation" r:id="rId17" imgW="622030" imgH="368140" progId="Equation.3">
                  <p:embed/>
                </p:oleObj>
              </mc:Choice>
              <mc:Fallback>
                <p:oleObj name="Equation" r:id="rId17" imgW="622030" imgH="36814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8950" y="2446338"/>
                        <a:ext cx="620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49" name="Object 13"/>
          <p:cNvGraphicFramePr>
            <a:graphicFrameLocks noChangeAspect="1"/>
          </p:cNvGraphicFramePr>
          <p:nvPr/>
        </p:nvGraphicFramePr>
        <p:xfrm>
          <a:off x="7010400" y="2425700"/>
          <a:ext cx="850900" cy="368300"/>
        </p:xfrm>
        <a:graphic>
          <a:graphicData uri="http://schemas.openxmlformats.org/presentationml/2006/ole">
            <mc:AlternateContent xmlns:mc="http://schemas.openxmlformats.org/markup-compatibility/2006">
              <mc:Choice xmlns:v="urn:schemas-microsoft-com:vml" Requires="v">
                <p:oleObj spid="_x0000_s76841" name="Equation" r:id="rId19" imgW="850900" imgH="368300" progId="Equation.3">
                  <p:embed/>
                </p:oleObj>
              </mc:Choice>
              <mc:Fallback>
                <p:oleObj name="Equation" r:id="rId19" imgW="850900" imgH="3683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2425700"/>
                        <a:ext cx="850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350" name="Line 14"/>
          <p:cNvSpPr>
            <a:spLocks noChangeShapeType="1"/>
          </p:cNvSpPr>
          <p:nvPr/>
        </p:nvSpPr>
        <p:spPr bwMode="auto">
          <a:xfrm>
            <a:off x="29718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4351" name="Line 15"/>
          <p:cNvSpPr>
            <a:spLocks noChangeShapeType="1"/>
          </p:cNvSpPr>
          <p:nvPr/>
        </p:nvSpPr>
        <p:spPr bwMode="auto">
          <a:xfrm>
            <a:off x="44196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4352" name="Line 16"/>
          <p:cNvSpPr>
            <a:spLocks noChangeShapeType="1"/>
          </p:cNvSpPr>
          <p:nvPr/>
        </p:nvSpPr>
        <p:spPr bwMode="auto">
          <a:xfrm>
            <a:off x="58674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4353" name="Line 17"/>
          <p:cNvSpPr>
            <a:spLocks noChangeShapeType="1"/>
          </p:cNvSpPr>
          <p:nvPr/>
        </p:nvSpPr>
        <p:spPr bwMode="auto">
          <a:xfrm>
            <a:off x="7315200" y="1663700"/>
            <a:ext cx="0" cy="6096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4354" name="Text Box 18"/>
          <p:cNvSpPr txBox="1">
            <a:spLocks noChangeArrowheads="1"/>
          </p:cNvSpPr>
          <p:nvPr/>
        </p:nvSpPr>
        <p:spPr bwMode="auto">
          <a:xfrm>
            <a:off x="2667000" y="3657600"/>
            <a:ext cx="40751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dirty="0">
                <a:solidFill>
                  <a:srgbClr val="FF0000"/>
                </a:solidFill>
                <a:latin typeface="Comic Sans MS" charset="0"/>
              </a:rPr>
              <a:t>Head Move Encoding</a:t>
            </a:r>
          </a:p>
        </p:txBody>
      </p:sp>
      <p:sp>
        <p:nvSpPr>
          <p:cNvPr id="14355" name="Text Box 19"/>
          <p:cNvSpPr txBox="1">
            <a:spLocks noChangeArrowheads="1"/>
          </p:cNvSpPr>
          <p:nvPr/>
        </p:nvSpPr>
        <p:spPr bwMode="auto">
          <a:xfrm>
            <a:off x="625475" y="4572000"/>
            <a:ext cx="13001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Move:</a:t>
            </a:r>
          </a:p>
        </p:txBody>
      </p:sp>
      <p:sp>
        <p:nvSpPr>
          <p:cNvPr id="14356" name="Text Box 20"/>
          <p:cNvSpPr txBox="1">
            <a:spLocks noChangeArrowheads="1"/>
          </p:cNvSpPr>
          <p:nvPr/>
        </p:nvSpPr>
        <p:spPr bwMode="auto">
          <a:xfrm>
            <a:off x="0" y="5740400"/>
            <a:ext cx="1978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20000"/>
              </a:spcBef>
            </a:pPr>
            <a:r>
              <a:rPr kumimoji="0" lang="en-US" altLang="zh-CN" sz="3200">
                <a:solidFill>
                  <a:schemeClr val="accent2"/>
                </a:solidFill>
                <a:latin typeface="Comic Sans MS" charset="0"/>
              </a:rPr>
              <a:t>Encoding:</a:t>
            </a:r>
          </a:p>
        </p:txBody>
      </p:sp>
      <p:graphicFrame>
        <p:nvGraphicFramePr>
          <p:cNvPr id="14357" name="Object 21"/>
          <p:cNvGraphicFramePr>
            <a:graphicFrameLocks noChangeAspect="1"/>
          </p:cNvGraphicFramePr>
          <p:nvPr/>
        </p:nvGraphicFramePr>
        <p:xfrm>
          <a:off x="2667000" y="4648200"/>
          <a:ext cx="303213" cy="368300"/>
        </p:xfrm>
        <a:graphic>
          <a:graphicData uri="http://schemas.openxmlformats.org/presentationml/2006/ole">
            <mc:AlternateContent xmlns:mc="http://schemas.openxmlformats.org/markup-compatibility/2006">
              <mc:Choice xmlns:v="urn:schemas-microsoft-com:vml" Requires="v">
                <p:oleObj spid="_x0000_s76842" name="Equation" r:id="rId21" imgW="304668" imgH="368140" progId="Equation.3">
                  <p:embed/>
                </p:oleObj>
              </mc:Choice>
              <mc:Fallback>
                <p:oleObj name="Equation" r:id="rId21" imgW="304668" imgH="36814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67000" y="4648200"/>
                        <a:ext cx="3032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58" name="Object 22"/>
          <p:cNvGraphicFramePr>
            <a:graphicFrameLocks noChangeAspect="1"/>
          </p:cNvGraphicFramePr>
          <p:nvPr/>
        </p:nvGraphicFramePr>
        <p:xfrm>
          <a:off x="4343400" y="4648200"/>
          <a:ext cx="330200" cy="368300"/>
        </p:xfrm>
        <a:graphic>
          <a:graphicData uri="http://schemas.openxmlformats.org/presentationml/2006/ole">
            <mc:AlternateContent xmlns:mc="http://schemas.openxmlformats.org/markup-compatibility/2006">
              <mc:Choice xmlns:v="urn:schemas-microsoft-com:vml" Requires="v">
                <p:oleObj spid="_x0000_s76843" name="Equation" r:id="rId23" imgW="330200" imgH="368300" progId="Equation.3">
                  <p:embed/>
                </p:oleObj>
              </mc:Choice>
              <mc:Fallback>
                <p:oleObj name="Equation" r:id="rId23" imgW="330200" imgH="36830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3400" y="4648200"/>
                        <a:ext cx="330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359" name="Line 23"/>
          <p:cNvSpPr>
            <a:spLocks noChangeShapeType="1"/>
          </p:cNvSpPr>
          <p:nvPr/>
        </p:nvSpPr>
        <p:spPr bwMode="auto">
          <a:xfrm>
            <a:off x="2743200" y="5181600"/>
            <a:ext cx="0" cy="533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graphicFrame>
        <p:nvGraphicFramePr>
          <p:cNvPr id="14360" name="Object 24"/>
          <p:cNvGraphicFramePr>
            <a:graphicFrameLocks noChangeAspect="1"/>
          </p:cNvGraphicFramePr>
          <p:nvPr/>
        </p:nvGraphicFramePr>
        <p:xfrm>
          <a:off x="2667000" y="5867400"/>
          <a:ext cx="163513" cy="368300"/>
        </p:xfrm>
        <a:graphic>
          <a:graphicData uri="http://schemas.openxmlformats.org/presentationml/2006/ole">
            <mc:AlternateContent xmlns:mc="http://schemas.openxmlformats.org/markup-compatibility/2006">
              <mc:Choice xmlns:v="urn:schemas-microsoft-com:vml" Requires="v">
                <p:oleObj spid="_x0000_s76844" name="Equation" r:id="rId25" imgW="165028" imgH="368140" progId="Equation.3">
                  <p:embed/>
                </p:oleObj>
              </mc:Choice>
              <mc:Fallback>
                <p:oleObj name="Equation" r:id="rId25" imgW="165028" imgH="36814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8674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361" name="Line 25"/>
          <p:cNvSpPr>
            <a:spLocks noChangeShapeType="1"/>
          </p:cNvSpPr>
          <p:nvPr/>
        </p:nvSpPr>
        <p:spPr bwMode="auto">
          <a:xfrm>
            <a:off x="4495800" y="5181600"/>
            <a:ext cx="0" cy="533400"/>
          </a:xfrm>
          <a:prstGeom prst="line">
            <a:avLst/>
          </a:prstGeom>
          <a:noFill/>
          <a:ln w="952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graphicFrame>
        <p:nvGraphicFramePr>
          <p:cNvPr id="14362" name="Object 26"/>
          <p:cNvGraphicFramePr>
            <a:graphicFrameLocks noChangeAspect="1"/>
          </p:cNvGraphicFramePr>
          <p:nvPr/>
        </p:nvGraphicFramePr>
        <p:xfrm>
          <a:off x="4343400" y="5867400"/>
          <a:ext cx="392113" cy="368300"/>
        </p:xfrm>
        <a:graphic>
          <a:graphicData uri="http://schemas.openxmlformats.org/presentationml/2006/ole">
            <mc:AlternateContent xmlns:mc="http://schemas.openxmlformats.org/markup-compatibility/2006">
              <mc:Choice xmlns:v="urn:schemas-microsoft-com:vml" Requires="v">
                <p:oleObj spid="_x0000_s76845" name="Equation" r:id="rId26" imgW="393529" imgH="368140" progId="Equation.3">
                  <p:embed/>
                </p:oleObj>
              </mc:Choice>
              <mc:Fallback>
                <p:oleObj name="Equation" r:id="rId26" imgW="393529" imgH="36814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5867400"/>
                        <a:ext cx="3921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模板1">
  <a:themeElements>
    <a:clrScheme name="模板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板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模板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E:\Documents and Settings\Administrator\Application Data\Microsoft\Templates\模板1.pot</Template>
  <TotalTime>29904</TotalTime>
  <Words>3352</Words>
  <Application>Microsoft Macintosh PowerPoint</Application>
  <PresentationFormat>全屏显示(4:3)</PresentationFormat>
  <Paragraphs>362</Paragraphs>
  <Slides>63</Slides>
  <Notes>38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3" baseType="lpstr">
      <vt:lpstr>PMingLiU</vt:lpstr>
      <vt:lpstr>黑体</vt:lpstr>
      <vt:lpstr>华文行楷</vt:lpstr>
      <vt:lpstr>宋体</vt:lpstr>
      <vt:lpstr>Arial</vt:lpstr>
      <vt:lpstr>Comic Sans MS</vt:lpstr>
      <vt:lpstr>Times New Roman</vt:lpstr>
      <vt:lpstr>Wingdings</vt:lpstr>
      <vt:lpstr>模板1</vt:lpstr>
      <vt:lpstr>Equation</vt:lpstr>
      <vt:lpstr>A Universal Turing Machine</vt:lpstr>
      <vt:lpstr>PowerPoint 演示文稿</vt:lpstr>
      <vt:lpstr>PowerPoint 演示文稿</vt:lpstr>
      <vt:lpstr>PowerPoint 演示文稿</vt:lpstr>
      <vt:lpstr>通用图灵机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Countable Sets</vt:lpstr>
      <vt:lpstr>PowerPoint 演示文稿</vt:lpstr>
      <vt:lpstr>PowerPoint 演示文稿</vt:lpstr>
      <vt:lpstr>Countable Set?</vt:lpstr>
      <vt:lpstr>PowerPoint 演示文稿</vt:lpstr>
      <vt:lpstr>PowerPoint 演示文稿</vt:lpstr>
      <vt:lpstr>PowerPoint 演示文稿</vt:lpstr>
      <vt:lpstr>Countable Set?</vt:lpstr>
      <vt:lpstr>Countable Set?</vt:lpstr>
      <vt:lpstr>Countable 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Countable 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Other Computational Models  其他计算模型，ep141， cp9７</vt:lpstr>
      <vt:lpstr>Hilbert’s 10th Problem</vt:lpstr>
      <vt:lpstr>PowerPoint 演示文稿</vt:lpstr>
      <vt:lpstr>PowerPoint 演示文稿</vt:lpstr>
      <vt:lpstr>PowerPoint 演示文稿</vt:lpstr>
      <vt:lpstr>希尔伯特问题</vt:lpstr>
      <vt:lpstr>希尔伯特问题</vt:lpstr>
      <vt:lpstr>希尔伯特问题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浙江科技学院计算机基础教研室</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电子教案</dc:title>
  <dc:creator>罗朝盛</dc:creator>
  <cp:lastModifiedBy>lxs</cp:lastModifiedBy>
  <cp:revision>732</cp:revision>
  <dcterms:created xsi:type="dcterms:W3CDTF">2000-04-06T15:29:48Z</dcterms:created>
  <dcterms:modified xsi:type="dcterms:W3CDTF">2021-11-14T08:15:14Z</dcterms:modified>
</cp:coreProperties>
</file>