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3"/>
  </p:notesMasterIdLst>
  <p:sldIdLst>
    <p:sldId id="286" r:id="rId2"/>
    <p:sldId id="291" r:id="rId3"/>
    <p:sldId id="293" r:id="rId4"/>
    <p:sldId id="292" r:id="rId5"/>
    <p:sldId id="289" r:id="rId6"/>
    <p:sldId id="290" r:id="rId7"/>
    <p:sldId id="576" r:id="rId8"/>
    <p:sldId id="577" r:id="rId9"/>
    <p:sldId id="578" r:id="rId10"/>
    <p:sldId id="579" r:id="rId11"/>
    <p:sldId id="580" r:id="rId12"/>
    <p:sldId id="581" r:id="rId13"/>
    <p:sldId id="582" r:id="rId14"/>
    <p:sldId id="583" r:id="rId15"/>
    <p:sldId id="584" r:id="rId16"/>
    <p:sldId id="585" r:id="rId17"/>
    <p:sldId id="586" r:id="rId18"/>
    <p:sldId id="587" r:id="rId19"/>
    <p:sldId id="588" r:id="rId20"/>
    <p:sldId id="589" r:id="rId21"/>
    <p:sldId id="590" r:id="rId22"/>
  </p:sldIdLst>
  <p:sldSz cx="9144000" cy="5143500" type="screen16x9"/>
  <p:notesSz cx="6858000" cy="9144000"/>
  <p:custDataLst>
    <p:tags r:id="rId2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718D"/>
    <a:srgbClr val="335B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0751" autoAdjust="0"/>
  </p:normalViewPr>
  <p:slideViewPr>
    <p:cSldViewPr snapToGrid="0">
      <p:cViewPr varScale="1">
        <p:scale>
          <a:sx n="64" d="100"/>
          <a:sy n="64" d="100"/>
        </p:scale>
        <p:origin x="13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8696E4-E96D-4B3D-BECE-4E0846A49964}" type="datetimeFigureOut">
              <a:rPr lang="zh-CN" altLang="en-US" smtClean="0"/>
              <a:t>2021/11/15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1F86CB-CDC0-4E06-A333-C2E5844E769C}" type="slidenum">
              <a:rPr lang="zh-CN" altLang="en-US" smtClean="0"/>
              <a:t>‹#›</a:t>
            </a:fld>
            <a:endParaRPr lang="zh-CN" altLang="en-US"/>
          </a:p>
        </p:txBody>
      </p:sp>
    </p:spTree>
    <p:extLst>
      <p:ext uri="{BB962C8B-B14F-4D97-AF65-F5344CB8AC3E}">
        <p14:creationId xmlns:p14="http://schemas.microsoft.com/office/powerpoint/2010/main" val="1774427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今天我讲的第二个证明是非上下文无关语言的证明，就是如何证明一个语言是非上下文无关语言，我们在这一章的前面讲的都是上下文无关文法和语言，那如何证明一个语言是非上下文无关的语言呢？这是我们接下来要讨论的问题。</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1</a:t>
            </a:fld>
            <a:endParaRPr lang="zh-CN" altLang="en-US"/>
          </a:p>
        </p:txBody>
      </p:sp>
    </p:spTree>
    <p:extLst>
      <p:ext uri="{BB962C8B-B14F-4D97-AF65-F5344CB8AC3E}">
        <p14:creationId xmlns:p14="http://schemas.microsoft.com/office/powerpoint/2010/main" val="772541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这句话解释一下，语法分析树从一个根结点开始，它最多有</a:t>
                </a:r>
                <a:r>
                  <a:rPr lang="en-US" altLang="zh-CN"/>
                  <a:t>b</a:t>
                </a:r>
                <a:r>
                  <a:rPr lang="zh-CN" altLang="en-US"/>
                  <a:t>个子结点，那每一个子结点又最多又</a:t>
                </a:r>
                <a:r>
                  <a:rPr lang="en-US" altLang="zh-CN"/>
                  <a:t>b</a:t>
                </a:r>
                <a:r>
                  <a:rPr lang="zh-CN" altLang="en-US"/>
                  <a:t>个子结点，所以在第三层，也就是当树的高度是</a:t>
                </a:r>
                <a:r>
                  <a:rPr lang="en-US" altLang="zh-CN"/>
                  <a:t>3</a:t>
                </a:r>
                <a:r>
                  <a:rPr lang="zh-CN" altLang="en-US"/>
                  <a:t>的时候，从根节点到叶子节点最多有</a:t>
                </a:r>
                <a14:m>
                  <m:oMath xmlns:m="http://schemas.openxmlformats.org/officeDocument/2006/math">
                    <m:sSup>
                      <m:sSupPr>
                        <m:ctrlPr>
                          <a:rPr lang="en-US" altLang="zh-CN" sz="1200" i="1" smtClean="0">
                            <a:solidFill>
                              <a:srgbClr val="FF0000"/>
                            </a:solidFill>
                            <a:latin typeface="Cambria Math" panose="02040503050406030204" pitchFamily="18" charset="0"/>
                            <a:ea typeface="黑体" panose="02010609060101010101" pitchFamily="49" charset="-122"/>
                            <a:sym typeface="Symbol" panose="05050102010706020507" pitchFamily="18" charset="2"/>
                          </a:rPr>
                        </m:ctrlPr>
                      </m:sSupPr>
                      <m:e>
                        <m:r>
                          <m:rPr>
                            <m:sty m:val="p"/>
                          </m:rPr>
                          <a:rPr lang="en-US" altLang="zh-CN" sz="1200" i="1">
                            <a:solidFill>
                              <a:srgbClr val="FF0000"/>
                            </a:solidFill>
                            <a:latin typeface="Cambria Math" panose="02040503050406030204" pitchFamily="18" charset="0"/>
                            <a:ea typeface="黑体" panose="02010609060101010101" pitchFamily="49" charset="-122"/>
                            <a:sym typeface="Symbol" panose="05050102010706020507" pitchFamily="18" charset="2"/>
                          </a:rPr>
                          <m:t>b</m:t>
                        </m:r>
                      </m:e>
                      <m:sup>
                        <m:r>
                          <a:rPr lang="en-US" altLang="zh-CN" sz="1200" b="0" i="1" smtClean="0">
                            <a:solidFill>
                              <a:srgbClr val="FF0000"/>
                            </a:solidFill>
                            <a:latin typeface="Cambria Math" panose="02040503050406030204" pitchFamily="18" charset="0"/>
                            <a:ea typeface="黑体" panose="02010609060101010101" pitchFamily="49" charset="-122"/>
                            <a:sym typeface="Symbol" panose="05050102010706020507" pitchFamily="18" charset="2"/>
                          </a:rPr>
                          <m:t>3</m:t>
                        </m:r>
                      </m:sup>
                    </m:sSup>
                    <m:r>
                      <a:rPr lang="zh-CN" altLang="en-US" sz="1200" b="0" i="1" smtClean="0">
                        <a:solidFill>
                          <a:srgbClr val="FF0000"/>
                        </a:solidFill>
                        <a:latin typeface="Cambria Math" panose="02040503050406030204" pitchFamily="18" charset="0"/>
                        <a:ea typeface="黑体" panose="02010609060101010101" pitchFamily="49" charset="-122"/>
                        <a:sym typeface="Symbol" panose="05050102010706020507" pitchFamily="18" charset="2"/>
                      </a:rPr>
                      <m:t>条</m:t>
                    </m:r>
                  </m:oMath>
                </a14:m>
                <a:r>
                  <a:rPr lang="zh-CN" altLang="en-US" sz="12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路，也就是产生字符串的长度最多为 </a:t>
                </a:r>
                <a14:m>
                  <m:oMath xmlns:m="http://schemas.openxmlformats.org/officeDocument/2006/math">
                    <m:sSup>
                      <m:sSupPr>
                        <m:ctrlPr>
                          <a:rPr lang="en-US" altLang="zh-CN" sz="1200" i="1" smtClean="0">
                            <a:solidFill>
                              <a:srgbClr val="FF0000"/>
                            </a:solidFill>
                            <a:latin typeface="Cambria Math" panose="02040503050406030204" pitchFamily="18" charset="0"/>
                            <a:ea typeface="黑体" panose="02010609060101010101" pitchFamily="49" charset="-122"/>
                            <a:sym typeface="Symbol" panose="05050102010706020507" pitchFamily="18" charset="2"/>
                          </a:rPr>
                        </m:ctrlPr>
                      </m:sSupPr>
                      <m:e>
                        <m:r>
                          <m:rPr>
                            <m:sty m:val="p"/>
                          </m:rPr>
                          <a:rPr lang="en-US" altLang="zh-CN" sz="1200" i="1">
                            <a:solidFill>
                              <a:srgbClr val="FF0000"/>
                            </a:solidFill>
                            <a:latin typeface="Cambria Math" panose="02040503050406030204" pitchFamily="18" charset="0"/>
                            <a:ea typeface="黑体" panose="02010609060101010101" pitchFamily="49" charset="-122"/>
                            <a:sym typeface="Symbol" panose="05050102010706020507" pitchFamily="18" charset="2"/>
                          </a:rPr>
                          <m:t>b</m:t>
                        </m:r>
                      </m:e>
                      <m:sup>
                        <m:r>
                          <a:rPr lang="en-US" altLang="zh-CN" sz="1200" b="0" i="1" smtClean="0">
                            <a:solidFill>
                              <a:srgbClr val="FF0000"/>
                            </a:solidFill>
                            <a:latin typeface="Cambria Math" panose="02040503050406030204" pitchFamily="18" charset="0"/>
                            <a:ea typeface="黑体" panose="02010609060101010101" pitchFamily="49" charset="-122"/>
                            <a:sym typeface="Symbol" panose="05050102010706020507" pitchFamily="18" charset="2"/>
                          </a:rPr>
                          <m:t>3</m:t>
                        </m:r>
                      </m:sup>
                    </m:sSup>
                  </m:oMath>
                </a14:m>
                <a:r>
                  <a:rPr lang="zh-CN" altLang="en-US"/>
                  <a:t>，所以</a:t>
                </a:r>
                <a:r>
                  <a:rPr lang="zh-CN" altLang="en-US" sz="1200">
                    <a:solidFill>
                      <a:srgbClr val="FF0000"/>
                    </a:solidFill>
                    <a:latin typeface="黑体" panose="02010609060101010101" pitchFamily="49" charset="-122"/>
                    <a:ea typeface="黑体" panose="02010609060101010101" pitchFamily="49" charset="-122"/>
                    <a:sym typeface="Symbol" panose="05050102010706020507" pitchFamily="18" charset="2"/>
                  </a:rPr>
                  <a:t>高度为</a:t>
                </a:r>
                <a:r>
                  <a:rPr lang="en-US" altLang="zh-CN" sz="1200">
                    <a:solidFill>
                      <a:srgbClr val="FF0000"/>
                    </a:solidFill>
                    <a:latin typeface="黑体" panose="02010609060101010101" pitchFamily="49" charset="-122"/>
                    <a:ea typeface="黑体" panose="02010609060101010101" pitchFamily="49" charset="-122"/>
                    <a:sym typeface="Symbol" panose="05050102010706020507" pitchFamily="18" charset="2"/>
                  </a:rPr>
                  <a:t>h</a:t>
                </a:r>
                <a:r>
                  <a:rPr lang="zh-CN" altLang="en-US" sz="1200">
                    <a:solidFill>
                      <a:srgbClr val="FF0000"/>
                    </a:solidFill>
                    <a:latin typeface="黑体" panose="02010609060101010101" pitchFamily="49" charset="-122"/>
                    <a:ea typeface="黑体" panose="02010609060101010101" pitchFamily="49" charset="-122"/>
                    <a:sym typeface="Symbol" panose="05050102010706020507" pitchFamily="18" charset="2"/>
                  </a:rPr>
                  <a:t>的语法分析树产生的串长度最多</a:t>
                </a:r>
                <a14:m>
                  <m:oMath xmlns:m="http://schemas.openxmlformats.org/officeDocument/2006/math">
                    <m:sSup>
                      <m:sSupPr>
                        <m:ctrlPr>
                          <a:rPr lang="en-US" altLang="zh-CN" sz="1200" i="1" smtClean="0">
                            <a:solidFill>
                              <a:srgbClr val="FF0000"/>
                            </a:solidFill>
                            <a:latin typeface="Cambria Math" panose="02040503050406030204" pitchFamily="18" charset="0"/>
                            <a:ea typeface="黑体" panose="02010609060101010101" pitchFamily="49" charset="-122"/>
                            <a:sym typeface="Symbol" panose="05050102010706020507" pitchFamily="18" charset="2"/>
                          </a:rPr>
                        </m:ctrlPr>
                      </m:sSupPr>
                      <m:e>
                        <m:r>
                          <m:rPr>
                            <m:sty m:val="p"/>
                          </m:rPr>
                          <a:rPr lang="en-US" altLang="zh-CN" sz="1200" i="1">
                            <a:solidFill>
                              <a:srgbClr val="FF0000"/>
                            </a:solidFill>
                            <a:latin typeface="Cambria Math" panose="02040503050406030204" pitchFamily="18" charset="0"/>
                            <a:ea typeface="黑体" panose="02010609060101010101" pitchFamily="49" charset="-122"/>
                            <a:sym typeface="Symbol" panose="05050102010706020507" pitchFamily="18" charset="2"/>
                          </a:rPr>
                          <m:t>b</m:t>
                        </m:r>
                      </m:e>
                      <m:sup>
                        <m:r>
                          <a:rPr lang="en-US" altLang="zh-CN" sz="1200" b="0" i="1" smtClean="0">
                            <a:solidFill>
                              <a:srgbClr val="FF0000"/>
                            </a:solidFill>
                            <a:latin typeface="Cambria Math" panose="02040503050406030204" pitchFamily="18" charset="0"/>
                            <a:ea typeface="黑体" panose="02010609060101010101" pitchFamily="49" charset="-122"/>
                            <a:sym typeface="Symbol" panose="05050102010706020507" pitchFamily="18" charset="2"/>
                          </a:rPr>
                          <m:t>h</m:t>
                        </m:r>
                      </m:sup>
                    </m:sSup>
                  </m:oMath>
                </a14:m>
                <a:r>
                  <a:rPr lang="zh-CN" altLang="en-US" sz="12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 </a:t>
                </a:r>
                <a:endParaRPr lang="en-US" altLang="zh-CN" sz="12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我们假设一个上下文无关文法的泵长度是文法产生式右边最大长度的变元个数＋</a:t>
                </a:r>
                <a:r>
                  <a:rPr lang="en-US" altLang="zh-CN" sz="12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2</a:t>
                </a:r>
                <a:r>
                  <a:rPr lang="zh-CN" altLang="en-US" sz="12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次方</a:t>
                </a:r>
                <a:endParaRPr lang="en-US" altLang="zh-CN" sz="12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字符串长度和树高度直接有指数关系，所以已知串长度大于等于</a:t>
                </a:r>
                <a14:m>
                  <m:oMath xmlns:m="http://schemas.openxmlformats.org/officeDocument/2006/math">
                    <m:sSup>
                      <m:sSupPr>
                        <m:ctrlPr>
                          <a:rPr lang="en-US" altLang="zh-CN" sz="12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pPr>
                      <m:e>
                        <m:r>
                          <m:rPr>
                            <m:sty m:val="p"/>
                          </m:rPr>
                          <a:rPr lang="en-US" altLang="zh-CN" sz="1200" i="1" smtClean="0">
                            <a:solidFill>
                              <a:srgbClr val="00B0F0"/>
                            </a:solidFill>
                            <a:latin typeface="Cambria Math" panose="02040503050406030204" pitchFamily="18" charset="0"/>
                            <a:ea typeface="黑体" panose="02010609060101010101" pitchFamily="49" charset="-122"/>
                            <a:sym typeface="Symbol" panose="05050102010706020507" pitchFamily="18" charset="2"/>
                          </a:rPr>
                          <m:t>b</m:t>
                        </m:r>
                      </m:e>
                      <m:sup>
                        <m:r>
                          <m:rPr>
                            <m:nor/>
                          </m:rPr>
                          <a:rPr lang="en-US" altLang="zh-CN" sz="1200" smtClean="0">
                            <a:solidFill>
                              <a:srgbClr val="00B050"/>
                            </a:solidFill>
                            <a:latin typeface="黑体" panose="02010609060101010101" pitchFamily="49" charset="-122"/>
                            <a:ea typeface="黑体" panose="02010609060101010101" pitchFamily="49" charset="-122"/>
                            <a:sym typeface="Symbol" panose="05050102010706020507" pitchFamily="18" charset="2"/>
                          </a:rPr>
                          <m:t>V</m:t>
                        </m:r>
                        <m:r>
                          <m:rPr>
                            <m:nor/>
                          </m:rPr>
                          <a:rPr lang="en-US" altLang="zh-CN" sz="12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m:t>+2</m:t>
                        </m:r>
                      </m:sup>
                    </m:sSup>
                  </m:oMath>
                </a14:m>
                <a:r>
                  <a:rPr lang="zh-CN" altLang="en-US"/>
                  <a:t>，树高度就大于等于</a:t>
                </a:r>
                <a:r>
                  <a:rPr lang="en-US" altLang="zh-CN" sz="1200">
                    <a:solidFill>
                      <a:srgbClr val="FF0000"/>
                    </a:solidFill>
                    <a:latin typeface="黑体" panose="02010609060101010101" pitchFamily="49" charset="-122"/>
                    <a:ea typeface="黑体" panose="02010609060101010101" pitchFamily="49" charset="-122"/>
                    <a:sym typeface="Symbol" panose="05050102010706020507" pitchFamily="18" charset="2"/>
                  </a:rPr>
                  <a:t>V+2</a:t>
                </a:r>
                <a:endParaRPr lang="zh-CN" altLang="en-US"/>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这句话解释一下，语法分析树从一个根结点开始，它最多有</a:t>
                </a:r>
                <a:r>
                  <a:rPr lang="en-US" altLang="zh-CN"/>
                  <a:t>b</a:t>
                </a:r>
                <a:r>
                  <a:rPr lang="zh-CN" altLang="en-US"/>
                  <a:t>个子结点，那每一个子结点又最多又</a:t>
                </a:r>
                <a:r>
                  <a:rPr lang="en-US" altLang="zh-CN"/>
                  <a:t>b</a:t>
                </a:r>
                <a:r>
                  <a:rPr lang="zh-CN" altLang="en-US"/>
                  <a:t>个子结点，所以在第三层，也就是当树的高度是</a:t>
                </a:r>
                <a:r>
                  <a:rPr lang="en-US" altLang="zh-CN"/>
                  <a:t>3</a:t>
                </a:r>
                <a:r>
                  <a:rPr lang="zh-CN" altLang="en-US"/>
                  <a:t>的时候，从根节点到叶子节点最多有</a:t>
                </a:r>
                <a:r>
                  <a:rPr lang="en-US" altLang="zh-CN" sz="1200" i="0">
                    <a:solidFill>
                      <a:srgbClr val="FF0000"/>
                    </a:solidFill>
                    <a:latin typeface="Cambria Math" panose="02040503050406030204" pitchFamily="18" charset="0"/>
                    <a:ea typeface="黑体" panose="02010609060101010101" pitchFamily="49" charset="-122"/>
                    <a:sym typeface="Symbol" panose="05050102010706020507" pitchFamily="18" charset="2"/>
                  </a:rPr>
                  <a:t>b^</a:t>
                </a:r>
                <a:r>
                  <a:rPr lang="en-US" altLang="zh-CN" sz="1200" b="0" i="0">
                    <a:solidFill>
                      <a:srgbClr val="FF0000"/>
                    </a:solidFill>
                    <a:latin typeface="Cambria Math" panose="02040503050406030204" pitchFamily="18" charset="0"/>
                    <a:ea typeface="黑体" panose="02010609060101010101" pitchFamily="49" charset="-122"/>
                    <a:sym typeface="Symbol" panose="05050102010706020507" pitchFamily="18" charset="2"/>
                  </a:rPr>
                  <a:t>3</a:t>
                </a:r>
                <a:r>
                  <a:rPr lang="zh-CN" altLang="en-US" sz="1200" b="0" i="0">
                    <a:solidFill>
                      <a:srgbClr val="FF0000"/>
                    </a:solidFill>
                    <a:latin typeface="Cambria Math" panose="02040503050406030204" pitchFamily="18" charset="0"/>
                    <a:ea typeface="黑体" panose="02010609060101010101" pitchFamily="49" charset="-122"/>
                    <a:sym typeface="Symbol" panose="05050102010706020507" pitchFamily="18" charset="2"/>
                  </a:rPr>
                  <a:t> 条</a:t>
                </a:r>
                <a:r>
                  <a:rPr lang="zh-CN" altLang="en-US" sz="12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路，也就是产生字符串的长度最多为 </a:t>
                </a:r>
                <a:r>
                  <a:rPr lang="en-US" altLang="zh-CN" sz="1200" i="0">
                    <a:solidFill>
                      <a:srgbClr val="FF0000"/>
                    </a:solidFill>
                    <a:latin typeface="Cambria Math" panose="02040503050406030204" pitchFamily="18" charset="0"/>
                    <a:ea typeface="黑体" panose="02010609060101010101" pitchFamily="49" charset="-122"/>
                    <a:sym typeface="Symbol" panose="05050102010706020507" pitchFamily="18" charset="2"/>
                  </a:rPr>
                  <a:t>b^</a:t>
                </a:r>
                <a:r>
                  <a:rPr lang="en-US" altLang="zh-CN" sz="1200" b="0" i="0">
                    <a:solidFill>
                      <a:srgbClr val="FF0000"/>
                    </a:solidFill>
                    <a:latin typeface="Cambria Math" panose="02040503050406030204" pitchFamily="18" charset="0"/>
                    <a:ea typeface="黑体" panose="02010609060101010101" pitchFamily="49" charset="-122"/>
                    <a:sym typeface="Symbol" panose="05050102010706020507" pitchFamily="18" charset="2"/>
                  </a:rPr>
                  <a:t>3</a:t>
                </a:r>
                <a:r>
                  <a:rPr lang="zh-CN" altLang="en-US"/>
                  <a:t>，所以</a:t>
                </a:r>
                <a:r>
                  <a:rPr lang="zh-CN" altLang="en-US" sz="1200">
                    <a:solidFill>
                      <a:srgbClr val="FF0000"/>
                    </a:solidFill>
                    <a:latin typeface="黑体" panose="02010609060101010101" pitchFamily="49" charset="-122"/>
                    <a:ea typeface="黑体" panose="02010609060101010101" pitchFamily="49" charset="-122"/>
                    <a:sym typeface="Symbol" panose="05050102010706020507" pitchFamily="18" charset="2"/>
                  </a:rPr>
                  <a:t>高度为</a:t>
                </a:r>
                <a:r>
                  <a:rPr lang="en-US" altLang="zh-CN" sz="1200">
                    <a:solidFill>
                      <a:srgbClr val="FF0000"/>
                    </a:solidFill>
                    <a:latin typeface="黑体" panose="02010609060101010101" pitchFamily="49" charset="-122"/>
                    <a:ea typeface="黑体" panose="02010609060101010101" pitchFamily="49" charset="-122"/>
                    <a:sym typeface="Symbol" panose="05050102010706020507" pitchFamily="18" charset="2"/>
                  </a:rPr>
                  <a:t>h</a:t>
                </a:r>
                <a:r>
                  <a:rPr lang="zh-CN" altLang="en-US" sz="1200">
                    <a:solidFill>
                      <a:srgbClr val="FF0000"/>
                    </a:solidFill>
                    <a:latin typeface="黑体" panose="02010609060101010101" pitchFamily="49" charset="-122"/>
                    <a:ea typeface="黑体" panose="02010609060101010101" pitchFamily="49" charset="-122"/>
                    <a:sym typeface="Symbol" panose="05050102010706020507" pitchFamily="18" charset="2"/>
                  </a:rPr>
                  <a:t>的语法分析树产生的串长度最多</a:t>
                </a:r>
                <a:r>
                  <a:rPr lang="en-US" altLang="zh-CN" sz="1200" i="0">
                    <a:solidFill>
                      <a:srgbClr val="FF0000"/>
                    </a:solidFill>
                    <a:latin typeface="Cambria Math" panose="02040503050406030204" pitchFamily="18" charset="0"/>
                    <a:ea typeface="黑体" panose="02010609060101010101" pitchFamily="49" charset="-122"/>
                    <a:sym typeface="Symbol" panose="05050102010706020507" pitchFamily="18" charset="2"/>
                  </a:rPr>
                  <a:t>b^</a:t>
                </a:r>
                <a:r>
                  <a:rPr lang="en-US" altLang="zh-CN" sz="1200" b="0" i="0">
                    <a:solidFill>
                      <a:srgbClr val="FF0000"/>
                    </a:solidFill>
                    <a:latin typeface="Cambria Math" panose="02040503050406030204" pitchFamily="18" charset="0"/>
                    <a:ea typeface="黑体" panose="02010609060101010101" pitchFamily="49" charset="-122"/>
                    <a:sym typeface="Symbol" panose="05050102010706020507" pitchFamily="18" charset="2"/>
                  </a:rPr>
                  <a:t>ℎ</a:t>
                </a:r>
                <a:r>
                  <a:rPr lang="zh-CN" altLang="en-US" sz="12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 </a:t>
                </a:r>
                <a:endParaRPr lang="en-US" altLang="zh-CN" sz="12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我们假设一个上下文无关文法的泵长度是文法产生式右边最大长度的变元个数＋</a:t>
                </a:r>
                <a:r>
                  <a:rPr lang="en-US" altLang="zh-CN" sz="12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2</a:t>
                </a:r>
                <a:r>
                  <a:rPr lang="zh-CN" altLang="en-US" sz="12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次方</a:t>
                </a:r>
                <a:endParaRPr lang="en-US" altLang="zh-CN" sz="12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字符串长度和树高度直接有指数关系，所以已知串长度大于等于</a:t>
                </a:r>
                <a:r>
                  <a:rPr lang="en-US" altLang="zh-CN" sz="1200" i="0">
                    <a:solidFill>
                      <a:srgbClr val="00B0F0"/>
                    </a:solidFill>
                    <a:latin typeface="Cambria Math" panose="02040503050406030204" pitchFamily="18" charset="0"/>
                    <a:ea typeface="黑体" panose="02010609060101010101" pitchFamily="49" charset="-122"/>
                    <a:sym typeface="Symbol" panose="05050102010706020507" pitchFamily="18" charset="2"/>
                  </a:rPr>
                  <a:t>b</a:t>
                </a:r>
                <a:r>
                  <a:rPr lang="en-US" altLang="zh-CN" sz="1200" i="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a:t>^</a:t>
                </a:r>
                <a:r>
                  <a:rPr lang="en-US" altLang="zh-CN" sz="1200" i="0">
                    <a:solidFill>
                      <a:srgbClr val="00B050"/>
                    </a:solidFill>
                    <a:latin typeface="Cambria Math" panose="02040503050406030204" pitchFamily="18" charset="0"/>
                    <a:ea typeface="黑体" panose="02010609060101010101" pitchFamily="49" charset="-122"/>
                    <a:sym typeface="Symbol" panose="05050102010706020507" pitchFamily="18" charset="2"/>
                  </a:rPr>
                  <a:t>"</a:t>
                </a:r>
                <a:r>
                  <a:rPr lang="en-US" altLang="zh-CN" sz="1200" i="0">
                    <a:solidFill>
                      <a:srgbClr val="00B050"/>
                    </a:solidFill>
                    <a:latin typeface="黑体" panose="02010609060101010101" pitchFamily="49" charset="-122"/>
                    <a:ea typeface="黑体" panose="02010609060101010101" pitchFamily="49" charset="-122"/>
                    <a:sym typeface="Symbol" panose="05050102010706020507" pitchFamily="18" charset="2"/>
                  </a:rPr>
                  <a:t>V</a:t>
                </a:r>
                <a:r>
                  <a:rPr lang="en-US" altLang="zh-CN" sz="1200" i="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+2</a:t>
                </a:r>
                <a:r>
                  <a:rPr lang="en-US" altLang="zh-CN" sz="1200" i="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a:t>" </a:t>
                </a:r>
                <a:r>
                  <a:rPr lang="zh-CN" altLang="en-US"/>
                  <a:t>，树高度就大于等于</a:t>
                </a:r>
                <a:r>
                  <a:rPr lang="en-US" altLang="zh-CN" sz="1200">
                    <a:solidFill>
                      <a:srgbClr val="FF0000"/>
                    </a:solidFill>
                    <a:latin typeface="黑体" panose="02010609060101010101" pitchFamily="49" charset="-122"/>
                    <a:ea typeface="黑体" panose="02010609060101010101" pitchFamily="49" charset="-122"/>
                    <a:sym typeface="Symbol" panose="05050102010706020507" pitchFamily="18" charset="2"/>
                  </a:rPr>
                  <a:t>V+2</a:t>
                </a:r>
                <a:endParaRPr lang="zh-CN" altLang="en-US"/>
              </a:p>
            </p:txBody>
          </p:sp>
        </mc:Fallback>
      </mc:AlternateContent>
      <p:sp>
        <p:nvSpPr>
          <p:cNvPr id="4" name="灯片编号占位符 3"/>
          <p:cNvSpPr>
            <a:spLocks noGrp="1"/>
          </p:cNvSpPr>
          <p:nvPr>
            <p:ph type="sldNum" sz="quarter" idx="10"/>
          </p:nvPr>
        </p:nvSpPr>
        <p:spPr/>
        <p:txBody>
          <a:bodyPr/>
          <a:lstStyle/>
          <a:p>
            <a:fld id="{521F86CB-CDC0-4E06-A333-C2E5844E769C}" type="slidenum">
              <a:rPr lang="zh-CN" altLang="en-US" smtClean="0"/>
              <a:t>10</a:t>
            </a:fld>
            <a:endParaRPr lang="zh-CN" altLang="en-US"/>
          </a:p>
        </p:txBody>
      </p:sp>
    </p:spTree>
    <p:extLst>
      <p:ext uri="{BB962C8B-B14F-4D97-AF65-F5344CB8AC3E}">
        <p14:creationId xmlns:p14="http://schemas.microsoft.com/office/powerpoint/2010/main" val="1933878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这就解释了前面我们在理证明思路的时候提到的，重复出现某个变元，重复室友某条产生式的事情</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11</a:t>
            </a:fld>
            <a:endParaRPr lang="zh-CN" altLang="en-US"/>
          </a:p>
        </p:txBody>
      </p:sp>
    </p:spTree>
    <p:extLst>
      <p:ext uri="{BB962C8B-B14F-4D97-AF65-F5344CB8AC3E}">
        <p14:creationId xmlns:p14="http://schemas.microsoft.com/office/powerpoint/2010/main" val="1045266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画图还是举之前那个例子</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12</a:t>
            </a:fld>
            <a:endParaRPr lang="zh-CN" altLang="en-US"/>
          </a:p>
        </p:txBody>
      </p:sp>
    </p:spTree>
    <p:extLst>
      <p:ext uri="{BB962C8B-B14F-4D97-AF65-F5344CB8AC3E}">
        <p14:creationId xmlns:p14="http://schemas.microsoft.com/office/powerpoint/2010/main" val="927967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下面我们来证明条件</a:t>
            </a:r>
            <a:r>
              <a:rPr lang="en-US" altLang="zh-CN"/>
              <a:t>2</a:t>
            </a:r>
            <a:r>
              <a:rPr lang="zh-CN" altLang="en-US"/>
              <a:t>可以满足</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13</a:t>
            </a:fld>
            <a:endParaRPr lang="zh-CN" altLang="en-US"/>
          </a:p>
        </p:txBody>
      </p:sp>
    </p:spTree>
    <p:extLst>
      <p:ext uri="{BB962C8B-B14F-4D97-AF65-F5344CB8AC3E}">
        <p14:creationId xmlns:p14="http://schemas.microsoft.com/office/powerpoint/2010/main" val="516118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下面我们来证明条件</a:t>
            </a:r>
            <a:r>
              <a:rPr lang="en-US" altLang="zh-CN"/>
              <a:t>3</a:t>
            </a:r>
            <a:r>
              <a:rPr lang="zh-CN" altLang="en-US"/>
              <a:t>可以满足</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14</a:t>
            </a:fld>
            <a:endParaRPr lang="zh-CN" altLang="en-US"/>
          </a:p>
        </p:txBody>
      </p:sp>
    </p:spTree>
    <p:extLst>
      <p:ext uri="{BB962C8B-B14F-4D97-AF65-F5344CB8AC3E}">
        <p14:creationId xmlns:p14="http://schemas.microsoft.com/office/powerpoint/2010/main" val="3735853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要想证明这个语言不是上下文无关的，只需证明它不满足泵定理中的任意一个条件即可，意思就是说，我们选取语言中的一个字符串</a:t>
            </a:r>
            <a:r>
              <a:rPr lang="en-US" altLang="zh-CN"/>
              <a:t>s</a:t>
            </a:r>
            <a:r>
              <a:rPr lang="zh-CN" altLang="en-US"/>
              <a:t>，使得</a:t>
            </a:r>
            <a:r>
              <a:rPr lang="en-US" altLang="zh-CN"/>
              <a:t>s</a:t>
            </a:r>
            <a:r>
              <a:rPr lang="zh-CN" altLang="en-US"/>
              <a:t>的长度</a:t>
            </a:r>
            <a:r>
              <a:rPr lang="en-US" altLang="zh-CN"/>
              <a:t>&gt;</a:t>
            </a:r>
            <a:r>
              <a:rPr lang="zh-CN" altLang="en-US"/>
              <a:t>泵长度</a:t>
            </a:r>
            <a:r>
              <a:rPr lang="en-US" altLang="zh-CN"/>
              <a:t>p</a:t>
            </a:r>
            <a:r>
              <a:rPr lang="zh-CN" altLang="en-US"/>
              <a:t>，我们证明不管怎么把</a:t>
            </a:r>
            <a:r>
              <a:rPr lang="en-US" altLang="zh-CN"/>
              <a:t>s</a:t>
            </a:r>
            <a:r>
              <a:rPr lang="zh-CN" altLang="en-US"/>
              <a:t>划分成</a:t>
            </a:r>
            <a:r>
              <a:rPr lang="en-US" altLang="zh-CN"/>
              <a:t>uvxyz</a:t>
            </a:r>
            <a:r>
              <a:rPr lang="zh-CN" altLang="en-US"/>
              <a:t>，总是违反泵定理中的一个条件。</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15</a:t>
            </a:fld>
            <a:endParaRPr lang="zh-CN" altLang="en-US"/>
          </a:p>
        </p:txBody>
      </p:sp>
    </p:spTree>
    <p:extLst>
      <p:ext uri="{BB962C8B-B14F-4D97-AF65-F5344CB8AC3E}">
        <p14:creationId xmlns:p14="http://schemas.microsoft.com/office/powerpoint/2010/main" val="11980001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16</a:t>
            </a:fld>
            <a:endParaRPr lang="zh-CN" altLang="en-US"/>
          </a:p>
        </p:txBody>
      </p:sp>
    </p:spTree>
    <p:extLst>
      <p:ext uri="{BB962C8B-B14F-4D97-AF65-F5344CB8AC3E}">
        <p14:creationId xmlns:p14="http://schemas.microsoft.com/office/powerpoint/2010/main" val="444531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17</a:t>
            </a:fld>
            <a:endParaRPr lang="zh-CN" altLang="en-US"/>
          </a:p>
        </p:txBody>
      </p:sp>
    </p:spTree>
    <p:extLst>
      <p:ext uri="{BB962C8B-B14F-4D97-AF65-F5344CB8AC3E}">
        <p14:creationId xmlns:p14="http://schemas.microsoft.com/office/powerpoint/2010/main" val="1791488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18</a:t>
            </a:fld>
            <a:endParaRPr lang="zh-CN" altLang="en-US"/>
          </a:p>
        </p:txBody>
      </p:sp>
    </p:spTree>
    <p:extLst>
      <p:ext uri="{BB962C8B-B14F-4D97-AF65-F5344CB8AC3E}">
        <p14:creationId xmlns:p14="http://schemas.microsoft.com/office/powerpoint/2010/main" val="1051993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无论</a:t>
            </a:r>
            <a:r>
              <a:rPr lang="en-US" altLang="zh-CN"/>
              <a:t>vxy</a:t>
            </a:r>
            <a:r>
              <a:rPr lang="zh-CN" altLang="en-US"/>
              <a:t>在哪一种位置上，</a:t>
            </a:r>
            <a:r>
              <a:rPr lang="en-US" altLang="zh-CN"/>
              <a:t>v</a:t>
            </a:r>
            <a:r>
              <a:rPr lang="zh-CN" altLang="en-US"/>
              <a:t>和</a:t>
            </a:r>
            <a:r>
              <a:rPr lang="en-US" altLang="zh-CN"/>
              <a:t>y</a:t>
            </a:r>
            <a:r>
              <a:rPr lang="zh-CN" altLang="en-US"/>
              <a:t>重复相同次数之后，都会导致</a:t>
            </a:r>
            <a:r>
              <a:rPr lang="en-US" altLang="zh-CN"/>
              <a:t>a</a:t>
            </a:r>
            <a:r>
              <a:rPr lang="zh-CN" altLang="en-US"/>
              <a:t>、</a:t>
            </a:r>
            <a:r>
              <a:rPr lang="en-US" altLang="zh-CN"/>
              <a:t>b</a:t>
            </a:r>
            <a:r>
              <a:rPr lang="zh-CN" altLang="en-US"/>
              <a:t>、</a:t>
            </a:r>
            <a:r>
              <a:rPr lang="en-US" altLang="zh-CN"/>
              <a:t>c</a:t>
            </a:r>
            <a:r>
              <a:rPr lang="zh-CN" altLang="en-US"/>
              <a:t>的个数不相同</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19</a:t>
            </a:fld>
            <a:endParaRPr lang="zh-CN" altLang="en-US"/>
          </a:p>
        </p:txBody>
      </p:sp>
    </p:spTree>
    <p:extLst>
      <p:ext uri="{BB962C8B-B14F-4D97-AF65-F5344CB8AC3E}">
        <p14:creationId xmlns:p14="http://schemas.microsoft.com/office/powerpoint/2010/main" val="210365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2</a:t>
            </a:fld>
            <a:endParaRPr lang="zh-CN" altLang="en-US"/>
          </a:p>
        </p:txBody>
      </p:sp>
    </p:spTree>
    <p:extLst>
      <p:ext uri="{BB962C8B-B14F-4D97-AF65-F5344CB8AC3E}">
        <p14:creationId xmlns:p14="http://schemas.microsoft.com/office/powerpoint/2010/main" val="4331046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20</a:t>
            </a:fld>
            <a:endParaRPr lang="zh-CN" altLang="en-US"/>
          </a:p>
        </p:txBody>
      </p:sp>
    </p:spTree>
    <p:extLst>
      <p:ext uri="{BB962C8B-B14F-4D97-AF65-F5344CB8AC3E}">
        <p14:creationId xmlns:p14="http://schemas.microsoft.com/office/powerpoint/2010/main" val="22158719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21</a:t>
            </a:fld>
            <a:endParaRPr lang="zh-CN" altLang="en-US"/>
          </a:p>
        </p:txBody>
      </p:sp>
    </p:spTree>
    <p:extLst>
      <p:ext uri="{BB962C8B-B14F-4D97-AF65-F5344CB8AC3E}">
        <p14:creationId xmlns:p14="http://schemas.microsoft.com/office/powerpoint/2010/main" val="3186768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在证明一个语言是非上下文无关语言之前，我们先引入针对上下文无关语言的泵定理</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3</a:t>
            </a:fld>
            <a:endParaRPr lang="zh-CN" altLang="en-US"/>
          </a:p>
        </p:txBody>
      </p:sp>
    </p:spTree>
    <p:extLst>
      <p:ext uri="{BB962C8B-B14F-4D97-AF65-F5344CB8AC3E}">
        <p14:creationId xmlns:p14="http://schemas.microsoft.com/office/powerpoint/2010/main" val="1541138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针对上下文无关语言的泵定理的内容是这样的</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4</a:t>
            </a:fld>
            <a:endParaRPr lang="zh-CN" altLang="en-US"/>
          </a:p>
        </p:txBody>
      </p:sp>
    </p:spTree>
    <p:extLst>
      <p:ext uri="{BB962C8B-B14F-4D97-AF65-F5344CB8AC3E}">
        <p14:creationId xmlns:p14="http://schemas.microsoft.com/office/powerpoint/2010/main" val="117442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介绍完针对上下文无关语言的泵定理之后，又回到了一开始的问题，如何证明一个语言是非上下文无关的呢？</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5</a:t>
            </a:fld>
            <a:endParaRPr lang="zh-CN" altLang="en-US"/>
          </a:p>
        </p:txBody>
      </p:sp>
    </p:spTree>
    <p:extLst>
      <p:ext uri="{BB962C8B-B14F-4D97-AF65-F5344CB8AC3E}">
        <p14:creationId xmlns:p14="http://schemas.microsoft.com/office/powerpoint/2010/main" val="580199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我们使用的是泵定理的逆否命题。泵定理说的是如果一个语言是上下文无关语言，那么它就会满足 语言中所有长度大于等于泵长度的字符串都能够被抽取，也就是被划分成五段，其中第二段和第四段可以重复任意次，并且得到的字符串仍然在这个语言中。那泵定理的逆否命题就是如果一个语言不满足这些条件，那它就不是一个上下文无关语言，所以我们要想证明一个语言不是上下文无关的，只需要证明它不满足泵定理中规定的条件就可以了。</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6</a:t>
            </a:fld>
            <a:endParaRPr lang="zh-CN" altLang="en-US"/>
          </a:p>
        </p:txBody>
      </p:sp>
    </p:spTree>
    <p:extLst>
      <p:ext uri="{BB962C8B-B14F-4D97-AF65-F5344CB8AC3E}">
        <p14:creationId xmlns:p14="http://schemas.microsoft.com/office/powerpoint/2010/main" val="4228403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那现在我们来仔细地分析一下泵定理中描述的 上下文无关语言满足的条件到底是什么样的，上一页幻灯片中我们是用文字来阐述了泵定理的核心条件，下面我们尝试把上一页幻灯片的文字描述转换成用数学符号表示的 更加严谨的描述。</a:t>
            </a: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A</a:t>
            </a:r>
            <a:r>
              <a:rPr lang="zh-CN" altLang="en-US"/>
              <a:t>中任何一个长度不小于</a:t>
            </a:r>
            <a:r>
              <a:rPr lang="en-US" altLang="zh-CN"/>
              <a:t>p</a:t>
            </a:r>
            <a:r>
              <a:rPr lang="zh-CN" altLang="en-US"/>
              <a:t>的字符串</a:t>
            </a:r>
            <a:r>
              <a:rPr lang="en-US" altLang="zh-CN"/>
              <a:t>s</a:t>
            </a:r>
            <a:r>
              <a:rPr lang="zh-CN" altLang="en-US"/>
              <a:t>能够被划分成</a:t>
            </a:r>
            <a:r>
              <a:rPr lang="en-US" altLang="zh-CN"/>
              <a:t>5</a:t>
            </a:r>
            <a:r>
              <a:rPr lang="zh-CN" altLang="en-US"/>
              <a:t>段，</a:t>
            </a:r>
            <a:r>
              <a:rPr lang="en-US" altLang="zh-CN"/>
              <a:t>s=uvxyz</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条件</a:t>
            </a:r>
            <a:r>
              <a:rPr lang="en-US" altLang="zh-CN"/>
              <a:t>1</a:t>
            </a:r>
            <a:r>
              <a:rPr lang="zh-CN" altLang="en-US"/>
              <a:t>说的就是划分成</a:t>
            </a:r>
            <a:r>
              <a:rPr lang="en-US" altLang="zh-CN"/>
              <a:t>5</a:t>
            </a:r>
            <a:r>
              <a:rPr lang="zh-CN" altLang="en-US"/>
              <a:t>段之后第二段和第四段可以同时重复任意次</a:t>
            </a: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条件</a:t>
            </a:r>
            <a:r>
              <a:rPr lang="en-US" altLang="zh-CN"/>
              <a:t>2</a:t>
            </a:r>
            <a:r>
              <a:rPr lang="zh-CN" altLang="en-US"/>
              <a:t>说的意思是</a:t>
            </a:r>
            <a:r>
              <a:rPr lang="en-US" altLang="zh-CN"/>
              <a:t>v</a:t>
            </a:r>
            <a:r>
              <a:rPr lang="zh-CN" altLang="en-US"/>
              <a:t>和</a:t>
            </a:r>
            <a:r>
              <a:rPr lang="en-US" altLang="zh-CN"/>
              <a:t>y</a:t>
            </a:r>
            <a:r>
              <a:rPr lang="zh-CN" altLang="en-US"/>
              <a:t>不能都是空串，否则定理自动成立，空串当然可以重复任意次，但是毫无意义</a:t>
            </a: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条件</a:t>
            </a:r>
            <a:r>
              <a:rPr lang="en-US" altLang="zh-CN"/>
              <a:t>3</a:t>
            </a:r>
            <a:r>
              <a:rPr lang="zh-CN" altLang="en-US"/>
              <a:t>说的是</a:t>
            </a:r>
            <a:r>
              <a:rPr lang="en-US" altLang="zh-CN"/>
              <a:t>vxy</a:t>
            </a:r>
            <a:r>
              <a:rPr lang="zh-CN" altLang="en-US"/>
              <a:t>三段加在一起的长度不能超过</a:t>
            </a:r>
            <a:r>
              <a:rPr lang="en-US" altLang="zh-CN"/>
              <a:t>p</a:t>
            </a:r>
            <a:r>
              <a:rPr lang="zh-CN" altLang="en-US"/>
              <a:t>，就是整个字符串的长度要大于等于</a:t>
            </a:r>
            <a:r>
              <a:rPr lang="en-US" altLang="zh-CN"/>
              <a:t>p</a:t>
            </a:r>
            <a:r>
              <a:rPr lang="zh-CN" altLang="en-US"/>
              <a:t>，但是中间三段的总长度必须小于等于</a:t>
            </a:r>
            <a:r>
              <a:rPr lang="en-US" altLang="zh-CN"/>
              <a:t>p</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这是泵定理要求上下文无关文法要满足的三个条件。</a:t>
            </a:r>
            <a:endParaRPr lang="en-US" altLang="zh-CN"/>
          </a:p>
        </p:txBody>
      </p:sp>
      <p:sp>
        <p:nvSpPr>
          <p:cNvPr id="4" name="灯片编号占位符 3"/>
          <p:cNvSpPr>
            <a:spLocks noGrp="1"/>
          </p:cNvSpPr>
          <p:nvPr>
            <p:ph type="sldNum" sz="quarter" idx="10"/>
          </p:nvPr>
        </p:nvSpPr>
        <p:spPr/>
        <p:txBody>
          <a:bodyPr/>
          <a:lstStyle/>
          <a:p>
            <a:fld id="{521F86CB-CDC0-4E06-A333-C2E5844E769C}" type="slidenum">
              <a:rPr lang="zh-CN" altLang="en-US" smtClean="0"/>
              <a:t>7</a:t>
            </a:fld>
            <a:endParaRPr lang="zh-CN" altLang="en-US"/>
          </a:p>
        </p:txBody>
      </p:sp>
    </p:spTree>
    <p:extLst>
      <p:ext uri="{BB962C8B-B14F-4D97-AF65-F5344CB8AC3E}">
        <p14:creationId xmlns:p14="http://schemas.microsoft.com/office/powerpoint/2010/main" val="1001685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刚才我们说过，要想证明一个语言不是上下文无关的，只需证明它不满足泵定理中要求的三个条件之一就可以，这个思想是以泵定理是正确的为基础的，那泵定理是正确的吗？同学们可能会说那废话呢，要是不正确我学啥呢</a:t>
            </a:r>
            <a:r>
              <a:rPr lang="en-US" altLang="zh-CN"/>
              <a:t>… </a:t>
            </a:r>
            <a:r>
              <a:rPr lang="zh-CN" altLang="en-US"/>
              <a:t>是，它肯定是正确的，但是我们要证明它，证明泵定理是正确的，就是说如果一个语言是上下文无关语言，那它肯定满足这三个条件。</a:t>
            </a: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solidFill>
                  <a:srgbClr val="FF0000"/>
                </a:solidFill>
              </a:rPr>
              <a:t>足够长指的是长度大于泵长度</a:t>
            </a:r>
            <a:r>
              <a:rPr lang="en-US" altLang="zh-CN">
                <a:solidFill>
                  <a:srgbClr val="FF0000"/>
                </a:solidFill>
              </a:rPr>
              <a:t>p</a:t>
            </a:r>
            <a:endParaRPr lang="zh-CN" altLang="en-US">
              <a:solidFill>
                <a:srgbClr val="FF0000"/>
              </a:solidFill>
            </a:endParaRPr>
          </a:p>
        </p:txBody>
      </p:sp>
      <p:sp>
        <p:nvSpPr>
          <p:cNvPr id="4" name="灯片编号占位符 3"/>
          <p:cNvSpPr>
            <a:spLocks noGrp="1"/>
          </p:cNvSpPr>
          <p:nvPr>
            <p:ph type="sldNum" sz="quarter" idx="10"/>
          </p:nvPr>
        </p:nvSpPr>
        <p:spPr/>
        <p:txBody>
          <a:bodyPr/>
          <a:lstStyle/>
          <a:p>
            <a:fld id="{521F86CB-CDC0-4E06-A333-C2E5844E769C}" type="slidenum">
              <a:rPr lang="zh-CN" altLang="en-US" smtClean="0"/>
              <a:t>8</a:t>
            </a:fld>
            <a:endParaRPr lang="zh-CN" altLang="en-US"/>
          </a:p>
        </p:txBody>
      </p:sp>
    </p:spTree>
    <p:extLst>
      <p:ext uri="{BB962C8B-B14F-4D97-AF65-F5344CB8AC3E}">
        <p14:creationId xmlns:p14="http://schemas.microsoft.com/office/powerpoint/2010/main" val="1486757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这里我们先想象一下，之前见到的文法，在用文法推导字符串的时候，都需要重复地用到某一个产生式，后面会给出证明，的确是会重复出现某个变元的</a:t>
            </a: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举例子</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9</a:t>
            </a:fld>
            <a:endParaRPr lang="zh-CN" altLang="en-US"/>
          </a:p>
        </p:txBody>
      </p:sp>
    </p:spTree>
    <p:extLst>
      <p:ext uri="{BB962C8B-B14F-4D97-AF65-F5344CB8AC3E}">
        <p14:creationId xmlns:p14="http://schemas.microsoft.com/office/powerpoint/2010/main" val="3873545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t>2021/11/15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194980377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t>2021/11/15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52343806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t>2021/11/15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329020976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t>2021/11/15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32105426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05F1550-273F-4C78-8324-1DB8623B4730}" type="datetimeFigureOut">
              <a:rPr lang="zh-CN" altLang="en-US" smtClean="0"/>
              <a:t>2021/11/15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910475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05F1550-273F-4C78-8324-1DB8623B4730}" type="datetimeFigureOut">
              <a:rPr lang="zh-CN" altLang="en-US" smtClean="0"/>
              <a:t>2021/11/15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21230285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05F1550-273F-4C78-8324-1DB8623B4730}" type="datetimeFigureOut">
              <a:rPr lang="zh-CN" altLang="en-US" smtClean="0"/>
              <a:t>2021/11/15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326309895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05F1550-273F-4C78-8324-1DB8623B4730}" type="datetimeFigureOut">
              <a:rPr lang="zh-CN" altLang="en-US" smtClean="0"/>
              <a:t>2021/11/15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142461283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5F1550-273F-4C78-8324-1DB8623B4730}" type="datetimeFigureOut">
              <a:rPr lang="zh-CN" altLang="en-US" smtClean="0"/>
              <a:t>2021/11/15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78116226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E05F1550-273F-4C78-8324-1DB8623B4730}" type="datetimeFigureOut">
              <a:rPr lang="zh-CN" altLang="en-US" smtClean="0"/>
              <a:t>2021/11/15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115414316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E05F1550-273F-4C78-8324-1DB8623B4730}" type="datetimeFigureOut">
              <a:rPr lang="zh-CN" altLang="en-US" smtClean="0"/>
              <a:t>2021/11/15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220813279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05F1550-273F-4C78-8324-1DB8623B4730}" type="datetimeFigureOut">
              <a:rPr lang="zh-CN" altLang="en-US" smtClean="0"/>
              <a:t>2021/11/15</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387619282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mc:AlternateContent xmlns:mc="http://schemas.openxmlformats.org/markup-compatibility/2006" xmlns:p14="http://schemas.microsoft.com/office/powerpoint/2010/main">
    <mc:Choice Requires="p14">
      <p:transition p14:dur="0" advTm="0"/>
    </mc:Choice>
    <mc:Fallback xmlns="">
      <p:transition advTm="0"/>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3391897" y="1534524"/>
            <a:ext cx="5102543" cy="584775"/>
          </a:xfrm>
          <a:prstGeom prst="rect">
            <a:avLst/>
          </a:prstGeom>
          <a:noFill/>
        </p:spPr>
        <p:txBody>
          <a:bodyPr wrap="square" rtlCol="0">
            <a:spAutoFit/>
          </a:bodyPr>
          <a:lstStyle/>
          <a:p>
            <a:r>
              <a:rPr lang="en-US" altLang="zh-CN" sz="3200" b="1">
                <a:solidFill>
                  <a:srgbClr val="335B74"/>
                </a:solidFill>
                <a:latin typeface="微软雅黑" panose="020B0503020204020204" pitchFamily="34" charset="-122"/>
                <a:ea typeface="微软雅黑" panose="020B0503020204020204" pitchFamily="34" charset="-122"/>
              </a:rPr>
              <a:t>NCFL</a:t>
            </a:r>
            <a:r>
              <a:rPr lang="zh-CN" altLang="en-US" sz="3200" b="1">
                <a:solidFill>
                  <a:srgbClr val="335B74"/>
                </a:solidFill>
                <a:latin typeface="微软雅黑" panose="020B0503020204020204" pitchFamily="34" charset="-122"/>
                <a:ea typeface="微软雅黑" panose="020B0503020204020204" pitchFamily="34" charset="-122"/>
              </a:rPr>
              <a:t>与证明</a:t>
            </a:r>
            <a:endParaRPr lang="zh-CN" altLang="en-US" sz="3200" b="1">
              <a:solidFill>
                <a:srgbClr val="51718D"/>
              </a:solidFill>
              <a:latin typeface="微软雅黑" panose="020B0503020204020204" pitchFamily="34" charset="-122"/>
              <a:ea typeface="微软雅黑" panose="020B0503020204020204" pitchFamily="34" charset="-122"/>
            </a:endParaRPr>
          </a:p>
        </p:txBody>
      </p:sp>
      <p:sp>
        <p:nvSpPr>
          <p:cNvPr id="13" name="矩形 12"/>
          <p:cNvSpPr/>
          <p:nvPr/>
        </p:nvSpPr>
        <p:spPr>
          <a:xfrm>
            <a:off x="3560252" y="2879414"/>
            <a:ext cx="1604265" cy="434341"/>
          </a:xfrm>
          <a:prstGeom prst="rect">
            <a:avLst/>
          </a:prstGeom>
          <a:solidFill>
            <a:srgbClr val="33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矩形 29"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3634335" y="2927909"/>
            <a:ext cx="1604265" cy="338554"/>
          </a:xfrm>
          <a:prstGeom prst="rect">
            <a:avLst/>
          </a:prstGeom>
        </p:spPr>
        <p:txBody>
          <a:bodyPr wrap="square">
            <a:spAutoFit/>
          </a:bodyPr>
          <a:lstStyle/>
          <a:p>
            <a:r>
              <a:rPr lang="zh-CN" altLang="en-US" sz="1600" b="1">
                <a:solidFill>
                  <a:schemeClr val="bg1"/>
                </a:solidFill>
                <a:latin typeface="微软雅黑" panose="020B0503020204020204" pitchFamily="34" charset="-122"/>
                <a:ea typeface="微软雅黑" panose="020B0503020204020204" pitchFamily="34" charset="-122"/>
              </a:rPr>
              <a:t>讲解人：庄雨</a:t>
            </a: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2726" y="1379552"/>
            <a:ext cx="1177526" cy="896326"/>
          </a:xfrm>
          <a:prstGeom prst="rect">
            <a:avLst/>
          </a:prstGeom>
        </p:spPr>
      </p:pic>
    </p:spTree>
    <p:extLst>
      <p:ext uri="{BB962C8B-B14F-4D97-AF65-F5344CB8AC3E}">
        <p14:creationId xmlns:p14="http://schemas.microsoft.com/office/powerpoint/2010/main" val="1829782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linds(horizontal)">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3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28" name="Rectangle 25"/>
              <p:cNvSpPr/>
              <p:nvPr/>
            </p:nvSpPr>
            <p:spPr>
              <a:xfrm>
                <a:off x="833949" y="738366"/>
                <a:ext cx="7476102" cy="3768971"/>
              </a:xfrm>
              <a:prstGeom prst="rect">
                <a:avLst/>
              </a:prstGeom>
            </p:spPr>
            <p:txBody>
              <a:bodyPr wrap="square" lIns="144000" rIns="144000">
                <a:noAutofit/>
              </a:bodyPr>
              <a:lstStyle/>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泵定理的证明</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证明：</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lvl="1">
                  <a:lnSpc>
                    <a:spcPct val="150000"/>
                  </a:lnSpc>
                  <a:defRPr/>
                </a:pPr>
                <a:r>
                  <a:rPr lang="zh-CN" altLang="en-US" sz="2000">
                    <a:solidFill>
                      <a:schemeClr val="tx1">
                        <a:lumMod val="65000"/>
                        <a:lumOff val="35000"/>
                      </a:schemeClr>
                    </a:solidFill>
                    <a:latin typeface="黑体" panose="02010609060101010101" pitchFamily="49" charset="-122"/>
                    <a:ea typeface="黑体" panose="02010609060101010101" pitchFamily="49" charset="-122"/>
                  </a:rPr>
                  <a:t>设</a:t>
                </a:r>
                <a:r>
                  <a:rPr lang="en-US" altLang="zh-CN" sz="2000">
                    <a:solidFill>
                      <a:schemeClr val="tx1">
                        <a:lumMod val="65000"/>
                        <a:lumOff val="35000"/>
                      </a:schemeClr>
                    </a:solidFill>
                    <a:latin typeface="黑体" panose="02010609060101010101" pitchFamily="49" charset="-122"/>
                    <a:ea typeface="黑体" panose="02010609060101010101" pitchFamily="49" charset="-122"/>
                  </a:rPr>
                  <a:t>G</a:t>
                </a:r>
                <a:r>
                  <a:rPr lang="zh-CN" altLang="en-US" sz="2000">
                    <a:solidFill>
                      <a:schemeClr val="tx1">
                        <a:lumMod val="65000"/>
                        <a:lumOff val="35000"/>
                      </a:schemeClr>
                    </a:solidFill>
                    <a:latin typeface="黑体" panose="02010609060101010101" pitchFamily="49" charset="-122"/>
                    <a:ea typeface="黑体" panose="02010609060101010101" pitchFamily="49" charset="-122"/>
                  </a:rPr>
                  <a:t>是产生</a:t>
                </a:r>
                <a:r>
                  <a:rPr lang="en-US" altLang="zh-CN" sz="2000">
                    <a:solidFill>
                      <a:schemeClr val="tx1">
                        <a:lumMod val="65000"/>
                        <a:lumOff val="35000"/>
                      </a:schemeClr>
                    </a:solidFill>
                    <a:latin typeface="黑体" panose="02010609060101010101" pitchFamily="49" charset="-122"/>
                    <a:ea typeface="黑体" panose="02010609060101010101" pitchFamily="49" charset="-122"/>
                  </a:rPr>
                  <a:t>CFL A</a:t>
                </a:r>
                <a:r>
                  <a:rPr lang="zh-CN" altLang="en-US" sz="2000">
                    <a:solidFill>
                      <a:schemeClr val="tx1">
                        <a:lumMod val="65000"/>
                        <a:lumOff val="35000"/>
                      </a:schemeClr>
                    </a:solidFill>
                    <a:latin typeface="黑体" panose="02010609060101010101" pitchFamily="49" charset="-122"/>
                    <a:ea typeface="黑体" panose="02010609060101010101" pitchFamily="49" charset="-122"/>
                  </a:rPr>
                  <a:t>的</a:t>
                </a:r>
                <a:r>
                  <a:rPr lang="en-US" altLang="zh-CN" sz="2000">
                    <a:solidFill>
                      <a:schemeClr val="tx1">
                        <a:lumMod val="65000"/>
                        <a:lumOff val="35000"/>
                      </a:schemeClr>
                    </a:solidFill>
                    <a:latin typeface="黑体" panose="02010609060101010101" pitchFamily="49" charset="-122"/>
                    <a:ea typeface="黑体" panose="02010609060101010101" pitchFamily="49" charset="-122"/>
                  </a:rPr>
                  <a:t>CFG</a:t>
                </a:r>
                <a:r>
                  <a:rPr lang="zh-CN" altLang="en-US" sz="2000">
                    <a:solidFill>
                      <a:schemeClr val="tx1">
                        <a:lumMod val="65000"/>
                        <a:lumOff val="35000"/>
                      </a:schemeClr>
                    </a:solidFill>
                    <a:latin typeface="黑体" panose="02010609060101010101" pitchFamily="49" charset="-122"/>
                    <a:ea typeface="黑体" panose="02010609060101010101" pitchFamily="49" charset="-122"/>
                  </a:rPr>
                  <a:t>，令</a:t>
                </a:r>
                <a:r>
                  <a:rPr lang="en-US" altLang="zh-CN" sz="2000">
                    <a:solidFill>
                      <a:srgbClr val="00B0F0"/>
                    </a:solidFill>
                    <a:latin typeface="黑体" panose="02010609060101010101" pitchFamily="49" charset="-122"/>
                    <a:ea typeface="黑体" panose="02010609060101010101" pitchFamily="49" charset="-122"/>
                  </a:rPr>
                  <a:t>b</a:t>
                </a:r>
                <a:r>
                  <a:rPr lang="zh-CN" altLang="en-US" sz="2000">
                    <a:solidFill>
                      <a:srgbClr val="00B0F0"/>
                    </a:solidFill>
                    <a:latin typeface="黑体" panose="02010609060101010101" pitchFamily="49" charset="-122"/>
                    <a:ea typeface="黑体" panose="02010609060101010101" pitchFamily="49" charset="-122"/>
                  </a:rPr>
                  <a:t>是规则右边的最大长度</a:t>
                </a:r>
                <a:r>
                  <a:rPr lang="zh-CN" altLang="en-US" sz="2000">
                    <a:solidFill>
                      <a:schemeClr val="tx1">
                        <a:lumMod val="65000"/>
                        <a:lumOff val="35000"/>
                      </a:schemeClr>
                    </a:solidFill>
                    <a:latin typeface="黑体" panose="02010609060101010101" pitchFamily="49" charset="-122"/>
                    <a:ea typeface="黑体" panose="02010609060101010101" pitchFamily="49" charset="-122"/>
                  </a:rPr>
                  <a:t>,</a:t>
                </a:r>
                <a:r>
                  <a:rPr lang="en-US" altLang="zh-CN" sz="2000">
                    <a:solidFill>
                      <a:schemeClr val="tx1">
                        <a:lumMod val="65000"/>
                        <a:lumOff val="35000"/>
                      </a:schemeClr>
                    </a:solidFill>
                    <a:latin typeface="黑体" panose="02010609060101010101" pitchFamily="49" charset="-122"/>
                    <a:ea typeface="黑体" panose="02010609060101010101" pitchFamily="49" charset="-122"/>
                  </a:rPr>
                  <a:t> </a:t>
                </a:r>
                <a:r>
                  <a:rPr lang="zh-CN" altLang="en-US" sz="2000">
                    <a:solidFill>
                      <a:schemeClr val="tx1">
                        <a:lumMod val="65000"/>
                        <a:lumOff val="35000"/>
                      </a:schemeClr>
                    </a:solidFill>
                    <a:latin typeface="黑体" panose="02010609060101010101" pitchFamily="49" charset="-122"/>
                    <a:ea typeface="黑体" panose="02010609060101010101" pitchFamily="49" charset="-122"/>
                  </a:rPr>
                  <a:t>不妨设</a:t>
                </a:r>
                <a:r>
                  <a:rPr lang="en-US" altLang="zh-CN" sz="2000">
                    <a:solidFill>
                      <a:schemeClr val="tx1">
                        <a:lumMod val="65000"/>
                        <a:lumOff val="35000"/>
                      </a:schemeClr>
                    </a:solidFill>
                    <a:latin typeface="黑体" panose="02010609060101010101" pitchFamily="49" charset="-122"/>
                    <a:ea typeface="黑体" panose="02010609060101010101" pitchFamily="49" charset="-122"/>
                  </a:rPr>
                  <a:t>b</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2</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。在</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G</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的任一棵语法分析树中,每个结点至多有</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b</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个子结点，</a:t>
                </a:r>
                <a:r>
                  <a:rPr lang="zh-CN" altLang="en-US" sz="2000">
                    <a:solidFill>
                      <a:srgbClr val="FF0000"/>
                    </a:solidFill>
                    <a:latin typeface="黑体" panose="02010609060101010101" pitchFamily="49" charset="-122"/>
                    <a:ea typeface="黑体" panose="02010609060101010101" pitchFamily="49" charset="-122"/>
                    <a:sym typeface="Symbol" panose="05050102010706020507" pitchFamily="18" charset="2"/>
                  </a:rPr>
                  <a:t>高度为</a:t>
                </a:r>
                <a:r>
                  <a:rPr lang="en-US" altLang="zh-CN" sz="2000">
                    <a:solidFill>
                      <a:srgbClr val="FF0000"/>
                    </a:solidFill>
                    <a:latin typeface="黑体" panose="02010609060101010101" pitchFamily="49" charset="-122"/>
                    <a:ea typeface="黑体" panose="02010609060101010101" pitchFamily="49" charset="-122"/>
                    <a:sym typeface="Symbol" panose="05050102010706020507" pitchFamily="18" charset="2"/>
                  </a:rPr>
                  <a:t>h</a:t>
                </a:r>
                <a:r>
                  <a:rPr lang="zh-CN" altLang="en-US" sz="2000">
                    <a:solidFill>
                      <a:srgbClr val="FF0000"/>
                    </a:solidFill>
                    <a:latin typeface="黑体" panose="02010609060101010101" pitchFamily="49" charset="-122"/>
                    <a:ea typeface="黑体" panose="02010609060101010101" pitchFamily="49" charset="-122"/>
                    <a:sym typeface="Symbol" panose="05050102010706020507" pitchFamily="18" charset="2"/>
                  </a:rPr>
                  <a:t>的语法分析树产生的串长度最多</a:t>
                </a:r>
                <a14:m>
                  <m:oMath xmlns:m="http://schemas.openxmlformats.org/officeDocument/2006/math">
                    <m:r>
                      <a:rPr lang="zh-CN" altLang="en-US" sz="2000" i="1">
                        <a:solidFill>
                          <a:srgbClr val="FF0000"/>
                        </a:solidFill>
                        <a:latin typeface="Cambria Math" panose="02040503050406030204" pitchFamily="18" charset="0"/>
                        <a:ea typeface="黑体" panose="02010609060101010101" pitchFamily="49" charset="-122"/>
                        <a:sym typeface="Symbol" panose="05050102010706020507" pitchFamily="18" charset="2"/>
                      </a:rPr>
                      <m:t>为</m:t>
                    </m:r>
                    <m:sSup>
                      <m:sSupPr>
                        <m:ctrlPr>
                          <a:rPr lang="en-US" altLang="zh-CN" sz="2000" i="1" smtClean="0">
                            <a:solidFill>
                              <a:srgbClr val="FF0000"/>
                            </a:solidFill>
                            <a:latin typeface="Cambria Math" panose="02040503050406030204" pitchFamily="18" charset="0"/>
                            <a:ea typeface="黑体" panose="02010609060101010101" pitchFamily="49" charset="-122"/>
                            <a:sym typeface="Symbol" panose="05050102010706020507" pitchFamily="18" charset="2"/>
                          </a:rPr>
                        </m:ctrlPr>
                      </m:sSupPr>
                      <m:e>
                        <m:r>
                          <m:rPr>
                            <m:sty m:val="p"/>
                          </m:rPr>
                          <a:rPr lang="en-US" altLang="zh-CN" sz="2000" i="1">
                            <a:solidFill>
                              <a:srgbClr val="FF0000"/>
                            </a:solidFill>
                            <a:latin typeface="Cambria Math" panose="02040503050406030204" pitchFamily="18" charset="0"/>
                            <a:ea typeface="黑体" panose="02010609060101010101" pitchFamily="49" charset="-122"/>
                            <a:sym typeface="Symbol" panose="05050102010706020507" pitchFamily="18" charset="2"/>
                          </a:rPr>
                          <m:t>b</m:t>
                        </m:r>
                      </m:e>
                      <m:sup>
                        <m:r>
                          <a:rPr lang="en-US" altLang="zh-CN" sz="2000" b="0" i="1" smtClean="0">
                            <a:solidFill>
                              <a:srgbClr val="FF0000"/>
                            </a:solidFill>
                            <a:latin typeface="Cambria Math" panose="02040503050406030204" pitchFamily="18" charset="0"/>
                            <a:ea typeface="黑体" panose="02010609060101010101" pitchFamily="49" charset="-122"/>
                            <a:sym typeface="Symbol" panose="05050102010706020507" pitchFamily="18" charset="2"/>
                          </a:rPr>
                          <m:t>h</m:t>
                        </m:r>
                      </m:sup>
                    </m:sSup>
                  </m:oMath>
                </a14:m>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 </a:t>
                </a:r>
                <a:endPar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endParaRPr>
              </a:p>
              <a:p>
                <a:pPr lvl="1">
                  <a:lnSpc>
                    <a:spcPct val="150000"/>
                  </a:lnSpc>
                  <a:defRPr/>
                </a:pP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设</a:t>
                </a:r>
                <a:r>
                  <a:rPr lang="en-US" altLang="zh-CN" sz="2000">
                    <a:solidFill>
                      <a:srgbClr val="00B050"/>
                    </a:solidFill>
                    <a:latin typeface="黑体" panose="02010609060101010101" pitchFamily="49" charset="-122"/>
                    <a:ea typeface="黑体" panose="02010609060101010101" pitchFamily="49" charset="-122"/>
                    <a:sym typeface="Symbol" panose="05050102010706020507" pitchFamily="18" charset="2"/>
                  </a:rPr>
                  <a:t>G</a:t>
                </a:r>
                <a:r>
                  <a:rPr lang="zh-CN" altLang="en-US" sz="2000">
                    <a:solidFill>
                      <a:srgbClr val="00B050"/>
                    </a:solidFill>
                    <a:latin typeface="黑体" panose="02010609060101010101" pitchFamily="49" charset="-122"/>
                    <a:ea typeface="黑体" panose="02010609060101010101" pitchFamily="49" charset="-122"/>
                    <a:sym typeface="Symbol" panose="05050102010706020507" pitchFamily="18" charset="2"/>
                  </a:rPr>
                  <a:t>中变元个数是</a:t>
                </a:r>
                <a:r>
                  <a:rPr lang="en-US" altLang="zh-CN" sz="2000">
                    <a:solidFill>
                      <a:srgbClr val="00B050"/>
                    </a:solidFill>
                    <a:latin typeface="黑体" panose="02010609060101010101" pitchFamily="49" charset="-122"/>
                    <a:ea typeface="黑体" panose="02010609060101010101" pitchFamily="49" charset="-122"/>
                    <a:sym typeface="Symbol" panose="05050102010706020507" pitchFamily="18" charset="2"/>
                  </a:rPr>
                  <a:t>V</a:t>
                </a:r>
                <a:r>
                  <a:rPr lang="zh-CN" altLang="en-US" sz="2000">
                    <a:solidFill>
                      <a:srgbClr val="00B050"/>
                    </a:solidFill>
                    <a:latin typeface="黑体" panose="02010609060101010101" pitchFamily="49" charset="-122"/>
                    <a:ea typeface="黑体" panose="02010609060101010101" pitchFamily="49" charset="-122"/>
                    <a:sym typeface="Symbol" panose="05050102010706020507" pitchFamily="18" charset="2"/>
                  </a:rPr>
                  <a:t>个</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 </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令</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p=</a:t>
                </a:r>
                <a14:m>
                  <m:oMath xmlns:m="http://schemas.openxmlformats.org/officeDocument/2006/math">
                    <m:sSup>
                      <m:sSupPr>
                        <m:ctrlPr>
                          <a:rPr lang="en-US" altLang="zh-CN" sz="20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pPr>
                      <m:e>
                        <m:r>
                          <m:rPr>
                            <m:sty m:val="p"/>
                          </m:rPr>
                          <a:rPr lang="en-US" altLang="zh-CN" sz="2000" i="1" smtClean="0">
                            <a:solidFill>
                              <a:srgbClr val="00B0F0"/>
                            </a:solidFill>
                            <a:latin typeface="Cambria Math" panose="02040503050406030204" pitchFamily="18" charset="0"/>
                            <a:ea typeface="黑体" panose="02010609060101010101" pitchFamily="49" charset="-122"/>
                            <a:sym typeface="Symbol" panose="05050102010706020507" pitchFamily="18" charset="2"/>
                          </a:rPr>
                          <m:t>b</m:t>
                        </m:r>
                      </m:e>
                      <m:sup>
                        <m:r>
                          <m:rPr>
                            <m:nor/>
                          </m:rPr>
                          <a:rPr lang="en-US" altLang="zh-CN" sz="2000" smtClean="0">
                            <a:solidFill>
                              <a:srgbClr val="00B050"/>
                            </a:solidFill>
                            <a:latin typeface="黑体" panose="02010609060101010101" pitchFamily="49" charset="-122"/>
                            <a:ea typeface="黑体" panose="02010609060101010101" pitchFamily="49" charset="-122"/>
                            <a:sym typeface="Symbol" panose="05050102010706020507" pitchFamily="18" charset="2"/>
                          </a:rPr>
                          <m:t>V</m:t>
                        </m:r>
                        <m:r>
                          <m:rPr>
                            <m:nor/>
                          </m:rP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m:t>+2</m:t>
                        </m:r>
                      </m:sup>
                    </m:sSup>
                  </m:oMath>
                </a14:m>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r>
                  <a:rPr lang="zh-CN" altLang="en-US" sz="2000">
                    <a:solidFill>
                      <a:srgbClr val="FF0000"/>
                    </a:solidFill>
                    <a:latin typeface="黑体" panose="02010609060101010101" pitchFamily="49" charset="-122"/>
                    <a:ea typeface="黑体" panose="02010609060101010101" pitchFamily="49" charset="-122"/>
                    <a:sym typeface="Symbol" panose="05050102010706020507" pitchFamily="18" charset="2"/>
                  </a:rPr>
                  <a:t>则长度大于等于</a:t>
                </a:r>
                <a:r>
                  <a:rPr lang="en-US" altLang="zh-CN" sz="2000">
                    <a:solidFill>
                      <a:srgbClr val="FF0000"/>
                    </a:solidFill>
                    <a:latin typeface="黑体" panose="02010609060101010101" pitchFamily="49" charset="-122"/>
                    <a:ea typeface="黑体" panose="02010609060101010101" pitchFamily="49" charset="-122"/>
                    <a:sym typeface="Symbol" panose="05050102010706020507" pitchFamily="18" charset="2"/>
                  </a:rPr>
                  <a:t>p</a:t>
                </a:r>
                <a:r>
                  <a:rPr lang="zh-CN" altLang="en-US" sz="2000">
                    <a:solidFill>
                      <a:srgbClr val="FF0000"/>
                    </a:solidFill>
                    <a:latin typeface="黑体" panose="02010609060101010101" pitchFamily="49" charset="-122"/>
                    <a:ea typeface="黑体" panose="02010609060101010101" pitchFamily="49" charset="-122"/>
                    <a:sym typeface="Symbol" panose="05050102010706020507" pitchFamily="18" charset="2"/>
                  </a:rPr>
                  <a:t>的串的语法分析树高度大于等于</a:t>
                </a:r>
                <a:r>
                  <a:rPr lang="en-US" altLang="zh-CN" sz="2000">
                    <a:solidFill>
                      <a:srgbClr val="FF0000"/>
                    </a:solidFill>
                    <a:latin typeface="黑体" panose="02010609060101010101" pitchFamily="49" charset="-122"/>
                    <a:ea typeface="黑体" panose="02010609060101010101" pitchFamily="49" charset="-122"/>
                    <a:sym typeface="Symbol" panose="05050102010706020507" pitchFamily="18" charset="2"/>
                  </a:rPr>
                  <a:t>V+2</a:t>
                </a:r>
              </a:p>
            </p:txBody>
          </p:sp>
        </mc:Choice>
        <mc:Fallback xmlns="">
          <p:sp>
            <p:nvSpPr>
              <p:cNvPr id="28" name="Rectangle 25"/>
              <p:cNvSpPr>
                <a:spLocks noRot="1" noChangeAspect="1" noMove="1" noResize="1" noEditPoints="1" noAdjustHandles="1" noChangeArrowheads="1" noChangeShapeType="1" noTextEdit="1"/>
              </p:cNvSpPr>
              <p:nvPr/>
            </p:nvSpPr>
            <p:spPr>
              <a:xfrm>
                <a:off x="833949" y="738366"/>
                <a:ext cx="7476102" cy="3768971"/>
              </a:xfrm>
              <a:prstGeom prst="rect">
                <a:avLst/>
              </a:prstGeom>
              <a:blipFill>
                <a:blip r:embed="rId3"/>
                <a:stretch>
                  <a:fillRect l="-408" r="-2039"/>
                </a:stretch>
              </a:blipFill>
            </p:spPr>
            <p:txBody>
              <a:bodyPr/>
              <a:lstStyle/>
              <a:p>
                <a:r>
                  <a:rPr lang="zh-CN" altLang="en-US">
                    <a:noFill/>
                  </a:rPr>
                  <a:t> </a:t>
                </a:r>
              </a:p>
            </p:txBody>
          </p:sp>
        </mc:Fallback>
      </mc:AlternateContent>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1805028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sp>
        <p:nvSpPr>
          <p:cNvPr id="28" name="Rectangle 25"/>
          <p:cNvSpPr/>
          <p:nvPr/>
        </p:nvSpPr>
        <p:spPr>
          <a:xfrm>
            <a:off x="833949" y="738367"/>
            <a:ext cx="7476102" cy="4018894"/>
          </a:xfrm>
          <a:prstGeom prst="rect">
            <a:avLst/>
          </a:prstGeom>
        </p:spPr>
        <p:txBody>
          <a:bodyPr wrap="square" lIns="144000" rIns="144000">
            <a:noAutofit/>
          </a:bodyPr>
          <a:lstStyle/>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泵定理的证明</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证明：</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lvl="1">
              <a:lnSpc>
                <a:spcPct val="150000"/>
              </a:lnSpc>
              <a:defRPr/>
            </a:pP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设</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s</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是长度大于等于</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p</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的串，则</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s</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的语法分析树高度大于等于</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V+2</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。设是</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s</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的一棵语法分析树，如果</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s</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有若干语法分析树，则是结点数最少的语法分析树。</a:t>
            </a:r>
            <a:endPar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endParaRPr>
          </a:p>
          <a:p>
            <a:pPr marL="300038" lvl="1" indent="0">
              <a:lnSpc>
                <a:spcPct val="150000"/>
              </a:lnSpc>
              <a:buNone/>
              <a:defRPr/>
            </a:pP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 </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所以中最长路径长度大于等于</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V+2</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，由于叶子结点是终结符，   </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  </a:t>
            </a:r>
          </a:p>
          <a:p>
            <a:pPr marL="300038" lvl="1" indent="0">
              <a:lnSpc>
                <a:spcPct val="150000"/>
              </a:lnSpc>
              <a:buNone/>
              <a:defRPr/>
            </a:pP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 </a:t>
            </a:r>
            <a:r>
              <a:rPr lang="zh-CN" altLang="en-US" sz="2000">
                <a:solidFill>
                  <a:srgbClr val="FF0000"/>
                </a:solidFill>
                <a:latin typeface="黑体" panose="02010609060101010101" pitchFamily="49" charset="-122"/>
                <a:ea typeface="黑体" panose="02010609060101010101" pitchFamily="49" charset="-122"/>
                <a:sym typeface="Symbol" pitchFamily="18" charset="2"/>
              </a:rPr>
              <a:t>所以这条路径上变元数大于等于</a:t>
            </a:r>
            <a:r>
              <a:rPr lang="en-US" altLang="zh-CN" sz="2000">
                <a:solidFill>
                  <a:srgbClr val="FF0000"/>
                </a:solidFill>
                <a:latin typeface="黑体" panose="02010609060101010101" pitchFamily="49" charset="-122"/>
                <a:ea typeface="黑体" panose="02010609060101010101" pitchFamily="49" charset="-122"/>
                <a:sym typeface="Symbol" pitchFamily="18" charset="2"/>
              </a:rPr>
              <a:t>V+1</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，而</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G</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只有</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V</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个变元，</a:t>
            </a:r>
            <a:r>
              <a:rPr lang="zh-CN" altLang="en-US" sz="2000">
                <a:solidFill>
                  <a:srgbClr val="FF0000"/>
                </a:solidFill>
                <a:latin typeface="黑体" panose="02010609060101010101" pitchFamily="49" charset="-122"/>
                <a:ea typeface="黑体" panose="02010609060101010101" pitchFamily="49" charset="-122"/>
                <a:sym typeface="Symbol" pitchFamily="18" charset="2"/>
              </a:rPr>
              <a:t>所  </a:t>
            </a:r>
            <a:endParaRPr lang="en-US" altLang="zh-CN" sz="2000">
              <a:solidFill>
                <a:srgbClr val="FF0000"/>
              </a:solidFill>
              <a:latin typeface="黑体" panose="02010609060101010101" pitchFamily="49" charset="-122"/>
              <a:ea typeface="黑体" panose="02010609060101010101" pitchFamily="49" charset="-122"/>
              <a:sym typeface="Symbol" pitchFamily="18" charset="2"/>
            </a:endParaRPr>
          </a:p>
          <a:p>
            <a:pPr marL="300038" lvl="1" indent="0">
              <a:lnSpc>
                <a:spcPct val="150000"/>
              </a:lnSpc>
              <a:buNone/>
              <a:defRPr/>
            </a:pPr>
            <a:r>
              <a:rPr lang="en-US" altLang="zh-CN" sz="2000">
                <a:solidFill>
                  <a:srgbClr val="FF0000"/>
                </a:solidFill>
                <a:latin typeface="黑体" panose="02010609060101010101" pitchFamily="49" charset="-122"/>
                <a:ea typeface="黑体" panose="02010609060101010101" pitchFamily="49" charset="-122"/>
                <a:sym typeface="Symbol" pitchFamily="18" charset="2"/>
              </a:rPr>
              <a:t> </a:t>
            </a:r>
            <a:r>
              <a:rPr lang="zh-CN" altLang="en-US" sz="2000">
                <a:solidFill>
                  <a:srgbClr val="FF0000"/>
                </a:solidFill>
                <a:latin typeface="黑体" panose="02010609060101010101" pitchFamily="49" charset="-122"/>
                <a:ea typeface="黑体" panose="02010609060101010101" pitchFamily="49" charset="-122"/>
                <a:sym typeface="Symbol" pitchFamily="18" charset="2"/>
              </a:rPr>
              <a:t>以</a:t>
            </a:r>
            <a:r>
              <a:rPr lang="zh-CN" altLang="en-US" sz="2000">
                <a:solidFill>
                  <a:srgbClr val="FF0000"/>
                </a:solidFill>
                <a:latin typeface="黑体" panose="02010609060101010101" pitchFamily="49" charset="-122"/>
                <a:ea typeface="黑体" panose="02010609060101010101" pitchFamily="49" charset="-122"/>
              </a:rPr>
              <a:t>必有某个变元</a:t>
            </a:r>
            <a:r>
              <a:rPr lang="en-US" altLang="zh-CN" sz="2000">
                <a:solidFill>
                  <a:srgbClr val="FF0000"/>
                </a:solidFill>
                <a:latin typeface="黑体" panose="02010609060101010101" pitchFamily="49" charset="-122"/>
                <a:ea typeface="黑体" panose="02010609060101010101" pitchFamily="49" charset="-122"/>
              </a:rPr>
              <a:t>R</a:t>
            </a:r>
            <a:r>
              <a:rPr lang="zh-CN" altLang="en-US" sz="2000">
                <a:solidFill>
                  <a:srgbClr val="FF0000"/>
                </a:solidFill>
                <a:latin typeface="黑体" panose="02010609060101010101" pitchFamily="49" charset="-122"/>
                <a:ea typeface="黑体" panose="02010609060101010101" pitchFamily="49" charset="-122"/>
              </a:rPr>
              <a:t>在</a:t>
            </a:r>
            <a:r>
              <a:rPr lang="zh-CN" altLang="en-US" sz="2000">
                <a:solidFill>
                  <a:srgbClr val="FF0000"/>
                </a:solidFill>
                <a:latin typeface="黑体" panose="02010609060101010101" pitchFamily="49" charset="-122"/>
                <a:ea typeface="黑体" panose="02010609060101010101" pitchFamily="49" charset="-122"/>
                <a:sym typeface="Symbol" pitchFamily="18" charset="2"/>
              </a:rPr>
              <a:t>这条路径上重复出现。</a:t>
            </a:r>
            <a:endParaRPr lang="en-US" altLang="zh-CN" sz="2000">
              <a:solidFill>
                <a:srgbClr val="FF0000"/>
              </a:solidFill>
              <a:latin typeface="黑体" panose="02010609060101010101" pitchFamily="49" charset="-122"/>
              <a:ea typeface="黑体" panose="02010609060101010101" pitchFamily="49" charset="-122"/>
              <a:sym typeface="Symbol" pitchFamily="18" charset="2"/>
            </a:endParaRPr>
          </a:p>
          <a:p>
            <a:pPr marL="300038" lvl="1" indent="0">
              <a:lnSpc>
                <a:spcPct val="150000"/>
              </a:lnSpc>
              <a:buNone/>
              <a:defRPr/>
            </a:pPr>
            <a:endPar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endParaRP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1851608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28" name="Rectangle 25"/>
              <p:cNvSpPr/>
              <p:nvPr/>
            </p:nvSpPr>
            <p:spPr>
              <a:xfrm>
                <a:off x="833949" y="738367"/>
                <a:ext cx="7476102" cy="4018894"/>
              </a:xfrm>
              <a:prstGeom prst="rect">
                <a:avLst/>
              </a:prstGeom>
            </p:spPr>
            <p:txBody>
              <a:bodyPr wrap="square" lIns="144000" rIns="144000">
                <a:noAutofit/>
              </a:bodyPr>
              <a:lstStyle/>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泵定理的证明</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证明：</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lvl="1">
                  <a:lnSpc>
                    <a:spcPct val="150000"/>
                  </a:lnSpc>
                  <a:defRPr/>
                </a:pP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把字符串</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s</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划分成</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uvxyz</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，上面的</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R</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带有较大的子树，产生</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vxy</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，下面的</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R</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带有较小的子树，产生</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x</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，用较大的子树反复替换较小的子树，给出字符串</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u</a:t>
                </a:r>
                <a14:m>
                  <m:oMath xmlns:m="http://schemas.openxmlformats.org/officeDocument/2006/math">
                    <m:sSup>
                      <m:sSupPr>
                        <m:ctrlPr>
                          <a:rPr lang="en-US" altLang="zh-CN" sz="200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m:rPr>
                            <m:sty m:val="p"/>
                          </m:r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v</m:t>
                        </m:r>
                      </m:e>
                      <m:sup>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𝑖</m:t>
                        </m:r>
                      </m:sup>
                    </m:sSup>
                  </m:oMath>
                </a14:m>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x</a:t>
                </a:r>
                <a:r>
                  <a:rPr lang="en-US" altLang="zh-CN" sz="2000">
                    <a:solidFill>
                      <a:schemeClr val="tx1">
                        <a:lumMod val="65000"/>
                        <a:lumOff val="35000"/>
                      </a:schemeClr>
                    </a:solidFill>
                    <a:ea typeface="黑体" panose="02010609060101010101" pitchFamily="49" charset="-122"/>
                    <a:sym typeface="Symbol" pitchFamily="18" charset="2"/>
                  </a:rPr>
                  <a:t> </a:t>
                </a:r>
                <a14:m>
                  <m:oMath xmlns:m="http://schemas.openxmlformats.org/officeDocument/2006/math">
                    <m:sSup>
                      <m:sSupPr>
                        <m:ctrl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𝑦</m:t>
                        </m:r>
                      </m:e>
                      <m:sup>
                        <m: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𝑖</m:t>
                        </m:r>
                      </m:sup>
                    </m:sSup>
                    <m: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 </m:t>
                    </m:r>
                  </m:oMath>
                </a14:m>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z</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的语法分析树，条件</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1</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得证。</a:t>
                </a:r>
                <a:endPar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endParaRPr>
              </a:p>
            </p:txBody>
          </p:sp>
        </mc:Choice>
        <mc:Fallback xmlns="">
          <p:sp>
            <p:nvSpPr>
              <p:cNvPr id="28" name="Rectangle 25"/>
              <p:cNvSpPr>
                <a:spLocks noRot="1" noChangeAspect="1" noMove="1" noResize="1" noEditPoints="1" noAdjustHandles="1" noChangeArrowheads="1" noChangeShapeType="1" noTextEdit="1"/>
              </p:cNvSpPr>
              <p:nvPr/>
            </p:nvSpPr>
            <p:spPr>
              <a:xfrm>
                <a:off x="833949" y="738367"/>
                <a:ext cx="7476102" cy="4018894"/>
              </a:xfrm>
              <a:prstGeom prst="rect">
                <a:avLst/>
              </a:prstGeom>
              <a:blipFill>
                <a:blip r:embed="rId3"/>
                <a:stretch>
                  <a:fillRect l="-408" r="-1876"/>
                </a:stretch>
              </a:blipFill>
            </p:spPr>
            <p:txBody>
              <a:bodyPr/>
              <a:lstStyle/>
              <a:p>
                <a:r>
                  <a:rPr lang="zh-CN" altLang="en-US">
                    <a:noFill/>
                  </a:rPr>
                  <a:t> </a:t>
                </a:r>
              </a:p>
            </p:txBody>
          </p:sp>
        </mc:Fallback>
      </mc:AlternateContent>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16050951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sp>
        <p:nvSpPr>
          <p:cNvPr id="28" name="Rectangle 25"/>
          <p:cNvSpPr/>
          <p:nvPr/>
        </p:nvSpPr>
        <p:spPr>
          <a:xfrm>
            <a:off x="833949" y="738367"/>
            <a:ext cx="7476102" cy="4018894"/>
          </a:xfrm>
          <a:prstGeom prst="rect">
            <a:avLst/>
          </a:prstGeom>
        </p:spPr>
        <p:txBody>
          <a:bodyPr wrap="square" lIns="144000" rIns="144000">
            <a:noAutofit/>
          </a:bodyPr>
          <a:lstStyle/>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泵定理的证明</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证明：</a:t>
            </a:r>
            <a:r>
              <a:rPr lang="en-US" altLang="zh-CN" sz="2400" b="1">
                <a:solidFill>
                  <a:schemeClr val="tx1">
                    <a:lumMod val="65000"/>
                    <a:lumOff val="35000"/>
                  </a:schemeClr>
                </a:solidFill>
                <a:latin typeface="黑体" panose="02010609060101010101" pitchFamily="49" charset="-122"/>
                <a:ea typeface="黑体" panose="02010609060101010101" pitchFamily="49" charset="-122"/>
              </a:rPr>
              <a:t>(</a:t>
            </a:r>
            <a:r>
              <a:rPr lang="zh-CN" altLang="en-US" sz="2400" b="1">
                <a:solidFill>
                  <a:schemeClr val="tx1">
                    <a:lumMod val="65000"/>
                    <a:lumOff val="35000"/>
                  </a:schemeClr>
                </a:solidFill>
                <a:latin typeface="黑体" panose="02010609060101010101" pitchFamily="49" charset="-122"/>
                <a:ea typeface="黑体" panose="02010609060101010101" pitchFamily="49" charset="-122"/>
              </a:rPr>
              <a:t>条件</a:t>
            </a:r>
            <a:r>
              <a:rPr lang="en-US" altLang="zh-CN" sz="2400" b="1">
                <a:solidFill>
                  <a:schemeClr val="tx1">
                    <a:lumMod val="65000"/>
                    <a:lumOff val="35000"/>
                  </a:schemeClr>
                </a:solidFill>
                <a:latin typeface="黑体" panose="02010609060101010101" pitchFamily="49" charset="-122"/>
                <a:ea typeface="黑体" panose="02010609060101010101" pitchFamily="49" charset="-122"/>
              </a:rPr>
              <a:t>2)</a:t>
            </a:r>
          </a:p>
          <a:p>
            <a:pPr lvl="1">
              <a:lnSpc>
                <a:spcPct val="150000"/>
              </a:lnSpc>
              <a:defRPr/>
            </a:pPr>
            <a:r>
              <a:rPr lang="zh-CN" altLang="en-US" sz="2000">
                <a:solidFill>
                  <a:schemeClr val="tx1">
                    <a:lumMod val="65000"/>
                    <a:lumOff val="35000"/>
                  </a:schemeClr>
                </a:solidFill>
                <a:latin typeface="黑体" panose="02010609060101010101" pitchFamily="49" charset="-122"/>
                <a:ea typeface="黑体" panose="02010609060101010101" pitchFamily="49" charset="-122"/>
              </a:rPr>
              <a:t>为了得到条件</a:t>
            </a:r>
            <a:r>
              <a:rPr lang="en-US" altLang="zh-CN" sz="2000">
                <a:solidFill>
                  <a:schemeClr val="tx1">
                    <a:lumMod val="65000"/>
                    <a:lumOff val="35000"/>
                  </a:schemeClr>
                </a:solidFill>
                <a:latin typeface="黑体" panose="02010609060101010101" pitchFamily="49" charset="-122"/>
                <a:ea typeface="黑体" panose="02010609060101010101" pitchFamily="49" charset="-122"/>
              </a:rPr>
              <a:t>2</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，必须保证</a:t>
            </a:r>
            <a:r>
              <a:rPr lang="en-US" altLang="zh-CN" sz="2000">
                <a:solidFill>
                  <a:schemeClr val="tx1">
                    <a:lumMod val="65000"/>
                    <a:lumOff val="35000"/>
                  </a:schemeClr>
                </a:solidFill>
                <a:latin typeface="黑体" panose="02010609060101010101" pitchFamily="49" charset="-122"/>
                <a:ea typeface="黑体" panose="02010609060101010101" pitchFamily="49" charset="-122"/>
              </a:rPr>
              <a:t>v</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和</a:t>
            </a:r>
            <a:r>
              <a:rPr lang="en-US" altLang="zh-CN" sz="2000">
                <a:solidFill>
                  <a:schemeClr val="tx1">
                    <a:lumMod val="65000"/>
                    <a:lumOff val="35000"/>
                  </a:schemeClr>
                </a:solidFill>
                <a:latin typeface="黑体" panose="02010609060101010101" pitchFamily="49" charset="-122"/>
                <a:ea typeface="黑体" panose="02010609060101010101" pitchFamily="49" charset="-122"/>
              </a:rPr>
              <a:t>y</a:t>
            </a:r>
            <a:r>
              <a:rPr lang="zh-CN" altLang="en-US" sz="2000">
                <a:solidFill>
                  <a:schemeClr val="tx1">
                    <a:lumMod val="65000"/>
                    <a:lumOff val="35000"/>
                  </a:schemeClr>
                </a:solidFill>
                <a:latin typeface="黑体" panose="02010609060101010101" pitchFamily="49" charset="-122"/>
                <a:ea typeface="黑体" panose="02010609060101010101" pitchFamily="49" charset="-122"/>
              </a:rPr>
              <a:t>不能都是空串,如果它们都是空串，则用较小的子树替换较大的子树仍然得到</a:t>
            </a:r>
            <a:r>
              <a:rPr lang="en-US" altLang="zh-CN" sz="2000">
                <a:solidFill>
                  <a:schemeClr val="tx1">
                    <a:lumMod val="65000"/>
                    <a:lumOff val="35000"/>
                  </a:schemeClr>
                </a:solidFill>
                <a:latin typeface="黑体" panose="02010609060101010101" pitchFamily="49" charset="-122"/>
                <a:ea typeface="黑体" panose="02010609060101010101" pitchFamily="49" charset="-122"/>
              </a:rPr>
              <a:t>s,</a:t>
            </a:r>
            <a:r>
              <a:rPr lang="zh-CN" altLang="en-US" sz="2000">
                <a:solidFill>
                  <a:schemeClr val="tx1">
                    <a:lumMod val="65000"/>
                    <a:lumOff val="35000"/>
                  </a:schemeClr>
                </a:solidFill>
                <a:latin typeface="黑体" panose="02010609060101010101" pitchFamily="49" charset="-122"/>
                <a:ea typeface="黑体" panose="02010609060101010101" pitchFamily="49" charset="-122"/>
              </a:rPr>
              <a:t>但是整个树的结点数减少, 这与</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是结点数最少的语法分析树矛盾，所以</a:t>
            </a:r>
            <a:r>
              <a:rPr lang="en-US" altLang="zh-CN" sz="2000">
                <a:solidFill>
                  <a:schemeClr val="tx1">
                    <a:lumMod val="65000"/>
                    <a:lumOff val="35000"/>
                  </a:schemeClr>
                </a:solidFill>
                <a:latin typeface="黑体" panose="02010609060101010101" pitchFamily="49" charset="-122"/>
                <a:ea typeface="黑体" panose="02010609060101010101" pitchFamily="49" charset="-122"/>
              </a:rPr>
              <a:t>v</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和</a:t>
            </a:r>
            <a:r>
              <a:rPr lang="en-US" altLang="zh-CN" sz="2000">
                <a:solidFill>
                  <a:schemeClr val="tx1">
                    <a:lumMod val="65000"/>
                    <a:lumOff val="35000"/>
                  </a:schemeClr>
                </a:solidFill>
                <a:latin typeface="黑体" panose="02010609060101010101" pitchFamily="49" charset="-122"/>
                <a:ea typeface="黑体" panose="02010609060101010101" pitchFamily="49" charset="-122"/>
              </a:rPr>
              <a:t>y</a:t>
            </a:r>
            <a:r>
              <a:rPr lang="zh-CN" altLang="en-US" sz="2000">
                <a:solidFill>
                  <a:schemeClr val="tx1">
                    <a:lumMod val="65000"/>
                    <a:lumOff val="35000"/>
                  </a:schemeClr>
                </a:solidFill>
                <a:latin typeface="黑体" panose="02010609060101010101" pitchFamily="49" charset="-122"/>
                <a:ea typeface="黑体" panose="02010609060101010101" pitchFamily="49" charset="-122"/>
              </a:rPr>
              <a:t>不能都是空串，条件</a:t>
            </a:r>
            <a:r>
              <a:rPr lang="en-US" altLang="zh-CN" sz="2000">
                <a:solidFill>
                  <a:schemeClr val="tx1">
                    <a:lumMod val="65000"/>
                    <a:lumOff val="35000"/>
                  </a:schemeClr>
                </a:solidFill>
                <a:latin typeface="黑体" panose="02010609060101010101" pitchFamily="49" charset="-122"/>
                <a:ea typeface="黑体" panose="02010609060101010101" pitchFamily="49" charset="-122"/>
              </a:rPr>
              <a:t>2</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得证。</a:t>
            </a:r>
            <a:endPar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endParaRP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16569777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28" name="Rectangle 25"/>
              <p:cNvSpPr/>
              <p:nvPr/>
            </p:nvSpPr>
            <p:spPr>
              <a:xfrm>
                <a:off x="833949" y="738367"/>
                <a:ext cx="7476102" cy="4018894"/>
              </a:xfrm>
              <a:prstGeom prst="rect">
                <a:avLst/>
              </a:prstGeom>
            </p:spPr>
            <p:txBody>
              <a:bodyPr wrap="square" lIns="144000" rIns="144000">
                <a:noAutofit/>
              </a:bodyPr>
              <a:lstStyle/>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泵定理的证明</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证明：</a:t>
                </a:r>
                <a:r>
                  <a:rPr lang="en-US" altLang="zh-CN" sz="2400" b="1">
                    <a:solidFill>
                      <a:schemeClr val="tx1">
                        <a:lumMod val="65000"/>
                        <a:lumOff val="35000"/>
                      </a:schemeClr>
                    </a:solidFill>
                    <a:latin typeface="黑体" panose="02010609060101010101" pitchFamily="49" charset="-122"/>
                    <a:ea typeface="黑体" panose="02010609060101010101" pitchFamily="49" charset="-122"/>
                  </a:rPr>
                  <a:t>(</a:t>
                </a:r>
                <a:r>
                  <a:rPr lang="zh-CN" altLang="en-US" sz="2400" b="1">
                    <a:solidFill>
                      <a:schemeClr val="tx1">
                        <a:lumMod val="65000"/>
                        <a:lumOff val="35000"/>
                      </a:schemeClr>
                    </a:solidFill>
                    <a:latin typeface="黑体" panose="02010609060101010101" pitchFamily="49" charset="-122"/>
                    <a:ea typeface="黑体" panose="02010609060101010101" pitchFamily="49" charset="-122"/>
                  </a:rPr>
                  <a:t>条件</a:t>
                </a:r>
                <a:r>
                  <a:rPr lang="en-US" altLang="zh-CN" sz="2400" b="1">
                    <a:solidFill>
                      <a:schemeClr val="tx1">
                        <a:lumMod val="65000"/>
                        <a:lumOff val="35000"/>
                      </a:schemeClr>
                    </a:solidFill>
                    <a:latin typeface="黑体" panose="02010609060101010101" pitchFamily="49" charset="-122"/>
                    <a:ea typeface="黑体" panose="02010609060101010101" pitchFamily="49" charset="-122"/>
                  </a:rPr>
                  <a:t>3)</a:t>
                </a:r>
              </a:p>
              <a:p>
                <a:pPr marL="525780" lvl="1" indent="-68580">
                  <a:lnSpc>
                    <a:spcPct val="150000"/>
                  </a:lnSpc>
                  <a:defRPr/>
                </a:pPr>
                <a:r>
                  <a:rPr lang="zh-CN" altLang="en-US" sz="2000">
                    <a:solidFill>
                      <a:schemeClr val="tx1">
                        <a:lumMod val="65000"/>
                        <a:lumOff val="35000"/>
                      </a:schemeClr>
                    </a:solidFill>
                    <a:latin typeface="黑体" panose="02010609060101010101" pitchFamily="49" charset="-122"/>
                    <a:ea typeface="黑体" panose="02010609060101010101" pitchFamily="49" charset="-122"/>
                  </a:rPr>
                  <a:t>为了得到条件</a:t>
                </a:r>
                <a:r>
                  <a:rPr lang="en-US" altLang="zh-CN" sz="2000">
                    <a:solidFill>
                      <a:schemeClr val="tx1">
                        <a:lumMod val="65000"/>
                        <a:lumOff val="35000"/>
                      </a:schemeClr>
                    </a:solidFill>
                    <a:latin typeface="黑体" panose="02010609060101010101" pitchFamily="49" charset="-122"/>
                    <a:ea typeface="黑体" panose="02010609060101010101" pitchFamily="49" charset="-122"/>
                  </a:rPr>
                  <a:t>3</a:t>
                </a:r>
                <a:r>
                  <a:rPr lang="zh-CN" altLang="en-US" sz="2000">
                    <a:solidFill>
                      <a:schemeClr val="tx1">
                        <a:lumMod val="65000"/>
                        <a:lumOff val="35000"/>
                      </a:schemeClr>
                    </a:solidFill>
                    <a:latin typeface="黑体" panose="02010609060101010101" pitchFamily="49" charset="-122"/>
                    <a:ea typeface="黑体" panose="02010609060101010101" pitchFamily="49" charset="-122"/>
                  </a:rPr>
                  <a:t>，</a:t>
                </a:r>
                <a:r>
                  <a:rPr lang="en-US" altLang="zh-CN" sz="2000">
                    <a:solidFill>
                      <a:schemeClr val="tx1">
                        <a:lumMod val="65000"/>
                        <a:lumOff val="35000"/>
                      </a:schemeClr>
                    </a:solidFill>
                    <a:latin typeface="黑体" panose="02010609060101010101" pitchFamily="49" charset="-122"/>
                    <a:ea typeface="黑体" panose="02010609060101010101" pitchFamily="49" charset="-122"/>
                  </a:rPr>
                  <a:t>vxy</a:t>
                </a:r>
                <a:r>
                  <a:rPr lang="zh-CN" altLang="en-US" sz="2000">
                    <a:solidFill>
                      <a:schemeClr val="tx1">
                        <a:lumMod val="65000"/>
                        <a:lumOff val="35000"/>
                      </a:schemeClr>
                    </a:solidFill>
                    <a:latin typeface="黑体" panose="02010609060101010101" pitchFamily="49" charset="-122"/>
                    <a:ea typeface="黑体" panose="02010609060101010101" pitchFamily="49" charset="-122"/>
                  </a:rPr>
                  <a:t>的长度小于等于泵长度</a:t>
                </a:r>
                <a:r>
                  <a:rPr lang="en-US" altLang="zh-CN" sz="2000">
                    <a:solidFill>
                      <a:schemeClr val="tx1">
                        <a:lumMod val="65000"/>
                        <a:lumOff val="35000"/>
                      </a:schemeClr>
                    </a:solidFill>
                    <a:latin typeface="黑体" panose="02010609060101010101" pitchFamily="49" charset="-122"/>
                    <a:ea typeface="黑体" panose="02010609060101010101" pitchFamily="49" charset="-122"/>
                  </a:rPr>
                  <a:t>p</a:t>
                </a:r>
                <a:r>
                  <a:rPr lang="zh-CN" altLang="en-US" sz="2000">
                    <a:solidFill>
                      <a:schemeClr val="tx1">
                        <a:lumMod val="65000"/>
                        <a:lumOff val="35000"/>
                      </a:schemeClr>
                    </a:solidFill>
                    <a:latin typeface="黑体" panose="02010609060101010101" pitchFamily="49" charset="-122"/>
                    <a:ea typeface="黑体" panose="02010609060101010101" pitchFamily="49" charset="-122"/>
                  </a:rPr>
                  <a:t>，</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R</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的选取使得</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R</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两次出现都是在最长路径最下面的</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V+1</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个变元中, 所以产生</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vxy</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的</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R</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的子树高度不超过</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V+2,</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这个子树只能产生长度不超过</a:t>
                </a:r>
                <a14:m>
                  <m:oMath xmlns:m="http://schemas.openxmlformats.org/officeDocument/2006/math">
                    <m:sSup>
                      <m:sSupPr>
                        <m:ctrlPr>
                          <a:rPr lang="en-US" altLang="zh-CN" sz="2000" i="1">
                            <a:solidFill>
                              <a:schemeClr val="tx1">
                                <a:lumMod val="65000"/>
                                <a:lumOff val="35000"/>
                              </a:schemeClr>
                            </a:solidFill>
                            <a:latin typeface="Cambria Math" panose="02040503050406030204" pitchFamily="18" charset="0"/>
                            <a:sym typeface="Symbol" panose="05050102010706020507" pitchFamily="18" charset="2"/>
                          </a:rPr>
                        </m:ctrlPr>
                      </m:sSupPr>
                      <m:e>
                        <m:r>
                          <m:rPr>
                            <m:sty m:val="p"/>
                          </m:rPr>
                          <a:rPr lang="en-US" altLang="zh-CN" sz="2000">
                            <a:solidFill>
                              <a:schemeClr val="tx1">
                                <a:lumMod val="65000"/>
                                <a:lumOff val="35000"/>
                              </a:schemeClr>
                            </a:solidFill>
                            <a:latin typeface="Cambria Math" panose="02040503050406030204" pitchFamily="18" charset="0"/>
                            <a:sym typeface="Symbol" panose="05050102010706020507" pitchFamily="18" charset="2"/>
                          </a:rPr>
                          <m:t>b</m:t>
                        </m:r>
                      </m:e>
                      <m:sup>
                        <m:r>
                          <m:rPr>
                            <m:nor/>
                          </m:rP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m:t>V</m:t>
                        </m:r>
                        <m:r>
                          <m:rPr>
                            <m:nor/>
                          </m:rP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m:t>+2</m:t>
                        </m:r>
                      </m:sup>
                    </m:sSup>
                    <m:r>
                      <a:rPr lang="en-US" altLang="zh-CN" sz="2000">
                        <a:solidFill>
                          <a:schemeClr val="tx1">
                            <a:lumMod val="65000"/>
                            <a:lumOff val="35000"/>
                          </a:schemeClr>
                        </a:solidFill>
                        <a:latin typeface="Cambria Math" panose="02040503050406030204" pitchFamily="18" charset="0"/>
                        <a:sym typeface="Symbol" panose="05050102010706020507" pitchFamily="18" charset="2"/>
                      </a:rPr>
                      <m:t> </m:t>
                    </m:r>
                  </m:oMath>
                </a14:m>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=p</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的串,所以</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a:t>
                </a:r>
                <a:r>
                  <a:rPr lang="en-US" altLang="zh-CN" sz="2000">
                    <a:solidFill>
                      <a:schemeClr val="tx1">
                        <a:lumMod val="65000"/>
                        <a:lumOff val="35000"/>
                      </a:schemeClr>
                    </a:solidFill>
                    <a:latin typeface="黑体" panose="02010609060101010101" pitchFamily="49" charset="-122"/>
                    <a:ea typeface="黑体" panose="02010609060101010101" pitchFamily="49" charset="-122"/>
                  </a:rPr>
                  <a:t> vxy</a:t>
                </a:r>
                <a:r>
                  <a:rPr lang="zh-CN" altLang="en-US" sz="2000">
                    <a:solidFill>
                      <a:schemeClr val="tx1">
                        <a:lumMod val="65000"/>
                        <a:lumOff val="35000"/>
                      </a:schemeClr>
                    </a:solidFill>
                    <a:latin typeface="黑体" panose="02010609060101010101" pitchFamily="49" charset="-122"/>
                    <a:ea typeface="黑体" panose="02010609060101010101" pitchFamily="49" charset="-122"/>
                  </a:rPr>
                  <a:t>的长度小于等于</a:t>
                </a:r>
                <a:r>
                  <a:rPr lang="en-US" altLang="zh-CN" sz="2000">
                    <a:solidFill>
                      <a:schemeClr val="tx1">
                        <a:lumMod val="65000"/>
                        <a:lumOff val="35000"/>
                      </a:schemeClr>
                    </a:solidFill>
                    <a:latin typeface="黑体" panose="02010609060101010101" pitchFamily="49" charset="-122"/>
                    <a:ea typeface="黑体" panose="02010609060101010101" pitchFamily="49" charset="-122"/>
                  </a:rPr>
                  <a:t>p</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a:t>
                </a:r>
                <a:endPar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endParaRPr>
              </a:p>
            </p:txBody>
          </p:sp>
        </mc:Choice>
        <mc:Fallback xmlns="">
          <p:sp>
            <p:nvSpPr>
              <p:cNvPr id="28" name="Rectangle 25"/>
              <p:cNvSpPr>
                <a:spLocks noRot="1" noChangeAspect="1" noMove="1" noResize="1" noEditPoints="1" noAdjustHandles="1" noChangeArrowheads="1" noChangeShapeType="1" noTextEdit="1"/>
              </p:cNvSpPr>
              <p:nvPr/>
            </p:nvSpPr>
            <p:spPr>
              <a:xfrm>
                <a:off x="833949" y="738367"/>
                <a:ext cx="7476102" cy="4018894"/>
              </a:xfrm>
              <a:prstGeom prst="rect">
                <a:avLst/>
              </a:prstGeom>
              <a:blipFill>
                <a:blip r:embed="rId3"/>
                <a:stretch>
                  <a:fillRect l="-408"/>
                </a:stretch>
              </a:blipFill>
            </p:spPr>
            <p:txBody>
              <a:bodyPr/>
              <a:lstStyle/>
              <a:p>
                <a:r>
                  <a:rPr lang="zh-CN" altLang="en-US">
                    <a:noFill/>
                  </a:rPr>
                  <a:t> </a:t>
                </a:r>
              </a:p>
            </p:txBody>
          </p:sp>
        </mc:Fallback>
      </mc:AlternateContent>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1120965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28" name="Rectangle 25"/>
              <p:cNvSpPr/>
              <p:nvPr/>
            </p:nvSpPr>
            <p:spPr>
              <a:xfrm>
                <a:off x="833949" y="738367"/>
                <a:ext cx="7476102" cy="4018894"/>
              </a:xfrm>
              <a:prstGeom prst="rect">
                <a:avLst/>
              </a:prstGeom>
            </p:spPr>
            <p:txBody>
              <a:bodyPr wrap="square" lIns="144000" rIns="144000">
                <a:noAutofit/>
              </a:bodyPr>
              <a:lstStyle/>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例题</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用泵引理证明语言</a:t>
                </a:r>
                <a:r>
                  <a:rPr lang="en-US" altLang="zh-CN" sz="2400" b="1">
                    <a:solidFill>
                      <a:schemeClr val="tx1">
                        <a:lumMod val="65000"/>
                        <a:lumOff val="35000"/>
                      </a:schemeClr>
                    </a:solidFill>
                    <a:latin typeface="黑体" panose="02010609060101010101" pitchFamily="49" charset="-122"/>
                    <a:ea typeface="黑体" panose="02010609060101010101" pitchFamily="49" charset="-122"/>
                  </a:rPr>
                  <a:t>B={</a:t>
                </a:r>
                <a14:m>
                  <m:oMath xmlns:m="http://schemas.openxmlformats.org/officeDocument/2006/math">
                    <m:sSup>
                      <m:sSupPr>
                        <m:ctrlPr>
                          <a:rPr lang="en-US" altLang="zh-CN" sz="240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m:rPr>
                            <m:sty m:val="p"/>
                          </m:rP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a</m:t>
                        </m:r>
                      </m:e>
                      <m:sup>
                        <m:r>
                          <a:rPr lang="en-US" altLang="zh-CN" sz="24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𝑛</m:t>
                        </m:r>
                      </m:sup>
                    </m:sSup>
                    <m:sSup>
                      <m:sSupPr>
                        <m:ctrlP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4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𝑏</m:t>
                        </m:r>
                      </m:e>
                      <m:sup>
                        <m: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𝑛</m:t>
                        </m:r>
                      </m:sup>
                    </m:sSup>
                    <m:sSup>
                      <m:sSupPr>
                        <m:ctrlP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4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𝑐</m:t>
                        </m:r>
                      </m:e>
                      <m:sup>
                        <m: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𝑛</m:t>
                        </m:r>
                      </m:sup>
                    </m:sSup>
                  </m:oMath>
                </a14:m>
                <a:r>
                  <a:rPr lang="en-US" altLang="zh-CN" sz="2400" b="1">
                    <a:solidFill>
                      <a:schemeClr val="tx1">
                        <a:lumMod val="65000"/>
                        <a:lumOff val="35000"/>
                      </a:schemeClr>
                    </a:solidFill>
                    <a:latin typeface="黑体" panose="02010609060101010101" pitchFamily="49" charset="-122"/>
                    <a:ea typeface="黑体" panose="02010609060101010101" pitchFamily="49" charset="-122"/>
                  </a:rPr>
                  <a:t>|n</a:t>
                </a:r>
                <a:r>
                  <a:rPr lang="en-US" altLang="zh-CN" sz="2400" b="1">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0 </a:t>
                </a:r>
                <a:r>
                  <a:rPr lang="en-US" altLang="zh-CN" sz="2400" b="1">
                    <a:solidFill>
                      <a:schemeClr val="tx1">
                        <a:lumMod val="65000"/>
                        <a:lumOff val="35000"/>
                      </a:schemeClr>
                    </a:solidFill>
                    <a:latin typeface="黑体" panose="02010609060101010101" pitchFamily="49" charset="-122"/>
                    <a:ea typeface="黑体" panose="02010609060101010101" pitchFamily="49" charset="-122"/>
                  </a:rPr>
                  <a:t>}</a:t>
                </a:r>
                <a:r>
                  <a:rPr lang="zh-CN" altLang="en-US" sz="2400" b="1">
                    <a:solidFill>
                      <a:schemeClr val="tx1">
                        <a:lumMod val="65000"/>
                        <a:lumOff val="35000"/>
                      </a:schemeClr>
                    </a:solidFill>
                    <a:latin typeface="黑体" panose="02010609060101010101" pitchFamily="49" charset="-122"/>
                    <a:ea typeface="黑体" panose="02010609060101010101" pitchFamily="49" charset="-122"/>
                  </a:rPr>
                  <a:t>不是上下文无关的</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p:txBody>
          </p:sp>
        </mc:Choice>
        <mc:Fallback xmlns="">
          <p:sp>
            <p:nvSpPr>
              <p:cNvPr id="28" name="Rectangle 25"/>
              <p:cNvSpPr>
                <a:spLocks noRot="1" noChangeAspect="1" noMove="1" noResize="1" noEditPoints="1" noAdjustHandles="1" noChangeArrowheads="1" noChangeShapeType="1" noTextEdit="1"/>
              </p:cNvSpPr>
              <p:nvPr/>
            </p:nvSpPr>
            <p:spPr>
              <a:xfrm>
                <a:off x="833949" y="738367"/>
                <a:ext cx="7476102" cy="4018894"/>
              </a:xfrm>
              <a:prstGeom prst="rect">
                <a:avLst/>
              </a:prstGeom>
              <a:blipFill>
                <a:blip r:embed="rId3"/>
                <a:stretch>
                  <a:fillRect l="-408"/>
                </a:stretch>
              </a:blipFill>
            </p:spPr>
            <p:txBody>
              <a:bodyPr/>
              <a:lstStyle/>
              <a:p>
                <a:r>
                  <a:rPr lang="zh-CN" altLang="en-US">
                    <a:noFill/>
                  </a:rPr>
                  <a:t> </a:t>
                </a:r>
              </a:p>
            </p:txBody>
          </p:sp>
        </mc:Fallback>
      </mc:AlternateContent>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1840140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mc:Choice xmlns:a14="http://schemas.microsoft.com/office/drawing/2010/main" Requires="a14">
          <p:sp>
            <p:nvSpPr>
              <p:cNvPr id="28" name="Rectangle 25"/>
              <p:cNvSpPr/>
              <p:nvPr/>
            </p:nvSpPr>
            <p:spPr>
              <a:xfrm>
                <a:off x="833949" y="738367"/>
                <a:ext cx="7476102" cy="4018894"/>
              </a:xfrm>
              <a:prstGeom prst="rect">
                <a:avLst/>
              </a:prstGeom>
            </p:spPr>
            <p:txBody>
              <a:bodyPr wrap="square" lIns="144000" rIns="144000">
                <a:noAutofit/>
              </a:bodyPr>
              <a:lstStyle/>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例题</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用泵引理证明语言</a:t>
                </a:r>
                <a:r>
                  <a:rPr lang="en-US" altLang="zh-CN" sz="2400" b="1">
                    <a:solidFill>
                      <a:schemeClr val="tx1">
                        <a:lumMod val="65000"/>
                        <a:lumOff val="35000"/>
                      </a:schemeClr>
                    </a:solidFill>
                    <a:latin typeface="黑体" panose="02010609060101010101" pitchFamily="49" charset="-122"/>
                    <a:ea typeface="黑体" panose="02010609060101010101" pitchFamily="49" charset="-122"/>
                  </a:rPr>
                  <a:t>B={</a:t>
                </a:r>
                <a14:m>
                  <m:oMath xmlns:m="http://schemas.openxmlformats.org/officeDocument/2006/math">
                    <m:sSup>
                      <m:sSupPr>
                        <m:ctrlPr>
                          <a:rPr lang="en-US" altLang="zh-CN" sz="240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m:rPr>
                            <m:sty m:val="p"/>
                          </m:rP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a</m:t>
                        </m:r>
                      </m:e>
                      <m:sup>
                        <m:r>
                          <a:rPr lang="en-US" altLang="zh-CN" sz="24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𝑛</m:t>
                        </m:r>
                      </m:sup>
                    </m:sSup>
                    <m:sSup>
                      <m:sSupPr>
                        <m:ctrlP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4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𝑏</m:t>
                        </m:r>
                      </m:e>
                      <m:sup>
                        <m: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𝑛</m:t>
                        </m:r>
                      </m:sup>
                    </m:sSup>
                    <m:sSup>
                      <m:sSupPr>
                        <m:ctrlP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4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𝑐</m:t>
                        </m:r>
                      </m:e>
                      <m:sup>
                        <m: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𝑛</m:t>
                        </m:r>
                      </m:sup>
                    </m:sSup>
                  </m:oMath>
                </a14:m>
                <a:r>
                  <a:rPr lang="en-US" altLang="zh-CN" sz="2400" b="1">
                    <a:solidFill>
                      <a:schemeClr val="tx1">
                        <a:lumMod val="65000"/>
                        <a:lumOff val="35000"/>
                      </a:schemeClr>
                    </a:solidFill>
                    <a:latin typeface="黑体" panose="02010609060101010101" pitchFamily="49" charset="-122"/>
                    <a:ea typeface="黑体" panose="02010609060101010101" pitchFamily="49" charset="-122"/>
                  </a:rPr>
                  <a:t>|n</a:t>
                </a:r>
                <a:r>
                  <a:rPr lang="en-US" altLang="zh-CN" sz="2400" b="1">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0 </a:t>
                </a:r>
                <a:r>
                  <a:rPr lang="en-US" altLang="zh-CN" sz="2400" b="1">
                    <a:solidFill>
                      <a:schemeClr val="tx1">
                        <a:lumMod val="65000"/>
                        <a:lumOff val="35000"/>
                      </a:schemeClr>
                    </a:solidFill>
                    <a:latin typeface="黑体" panose="02010609060101010101" pitchFamily="49" charset="-122"/>
                    <a:ea typeface="黑体" panose="02010609060101010101" pitchFamily="49" charset="-122"/>
                  </a:rPr>
                  <a:t>}</a:t>
                </a:r>
                <a:r>
                  <a:rPr lang="zh-CN" altLang="en-US" sz="2400" b="1">
                    <a:solidFill>
                      <a:schemeClr val="tx1">
                        <a:lumMod val="65000"/>
                        <a:lumOff val="35000"/>
                      </a:schemeClr>
                    </a:solidFill>
                    <a:latin typeface="黑体" panose="02010609060101010101" pitchFamily="49" charset="-122"/>
                    <a:ea typeface="黑体" panose="02010609060101010101" pitchFamily="49" charset="-122"/>
                  </a:rPr>
                  <a:t>不是上下文无关的</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lvl="1">
                  <a:lnSpc>
                    <a:spcPct val="150000"/>
                  </a:lnSpc>
                  <a:defRPr/>
                </a:pPr>
                <a:r>
                  <a:rPr lang="zh-CN" altLang="en-US" sz="2000">
                    <a:solidFill>
                      <a:schemeClr val="tx1">
                        <a:lumMod val="65000"/>
                        <a:lumOff val="35000"/>
                      </a:schemeClr>
                    </a:solidFill>
                    <a:latin typeface="黑体" panose="02010609060101010101" pitchFamily="49" charset="-122"/>
                    <a:ea typeface="黑体" panose="02010609060101010101" pitchFamily="49" charset="-122"/>
                  </a:rPr>
                  <a:t>令</a:t>
                </a:r>
                <a:r>
                  <a:rPr lang="en-US" altLang="zh-CN" sz="2000">
                    <a:solidFill>
                      <a:schemeClr val="tx1">
                        <a:lumMod val="65000"/>
                        <a:lumOff val="35000"/>
                      </a:schemeClr>
                    </a:solidFill>
                    <a:latin typeface="黑体" panose="02010609060101010101" pitchFamily="49" charset="-122"/>
                    <a:ea typeface="黑体" panose="02010609060101010101" pitchFamily="49" charset="-122"/>
                  </a:rPr>
                  <a:t>s=</a:t>
                </a:r>
                <a:r>
                  <a:rPr lang="en-US" altLang="zh-CN" sz="2000">
                    <a:solidFill>
                      <a:schemeClr val="tx1">
                        <a:lumMod val="65000"/>
                        <a:lumOff val="35000"/>
                      </a:schemeClr>
                    </a:solidFill>
                    <a:ea typeface="黑体" panose="02010609060101010101" pitchFamily="49" charset="-122"/>
                    <a:sym typeface="Symbol" pitchFamily="18" charset="2"/>
                  </a:rPr>
                  <a:t> </a:t>
                </a:r>
                <a14:m>
                  <m:oMath xmlns:m="http://schemas.openxmlformats.org/officeDocument/2006/math">
                    <m:sSup>
                      <m:sSupPr>
                        <m:ctrlPr>
                          <a:rPr lang="en-US" altLang="zh-CN" sz="200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m:rPr>
                            <m:sty m:val="p"/>
                          </m:r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a</m:t>
                        </m:r>
                      </m:e>
                      <m:sup>
                        <m:r>
                          <m:rPr>
                            <m:sty m:val="p"/>
                          </m:r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p</m:t>
                        </m:r>
                      </m:sup>
                    </m:sSup>
                    <m:sSup>
                      <m:sSupPr>
                        <m:ctrl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𝑏</m:t>
                        </m:r>
                      </m:e>
                      <m:sup>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𝑝</m:t>
                        </m:r>
                      </m:sup>
                    </m:sSup>
                    <m:sSup>
                      <m:sSupPr>
                        <m:ctrl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𝑐</m:t>
                        </m:r>
                      </m:e>
                      <m:sup>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𝑝</m:t>
                        </m:r>
                      </m:sup>
                    </m:sSup>
                  </m:oMath>
                </a14:m>
                <a:r>
                  <a:rPr lang="en-US" altLang="zh-CN" sz="2000">
                    <a:solidFill>
                      <a:schemeClr val="tx1">
                        <a:lumMod val="65000"/>
                        <a:lumOff val="35000"/>
                      </a:schemeClr>
                    </a:solidFill>
                    <a:latin typeface="黑体" panose="02010609060101010101" pitchFamily="49" charset="-122"/>
                    <a:ea typeface="黑体" panose="02010609060101010101" pitchFamily="49" charset="-122"/>
                  </a:rPr>
                  <a:t>,</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 |s|=3p</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，满足</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|s|&gt;p, |vxy|p</a:t>
                </a:r>
              </a:p>
            </p:txBody>
          </p:sp>
        </mc:Choice>
        <mc:Fallback>
          <p:sp>
            <p:nvSpPr>
              <p:cNvPr id="28" name="Rectangle 25"/>
              <p:cNvSpPr>
                <a:spLocks noRot="1" noChangeAspect="1" noMove="1" noResize="1" noEditPoints="1" noAdjustHandles="1" noChangeArrowheads="1" noChangeShapeType="1" noTextEdit="1"/>
              </p:cNvSpPr>
              <p:nvPr/>
            </p:nvSpPr>
            <p:spPr>
              <a:xfrm>
                <a:off x="833949" y="738367"/>
                <a:ext cx="7476102" cy="4018894"/>
              </a:xfrm>
              <a:prstGeom prst="rect">
                <a:avLst/>
              </a:prstGeom>
              <a:blipFill>
                <a:blip r:embed="rId3"/>
                <a:stretch>
                  <a:fillRect l="-408"/>
                </a:stretch>
              </a:blipFill>
            </p:spPr>
            <p:txBody>
              <a:bodyPr/>
              <a:lstStyle/>
              <a:p>
                <a:r>
                  <a:rPr lang="zh-CN" altLang="en-US">
                    <a:noFill/>
                  </a:rPr>
                  <a:t> </a:t>
                </a:r>
              </a:p>
            </p:txBody>
          </p:sp>
        </mc:Fallback>
      </mc:AlternateContent>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grpSp>
        <p:nvGrpSpPr>
          <p:cNvPr id="11" name="组合 34">
            <a:extLst>
              <a:ext uri="{FF2B5EF4-FFF2-40B4-BE49-F238E27FC236}">
                <a16:creationId xmlns:a16="http://schemas.microsoft.com/office/drawing/2014/main" id="{FEF189A8-AC5B-4CBF-AFAA-ECD30125F92F}"/>
              </a:ext>
            </a:extLst>
          </p:cNvPr>
          <p:cNvGrpSpPr>
            <a:grpSpLocks/>
          </p:cNvGrpSpPr>
          <p:nvPr/>
        </p:nvGrpSpPr>
        <p:grpSpPr bwMode="auto">
          <a:xfrm>
            <a:off x="1203900" y="3195616"/>
            <a:ext cx="2114550" cy="553998"/>
            <a:chOff x="2590800" y="5334000"/>
            <a:chExt cx="2819400" cy="738664"/>
          </a:xfrm>
        </p:grpSpPr>
        <p:sp>
          <p:nvSpPr>
            <p:cNvPr id="13" name="Line 4">
              <a:extLst>
                <a:ext uri="{FF2B5EF4-FFF2-40B4-BE49-F238E27FC236}">
                  <a16:creationId xmlns:a16="http://schemas.microsoft.com/office/drawing/2014/main" id="{D569841E-A81F-4E37-96AC-0AC79DAE1027}"/>
                </a:ext>
              </a:extLst>
            </p:cNvPr>
            <p:cNvSpPr>
              <a:spLocks noChangeShapeType="1"/>
            </p:cNvSpPr>
            <p:nvPr/>
          </p:nvSpPr>
          <p:spPr bwMode="auto">
            <a:xfrm>
              <a:off x="25908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4" name="Line 5">
              <a:extLst>
                <a:ext uri="{FF2B5EF4-FFF2-40B4-BE49-F238E27FC236}">
                  <a16:creationId xmlns:a16="http://schemas.microsoft.com/office/drawing/2014/main" id="{550ACEB6-2135-4E60-8BF8-9A983CF8CF4E}"/>
                </a:ext>
              </a:extLst>
            </p:cNvPr>
            <p:cNvSpPr>
              <a:spLocks noChangeShapeType="1"/>
            </p:cNvSpPr>
            <p:nvPr/>
          </p:nvSpPr>
          <p:spPr bwMode="auto">
            <a:xfrm>
              <a:off x="35814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5" name="Line 6">
              <a:extLst>
                <a:ext uri="{FF2B5EF4-FFF2-40B4-BE49-F238E27FC236}">
                  <a16:creationId xmlns:a16="http://schemas.microsoft.com/office/drawing/2014/main" id="{B5C65669-909F-4F58-AA10-FA2D79B0A86D}"/>
                </a:ext>
              </a:extLst>
            </p:cNvPr>
            <p:cNvSpPr>
              <a:spLocks noChangeShapeType="1"/>
            </p:cNvSpPr>
            <p:nvPr/>
          </p:nvSpPr>
          <p:spPr bwMode="auto">
            <a:xfrm>
              <a:off x="44958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7" name="Line 7">
              <a:extLst>
                <a:ext uri="{FF2B5EF4-FFF2-40B4-BE49-F238E27FC236}">
                  <a16:creationId xmlns:a16="http://schemas.microsoft.com/office/drawing/2014/main" id="{291A1A1B-8EB5-4299-B2EA-B2D0EEA4B1D7}"/>
                </a:ext>
              </a:extLst>
            </p:cNvPr>
            <p:cNvSpPr>
              <a:spLocks noChangeShapeType="1"/>
            </p:cNvSpPr>
            <p:nvPr/>
          </p:nvSpPr>
          <p:spPr bwMode="auto">
            <a:xfrm>
              <a:off x="54102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8" name="Line 8">
              <a:extLst>
                <a:ext uri="{FF2B5EF4-FFF2-40B4-BE49-F238E27FC236}">
                  <a16:creationId xmlns:a16="http://schemas.microsoft.com/office/drawing/2014/main" id="{DDC59BB2-C7F6-4F77-9C79-E217FE53F60F}"/>
                </a:ext>
              </a:extLst>
            </p:cNvPr>
            <p:cNvSpPr>
              <a:spLocks noChangeShapeType="1"/>
            </p:cNvSpPr>
            <p:nvPr/>
          </p:nvSpPr>
          <p:spPr bwMode="auto">
            <a:xfrm>
              <a:off x="2590800" y="5715000"/>
              <a:ext cx="2819400"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20" name="Text Box 9">
              <a:extLst>
                <a:ext uri="{FF2B5EF4-FFF2-40B4-BE49-F238E27FC236}">
                  <a16:creationId xmlns:a16="http://schemas.microsoft.com/office/drawing/2014/main" id="{0D98FAD8-04BD-4C2A-A452-AA7FCE2DE5B7}"/>
                </a:ext>
              </a:extLst>
            </p:cNvPr>
            <p:cNvSpPr txBox="1">
              <a:spLocks noChangeArrowheads="1"/>
            </p:cNvSpPr>
            <p:nvPr/>
          </p:nvSpPr>
          <p:spPr bwMode="auto">
            <a:xfrm>
              <a:off x="28956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a</a:t>
              </a:r>
              <a:r>
                <a:rPr lang="en-US" altLang="zh-CN" baseline="30000">
                  <a:latin typeface="Arial Narrow" panose="020B0606020202030204" pitchFamily="34" charset="0"/>
                </a:rPr>
                <a:t>p</a:t>
              </a:r>
            </a:p>
          </p:txBody>
        </p:sp>
        <p:sp>
          <p:nvSpPr>
            <p:cNvPr id="21" name="Text Box 10">
              <a:extLst>
                <a:ext uri="{FF2B5EF4-FFF2-40B4-BE49-F238E27FC236}">
                  <a16:creationId xmlns:a16="http://schemas.microsoft.com/office/drawing/2014/main" id="{89418C9C-797D-47D7-8011-4F23AC1073A3}"/>
                </a:ext>
              </a:extLst>
            </p:cNvPr>
            <p:cNvSpPr txBox="1">
              <a:spLocks noChangeArrowheads="1"/>
            </p:cNvSpPr>
            <p:nvPr/>
          </p:nvSpPr>
          <p:spPr bwMode="auto">
            <a:xfrm>
              <a:off x="38862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b</a:t>
              </a:r>
              <a:r>
                <a:rPr lang="en-US" altLang="zh-CN" baseline="30000">
                  <a:latin typeface="Arial Narrow" panose="020B0606020202030204" pitchFamily="34" charset="0"/>
                </a:rPr>
                <a:t>p</a:t>
              </a:r>
            </a:p>
          </p:txBody>
        </p:sp>
        <p:sp>
          <p:nvSpPr>
            <p:cNvPr id="22" name="Text Box 11">
              <a:extLst>
                <a:ext uri="{FF2B5EF4-FFF2-40B4-BE49-F238E27FC236}">
                  <a16:creationId xmlns:a16="http://schemas.microsoft.com/office/drawing/2014/main" id="{150FB2E1-0188-4CF7-98AA-67B2BF89FCAD}"/>
                </a:ext>
              </a:extLst>
            </p:cNvPr>
            <p:cNvSpPr txBox="1">
              <a:spLocks noChangeArrowheads="1"/>
            </p:cNvSpPr>
            <p:nvPr/>
          </p:nvSpPr>
          <p:spPr bwMode="auto">
            <a:xfrm>
              <a:off x="48006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c</a:t>
              </a:r>
              <a:r>
                <a:rPr lang="en-US" altLang="zh-CN" baseline="30000">
                  <a:latin typeface="Arial Narrow" panose="020B0606020202030204" pitchFamily="34" charset="0"/>
                </a:rPr>
                <a:t>p</a:t>
              </a:r>
            </a:p>
          </p:txBody>
        </p:sp>
      </p:grpSp>
    </p:spTree>
    <p:extLst>
      <p:ext uri="{BB962C8B-B14F-4D97-AF65-F5344CB8AC3E}">
        <p14:creationId xmlns:p14="http://schemas.microsoft.com/office/powerpoint/2010/main" val="970202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mc:Choice xmlns:a14="http://schemas.microsoft.com/office/drawing/2010/main" Requires="a14">
          <p:sp>
            <p:nvSpPr>
              <p:cNvPr id="28" name="Rectangle 25"/>
              <p:cNvSpPr/>
              <p:nvPr/>
            </p:nvSpPr>
            <p:spPr>
              <a:xfrm>
                <a:off x="833949" y="738367"/>
                <a:ext cx="7476102" cy="4018894"/>
              </a:xfrm>
              <a:prstGeom prst="rect">
                <a:avLst/>
              </a:prstGeom>
            </p:spPr>
            <p:txBody>
              <a:bodyPr wrap="square" lIns="144000" rIns="144000">
                <a:noAutofit/>
              </a:bodyPr>
              <a:lstStyle/>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例题</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用泵引理证明语言</a:t>
                </a:r>
                <a:r>
                  <a:rPr lang="en-US" altLang="zh-CN" sz="2400" b="1">
                    <a:solidFill>
                      <a:schemeClr val="tx1">
                        <a:lumMod val="65000"/>
                        <a:lumOff val="35000"/>
                      </a:schemeClr>
                    </a:solidFill>
                    <a:latin typeface="黑体" panose="02010609060101010101" pitchFamily="49" charset="-122"/>
                    <a:ea typeface="黑体" panose="02010609060101010101" pitchFamily="49" charset="-122"/>
                  </a:rPr>
                  <a:t>B={</a:t>
                </a:r>
                <a14:m>
                  <m:oMath xmlns:m="http://schemas.openxmlformats.org/officeDocument/2006/math">
                    <m:sSup>
                      <m:sSupPr>
                        <m:ctrlPr>
                          <a:rPr lang="en-US" altLang="zh-CN" sz="240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m:rPr>
                            <m:sty m:val="p"/>
                          </m:rP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a</m:t>
                        </m:r>
                      </m:e>
                      <m:sup>
                        <m:r>
                          <a:rPr lang="en-US" altLang="zh-CN" sz="24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𝑛</m:t>
                        </m:r>
                      </m:sup>
                    </m:sSup>
                    <m:sSup>
                      <m:sSupPr>
                        <m:ctrlP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4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𝑏</m:t>
                        </m:r>
                      </m:e>
                      <m:sup>
                        <m: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𝑛</m:t>
                        </m:r>
                      </m:sup>
                    </m:sSup>
                    <m:sSup>
                      <m:sSupPr>
                        <m:ctrlP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4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𝑐</m:t>
                        </m:r>
                      </m:e>
                      <m:sup>
                        <m: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𝑛</m:t>
                        </m:r>
                      </m:sup>
                    </m:sSup>
                  </m:oMath>
                </a14:m>
                <a:r>
                  <a:rPr lang="en-US" altLang="zh-CN" sz="2400" b="1">
                    <a:solidFill>
                      <a:schemeClr val="tx1">
                        <a:lumMod val="65000"/>
                        <a:lumOff val="35000"/>
                      </a:schemeClr>
                    </a:solidFill>
                    <a:latin typeface="黑体" panose="02010609060101010101" pitchFamily="49" charset="-122"/>
                    <a:ea typeface="黑体" panose="02010609060101010101" pitchFamily="49" charset="-122"/>
                  </a:rPr>
                  <a:t>|n</a:t>
                </a:r>
                <a:r>
                  <a:rPr lang="en-US" altLang="zh-CN" sz="2400" b="1">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0 </a:t>
                </a:r>
                <a:r>
                  <a:rPr lang="en-US" altLang="zh-CN" sz="2400" b="1">
                    <a:solidFill>
                      <a:schemeClr val="tx1">
                        <a:lumMod val="65000"/>
                        <a:lumOff val="35000"/>
                      </a:schemeClr>
                    </a:solidFill>
                    <a:latin typeface="黑体" panose="02010609060101010101" pitchFamily="49" charset="-122"/>
                    <a:ea typeface="黑体" panose="02010609060101010101" pitchFamily="49" charset="-122"/>
                  </a:rPr>
                  <a:t>}</a:t>
                </a:r>
                <a:r>
                  <a:rPr lang="zh-CN" altLang="en-US" sz="2400" b="1">
                    <a:solidFill>
                      <a:schemeClr val="tx1">
                        <a:lumMod val="65000"/>
                        <a:lumOff val="35000"/>
                      </a:schemeClr>
                    </a:solidFill>
                    <a:latin typeface="黑体" panose="02010609060101010101" pitchFamily="49" charset="-122"/>
                    <a:ea typeface="黑体" panose="02010609060101010101" pitchFamily="49" charset="-122"/>
                  </a:rPr>
                  <a:t>不是上下文无关的</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lvl="1">
                  <a:lnSpc>
                    <a:spcPct val="150000"/>
                  </a:lnSpc>
                  <a:defRPr/>
                </a:pPr>
                <a:r>
                  <a:rPr lang="zh-CN" altLang="en-US" sz="2000">
                    <a:solidFill>
                      <a:schemeClr val="tx1">
                        <a:lumMod val="65000"/>
                        <a:lumOff val="35000"/>
                      </a:schemeClr>
                    </a:solidFill>
                    <a:latin typeface="黑体" panose="02010609060101010101" pitchFamily="49" charset="-122"/>
                    <a:ea typeface="黑体" panose="02010609060101010101" pitchFamily="49" charset="-122"/>
                  </a:rPr>
                  <a:t>令</a:t>
                </a:r>
                <a:r>
                  <a:rPr lang="en-US" altLang="zh-CN" sz="2000">
                    <a:solidFill>
                      <a:schemeClr val="tx1">
                        <a:lumMod val="65000"/>
                        <a:lumOff val="35000"/>
                      </a:schemeClr>
                    </a:solidFill>
                    <a:latin typeface="黑体" panose="02010609060101010101" pitchFamily="49" charset="-122"/>
                    <a:ea typeface="黑体" panose="02010609060101010101" pitchFamily="49" charset="-122"/>
                  </a:rPr>
                  <a:t>s=</a:t>
                </a:r>
                <a:r>
                  <a:rPr lang="en-US" altLang="zh-CN" sz="2000">
                    <a:solidFill>
                      <a:schemeClr val="tx1">
                        <a:lumMod val="65000"/>
                        <a:lumOff val="35000"/>
                      </a:schemeClr>
                    </a:solidFill>
                    <a:ea typeface="黑体" panose="02010609060101010101" pitchFamily="49" charset="-122"/>
                    <a:sym typeface="Symbol" pitchFamily="18" charset="2"/>
                  </a:rPr>
                  <a:t> </a:t>
                </a:r>
                <a14:m>
                  <m:oMath xmlns:m="http://schemas.openxmlformats.org/officeDocument/2006/math">
                    <m:sSup>
                      <m:sSupPr>
                        <m:ctrlPr>
                          <a:rPr lang="en-US" altLang="zh-CN" sz="200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m:rPr>
                            <m:sty m:val="p"/>
                          </m:r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a</m:t>
                        </m:r>
                      </m:e>
                      <m:sup>
                        <m:r>
                          <m:rPr>
                            <m:sty m:val="p"/>
                          </m:r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p</m:t>
                        </m:r>
                      </m:sup>
                    </m:sSup>
                    <m:sSup>
                      <m:sSupPr>
                        <m:ctrl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𝑏</m:t>
                        </m:r>
                      </m:e>
                      <m:sup>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𝑝</m:t>
                        </m:r>
                      </m:sup>
                    </m:sSup>
                    <m:sSup>
                      <m:sSupPr>
                        <m:ctrl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𝑐</m:t>
                        </m:r>
                      </m:e>
                      <m:sup>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𝑝</m:t>
                        </m:r>
                      </m:sup>
                    </m:sSup>
                  </m:oMath>
                </a14:m>
                <a:r>
                  <a:rPr lang="en-US" altLang="zh-CN" sz="2000">
                    <a:solidFill>
                      <a:schemeClr val="tx1">
                        <a:lumMod val="65000"/>
                        <a:lumOff val="35000"/>
                      </a:schemeClr>
                    </a:solidFill>
                    <a:latin typeface="黑体" panose="02010609060101010101" pitchFamily="49" charset="-122"/>
                    <a:ea typeface="黑体" panose="02010609060101010101" pitchFamily="49" charset="-122"/>
                  </a:rPr>
                  <a:t>,</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 |s|=3p</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，满足</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|s|&gt;p, |vxy|p</a:t>
                </a:r>
              </a:p>
            </p:txBody>
          </p:sp>
        </mc:Choice>
        <mc:Fallback>
          <p:sp>
            <p:nvSpPr>
              <p:cNvPr id="28" name="Rectangle 25"/>
              <p:cNvSpPr>
                <a:spLocks noRot="1" noChangeAspect="1" noMove="1" noResize="1" noEditPoints="1" noAdjustHandles="1" noChangeArrowheads="1" noChangeShapeType="1" noTextEdit="1"/>
              </p:cNvSpPr>
              <p:nvPr/>
            </p:nvSpPr>
            <p:spPr>
              <a:xfrm>
                <a:off x="833949" y="738367"/>
                <a:ext cx="7476102" cy="4018894"/>
              </a:xfrm>
              <a:prstGeom prst="rect">
                <a:avLst/>
              </a:prstGeom>
              <a:blipFill>
                <a:blip r:embed="rId3"/>
                <a:stretch>
                  <a:fillRect l="-408"/>
                </a:stretch>
              </a:blipFill>
            </p:spPr>
            <p:txBody>
              <a:bodyPr/>
              <a:lstStyle/>
              <a:p>
                <a:r>
                  <a:rPr lang="zh-CN" altLang="en-US">
                    <a:noFill/>
                  </a:rPr>
                  <a:t> </a:t>
                </a:r>
              </a:p>
            </p:txBody>
          </p:sp>
        </mc:Fallback>
      </mc:AlternateContent>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grpSp>
        <p:nvGrpSpPr>
          <p:cNvPr id="10" name="组合 33">
            <a:extLst>
              <a:ext uri="{FF2B5EF4-FFF2-40B4-BE49-F238E27FC236}">
                <a16:creationId xmlns:a16="http://schemas.microsoft.com/office/drawing/2014/main" id="{42CA8FF7-AB5E-42BE-A859-BCDE4E663369}"/>
              </a:ext>
            </a:extLst>
          </p:cNvPr>
          <p:cNvGrpSpPr>
            <a:grpSpLocks/>
          </p:cNvGrpSpPr>
          <p:nvPr/>
        </p:nvGrpSpPr>
        <p:grpSpPr bwMode="auto">
          <a:xfrm>
            <a:off x="1203900" y="3195615"/>
            <a:ext cx="2114550" cy="826532"/>
            <a:chOff x="2590800" y="5334000"/>
            <a:chExt cx="2819400" cy="1102043"/>
          </a:xfrm>
        </p:grpSpPr>
        <p:grpSp>
          <p:nvGrpSpPr>
            <p:cNvPr id="11" name="组合 34">
              <a:extLst>
                <a:ext uri="{FF2B5EF4-FFF2-40B4-BE49-F238E27FC236}">
                  <a16:creationId xmlns:a16="http://schemas.microsoft.com/office/drawing/2014/main" id="{FEF189A8-AC5B-4CBF-AFAA-ECD30125F92F}"/>
                </a:ext>
              </a:extLst>
            </p:cNvPr>
            <p:cNvGrpSpPr>
              <a:grpSpLocks/>
            </p:cNvGrpSpPr>
            <p:nvPr/>
          </p:nvGrpSpPr>
          <p:grpSpPr bwMode="auto">
            <a:xfrm>
              <a:off x="2590800" y="5334000"/>
              <a:ext cx="2819400" cy="762000"/>
              <a:chOff x="2590800" y="5334000"/>
              <a:chExt cx="2819400" cy="762000"/>
            </a:xfrm>
          </p:grpSpPr>
          <p:sp>
            <p:nvSpPr>
              <p:cNvPr id="13" name="Line 4">
                <a:extLst>
                  <a:ext uri="{FF2B5EF4-FFF2-40B4-BE49-F238E27FC236}">
                    <a16:creationId xmlns:a16="http://schemas.microsoft.com/office/drawing/2014/main" id="{D569841E-A81F-4E37-96AC-0AC79DAE1027}"/>
                  </a:ext>
                </a:extLst>
              </p:cNvPr>
              <p:cNvSpPr>
                <a:spLocks noChangeShapeType="1"/>
              </p:cNvSpPr>
              <p:nvPr/>
            </p:nvSpPr>
            <p:spPr bwMode="auto">
              <a:xfrm>
                <a:off x="25908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4" name="Line 5">
                <a:extLst>
                  <a:ext uri="{FF2B5EF4-FFF2-40B4-BE49-F238E27FC236}">
                    <a16:creationId xmlns:a16="http://schemas.microsoft.com/office/drawing/2014/main" id="{550ACEB6-2135-4E60-8BF8-9A983CF8CF4E}"/>
                  </a:ext>
                </a:extLst>
              </p:cNvPr>
              <p:cNvSpPr>
                <a:spLocks noChangeShapeType="1"/>
              </p:cNvSpPr>
              <p:nvPr/>
            </p:nvSpPr>
            <p:spPr bwMode="auto">
              <a:xfrm>
                <a:off x="35814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5" name="Line 6">
                <a:extLst>
                  <a:ext uri="{FF2B5EF4-FFF2-40B4-BE49-F238E27FC236}">
                    <a16:creationId xmlns:a16="http://schemas.microsoft.com/office/drawing/2014/main" id="{B5C65669-909F-4F58-AA10-FA2D79B0A86D}"/>
                  </a:ext>
                </a:extLst>
              </p:cNvPr>
              <p:cNvSpPr>
                <a:spLocks noChangeShapeType="1"/>
              </p:cNvSpPr>
              <p:nvPr/>
            </p:nvSpPr>
            <p:spPr bwMode="auto">
              <a:xfrm>
                <a:off x="44958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7" name="Line 7">
                <a:extLst>
                  <a:ext uri="{FF2B5EF4-FFF2-40B4-BE49-F238E27FC236}">
                    <a16:creationId xmlns:a16="http://schemas.microsoft.com/office/drawing/2014/main" id="{291A1A1B-8EB5-4299-B2EA-B2D0EEA4B1D7}"/>
                  </a:ext>
                </a:extLst>
              </p:cNvPr>
              <p:cNvSpPr>
                <a:spLocks noChangeShapeType="1"/>
              </p:cNvSpPr>
              <p:nvPr/>
            </p:nvSpPr>
            <p:spPr bwMode="auto">
              <a:xfrm>
                <a:off x="54102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8" name="Line 8">
                <a:extLst>
                  <a:ext uri="{FF2B5EF4-FFF2-40B4-BE49-F238E27FC236}">
                    <a16:creationId xmlns:a16="http://schemas.microsoft.com/office/drawing/2014/main" id="{DDC59BB2-C7F6-4F77-9C79-E217FE53F60F}"/>
                  </a:ext>
                </a:extLst>
              </p:cNvPr>
              <p:cNvSpPr>
                <a:spLocks noChangeShapeType="1"/>
              </p:cNvSpPr>
              <p:nvPr/>
            </p:nvSpPr>
            <p:spPr bwMode="auto">
              <a:xfrm>
                <a:off x="2590800" y="5715000"/>
                <a:ext cx="2819400"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20" name="Text Box 9">
                <a:extLst>
                  <a:ext uri="{FF2B5EF4-FFF2-40B4-BE49-F238E27FC236}">
                    <a16:creationId xmlns:a16="http://schemas.microsoft.com/office/drawing/2014/main" id="{0D98FAD8-04BD-4C2A-A452-AA7FCE2DE5B7}"/>
                  </a:ext>
                </a:extLst>
              </p:cNvPr>
              <p:cNvSpPr txBox="1">
                <a:spLocks noChangeArrowheads="1"/>
              </p:cNvSpPr>
              <p:nvPr/>
            </p:nvSpPr>
            <p:spPr bwMode="auto">
              <a:xfrm>
                <a:off x="28956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a</a:t>
                </a:r>
                <a:r>
                  <a:rPr lang="en-US" altLang="zh-CN" baseline="30000">
                    <a:latin typeface="Arial Narrow" panose="020B0606020202030204" pitchFamily="34" charset="0"/>
                  </a:rPr>
                  <a:t>p</a:t>
                </a:r>
              </a:p>
            </p:txBody>
          </p:sp>
          <p:sp>
            <p:nvSpPr>
              <p:cNvPr id="21" name="Text Box 10">
                <a:extLst>
                  <a:ext uri="{FF2B5EF4-FFF2-40B4-BE49-F238E27FC236}">
                    <a16:creationId xmlns:a16="http://schemas.microsoft.com/office/drawing/2014/main" id="{89418C9C-797D-47D7-8011-4F23AC1073A3}"/>
                  </a:ext>
                </a:extLst>
              </p:cNvPr>
              <p:cNvSpPr txBox="1">
                <a:spLocks noChangeArrowheads="1"/>
              </p:cNvSpPr>
              <p:nvPr/>
            </p:nvSpPr>
            <p:spPr bwMode="auto">
              <a:xfrm>
                <a:off x="38862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b</a:t>
                </a:r>
                <a:r>
                  <a:rPr lang="en-US" altLang="zh-CN" baseline="30000">
                    <a:latin typeface="Arial Narrow" panose="020B0606020202030204" pitchFamily="34" charset="0"/>
                  </a:rPr>
                  <a:t>p</a:t>
                </a:r>
              </a:p>
            </p:txBody>
          </p:sp>
          <p:sp>
            <p:nvSpPr>
              <p:cNvPr id="22" name="Text Box 11">
                <a:extLst>
                  <a:ext uri="{FF2B5EF4-FFF2-40B4-BE49-F238E27FC236}">
                    <a16:creationId xmlns:a16="http://schemas.microsoft.com/office/drawing/2014/main" id="{150FB2E1-0188-4CF7-98AA-67B2BF89FCAD}"/>
                  </a:ext>
                </a:extLst>
              </p:cNvPr>
              <p:cNvSpPr txBox="1">
                <a:spLocks noChangeArrowheads="1"/>
              </p:cNvSpPr>
              <p:nvPr/>
            </p:nvSpPr>
            <p:spPr bwMode="auto">
              <a:xfrm>
                <a:off x="48006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c</a:t>
                </a:r>
                <a:r>
                  <a:rPr lang="en-US" altLang="zh-CN" baseline="30000">
                    <a:latin typeface="Arial Narrow" panose="020B0606020202030204" pitchFamily="34" charset="0"/>
                  </a:rPr>
                  <a:t>p</a:t>
                </a:r>
              </a:p>
            </p:txBody>
          </p:sp>
          <p:sp>
            <p:nvSpPr>
              <p:cNvPr id="23" name="Line 12">
                <a:extLst>
                  <a:ext uri="{FF2B5EF4-FFF2-40B4-BE49-F238E27FC236}">
                    <a16:creationId xmlns:a16="http://schemas.microsoft.com/office/drawing/2014/main" id="{5C37E5AD-C363-4BA5-A9D2-A8C7B11125CC}"/>
                  </a:ext>
                </a:extLst>
              </p:cNvPr>
              <p:cNvSpPr>
                <a:spLocks noChangeShapeType="1"/>
              </p:cNvSpPr>
              <p:nvPr/>
            </p:nvSpPr>
            <p:spPr bwMode="auto">
              <a:xfrm>
                <a:off x="3200400" y="58674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24" name="Line 13">
                <a:extLst>
                  <a:ext uri="{FF2B5EF4-FFF2-40B4-BE49-F238E27FC236}">
                    <a16:creationId xmlns:a16="http://schemas.microsoft.com/office/drawing/2014/main" id="{E2E54970-193F-4F48-855F-13309EE1AC83}"/>
                  </a:ext>
                </a:extLst>
              </p:cNvPr>
              <p:cNvSpPr>
                <a:spLocks noChangeShapeType="1"/>
              </p:cNvSpPr>
              <p:nvPr/>
            </p:nvSpPr>
            <p:spPr bwMode="auto">
              <a:xfrm>
                <a:off x="4191000" y="58674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25" name="Line 14">
                <a:extLst>
                  <a:ext uri="{FF2B5EF4-FFF2-40B4-BE49-F238E27FC236}">
                    <a16:creationId xmlns:a16="http://schemas.microsoft.com/office/drawing/2014/main" id="{C83655CA-36E5-4A5C-B57F-04CA5F3D7497}"/>
                  </a:ext>
                </a:extLst>
              </p:cNvPr>
              <p:cNvSpPr>
                <a:spLocks noChangeShapeType="1"/>
              </p:cNvSpPr>
              <p:nvPr/>
            </p:nvSpPr>
            <p:spPr bwMode="auto">
              <a:xfrm>
                <a:off x="3200400" y="6019800"/>
                <a:ext cx="990600"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grpSp>
        <p:sp>
          <p:nvSpPr>
            <p:cNvPr id="12" name="Text Box 15">
              <a:extLst>
                <a:ext uri="{FF2B5EF4-FFF2-40B4-BE49-F238E27FC236}">
                  <a16:creationId xmlns:a16="http://schemas.microsoft.com/office/drawing/2014/main" id="{6B58F87F-2104-4833-B491-3864045AEBD1}"/>
                </a:ext>
              </a:extLst>
            </p:cNvPr>
            <p:cNvSpPr txBox="1">
              <a:spLocks noChangeArrowheads="1"/>
            </p:cNvSpPr>
            <p:nvPr/>
          </p:nvSpPr>
          <p:spPr bwMode="auto">
            <a:xfrm>
              <a:off x="3429000" y="5943600"/>
              <a:ext cx="685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vxy</a:t>
              </a:r>
            </a:p>
          </p:txBody>
        </p:sp>
      </p:grpSp>
    </p:spTree>
    <p:extLst>
      <p:ext uri="{BB962C8B-B14F-4D97-AF65-F5344CB8AC3E}">
        <p14:creationId xmlns:p14="http://schemas.microsoft.com/office/powerpoint/2010/main" val="2679258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mc:Choice xmlns:a14="http://schemas.microsoft.com/office/drawing/2010/main" Requires="a14">
          <p:sp>
            <p:nvSpPr>
              <p:cNvPr id="28" name="Rectangle 25"/>
              <p:cNvSpPr/>
              <p:nvPr/>
            </p:nvSpPr>
            <p:spPr>
              <a:xfrm>
                <a:off x="833949" y="738367"/>
                <a:ext cx="7476102" cy="4018894"/>
              </a:xfrm>
              <a:prstGeom prst="rect">
                <a:avLst/>
              </a:prstGeom>
            </p:spPr>
            <p:txBody>
              <a:bodyPr wrap="square" lIns="144000" rIns="144000">
                <a:noAutofit/>
              </a:bodyPr>
              <a:lstStyle/>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例题</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用泵引理证明语言</a:t>
                </a:r>
                <a:r>
                  <a:rPr lang="en-US" altLang="zh-CN" sz="2400" b="1">
                    <a:solidFill>
                      <a:schemeClr val="tx1">
                        <a:lumMod val="65000"/>
                        <a:lumOff val="35000"/>
                      </a:schemeClr>
                    </a:solidFill>
                    <a:latin typeface="黑体" panose="02010609060101010101" pitchFamily="49" charset="-122"/>
                    <a:ea typeface="黑体" panose="02010609060101010101" pitchFamily="49" charset="-122"/>
                  </a:rPr>
                  <a:t>B={</a:t>
                </a:r>
                <a14:m>
                  <m:oMath xmlns:m="http://schemas.openxmlformats.org/officeDocument/2006/math">
                    <m:sSup>
                      <m:sSupPr>
                        <m:ctrlPr>
                          <a:rPr lang="en-US" altLang="zh-CN" sz="240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m:rPr>
                            <m:sty m:val="p"/>
                          </m:rP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a</m:t>
                        </m:r>
                      </m:e>
                      <m:sup>
                        <m:r>
                          <a:rPr lang="en-US" altLang="zh-CN" sz="24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𝑛</m:t>
                        </m:r>
                      </m:sup>
                    </m:sSup>
                    <m:sSup>
                      <m:sSupPr>
                        <m:ctrlP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4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𝑏</m:t>
                        </m:r>
                      </m:e>
                      <m:sup>
                        <m: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𝑛</m:t>
                        </m:r>
                      </m:sup>
                    </m:sSup>
                    <m:sSup>
                      <m:sSupPr>
                        <m:ctrlP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4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𝑐</m:t>
                        </m:r>
                      </m:e>
                      <m:sup>
                        <m: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𝑛</m:t>
                        </m:r>
                      </m:sup>
                    </m:sSup>
                  </m:oMath>
                </a14:m>
                <a:r>
                  <a:rPr lang="en-US" altLang="zh-CN" sz="2400" b="1">
                    <a:solidFill>
                      <a:schemeClr val="tx1">
                        <a:lumMod val="65000"/>
                        <a:lumOff val="35000"/>
                      </a:schemeClr>
                    </a:solidFill>
                    <a:latin typeface="黑体" panose="02010609060101010101" pitchFamily="49" charset="-122"/>
                    <a:ea typeface="黑体" panose="02010609060101010101" pitchFamily="49" charset="-122"/>
                  </a:rPr>
                  <a:t>|n</a:t>
                </a:r>
                <a:r>
                  <a:rPr lang="en-US" altLang="zh-CN" sz="2400" b="1">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0 </a:t>
                </a:r>
                <a:r>
                  <a:rPr lang="en-US" altLang="zh-CN" sz="2400" b="1">
                    <a:solidFill>
                      <a:schemeClr val="tx1">
                        <a:lumMod val="65000"/>
                        <a:lumOff val="35000"/>
                      </a:schemeClr>
                    </a:solidFill>
                    <a:latin typeface="黑体" panose="02010609060101010101" pitchFamily="49" charset="-122"/>
                    <a:ea typeface="黑体" panose="02010609060101010101" pitchFamily="49" charset="-122"/>
                  </a:rPr>
                  <a:t>}</a:t>
                </a:r>
                <a:r>
                  <a:rPr lang="zh-CN" altLang="en-US" sz="2400" b="1">
                    <a:solidFill>
                      <a:schemeClr val="tx1">
                        <a:lumMod val="65000"/>
                        <a:lumOff val="35000"/>
                      </a:schemeClr>
                    </a:solidFill>
                    <a:latin typeface="黑体" panose="02010609060101010101" pitchFamily="49" charset="-122"/>
                    <a:ea typeface="黑体" panose="02010609060101010101" pitchFamily="49" charset="-122"/>
                  </a:rPr>
                  <a:t>不是上下文无关的</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lvl="1">
                  <a:lnSpc>
                    <a:spcPct val="150000"/>
                  </a:lnSpc>
                  <a:defRPr/>
                </a:pPr>
                <a:r>
                  <a:rPr lang="zh-CN" altLang="en-US" sz="2000">
                    <a:solidFill>
                      <a:schemeClr val="tx1">
                        <a:lumMod val="65000"/>
                        <a:lumOff val="35000"/>
                      </a:schemeClr>
                    </a:solidFill>
                    <a:latin typeface="黑体" panose="02010609060101010101" pitchFamily="49" charset="-122"/>
                    <a:ea typeface="黑体" panose="02010609060101010101" pitchFamily="49" charset="-122"/>
                  </a:rPr>
                  <a:t>令</a:t>
                </a:r>
                <a:r>
                  <a:rPr lang="en-US" altLang="zh-CN" sz="2000">
                    <a:solidFill>
                      <a:schemeClr val="tx1">
                        <a:lumMod val="65000"/>
                        <a:lumOff val="35000"/>
                      </a:schemeClr>
                    </a:solidFill>
                    <a:latin typeface="黑体" panose="02010609060101010101" pitchFamily="49" charset="-122"/>
                    <a:ea typeface="黑体" panose="02010609060101010101" pitchFamily="49" charset="-122"/>
                  </a:rPr>
                  <a:t>s=</a:t>
                </a:r>
                <a:r>
                  <a:rPr lang="en-US" altLang="zh-CN" sz="2000">
                    <a:solidFill>
                      <a:schemeClr val="tx1">
                        <a:lumMod val="65000"/>
                        <a:lumOff val="35000"/>
                      </a:schemeClr>
                    </a:solidFill>
                    <a:ea typeface="黑体" panose="02010609060101010101" pitchFamily="49" charset="-122"/>
                    <a:sym typeface="Symbol" pitchFamily="18" charset="2"/>
                  </a:rPr>
                  <a:t> </a:t>
                </a:r>
                <a14:m>
                  <m:oMath xmlns:m="http://schemas.openxmlformats.org/officeDocument/2006/math">
                    <m:sSup>
                      <m:sSupPr>
                        <m:ctrlPr>
                          <a:rPr lang="en-US" altLang="zh-CN" sz="200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m:rPr>
                            <m:sty m:val="p"/>
                          </m:r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a</m:t>
                        </m:r>
                      </m:e>
                      <m:sup>
                        <m:r>
                          <m:rPr>
                            <m:sty m:val="p"/>
                          </m:r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p</m:t>
                        </m:r>
                      </m:sup>
                    </m:sSup>
                    <m:sSup>
                      <m:sSupPr>
                        <m:ctrl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𝑏</m:t>
                        </m:r>
                      </m:e>
                      <m:sup>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𝑝</m:t>
                        </m:r>
                      </m:sup>
                    </m:sSup>
                    <m:sSup>
                      <m:sSupPr>
                        <m:ctrl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𝑐</m:t>
                        </m:r>
                      </m:e>
                      <m:sup>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𝑝</m:t>
                        </m:r>
                      </m:sup>
                    </m:sSup>
                  </m:oMath>
                </a14:m>
                <a:r>
                  <a:rPr lang="en-US" altLang="zh-CN" sz="2000">
                    <a:solidFill>
                      <a:schemeClr val="tx1">
                        <a:lumMod val="65000"/>
                        <a:lumOff val="35000"/>
                      </a:schemeClr>
                    </a:solidFill>
                    <a:latin typeface="黑体" panose="02010609060101010101" pitchFamily="49" charset="-122"/>
                    <a:ea typeface="黑体" panose="02010609060101010101" pitchFamily="49" charset="-122"/>
                  </a:rPr>
                  <a:t>,</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 |s|=3p</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，满足</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|s|&gt;p, |vxy|p</a:t>
                </a:r>
              </a:p>
            </p:txBody>
          </p:sp>
        </mc:Choice>
        <mc:Fallback>
          <p:sp>
            <p:nvSpPr>
              <p:cNvPr id="28" name="Rectangle 25"/>
              <p:cNvSpPr>
                <a:spLocks noRot="1" noChangeAspect="1" noMove="1" noResize="1" noEditPoints="1" noAdjustHandles="1" noChangeArrowheads="1" noChangeShapeType="1" noTextEdit="1"/>
              </p:cNvSpPr>
              <p:nvPr/>
            </p:nvSpPr>
            <p:spPr>
              <a:xfrm>
                <a:off x="833949" y="738367"/>
                <a:ext cx="7476102" cy="4018894"/>
              </a:xfrm>
              <a:prstGeom prst="rect">
                <a:avLst/>
              </a:prstGeom>
              <a:blipFill>
                <a:blip r:embed="rId3"/>
                <a:stretch>
                  <a:fillRect l="-408"/>
                </a:stretch>
              </a:blipFill>
            </p:spPr>
            <p:txBody>
              <a:bodyPr/>
              <a:lstStyle/>
              <a:p>
                <a:r>
                  <a:rPr lang="zh-CN" altLang="en-US">
                    <a:noFill/>
                  </a:rPr>
                  <a:t> </a:t>
                </a:r>
              </a:p>
            </p:txBody>
          </p:sp>
        </mc:Fallback>
      </mc:AlternateContent>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grpSp>
        <p:nvGrpSpPr>
          <p:cNvPr id="10" name="组合 33">
            <a:extLst>
              <a:ext uri="{FF2B5EF4-FFF2-40B4-BE49-F238E27FC236}">
                <a16:creationId xmlns:a16="http://schemas.microsoft.com/office/drawing/2014/main" id="{42CA8FF7-AB5E-42BE-A859-BCDE4E663369}"/>
              </a:ext>
            </a:extLst>
          </p:cNvPr>
          <p:cNvGrpSpPr>
            <a:grpSpLocks/>
          </p:cNvGrpSpPr>
          <p:nvPr/>
        </p:nvGrpSpPr>
        <p:grpSpPr bwMode="auto">
          <a:xfrm>
            <a:off x="1203900" y="3195615"/>
            <a:ext cx="2114550" cy="826532"/>
            <a:chOff x="2590800" y="5334000"/>
            <a:chExt cx="2819400" cy="1102043"/>
          </a:xfrm>
        </p:grpSpPr>
        <p:grpSp>
          <p:nvGrpSpPr>
            <p:cNvPr id="11" name="组合 34">
              <a:extLst>
                <a:ext uri="{FF2B5EF4-FFF2-40B4-BE49-F238E27FC236}">
                  <a16:creationId xmlns:a16="http://schemas.microsoft.com/office/drawing/2014/main" id="{FEF189A8-AC5B-4CBF-AFAA-ECD30125F92F}"/>
                </a:ext>
              </a:extLst>
            </p:cNvPr>
            <p:cNvGrpSpPr>
              <a:grpSpLocks/>
            </p:cNvGrpSpPr>
            <p:nvPr/>
          </p:nvGrpSpPr>
          <p:grpSpPr bwMode="auto">
            <a:xfrm>
              <a:off x="2590800" y="5334000"/>
              <a:ext cx="2819400" cy="762000"/>
              <a:chOff x="2590800" y="5334000"/>
              <a:chExt cx="2819400" cy="762000"/>
            </a:xfrm>
          </p:grpSpPr>
          <p:sp>
            <p:nvSpPr>
              <p:cNvPr id="13" name="Line 4">
                <a:extLst>
                  <a:ext uri="{FF2B5EF4-FFF2-40B4-BE49-F238E27FC236}">
                    <a16:creationId xmlns:a16="http://schemas.microsoft.com/office/drawing/2014/main" id="{D569841E-A81F-4E37-96AC-0AC79DAE1027}"/>
                  </a:ext>
                </a:extLst>
              </p:cNvPr>
              <p:cNvSpPr>
                <a:spLocks noChangeShapeType="1"/>
              </p:cNvSpPr>
              <p:nvPr/>
            </p:nvSpPr>
            <p:spPr bwMode="auto">
              <a:xfrm>
                <a:off x="25908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4" name="Line 5">
                <a:extLst>
                  <a:ext uri="{FF2B5EF4-FFF2-40B4-BE49-F238E27FC236}">
                    <a16:creationId xmlns:a16="http://schemas.microsoft.com/office/drawing/2014/main" id="{550ACEB6-2135-4E60-8BF8-9A983CF8CF4E}"/>
                  </a:ext>
                </a:extLst>
              </p:cNvPr>
              <p:cNvSpPr>
                <a:spLocks noChangeShapeType="1"/>
              </p:cNvSpPr>
              <p:nvPr/>
            </p:nvSpPr>
            <p:spPr bwMode="auto">
              <a:xfrm>
                <a:off x="35814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5" name="Line 6">
                <a:extLst>
                  <a:ext uri="{FF2B5EF4-FFF2-40B4-BE49-F238E27FC236}">
                    <a16:creationId xmlns:a16="http://schemas.microsoft.com/office/drawing/2014/main" id="{B5C65669-909F-4F58-AA10-FA2D79B0A86D}"/>
                  </a:ext>
                </a:extLst>
              </p:cNvPr>
              <p:cNvSpPr>
                <a:spLocks noChangeShapeType="1"/>
              </p:cNvSpPr>
              <p:nvPr/>
            </p:nvSpPr>
            <p:spPr bwMode="auto">
              <a:xfrm>
                <a:off x="44958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7" name="Line 7">
                <a:extLst>
                  <a:ext uri="{FF2B5EF4-FFF2-40B4-BE49-F238E27FC236}">
                    <a16:creationId xmlns:a16="http://schemas.microsoft.com/office/drawing/2014/main" id="{291A1A1B-8EB5-4299-B2EA-B2D0EEA4B1D7}"/>
                  </a:ext>
                </a:extLst>
              </p:cNvPr>
              <p:cNvSpPr>
                <a:spLocks noChangeShapeType="1"/>
              </p:cNvSpPr>
              <p:nvPr/>
            </p:nvSpPr>
            <p:spPr bwMode="auto">
              <a:xfrm>
                <a:off x="54102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8" name="Line 8">
                <a:extLst>
                  <a:ext uri="{FF2B5EF4-FFF2-40B4-BE49-F238E27FC236}">
                    <a16:creationId xmlns:a16="http://schemas.microsoft.com/office/drawing/2014/main" id="{DDC59BB2-C7F6-4F77-9C79-E217FE53F60F}"/>
                  </a:ext>
                </a:extLst>
              </p:cNvPr>
              <p:cNvSpPr>
                <a:spLocks noChangeShapeType="1"/>
              </p:cNvSpPr>
              <p:nvPr/>
            </p:nvSpPr>
            <p:spPr bwMode="auto">
              <a:xfrm>
                <a:off x="2590800" y="5715000"/>
                <a:ext cx="2819400"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20" name="Text Box 9">
                <a:extLst>
                  <a:ext uri="{FF2B5EF4-FFF2-40B4-BE49-F238E27FC236}">
                    <a16:creationId xmlns:a16="http://schemas.microsoft.com/office/drawing/2014/main" id="{0D98FAD8-04BD-4C2A-A452-AA7FCE2DE5B7}"/>
                  </a:ext>
                </a:extLst>
              </p:cNvPr>
              <p:cNvSpPr txBox="1">
                <a:spLocks noChangeArrowheads="1"/>
              </p:cNvSpPr>
              <p:nvPr/>
            </p:nvSpPr>
            <p:spPr bwMode="auto">
              <a:xfrm>
                <a:off x="28956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a</a:t>
                </a:r>
                <a:r>
                  <a:rPr lang="en-US" altLang="zh-CN" baseline="30000">
                    <a:latin typeface="Arial Narrow" panose="020B0606020202030204" pitchFamily="34" charset="0"/>
                  </a:rPr>
                  <a:t>p</a:t>
                </a:r>
              </a:p>
            </p:txBody>
          </p:sp>
          <p:sp>
            <p:nvSpPr>
              <p:cNvPr id="21" name="Text Box 10">
                <a:extLst>
                  <a:ext uri="{FF2B5EF4-FFF2-40B4-BE49-F238E27FC236}">
                    <a16:creationId xmlns:a16="http://schemas.microsoft.com/office/drawing/2014/main" id="{89418C9C-797D-47D7-8011-4F23AC1073A3}"/>
                  </a:ext>
                </a:extLst>
              </p:cNvPr>
              <p:cNvSpPr txBox="1">
                <a:spLocks noChangeArrowheads="1"/>
              </p:cNvSpPr>
              <p:nvPr/>
            </p:nvSpPr>
            <p:spPr bwMode="auto">
              <a:xfrm>
                <a:off x="38862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b</a:t>
                </a:r>
                <a:r>
                  <a:rPr lang="en-US" altLang="zh-CN" baseline="30000">
                    <a:latin typeface="Arial Narrow" panose="020B0606020202030204" pitchFamily="34" charset="0"/>
                  </a:rPr>
                  <a:t>p</a:t>
                </a:r>
              </a:p>
            </p:txBody>
          </p:sp>
          <p:sp>
            <p:nvSpPr>
              <p:cNvPr id="22" name="Text Box 11">
                <a:extLst>
                  <a:ext uri="{FF2B5EF4-FFF2-40B4-BE49-F238E27FC236}">
                    <a16:creationId xmlns:a16="http://schemas.microsoft.com/office/drawing/2014/main" id="{150FB2E1-0188-4CF7-98AA-67B2BF89FCAD}"/>
                  </a:ext>
                </a:extLst>
              </p:cNvPr>
              <p:cNvSpPr txBox="1">
                <a:spLocks noChangeArrowheads="1"/>
              </p:cNvSpPr>
              <p:nvPr/>
            </p:nvSpPr>
            <p:spPr bwMode="auto">
              <a:xfrm>
                <a:off x="48006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c</a:t>
                </a:r>
                <a:r>
                  <a:rPr lang="en-US" altLang="zh-CN" baseline="30000">
                    <a:latin typeface="Arial Narrow" panose="020B0606020202030204" pitchFamily="34" charset="0"/>
                  </a:rPr>
                  <a:t>p</a:t>
                </a:r>
              </a:p>
            </p:txBody>
          </p:sp>
          <p:sp>
            <p:nvSpPr>
              <p:cNvPr id="23" name="Line 12">
                <a:extLst>
                  <a:ext uri="{FF2B5EF4-FFF2-40B4-BE49-F238E27FC236}">
                    <a16:creationId xmlns:a16="http://schemas.microsoft.com/office/drawing/2014/main" id="{5C37E5AD-C363-4BA5-A9D2-A8C7B11125CC}"/>
                  </a:ext>
                </a:extLst>
              </p:cNvPr>
              <p:cNvSpPr>
                <a:spLocks noChangeShapeType="1"/>
              </p:cNvSpPr>
              <p:nvPr/>
            </p:nvSpPr>
            <p:spPr bwMode="auto">
              <a:xfrm>
                <a:off x="3200400" y="58674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24" name="Line 13">
                <a:extLst>
                  <a:ext uri="{FF2B5EF4-FFF2-40B4-BE49-F238E27FC236}">
                    <a16:creationId xmlns:a16="http://schemas.microsoft.com/office/drawing/2014/main" id="{E2E54970-193F-4F48-855F-13309EE1AC83}"/>
                  </a:ext>
                </a:extLst>
              </p:cNvPr>
              <p:cNvSpPr>
                <a:spLocks noChangeShapeType="1"/>
              </p:cNvSpPr>
              <p:nvPr/>
            </p:nvSpPr>
            <p:spPr bwMode="auto">
              <a:xfrm>
                <a:off x="4191000" y="58674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25" name="Line 14">
                <a:extLst>
                  <a:ext uri="{FF2B5EF4-FFF2-40B4-BE49-F238E27FC236}">
                    <a16:creationId xmlns:a16="http://schemas.microsoft.com/office/drawing/2014/main" id="{C83655CA-36E5-4A5C-B57F-04CA5F3D7497}"/>
                  </a:ext>
                </a:extLst>
              </p:cNvPr>
              <p:cNvSpPr>
                <a:spLocks noChangeShapeType="1"/>
              </p:cNvSpPr>
              <p:nvPr/>
            </p:nvSpPr>
            <p:spPr bwMode="auto">
              <a:xfrm>
                <a:off x="3200400" y="6019800"/>
                <a:ext cx="990600"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grpSp>
        <p:sp>
          <p:nvSpPr>
            <p:cNvPr id="12" name="Text Box 15">
              <a:extLst>
                <a:ext uri="{FF2B5EF4-FFF2-40B4-BE49-F238E27FC236}">
                  <a16:creationId xmlns:a16="http://schemas.microsoft.com/office/drawing/2014/main" id="{6B58F87F-2104-4833-B491-3864045AEBD1}"/>
                </a:ext>
              </a:extLst>
            </p:cNvPr>
            <p:cNvSpPr txBox="1">
              <a:spLocks noChangeArrowheads="1"/>
            </p:cNvSpPr>
            <p:nvPr/>
          </p:nvSpPr>
          <p:spPr bwMode="auto">
            <a:xfrm>
              <a:off x="3429000" y="5943600"/>
              <a:ext cx="685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vxy</a:t>
              </a:r>
            </a:p>
          </p:txBody>
        </p:sp>
      </p:grpSp>
      <p:grpSp>
        <p:nvGrpSpPr>
          <p:cNvPr id="40" name="组合 1">
            <a:extLst>
              <a:ext uri="{FF2B5EF4-FFF2-40B4-BE49-F238E27FC236}">
                <a16:creationId xmlns:a16="http://schemas.microsoft.com/office/drawing/2014/main" id="{A52B8D4A-8731-4316-A23B-35A3C29CF8F4}"/>
              </a:ext>
            </a:extLst>
          </p:cNvPr>
          <p:cNvGrpSpPr>
            <a:grpSpLocks/>
          </p:cNvGrpSpPr>
          <p:nvPr/>
        </p:nvGrpSpPr>
        <p:grpSpPr bwMode="auto">
          <a:xfrm>
            <a:off x="3747074" y="3166850"/>
            <a:ext cx="2114550" cy="826532"/>
            <a:chOff x="5257800" y="5334000"/>
            <a:chExt cx="2819400" cy="1102043"/>
          </a:xfrm>
        </p:grpSpPr>
        <p:sp>
          <p:nvSpPr>
            <p:cNvPr id="41" name="Line 16">
              <a:extLst>
                <a:ext uri="{FF2B5EF4-FFF2-40B4-BE49-F238E27FC236}">
                  <a16:creationId xmlns:a16="http://schemas.microsoft.com/office/drawing/2014/main" id="{88F1BC89-6585-470D-B83B-39E4F47411D3}"/>
                </a:ext>
              </a:extLst>
            </p:cNvPr>
            <p:cNvSpPr>
              <a:spLocks noChangeShapeType="1"/>
            </p:cNvSpPr>
            <p:nvPr/>
          </p:nvSpPr>
          <p:spPr bwMode="auto">
            <a:xfrm>
              <a:off x="52578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42" name="Line 17">
              <a:extLst>
                <a:ext uri="{FF2B5EF4-FFF2-40B4-BE49-F238E27FC236}">
                  <a16:creationId xmlns:a16="http://schemas.microsoft.com/office/drawing/2014/main" id="{4564EF9E-980C-4BA6-B178-9B59113B1CB2}"/>
                </a:ext>
              </a:extLst>
            </p:cNvPr>
            <p:cNvSpPr>
              <a:spLocks noChangeShapeType="1"/>
            </p:cNvSpPr>
            <p:nvPr/>
          </p:nvSpPr>
          <p:spPr bwMode="auto">
            <a:xfrm>
              <a:off x="62484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43" name="Line 18">
              <a:extLst>
                <a:ext uri="{FF2B5EF4-FFF2-40B4-BE49-F238E27FC236}">
                  <a16:creationId xmlns:a16="http://schemas.microsoft.com/office/drawing/2014/main" id="{68A25C04-F396-44B8-8A0E-C4073493372C}"/>
                </a:ext>
              </a:extLst>
            </p:cNvPr>
            <p:cNvSpPr>
              <a:spLocks noChangeShapeType="1"/>
            </p:cNvSpPr>
            <p:nvPr/>
          </p:nvSpPr>
          <p:spPr bwMode="auto">
            <a:xfrm>
              <a:off x="71628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44" name="Line 19">
              <a:extLst>
                <a:ext uri="{FF2B5EF4-FFF2-40B4-BE49-F238E27FC236}">
                  <a16:creationId xmlns:a16="http://schemas.microsoft.com/office/drawing/2014/main" id="{FB941ECC-7297-494E-8774-B965E0F203AB}"/>
                </a:ext>
              </a:extLst>
            </p:cNvPr>
            <p:cNvSpPr>
              <a:spLocks noChangeShapeType="1"/>
            </p:cNvSpPr>
            <p:nvPr/>
          </p:nvSpPr>
          <p:spPr bwMode="auto">
            <a:xfrm>
              <a:off x="80772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45" name="Line 20">
              <a:extLst>
                <a:ext uri="{FF2B5EF4-FFF2-40B4-BE49-F238E27FC236}">
                  <a16:creationId xmlns:a16="http://schemas.microsoft.com/office/drawing/2014/main" id="{4E8FE8E7-3262-4125-9FFC-658DBFD0F944}"/>
                </a:ext>
              </a:extLst>
            </p:cNvPr>
            <p:cNvSpPr>
              <a:spLocks noChangeShapeType="1"/>
            </p:cNvSpPr>
            <p:nvPr/>
          </p:nvSpPr>
          <p:spPr bwMode="auto">
            <a:xfrm>
              <a:off x="5257800" y="5715000"/>
              <a:ext cx="2819400"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46" name="Text Box 21">
              <a:extLst>
                <a:ext uri="{FF2B5EF4-FFF2-40B4-BE49-F238E27FC236}">
                  <a16:creationId xmlns:a16="http://schemas.microsoft.com/office/drawing/2014/main" id="{D53B98B7-1773-4B6F-81C8-D488864EDC42}"/>
                </a:ext>
              </a:extLst>
            </p:cNvPr>
            <p:cNvSpPr txBox="1">
              <a:spLocks noChangeArrowheads="1"/>
            </p:cNvSpPr>
            <p:nvPr/>
          </p:nvSpPr>
          <p:spPr bwMode="auto">
            <a:xfrm>
              <a:off x="55626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a</a:t>
              </a:r>
              <a:r>
                <a:rPr lang="en-US" altLang="zh-CN" baseline="30000">
                  <a:latin typeface="Arial Narrow" panose="020B0606020202030204" pitchFamily="34" charset="0"/>
                </a:rPr>
                <a:t>p</a:t>
              </a:r>
            </a:p>
          </p:txBody>
        </p:sp>
        <p:sp>
          <p:nvSpPr>
            <p:cNvPr id="47" name="Text Box 22">
              <a:extLst>
                <a:ext uri="{FF2B5EF4-FFF2-40B4-BE49-F238E27FC236}">
                  <a16:creationId xmlns:a16="http://schemas.microsoft.com/office/drawing/2014/main" id="{C8B19D56-B184-4F22-A171-C2D46CE87F35}"/>
                </a:ext>
              </a:extLst>
            </p:cNvPr>
            <p:cNvSpPr txBox="1">
              <a:spLocks noChangeArrowheads="1"/>
            </p:cNvSpPr>
            <p:nvPr/>
          </p:nvSpPr>
          <p:spPr bwMode="auto">
            <a:xfrm>
              <a:off x="65532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b</a:t>
              </a:r>
              <a:r>
                <a:rPr lang="en-US" altLang="zh-CN" baseline="30000">
                  <a:latin typeface="Arial Narrow" panose="020B0606020202030204" pitchFamily="34" charset="0"/>
                </a:rPr>
                <a:t>p</a:t>
              </a:r>
            </a:p>
          </p:txBody>
        </p:sp>
        <p:sp>
          <p:nvSpPr>
            <p:cNvPr id="48" name="Text Box 23">
              <a:extLst>
                <a:ext uri="{FF2B5EF4-FFF2-40B4-BE49-F238E27FC236}">
                  <a16:creationId xmlns:a16="http://schemas.microsoft.com/office/drawing/2014/main" id="{55711FE4-9C8F-427D-BDE5-972F5995E609}"/>
                </a:ext>
              </a:extLst>
            </p:cNvPr>
            <p:cNvSpPr txBox="1">
              <a:spLocks noChangeArrowheads="1"/>
            </p:cNvSpPr>
            <p:nvPr/>
          </p:nvSpPr>
          <p:spPr bwMode="auto">
            <a:xfrm>
              <a:off x="74676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c</a:t>
              </a:r>
              <a:r>
                <a:rPr lang="en-US" altLang="zh-CN" baseline="30000">
                  <a:latin typeface="Arial Narrow" panose="020B0606020202030204" pitchFamily="34" charset="0"/>
                </a:rPr>
                <a:t>p</a:t>
              </a:r>
            </a:p>
          </p:txBody>
        </p:sp>
        <p:sp>
          <p:nvSpPr>
            <p:cNvPr id="49" name="Line 24">
              <a:extLst>
                <a:ext uri="{FF2B5EF4-FFF2-40B4-BE49-F238E27FC236}">
                  <a16:creationId xmlns:a16="http://schemas.microsoft.com/office/drawing/2014/main" id="{3BB9C740-5092-42C5-9582-E33D430855FC}"/>
                </a:ext>
              </a:extLst>
            </p:cNvPr>
            <p:cNvSpPr>
              <a:spLocks noChangeShapeType="1"/>
            </p:cNvSpPr>
            <p:nvPr/>
          </p:nvSpPr>
          <p:spPr bwMode="auto">
            <a:xfrm>
              <a:off x="6705600" y="58674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50" name="Line 25">
              <a:extLst>
                <a:ext uri="{FF2B5EF4-FFF2-40B4-BE49-F238E27FC236}">
                  <a16:creationId xmlns:a16="http://schemas.microsoft.com/office/drawing/2014/main" id="{B4AE745C-2342-49DD-8207-815D70F6CDEF}"/>
                </a:ext>
              </a:extLst>
            </p:cNvPr>
            <p:cNvSpPr>
              <a:spLocks noChangeShapeType="1"/>
            </p:cNvSpPr>
            <p:nvPr/>
          </p:nvSpPr>
          <p:spPr bwMode="auto">
            <a:xfrm>
              <a:off x="7696200" y="58674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51" name="Line 26">
              <a:extLst>
                <a:ext uri="{FF2B5EF4-FFF2-40B4-BE49-F238E27FC236}">
                  <a16:creationId xmlns:a16="http://schemas.microsoft.com/office/drawing/2014/main" id="{D6DDAAD4-C770-4395-990F-E0B9305B82A3}"/>
                </a:ext>
              </a:extLst>
            </p:cNvPr>
            <p:cNvSpPr>
              <a:spLocks noChangeShapeType="1"/>
            </p:cNvSpPr>
            <p:nvPr/>
          </p:nvSpPr>
          <p:spPr bwMode="auto">
            <a:xfrm>
              <a:off x="6705600" y="6019800"/>
              <a:ext cx="990600"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52" name="Text Box 27">
              <a:extLst>
                <a:ext uri="{FF2B5EF4-FFF2-40B4-BE49-F238E27FC236}">
                  <a16:creationId xmlns:a16="http://schemas.microsoft.com/office/drawing/2014/main" id="{DF273B0B-8260-40DD-A4DF-3B2E10B7199A}"/>
                </a:ext>
              </a:extLst>
            </p:cNvPr>
            <p:cNvSpPr txBox="1">
              <a:spLocks noChangeArrowheads="1"/>
            </p:cNvSpPr>
            <p:nvPr/>
          </p:nvSpPr>
          <p:spPr bwMode="auto">
            <a:xfrm>
              <a:off x="6934200" y="5943600"/>
              <a:ext cx="685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vxy</a:t>
              </a:r>
            </a:p>
          </p:txBody>
        </p:sp>
      </p:grpSp>
    </p:spTree>
    <p:extLst>
      <p:ext uri="{BB962C8B-B14F-4D97-AF65-F5344CB8AC3E}">
        <p14:creationId xmlns:p14="http://schemas.microsoft.com/office/powerpoint/2010/main" val="40612186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mc:Choice xmlns:a14="http://schemas.microsoft.com/office/drawing/2010/main" Requires="a14">
          <p:sp>
            <p:nvSpPr>
              <p:cNvPr id="28" name="Rectangle 25"/>
              <p:cNvSpPr/>
              <p:nvPr/>
            </p:nvSpPr>
            <p:spPr>
              <a:xfrm>
                <a:off x="833949" y="738367"/>
                <a:ext cx="7476102" cy="4018894"/>
              </a:xfrm>
              <a:prstGeom prst="rect">
                <a:avLst/>
              </a:prstGeom>
            </p:spPr>
            <p:txBody>
              <a:bodyPr wrap="square" lIns="144000" rIns="144000">
                <a:noAutofit/>
              </a:bodyPr>
              <a:lstStyle/>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例题</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用泵引理证明语言</a:t>
                </a:r>
                <a:r>
                  <a:rPr lang="en-US" altLang="zh-CN" sz="2400" b="1">
                    <a:solidFill>
                      <a:schemeClr val="tx1">
                        <a:lumMod val="65000"/>
                        <a:lumOff val="35000"/>
                      </a:schemeClr>
                    </a:solidFill>
                    <a:latin typeface="黑体" panose="02010609060101010101" pitchFamily="49" charset="-122"/>
                    <a:ea typeface="黑体" panose="02010609060101010101" pitchFamily="49" charset="-122"/>
                  </a:rPr>
                  <a:t>B={</a:t>
                </a:r>
                <a14:m>
                  <m:oMath xmlns:m="http://schemas.openxmlformats.org/officeDocument/2006/math">
                    <m:sSup>
                      <m:sSupPr>
                        <m:ctrlPr>
                          <a:rPr lang="en-US" altLang="zh-CN" sz="240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m:rPr>
                            <m:sty m:val="p"/>
                          </m:rP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a</m:t>
                        </m:r>
                      </m:e>
                      <m:sup>
                        <m:r>
                          <a:rPr lang="en-US" altLang="zh-CN" sz="24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𝑛</m:t>
                        </m:r>
                      </m:sup>
                    </m:sSup>
                    <m:sSup>
                      <m:sSupPr>
                        <m:ctrlP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4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𝑏</m:t>
                        </m:r>
                      </m:e>
                      <m:sup>
                        <m: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𝑛</m:t>
                        </m:r>
                      </m:sup>
                    </m:sSup>
                    <m:sSup>
                      <m:sSupPr>
                        <m:ctrlP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4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𝑐</m:t>
                        </m:r>
                      </m:e>
                      <m:sup>
                        <m: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𝑛</m:t>
                        </m:r>
                      </m:sup>
                    </m:sSup>
                  </m:oMath>
                </a14:m>
                <a:r>
                  <a:rPr lang="en-US" altLang="zh-CN" sz="2400" b="1">
                    <a:solidFill>
                      <a:schemeClr val="tx1">
                        <a:lumMod val="65000"/>
                        <a:lumOff val="35000"/>
                      </a:schemeClr>
                    </a:solidFill>
                    <a:latin typeface="黑体" panose="02010609060101010101" pitchFamily="49" charset="-122"/>
                    <a:ea typeface="黑体" panose="02010609060101010101" pitchFamily="49" charset="-122"/>
                  </a:rPr>
                  <a:t>|n</a:t>
                </a:r>
                <a:r>
                  <a:rPr lang="en-US" altLang="zh-CN" sz="2400" b="1">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0 </a:t>
                </a:r>
                <a:r>
                  <a:rPr lang="en-US" altLang="zh-CN" sz="2400" b="1">
                    <a:solidFill>
                      <a:schemeClr val="tx1">
                        <a:lumMod val="65000"/>
                        <a:lumOff val="35000"/>
                      </a:schemeClr>
                    </a:solidFill>
                    <a:latin typeface="黑体" panose="02010609060101010101" pitchFamily="49" charset="-122"/>
                    <a:ea typeface="黑体" panose="02010609060101010101" pitchFamily="49" charset="-122"/>
                  </a:rPr>
                  <a:t>}</a:t>
                </a:r>
                <a:r>
                  <a:rPr lang="zh-CN" altLang="en-US" sz="2400" b="1">
                    <a:solidFill>
                      <a:schemeClr val="tx1">
                        <a:lumMod val="65000"/>
                        <a:lumOff val="35000"/>
                      </a:schemeClr>
                    </a:solidFill>
                    <a:latin typeface="黑体" panose="02010609060101010101" pitchFamily="49" charset="-122"/>
                    <a:ea typeface="黑体" panose="02010609060101010101" pitchFamily="49" charset="-122"/>
                  </a:rPr>
                  <a:t>不是上下文无关的</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lvl="1">
                  <a:lnSpc>
                    <a:spcPct val="150000"/>
                  </a:lnSpc>
                  <a:defRPr/>
                </a:pPr>
                <a:r>
                  <a:rPr lang="zh-CN" altLang="en-US" sz="2000">
                    <a:solidFill>
                      <a:schemeClr val="tx1">
                        <a:lumMod val="65000"/>
                        <a:lumOff val="35000"/>
                      </a:schemeClr>
                    </a:solidFill>
                    <a:latin typeface="黑体" panose="02010609060101010101" pitchFamily="49" charset="-122"/>
                    <a:ea typeface="黑体" panose="02010609060101010101" pitchFamily="49" charset="-122"/>
                  </a:rPr>
                  <a:t>令</a:t>
                </a:r>
                <a:r>
                  <a:rPr lang="en-US" altLang="zh-CN" sz="2000">
                    <a:solidFill>
                      <a:schemeClr val="tx1">
                        <a:lumMod val="65000"/>
                        <a:lumOff val="35000"/>
                      </a:schemeClr>
                    </a:solidFill>
                    <a:latin typeface="黑体" panose="02010609060101010101" pitchFamily="49" charset="-122"/>
                    <a:ea typeface="黑体" panose="02010609060101010101" pitchFamily="49" charset="-122"/>
                  </a:rPr>
                  <a:t>s=</a:t>
                </a:r>
                <a:r>
                  <a:rPr lang="en-US" altLang="zh-CN" sz="2000">
                    <a:solidFill>
                      <a:schemeClr val="tx1">
                        <a:lumMod val="65000"/>
                        <a:lumOff val="35000"/>
                      </a:schemeClr>
                    </a:solidFill>
                    <a:ea typeface="黑体" panose="02010609060101010101" pitchFamily="49" charset="-122"/>
                    <a:sym typeface="Symbol" pitchFamily="18" charset="2"/>
                  </a:rPr>
                  <a:t> </a:t>
                </a:r>
                <a14:m>
                  <m:oMath xmlns:m="http://schemas.openxmlformats.org/officeDocument/2006/math">
                    <m:sSup>
                      <m:sSupPr>
                        <m:ctrlPr>
                          <a:rPr lang="en-US" altLang="zh-CN" sz="200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m:rPr>
                            <m:sty m:val="p"/>
                          </m:r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a</m:t>
                        </m:r>
                      </m:e>
                      <m:sup>
                        <m:r>
                          <m:rPr>
                            <m:sty m:val="p"/>
                          </m:r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p</m:t>
                        </m:r>
                      </m:sup>
                    </m:sSup>
                    <m:sSup>
                      <m:sSupPr>
                        <m:ctrl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𝑏</m:t>
                        </m:r>
                      </m:e>
                      <m:sup>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𝑝</m:t>
                        </m:r>
                      </m:sup>
                    </m:sSup>
                    <m:sSup>
                      <m:sSupPr>
                        <m:ctrl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𝑐</m:t>
                        </m:r>
                      </m:e>
                      <m:sup>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𝑝</m:t>
                        </m:r>
                      </m:sup>
                    </m:sSup>
                  </m:oMath>
                </a14:m>
                <a:r>
                  <a:rPr lang="en-US" altLang="zh-CN" sz="2000">
                    <a:solidFill>
                      <a:schemeClr val="tx1">
                        <a:lumMod val="65000"/>
                        <a:lumOff val="35000"/>
                      </a:schemeClr>
                    </a:solidFill>
                    <a:latin typeface="黑体" panose="02010609060101010101" pitchFamily="49" charset="-122"/>
                    <a:ea typeface="黑体" panose="02010609060101010101" pitchFamily="49" charset="-122"/>
                  </a:rPr>
                  <a:t>,</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 |s|=3p</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，满足</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|s|&gt;p, |vxy|p</a:t>
                </a:r>
              </a:p>
            </p:txBody>
          </p:sp>
        </mc:Choice>
        <mc:Fallback>
          <p:sp>
            <p:nvSpPr>
              <p:cNvPr id="28" name="Rectangle 25"/>
              <p:cNvSpPr>
                <a:spLocks noRot="1" noChangeAspect="1" noMove="1" noResize="1" noEditPoints="1" noAdjustHandles="1" noChangeArrowheads="1" noChangeShapeType="1" noTextEdit="1"/>
              </p:cNvSpPr>
              <p:nvPr/>
            </p:nvSpPr>
            <p:spPr>
              <a:xfrm>
                <a:off x="833949" y="738367"/>
                <a:ext cx="7476102" cy="4018894"/>
              </a:xfrm>
              <a:prstGeom prst="rect">
                <a:avLst/>
              </a:prstGeom>
              <a:blipFill>
                <a:blip r:embed="rId3"/>
                <a:stretch>
                  <a:fillRect l="-408"/>
                </a:stretch>
              </a:blipFill>
            </p:spPr>
            <p:txBody>
              <a:bodyPr/>
              <a:lstStyle/>
              <a:p>
                <a:r>
                  <a:rPr lang="zh-CN" altLang="en-US">
                    <a:noFill/>
                  </a:rPr>
                  <a:t> </a:t>
                </a:r>
              </a:p>
            </p:txBody>
          </p:sp>
        </mc:Fallback>
      </mc:AlternateContent>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grpSp>
        <p:nvGrpSpPr>
          <p:cNvPr id="10" name="组合 33">
            <a:extLst>
              <a:ext uri="{FF2B5EF4-FFF2-40B4-BE49-F238E27FC236}">
                <a16:creationId xmlns:a16="http://schemas.microsoft.com/office/drawing/2014/main" id="{42CA8FF7-AB5E-42BE-A859-BCDE4E663369}"/>
              </a:ext>
            </a:extLst>
          </p:cNvPr>
          <p:cNvGrpSpPr>
            <a:grpSpLocks/>
          </p:cNvGrpSpPr>
          <p:nvPr/>
        </p:nvGrpSpPr>
        <p:grpSpPr bwMode="auto">
          <a:xfrm>
            <a:off x="1203900" y="3195615"/>
            <a:ext cx="2114550" cy="826532"/>
            <a:chOff x="2590800" y="5334000"/>
            <a:chExt cx="2819400" cy="1102043"/>
          </a:xfrm>
        </p:grpSpPr>
        <p:grpSp>
          <p:nvGrpSpPr>
            <p:cNvPr id="11" name="组合 34">
              <a:extLst>
                <a:ext uri="{FF2B5EF4-FFF2-40B4-BE49-F238E27FC236}">
                  <a16:creationId xmlns:a16="http://schemas.microsoft.com/office/drawing/2014/main" id="{FEF189A8-AC5B-4CBF-AFAA-ECD30125F92F}"/>
                </a:ext>
              </a:extLst>
            </p:cNvPr>
            <p:cNvGrpSpPr>
              <a:grpSpLocks/>
            </p:cNvGrpSpPr>
            <p:nvPr/>
          </p:nvGrpSpPr>
          <p:grpSpPr bwMode="auto">
            <a:xfrm>
              <a:off x="2590800" y="5334000"/>
              <a:ext cx="2819400" cy="762000"/>
              <a:chOff x="2590800" y="5334000"/>
              <a:chExt cx="2819400" cy="762000"/>
            </a:xfrm>
          </p:grpSpPr>
          <p:sp>
            <p:nvSpPr>
              <p:cNvPr id="13" name="Line 4">
                <a:extLst>
                  <a:ext uri="{FF2B5EF4-FFF2-40B4-BE49-F238E27FC236}">
                    <a16:creationId xmlns:a16="http://schemas.microsoft.com/office/drawing/2014/main" id="{D569841E-A81F-4E37-96AC-0AC79DAE1027}"/>
                  </a:ext>
                </a:extLst>
              </p:cNvPr>
              <p:cNvSpPr>
                <a:spLocks noChangeShapeType="1"/>
              </p:cNvSpPr>
              <p:nvPr/>
            </p:nvSpPr>
            <p:spPr bwMode="auto">
              <a:xfrm>
                <a:off x="25908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4" name="Line 5">
                <a:extLst>
                  <a:ext uri="{FF2B5EF4-FFF2-40B4-BE49-F238E27FC236}">
                    <a16:creationId xmlns:a16="http://schemas.microsoft.com/office/drawing/2014/main" id="{550ACEB6-2135-4E60-8BF8-9A983CF8CF4E}"/>
                  </a:ext>
                </a:extLst>
              </p:cNvPr>
              <p:cNvSpPr>
                <a:spLocks noChangeShapeType="1"/>
              </p:cNvSpPr>
              <p:nvPr/>
            </p:nvSpPr>
            <p:spPr bwMode="auto">
              <a:xfrm>
                <a:off x="35814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5" name="Line 6">
                <a:extLst>
                  <a:ext uri="{FF2B5EF4-FFF2-40B4-BE49-F238E27FC236}">
                    <a16:creationId xmlns:a16="http://schemas.microsoft.com/office/drawing/2014/main" id="{B5C65669-909F-4F58-AA10-FA2D79B0A86D}"/>
                  </a:ext>
                </a:extLst>
              </p:cNvPr>
              <p:cNvSpPr>
                <a:spLocks noChangeShapeType="1"/>
              </p:cNvSpPr>
              <p:nvPr/>
            </p:nvSpPr>
            <p:spPr bwMode="auto">
              <a:xfrm>
                <a:off x="44958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7" name="Line 7">
                <a:extLst>
                  <a:ext uri="{FF2B5EF4-FFF2-40B4-BE49-F238E27FC236}">
                    <a16:creationId xmlns:a16="http://schemas.microsoft.com/office/drawing/2014/main" id="{291A1A1B-8EB5-4299-B2EA-B2D0EEA4B1D7}"/>
                  </a:ext>
                </a:extLst>
              </p:cNvPr>
              <p:cNvSpPr>
                <a:spLocks noChangeShapeType="1"/>
              </p:cNvSpPr>
              <p:nvPr/>
            </p:nvSpPr>
            <p:spPr bwMode="auto">
              <a:xfrm>
                <a:off x="54102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8" name="Line 8">
                <a:extLst>
                  <a:ext uri="{FF2B5EF4-FFF2-40B4-BE49-F238E27FC236}">
                    <a16:creationId xmlns:a16="http://schemas.microsoft.com/office/drawing/2014/main" id="{DDC59BB2-C7F6-4F77-9C79-E217FE53F60F}"/>
                  </a:ext>
                </a:extLst>
              </p:cNvPr>
              <p:cNvSpPr>
                <a:spLocks noChangeShapeType="1"/>
              </p:cNvSpPr>
              <p:nvPr/>
            </p:nvSpPr>
            <p:spPr bwMode="auto">
              <a:xfrm>
                <a:off x="2590800" y="5715000"/>
                <a:ext cx="2819400"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20" name="Text Box 9">
                <a:extLst>
                  <a:ext uri="{FF2B5EF4-FFF2-40B4-BE49-F238E27FC236}">
                    <a16:creationId xmlns:a16="http://schemas.microsoft.com/office/drawing/2014/main" id="{0D98FAD8-04BD-4C2A-A452-AA7FCE2DE5B7}"/>
                  </a:ext>
                </a:extLst>
              </p:cNvPr>
              <p:cNvSpPr txBox="1">
                <a:spLocks noChangeArrowheads="1"/>
              </p:cNvSpPr>
              <p:nvPr/>
            </p:nvSpPr>
            <p:spPr bwMode="auto">
              <a:xfrm>
                <a:off x="28956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a</a:t>
                </a:r>
                <a:r>
                  <a:rPr lang="en-US" altLang="zh-CN" baseline="30000">
                    <a:latin typeface="Arial Narrow" panose="020B0606020202030204" pitchFamily="34" charset="0"/>
                  </a:rPr>
                  <a:t>p</a:t>
                </a:r>
              </a:p>
            </p:txBody>
          </p:sp>
          <p:sp>
            <p:nvSpPr>
              <p:cNvPr id="21" name="Text Box 10">
                <a:extLst>
                  <a:ext uri="{FF2B5EF4-FFF2-40B4-BE49-F238E27FC236}">
                    <a16:creationId xmlns:a16="http://schemas.microsoft.com/office/drawing/2014/main" id="{89418C9C-797D-47D7-8011-4F23AC1073A3}"/>
                  </a:ext>
                </a:extLst>
              </p:cNvPr>
              <p:cNvSpPr txBox="1">
                <a:spLocks noChangeArrowheads="1"/>
              </p:cNvSpPr>
              <p:nvPr/>
            </p:nvSpPr>
            <p:spPr bwMode="auto">
              <a:xfrm>
                <a:off x="38862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b</a:t>
                </a:r>
                <a:r>
                  <a:rPr lang="en-US" altLang="zh-CN" baseline="30000">
                    <a:latin typeface="Arial Narrow" panose="020B0606020202030204" pitchFamily="34" charset="0"/>
                  </a:rPr>
                  <a:t>p</a:t>
                </a:r>
              </a:p>
            </p:txBody>
          </p:sp>
          <p:sp>
            <p:nvSpPr>
              <p:cNvPr id="22" name="Text Box 11">
                <a:extLst>
                  <a:ext uri="{FF2B5EF4-FFF2-40B4-BE49-F238E27FC236}">
                    <a16:creationId xmlns:a16="http://schemas.microsoft.com/office/drawing/2014/main" id="{150FB2E1-0188-4CF7-98AA-67B2BF89FCAD}"/>
                  </a:ext>
                </a:extLst>
              </p:cNvPr>
              <p:cNvSpPr txBox="1">
                <a:spLocks noChangeArrowheads="1"/>
              </p:cNvSpPr>
              <p:nvPr/>
            </p:nvSpPr>
            <p:spPr bwMode="auto">
              <a:xfrm>
                <a:off x="48006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c</a:t>
                </a:r>
                <a:r>
                  <a:rPr lang="en-US" altLang="zh-CN" baseline="30000">
                    <a:latin typeface="Arial Narrow" panose="020B0606020202030204" pitchFamily="34" charset="0"/>
                  </a:rPr>
                  <a:t>p</a:t>
                </a:r>
              </a:p>
            </p:txBody>
          </p:sp>
          <p:sp>
            <p:nvSpPr>
              <p:cNvPr id="23" name="Line 12">
                <a:extLst>
                  <a:ext uri="{FF2B5EF4-FFF2-40B4-BE49-F238E27FC236}">
                    <a16:creationId xmlns:a16="http://schemas.microsoft.com/office/drawing/2014/main" id="{5C37E5AD-C363-4BA5-A9D2-A8C7B11125CC}"/>
                  </a:ext>
                </a:extLst>
              </p:cNvPr>
              <p:cNvSpPr>
                <a:spLocks noChangeShapeType="1"/>
              </p:cNvSpPr>
              <p:nvPr/>
            </p:nvSpPr>
            <p:spPr bwMode="auto">
              <a:xfrm>
                <a:off x="3200400" y="58674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24" name="Line 13">
                <a:extLst>
                  <a:ext uri="{FF2B5EF4-FFF2-40B4-BE49-F238E27FC236}">
                    <a16:creationId xmlns:a16="http://schemas.microsoft.com/office/drawing/2014/main" id="{E2E54970-193F-4F48-855F-13309EE1AC83}"/>
                  </a:ext>
                </a:extLst>
              </p:cNvPr>
              <p:cNvSpPr>
                <a:spLocks noChangeShapeType="1"/>
              </p:cNvSpPr>
              <p:nvPr/>
            </p:nvSpPr>
            <p:spPr bwMode="auto">
              <a:xfrm>
                <a:off x="4191000" y="58674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25" name="Line 14">
                <a:extLst>
                  <a:ext uri="{FF2B5EF4-FFF2-40B4-BE49-F238E27FC236}">
                    <a16:creationId xmlns:a16="http://schemas.microsoft.com/office/drawing/2014/main" id="{C83655CA-36E5-4A5C-B57F-04CA5F3D7497}"/>
                  </a:ext>
                </a:extLst>
              </p:cNvPr>
              <p:cNvSpPr>
                <a:spLocks noChangeShapeType="1"/>
              </p:cNvSpPr>
              <p:nvPr/>
            </p:nvSpPr>
            <p:spPr bwMode="auto">
              <a:xfrm>
                <a:off x="3200400" y="6019800"/>
                <a:ext cx="990600"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grpSp>
        <p:sp>
          <p:nvSpPr>
            <p:cNvPr id="12" name="Text Box 15">
              <a:extLst>
                <a:ext uri="{FF2B5EF4-FFF2-40B4-BE49-F238E27FC236}">
                  <a16:creationId xmlns:a16="http://schemas.microsoft.com/office/drawing/2014/main" id="{6B58F87F-2104-4833-B491-3864045AEBD1}"/>
                </a:ext>
              </a:extLst>
            </p:cNvPr>
            <p:cNvSpPr txBox="1">
              <a:spLocks noChangeArrowheads="1"/>
            </p:cNvSpPr>
            <p:nvPr/>
          </p:nvSpPr>
          <p:spPr bwMode="auto">
            <a:xfrm>
              <a:off x="3429000" y="5943600"/>
              <a:ext cx="685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vxy</a:t>
              </a:r>
            </a:p>
          </p:txBody>
        </p:sp>
      </p:grpSp>
      <p:grpSp>
        <p:nvGrpSpPr>
          <p:cNvPr id="26" name="组合 2">
            <a:extLst>
              <a:ext uri="{FF2B5EF4-FFF2-40B4-BE49-F238E27FC236}">
                <a16:creationId xmlns:a16="http://schemas.microsoft.com/office/drawing/2014/main" id="{AD0213E7-04CF-4A2F-8715-FB95AF21B80C}"/>
              </a:ext>
            </a:extLst>
          </p:cNvPr>
          <p:cNvGrpSpPr>
            <a:grpSpLocks/>
          </p:cNvGrpSpPr>
          <p:nvPr/>
        </p:nvGrpSpPr>
        <p:grpSpPr bwMode="auto">
          <a:xfrm>
            <a:off x="6412963" y="3166850"/>
            <a:ext cx="2114550" cy="826532"/>
            <a:chOff x="1752600" y="5334000"/>
            <a:chExt cx="2819400" cy="1102043"/>
          </a:xfrm>
        </p:grpSpPr>
        <p:sp>
          <p:nvSpPr>
            <p:cNvPr id="27" name="Line 4">
              <a:extLst>
                <a:ext uri="{FF2B5EF4-FFF2-40B4-BE49-F238E27FC236}">
                  <a16:creationId xmlns:a16="http://schemas.microsoft.com/office/drawing/2014/main" id="{46C8DEC5-B85B-4319-BF99-7DEA23FC083C}"/>
                </a:ext>
              </a:extLst>
            </p:cNvPr>
            <p:cNvSpPr>
              <a:spLocks noChangeShapeType="1"/>
            </p:cNvSpPr>
            <p:nvPr/>
          </p:nvSpPr>
          <p:spPr bwMode="auto">
            <a:xfrm>
              <a:off x="17526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29" name="Line 5">
              <a:extLst>
                <a:ext uri="{FF2B5EF4-FFF2-40B4-BE49-F238E27FC236}">
                  <a16:creationId xmlns:a16="http://schemas.microsoft.com/office/drawing/2014/main" id="{C79BF503-63E5-41A0-8908-47B98DDC3485}"/>
                </a:ext>
              </a:extLst>
            </p:cNvPr>
            <p:cNvSpPr>
              <a:spLocks noChangeShapeType="1"/>
            </p:cNvSpPr>
            <p:nvPr/>
          </p:nvSpPr>
          <p:spPr bwMode="auto">
            <a:xfrm>
              <a:off x="27432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0" name="Line 6">
              <a:extLst>
                <a:ext uri="{FF2B5EF4-FFF2-40B4-BE49-F238E27FC236}">
                  <a16:creationId xmlns:a16="http://schemas.microsoft.com/office/drawing/2014/main" id="{36E560A3-1B71-48D1-9EDC-007D5B404653}"/>
                </a:ext>
              </a:extLst>
            </p:cNvPr>
            <p:cNvSpPr>
              <a:spLocks noChangeShapeType="1"/>
            </p:cNvSpPr>
            <p:nvPr/>
          </p:nvSpPr>
          <p:spPr bwMode="auto">
            <a:xfrm>
              <a:off x="36576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1" name="Line 7">
              <a:extLst>
                <a:ext uri="{FF2B5EF4-FFF2-40B4-BE49-F238E27FC236}">
                  <a16:creationId xmlns:a16="http://schemas.microsoft.com/office/drawing/2014/main" id="{518C44FB-0381-4ACB-BBD4-D3F78CB26422}"/>
                </a:ext>
              </a:extLst>
            </p:cNvPr>
            <p:cNvSpPr>
              <a:spLocks noChangeShapeType="1"/>
            </p:cNvSpPr>
            <p:nvPr/>
          </p:nvSpPr>
          <p:spPr bwMode="auto">
            <a:xfrm>
              <a:off x="45720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2" name="Line 8">
              <a:extLst>
                <a:ext uri="{FF2B5EF4-FFF2-40B4-BE49-F238E27FC236}">
                  <a16:creationId xmlns:a16="http://schemas.microsoft.com/office/drawing/2014/main" id="{3399D1F1-A71F-4A2C-95C6-FBD45A2E0C0E}"/>
                </a:ext>
              </a:extLst>
            </p:cNvPr>
            <p:cNvSpPr>
              <a:spLocks noChangeShapeType="1"/>
            </p:cNvSpPr>
            <p:nvPr/>
          </p:nvSpPr>
          <p:spPr bwMode="auto">
            <a:xfrm>
              <a:off x="1752600" y="5715000"/>
              <a:ext cx="2819400"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33" name="Text Box 9">
              <a:extLst>
                <a:ext uri="{FF2B5EF4-FFF2-40B4-BE49-F238E27FC236}">
                  <a16:creationId xmlns:a16="http://schemas.microsoft.com/office/drawing/2014/main" id="{7201D3FB-0AC6-41F6-A7FB-1EB28782849F}"/>
                </a:ext>
              </a:extLst>
            </p:cNvPr>
            <p:cNvSpPr txBox="1">
              <a:spLocks noChangeArrowheads="1"/>
            </p:cNvSpPr>
            <p:nvPr/>
          </p:nvSpPr>
          <p:spPr bwMode="auto">
            <a:xfrm>
              <a:off x="20574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a</a:t>
              </a:r>
              <a:r>
                <a:rPr lang="en-US" altLang="zh-CN" baseline="30000">
                  <a:latin typeface="Arial Narrow" panose="020B0606020202030204" pitchFamily="34" charset="0"/>
                </a:rPr>
                <a:t>p</a:t>
              </a:r>
            </a:p>
          </p:txBody>
        </p:sp>
        <p:sp>
          <p:nvSpPr>
            <p:cNvPr id="34" name="Text Box 10">
              <a:extLst>
                <a:ext uri="{FF2B5EF4-FFF2-40B4-BE49-F238E27FC236}">
                  <a16:creationId xmlns:a16="http://schemas.microsoft.com/office/drawing/2014/main" id="{0D8B8544-7BEE-495B-8241-741B51C2475B}"/>
                </a:ext>
              </a:extLst>
            </p:cNvPr>
            <p:cNvSpPr txBox="1">
              <a:spLocks noChangeArrowheads="1"/>
            </p:cNvSpPr>
            <p:nvPr/>
          </p:nvSpPr>
          <p:spPr bwMode="auto">
            <a:xfrm>
              <a:off x="30480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b</a:t>
              </a:r>
              <a:r>
                <a:rPr lang="en-US" altLang="zh-CN" baseline="30000">
                  <a:latin typeface="Arial Narrow" panose="020B0606020202030204" pitchFamily="34" charset="0"/>
                </a:rPr>
                <a:t>p</a:t>
              </a:r>
            </a:p>
          </p:txBody>
        </p:sp>
        <p:sp>
          <p:nvSpPr>
            <p:cNvPr id="35" name="Text Box 11">
              <a:extLst>
                <a:ext uri="{FF2B5EF4-FFF2-40B4-BE49-F238E27FC236}">
                  <a16:creationId xmlns:a16="http://schemas.microsoft.com/office/drawing/2014/main" id="{D5EC1093-7633-426E-8658-9633683343B3}"/>
                </a:ext>
              </a:extLst>
            </p:cNvPr>
            <p:cNvSpPr txBox="1">
              <a:spLocks noChangeArrowheads="1"/>
            </p:cNvSpPr>
            <p:nvPr/>
          </p:nvSpPr>
          <p:spPr bwMode="auto">
            <a:xfrm>
              <a:off x="39624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c</a:t>
              </a:r>
              <a:r>
                <a:rPr lang="en-US" altLang="zh-CN" baseline="30000">
                  <a:latin typeface="Arial Narrow" panose="020B0606020202030204" pitchFamily="34" charset="0"/>
                </a:rPr>
                <a:t>p</a:t>
              </a:r>
            </a:p>
          </p:txBody>
        </p:sp>
        <p:sp>
          <p:nvSpPr>
            <p:cNvPr id="36" name="Line 12">
              <a:extLst>
                <a:ext uri="{FF2B5EF4-FFF2-40B4-BE49-F238E27FC236}">
                  <a16:creationId xmlns:a16="http://schemas.microsoft.com/office/drawing/2014/main" id="{3A3BFEFE-FE95-4411-9660-7DC9C36D4A80}"/>
                </a:ext>
              </a:extLst>
            </p:cNvPr>
            <p:cNvSpPr>
              <a:spLocks noChangeShapeType="1"/>
            </p:cNvSpPr>
            <p:nvPr/>
          </p:nvSpPr>
          <p:spPr bwMode="auto">
            <a:xfrm>
              <a:off x="2743200" y="58674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7" name="Line 13">
              <a:extLst>
                <a:ext uri="{FF2B5EF4-FFF2-40B4-BE49-F238E27FC236}">
                  <a16:creationId xmlns:a16="http://schemas.microsoft.com/office/drawing/2014/main" id="{340F51DB-283E-4401-92EE-E92CF7451693}"/>
                </a:ext>
              </a:extLst>
            </p:cNvPr>
            <p:cNvSpPr>
              <a:spLocks noChangeShapeType="1"/>
            </p:cNvSpPr>
            <p:nvPr/>
          </p:nvSpPr>
          <p:spPr bwMode="auto">
            <a:xfrm>
              <a:off x="3657600" y="58674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8" name="Line 14">
              <a:extLst>
                <a:ext uri="{FF2B5EF4-FFF2-40B4-BE49-F238E27FC236}">
                  <a16:creationId xmlns:a16="http://schemas.microsoft.com/office/drawing/2014/main" id="{65043FE3-957C-4A4D-938B-802016483027}"/>
                </a:ext>
              </a:extLst>
            </p:cNvPr>
            <p:cNvSpPr>
              <a:spLocks noChangeShapeType="1"/>
            </p:cNvSpPr>
            <p:nvPr/>
          </p:nvSpPr>
          <p:spPr bwMode="auto">
            <a:xfrm flipV="1">
              <a:off x="2743200" y="6019800"/>
              <a:ext cx="914400"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39" name="Text Box 15">
              <a:extLst>
                <a:ext uri="{FF2B5EF4-FFF2-40B4-BE49-F238E27FC236}">
                  <a16:creationId xmlns:a16="http://schemas.microsoft.com/office/drawing/2014/main" id="{AD7793AC-F5DC-45A4-8D70-016D2A4E822A}"/>
                </a:ext>
              </a:extLst>
            </p:cNvPr>
            <p:cNvSpPr txBox="1">
              <a:spLocks noChangeArrowheads="1"/>
            </p:cNvSpPr>
            <p:nvPr/>
          </p:nvSpPr>
          <p:spPr bwMode="auto">
            <a:xfrm>
              <a:off x="2971800" y="5943600"/>
              <a:ext cx="685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vxy</a:t>
              </a:r>
            </a:p>
          </p:txBody>
        </p:sp>
      </p:grpSp>
      <p:grpSp>
        <p:nvGrpSpPr>
          <p:cNvPr id="40" name="组合 1">
            <a:extLst>
              <a:ext uri="{FF2B5EF4-FFF2-40B4-BE49-F238E27FC236}">
                <a16:creationId xmlns:a16="http://schemas.microsoft.com/office/drawing/2014/main" id="{A52B8D4A-8731-4316-A23B-35A3C29CF8F4}"/>
              </a:ext>
            </a:extLst>
          </p:cNvPr>
          <p:cNvGrpSpPr>
            <a:grpSpLocks/>
          </p:cNvGrpSpPr>
          <p:nvPr/>
        </p:nvGrpSpPr>
        <p:grpSpPr bwMode="auto">
          <a:xfrm>
            <a:off x="3747074" y="3166850"/>
            <a:ext cx="2114550" cy="826532"/>
            <a:chOff x="5257800" y="5334000"/>
            <a:chExt cx="2819400" cy="1102043"/>
          </a:xfrm>
        </p:grpSpPr>
        <p:sp>
          <p:nvSpPr>
            <p:cNvPr id="41" name="Line 16">
              <a:extLst>
                <a:ext uri="{FF2B5EF4-FFF2-40B4-BE49-F238E27FC236}">
                  <a16:creationId xmlns:a16="http://schemas.microsoft.com/office/drawing/2014/main" id="{88F1BC89-6585-470D-B83B-39E4F47411D3}"/>
                </a:ext>
              </a:extLst>
            </p:cNvPr>
            <p:cNvSpPr>
              <a:spLocks noChangeShapeType="1"/>
            </p:cNvSpPr>
            <p:nvPr/>
          </p:nvSpPr>
          <p:spPr bwMode="auto">
            <a:xfrm>
              <a:off x="52578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42" name="Line 17">
              <a:extLst>
                <a:ext uri="{FF2B5EF4-FFF2-40B4-BE49-F238E27FC236}">
                  <a16:creationId xmlns:a16="http://schemas.microsoft.com/office/drawing/2014/main" id="{4564EF9E-980C-4BA6-B178-9B59113B1CB2}"/>
                </a:ext>
              </a:extLst>
            </p:cNvPr>
            <p:cNvSpPr>
              <a:spLocks noChangeShapeType="1"/>
            </p:cNvSpPr>
            <p:nvPr/>
          </p:nvSpPr>
          <p:spPr bwMode="auto">
            <a:xfrm>
              <a:off x="62484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43" name="Line 18">
              <a:extLst>
                <a:ext uri="{FF2B5EF4-FFF2-40B4-BE49-F238E27FC236}">
                  <a16:creationId xmlns:a16="http://schemas.microsoft.com/office/drawing/2014/main" id="{68A25C04-F396-44B8-8A0E-C4073493372C}"/>
                </a:ext>
              </a:extLst>
            </p:cNvPr>
            <p:cNvSpPr>
              <a:spLocks noChangeShapeType="1"/>
            </p:cNvSpPr>
            <p:nvPr/>
          </p:nvSpPr>
          <p:spPr bwMode="auto">
            <a:xfrm>
              <a:off x="71628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44" name="Line 19">
              <a:extLst>
                <a:ext uri="{FF2B5EF4-FFF2-40B4-BE49-F238E27FC236}">
                  <a16:creationId xmlns:a16="http://schemas.microsoft.com/office/drawing/2014/main" id="{FB941ECC-7297-494E-8774-B965E0F203AB}"/>
                </a:ext>
              </a:extLst>
            </p:cNvPr>
            <p:cNvSpPr>
              <a:spLocks noChangeShapeType="1"/>
            </p:cNvSpPr>
            <p:nvPr/>
          </p:nvSpPr>
          <p:spPr bwMode="auto">
            <a:xfrm>
              <a:off x="80772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45" name="Line 20">
              <a:extLst>
                <a:ext uri="{FF2B5EF4-FFF2-40B4-BE49-F238E27FC236}">
                  <a16:creationId xmlns:a16="http://schemas.microsoft.com/office/drawing/2014/main" id="{4E8FE8E7-3262-4125-9FFC-658DBFD0F944}"/>
                </a:ext>
              </a:extLst>
            </p:cNvPr>
            <p:cNvSpPr>
              <a:spLocks noChangeShapeType="1"/>
            </p:cNvSpPr>
            <p:nvPr/>
          </p:nvSpPr>
          <p:spPr bwMode="auto">
            <a:xfrm>
              <a:off x="5257800" y="5715000"/>
              <a:ext cx="2819400"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46" name="Text Box 21">
              <a:extLst>
                <a:ext uri="{FF2B5EF4-FFF2-40B4-BE49-F238E27FC236}">
                  <a16:creationId xmlns:a16="http://schemas.microsoft.com/office/drawing/2014/main" id="{D53B98B7-1773-4B6F-81C8-D488864EDC42}"/>
                </a:ext>
              </a:extLst>
            </p:cNvPr>
            <p:cNvSpPr txBox="1">
              <a:spLocks noChangeArrowheads="1"/>
            </p:cNvSpPr>
            <p:nvPr/>
          </p:nvSpPr>
          <p:spPr bwMode="auto">
            <a:xfrm>
              <a:off x="55626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a</a:t>
              </a:r>
              <a:r>
                <a:rPr lang="en-US" altLang="zh-CN" baseline="30000">
                  <a:latin typeface="Arial Narrow" panose="020B0606020202030204" pitchFamily="34" charset="0"/>
                </a:rPr>
                <a:t>p</a:t>
              </a:r>
            </a:p>
          </p:txBody>
        </p:sp>
        <p:sp>
          <p:nvSpPr>
            <p:cNvPr id="47" name="Text Box 22">
              <a:extLst>
                <a:ext uri="{FF2B5EF4-FFF2-40B4-BE49-F238E27FC236}">
                  <a16:creationId xmlns:a16="http://schemas.microsoft.com/office/drawing/2014/main" id="{C8B19D56-B184-4F22-A171-C2D46CE87F35}"/>
                </a:ext>
              </a:extLst>
            </p:cNvPr>
            <p:cNvSpPr txBox="1">
              <a:spLocks noChangeArrowheads="1"/>
            </p:cNvSpPr>
            <p:nvPr/>
          </p:nvSpPr>
          <p:spPr bwMode="auto">
            <a:xfrm>
              <a:off x="65532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b</a:t>
              </a:r>
              <a:r>
                <a:rPr lang="en-US" altLang="zh-CN" baseline="30000">
                  <a:latin typeface="Arial Narrow" panose="020B0606020202030204" pitchFamily="34" charset="0"/>
                </a:rPr>
                <a:t>p</a:t>
              </a:r>
            </a:p>
          </p:txBody>
        </p:sp>
        <p:sp>
          <p:nvSpPr>
            <p:cNvPr id="48" name="Text Box 23">
              <a:extLst>
                <a:ext uri="{FF2B5EF4-FFF2-40B4-BE49-F238E27FC236}">
                  <a16:creationId xmlns:a16="http://schemas.microsoft.com/office/drawing/2014/main" id="{55711FE4-9C8F-427D-BDE5-972F5995E609}"/>
                </a:ext>
              </a:extLst>
            </p:cNvPr>
            <p:cNvSpPr txBox="1">
              <a:spLocks noChangeArrowheads="1"/>
            </p:cNvSpPr>
            <p:nvPr/>
          </p:nvSpPr>
          <p:spPr bwMode="auto">
            <a:xfrm>
              <a:off x="74676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c</a:t>
              </a:r>
              <a:r>
                <a:rPr lang="en-US" altLang="zh-CN" baseline="30000">
                  <a:latin typeface="Arial Narrow" panose="020B0606020202030204" pitchFamily="34" charset="0"/>
                </a:rPr>
                <a:t>p</a:t>
              </a:r>
            </a:p>
          </p:txBody>
        </p:sp>
        <p:sp>
          <p:nvSpPr>
            <p:cNvPr id="49" name="Line 24">
              <a:extLst>
                <a:ext uri="{FF2B5EF4-FFF2-40B4-BE49-F238E27FC236}">
                  <a16:creationId xmlns:a16="http://schemas.microsoft.com/office/drawing/2014/main" id="{3BB9C740-5092-42C5-9582-E33D430855FC}"/>
                </a:ext>
              </a:extLst>
            </p:cNvPr>
            <p:cNvSpPr>
              <a:spLocks noChangeShapeType="1"/>
            </p:cNvSpPr>
            <p:nvPr/>
          </p:nvSpPr>
          <p:spPr bwMode="auto">
            <a:xfrm>
              <a:off x="6705600" y="58674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50" name="Line 25">
              <a:extLst>
                <a:ext uri="{FF2B5EF4-FFF2-40B4-BE49-F238E27FC236}">
                  <a16:creationId xmlns:a16="http://schemas.microsoft.com/office/drawing/2014/main" id="{B4AE745C-2342-49DD-8207-815D70F6CDEF}"/>
                </a:ext>
              </a:extLst>
            </p:cNvPr>
            <p:cNvSpPr>
              <a:spLocks noChangeShapeType="1"/>
            </p:cNvSpPr>
            <p:nvPr/>
          </p:nvSpPr>
          <p:spPr bwMode="auto">
            <a:xfrm>
              <a:off x="7696200" y="58674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51" name="Line 26">
              <a:extLst>
                <a:ext uri="{FF2B5EF4-FFF2-40B4-BE49-F238E27FC236}">
                  <a16:creationId xmlns:a16="http://schemas.microsoft.com/office/drawing/2014/main" id="{D6DDAAD4-C770-4395-990F-E0B9305B82A3}"/>
                </a:ext>
              </a:extLst>
            </p:cNvPr>
            <p:cNvSpPr>
              <a:spLocks noChangeShapeType="1"/>
            </p:cNvSpPr>
            <p:nvPr/>
          </p:nvSpPr>
          <p:spPr bwMode="auto">
            <a:xfrm>
              <a:off x="6705600" y="6019800"/>
              <a:ext cx="990600"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52" name="Text Box 27">
              <a:extLst>
                <a:ext uri="{FF2B5EF4-FFF2-40B4-BE49-F238E27FC236}">
                  <a16:creationId xmlns:a16="http://schemas.microsoft.com/office/drawing/2014/main" id="{DF273B0B-8260-40DD-A4DF-3B2E10B7199A}"/>
                </a:ext>
              </a:extLst>
            </p:cNvPr>
            <p:cNvSpPr txBox="1">
              <a:spLocks noChangeArrowheads="1"/>
            </p:cNvSpPr>
            <p:nvPr/>
          </p:nvSpPr>
          <p:spPr bwMode="auto">
            <a:xfrm>
              <a:off x="6934200" y="5943600"/>
              <a:ext cx="685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vxy</a:t>
              </a:r>
            </a:p>
          </p:txBody>
        </p:sp>
      </p:grpSp>
    </p:spTree>
    <p:extLst>
      <p:ext uri="{BB962C8B-B14F-4D97-AF65-F5344CB8AC3E}">
        <p14:creationId xmlns:p14="http://schemas.microsoft.com/office/powerpoint/2010/main" val="42386634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sp>
        <p:nvSpPr>
          <p:cNvPr id="28" name="Rectangle 25"/>
          <p:cNvSpPr/>
          <p:nvPr/>
        </p:nvSpPr>
        <p:spPr>
          <a:xfrm>
            <a:off x="833949" y="1009971"/>
            <a:ext cx="7476102" cy="3415446"/>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2000">
                <a:solidFill>
                  <a:srgbClr val="FF0000"/>
                </a:solidFill>
                <a:latin typeface="黑体" panose="02010609060101010101" pitchFamily="49" charset="-122"/>
                <a:ea typeface="黑体" panose="02010609060101010101" pitchFamily="49" charset="-122"/>
              </a:rPr>
              <a:t>证明某些语言不是上下文无关的</a:t>
            </a:r>
            <a:endParaRPr lang="en-US" altLang="zh-CN" sz="2000">
              <a:solidFill>
                <a:srgbClr val="FF0000"/>
              </a:solidFill>
              <a:latin typeface="黑体" panose="02010609060101010101" pitchFamily="49" charset="-122"/>
              <a:ea typeface="黑体" panose="02010609060101010101" pitchFamily="49" charset="-122"/>
            </a:endParaRPr>
          </a:p>
          <a:p>
            <a:pPr marL="457200" indent="-457200" algn="just" fontAlgn="ctr">
              <a:buFont typeface="Arial" panose="020B0604020202020204" pitchFamily="34" charset="0"/>
              <a:buChar char="•"/>
            </a:pPr>
            <a:endParaRPr lang="en-US" altLang="zh-CN" sz="2400">
              <a:solidFill>
                <a:schemeClr val="tx1">
                  <a:lumMod val="65000"/>
                  <a:lumOff val="35000"/>
                </a:schemeClr>
              </a:solidFill>
              <a:latin typeface="黑体" panose="02010609060101010101" pitchFamily="49" charset="-122"/>
              <a:ea typeface="黑体" panose="02010609060101010101" pitchFamily="49" charset="-122"/>
            </a:endParaRP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3879420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mc:Choice xmlns:a14="http://schemas.microsoft.com/office/drawing/2010/main" Requires="a14">
          <p:sp>
            <p:nvSpPr>
              <p:cNvPr id="28" name="Rectangle 25"/>
              <p:cNvSpPr/>
              <p:nvPr/>
            </p:nvSpPr>
            <p:spPr>
              <a:xfrm>
                <a:off x="833949" y="738367"/>
                <a:ext cx="7476102" cy="4018894"/>
              </a:xfrm>
              <a:prstGeom prst="rect">
                <a:avLst/>
              </a:prstGeom>
            </p:spPr>
            <p:txBody>
              <a:bodyPr wrap="square" lIns="144000" rIns="144000">
                <a:noAutofit/>
              </a:bodyPr>
              <a:lstStyle/>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例题</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用泵引理证明语言</a:t>
                </a:r>
                <a:r>
                  <a:rPr lang="en-US" altLang="zh-CN" sz="2400" b="1">
                    <a:solidFill>
                      <a:schemeClr val="tx1">
                        <a:lumMod val="65000"/>
                        <a:lumOff val="35000"/>
                      </a:schemeClr>
                    </a:solidFill>
                    <a:latin typeface="黑体" panose="02010609060101010101" pitchFamily="49" charset="-122"/>
                    <a:ea typeface="黑体" panose="02010609060101010101" pitchFamily="49" charset="-122"/>
                  </a:rPr>
                  <a:t>B={</a:t>
                </a:r>
                <a14:m>
                  <m:oMath xmlns:m="http://schemas.openxmlformats.org/officeDocument/2006/math">
                    <m:sSup>
                      <m:sSupPr>
                        <m:ctrlPr>
                          <a:rPr lang="en-US" altLang="zh-CN" sz="240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m:rPr>
                            <m:sty m:val="p"/>
                          </m:rP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a</m:t>
                        </m:r>
                      </m:e>
                      <m:sup>
                        <m:r>
                          <a:rPr lang="en-US" altLang="zh-CN" sz="24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𝑛</m:t>
                        </m:r>
                      </m:sup>
                    </m:sSup>
                    <m:sSup>
                      <m:sSupPr>
                        <m:ctrlP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4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𝑏</m:t>
                        </m:r>
                      </m:e>
                      <m:sup>
                        <m: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𝑛</m:t>
                        </m:r>
                      </m:sup>
                    </m:sSup>
                    <m:sSup>
                      <m:sSupPr>
                        <m:ctrlP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4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𝑐</m:t>
                        </m:r>
                      </m:e>
                      <m:sup>
                        <m: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𝑛</m:t>
                        </m:r>
                      </m:sup>
                    </m:sSup>
                  </m:oMath>
                </a14:m>
                <a:r>
                  <a:rPr lang="en-US" altLang="zh-CN" sz="2400" b="1">
                    <a:solidFill>
                      <a:schemeClr val="tx1">
                        <a:lumMod val="65000"/>
                        <a:lumOff val="35000"/>
                      </a:schemeClr>
                    </a:solidFill>
                    <a:latin typeface="黑体" panose="02010609060101010101" pitchFamily="49" charset="-122"/>
                    <a:ea typeface="黑体" panose="02010609060101010101" pitchFamily="49" charset="-122"/>
                  </a:rPr>
                  <a:t>|n</a:t>
                </a:r>
                <a:r>
                  <a:rPr lang="en-US" altLang="zh-CN" sz="2400" b="1">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0 </a:t>
                </a:r>
                <a:r>
                  <a:rPr lang="en-US" altLang="zh-CN" sz="2400" b="1">
                    <a:solidFill>
                      <a:schemeClr val="tx1">
                        <a:lumMod val="65000"/>
                        <a:lumOff val="35000"/>
                      </a:schemeClr>
                    </a:solidFill>
                    <a:latin typeface="黑体" panose="02010609060101010101" pitchFamily="49" charset="-122"/>
                    <a:ea typeface="黑体" panose="02010609060101010101" pitchFamily="49" charset="-122"/>
                  </a:rPr>
                  <a:t>}</a:t>
                </a:r>
                <a:r>
                  <a:rPr lang="zh-CN" altLang="en-US" sz="2400" b="1">
                    <a:solidFill>
                      <a:schemeClr val="tx1">
                        <a:lumMod val="65000"/>
                        <a:lumOff val="35000"/>
                      </a:schemeClr>
                    </a:solidFill>
                    <a:latin typeface="黑体" panose="02010609060101010101" pitchFamily="49" charset="-122"/>
                    <a:ea typeface="黑体" panose="02010609060101010101" pitchFamily="49" charset="-122"/>
                  </a:rPr>
                  <a:t>不是上下文无关的</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lvl="1">
                  <a:lnSpc>
                    <a:spcPct val="150000"/>
                  </a:lnSpc>
                  <a:defRPr/>
                </a:pPr>
                <a:r>
                  <a:rPr lang="zh-CN" altLang="en-US" sz="2000">
                    <a:solidFill>
                      <a:schemeClr val="tx1">
                        <a:lumMod val="65000"/>
                        <a:lumOff val="35000"/>
                      </a:schemeClr>
                    </a:solidFill>
                    <a:latin typeface="黑体" panose="02010609060101010101" pitchFamily="49" charset="-122"/>
                    <a:ea typeface="黑体" panose="02010609060101010101" pitchFamily="49" charset="-122"/>
                  </a:rPr>
                  <a:t>令</a:t>
                </a:r>
                <a:r>
                  <a:rPr lang="en-US" altLang="zh-CN" sz="2000">
                    <a:solidFill>
                      <a:schemeClr val="tx1">
                        <a:lumMod val="65000"/>
                        <a:lumOff val="35000"/>
                      </a:schemeClr>
                    </a:solidFill>
                    <a:latin typeface="黑体" panose="02010609060101010101" pitchFamily="49" charset="-122"/>
                    <a:ea typeface="黑体" panose="02010609060101010101" pitchFamily="49" charset="-122"/>
                  </a:rPr>
                  <a:t>s=</a:t>
                </a:r>
                <a:r>
                  <a:rPr lang="en-US" altLang="zh-CN" sz="2000">
                    <a:solidFill>
                      <a:schemeClr val="tx1">
                        <a:lumMod val="65000"/>
                        <a:lumOff val="35000"/>
                      </a:schemeClr>
                    </a:solidFill>
                    <a:ea typeface="黑体" panose="02010609060101010101" pitchFamily="49" charset="-122"/>
                    <a:sym typeface="Symbol" pitchFamily="18" charset="2"/>
                  </a:rPr>
                  <a:t> </a:t>
                </a:r>
                <a14:m>
                  <m:oMath xmlns:m="http://schemas.openxmlformats.org/officeDocument/2006/math">
                    <m:sSup>
                      <m:sSupPr>
                        <m:ctrlPr>
                          <a:rPr lang="en-US" altLang="zh-CN" sz="200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m:rPr>
                            <m:sty m:val="p"/>
                          </m:r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a</m:t>
                        </m:r>
                      </m:e>
                      <m:sup>
                        <m:r>
                          <m:rPr>
                            <m:sty m:val="p"/>
                          </m:r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p</m:t>
                        </m:r>
                      </m:sup>
                    </m:sSup>
                    <m:sSup>
                      <m:sSupPr>
                        <m:ctrl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𝑏</m:t>
                        </m:r>
                      </m:e>
                      <m:sup>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𝑝</m:t>
                        </m:r>
                      </m:sup>
                    </m:sSup>
                    <m:sSup>
                      <m:sSupPr>
                        <m:ctrl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𝑐</m:t>
                        </m:r>
                      </m:e>
                      <m:sup>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𝑝</m:t>
                        </m:r>
                      </m:sup>
                    </m:sSup>
                  </m:oMath>
                </a14:m>
                <a:r>
                  <a:rPr lang="en-US" altLang="zh-CN" sz="2000">
                    <a:solidFill>
                      <a:schemeClr val="tx1">
                        <a:lumMod val="65000"/>
                        <a:lumOff val="35000"/>
                      </a:schemeClr>
                    </a:solidFill>
                    <a:latin typeface="黑体" panose="02010609060101010101" pitchFamily="49" charset="-122"/>
                    <a:ea typeface="黑体" panose="02010609060101010101" pitchFamily="49" charset="-122"/>
                  </a:rPr>
                  <a:t>,</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 |s|=3p</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，满足</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|s|&gt;p, |vxy|p</a:t>
                </a:r>
              </a:p>
            </p:txBody>
          </p:sp>
        </mc:Choice>
        <mc:Fallback>
          <p:sp>
            <p:nvSpPr>
              <p:cNvPr id="28" name="Rectangle 25"/>
              <p:cNvSpPr>
                <a:spLocks noRot="1" noChangeAspect="1" noMove="1" noResize="1" noEditPoints="1" noAdjustHandles="1" noChangeArrowheads="1" noChangeShapeType="1" noTextEdit="1"/>
              </p:cNvSpPr>
              <p:nvPr/>
            </p:nvSpPr>
            <p:spPr>
              <a:xfrm>
                <a:off x="833949" y="738367"/>
                <a:ext cx="7476102" cy="4018894"/>
              </a:xfrm>
              <a:prstGeom prst="rect">
                <a:avLst/>
              </a:prstGeom>
              <a:blipFill>
                <a:blip r:embed="rId3"/>
                <a:stretch>
                  <a:fillRect l="-408"/>
                </a:stretch>
              </a:blipFill>
            </p:spPr>
            <p:txBody>
              <a:bodyPr/>
              <a:lstStyle/>
              <a:p>
                <a:r>
                  <a:rPr lang="zh-CN" altLang="en-US">
                    <a:noFill/>
                  </a:rPr>
                  <a:t> </a:t>
                </a:r>
              </a:p>
            </p:txBody>
          </p:sp>
        </mc:Fallback>
      </mc:AlternateContent>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grpSp>
        <p:nvGrpSpPr>
          <p:cNvPr id="10" name="组合 33">
            <a:extLst>
              <a:ext uri="{FF2B5EF4-FFF2-40B4-BE49-F238E27FC236}">
                <a16:creationId xmlns:a16="http://schemas.microsoft.com/office/drawing/2014/main" id="{42CA8FF7-AB5E-42BE-A859-BCDE4E663369}"/>
              </a:ext>
            </a:extLst>
          </p:cNvPr>
          <p:cNvGrpSpPr>
            <a:grpSpLocks/>
          </p:cNvGrpSpPr>
          <p:nvPr/>
        </p:nvGrpSpPr>
        <p:grpSpPr bwMode="auto">
          <a:xfrm>
            <a:off x="1203900" y="3195615"/>
            <a:ext cx="2114550" cy="826532"/>
            <a:chOff x="2590800" y="5334000"/>
            <a:chExt cx="2819400" cy="1102043"/>
          </a:xfrm>
        </p:grpSpPr>
        <p:grpSp>
          <p:nvGrpSpPr>
            <p:cNvPr id="11" name="组合 34">
              <a:extLst>
                <a:ext uri="{FF2B5EF4-FFF2-40B4-BE49-F238E27FC236}">
                  <a16:creationId xmlns:a16="http://schemas.microsoft.com/office/drawing/2014/main" id="{FEF189A8-AC5B-4CBF-AFAA-ECD30125F92F}"/>
                </a:ext>
              </a:extLst>
            </p:cNvPr>
            <p:cNvGrpSpPr>
              <a:grpSpLocks/>
            </p:cNvGrpSpPr>
            <p:nvPr/>
          </p:nvGrpSpPr>
          <p:grpSpPr bwMode="auto">
            <a:xfrm>
              <a:off x="2590800" y="5334000"/>
              <a:ext cx="2819400" cy="762000"/>
              <a:chOff x="2590800" y="5334000"/>
              <a:chExt cx="2819400" cy="762000"/>
            </a:xfrm>
          </p:grpSpPr>
          <p:sp>
            <p:nvSpPr>
              <p:cNvPr id="13" name="Line 4">
                <a:extLst>
                  <a:ext uri="{FF2B5EF4-FFF2-40B4-BE49-F238E27FC236}">
                    <a16:creationId xmlns:a16="http://schemas.microsoft.com/office/drawing/2014/main" id="{D569841E-A81F-4E37-96AC-0AC79DAE1027}"/>
                  </a:ext>
                </a:extLst>
              </p:cNvPr>
              <p:cNvSpPr>
                <a:spLocks noChangeShapeType="1"/>
              </p:cNvSpPr>
              <p:nvPr/>
            </p:nvSpPr>
            <p:spPr bwMode="auto">
              <a:xfrm>
                <a:off x="25908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4" name="Line 5">
                <a:extLst>
                  <a:ext uri="{FF2B5EF4-FFF2-40B4-BE49-F238E27FC236}">
                    <a16:creationId xmlns:a16="http://schemas.microsoft.com/office/drawing/2014/main" id="{550ACEB6-2135-4E60-8BF8-9A983CF8CF4E}"/>
                  </a:ext>
                </a:extLst>
              </p:cNvPr>
              <p:cNvSpPr>
                <a:spLocks noChangeShapeType="1"/>
              </p:cNvSpPr>
              <p:nvPr/>
            </p:nvSpPr>
            <p:spPr bwMode="auto">
              <a:xfrm>
                <a:off x="35814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5" name="Line 6">
                <a:extLst>
                  <a:ext uri="{FF2B5EF4-FFF2-40B4-BE49-F238E27FC236}">
                    <a16:creationId xmlns:a16="http://schemas.microsoft.com/office/drawing/2014/main" id="{B5C65669-909F-4F58-AA10-FA2D79B0A86D}"/>
                  </a:ext>
                </a:extLst>
              </p:cNvPr>
              <p:cNvSpPr>
                <a:spLocks noChangeShapeType="1"/>
              </p:cNvSpPr>
              <p:nvPr/>
            </p:nvSpPr>
            <p:spPr bwMode="auto">
              <a:xfrm>
                <a:off x="44958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7" name="Line 7">
                <a:extLst>
                  <a:ext uri="{FF2B5EF4-FFF2-40B4-BE49-F238E27FC236}">
                    <a16:creationId xmlns:a16="http://schemas.microsoft.com/office/drawing/2014/main" id="{291A1A1B-8EB5-4299-B2EA-B2D0EEA4B1D7}"/>
                  </a:ext>
                </a:extLst>
              </p:cNvPr>
              <p:cNvSpPr>
                <a:spLocks noChangeShapeType="1"/>
              </p:cNvSpPr>
              <p:nvPr/>
            </p:nvSpPr>
            <p:spPr bwMode="auto">
              <a:xfrm>
                <a:off x="54102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8" name="Line 8">
                <a:extLst>
                  <a:ext uri="{FF2B5EF4-FFF2-40B4-BE49-F238E27FC236}">
                    <a16:creationId xmlns:a16="http://schemas.microsoft.com/office/drawing/2014/main" id="{DDC59BB2-C7F6-4F77-9C79-E217FE53F60F}"/>
                  </a:ext>
                </a:extLst>
              </p:cNvPr>
              <p:cNvSpPr>
                <a:spLocks noChangeShapeType="1"/>
              </p:cNvSpPr>
              <p:nvPr/>
            </p:nvSpPr>
            <p:spPr bwMode="auto">
              <a:xfrm>
                <a:off x="2590800" y="5715000"/>
                <a:ext cx="2819400"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20" name="Text Box 9">
                <a:extLst>
                  <a:ext uri="{FF2B5EF4-FFF2-40B4-BE49-F238E27FC236}">
                    <a16:creationId xmlns:a16="http://schemas.microsoft.com/office/drawing/2014/main" id="{0D98FAD8-04BD-4C2A-A452-AA7FCE2DE5B7}"/>
                  </a:ext>
                </a:extLst>
              </p:cNvPr>
              <p:cNvSpPr txBox="1">
                <a:spLocks noChangeArrowheads="1"/>
              </p:cNvSpPr>
              <p:nvPr/>
            </p:nvSpPr>
            <p:spPr bwMode="auto">
              <a:xfrm>
                <a:off x="28956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a</a:t>
                </a:r>
                <a:r>
                  <a:rPr lang="en-US" altLang="zh-CN" baseline="30000">
                    <a:latin typeface="Arial Narrow" panose="020B0606020202030204" pitchFamily="34" charset="0"/>
                  </a:rPr>
                  <a:t>p</a:t>
                </a:r>
              </a:p>
            </p:txBody>
          </p:sp>
          <p:sp>
            <p:nvSpPr>
              <p:cNvPr id="21" name="Text Box 10">
                <a:extLst>
                  <a:ext uri="{FF2B5EF4-FFF2-40B4-BE49-F238E27FC236}">
                    <a16:creationId xmlns:a16="http://schemas.microsoft.com/office/drawing/2014/main" id="{89418C9C-797D-47D7-8011-4F23AC1073A3}"/>
                  </a:ext>
                </a:extLst>
              </p:cNvPr>
              <p:cNvSpPr txBox="1">
                <a:spLocks noChangeArrowheads="1"/>
              </p:cNvSpPr>
              <p:nvPr/>
            </p:nvSpPr>
            <p:spPr bwMode="auto">
              <a:xfrm>
                <a:off x="38862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b</a:t>
                </a:r>
                <a:r>
                  <a:rPr lang="en-US" altLang="zh-CN" baseline="30000">
                    <a:latin typeface="Arial Narrow" panose="020B0606020202030204" pitchFamily="34" charset="0"/>
                  </a:rPr>
                  <a:t>p</a:t>
                </a:r>
              </a:p>
            </p:txBody>
          </p:sp>
          <p:sp>
            <p:nvSpPr>
              <p:cNvPr id="22" name="Text Box 11">
                <a:extLst>
                  <a:ext uri="{FF2B5EF4-FFF2-40B4-BE49-F238E27FC236}">
                    <a16:creationId xmlns:a16="http://schemas.microsoft.com/office/drawing/2014/main" id="{150FB2E1-0188-4CF7-98AA-67B2BF89FCAD}"/>
                  </a:ext>
                </a:extLst>
              </p:cNvPr>
              <p:cNvSpPr txBox="1">
                <a:spLocks noChangeArrowheads="1"/>
              </p:cNvSpPr>
              <p:nvPr/>
            </p:nvSpPr>
            <p:spPr bwMode="auto">
              <a:xfrm>
                <a:off x="48006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c</a:t>
                </a:r>
                <a:r>
                  <a:rPr lang="en-US" altLang="zh-CN" baseline="30000">
                    <a:latin typeface="Arial Narrow" panose="020B0606020202030204" pitchFamily="34" charset="0"/>
                  </a:rPr>
                  <a:t>p</a:t>
                </a:r>
              </a:p>
            </p:txBody>
          </p:sp>
          <p:sp>
            <p:nvSpPr>
              <p:cNvPr id="23" name="Line 12">
                <a:extLst>
                  <a:ext uri="{FF2B5EF4-FFF2-40B4-BE49-F238E27FC236}">
                    <a16:creationId xmlns:a16="http://schemas.microsoft.com/office/drawing/2014/main" id="{5C37E5AD-C363-4BA5-A9D2-A8C7B11125CC}"/>
                  </a:ext>
                </a:extLst>
              </p:cNvPr>
              <p:cNvSpPr>
                <a:spLocks noChangeShapeType="1"/>
              </p:cNvSpPr>
              <p:nvPr/>
            </p:nvSpPr>
            <p:spPr bwMode="auto">
              <a:xfrm>
                <a:off x="3200400" y="58674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24" name="Line 13">
                <a:extLst>
                  <a:ext uri="{FF2B5EF4-FFF2-40B4-BE49-F238E27FC236}">
                    <a16:creationId xmlns:a16="http://schemas.microsoft.com/office/drawing/2014/main" id="{E2E54970-193F-4F48-855F-13309EE1AC83}"/>
                  </a:ext>
                </a:extLst>
              </p:cNvPr>
              <p:cNvSpPr>
                <a:spLocks noChangeShapeType="1"/>
              </p:cNvSpPr>
              <p:nvPr/>
            </p:nvSpPr>
            <p:spPr bwMode="auto">
              <a:xfrm>
                <a:off x="4191000" y="58674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25" name="Line 14">
                <a:extLst>
                  <a:ext uri="{FF2B5EF4-FFF2-40B4-BE49-F238E27FC236}">
                    <a16:creationId xmlns:a16="http://schemas.microsoft.com/office/drawing/2014/main" id="{C83655CA-36E5-4A5C-B57F-04CA5F3D7497}"/>
                  </a:ext>
                </a:extLst>
              </p:cNvPr>
              <p:cNvSpPr>
                <a:spLocks noChangeShapeType="1"/>
              </p:cNvSpPr>
              <p:nvPr/>
            </p:nvSpPr>
            <p:spPr bwMode="auto">
              <a:xfrm>
                <a:off x="3200400" y="6019800"/>
                <a:ext cx="990600"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grpSp>
        <p:sp>
          <p:nvSpPr>
            <p:cNvPr id="12" name="Text Box 15">
              <a:extLst>
                <a:ext uri="{FF2B5EF4-FFF2-40B4-BE49-F238E27FC236}">
                  <a16:creationId xmlns:a16="http://schemas.microsoft.com/office/drawing/2014/main" id="{6B58F87F-2104-4833-B491-3864045AEBD1}"/>
                </a:ext>
              </a:extLst>
            </p:cNvPr>
            <p:cNvSpPr txBox="1">
              <a:spLocks noChangeArrowheads="1"/>
            </p:cNvSpPr>
            <p:nvPr/>
          </p:nvSpPr>
          <p:spPr bwMode="auto">
            <a:xfrm>
              <a:off x="3429000" y="5943600"/>
              <a:ext cx="685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vxy</a:t>
              </a:r>
            </a:p>
          </p:txBody>
        </p:sp>
      </p:grpSp>
      <p:grpSp>
        <p:nvGrpSpPr>
          <p:cNvPr id="26" name="组合 2">
            <a:extLst>
              <a:ext uri="{FF2B5EF4-FFF2-40B4-BE49-F238E27FC236}">
                <a16:creationId xmlns:a16="http://schemas.microsoft.com/office/drawing/2014/main" id="{AD0213E7-04CF-4A2F-8715-FB95AF21B80C}"/>
              </a:ext>
            </a:extLst>
          </p:cNvPr>
          <p:cNvGrpSpPr>
            <a:grpSpLocks/>
          </p:cNvGrpSpPr>
          <p:nvPr/>
        </p:nvGrpSpPr>
        <p:grpSpPr bwMode="auto">
          <a:xfrm>
            <a:off x="6412963" y="3166850"/>
            <a:ext cx="2114550" cy="826532"/>
            <a:chOff x="1752600" y="5334000"/>
            <a:chExt cx="2819400" cy="1102043"/>
          </a:xfrm>
        </p:grpSpPr>
        <p:sp>
          <p:nvSpPr>
            <p:cNvPr id="27" name="Line 4">
              <a:extLst>
                <a:ext uri="{FF2B5EF4-FFF2-40B4-BE49-F238E27FC236}">
                  <a16:creationId xmlns:a16="http://schemas.microsoft.com/office/drawing/2014/main" id="{46C8DEC5-B85B-4319-BF99-7DEA23FC083C}"/>
                </a:ext>
              </a:extLst>
            </p:cNvPr>
            <p:cNvSpPr>
              <a:spLocks noChangeShapeType="1"/>
            </p:cNvSpPr>
            <p:nvPr/>
          </p:nvSpPr>
          <p:spPr bwMode="auto">
            <a:xfrm>
              <a:off x="17526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29" name="Line 5">
              <a:extLst>
                <a:ext uri="{FF2B5EF4-FFF2-40B4-BE49-F238E27FC236}">
                  <a16:creationId xmlns:a16="http://schemas.microsoft.com/office/drawing/2014/main" id="{C79BF503-63E5-41A0-8908-47B98DDC3485}"/>
                </a:ext>
              </a:extLst>
            </p:cNvPr>
            <p:cNvSpPr>
              <a:spLocks noChangeShapeType="1"/>
            </p:cNvSpPr>
            <p:nvPr/>
          </p:nvSpPr>
          <p:spPr bwMode="auto">
            <a:xfrm>
              <a:off x="27432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0" name="Line 6">
              <a:extLst>
                <a:ext uri="{FF2B5EF4-FFF2-40B4-BE49-F238E27FC236}">
                  <a16:creationId xmlns:a16="http://schemas.microsoft.com/office/drawing/2014/main" id="{36E560A3-1B71-48D1-9EDC-007D5B404653}"/>
                </a:ext>
              </a:extLst>
            </p:cNvPr>
            <p:cNvSpPr>
              <a:spLocks noChangeShapeType="1"/>
            </p:cNvSpPr>
            <p:nvPr/>
          </p:nvSpPr>
          <p:spPr bwMode="auto">
            <a:xfrm>
              <a:off x="36576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1" name="Line 7">
              <a:extLst>
                <a:ext uri="{FF2B5EF4-FFF2-40B4-BE49-F238E27FC236}">
                  <a16:creationId xmlns:a16="http://schemas.microsoft.com/office/drawing/2014/main" id="{518C44FB-0381-4ACB-BBD4-D3F78CB26422}"/>
                </a:ext>
              </a:extLst>
            </p:cNvPr>
            <p:cNvSpPr>
              <a:spLocks noChangeShapeType="1"/>
            </p:cNvSpPr>
            <p:nvPr/>
          </p:nvSpPr>
          <p:spPr bwMode="auto">
            <a:xfrm>
              <a:off x="45720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2" name="Line 8">
              <a:extLst>
                <a:ext uri="{FF2B5EF4-FFF2-40B4-BE49-F238E27FC236}">
                  <a16:creationId xmlns:a16="http://schemas.microsoft.com/office/drawing/2014/main" id="{3399D1F1-A71F-4A2C-95C6-FBD45A2E0C0E}"/>
                </a:ext>
              </a:extLst>
            </p:cNvPr>
            <p:cNvSpPr>
              <a:spLocks noChangeShapeType="1"/>
            </p:cNvSpPr>
            <p:nvPr/>
          </p:nvSpPr>
          <p:spPr bwMode="auto">
            <a:xfrm>
              <a:off x="1752600" y="5715000"/>
              <a:ext cx="2819400"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33" name="Text Box 9">
              <a:extLst>
                <a:ext uri="{FF2B5EF4-FFF2-40B4-BE49-F238E27FC236}">
                  <a16:creationId xmlns:a16="http://schemas.microsoft.com/office/drawing/2014/main" id="{7201D3FB-0AC6-41F6-A7FB-1EB28782849F}"/>
                </a:ext>
              </a:extLst>
            </p:cNvPr>
            <p:cNvSpPr txBox="1">
              <a:spLocks noChangeArrowheads="1"/>
            </p:cNvSpPr>
            <p:nvPr/>
          </p:nvSpPr>
          <p:spPr bwMode="auto">
            <a:xfrm>
              <a:off x="20574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a</a:t>
              </a:r>
              <a:r>
                <a:rPr lang="en-US" altLang="zh-CN" baseline="30000">
                  <a:latin typeface="Arial Narrow" panose="020B0606020202030204" pitchFamily="34" charset="0"/>
                </a:rPr>
                <a:t>p</a:t>
              </a:r>
            </a:p>
          </p:txBody>
        </p:sp>
        <p:sp>
          <p:nvSpPr>
            <p:cNvPr id="34" name="Text Box 10">
              <a:extLst>
                <a:ext uri="{FF2B5EF4-FFF2-40B4-BE49-F238E27FC236}">
                  <a16:creationId xmlns:a16="http://schemas.microsoft.com/office/drawing/2014/main" id="{0D8B8544-7BEE-495B-8241-741B51C2475B}"/>
                </a:ext>
              </a:extLst>
            </p:cNvPr>
            <p:cNvSpPr txBox="1">
              <a:spLocks noChangeArrowheads="1"/>
            </p:cNvSpPr>
            <p:nvPr/>
          </p:nvSpPr>
          <p:spPr bwMode="auto">
            <a:xfrm>
              <a:off x="30480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b</a:t>
              </a:r>
              <a:r>
                <a:rPr lang="en-US" altLang="zh-CN" baseline="30000">
                  <a:latin typeface="Arial Narrow" panose="020B0606020202030204" pitchFamily="34" charset="0"/>
                </a:rPr>
                <a:t>p</a:t>
              </a:r>
            </a:p>
          </p:txBody>
        </p:sp>
        <p:sp>
          <p:nvSpPr>
            <p:cNvPr id="35" name="Text Box 11">
              <a:extLst>
                <a:ext uri="{FF2B5EF4-FFF2-40B4-BE49-F238E27FC236}">
                  <a16:creationId xmlns:a16="http://schemas.microsoft.com/office/drawing/2014/main" id="{D5EC1093-7633-426E-8658-9633683343B3}"/>
                </a:ext>
              </a:extLst>
            </p:cNvPr>
            <p:cNvSpPr txBox="1">
              <a:spLocks noChangeArrowheads="1"/>
            </p:cNvSpPr>
            <p:nvPr/>
          </p:nvSpPr>
          <p:spPr bwMode="auto">
            <a:xfrm>
              <a:off x="39624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c</a:t>
              </a:r>
              <a:r>
                <a:rPr lang="en-US" altLang="zh-CN" baseline="30000">
                  <a:latin typeface="Arial Narrow" panose="020B0606020202030204" pitchFamily="34" charset="0"/>
                </a:rPr>
                <a:t>p</a:t>
              </a:r>
            </a:p>
          </p:txBody>
        </p:sp>
        <p:sp>
          <p:nvSpPr>
            <p:cNvPr id="36" name="Line 12">
              <a:extLst>
                <a:ext uri="{FF2B5EF4-FFF2-40B4-BE49-F238E27FC236}">
                  <a16:creationId xmlns:a16="http://schemas.microsoft.com/office/drawing/2014/main" id="{3A3BFEFE-FE95-4411-9660-7DC9C36D4A80}"/>
                </a:ext>
              </a:extLst>
            </p:cNvPr>
            <p:cNvSpPr>
              <a:spLocks noChangeShapeType="1"/>
            </p:cNvSpPr>
            <p:nvPr/>
          </p:nvSpPr>
          <p:spPr bwMode="auto">
            <a:xfrm>
              <a:off x="2743200" y="58674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7" name="Line 13">
              <a:extLst>
                <a:ext uri="{FF2B5EF4-FFF2-40B4-BE49-F238E27FC236}">
                  <a16:creationId xmlns:a16="http://schemas.microsoft.com/office/drawing/2014/main" id="{340F51DB-283E-4401-92EE-E92CF7451693}"/>
                </a:ext>
              </a:extLst>
            </p:cNvPr>
            <p:cNvSpPr>
              <a:spLocks noChangeShapeType="1"/>
            </p:cNvSpPr>
            <p:nvPr/>
          </p:nvSpPr>
          <p:spPr bwMode="auto">
            <a:xfrm>
              <a:off x="3657600" y="58674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8" name="Line 14">
              <a:extLst>
                <a:ext uri="{FF2B5EF4-FFF2-40B4-BE49-F238E27FC236}">
                  <a16:creationId xmlns:a16="http://schemas.microsoft.com/office/drawing/2014/main" id="{65043FE3-957C-4A4D-938B-802016483027}"/>
                </a:ext>
              </a:extLst>
            </p:cNvPr>
            <p:cNvSpPr>
              <a:spLocks noChangeShapeType="1"/>
            </p:cNvSpPr>
            <p:nvPr/>
          </p:nvSpPr>
          <p:spPr bwMode="auto">
            <a:xfrm flipV="1">
              <a:off x="2743200" y="6019800"/>
              <a:ext cx="914400"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39" name="Text Box 15">
              <a:extLst>
                <a:ext uri="{FF2B5EF4-FFF2-40B4-BE49-F238E27FC236}">
                  <a16:creationId xmlns:a16="http://schemas.microsoft.com/office/drawing/2014/main" id="{AD7793AC-F5DC-45A4-8D70-016D2A4E822A}"/>
                </a:ext>
              </a:extLst>
            </p:cNvPr>
            <p:cNvSpPr txBox="1">
              <a:spLocks noChangeArrowheads="1"/>
            </p:cNvSpPr>
            <p:nvPr/>
          </p:nvSpPr>
          <p:spPr bwMode="auto">
            <a:xfrm>
              <a:off x="2971800" y="5943600"/>
              <a:ext cx="685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vxy</a:t>
              </a:r>
            </a:p>
          </p:txBody>
        </p:sp>
      </p:grpSp>
      <p:grpSp>
        <p:nvGrpSpPr>
          <p:cNvPr id="40" name="组合 1">
            <a:extLst>
              <a:ext uri="{FF2B5EF4-FFF2-40B4-BE49-F238E27FC236}">
                <a16:creationId xmlns:a16="http://schemas.microsoft.com/office/drawing/2014/main" id="{A52B8D4A-8731-4316-A23B-35A3C29CF8F4}"/>
              </a:ext>
            </a:extLst>
          </p:cNvPr>
          <p:cNvGrpSpPr>
            <a:grpSpLocks/>
          </p:cNvGrpSpPr>
          <p:nvPr/>
        </p:nvGrpSpPr>
        <p:grpSpPr bwMode="auto">
          <a:xfrm>
            <a:off x="3747074" y="3166850"/>
            <a:ext cx="2114550" cy="826532"/>
            <a:chOff x="5257800" y="5334000"/>
            <a:chExt cx="2819400" cy="1102043"/>
          </a:xfrm>
        </p:grpSpPr>
        <p:sp>
          <p:nvSpPr>
            <p:cNvPr id="41" name="Line 16">
              <a:extLst>
                <a:ext uri="{FF2B5EF4-FFF2-40B4-BE49-F238E27FC236}">
                  <a16:creationId xmlns:a16="http://schemas.microsoft.com/office/drawing/2014/main" id="{88F1BC89-6585-470D-B83B-39E4F47411D3}"/>
                </a:ext>
              </a:extLst>
            </p:cNvPr>
            <p:cNvSpPr>
              <a:spLocks noChangeShapeType="1"/>
            </p:cNvSpPr>
            <p:nvPr/>
          </p:nvSpPr>
          <p:spPr bwMode="auto">
            <a:xfrm>
              <a:off x="52578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42" name="Line 17">
              <a:extLst>
                <a:ext uri="{FF2B5EF4-FFF2-40B4-BE49-F238E27FC236}">
                  <a16:creationId xmlns:a16="http://schemas.microsoft.com/office/drawing/2014/main" id="{4564EF9E-980C-4BA6-B178-9B59113B1CB2}"/>
                </a:ext>
              </a:extLst>
            </p:cNvPr>
            <p:cNvSpPr>
              <a:spLocks noChangeShapeType="1"/>
            </p:cNvSpPr>
            <p:nvPr/>
          </p:nvSpPr>
          <p:spPr bwMode="auto">
            <a:xfrm>
              <a:off x="62484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43" name="Line 18">
              <a:extLst>
                <a:ext uri="{FF2B5EF4-FFF2-40B4-BE49-F238E27FC236}">
                  <a16:creationId xmlns:a16="http://schemas.microsoft.com/office/drawing/2014/main" id="{68A25C04-F396-44B8-8A0E-C4073493372C}"/>
                </a:ext>
              </a:extLst>
            </p:cNvPr>
            <p:cNvSpPr>
              <a:spLocks noChangeShapeType="1"/>
            </p:cNvSpPr>
            <p:nvPr/>
          </p:nvSpPr>
          <p:spPr bwMode="auto">
            <a:xfrm>
              <a:off x="71628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44" name="Line 19">
              <a:extLst>
                <a:ext uri="{FF2B5EF4-FFF2-40B4-BE49-F238E27FC236}">
                  <a16:creationId xmlns:a16="http://schemas.microsoft.com/office/drawing/2014/main" id="{FB941ECC-7297-494E-8774-B965E0F203AB}"/>
                </a:ext>
              </a:extLst>
            </p:cNvPr>
            <p:cNvSpPr>
              <a:spLocks noChangeShapeType="1"/>
            </p:cNvSpPr>
            <p:nvPr/>
          </p:nvSpPr>
          <p:spPr bwMode="auto">
            <a:xfrm>
              <a:off x="80772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45" name="Line 20">
              <a:extLst>
                <a:ext uri="{FF2B5EF4-FFF2-40B4-BE49-F238E27FC236}">
                  <a16:creationId xmlns:a16="http://schemas.microsoft.com/office/drawing/2014/main" id="{4E8FE8E7-3262-4125-9FFC-658DBFD0F944}"/>
                </a:ext>
              </a:extLst>
            </p:cNvPr>
            <p:cNvSpPr>
              <a:spLocks noChangeShapeType="1"/>
            </p:cNvSpPr>
            <p:nvPr/>
          </p:nvSpPr>
          <p:spPr bwMode="auto">
            <a:xfrm>
              <a:off x="5257800" y="5715000"/>
              <a:ext cx="2819400"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46" name="Text Box 21">
              <a:extLst>
                <a:ext uri="{FF2B5EF4-FFF2-40B4-BE49-F238E27FC236}">
                  <a16:creationId xmlns:a16="http://schemas.microsoft.com/office/drawing/2014/main" id="{D53B98B7-1773-4B6F-81C8-D488864EDC42}"/>
                </a:ext>
              </a:extLst>
            </p:cNvPr>
            <p:cNvSpPr txBox="1">
              <a:spLocks noChangeArrowheads="1"/>
            </p:cNvSpPr>
            <p:nvPr/>
          </p:nvSpPr>
          <p:spPr bwMode="auto">
            <a:xfrm>
              <a:off x="55626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a</a:t>
              </a:r>
              <a:r>
                <a:rPr lang="en-US" altLang="zh-CN" baseline="30000">
                  <a:latin typeface="Arial Narrow" panose="020B0606020202030204" pitchFamily="34" charset="0"/>
                </a:rPr>
                <a:t>p</a:t>
              </a:r>
            </a:p>
          </p:txBody>
        </p:sp>
        <p:sp>
          <p:nvSpPr>
            <p:cNvPr id="47" name="Text Box 22">
              <a:extLst>
                <a:ext uri="{FF2B5EF4-FFF2-40B4-BE49-F238E27FC236}">
                  <a16:creationId xmlns:a16="http://schemas.microsoft.com/office/drawing/2014/main" id="{C8B19D56-B184-4F22-A171-C2D46CE87F35}"/>
                </a:ext>
              </a:extLst>
            </p:cNvPr>
            <p:cNvSpPr txBox="1">
              <a:spLocks noChangeArrowheads="1"/>
            </p:cNvSpPr>
            <p:nvPr/>
          </p:nvSpPr>
          <p:spPr bwMode="auto">
            <a:xfrm>
              <a:off x="65532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b</a:t>
              </a:r>
              <a:r>
                <a:rPr lang="en-US" altLang="zh-CN" baseline="30000">
                  <a:latin typeface="Arial Narrow" panose="020B0606020202030204" pitchFamily="34" charset="0"/>
                </a:rPr>
                <a:t>p</a:t>
              </a:r>
            </a:p>
          </p:txBody>
        </p:sp>
        <p:sp>
          <p:nvSpPr>
            <p:cNvPr id="48" name="Text Box 23">
              <a:extLst>
                <a:ext uri="{FF2B5EF4-FFF2-40B4-BE49-F238E27FC236}">
                  <a16:creationId xmlns:a16="http://schemas.microsoft.com/office/drawing/2014/main" id="{55711FE4-9C8F-427D-BDE5-972F5995E609}"/>
                </a:ext>
              </a:extLst>
            </p:cNvPr>
            <p:cNvSpPr txBox="1">
              <a:spLocks noChangeArrowheads="1"/>
            </p:cNvSpPr>
            <p:nvPr/>
          </p:nvSpPr>
          <p:spPr bwMode="auto">
            <a:xfrm>
              <a:off x="74676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c</a:t>
              </a:r>
              <a:r>
                <a:rPr lang="en-US" altLang="zh-CN" baseline="30000">
                  <a:latin typeface="Arial Narrow" panose="020B0606020202030204" pitchFamily="34" charset="0"/>
                </a:rPr>
                <a:t>p</a:t>
              </a:r>
            </a:p>
          </p:txBody>
        </p:sp>
        <p:sp>
          <p:nvSpPr>
            <p:cNvPr id="49" name="Line 24">
              <a:extLst>
                <a:ext uri="{FF2B5EF4-FFF2-40B4-BE49-F238E27FC236}">
                  <a16:creationId xmlns:a16="http://schemas.microsoft.com/office/drawing/2014/main" id="{3BB9C740-5092-42C5-9582-E33D430855FC}"/>
                </a:ext>
              </a:extLst>
            </p:cNvPr>
            <p:cNvSpPr>
              <a:spLocks noChangeShapeType="1"/>
            </p:cNvSpPr>
            <p:nvPr/>
          </p:nvSpPr>
          <p:spPr bwMode="auto">
            <a:xfrm>
              <a:off x="6705600" y="58674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50" name="Line 25">
              <a:extLst>
                <a:ext uri="{FF2B5EF4-FFF2-40B4-BE49-F238E27FC236}">
                  <a16:creationId xmlns:a16="http://schemas.microsoft.com/office/drawing/2014/main" id="{B4AE745C-2342-49DD-8207-815D70F6CDEF}"/>
                </a:ext>
              </a:extLst>
            </p:cNvPr>
            <p:cNvSpPr>
              <a:spLocks noChangeShapeType="1"/>
            </p:cNvSpPr>
            <p:nvPr/>
          </p:nvSpPr>
          <p:spPr bwMode="auto">
            <a:xfrm>
              <a:off x="7696200" y="58674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51" name="Line 26">
              <a:extLst>
                <a:ext uri="{FF2B5EF4-FFF2-40B4-BE49-F238E27FC236}">
                  <a16:creationId xmlns:a16="http://schemas.microsoft.com/office/drawing/2014/main" id="{D6DDAAD4-C770-4395-990F-E0B9305B82A3}"/>
                </a:ext>
              </a:extLst>
            </p:cNvPr>
            <p:cNvSpPr>
              <a:spLocks noChangeShapeType="1"/>
            </p:cNvSpPr>
            <p:nvPr/>
          </p:nvSpPr>
          <p:spPr bwMode="auto">
            <a:xfrm>
              <a:off x="6705600" y="6019800"/>
              <a:ext cx="990600"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52" name="Text Box 27">
              <a:extLst>
                <a:ext uri="{FF2B5EF4-FFF2-40B4-BE49-F238E27FC236}">
                  <a16:creationId xmlns:a16="http://schemas.microsoft.com/office/drawing/2014/main" id="{DF273B0B-8260-40DD-A4DF-3B2E10B7199A}"/>
                </a:ext>
              </a:extLst>
            </p:cNvPr>
            <p:cNvSpPr txBox="1">
              <a:spLocks noChangeArrowheads="1"/>
            </p:cNvSpPr>
            <p:nvPr/>
          </p:nvSpPr>
          <p:spPr bwMode="auto">
            <a:xfrm>
              <a:off x="6934200" y="5943600"/>
              <a:ext cx="685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vxy</a:t>
              </a:r>
            </a:p>
          </p:txBody>
        </p:sp>
      </p:grpSp>
      <mc:AlternateContent xmlns:mc="http://schemas.openxmlformats.org/markup-compatibility/2006">
        <mc:Choice xmlns:a14="http://schemas.microsoft.com/office/drawing/2010/main" Requires="a14">
          <p:sp>
            <p:nvSpPr>
              <p:cNvPr id="53" name="文本框 52">
                <a:extLst>
                  <a:ext uri="{FF2B5EF4-FFF2-40B4-BE49-F238E27FC236}">
                    <a16:creationId xmlns:a16="http://schemas.microsoft.com/office/drawing/2014/main" id="{EFFB798A-515F-460A-A8AC-1EB8F8A8F2CF}"/>
                  </a:ext>
                </a:extLst>
              </p:cNvPr>
              <p:cNvSpPr txBox="1"/>
              <p:nvPr/>
            </p:nvSpPr>
            <p:spPr>
              <a:xfrm>
                <a:off x="909473" y="4176237"/>
                <a:ext cx="7160838" cy="472245"/>
              </a:xfrm>
              <a:prstGeom prst="rect">
                <a:avLst/>
              </a:prstGeom>
              <a:noFill/>
            </p:spPr>
            <p:txBody>
              <a:bodyPr wrap="square">
                <a:spAutoFit/>
              </a:bodyPr>
              <a:lstStyle/>
              <a:p>
                <a:pPr lvl="1">
                  <a:lnSpc>
                    <a:spcPct val="150000"/>
                  </a:lnSpc>
                  <a:defRPr/>
                </a:pPr>
                <a:r>
                  <a:rPr lang="en-US" altLang="zh-CN" sz="18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u</a:t>
                </a:r>
                <a14:m>
                  <m:oMath xmlns:m="http://schemas.openxmlformats.org/officeDocument/2006/math">
                    <m:sSup>
                      <m:sSupPr>
                        <m:ctrlPr>
                          <a:rPr lang="en-US" altLang="zh-CN" sz="180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m:rPr>
                            <m:sty m:val="p"/>
                          </m:rPr>
                          <a:rPr lang="en-US" altLang="zh-CN" sz="18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v</m:t>
                        </m:r>
                      </m:e>
                      <m:sup>
                        <m:r>
                          <a:rPr lang="en-US" altLang="zh-CN" sz="18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𝑖</m:t>
                        </m:r>
                      </m:sup>
                    </m:sSup>
                  </m:oMath>
                </a14:m>
                <a:r>
                  <a:rPr lang="en-US" altLang="zh-CN" sz="18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x</a:t>
                </a:r>
                <a:r>
                  <a:rPr lang="en-US" altLang="zh-CN" sz="1800">
                    <a:solidFill>
                      <a:schemeClr val="tx1">
                        <a:lumMod val="65000"/>
                        <a:lumOff val="35000"/>
                      </a:schemeClr>
                    </a:solidFill>
                    <a:ea typeface="黑体" panose="02010609060101010101" pitchFamily="49" charset="-122"/>
                    <a:sym typeface="Symbol" pitchFamily="18" charset="2"/>
                  </a:rPr>
                  <a:t> </a:t>
                </a:r>
                <a14:m>
                  <m:oMath xmlns:m="http://schemas.openxmlformats.org/officeDocument/2006/math">
                    <m:sSup>
                      <m:sSupPr>
                        <m:ctrlPr>
                          <a:rPr lang="en-US" altLang="zh-CN" sz="18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18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𝑦</m:t>
                        </m:r>
                      </m:e>
                      <m:sup>
                        <m:r>
                          <a:rPr lang="en-US" altLang="zh-CN" sz="18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𝑖</m:t>
                        </m:r>
                      </m:sup>
                    </m:sSup>
                    <m:r>
                      <a:rPr lang="en-US" altLang="zh-CN" sz="18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 </m:t>
                    </m:r>
                  </m:oMath>
                </a14:m>
                <a:r>
                  <a:rPr lang="en-US" altLang="zh-CN" sz="18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z</a:t>
                </a:r>
                <a:r>
                  <a:rPr lang="zh-CN" altLang="en-US" sz="18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中</a:t>
                </a:r>
                <a:r>
                  <a:rPr lang="en-US" altLang="zh-CN" sz="18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a</a:t>
                </a:r>
                <a:r>
                  <a:rPr lang="zh-CN" altLang="en-US" sz="18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a:t>
                </a:r>
                <a:r>
                  <a:rPr lang="en-US" altLang="zh-CN" sz="18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b</a:t>
                </a:r>
                <a:r>
                  <a:rPr lang="zh-CN" altLang="en-US" sz="18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a:t>
                </a:r>
                <a:r>
                  <a:rPr lang="en-US" altLang="zh-CN" sz="18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c</a:t>
                </a:r>
                <a:r>
                  <a:rPr lang="zh-CN" altLang="en-US" sz="18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三种符号个数不等,</a:t>
                </a:r>
                <a:r>
                  <a:rPr lang="zh-CN" altLang="en-US">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不满足泵定理条件</a:t>
                </a:r>
                <a:r>
                  <a:rPr lang="en-US" altLang="zh-CN">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1</a:t>
                </a:r>
                <a:endParaRPr lang="en-US" altLang="zh-CN" sz="1800">
                  <a:solidFill>
                    <a:schemeClr val="tx1">
                      <a:lumMod val="65000"/>
                      <a:lumOff val="35000"/>
                    </a:schemeClr>
                  </a:solidFill>
                  <a:latin typeface="黑体" panose="02010609060101010101" pitchFamily="49" charset="-122"/>
                  <a:ea typeface="黑体" panose="02010609060101010101" pitchFamily="49" charset="-122"/>
                </a:endParaRPr>
              </a:p>
            </p:txBody>
          </p:sp>
        </mc:Choice>
        <mc:Fallback>
          <p:sp>
            <p:nvSpPr>
              <p:cNvPr id="53" name="文本框 52">
                <a:extLst>
                  <a:ext uri="{FF2B5EF4-FFF2-40B4-BE49-F238E27FC236}">
                    <a16:creationId xmlns:a16="http://schemas.microsoft.com/office/drawing/2014/main" id="{EFFB798A-515F-460A-A8AC-1EB8F8A8F2CF}"/>
                  </a:ext>
                </a:extLst>
              </p:cNvPr>
              <p:cNvSpPr txBox="1">
                <a:spLocks noRot="1" noChangeAspect="1" noMove="1" noResize="1" noEditPoints="1" noAdjustHandles="1" noChangeArrowheads="1" noChangeShapeType="1" noTextEdit="1"/>
              </p:cNvSpPr>
              <p:nvPr/>
            </p:nvSpPr>
            <p:spPr>
              <a:xfrm>
                <a:off x="909473" y="4176237"/>
                <a:ext cx="7160838" cy="472245"/>
              </a:xfrm>
              <a:prstGeom prst="rect">
                <a:avLst/>
              </a:prstGeom>
              <a:blipFill>
                <a:blip r:embed="rId5"/>
                <a:stretch>
                  <a:fillRect b="-141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27178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3716281" y="2009239"/>
            <a:ext cx="5102543" cy="584775"/>
          </a:xfrm>
          <a:prstGeom prst="rect">
            <a:avLst/>
          </a:prstGeom>
          <a:noFill/>
        </p:spPr>
        <p:txBody>
          <a:bodyPr wrap="square" rtlCol="0">
            <a:spAutoFit/>
          </a:bodyPr>
          <a:lstStyle/>
          <a:p>
            <a:r>
              <a:rPr lang="zh-CN" altLang="en-US" sz="3200" b="1">
                <a:solidFill>
                  <a:srgbClr val="335B74"/>
                </a:solidFill>
                <a:latin typeface="微软雅黑" panose="020B0503020204020204" pitchFamily="34" charset="-122"/>
                <a:ea typeface="微软雅黑" panose="020B0503020204020204" pitchFamily="34" charset="-122"/>
              </a:rPr>
              <a:t>感谢聆听</a:t>
            </a:r>
            <a:endParaRPr lang="zh-CN" altLang="en-US" sz="3200" b="1">
              <a:solidFill>
                <a:srgbClr val="51718D"/>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7110" y="1854267"/>
            <a:ext cx="1177526" cy="896326"/>
          </a:xfrm>
          <a:prstGeom prst="rect">
            <a:avLst/>
          </a:prstGeom>
        </p:spPr>
      </p:pic>
    </p:spTree>
    <p:extLst>
      <p:ext uri="{BB962C8B-B14F-4D97-AF65-F5344CB8AC3E}">
        <p14:creationId xmlns:p14="http://schemas.microsoft.com/office/powerpoint/2010/main" val="363021053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sp>
        <p:nvSpPr>
          <p:cNvPr id="28" name="Rectangle 25"/>
          <p:cNvSpPr/>
          <p:nvPr/>
        </p:nvSpPr>
        <p:spPr>
          <a:xfrm>
            <a:off x="833949" y="1009971"/>
            <a:ext cx="7476102" cy="3415446"/>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2000">
                <a:solidFill>
                  <a:srgbClr val="FF0000"/>
                </a:solidFill>
                <a:latin typeface="黑体" panose="02010609060101010101" pitchFamily="49" charset="-122"/>
                <a:ea typeface="黑体" panose="02010609060101010101" pitchFamily="49" charset="-122"/>
              </a:rPr>
              <a:t>证明某些语言不是上下文无关的</a:t>
            </a:r>
            <a:endParaRPr lang="en-US" altLang="zh-CN" sz="2000">
              <a:solidFill>
                <a:srgbClr val="FF0000"/>
              </a:solidFill>
              <a:latin typeface="黑体" panose="02010609060101010101" pitchFamily="49" charset="-122"/>
              <a:ea typeface="黑体" panose="02010609060101010101" pitchFamily="49" charset="-122"/>
            </a:endParaRPr>
          </a:p>
          <a:p>
            <a:pPr marL="457200" indent="-457200" algn="just" fontAlgn="ctr">
              <a:buFont typeface="Arial" panose="020B0604020202020204" pitchFamily="34" charset="0"/>
              <a:buChar char="•"/>
            </a:pPr>
            <a:endParaRPr lang="en-US" altLang="zh-CN" sz="2400">
              <a:solidFill>
                <a:schemeClr val="tx1">
                  <a:lumMod val="65000"/>
                  <a:lumOff val="35000"/>
                </a:schemeClr>
              </a:solidFill>
              <a:latin typeface="黑体" panose="02010609060101010101" pitchFamily="49" charset="-122"/>
              <a:ea typeface="黑体" panose="02010609060101010101" pitchFamily="49" charset="-122"/>
            </a:endParaRPr>
          </a:p>
          <a:p>
            <a:pPr marL="457200" indent="-457200" algn="just" fontAlgn="ctr">
              <a:buFont typeface="Arial" panose="020B0604020202020204" pitchFamily="34" charset="0"/>
              <a:buChar cha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针对上下文无关语言的泵引理</a:t>
            </a:r>
            <a:r>
              <a:rPr lang="en-US" altLang="zh-CN" sz="2000">
                <a:solidFill>
                  <a:schemeClr val="tx1">
                    <a:lumMod val="65000"/>
                    <a:lumOff val="35000"/>
                  </a:schemeClr>
                </a:solidFill>
                <a:latin typeface="黑体" panose="02010609060101010101" pitchFamily="49" charset="-122"/>
                <a:ea typeface="黑体" panose="02010609060101010101" pitchFamily="49" charset="-122"/>
              </a:rPr>
              <a:t>	</a:t>
            </a: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17638475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sp>
        <p:nvSpPr>
          <p:cNvPr id="28" name="Rectangle 25"/>
          <p:cNvSpPr/>
          <p:nvPr/>
        </p:nvSpPr>
        <p:spPr>
          <a:xfrm>
            <a:off x="833949" y="1009971"/>
            <a:ext cx="7476102" cy="3415446"/>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2000">
                <a:solidFill>
                  <a:srgbClr val="FF0000"/>
                </a:solidFill>
                <a:latin typeface="黑体" panose="02010609060101010101" pitchFamily="49" charset="-122"/>
                <a:ea typeface="黑体" panose="02010609060101010101" pitchFamily="49" charset="-122"/>
              </a:rPr>
              <a:t>证明某些语言不是上下文无关的</a:t>
            </a:r>
            <a:endParaRPr lang="en-US" altLang="zh-CN" sz="2000">
              <a:solidFill>
                <a:srgbClr val="FF0000"/>
              </a:solidFill>
              <a:latin typeface="黑体" panose="02010609060101010101" pitchFamily="49" charset="-122"/>
              <a:ea typeface="黑体" panose="02010609060101010101" pitchFamily="49" charset="-122"/>
            </a:endParaRPr>
          </a:p>
          <a:p>
            <a:pPr marL="457200" indent="-457200" algn="just" fontAlgn="ctr">
              <a:buFont typeface="Arial" panose="020B0604020202020204" pitchFamily="34" charset="0"/>
              <a:buChar char="•"/>
            </a:pPr>
            <a:endParaRPr lang="en-US" altLang="zh-CN" sz="2400">
              <a:solidFill>
                <a:schemeClr val="tx1">
                  <a:lumMod val="65000"/>
                  <a:lumOff val="35000"/>
                </a:schemeClr>
              </a:solidFill>
              <a:latin typeface="黑体" panose="02010609060101010101" pitchFamily="49" charset="-122"/>
              <a:ea typeface="黑体" panose="02010609060101010101" pitchFamily="49" charset="-122"/>
            </a:endParaRPr>
          </a:p>
          <a:p>
            <a:pPr marL="457200" indent="-457200" algn="just" fontAlgn="ctr">
              <a:buFont typeface="Arial" panose="020B0604020202020204" pitchFamily="34" charset="0"/>
              <a:buChar cha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针对上下文无关语言的泵引理</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algn="just" fontAlgn="ctr"/>
            <a:r>
              <a:rPr lang="en-US" altLang="zh-CN" sz="2000">
                <a:solidFill>
                  <a:schemeClr val="tx1">
                    <a:lumMod val="65000"/>
                    <a:lumOff val="35000"/>
                  </a:schemeClr>
                </a:solidFill>
                <a:latin typeface="黑体" panose="02010609060101010101" pitchFamily="49" charset="-122"/>
                <a:ea typeface="黑体" panose="02010609060101010101" pitchFamily="49" charset="-122"/>
              </a:rPr>
              <a:t>	</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它指出每一个上下文无关语言都有一个特殊的值，叫做</a:t>
            </a:r>
            <a:r>
              <a:rPr lang="zh-CN" altLang="en-US" sz="2000">
                <a:solidFill>
                  <a:srgbClr val="FF0000"/>
                </a:solidFill>
                <a:latin typeface="黑体" panose="02010609060101010101" pitchFamily="49" charset="-122"/>
                <a:ea typeface="黑体" panose="02010609060101010101" pitchFamily="49" charset="-122"/>
              </a:rPr>
              <a:t>泵长</a:t>
            </a:r>
            <a:r>
              <a:rPr lang="en-US" altLang="zh-CN" sz="2000">
                <a:solidFill>
                  <a:srgbClr val="FF0000"/>
                </a:solidFill>
                <a:latin typeface="黑体" panose="02010609060101010101" pitchFamily="49" charset="-122"/>
                <a:ea typeface="黑体" panose="02010609060101010101" pitchFamily="49" charset="-122"/>
              </a:rPr>
              <a:t>	</a:t>
            </a:r>
            <a:r>
              <a:rPr lang="zh-CN" altLang="en-US" sz="2000">
                <a:solidFill>
                  <a:srgbClr val="FF0000"/>
                </a:solidFill>
                <a:latin typeface="黑体" panose="02010609060101010101" pitchFamily="49" charset="-122"/>
                <a:ea typeface="黑体" panose="02010609060101010101" pitchFamily="49" charset="-122"/>
              </a:rPr>
              <a:t>度</a:t>
            </a:r>
            <a:r>
              <a:rPr lang="zh-CN" altLang="en-US" sz="2000">
                <a:solidFill>
                  <a:schemeClr val="tx1">
                    <a:lumMod val="65000"/>
                    <a:lumOff val="35000"/>
                  </a:schemeClr>
                </a:solidFill>
                <a:latin typeface="黑体" panose="02010609060101010101" pitchFamily="49" charset="-122"/>
                <a:ea typeface="黑体" panose="02010609060101010101" pitchFamily="49" charset="-122"/>
              </a:rPr>
              <a:t>，使得这个语言中的所有长度等于或大于这个值的字符串</a:t>
            </a:r>
            <a:r>
              <a:rPr lang="en-US" altLang="zh-CN" sz="2000">
                <a:solidFill>
                  <a:schemeClr val="tx1">
                    <a:lumMod val="65000"/>
                    <a:lumOff val="35000"/>
                  </a:schemeClr>
                </a:solidFill>
                <a:latin typeface="黑体" panose="02010609060101010101" pitchFamily="49" charset="-122"/>
                <a:ea typeface="黑体" panose="02010609060101010101" pitchFamily="49" charset="-122"/>
              </a:rPr>
              <a:t>	</a:t>
            </a:r>
            <a:r>
              <a:rPr lang="zh-CN" altLang="en-US" sz="2000">
                <a:solidFill>
                  <a:schemeClr val="tx1">
                    <a:lumMod val="65000"/>
                    <a:lumOff val="35000"/>
                  </a:schemeClr>
                </a:solidFill>
                <a:latin typeface="黑体" panose="02010609060101010101" pitchFamily="49" charset="-122"/>
                <a:ea typeface="黑体" panose="02010609060101010101" pitchFamily="49" charset="-122"/>
              </a:rPr>
              <a:t>都能够被</a:t>
            </a:r>
            <a:r>
              <a:rPr lang="zh-CN" altLang="en-US" sz="2000">
                <a:solidFill>
                  <a:srgbClr val="FF0000"/>
                </a:solidFill>
                <a:latin typeface="黑体" panose="02010609060101010101" pitchFamily="49" charset="-122"/>
                <a:ea typeface="黑体" panose="02010609060101010101" pitchFamily="49" charset="-122"/>
              </a:rPr>
              <a:t>“抽取”</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。它是指字符串能被划分成</a:t>
            </a:r>
            <a:r>
              <a:rPr lang="en-US" altLang="zh-CN" sz="2000">
                <a:solidFill>
                  <a:schemeClr val="tx1">
                    <a:lumMod val="65000"/>
                    <a:lumOff val="35000"/>
                  </a:schemeClr>
                </a:solidFill>
                <a:latin typeface="黑体" panose="02010609060101010101" pitchFamily="49" charset="-122"/>
                <a:ea typeface="黑体" panose="02010609060101010101" pitchFamily="49" charset="-122"/>
              </a:rPr>
              <a:t>5</a:t>
            </a:r>
            <a:r>
              <a:rPr lang="zh-CN" altLang="en-US" sz="2000">
                <a:solidFill>
                  <a:schemeClr val="tx1">
                    <a:lumMod val="65000"/>
                    <a:lumOff val="35000"/>
                  </a:schemeClr>
                </a:solidFill>
                <a:latin typeface="黑体" panose="02010609060101010101" pitchFamily="49" charset="-122"/>
                <a:ea typeface="黑体" panose="02010609060101010101" pitchFamily="49" charset="-122"/>
              </a:rPr>
              <a:t>段，其中第</a:t>
            </a:r>
            <a:r>
              <a:rPr lang="en-US" altLang="zh-CN" sz="2000">
                <a:solidFill>
                  <a:schemeClr val="tx1">
                    <a:lumMod val="65000"/>
                    <a:lumOff val="35000"/>
                  </a:schemeClr>
                </a:solidFill>
                <a:latin typeface="黑体" panose="02010609060101010101" pitchFamily="49" charset="-122"/>
                <a:ea typeface="黑体" panose="02010609060101010101" pitchFamily="49" charset="-122"/>
              </a:rPr>
              <a:t>	2</a:t>
            </a:r>
            <a:r>
              <a:rPr lang="zh-CN" altLang="en-US" sz="2000">
                <a:solidFill>
                  <a:schemeClr val="tx1">
                    <a:lumMod val="65000"/>
                    <a:lumOff val="35000"/>
                  </a:schemeClr>
                </a:solidFill>
                <a:latin typeface="黑体" panose="02010609060101010101" pitchFamily="49" charset="-122"/>
                <a:ea typeface="黑体" panose="02010609060101010101" pitchFamily="49" charset="-122"/>
              </a:rPr>
              <a:t>段和第</a:t>
            </a:r>
            <a:r>
              <a:rPr lang="en-US" altLang="zh-CN" sz="2000">
                <a:solidFill>
                  <a:schemeClr val="tx1">
                    <a:lumMod val="65000"/>
                    <a:lumOff val="35000"/>
                  </a:schemeClr>
                </a:solidFill>
                <a:latin typeface="黑体" panose="02010609060101010101" pitchFamily="49" charset="-122"/>
                <a:ea typeface="黑体" panose="02010609060101010101" pitchFamily="49" charset="-122"/>
              </a:rPr>
              <a:t>4</a:t>
            </a:r>
            <a:r>
              <a:rPr lang="zh-CN" altLang="en-US" sz="2000">
                <a:solidFill>
                  <a:schemeClr val="tx1">
                    <a:lumMod val="65000"/>
                    <a:lumOff val="35000"/>
                  </a:schemeClr>
                </a:solidFill>
                <a:latin typeface="黑体" panose="02010609060101010101" pitchFamily="49" charset="-122"/>
                <a:ea typeface="黑体" panose="02010609060101010101" pitchFamily="49" charset="-122"/>
              </a:rPr>
              <a:t>段可以同时重复任意次，并且所得到的字符串仍</a:t>
            </a:r>
            <a:r>
              <a:rPr lang="en-US" altLang="zh-CN" sz="2000">
                <a:solidFill>
                  <a:schemeClr val="tx1">
                    <a:lumMod val="65000"/>
                    <a:lumOff val="35000"/>
                  </a:schemeClr>
                </a:solidFill>
                <a:latin typeface="黑体" panose="02010609060101010101" pitchFamily="49" charset="-122"/>
                <a:ea typeface="黑体" panose="02010609060101010101" pitchFamily="49" charset="-122"/>
              </a:rPr>
              <a:t>	</a:t>
            </a:r>
            <a:r>
              <a:rPr lang="zh-CN" altLang="en-US" sz="2000">
                <a:solidFill>
                  <a:schemeClr val="tx1">
                    <a:lumMod val="65000"/>
                    <a:lumOff val="35000"/>
                  </a:schemeClr>
                </a:solidFill>
                <a:latin typeface="黑体" panose="02010609060101010101" pitchFamily="49" charset="-122"/>
                <a:ea typeface="黑体" panose="02010609060101010101" pitchFamily="49" charset="-122"/>
              </a:rPr>
              <a:t>然</a:t>
            </a:r>
            <a:r>
              <a:rPr lang="en-US" altLang="zh-CN" sz="2000">
                <a:solidFill>
                  <a:schemeClr val="tx1">
                    <a:lumMod val="65000"/>
                    <a:lumOff val="35000"/>
                  </a:schemeClr>
                </a:solidFill>
                <a:latin typeface="黑体" panose="02010609060101010101" pitchFamily="49" charset="-122"/>
                <a:ea typeface="黑体" panose="02010609060101010101" pitchFamily="49" charset="-122"/>
              </a:rPr>
              <a:t>	</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在这个语言中。</a:t>
            </a:r>
            <a:endParaRPr lang="en-US" altLang="zh-CN" sz="2000">
              <a:solidFill>
                <a:schemeClr val="tx1">
                  <a:lumMod val="65000"/>
                  <a:lumOff val="35000"/>
                </a:schemeClr>
              </a:solidFill>
              <a:latin typeface="黑体" panose="02010609060101010101" pitchFamily="49" charset="-122"/>
              <a:ea typeface="黑体" panose="02010609060101010101" pitchFamily="49" charset="-122"/>
            </a:endParaRP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3237893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sp>
        <p:nvSpPr>
          <p:cNvPr id="28" name="Rectangle 25"/>
          <p:cNvSpPr/>
          <p:nvPr/>
        </p:nvSpPr>
        <p:spPr>
          <a:xfrm>
            <a:off x="833949" y="1009971"/>
            <a:ext cx="7476102" cy="3415446"/>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2000">
                <a:solidFill>
                  <a:srgbClr val="FF0000"/>
                </a:solidFill>
                <a:latin typeface="黑体" panose="02010609060101010101" pitchFamily="49" charset="-122"/>
                <a:ea typeface="黑体" panose="02010609060101010101" pitchFamily="49" charset="-122"/>
              </a:rPr>
              <a:t>证明某些语言不是上下文无关的</a:t>
            </a:r>
            <a:endParaRPr lang="en-US" altLang="zh-CN" sz="2000">
              <a:solidFill>
                <a:srgbClr val="FF0000"/>
              </a:solidFill>
              <a:latin typeface="黑体" panose="02010609060101010101" pitchFamily="49" charset="-122"/>
              <a:ea typeface="黑体" panose="02010609060101010101" pitchFamily="49" charset="-122"/>
            </a:endParaRPr>
          </a:p>
          <a:p>
            <a:pPr marL="457200" indent="-457200" algn="just" fontAlgn="ctr">
              <a:buFont typeface="Arial" panose="020B0604020202020204" pitchFamily="34" charset="0"/>
              <a:buChar char="•"/>
            </a:pPr>
            <a:endParaRPr lang="en-US" altLang="zh-CN" sz="2400">
              <a:solidFill>
                <a:schemeClr val="tx1">
                  <a:lumMod val="65000"/>
                  <a:lumOff val="35000"/>
                </a:schemeClr>
              </a:solidFill>
              <a:latin typeface="黑体" panose="02010609060101010101" pitchFamily="49" charset="-122"/>
              <a:ea typeface="黑体" panose="02010609060101010101" pitchFamily="49" charset="-122"/>
            </a:endParaRPr>
          </a:p>
          <a:p>
            <a:pPr marL="457200" indent="-457200" algn="just" fontAlgn="ctr">
              <a:buFont typeface="Arial" panose="020B0604020202020204" pitchFamily="34" charset="0"/>
              <a:buChar cha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针对上下文无关语言的泵引理</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algn="just" fontAlgn="ctr"/>
            <a:r>
              <a:rPr lang="en-US" altLang="zh-CN" sz="2000">
                <a:solidFill>
                  <a:schemeClr val="tx1">
                    <a:lumMod val="65000"/>
                    <a:lumOff val="35000"/>
                  </a:schemeClr>
                </a:solidFill>
                <a:latin typeface="黑体" panose="02010609060101010101" pitchFamily="49" charset="-122"/>
                <a:ea typeface="黑体" panose="02010609060101010101" pitchFamily="49" charset="-122"/>
              </a:rPr>
              <a:t>	</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它指出每一个上下文无关语言都有一个特殊的值，叫做泵长</a:t>
            </a:r>
            <a:r>
              <a:rPr lang="en-US" altLang="zh-CN" sz="2000">
                <a:solidFill>
                  <a:schemeClr val="tx1">
                    <a:lumMod val="65000"/>
                    <a:lumOff val="35000"/>
                  </a:schemeClr>
                </a:solidFill>
                <a:latin typeface="黑体" panose="02010609060101010101" pitchFamily="49" charset="-122"/>
                <a:ea typeface="黑体" panose="02010609060101010101" pitchFamily="49" charset="-122"/>
              </a:rPr>
              <a:t>	</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度，使得这个语言中的所有长度等于或大于这个值的字符串</a:t>
            </a:r>
            <a:r>
              <a:rPr lang="en-US" altLang="zh-CN" sz="2000">
                <a:solidFill>
                  <a:schemeClr val="tx1">
                    <a:lumMod val="65000"/>
                    <a:lumOff val="35000"/>
                  </a:schemeClr>
                </a:solidFill>
                <a:latin typeface="黑体" panose="02010609060101010101" pitchFamily="49" charset="-122"/>
                <a:ea typeface="黑体" panose="02010609060101010101" pitchFamily="49" charset="-122"/>
              </a:rPr>
              <a:t>	</a:t>
            </a:r>
            <a:r>
              <a:rPr lang="zh-CN" altLang="en-US" sz="2000">
                <a:solidFill>
                  <a:schemeClr val="tx1">
                    <a:lumMod val="65000"/>
                    <a:lumOff val="35000"/>
                  </a:schemeClr>
                </a:solidFill>
                <a:latin typeface="黑体" panose="02010609060101010101" pitchFamily="49" charset="-122"/>
                <a:ea typeface="黑体" panose="02010609060101010101" pitchFamily="49" charset="-122"/>
              </a:rPr>
              <a:t>都能够被“抽取”。它是指字符串能被划分成</a:t>
            </a:r>
            <a:r>
              <a:rPr lang="en-US" altLang="zh-CN" sz="2000">
                <a:solidFill>
                  <a:schemeClr val="tx1">
                    <a:lumMod val="65000"/>
                    <a:lumOff val="35000"/>
                  </a:schemeClr>
                </a:solidFill>
                <a:latin typeface="黑体" panose="02010609060101010101" pitchFamily="49" charset="-122"/>
                <a:ea typeface="黑体" panose="02010609060101010101" pitchFamily="49" charset="-122"/>
              </a:rPr>
              <a:t>5</a:t>
            </a:r>
            <a:r>
              <a:rPr lang="zh-CN" altLang="en-US" sz="2000">
                <a:solidFill>
                  <a:schemeClr val="tx1">
                    <a:lumMod val="65000"/>
                    <a:lumOff val="35000"/>
                  </a:schemeClr>
                </a:solidFill>
                <a:latin typeface="黑体" panose="02010609060101010101" pitchFamily="49" charset="-122"/>
                <a:ea typeface="黑体" panose="02010609060101010101" pitchFamily="49" charset="-122"/>
              </a:rPr>
              <a:t>段，其中第</a:t>
            </a:r>
            <a:r>
              <a:rPr lang="en-US" altLang="zh-CN" sz="2000">
                <a:solidFill>
                  <a:schemeClr val="tx1">
                    <a:lumMod val="65000"/>
                    <a:lumOff val="35000"/>
                  </a:schemeClr>
                </a:solidFill>
                <a:latin typeface="黑体" panose="02010609060101010101" pitchFamily="49" charset="-122"/>
                <a:ea typeface="黑体" panose="02010609060101010101" pitchFamily="49" charset="-122"/>
              </a:rPr>
              <a:t>	2</a:t>
            </a:r>
            <a:r>
              <a:rPr lang="zh-CN" altLang="en-US" sz="2000">
                <a:solidFill>
                  <a:schemeClr val="tx1">
                    <a:lumMod val="65000"/>
                    <a:lumOff val="35000"/>
                  </a:schemeClr>
                </a:solidFill>
                <a:latin typeface="黑体" panose="02010609060101010101" pitchFamily="49" charset="-122"/>
                <a:ea typeface="黑体" panose="02010609060101010101" pitchFamily="49" charset="-122"/>
              </a:rPr>
              <a:t>段和第</a:t>
            </a:r>
            <a:r>
              <a:rPr lang="en-US" altLang="zh-CN" sz="2000">
                <a:solidFill>
                  <a:schemeClr val="tx1">
                    <a:lumMod val="65000"/>
                    <a:lumOff val="35000"/>
                  </a:schemeClr>
                </a:solidFill>
                <a:latin typeface="黑体" panose="02010609060101010101" pitchFamily="49" charset="-122"/>
                <a:ea typeface="黑体" panose="02010609060101010101" pitchFamily="49" charset="-122"/>
              </a:rPr>
              <a:t>4</a:t>
            </a:r>
            <a:r>
              <a:rPr lang="zh-CN" altLang="en-US" sz="2000">
                <a:solidFill>
                  <a:schemeClr val="tx1">
                    <a:lumMod val="65000"/>
                    <a:lumOff val="35000"/>
                  </a:schemeClr>
                </a:solidFill>
                <a:latin typeface="黑体" panose="02010609060101010101" pitchFamily="49" charset="-122"/>
                <a:ea typeface="黑体" panose="02010609060101010101" pitchFamily="49" charset="-122"/>
              </a:rPr>
              <a:t>段可以同时重复任意次，并且所得到的字符串仍</a:t>
            </a:r>
            <a:r>
              <a:rPr lang="en-US" altLang="zh-CN" sz="2000">
                <a:solidFill>
                  <a:schemeClr val="tx1">
                    <a:lumMod val="65000"/>
                    <a:lumOff val="35000"/>
                  </a:schemeClr>
                </a:solidFill>
                <a:latin typeface="黑体" panose="02010609060101010101" pitchFamily="49" charset="-122"/>
                <a:ea typeface="黑体" panose="02010609060101010101" pitchFamily="49" charset="-122"/>
              </a:rPr>
              <a:t>	</a:t>
            </a:r>
            <a:r>
              <a:rPr lang="zh-CN" altLang="en-US" sz="2000">
                <a:solidFill>
                  <a:schemeClr val="tx1">
                    <a:lumMod val="65000"/>
                    <a:lumOff val="35000"/>
                  </a:schemeClr>
                </a:solidFill>
                <a:latin typeface="黑体" panose="02010609060101010101" pitchFamily="49" charset="-122"/>
                <a:ea typeface="黑体" panose="02010609060101010101" pitchFamily="49" charset="-122"/>
              </a:rPr>
              <a:t>然</a:t>
            </a:r>
            <a:r>
              <a:rPr lang="en-US" altLang="zh-CN" sz="2000">
                <a:solidFill>
                  <a:schemeClr val="tx1">
                    <a:lumMod val="65000"/>
                    <a:lumOff val="35000"/>
                  </a:schemeClr>
                </a:solidFill>
                <a:latin typeface="黑体" panose="02010609060101010101" pitchFamily="49" charset="-122"/>
                <a:ea typeface="黑体" panose="02010609060101010101" pitchFamily="49" charset="-122"/>
              </a:rPr>
              <a:t>	</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在这个语言中。</a:t>
            </a:r>
            <a:endParaRPr lang="en-US" altLang="zh-CN" sz="2000">
              <a:solidFill>
                <a:schemeClr val="tx1">
                  <a:lumMod val="65000"/>
                  <a:lumOff val="35000"/>
                </a:schemeClr>
              </a:solidFill>
              <a:latin typeface="黑体" panose="02010609060101010101" pitchFamily="49" charset="-122"/>
              <a:ea typeface="黑体" panose="02010609060101010101" pitchFamily="49" charset="-122"/>
            </a:endParaRPr>
          </a:p>
          <a:p>
            <a:pPr algn="just"/>
            <a:endParaRPr lang="en-US" altLang="zh-CN" sz="2000">
              <a:solidFill>
                <a:schemeClr val="tx1">
                  <a:lumMod val="65000"/>
                  <a:lumOff val="35000"/>
                </a:schemeClr>
              </a:solidFill>
              <a:latin typeface="黑体" panose="02010609060101010101" pitchFamily="49" charset="-122"/>
              <a:ea typeface="黑体" panose="02010609060101010101" pitchFamily="49" charset="-122"/>
            </a:endParaRPr>
          </a:p>
          <a:p>
            <a:pPr marL="342900" indent="-342900" algn="just">
              <a:buFont typeface="Arial" panose="020B0604020202020204" pitchFamily="34" charset="0"/>
              <a:buChar char="•"/>
            </a:pPr>
            <a:r>
              <a:rPr lang="zh-CN" altLang="en-US" sz="2000">
                <a:solidFill>
                  <a:srgbClr val="FF0000"/>
                </a:solidFill>
                <a:latin typeface="黑体" panose="02010609060101010101" pitchFamily="49" charset="-122"/>
                <a:ea typeface="黑体" panose="02010609060101010101" pitchFamily="49" charset="-122"/>
              </a:rPr>
              <a:t>如何证明一个语言不是上下文无关的呢？</a:t>
            </a: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338919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sp>
        <p:nvSpPr>
          <p:cNvPr id="28" name="Rectangle 25"/>
          <p:cNvSpPr/>
          <p:nvPr/>
        </p:nvSpPr>
        <p:spPr>
          <a:xfrm>
            <a:off x="833949" y="1009971"/>
            <a:ext cx="7476102" cy="3415446"/>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2000">
                <a:solidFill>
                  <a:srgbClr val="FF0000"/>
                </a:solidFill>
                <a:latin typeface="黑体" panose="02010609060101010101" pitchFamily="49" charset="-122"/>
                <a:ea typeface="黑体" panose="02010609060101010101" pitchFamily="49" charset="-122"/>
              </a:rPr>
              <a:t>证明某些语言不是上下文无关的</a:t>
            </a:r>
            <a:endParaRPr lang="en-US" altLang="zh-CN" sz="2000">
              <a:solidFill>
                <a:srgbClr val="FF0000"/>
              </a:solidFill>
              <a:latin typeface="黑体" panose="02010609060101010101" pitchFamily="49" charset="-122"/>
              <a:ea typeface="黑体" panose="02010609060101010101" pitchFamily="49" charset="-122"/>
            </a:endParaRPr>
          </a:p>
          <a:p>
            <a:pPr marL="457200" indent="-457200" algn="just" fontAlgn="ctr">
              <a:buFont typeface="Arial" panose="020B0604020202020204" pitchFamily="34" charset="0"/>
              <a:buChar char="•"/>
            </a:pPr>
            <a:endParaRPr lang="en-US" altLang="zh-CN" sz="2400">
              <a:solidFill>
                <a:schemeClr val="tx1">
                  <a:lumMod val="65000"/>
                  <a:lumOff val="35000"/>
                </a:schemeClr>
              </a:solidFill>
              <a:latin typeface="黑体" panose="02010609060101010101" pitchFamily="49" charset="-122"/>
              <a:ea typeface="黑体" panose="02010609060101010101" pitchFamily="49" charset="-122"/>
            </a:endParaRPr>
          </a:p>
          <a:p>
            <a:pPr marL="457200" indent="-457200" algn="just" fontAlgn="ctr">
              <a:buFont typeface="Arial" panose="020B0604020202020204" pitchFamily="34" charset="0"/>
              <a:buChar cha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针对上下文无关语言的泵引理</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algn="just" fontAlgn="ctr"/>
            <a:r>
              <a:rPr lang="en-US" altLang="zh-CN" sz="2000">
                <a:solidFill>
                  <a:schemeClr val="tx1">
                    <a:lumMod val="65000"/>
                    <a:lumOff val="35000"/>
                  </a:schemeClr>
                </a:solidFill>
                <a:latin typeface="黑体" panose="02010609060101010101" pitchFamily="49" charset="-122"/>
                <a:ea typeface="黑体" panose="02010609060101010101" pitchFamily="49" charset="-122"/>
              </a:rPr>
              <a:t>	</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它指出每一个上下文无关语言都有一个特殊的值，叫做</a:t>
            </a:r>
            <a:r>
              <a:rPr lang="zh-CN" altLang="en-US" sz="2000">
                <a:solidFill>
                  <a:srgbClr val="FF0000"/>
                </a:solidFill>
                <a:latin typeface="黑体" panose="02010609060101010101" pitchFamily="49" charset="-122"/>
                <a:ea typeface="黑体" panose="02010609060101010101" pitchFamily="49" charset="-122"/>
              </a:rPr>
              <a:t>泵长</a:t>
            </a:r>
            <a:r>
              <a:rPr lang="en-US" altLang="zh-CN" sz="2000">
                <a:solidFill>
                  <a:srgbClr val="FF0000"/>
                </a:solidFill>
                <a:latin typeface="黑体" panose="02010609060101010101" pitchFamily="49" charset="-122"/>
                <a:ea typeface="黑体" panose="02010609060101010101" pitchFamily="49" charset="-122"/>
              </a:rPr>
              <a:t>	</a:t>
            </a:r>
            <a:r>
              <a:rPr lang="zh-CN" altLang="en-US" sz="2000">
                <a:solidFill>
                  <a:srgbClr val="FF0000"/>
                </a:solidFill>
                <a:latin typeface="黑体" panose="02010609060101010101" pitchFamily="49" charset="-122"/>
                <a:ea typeface="黑体" panose="02010609060101010101" pitchFamily="49" charset="-122"/>
              </a:rPr>
              <a:t>度</a:t>
            </a:r>
            <a:r>
              <a:rPr lang="zh-CN" altLang="en-US" sz="2000">
                <a:solidFill>
                  <a:schemeClr val="tx1">
                    <a:lumMod val="65000"/>
                    <a:lumOff val="35000"/>
                  </a:schemeClr>
                </a:solidFill>
                <a:latin typeface="黑体" panose="02010609060101010101" pitchFamily="49" charset="-122"/>
                <a:ea typeface="黑体" panose="02010609060101010101" pitchFamily="49" charset="-122"/>
              </a:rPr>
              <a:t>，使得这个语言中的所有长度等于或大于这个值的字符串</a:t>
            </a:r>
            <a:r>
              <a:rPr lang="en-US" altLang="zh-CN" sz="2000">
                <a:solidFill>
                  <a:schemeClr val="tx1">
                    <a:lumMod val="65000"/>
                    <a:lumOff val="35000"/>
                  </a:schemeClr>
                </a:solidFill>
                <a:latin typeface="黑体" panose="02010609060101010101" pitchFamily="49" charset="-122"/>
                <a:ea typeface="黑体" panose="02010609060101010101" pitchFamily="49" charset="-122"/>
              </a:rPr>
              <a:t>	</a:t>
            </a:r>
            <a:r>
              <a:rPr lang="zh-CN" altLang="en-US" sz="2000">
                <a:solidFill>
                  <a:schemeClr val="tx1">
                    <a:lumMod val="65000"/>
                    <a:lumOff val="35000"/>
                  </a:schemeClr>
                </a:solidFill>
                <a:latin typeface="黑体" panose="02010609060101010101" pitchFamily="49" charset="-122"/>
                <a:ea typeface="黑体" panose="02010609060101010101" pitchFamily="49" charset="-122"/>
              </a:rPr>
              <a:t>都能够被</a:t>
            </a:r>
            <a:r>
              <a:rPr lang="zh-CN" altLang="en-US" sz="2000">
                <a:solidFill>
                  <a:srgbClr val="FF0000"/>
                </a:solidFill>
                <a:latin typeface="黑体" panose="02010609060101010101" pitchFamily="49" charset="-122"/>
                <a:ea typeface="黑体" panose="02010609060101010101" pitchFamily="49" charset="-122"/>
              </a:rPr>
              <a:t>“抽取”</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。它是指字符串能被划分成</a:t>
            </a:r>
            <a:r>
              <a:rPr lang="en-US" altLang="zh-CN" sz="2000">
                <a:solidFill>
                  <a:schemeClr val="tx1">
                    <a:lumMod val="65000"/>
                    <a:lumOff val="35000"/>
                  </a:schemeClr>
                </a:solidFill>
                <a:latin typeface="黑体" panose="02010609060101010101" pitchFamily="49" charset="-122"/>
                <a:ea typeface="黑体" panose="02010609060101010101" pitchFamily="49" charset="-122"/>
              </a:rPr>
              <a:t>5</a:t>
            </a:r>
            <a:r>
              <a:rPr lang="zh-CN" altLang="en-US" sz="2000">
                <a:solidFill>
                  <a:schemeClr val="tx1">
                    <a:lumMod val="65000"/>
                    <a:lumOff val="35000"/>
                  </a:schemeClr>
                </a:solidFill>
                <a:latin typeface="黑体" panose="02010609060101010101" pitchFamily="49" charset="-122"/>
                <a:ea typeface="黑体" panose="02010609060101010101" pitchFamily="49" charset="-122"/>
              </a:rPr>
              <a:t>段，其中第</a:t>
            </a:r>
            <a:r>
              <a:rPr lang="en-US" altLang="zh-CN" sz="2000">
                <a:solidFill>
                  <a:schemeClr val="tx1">
                    <a:lumMod val="65000"/>
                    <a:lumOff val="35000"/>
                  </a:schemeClr>
                </a:solidFill>
                <a:latin typeface="黑体" panose="02010609060101010101" pitchFamily="49" charset="-122"/>
                <a:ea typeface="黑体" panose="02010609060101010101" pitchFamily="49" charset="-122"/>
              </a:rPr>
              <a:t>	2</a:t>
            </a:r>
            <a:r>
              <a:rPr lang="zh-CN" altLang="en-US" sz="2000">
                <a:solidFill>
                  <a:schemeClr val="tx1">
                    <a:lumMod val="65000"/>
                    <a:lumOff val="35000"/>
                  </a:schemeClr>
                </a:solidFill>
                <a:latin typeface="黑体" panose="02010609060101010101" pitchFamily="49" charset="-122"/>
                <a:ea typeface="黑体" panose="02010609060101010101" pitchFamily="49" charset="-122"/>
              </a:rPr>
              <a:t>段和第</a:t>
            </a:r>
            <a:r>
              <a:rPr lang="en-US" altLang="zh-CN" sz="2000">
                <a:solidFill>
                  <a:schemeClr val="tx1">
                    <a:lumMod val="65000"/>
                    <a:lumOff val="35000"/>
                  </a:schemeClr>
                </a:solidFill>
                <a:latin typeface="黑体" panose="02010609060101010101" pitchFamily="49" charset="-122"/>
                <a:ea typeface="黑体" panose="02010609060101010101" pitchFamily="49" charset="-122"/>
              </a:rPr>
              <a:t>4</a:t>
            </a:r>
            <a:r>
              <a:rPr lang="zh-CN" altLang="en-US" sz="2000">
                <a:solidFill>
                  <a:schemeClr val="tx1">
                    <a:lumMod val="65000"/>
                    <a:lumOff val="35000"/>
                  </a:schemeClr>
                </a:solidFill>
                <a:latin typeface="黑体" panose="02010609060101010101" pitchFamily="49" charset="-122"/>
                <a:ea typeface="黑体" panose="02010609060101010101" pitchFamily="49" charset="-122"/>
              </a:rPr>
              <a:t>段可以</a:t>
            </a:r>
            <a:r>
              <a:rPr lang="zh-CN" altLang="en-US" sz="2000">
                <a:solidFill>
                  <a:srgbClr val="FF0000"/>
                </a:solidFill>
                <a:latin typeface="黑体" panose="02010609060101010101" pitchFamily="49" charset="-122"/>
                <a:ea typeface="黑体" panose="02010609060101010101" pitchFamily="49" charset="-122"/>
              </a:rPr>
              <a:t>同时</a:t>
            </a:r>
            <a:r>
              <a:rPr lang="zh-CN" altLang="en-US" sz="2000">
                <a:solidFill>
                  <a:schemeClr val="tx1">
                    <a:lumMod val="65000"/>
                    <a:lumOff val="35000"/>
                  </a:schemeClr>
                </a:solidFill>
                <a:latin typeface="黑体" panose="02010609060101010101" pitchFamily="49" charset="-122"/>
                <a:ea typeface="黑体" panose="02010609060101010101" pitchFamily="49" charset="-122"/>
              </a:rPr>
              <a:t>重复任意次，并且所得到的字符串仍</a:t>
            </a:r>
            <a:r>
              <a:rPr lang="en-US" altLang="zh-CN" sz="2000">
                <a:solidFill>
                  <a:schemeClr val="tx1">
                    <a:lumMod val="65000"/>
                    <a:lumOff val="35000"/>
                  </a:schemeClr>
                </a:solidFill>
                <a:latin typeface="黑体" panose="02010609060101010101" pitchFamily="49" charset="-122"/>
                <a:ea typeface="黑体" panose="02010609060101010101" pitchFamily="49" charset="-122"/>
              </a:rPr>
              <a:t>	</a:t>
            </a:r>
            <a:r>
              <a:rPr lang="zh-CN" altLang="en-US" sz="2000">
                <a:solidFill>
                  <a:schemeClr val="tx1">
                    <a:lumMod val="65000"/>
                    <a:lumOff val="35000"/>
                  </a:schemeClr>
                </a:solidFill>
                <a:latin typeface="黑体" panose="02010609060101010101" pitchFamily="49" charset="-122"/>
                <a:ea typeface="黑体" panose="02010609060101010101" pitchFamily="49" charset="-122"/>
              </a:rPr>
              <a:t>然</a:t>
            </a:r>
            <a:r>
              <a:rPr lang="en-US" altLang="zh-CN" sz="2000">
                <a:solidFill>
                  <a:schemeClr val="tx1">
                    <a:lumMod val="65000"/>
                    <a:lumOff val="35000"/>
                  </a:schemeClr>
                </a:solidFill>
                <a:latin typeface="黑体" panose="02010609060101010101" pitchFamily="49" charset="-122"/>
                <a:ea typeface="黑体" panose="02010609060101010101" pitchFamily="49" charset="-122"/>
              </a:rPr>
              <a:t>	</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在这个语言中。</a:t>
            </a:r>
            <a:endParaRPr lang="en-US" altLang="zh-CN" sz="2000">
              <a:solidFill>
                <a:schemeClr val="tx1">
                  <a:lumMod val="65000"/>
                  <a:lumOff val="35000"/>
                </a:schemeClr>
              </a:solidFill>
              <a:latin typeface="黑体" panose="02010609060101010101" pitchFamily="49" charset="-122"/>
              <a:ea typeface="黑体" panose="02010609060101010101" pitchFamily="49" charset="-122"/>
            </a:endParaRPr>
          </a:p>
          <a:p>
            <a:pPr algn="just"/>
            <a:endParaRPr lang="en-US" altLang="zh-CN" sz="2000">
              <a:solidFill>
                <a:schemeClr val="tx1">
                  <a:lumMod val="65000"/>
                  <a:lumOff val="35000"/>
                </a:schemeClr>
              </a:solidFill>
              <a:latin typeface="黑体" panose="02010609060101010101" pitchFamily="49" charset="-122"/>
              <a:ea typeface="黑体" panose="02010609060101010101" pitchFamily="49" charset="-122"/>
            </a:endParaRPr>
          </a:p>
          <a:p>
            <a:pPr marL="342900" indent="-342900" algn="just">
              <a:buFont typeface="Arial" panose="020B0604020202020204" pitchFamily="34" charset="0"/>
              <a:buChar char="•"/>
            </a:pPr>
            <a:r>
              <a:rPr lang="zh-CN" altLang="en-US" sz="2000">
                <a:solidFill>
                  <a:srgbClr val="FF0000"/>
                </a:solidFill>
                <a:latin typeface="黑体" panose="02010609060101010101" pitchFamily="49" charset="-122"/>
                <a:ea typeface="黑体" panose="02010609060101010101" pitchFamily="49" charset="-122"/>
              </a:rPr>
              <a:t>泵引理的逆否命题</a:t>
            </a: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373446372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28" name="Rectangle 25"/>
              <p:cNvSpPr/>
              <p:nvPr/>
            </p:nvSpPr>
            <p:spPr>
              <a:xfrm>
                <a:off x="833949" y="738367"/>
                <a:ext cx="7476102" cy="3415446"/>
              </a:xfrm>
              <a:prstGeom prst="rect">
                <a:avLst/>
              </a:prstGeom>
            </p:spPr>
            <p:txBody>
              <a:bodyPr wrap="square" lIns="144000" rIns="144000">
                <a:noAutofit/>
              </a:bodyPr>
              <a:lstStyle/>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定理</a:t>
                </a:r>
                <a:r>
                  <a:rPr lang="en-US" altLang="zh-CN" sz="2400" b="1">
                    <a:solidFill>
                      <a:schemeClr val="tx1">
                        <a:lumMod val="65000"/>
                        <a:lumOff val="35000"/>
                      </a:schemeClr>
                    </a:solidFill>
                    <a:latin typeface="黑体" panose="02010609060101010101" pitchFamily="49" charset="-122"/>
                    <a:ea typeface="黑体" panose="02010609060101010101" pitchFamily="49" charset="-122"/>
                  </a:rPr>
                  <a:t>3.19(</a:t>
                </a:r>
                <a:r>
                  <a:rPr lang="zh-CN" altLang="en-US" sz="2400" b="1">
                    <a:solidFill>
                      <a:schemeClr val="tx1">
                        <a:lumMod val="65000"/>
                        <a:lumOff val="35000"/>
                      </a:schemeClr>
                    </a:solidFill>
                    <a:latin typeface="黑体" panose="02010609060101010101" pitchFamily="49" charset="-122"/>
                    <a:ea typeface="黑体" panose="02010609060101010101" pitchFamily="49" charset="-122"/>
                  </a:rPr>
                  <a:t>关于上下文无关语言的泵引理</a:t>
                </a:r>
                <a:r>
                  <a:rPr lang="en-US" altLang="zh-CN" sz="2400" b="1">
                    <a:solidFill>
                      <a:schemeClr val="tx1">
                        <a:lumMod val="65000"/>
                        <a:lumOff val="35000"/>
                      </a:schemeClr>
                    </a:solidFill>
                    <a:latin typeface="黑体" panose="02010609060101010101" pitchFamily="49" charset="-122"/>
                    <a:ea typeface="黑体" panose="02010609060101010101" pitchFamily="49" charset="-122"/>
                  </a:rPr>
                  <a:t>)</a:t>
                </a:r>
                <a:r>
                  <a:rPr lang="zh-CN" altLang="en-US" sz="2400" b="1">
                    <a:solidFill>
                      <a:schemeClr val="tx1">
                        <a:lumMod val="65000"/>
                        <a:lumOff val="35000"/>
                      </a:schemeClr>
                    </a:solidFill>
                    <a:latin typeface="黑体" panose="02010609060101010101" pitchFamily="49" charset="-122"/>
                    <a:ea typeface="黑体" panose="02010609060101010101" pitchFamily="49" charset="-122"/>
                  </a:rPr>
                  <a:t>: </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a:lnSpc>
                    <a:spcPct val="150000"/>
                  </a:lnSpc>
                  <a:defRPr/>
                </a:pPr>
                <a:r>
                  <a:rPr lang="en-US" altLang="zh-CN" sz="2000">
                    <a:solidFill>
                      <a:schemeClr val="tx1">
                        <a:lumMod val="65000"/>
                        <a:lumOff val="35000"/>
                      </a:schemeClr>
                    </a:solidFill>
                    <a:latin typeface="黑体" panose="02010609060101010101" pitchFamily="49" charset="-122"/>
                    <a:ea typeface="黑体" panose="02010609060101010101" pitchFamily="49" charset="-122"/>
                  </a:rPr>
                  <a:t>  </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如果</a:t>
                </a:r>
                <a:r>
                  <a:rPr lang="en-US" altLang="zh-CN" sz="2000">
                    <a:solidFill>
                      <a:schemeClr val="tx1">
                        <a:lumMod val="65000"/>
                        <a:lumOff val="35000"/>
                      </a:schemeClr>
                    </a:solidFill>
                    <a:latin typeface="黑体" panose="02010609060101010101" pitchFamily="49" charset="-122"/>
                    <a:ea typeface="黑体" panose="02010609060101010101" pitchFamily="49" charset="-122"/>
                  </a:rPr>
                  <a:t>A</a:t>
                </a:r>
                <a:r>
                  <a:rPr lang="zh-CN" altLang="en-US" sz="2000">
                    <a:solidFill>
                      <a:schemeClr val="tx1">
                        <a:lumMod val="65000"/>
                        <a:lumOff val="35000"/>
                      </a:schemeClr>
                    </a:solidFill>
                    <a:latin typeface="黑体" panose="02010609060101010101" pitchFamily="49" charset="-122"/>
                    <a:ea typeface="黑体" panose="02010609060101010101" pitchFamily="49" charset="-122"/>
                  </a:rPr>
                  <a:t>是上下文无关语言,则存在常数</a:t>
                </a:r>
                <a:r>
                  <a:rPr lang="en-US" altLang="zh-CN" sz="2000">
                    <a:solidFill>
                      <a:schemeClr val="tx1">
                        <a:lumMod val="65000"/>
                        <a:lumOff val="35000"/>
                      </a:schemeClr>
                    </a:solidFill>
                    <a:latin typeface="黑体" panose="02010609060101010101" pitchFamily="49" charset="-122"/>
                    <a:ea typeface="黑体" panose="02010609060101010101" pitchFamily="49" charset="-122"/>
                  </a:rPr>
                  <a:t>p(</a:t>
                </a:r>
                <a:r>
                  <a:rPr lang="zh-CN" altLang="en-US" sz="2000">
                    <a:solidFill>
                      <a:schemeClr val="tx1">
                        <a:lumMod val="65000"/>
                        <a:lumOff val="35000"/>
                      </a:schemeClr>
                    </a:solidFill>
                    <a:latin typeface="黑体" panose="02010609060101010101" pitchFamily="49" charset="-122"/>
                    <a:ea typeface="黑体" panose="02010609060101010101" pitchFamily="49" charset="-122"/>
                  </a:rPr>
                  <a:t>泵长度)使得,</a:t>
                </a:r>
                <a:r>
                  <a:rPr lang="zh-CN" altLang="en-US" sz="2000">
                    <a:solidFill>
                      <a:srgbClr val="FF0000"/>
                    </a:solidFill>
                    <a:latin typeface="黑体" panose="02010609060101010101" pitchFamily="49" charset="-122"/>
                    <a:ea typeface="黑体" panose="02010609060101010101" pitchFamily="49" charset="-122"/>
                  </a:rPr>
                  <a:t>若</a:t>
                </a:r>
                <a:r>
                  <a:rPr lang="en-US" altLang="zh-CN" sz="2000">
                    <a:solidFill>
                      <a:srgbClr val="FF0000"/>
                    </a:solidFill>
                    <a:latin typeface="黑体" panose="02010609060101010101" pitchFamily="49" charset="-122"/>
                    <a:ea typeface="黑体" panose="02010609060101010101" pitchFamily="49" charset="-122"/>
                  </a:rPr>
                  <a:t>s</a:t>
                </a:r>
                <a:r>
                  <a:rPr lang="en-US" altLang="zh-CN" sz="2000">
                    <a:solidFill>
                      <a:srgbClr val="FF0000"/>
                    </a:solidFill>
                    <a:latin typeface="黑体" panose="02010609060101010101" pitchFamily="49" charset="-122"/>
                    <a:ea typeface="黑体" panose="02010609060101010101" pitchFamily="49" charset="-122"/>
                    <a:sym typeface="Symbol" pitchFamily="18" charset="2"/>
                  </a:rPr>
                  <a:t>A</a:t>
                </a:r>
                <a:r>
                  <a:rPr lang="zh-CN" altLang="en-US" sz="2000">
                    <a:solidFill>
                      <a:srgbClr val="FF0000"/>
                    </a:solidFill>
                    <a:latin typeface="黑体" panose="02010609060101010101" pitchFamily="49" charset="-122"/>
                    <a:ea typeface="黑体" panose="02010609060101010101" pitchFamily="49" charset="-122"/>
                    <a:sym typeface="Symbol" pitchFamily="18" charset="2"/>
                  </a:rPr>
                  <a:t>且   </a:t>
                </a:r>
                <a:endParaRPr lang="en-US" altLang="zh-CN" sz="2000">
                  <a:solidFill>
                    <a:srgbClr val="FF0000"/>
                  </a:solidFill>
                  <a:latin typeface="黑体" panose="02010609060101010101" pitchFamily="49" charset="-122"/>
                  <a:ea typeface="黑体" panose="02010609060101010101" pitchFamily="49" charset="-122"/>
                  <a:sym typeface="Symbol" pitchFamily="18" charset="2"/>
                </a:endParaRPr>
              </a:p>
              <a:p>
                <a:pPr>
                  <a:lnSpc>
                    <a:spcPct val="150000"/>
                  </a:lnSpc>
                  <a:defRPr/>
                </a:pPr>
                <a:r>
                  <a:rPr lang="en-US" altLang="zh-CN" sz="2000">
                    <a:solidFill>
                      <a:srgbClr val="FF0000"/>
                    </a:solidFill>
                    <a:latin typeface="黑体" panose="02010609060101010101" pitchFamily="49" charset="-122"/>
                    <a:ea typeface="黑体" panose="02010609060101010101" pitchFamily="49" charset="-122"/>
                    <a:sym typeface="Symbol" pitchFamily="18" charset="2"/>
                  </a:rPr>
                  <a:t>  </a:t>
                </a:r>
                <a:r>
                  <a:rPr lang="zh-CN" altLang="en-US" sz="2000">
                    <a:solidFill>
                      <a:srgbClr val="FF0000"/>
                    </a:solidFill>
                    <a:latin typeface="黑体" panose="02010609060101010101" pitchFamily="49" charset="-122"/>
                    <a:ea typeface="黑体" panose="02010609060101010101" pitchFamily="49" charset="-122"/>
                    <a:sym typeface="Symbol" pitchFamily="18" charset="2"/>
                  </a:rPr>
                  <a:t>|</a:t>
                </a:r>
                <a:r>
                  <a:rPr lang="en-US" altLang="zh-CN" sz="2000">
                    <a:solidFill>
                      <a:srgbClr val="FF0000"/>
                    </a:solidFill>
                    <a:latin typeface="黑体" panose="02010609060101010101" pitchFamily="49" charset="-122"/>
                    <a:ea typeface="黑体" panose="02010609060101010101" pitchFamily="49" charset="-122"/>
                    <a:sym typeface="Symbol" pitchFamily="18" charset="2"/>
                  </a:rPr>
                  <a:t>s|p, </a:t>
                </a:r>
                <a:r>
                  <a:rPr lang="zh-CN" altLang="en-US" sz="2000">
                    <a:solidFill>
                      <a:srgbClr val="FF0000"/>
                    </a:solidFill>
                    <a:latin typeface="黑体" panose="02010609060101010101" pitchFamily="49" charset="-122"/>
                    <a:ea typeface="黑体" panose="02010609060101010101" pitchFamily="49" charset="-122"/>
                    <a:sym typeface="Symbol" pitchFamily="18" charset="2"/>
                  </a:rPr>
                  <a:t>则</a:t>
                </a:r>
                <a:r>
                  <a:rPr lang="en-US" altLang="zh-CN" sz="2000">
                    <a:solidFill>
                      <a:srgbClr val="FF0000"/>
                    </a:solidFill>
                    <a:latin typeface="黑体" panose="02010609060101010101" pitchFamily="49" charset="-122"/>
                    <a:ea typeface="黑体" panose="02010609060101010101" pitchFamily="49" charset="-122"/>
                    <a:sym typeface="Symbol" pitchFamily="18" charset="2"/>
                  </a:rPr>
                  <a:t>s=uvxyz,</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满足下述条件: </a:t>
                </a:r>
              </a:p>
              <a:p>
                <a:pPr marL="288036" lvl="1" indent="-137160">
                  <a:lnSpc>
                    <a:spcPct val="150000"/>
                  </a:lnSpc>
                  <a:buNone/>
                  <a:defRPr/>
                </a:pPr>
                <a:r>
                  <a:rPr lang="zh-CN" altLang="en-US" sz="2000">
                    <a:solidFill>
                      <a:schemeClr val="tx1">
                        <a:lumMod val="65000"/>
                        <a:lumOff val="35000"/>
                      </a:schemeClr>
                    </a:solidFill>
                    <a:latin typeface="黑体" panose="02010609060101010101" pitchFamily="49" charset="-122"/>
                    <a:ea typeface="黑体" panose="02010609060101010101" pitchFamily="49" charset="-122"/>
                  </a:rPr>
                  <a:t>   1) </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i0, u</a:t>
                </a:r>
                <a14:m>
                  <m:oMath xmlns:m="http://schemas.openxmlformats.org/officeDocument/2006/math">
                    <m:sSup>
                      <m:sSupPr>
                        <m:ctrlPr>
                          <a:rPr lang="en-US" altLang="zh-CN" sz="200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m:rPr>
                            <m:sty m:val="p"/>
                          </m:r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v</m:t>
                        </m:r>
                      </m:e>
                      <m:sup>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𝑖</m:t>
                        </m:r>
                      </m:sup>
                    </m:sSup>
                  </m:oMath>
                </a14:m>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x</a:t>
                </a:r>
                <a:r>
                  <a:rPr lang="en-US" altLang="zh-CN" sz="2000">
                    <a:solidFill>
                      <a:schemeClr val="tx1">
                        <a:lumMod val="65000"/>
                        <a:lumOff val="35000"/>
                      </a:schemeClr>
                    </a:solidFill>
                    <a:ea typeface="黑体" panose="02010609060101010101" pitchFamily="49" charset="-122"/>
                    <a:sym typeface="Symbol" pitchFamily="18" charset="2"/>
                  </a:rPr>
                  <a:t> </a:t>
                </a:r>
                <a14:m>
                  <m:oMath xmlns:m="http://schemas.openxmlformats.org/officeDocument/2006/math">
                    <m:sSup>
                      <m:sSupPr>
                        <m:ctrl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𝑦</m:t>
                        </m:r>
                      </m:e>
                      <m:sup>
                        <m: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𝑖</m:t>
                        </m:r>
                      </m:sup>
                    </m:sSup>
                    <m: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 </m:t>
                    </m:r>
                  </m:oMath>
                </a14:m>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zA;  </a:t>
                </a:r>
              </a:p>
              <a:p>
                <a:pPr marL="288036" lvl="1" indent="-137160">
                  <a:lnSpc>
                    <a:spcPct val="150000"/>
                  </a:lnSpc>
                  <a:buNone/>
                  <a:defRPr/>
                </a:pP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   2) |vy|&gt;0; </a:t>
                </a:r>
              </a:p>
              <a:p>
                <a:pPr marL="288036" lvl="1" indent="-137160">
                  <a:lnSpc>
                    <a:spcPct val="150000"/>
                  </a:lnSpc>
                  <a:buNone/>
                  <a:defRPr/>
                </a:pP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   3) |vxy|p.</a:t>
                </a:r>
              </a:p>
              <a:p>
                <a:pPr marL="457200" indent="-457200" algn="just" fontAlgn="ctr">
                  <a:buFont typeface="Arial" panose="020B0604020202020204" pitchFamily="34" charset="0"/>
                  <a:buChar char="•"/>
                </a:pPr>
                <a:endParaRPr lang="en-US" altLang="zh-CN" sz="2400">
                  <a:solidFill>
                    <a:schemeClr val="tx1">
                      <a:lumMod val="65000"/>
                      <a:lumOff val="35000"/>
                    </a:schemeClr>
                  </a:solidFill>
                  <a:latin typeface="黑体" panose="02010609060101010101" pitchFamily="49" charset="-122"/>
                  <a:ea typeface="黑体" panose="02010609060101010101" pitchFamily="49" charset="-122"/>
                </a:endParaRPr>
              </a:p>
            </p:txBody>
          </p:sp>
        </mc:Choice>
        <mc:Fallback xmlns="">
          <p:sp>
            <p:nvSpPr>
              <p:cNvPr id="28" name="Rectangle 25"/>
              <p:cNvSpPr>
                <a:spLocks noRot="1" noChangeAspect="1" noMove="1" noResize="1" noEditPoints="1" noAdjustHandles="1" noChangeArrowheads="1" noChangeShapeType="1" noTextEdit="1"/>
              </p:cNvSpPr>
              <p:nvPr/>
            </p:nvSpPr>
            <p:spPr>
              <a:xfrm>
                <a:off x="833949" y="738367"/>
                <a:ext cx="7476102" cy="3415446"/>
              </a:xfrm>
              <a:prstGeom prst="rect">
                <a:avLst/>
              </a:prstGeom>
              <a:blipFill>
                <a:blip r:embed="rId3"/>
                <a:stretch>
                  <a:fillRect l="-408"/>
                </a:stretch>
              </a:blipFill>
            </p:spPr>
            <p:txBody>
              <a:bodyPr/>
              <a:lstStyle/>
              <a:p>
                <a:r>
                  <a:rPr lang="zh-CN" altLang="en-US">
                    <a:noFill/>
                  </a:rPr>
                  <a:t> </a:t>
                </a:r>
              </a:p>
            </p:txBody>
          </p:sp>
        </mc:Fallback>
      </mc:AlternateContent>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1837850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sp>
        <p:nvSpPr>
          <p:cNvPr id="28" name="Rectangle 25"/>
          <p:cNvSpPr/>
          <p:nvPr/>
        </p:nvSpPr>
        <p:spPr>
          <a:xfrm>
            <a:off x="833949" y="738367"/>
            <a:ext cx="7476102" cy="3415446"/>
          </a:xfrm>
          <a:prstGeom prst="rect">
            <a:avLst/>
          </a:prstGeom>
        </p:spPr>
        <p:txBody>
          <a:bodyPr wrap="square" lIns="144000" rIns="144000">
            <a:noAutofit/>
          </a:bodyPr>
          <a:lstStyle/>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泵定理的证明</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证明思路：</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lvl="1">
              <a:lnSpc>
                <a:spcPct val="150000"/>
              </a:lnSpc>
              <a:defRPr/>
            </a:pPr>
            <a:r>
              <a:rPr lang="zh-CN" altLang="en-US" sz="2000">
                <a:solidFill>
                  <a:schemeClr val="tx1">
                    <a:lumMod val="65000"/>
                    <a:lumOff val="35000"/>
                  </a:schemeClr>
                </a:solidFill>
                <a:latin typeface="黑体" panose="02010609060101010101" pitchFamily="49" charset="-122"/>
                <a:ea typeface="黑体" panose="02010609060101010101" pitchFamily="49" charset="-122"/>
              </a:rPr>
              <a:t>设</a:t>
            </a:r>
            <a:r>
              <a:rPr lang="en-US" altLang="zh-CN" sz="2000">
                <a:solidFill>
                  <a:schemeClr val="tx1">
                    <a:lumMod val="65000"/>
                    <a:lumOff val="35000"/>
                  </a:schemeClr>
                </a:solidFill>
                <a:latin typeface="黑体" panose="02010609060101010101" pitchFamily="49" charset="-122"/>
                <a:ea typeface="黑体" panose="02010609060101010101" pitchFamily="49" charset="-122"/>
              </a:rPr>
              <a:t>A</a:t>
            </a:r>
            <a:r>
              <a:rPr lang="zh-CN" altLang="en-US" sz="2000">
                <a:solidFill>
                  <a:schemeClr val="tx1">
                    <a:lumMod val="65000"/>
                    <a:lumOff val="35000"/>
                  </a:schemeClr>
                </a:solidFill>
                <a:latin typeface="黑体" panose="02010609060101010101" pitchFamily="49" charset="-122"/>
                <a:ea typeface="黑体" panose="02010609060101010101" pitchFamily="49" charset="-122"/>
              </a:rPr>
              <a:t>是</a:t>
            </a:r>
            <a:r>
              <a:rPr lang="en-US" altLang="zh-CN" sz="2000">
                <a:solidFill>
                  <a:schemeClr val="tx1">
                    <a:lumMod val="65000"/>
                    <a:lumOff val="35000"/>
                  </a:schemeClr>
                </a:solidFill>
                <a:latin typeface="黑体" panose="02010609060101010101" pitchFamily="49" charset="-122"/>
                <a:ea typeface="黑体" panose="02010609060101010101" pitchFamily="49" charset="-122"/>
              </a:rPr>
              <a:t>CFL</a:t>
            </a:r>
            <a:r>
              <a:rPr lang="zh-CN" altLang="en-US" sz="2000">
                <a:solidFill>
                  <a:schemeClr val="tx1">
                    <a:lumMod val="65000"/>
                    <a:lumOff val="35000"/>
                  </a:schemeClr>
                </a:solidFill>
                <a:latin typeface="黑体" panose="02010609060101010101" pitchFamily="49" charset="-122"/>
                <a:ea typeface="黑体" panose="02010609060101010101" pitchFamily="49" charset="-122"/>
              </a:rPr>
              <a:t>，</a:t>
            </a:r>
            <a:r>
              <a:rPr lang="en-US" altLang="zh-CN" sz="2000">
                <a:solidFill>
                  <a:schemeClr val="tx1">
                    <a:lumMod val="65000"/>
                    <a:lumOff val="35000"/>
                  </a:schemeClr>
                </a:solidFill>
                <a:latin typeface="黑体" panose="02010609060101010101" pitchFamily="49" charset="-122"/>
                <a:ea typeface="黑体" panose="02010609060101010101" pitchFamily="49" charset="-122"/>
              </a:rPr>
              <a:t>G</a:t>
            </a:r>
            <a:r>
              <a:rPr lang="zh-CN" altLang="en-US" sz="2000">
                <a:solidFill>
                  <a:schemeClr val="tx1">
                    <a:lumMod val="65000"/>
                    <a:lumOff val="35000"/>
                  </a:schemeClr>
                </a:solidFill>
                <a:latin typeface="黑体" panose="02010609060101010101" pitchFamily="49" charset="-122"/>
                <a:ea typeface="黑体" panose="02010609060101010101" pitchFamily="49" charset="-122"/>
              </a:rPr>
              <a:t>是产生</a:t>
            </a:r>
            <a:r>
              <a:rPr lang="en-US" altLang="zh-CN" sz="2000">
                <a:solidFill>
                  <a:schemeClr val="tx1">
                    <a:lumMod val="65000"/>
                    <a:lumOff val="35000"/>
                  </a:schemeClr>
                </a:solidFill>
                <a:latin typeface="黑体" panose="02010609060101010101" pitchFamily="49" charset="-122"/>
                <a:ea typeface="黑体" panose="02010609060101010101" pitchFamily="49" charset="-122"/>
              </a:rPr>
              <a:t>A</a:t>
            </a:r>
            <a:r>
              <a:rPr lang="zh-CN" altLang="en-US" sz="2000">
                <a:solidFill>
                  <a:schemeClr val="tx1">
                    <a:lumMod val="65000"/>
                    <a:lumOff val="35000"/>
                  </a:schemeClr>
                </a:solidFill>
                <a:latin typeface="黑体" panose="02010609060101010101" pitchFamily="49" charset="-122"/>
                <a:ea typeface="黑体" panose="02010609060101010101" pitchFamily="49" charset="-122"/>
              </a:rPr>
              <a:t>的</a:t>
            </a:r>
            <a:r>
              <a:rPr lang="en-US" altLang="zh-CN" sz="2000">
                <a:solidFill>
                  <a:schemeClr val="tx1">
                    <a:lumMod val="65000"/>
                    <a:lumOff val="35000"/>
                  </a:schemeClr>
                </a:solidFill>
                <a:latin typeface="黑体" panose="02010609060101010101" pitchFamily="49" charset="-122"/>
                <a:ea typeface="黑体" panose="02010609060101010101" pitchFamily="49" charset="-122"/>
              </a:rPr>
              <a:t>CFG</a:t>
            </a:r>
            <a:r>
              <a:rPr lang="zh-CN" altLang="en-US" sz="2000">
                <a:solidFill>
                  <a:schemeClr val="tx1">
                    <a:lumMod val="65000"/>
                    <a:lumOff val="35000"/>
                  </a:schemeClr>
                </a:solidFill>
                <a:latin typeface="黑体" panose="02010609060101010101" pitchFamily="49" charset="-122"/>
                <a:ea typeface="黑体" panose="02010609060101010101" pitchFamily="49" charset="-122"/>
              </a:rPr>
              <a:t>。要证明</a:t>
            </a:r>
            <a:r>
              <a:rPr lang="en-US" altLang="zh-CN" sz="2000">
                <a:solidFill>
                  <a:schemeClr val="tx1">
                    <a:lumMod val="65000"/>
                    <a:lumOff val="35000"/>
                  </a:schemeClr>
                </a:solidFill>
                <a:latin typeface="黑体" panose="02010609060101010101" pitchFamily="49" charset="-122"/>
                <a:ea typeface="黑体" panose="02010609060101010101" pitchFamily="49" charset="-122"/>
              </a:rPr>
              <a:t>A</a:t>
            </a:r>
            <a:r>
              <a:rPr lang="zh-CN" altLang="en-US" sz="2000">
                <a:solidFill>
                  <a:schemeClr val="tx1">
                    <a:lumMod val="65000"/>
                    <a:lumOff val="35000"/>
                  </a:schemeClr>
                </a:solidFill>
                <a:latin typeface="黑体" panose="02010609060101010101" pitchFamily="49" charset="-122"/>
                <a:ea typeface="黑体" panose="02010609060101010101" pitchFamily="49" charset="-122"/>
              </a:rPr>
              <a:t>中任何</a:t>
            </a:r>
            <a:r>
              <a:rPr lang="zh-CN" altLang="en-US" sz="2000">
                <a:solidFill>
                  <a:srgbClr val="FF0000"/>
                </a:solidFill>
                <a:latin typeface="黑体" panose="02010609060101010101" pitchFamily="49" charset="-122"/>
                <a:ea typeface="黑体" panose="02010609060101010101" pitchFamily="49" charset="-122"/>
              </a:rPr>
              <a:t>足够长</a:t>
            </a:r>
            <a:r>
              <a:rPr lang="zh-CN" altLang="en-US" sz="2000">
                <a:solidFill>
                  <a:schemeClr val="tx1">
                    <a:lumMod val="65000"/>
                    <a:lumOff val="35000"/>
                  </a:schemeClr>
                </a:solidFill>
                <a:latin typeface="黑体" panose="02010609060101010101" pitchFamily="49" charset="-122"/>
                <a:ea typeface="黑体" panose="02010609060101010101" pitchFamily="49" charset="-122"/>
              </a:rPr>
              <a:t>的字符串</a:t>
            </a:r>
            <a:r>
              <a:rPr lang="en-US" altLang="zh-CN" sz="2000">
                <a:solidFill>
                  <a:schemeClr val="tx1">
                    <a:lumMod val="65000"/>
                    <a:lumOff val="35000"/>
                  </a:schemeClr>
                </a:solidFill>
                <a:latin typeface="黑体" panose="02010609060101010101" pitchFamily="49" charset="-122"/>
                <a:ea typeface="黑体" panose="02010609060101010101" pitchFamily="49" charset="-122"/>
              </a:rPr>
              <a:t>s</a:t>
            </a:r>
            <a:r>
              <a:rPr lang="zh-CN" altLang="en-US" sz="2000">
                <a:solidFill>
                  <a:schemeClr val="tx1">
                    <a:lumMod val="65000"/>
                    <a:lumOff val="35000"/>
                  </a:schemeClr>
                </a:solidFill>
                <a:latin typeface="黑体" panose="02010609060101010101" pitchFamily="49" charset="-122"/>
                <a:ea typeface="黑体" panose="02010609060101010101" pitchFamily="49" charset="-122"/>
              </a:rPr>
              <a:t>都能够被抽取，并且留在</a:t>
            </a:r>
            <a:r>
              <a:rPr lang="en-US" altLang="zh-CN" sz="2000">
                <a:solidFill>
                  <a:schemeClr val="tx1">
                    <a:lumMod val="65000"/>
                    <a:lumOff val="35000"/>
                  </a:schemeClr>
                </a:solidFill>
                <a:latin typeface="黑体" panose="02010609060101010101" pitchFamily="49" charset="-122"/>
                <a:ea typeface="黑体" panose="02010609060101010101" pitchFamily="49" charset="-122"/>
              </a:rPr>
              <a:t>A</a:t>
            </a:r>
            <a:r>
              <a:rPr lang="zh-CN" altLang="en-US" sz="2000">
                <a:solidFill>
                  <a:schemeClr val="tx1">
                    <a:lumMod val="65000"/>
                    <a:lumOff val="35000"/>
                  </a:schemeClr>
                </a:solidFill>
                <a:latin typeface="黑体" panose="02010609060101010101" pitchFamily="49" charset="-122"/>
                <a:ea typeface="黑体" panose="02010609060101010101" pitchFamily="49" charset="-122"/>
              </a:rPr>
              <a:t>中。</a:t>
            </a:r>
            <a:endParaRPr lang="en-US" altLang="zh-CN" sz="2000">
              <a:solidFill>
                <a:schemeClr val="tx1">
                  <a:lumMod val="65000"/>
                  <a:lumOff val="35000"/>
                </a:schemeClr>
              </a:solidFill>
              <a:latin typeface="黑体" panose="02010609060101010101" pitchFamily="49" charset="-122"/>
              <a:ea typeface="黑体" panose="02010609060101010101" pitchFamily="49" charset="-122"/>
            </a:endParaRPr>
          </a:p>
          <a:p>
            <a:pPr lvl="1">
              <a:lnSpc>
                <a:spcPct val="150000"/>
              </a:lnSpc>
              <a:defRPr/>
            </a:pPr>
            <a:r>
              <a:rPr lang="zh-CN" altLang="en-US" sz="2000">
                <a:solidFill>
                  <a:schemeClr val="tx1">
                    <a:lumMod val="65000"/>
                    <a:lumOff val="35000"/>
                  </a:schemeClr>
                </a:solidFill>
                <a:latin typeface="黑体" panose="02010609060101010101" pitchFamily="49" charset="-122"/>
                <a:ea typeface="黑体" panose="02010609060101010101" pitchFamily="49" charset="-122"/>
              </a:rPr>
              <a:t>设</a:t>
            </a:r>
            <a:r>
              <a:rPr lang="en-US" altLang="zh-CN" sz="2000">
                <a:solidFill>
                  <a:schemeClr val="tx1">
                    <a:lumMod val="65000"/>
                    <a:lumOff val="35000"/>
                  </a:schemeClr>
                </a:solidFill>
                <a:latin typeface="黑体" panose="02010609060101010101" pitchFamily="49" charset="-122"/>
                <a:ea typeface="黑体" panose="02010609060101010101" pitchFamily="49" charset="-122"/>
              </a:rPr>
              <a:t>s</a:t>
            </a:r>
            <a:r>
              <a:rPr lang="zh-CN" altLang="en-US" sz="2000">
                <a:solidFill>
                  <a:schemeClr val="tx1">
                    <a:lumMod val="65000"/>
                    <a:lumOff val="35000"/>
                  </a:schemeClr>
                </a:solidFill>
                <a:latin typeface="黑体" panose="02010609060101010101" pitchFamily="49" charset="-122"/>
                <a:ea typeface="黑体" panose="02010609060101010101" pitchFamily="49" charset="-122"/>
              </a:rPr>
              <a:t>是</a:t>
            </a:r>
            <a:r>
              <a:rPr lang="en-US" altLang="zh-CN" sz="2000">
                <a:solidFill>
                  <a:schemeClr val="tx1">
                    <a:lumMod val="65000"/>
                    <a:lumOff val="35000"/>
                  </a:schemeClr>
                </a:solidFill>
                <a:latin typeface="黑体" panose="02010609060101010101" pitchFamily="49" charset="-122"/>
                <a:ea typeface="黑体" panose="02010609060101010101" pitchFamily="49" charset="-122"/>
              </a:rPr>
              <a:t>A</a:t>
            </a:r>
            <a:r>
              <a:rPr lang="zh-CN" altLang="en-US" sz="2000">
                <a:solidFill>
                  <a:schemeClr val="tx1">
                    <a:lumMod val="65000"/>
                    <a:lumOff val="35000"/>
                  </a:schemeClr>
                </a:solidFill>
                <a:latin typeface="黑体" panose="02010609060101010101" pitchFamily="49" charset="-122"/>
                <a:ea typeface="黑体" panose="02010609060101010101" pitchFamily="49" charset="-122"/>
              </a:rPr>
              <a:t>中一个长度大于等于泵长度的字符串，由于</a:t>
            </a:r>
            <a:r>
              <a:rPr lang="en-US" altLang="zh-CN" sz="2000">
                <a:solidFill>
                  <a:schemeClr val="tx1">
                    <a:lumMod val="65000"/>
                    <a:lumOff val="35000"/>
                  </a:schemeClr>
                </a:solidFill>
                <a:latin typeface="黑体" panose="02010609060101010101" pitchFamily="49" charset="-122"/>
                <a:ea typeface="黑体" panose="02010609060101010101" pitchFamily="49" charset="-122"/>
              </a:rPr>
              <a:t>s</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在</a:t>
            </a:r>
            <a:r>
              <a:rPr lang="en-US" altLang="zh-CN" sz="2000">
                <a:solidFill>
                  <a:schemeClr val="tx1">
                    <a:lumMod val="65000"/>
                    <a:lumOff val="35000"/>
                  </a:schemeClr>
                </a:solidFill>
                <a:latin typeface="黑体" panose="02010609060101010101" pitchFamily="49" charset="-122"/>
                <a:ea typeface="黑体" panose="02010609060101010101" pitchFamily="49" charset="-122"/>
              </a:rPr>
              <a:t>A</a:t>
            </a:r>
            <a:r>
              <a:rPr lang="zh-CN" altLang="en-US" sz="2000">
                <a:solidFill>
                  <a:schemeClr val="tx1">
                    <a:lumMod val="65000"/>
                    <a:lumOff val="35000"/>
                  </a:schemeClr>
                </a:solidFill>
                <a:latin typeface="黑体" panose="02010609060101010101" pitchFamily="49" charset="-122"/>
                <a:ea typeface="黑体" panose="02010609060101010101" pitchFamily="49" charset="-122"/>
              </a:rPr>
              <a:t>中，它可以由</a:t>
            </a:r>
            <a:r>
              <a:rPr lang="en-US" altLang="zh-CN" sz="2000">
                <a:solidFill>
                  <a:schemeClr val="tx1">
                    <a:lumMod val="65000"/>
                    <a:lumOff val="35000"/>
                  </a:schemeClr>
                </a:solidFill>
                <a:latin typeface="黑体" panose="02010609060101010101" pitchFamily="49" charset="-122"/>
                <a:ea typeface="黑体" panose="02010609060101010101" pitchFamily="49" charset="-122"/>
              </a:rPr>
              <a:t>G</a:t>
            </a:r>
            <a:r>
              <a:rPr lang="zh-CN" altLang="en-US" sz="2000">
                <a:solidFill>
                  <a:schemeClr val="tx1">
                    <a:lumMod val="65000"/>
                    <a:lumOff val="35000"/>
                  </a:schemeClr>
                </a:solidFill>
                <a:latin typeface="黑体" panose="02010609060101010101" pitchFamily="49" charset="-122"/>
                <a:ea typeface="黑体" panose="02010609060101010101" pitchFamily="49" charset="-122"/>
              </a:rPr>
              <a:t>派生出来，从而有一棵语法分析树。</a:t>
            </a:r>
            <a:endParaRPr lang="en-US" altLang="zh-CN" sz="2000">
              <a:solidFill>
                <a:schemeClr val="tx1">
                  <a:lumMod val="65000"/>
                  <a:lumOff val="35000"/>
                </a:schemeClr>
              </a:solidFill>
              <a:latin typeface="黑体" panose="02010609060101010101" pitchFamily="49" charset="-122"/>
              <a:ea typeface="黑体" panose="02010609060101010101" pitchFamily="49" charset="-122"/>
            </a:endParaRPr>
          </a:p>
          <a:p>
            <a:pPr lvl="1">
              <a:lnSpc>
                <a:spcPct val="150000"/>
              </a:lnSpc>
              <a:defRPr/>
            </a:pPr>
            <a:r>
              <a:rPr lang="zh-CN" altLang="en-US" sz="2000">
                <a:solidFill>
                  <a:schemeClr val="tx1">
                    <a:lumMod val="65000"/>
                    <a:lumOff val="35000"/>
                  </a:schemeClr>
                </a:solidFill>
                <a:latin typeface="黑体" panose="02010609060101010101" pitchFamily="49" charset="-122"/>
                <a:ea typeface="黑体" panose="02010609060101010101" pitchFamily="49" charset="-122"/>
              </a:rPr>
              <a:t>由于</a:t>
            </a:r>
            <a:r>
              <a:rPr lang="en-US" altLang="zh-CN" sz="2000">
                <a:solidFill>
                  <a:schemeClr val="tx1">
                    <a:lumMod val="65000"/>
                    <a:lumOff val="35000"/>
                  </a:schemeClr>
                </a:solidFill>
                <a:latin typeface="黑体" panose="02010609060101010101" pitchFamily="49" charset="-122"/>
                <a:ea typeface="黑体" panose="02010609060101010101" pitchFamily="49" charset="-122"/>
              </a:rPr>
              <a:t>s</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很长，</a:t>
            </a:r>
            <a:r>
              <a:rPr lang="en-US" altLang="zh-CN" sz="2000">
                <a:solidFill>
                  <a:schemeClr val="tx1">
                    <a:lumMod val="65000"/>
                    <a:lumOff val="35000"/>
                  </a:schemeClr>
                </a:solidFill>
                <a:latin typeface="黑体" panose="02010609060101010101" pitchFamily="49" charset="-122"/>
                <a:ea typeface="黑体" panose="02010609060101010101" pitchFamily="49" charset="-122"/>
              </a:rPr>
              <a:t>s</a:t>
            </a:r>
            <a:r>
              <a:rPr lang="zh-CN" altLang="en-US" sz="2000">
                <a:solidFill>
                  <a:schemeClr val="tx1">
                    <a:lumMod val="65000"/>
                    <a:lumOff val="35000"/>
                  </a:schemeClr>
                </a:solidFill>
                <a:latin typeface="黑体" panose="02010609060101010101" pitchFamily="49" charset="-122"/>
                <a:ea typeface="黑体" panose="02010609060101010101" pitchFamily="49" charset="-122"/>
              </a:rPr>
              <a:t>的语法分析树一定很高。</a:t>
            </a:r>
            <a:endParaRPr lang="en-US" altLang="zh-CN" sz="2000">
              <a:solidFill>
                <a:schemeClr val="tx1">
                  <a:lumMod val="65000"/>
                  <a:lumOff val="35000"/>
                </a:schemeClr>
              </a:solidFill>
              <a:latin typeface="黑体" panose="02010609060101010101" pitchFamily="49" charset="-122"/>
              <a:ea typeface="黑体" panose="02010609060101010101" pitchFamily="49" charset="-122"/>
            </a:endParaRP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31343390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sp>
        <p:nvSpPr>
          <p:cNvPr id="28" name="Rectangle 25"/>
          <p:cNvSpPr/>
          <p:nvPr/>
        </p:nvSpPr>
        <p:spPr>
          <a:xfrm>
            <a:off x="833949" y="738367"/>
            <a:ext cx="7476102" cy="3415446"/>
          </a:xfrm>
          <a:prstGeom prst="rect">
            <a:avLst/>
          </a:prstGeom>
        </p:spPr>
        <p:txBody>
          <a:bodyPr wrap="square" lIns="144000" rIns="144000">
            <a:noAutofit/>
          </a:bodyPr>
          <a:lstStyle/>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泵定理的证明</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证明思路：</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lvl="1">
              <a:lnSpc>
                <a:spcPct val="150000"/>
              </a:lnSpc>
              <a:defRPr/>
            </a:pPr>
            <a:r>
              <a:rPr lang="zh-CN" altLang="en-US" sz="2000">
                <a:solidFill>
                  <a:schemeClr val="tx1">
                    <a:lumMod val="65000"/>
                    <a:lumOff val="35000"/>
                  </a:schemeClr>
                </a:solidFill>
                <a:latin typeface="黑体" panose="02010609060101010101" pitchFamily="49" charset="-122"/>
                <a:ea typeface="黑体" panose="02010609060101010101" pitchFamily="49" charset="-122"/>
              </a:rPr>
              <a:t>也就是说，这棵语法分析树一定有一条很长的从根处的起始变元到叶片上的终结符的路径，</a:t>
            </a:r>
            <a:r>
              <a:rPr lang="zh-CN" altLang="en-US" sz="2000">
                <a:solidFill>
                  <a:srgbClr val="FF0000"/>
                </a:solidFill>
                <a:latin typeface="黑体" panose="02010609060101010101" pitchFamily="49" charset="-122"/>
                <a:ea typeface="黑体" panose="02010609060101010101" pitchFamily="49" charset="-122"/>
              </a:rPr>
              <a:t>在这条长路径上一定有某个变元</a:t>
            </a:r>
            <a:r>
              <a:rPr lang="en-US" altLang="zh-CN" sz="2000">
                <a:solidFill>
                  <a:srgbClr val="FF0000"/>
                </a:solidFill>
                <a:latin typeface="黑体" panose="02010609060101010101" pitchFamily="49" charset="-122"/>
                <a:ea typeface="黑体" panose="02010609060101010101" pitchFamily="49" charset="-122"/>
              </a:rPr>
              <a:t>R</a:t>
            </a:r>
            <a:r>
              <a:rPr lang="zh-CN" altLang="en-US" sz="2000">
                <a:solidFill>
                  <a:srgbClr val="FF0000"/>
                </a:solidFill>
                <a:latin typeface="黑体" panose="02010609060101010101" pitchFamily="49" charset="-122"/>
                <a:ea typeface="黑体" panose="02010609060101010101" pitchFamily="49" charset="-122"/>
              </a:rPr>
              <a:t>重复出现</a:t>
            </a:r>
            <a:r>
              <a:rPr lang="zh-CN" altLang="en-US" sz="2000">
                <a:solidFill>
                  <a:schemeClr val="tx1">
                    <a:lumMod val="65000"/>
                    <a:lumOff val="35000"/>
                  </a:schemeClr>
                </a:solidFill>
                <a:latin typeface="黑体" panose="02010609060101010101" pitchFamily="49" charset="-122"/>
                <a:ea typeface="黑体" panose="02010609060101010101" pitchFamily="49" charset="-122"/>
              </a:rPr>
              <a:t>，这种重复使得我们可以用第一次出现的</a:t>
            </a:r>
            <a:r>
              <a:rPr lang="en-US" altLang="zh-CN" sz="2000">
                <a:solidFill>
                  <a:schemeClr val="tx1">
                    <a:lumMod val="65000"/>
                    <a:lumOff val="35000"/>
                  </a:schemeClr>
                </a:solidFill>
                <a:latin typeface="黑体" panose="02010609060101010101" pitchFamily="49" charset="-122"/>
                <a:ea typeface="黑体" panose="02010609060101010101" pitchFamily="49" charset="-122"/>
              </a:rPr>
              <a:t>R</a:t>
            </a:r>
            <a:r>
              <a:rPr lang="zh-CN" altLang="en-US" sz="2000">
                <a:solidFill>
                  <a:schemeClr val="tx1">
                    <a:lumMod val="65000"/>
                    <a:lumOff val="35000"/>
                  </a:schemeClr>
                </a:solidFill>
                <a:latin typeface="黑体" panose="02010609060101010101" pitchFamily="49" charset="-122"/>
                <a:ea typeface="黑体" panose="02010609060101010101" pitchFamily="49" charset="-122"/>
              </a:rPr>
              <a:t>下面的子树代替第二次出现的</a:t>
            </a:r>
            <a:r>
              <a:rPr lang="en-US" altLang="zh-CN" sz="2000">
                <a:solidFill>
                  <a:schemeClr val="tx1">
                    <a:lumMod val="65000"/>
                    <a:lumOff val="35000"/>
                  </a:schemeClr>
                </a:solidFill>
                <a:latin typeface="黑体" panose="02010609060101010101" pitchFamily="49" charset="-122"/>
                <a:ea typeface="黑体" panose="02010609060101010101" pitchFamily="49" charset="-122"/>
              </a:rPr>
              <a:t>R</a:t>
            </a:r>
            <a:r>
              <a:rPr lang="zh-CN" altLang="en-US" sz="2000">
                <a:solidFill>
                  <a:schemeClr val="tx1">
                    <a:lumMod val="65000"/>
                    <a:lumOff val="35000"/>
                  </a:schemeClr>
                </a:solidFill>
                <a:latin typeface="黑体" panose="02010609060101010101" pitchFamily="49" charset="-122"/>
                <a:ea typeface="黑体" panose="02010609060101010101" pitchFamily="49" charset="-122"/>
              </a:rPr>
              <a:t>下面的子树，并且仍得到一棵合法的语法分析树。因此，把</a:t>
            </a:r>
            <a:r>
              <a:rPr lang="en-US" altLang="zh-CN" sz="2000">
                <a:solidFill>
                  <a:schemeClr val="tx1">
                    <a:lumMod val="65000"/>
                    <a:lumOff val="35000"/>
                  </a:schemeClr>
                </a:solidFill>
                <a:latin typeface="黑体" panose="02010609060101010101" pitchFamily="49" charset="-122"/>
                <a:ea typeface="黑体" panose="02010609060101010101" pitchFamily="49" charset="-122"/>
              </a:rPr>
              <a:t>s</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切成</a:t>
            </a:r>
            <a:r>
              <a:rPr lang="en-US" altLang="zh-CN" sz="2000">
                <a:solidFill>
                  <a:schemeClr val="tx1">
                    <a:lumMod val="65000"/>
                    <a:lumOff val="35000"/>
                  </a:schemeClr>
                </a:solidFill>
                <a:latin typeface="黑体" panose="02010609060101010101" pitchFamily="49" charset="-122"/>
                <a:ea typeface="黑体" panose="02010609060101010101" pitchFamily="49" charset="-122"/>
              </a:rPr>
              <a:t>5</a:t>
            </a:r>
            <a:r>
              <a:rPr lang="zh-CN" altLang="en-US" sz="2000">
                <a:solidFill>
                  <a:schemeClr val="tx1">
                    <a:lumMod val="65000"/>
                    <a:lumOff val="35000"/>
                  </a:schemeClr>
                </a:solidFill>
                <a:latin typeface="黑体" panose="02010609060101010101" pitchFamily="49" charset="-122"/>
                <a:ea typeface="黑体" panose="02010609060101010101" pitchFamily="49" charset="-122"/>
              </a:rPr>
              <a:t>段，重复第</a:t>
            </a:r>
            <a:r>
              <a:rPr lang="en-US" altLang="zh-CN" sz="2000">
                <a:solidFill>
                  <a:schemeClr val="tx1">
                    <a:lumMod val="65000"/>
                    <a:lumOff val="35000"/>
                  </a:schemeClr>
                </a:solidFill>
                <a:latin typeface="黑体" panose="02010609060101010101" pitchFamily="49" charset="-122"/>
                <a:ea typeface="黑体" panose="02010609060101010101" pitchFamily="49" charset="-122"/>
              </a:rPr>
              <a:t>2</a:t>
            </a:r>
            <a:r>
              <a:rPr lang="zh-CN" altLang="en-US" sz="2000">
                <a:solidFill>
                  <a:schemeClr val="tx1">
                    <a:lumMod val="65000"/>
                    <a:lumOff val="35000"/>
                  </a:schemeClr>
                </a:solidFill>
                <a:latin typeface="黑体" panose="02010609060101010101" pitchFamily="49" charset="-122"/>
                <a:ea typeface="黑体" panose="02010609060101010101" pitchFamily="49" charset="-122"/>
              </a:rPr>
              <a:t>段和第</a:t>
            </a:r>
            <a:r>
              <a:rPr lang="en-US" altLang="zh-CN" sz="2000">
                <a:solidFill>
                  <a:schemeClr val="tx1">
                    <a:lumMod val="65000"/>
                    <a:lumOff val="35000"/>
                  </a:schemeClr>
                </a:solidFill>
                <a:latin typeface="黑体" panose="02010609060101010101" pitchFamily="49" charset="-122"/>
                <a:ea typeface="黑体" panose="02010609060101010101" pitchFamily="49" charset="-122"/>
              </a:rPr>
              <a:t>4</a:t>
            </a:r>
            <a:r>
              <a:rPr lang="zh-CN" altLang="en-US" sz="2000">
                <a:solidFill>
                  <a:schemeClr val="tx1">
                    <a:lumMod val="65000"/>
                    <a:lumOff val="35000"/>
                  </a:schemeClr>
                </a:solidFill>
                <a:latin typeface="黑体" panose="02010609060101010101" pitchFamily="49" charset="-122"/>
                <a:ea typeface="黑体" panose="02010609060101010101" pitchFamily="49" charset="-122"/>
              </a:rPr>
              <a:t>段，得到的字符串仍在</a:t>
            </a:r>
            <a:r>
              <a:rPr lang="en-US" altLang="zh-CN" sz="2000">
                <a:solidFill>
                  <a:schemeClr val="tx1">
                    <a:lumMod val="65000"/>
                    <a:lumOff val="35000"/>
                  </a:schemeClr>
                </a:solidFill>
                <a:latin typeface="黑体" panose="02010609060101010101" pitchFamily="49" charset="-122"/>
                <a:ea typeface="黑体" panose="02010609060101010101" pitchFamily="49" charset="-122"/>
              </a:rPr>
              <a:t>A</a:t>
            </a:r>
            <a:r>
              <a:rPr lang="zh-CN" altLang="en-US" sz="2000">
                <a:solidFill>
                  <a:schemeClr val="tx1">
                    <a:lumMod val="65000"/>
                    <a:lumOff val="35000"/>
                  </a:schemeClr>
                </a:solidFill>
                <a:latin typeface="黑体" panose="02010609060101010101" pitchFamily="49" charset="-122"/>
                <a:ea typeface="黑体" panose="02010609060101010101" pitchFamily="49" charset="-122"/>
              </a:rPr>
              <a:t>中。</a:t>
            </a:r>
          </a:p>
          <a:p>
            <a:pPr marL="285750" indent="-285750">
              <a:lnSpc>
                <a:spcPct val="150000"/>
              </a:lnSpc>
              <a:buFont typeface="Arial" panose="020B0604020202020204" pitchFamily="34" charset="0"/>
              <a:buChar char="•"/>
              <a:defRPr/>
            </a:pPr>
            <a:endParaRPr lang="en-US" altLang="zh-CN" sz="2400">
              <a:solidFill>
                <a:schemeClr val="tx1">
                  <a:lumMod val="65000"/>
                  <a:lumOff val="35000"/>
                </a:schemeClr>
              </a:solidFill>
              <a:latin typeface="黑体" panose="02010609060101010101" pitchFamily="49" charset="-122"/>
              <a:ea typeface="黑体" panose="02010609060101010101" pitchFamily="49" charset="-122"/>
            </a:endParaRP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4247818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Theme">
  <a:themeElements>
    <a:clrScheme name="自定义 4">
      <a:dk1>
        <a:sysClr val="windowText" lastClr="000000"/>
      </a:dk1>
      <a:lt1>
        <a:sysClr val="window" lastClr="FFFFFF"/>
      </a:lt1>
      <a:dk2>
        <a:srgbClr val="335B74"/>
      </a:dk2>
      <a:lt2>
        <a:srgbClr val="DFE3E5"/>
      </a:lt2>
      <a:accent1>
        <a:srgbClr val="335B74"/>
      </a:accent1>
      <a:accent2>
        <a:srgbClr val="335B74"/>
      </a:accent2>
      <a:accent3>
        <a:srgbClr val="335B74"/>
      </a:accent3>
      <a:accent4>
        <a:srgbClr val="335B74"/>
      </a:accent4>
      <a:accent5>
        <a:srgbClr val="335B74"/>
      </a:accent5>
      <a:accent6>
        <a:srgbClr val="335B74"/>
      </a:accent6>
      <a:hlink>
        <a:srgbClr val="335B74"/>
      </a:hlink>
      <a:folHlink>
        <a:srgbClr val="335B74"/>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发光边缘">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1203</TotalTime>
  <Words>2198</Words>
  <Application>Microsoft Office PowerPoint</Application>
  <PresentationFormat>全屏显示(16:9)</PresentationFormat>
  <Paragraphs>158</Paragraphs>
  <Slides>21</Slides>
  <Notes>21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等线</vt:lpstr>
      <vt:lpstr>黑体</vt:lpstr>
      <vt:lpstr>微软雅黑</vt:lpstr>
      <vt:lpstr>Arial</vt:lpstr>
      <vt:lpstr>Arial Narrow</vt:lpstr>
      <vt:lpstr>Calibri</vt:lpstr>
      <vt:lpstr>Calibri Light</vt:lpstr>
      <vt:lpstr>Cambria Math</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庄 雨</cp:lastModifiedBy>
  <cp:revision>92</cp:revision>
  <dcterms:created xsi:type="dcterms:W3CDTF">2017-05-19T12:55:31Z</dcterms:created>
  <dcterms:modified xsi:type="dcterms:W3CDTF">2021-11-15T10:24:55Z</dcterms:modified>
</cp:coreProperties>
</file>