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71" r:id="rId12"/>
    <p:sldId id="284" r:id="rId13"/>
    <p:sldId id="285" r:id="rId14"/>
    <p:sldId id="268" r:id="rId15"/>
    <p:sldId id="272" r:id="rId16"/>
    <p:sldId id="274" r:id="rId17"/>
    <p:sldId id="273" r:id="rId18"/>
    <p:sldId id="270" r:id="rId19"/>
    <p:sldId id="275" r:id="rId20"/>
    <p:sldId id="276" r:id="rId21"/>
    <p:sldId id="277" r:id="rId22"/>
    <p:sldId id="286" r:id="rId23"/>
    <p:sldId id="287" r:id="rId24"/>
    <p:sldId id="278" r:id="rId25"/>
    <p:sldId id="279" r:id="rId26"/>
    <p:sldId id="281" r:id="rId27"/>
    <p:sldId id="282" r:id="rId28"/>
    <p:sldId id="283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9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138B0-6190-5746-8F68-30C04836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842D5-C101-ED4E-AF8A-32A638567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7D33A-8673-C14E-91D1-2EF419C2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1BF4E-72A9-7545-B9DE-84CFD160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75322-CB5D-6A4B-882A-AC43C9C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4E26-95B8-054B-BDD6-4EE6DCD6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39B66-0168-B14C-9BB5-37173D8E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A3FBB-19E1-4843-A041-0E9F84A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37B2-5C38-5846-8069-3DF004A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B56E7-F52B-AA41-BFA9-B0C551AD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D54125-A347-5144-A399-528B8D3C5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D7902-1142-B045-B55C-9F714DDE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3F581-CF06-3D4D-834F-0D5AE7A4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23E70-FBCD-5A49-93CF-26531C43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41015-5B17-E640-A4E9-9C906B9C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B7595-C568-A947-A159-4099071F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B6EE-3FD4-0341-B2F2-EB361FFA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BFCAC-AC13-784C-85E4-E6AFA967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53DA-DF58-6A4C-B722-9932FE77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4B665-3C7C-A44F-8C8C-6D5E90BD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14C0-187A-5547-AA04-4AB4DA64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B518C-B180-074E-B52D-CF0046F2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92034-A960-C54C-BFFB-9F6C50F4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A74D1-8A6E-A14C-B159-3E839580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59060-9572-174E-A4B3-0E683A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F4FD-622C-5348-AB22-2C5BE2EE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E229F-7BF7-4A45-A3F3-66F0FD37C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48D28-715D-0F43-8B61-39094332B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E2A50-852F-DD49-8AFE-2770DB6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BFC62-B495-C947-BFF0-82BFCBEF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5C0F2-2B7A-DF44-99C7-511649B6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F3DCC-E328-ED4B-95B6-11D9FF21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A1CFF-5245-8642-9E04-1DAC36E0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598-0A51-9B49-AFCD-C83A8F30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F1C340-1A7A-624F-80C8-24C107C5B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5BC1A-2AAE-F844-9930-AB92DEFFC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17E8F-C254-4F4A-8F17-386B7303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5F3D6B-EB57-E748-96C2-118E523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394227-8D0D-5F4E-85BD-945609BF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3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AAEEE-8686-6846-8518-611C90D4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D887D-67D4-0544-9917-7FF44D7A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ACFD8-172E-4B42-A8A1-F63004E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80899E-80A5-BC4D-8A28-CF65BD2C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AE7289-D28D-6A4B-9A8F-44299956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8B2FB3-A742-CE43-B397-EF747F00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499F97-24D3-D24C-8824-7031EFA6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92AB-7B54-E24A-814B-5A50898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F5C3-E0CF-9841-9F1B-7EC2E21E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2461C-1BF6-E94C-867F-68CFD60E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B72F1-7C83-714F-A152-F09D0E3E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7D91E-CFEA-6046-825E-19FE40B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B1136-373A-854F-BA3F-223A05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251DC-32FC-7446-828F-ABB670A0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2B7921-D0E6-5548-B665-08E20665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879AB-D5E7-4748-A604-3E7DAE87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26361-BD9F-0243-BEE1-DD131928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3901E-BA68-A34E-92BC-E5BEB4FB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15E01-1DA1-0E44-A497-0EDC5CE8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A74812-22A6-664C-9806-3A751BA3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5BDC8-C91E-0246-954C-CA08C4F3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55029-054E-9C43-B08E-625E51AA2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1FC3-9B67-2046-9551-6B4A405D8F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D6969-DC2F-4449-A49C-D2B2AE70A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BC42D-279B-7B47-A604-450B2626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AD1E-7CA9-4D4F-BAFF-B38FEA8B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10DB-EA7A-EB46-B99B-5F32A921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SimSun" panose="02010600030101010101" pitchFamily="2" charset="-122"/>
                <a:ea typeface="SimSun" panose="02010600030101010101" pitchFamily="2" charset="-122"/>
              </a:rPr>
              <a:t>上下文无关文法的基本概念</a:t>
            </a:r>
            <a:endParaRPr lang="en-US" sz="5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3CC03-5AF1-C541-A028-2DBC984A1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616"/>
            <a:ext cx="9144000" cy="103018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主讲人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：刘孟寅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学号：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S20200661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46F27-9BAB-BA46-8A0C-BFC9C562DA6E}"/>
              </a:ext>
            </a:extLst>
          </p:cNvPr>
          <p:cNvSpPr txBox="1"/>
          <p:nvPr/>
        </p:nvSpPr>
        <p:spPr>
          <a:xfrm>
            <a:off x="2343397" y="3429000"/>
            <a:ext cx="750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8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5397472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检查代码是否符合文法</a:t>
              </a: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C75CA398-0522-264F-A30B-2D359EE2611D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7E873D-C42A-1B47-B7E8-C37E68740CF7}"/>
              </a:ext>
            </a:extLst>
          </p:cNvPr>
          <p:cNvSpPr txBox="1"/>
          <p:nvPr/>
        </p:nvSpPr>
        <p:spPr>
          <a:xfrm>
            <a:off x="1258235" y="1034109"/>
            <a:ext cx="10224907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文法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R,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其中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{&lt;EXPR&gt;,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&lt;FACTOR&gt;}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规则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如下：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A1225B-60B1-0A4F-8E65-3FE595FD326F}"/>
              </a:ext>
            </a:extLst>
          </p:cNvPr>
          <p:cNvSpPr txBox="1"/>
          <p:nvPr/>
        </p:nvSpPr>
        <p:spPr>
          <a:xfrm>
            <a:off x="2020711" y="2074128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&lt;EXPR&gt;+&lt;TERM&gt;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EC9912-BC1E-9045-8ED7-CC034B7E3C5E}"/>
              </a:ext>
            </a:extLst>
          </p:cNvPr>
          <p:cNvSpPr txBox="1"/>
          <p:nvPr/>
        </p:nvSpPr>
        <p:spPr>
          <a:xfrm>
            <a:off x="2020711" y="2583020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7AFE84-FC88-1A45-856B-61B9D4C0B535}"/>
              </a:ext>
            </a:extLst>
          </p:cNvPr>
          <p:cNvSpPr txBox="1"/>
          <p:nvPr/>
        </p:nvSpPr>
        <p:spPr>
          <a:xfrm>
            <a:off x="2248281" y="3080623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(&lt;EXPR&gt;)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0FEB26-21CA-5E45-BDBA-7E8BC450ABCE}"/>
              </a:ext>
            </a:extLst>
          </p:cNvPr>
          <p:cNvSpPr/>
          <p:nvPr/>
        </p:nvSpPr>
        <p:spPr>
          <a:xfrm>
            <a:off x="6627663" y="146829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多项式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A8CF0D-65C6-AC49-83A2-8780E628D70C}"/>
              </a:ext>
            </a:extLst>
          </p:cNvPr>
          <p:cNvSpPr/>
          <p:nvPr/>
        </p:nvSpPr>
        <p:spPr>
          <a:xfrm>
            <a:off x="8101384" y="147467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单项式</a:t>
            </a:r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008FC4-4323-F643-B8EC-EFDB6990DD47}"/>
              </a:ext>
            </a:extLst>
          </p:cNvPr>
          <p:cNvSpPr/>
          <p:nvPr/>
        </p:nvSpPr>
        <p:spPr>
          <a:xfrm>
            <a:off x="9838076" y="149651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因子</a:t>
            </a:r>
            <a:endParaRPr lang="en-US" dirty="0"/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ECD12B6B-D759-A84E-B01B-E2D19496B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" y="4769910"/>
            <a:ext cx="1460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× a</a:t>
            </a: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E21BE062-27D8-2046-86D4-FE302D959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784" y="4019479"/>
            <a:ext cx="4925932" cy="214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&lt;EXPR&gt; =&gt; &lt;EXPR&gt; + &lt;TERM&gt;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=&gt; &lt;EXPR&gt;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&lt;TERM&gt;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&lt;FACTOR&gt;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&lt;TERM&gt;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&lt;FACTOR&gt;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E2B6C2-3910-CB4A-BA2C-D6733E13EF7E}"/>
              </a:ext>
            </a:extLst>
          </p:cNvPr>
          <p:cNvSpPr/>
          <p:nvPr/>
        </p:nvSpPr>
        <p:spPr>
          <a:xfrm>
            <a:off x="2038730" y="4371120"/>
            <a:ext cx="1631703" cy="1313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编译器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Compiler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FAB873-D628-D24F-AF0D-0DC1018AF9DA}"/>
              </a:ext>
            </a:extLst>
          </p:cNvPr>
          <p:cNvSpPr txBox="1"/>
          <p:nvPr/>
        </p:nvSpPr>
        <p:spPr>
          <a:xfrm>
            <a:off x="860739" y="5978300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使用算法，搜索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CFG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能否派生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出代码字符串</a:t>
            </a:r>
            <a:endParaRPr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可以搜到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则认为代码符合文法</a:t>
            </a:r>
            <a:endParaRPr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1739378-8FC8-C247-B7F5-ACC61573E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856" y="5065059"/>
            <a:ext cx="4288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B6F3D53B-1E6F-234D-85A3-C1CE62EC7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0433" y="5065059"/>
            <a:ext cx="14434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46CA2F12-F65C-8B4A-8442-C304648B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217" y="3851787"/>
            <a:ext cx="2741784" cy="2222708"/>
          </a:xfrm>
          <a:prstGeom prst="rect">
            <a:avLst/>
          </a:prstGeom>
        </p:spPr>
      </p:pic>
      <p:sp>
        <p:nvSpPr>
          <p:cNvPr id="50" name="Line 4">
            <a:extLst>
              <a:ext uri="{FF2B5EF4-FFF2-40B4-BE49-F238E27FC236}">
                <a16:creationId xmlns:a16="http://schemas.microsoft.com/office/drawing/2014/main" id="{8CD4B8C5-9C7A-444C-9ED2-5C89B3F39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6912" y="5027723"/>
            <a:ext cx="6762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8181E04-30A4-D74C-AAC9-7C7618F49956}"/>
              </a:ext>
            </a:extLst>
          </p:cNvPr>
          <p:cNvSpPr txBox="1"/>
          <p:nvPr/>
        </p:nvSpPr>
        <p:spPr>
          <a:xfrm>
            <a:off x="7068649" y="600330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用语法生成树表示派生过程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为什么？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41CF5F3-D48A-D849-AFF2-0616DADC3985}"/>
              </a:ext>
            </a:extLst>
          </p:cNvPr>
          <p:cNvSpPr txBox="1"/>
          <p:nvPr/>
        </p:nvSpPr>
        <p:spPr>
          <a:xfrm>
            <a:off x="3750722" y="4581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文法分析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0D089FC-2BB8-BB45-A0D2-945926E64673}"/>
              </a:ext>
            </a:extLst>
          </p:cNvPr>
          <p:cNvSpPr txBox="1"/>
          <p:nvPr/>
        </p:nvSpPr>
        <p:spPr>
          <a:xfrm>
            <a:off x="8893625" y="4574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表示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03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5397472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为什么要用语法生成树</a:t>
              </a: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C75CA398-0522-264F-A30B-2D359EE2611D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969771-6524-E849-B2A6-48D94B6F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55" y="1312037"/>
            <a:ext cx="8768489" cy="3985677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C7E25B7B-D335-AA4C-AD18-69C09FBA6210}"/>
              </a:ext>
            </a:extLst>
          </p:cNvPr>
          <p:cNvSpPr txBox="1"/>
          <p:nvPr/>
        </p:nvSpPr>
        <p:spPr>
          <a:xfrm>
            <a:off x="1745306" y="5506627"/>
            <a:ext cx="8701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语法分析树的作用：通过</a:t>
            </a:r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对运算进行分组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，编译器可以理解代码的执行过程</a:t>
            </a:r>
            <a:endParaRPr lang="en-US" altLang="zh-CN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449449-EF06-B14F-A971-695BF8C0AB76}"/>
              </a:ext>
            </a:extLst>
          </p:cNvPr>
          <p:cNvSpPr/>
          <p:nvPr/>
        </p:nvSpPr>
        <p:spPr>
          <a:xfrm>
            <a:off x="3325910" y="2712558"/>
            <a:ext cx="2544311" cy="2457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E3F90DE-5CC6-5C4D-996F-31F0CA05ED60}"/>
              </a:ext>
            </a:extLst>
          </p:cNvPr>
          <p:cNvSpPr/>
          <p:nvPr/>
        </p:nvSpPr>
        <p:spPr>
          <a:xfrm>
            <a:off x="6517993" y="2424690"/>
            <a:ext cx="2592139" cy="2745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5397472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编译器文法分析过程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685A14D-4F0B-FE4E-A967-2FAAA67D2431}"/>
              </a:ext>
            </a:extLst>
          </p:cNvPr>
          <p:cNvSpPr/>
          <p:nvPr/>
        </p:nvSpPr>
        <p:spPr>
          <a:xfrm>
            <a:off x="97819" y="985734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1756EE4-2EAB-F448-AC51-B9CEE149D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6" y="2109801"/>
            <a:ext cx="5993034" cy="42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D19C8C65-93F6-4540-B70B-AC64F6DF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58" y="2881332"/>
            <a:ext cx="5633156" cy="11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>
            <a:extLst>
              <a:ext uri="{FF2B5EF4-FFF2-40B4-BE49-F238E27FC236}">
                <a16:creationId xmlns:a16="http://schemas.microsoft.com/office/drawing/2014/main" id="{3D5C24FE-B6AA-164B-A724-9167FF1E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24" y="4385614"/>
            <a:ext cx="3726744" cy="195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6EAFAD3E-7AB1-1C4E-9BC3-7BDBA6DB0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57" y="1712379"/>
            <a:ext cx="5633157" cy="8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3">
            <a:extLst>
              <a:ext uri="{FF2B5EF4-FFF2-40B4-BE49-F238E27FC236}">
                <a16:creationId xmlns:a16="http://schemas.microsoft.com/office/drawing/2014/main" id="{4E7A7307-A5F8-814F-BF5D-81285F1D0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864" y="1050423"/>
            <a:ext cx="108263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基于递归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非递归的自顶向下文法分析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505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24A8AE2-D78F-4442-8289-1FA6D827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" y="1890967"/>
            <a:ext cx="7107117" cy="428457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5397472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编译器文法分析过程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685A14D-4F0B-FE4E-A967-2FAAA67D2431}"/>
              </a:ext>
            </a:extLst>
          </p:cNvPr>
          <p:cNvSpPr/>
          <p:nvPr/>
        </p:nvSpPr>
        <p:spPr>
          <a:xfrm>
            <a:off x="97819" y="985734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4E7A7307-A5F8-814F-BF5D-81285F1D0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864" y="1050423"/>
            <a:ext cx="108263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基于“移入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规约”的自底向上文法分析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0190FA-E6A5-6E44-B11D-839349F7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106" y="1605689"/>
            <a:ext cx="4693468" cy="2281157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7BCEBC-5516-8046-A214-9F944CF56074}"/>
              </a:ext>
            </a:extLst>
          </p:cNvPr>
          <p:cNvGrpSpPr>
            <a:grpSpLocks noChangeAspect="1"/>
          </p:cNvGrpSpPr>
          <p:nvPr/>
        </p:nvGrpSpPr>
        <p:grpSpPr>
          <a:xfrm>
            <a:off x="5596483" y="4268941"/>
            <a:ext cx="6348092" cy="2436301"/>
            <a:chOff x="4404451" y="1779884"/>
            <a:chExt cx="7352061" cy="282160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0FBAD29-55EE-4D46-812A-276D8F298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779884"/>
              <a:ext cx="5660512" cy="27795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28FE805-353F-AA4F-A2D1-335EE4267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775" r="52863"/>
            <a:stretch/>
          </p:blipFill>
          <p:spPr>
            <a:xfrm>
              <a:off x="4404451" y="3561860"/>
              <a:ext cx="2959951" cy="1039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24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7557813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情况</a:t>
              </a:r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：简单的合并</a:t>
              </a:r>
            </a:p>
          </p:txBody>
        </p:sp>
      </p:grpSp>
      <p:sp>
        <p:nvSpPr>
          <p:cNvPr id="12" name="Text Box 16">
            <a:extLst>
              <a:ext uri="{FF2B5EF4-FFF2-40B4-BE49-F238E27FC236}">
                <a16:creationId xmlns:a16="http://schemas.microsoft.com/office/drawing/2014/main" id="{60557428-5969-8F4A-BE2D-52510974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58" y="969030"/>
            <a:ext cx="10812364" cy="9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：为一个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CFL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设计对应的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kumimoji="0" lang="zh-CN" altLang="en-US" sz="18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（找到生成规则）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CFL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由多个简单的部分构成，对这几个简单的部分设计对应的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，然后加入新的规则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u="none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u="none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u="none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u="none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u="none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0" lang="zh-CN" altLang="en-US" sz="2400" b="1" u="none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E8560D1-9EFB-9940-A0F5-CFF80EFDEE3F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E2961E-A1F3-1940-B9FA-671CF0478766}"/>
                  </a:ext>
                </a:extLst>
              </p:cNvPr>
              <p:cNvSpPr txBox="1"/>
              <p:nvPr/>
            </p:nvSpPr>
            <p:spPr>
              <a:xfrm>
                <a:off x="2150964" y="2162103"/>
                <a:ext cx="418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E2961E-A1F3-1940-B9FA-671CF047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64" y="2162103"/>
                <a:ext cx="418409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1A9D33-1BC7-5043-8D57-7AB86BA4AA3A}"/>
                  </a:ext>
                </a:extLst>
              </p:cNvPr>
              <p:cNvSpPr txBox="1"/>
              <p:nvPr/>
            </p:nvSpPr>
            <p:spPr>
              <a:xfrm>
                <a:off x="3101940" y="2815815"/>
                <a:ext cx="2421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1A9D33-1BC7-5043-8D57-7AB86BA4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40" y="2815815"/>
                <a:ext cx="24210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F45C69-C4F6-B547-911F-C0FD91E28297}"/>
                  </a:ext>
                </a:extLst>
              </p:cNvPr>
              <p:cNvSpPr txBox="1"/>
              <p:nvPr/>
            </p:nvSpPr>
            <p:spPr>
              <a:xfrm>
                <a:off x="8037679" y="2803623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→0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F45C69-C4F6-B547-911F-C0FD91E2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79" y="2803623"/>
                <a:ext cx="2068853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CE6A71-A86F-5A41-AE45-C19468931E2B}"/>
                  </a:ext>
                </a:extLst>
              </p:cNvPr>
              <p:cNvSpPr txBox="1"/>
              <p:nvPr/>
            </p:nvSpPr>
            <p:spPr>
              <a:xfrm>
                <a:off x="8037679" y="3277352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→1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CE6A71-A86F-5A41-AE45-C19468931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79" y="3277352"/>
                <a:ext cx="2068853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15AF1F-D007-9F4B-B5AE-31BC4871ACFB}"/>
                  </a:ext>
                </a:extLst>
              </p:cNvPr>
              <p:cNvSpPr txBox="1"/>
              <p:nvPr/>
            </p:nvSpPr>
            <p:spPr>
              <a:xfrm>
                <a:off x="3101940" y="3373535"/>
                <a:ext cx="2421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15AF1F-D007-9F4B-B5AE-31BC4871A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40" y="3373535"/>
                <a:ext cx="24210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11224E-9249-3B42-A093-D4BD47BBBFF7}"/>
                  </a:ext>
                </a:extLst>
              </p:cNvPr>
              <p:cNvSpPr txBox="1"/>
              <p:nvPr/>
            </p:nvSpPr>
            <p:spPr>
              <a:xfrm>
                <a:off x="2150964" y="4063545"/>
                <a:ext cx="418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11224E-9249-3B42-A093-D4BD47BB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64" y="4063545"/>
                <a:ext cx="41840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4146AF-8A6A-BF43-B392-9C7A3CE9CFB1}"/>
                  </a:ext>
                </a:extLst>
              </p:cNvPr>
              <p:cNvSpPr txBox="1"/>
              <p:nvPr/>
            </p:nvSpPr>
            <p:spPr>
              <a:xfrm>
                <a:off x="8000832" y="4063545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4146AF-8A6A-BF43-B392-9C7A3CE9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832" y="4063545"/>
                <a:ext cx="2068853" cy="461665"/>
              </a:xfrm>
              <a:prstGeom prst="rect">
                <a:avLst/>
              </a:prstGeom>
              <a:blipFill>
                <a:blip r:embed="rId8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FC568278-0AD9-9C4E-AF56-4E1E0CE2E530}"/>
              </a:ext>
            </a:extLst>
          </p:cNvPr>
          <p:cNvSpPr txBox="1"/>
          <p:nvPr/>
        </p:nvSpPr>
        <p:spPr>
          <a:xfrm>
            <a:off x="5724996" y="29627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文法分别是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E4496-301B-D644-A5B7-7C04BEDDDB4C}"/>
              </a:ext>
            </a:extLst>
          </p:cNvPr>
          <p:cNvSpPr txBox="1"/>
          <p:nvPr/>
        </p:nvSpPr>
        <p:spPr>
          <a:xfrm>
            <a:off x="6217688" y="21490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可以分为两个部分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30C72D-0A93-8442-8FD1-79B9C3366712}"/>
              </a:ext>
            </a:extLst>
          </p:cNvPr>
          <p:cNvSpPr txBox="1"/>
          <p:nvPr/>
        </p:nvSpPr>
        <p:spPr>
          <a:xfrm>
            <a:off x="6295674" y="40504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加入新规则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403C245-4EC1-FC45-BF1E-1A40FCA7783C}"/>
                  </a:ext>
                </a:extLst>
              </p:cNvPr>
              <p:cNvSpPr txBox="1"/>
              <p:nvPr/>
            </p:nvSpPr>
            <p:spPr>
              <a:xfrm>
                <a:off x="5726807" y="5468928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→0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403C245-4EC1-FC45-BF1E-1A40FCA77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807" y="5468928"/>
                <a:ext cx="2068853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455115A-BC07-8C45-96B8-8EC9DB9795C2}"/>
                  </a:ext>
                </a:extLst>
              </p:cNvPr>
              <p:cNvSpPr txBox="1"/>
              <p:nvPr/>
            </p:nvSpPr>
            <p:spPr>
              <a:xfrm>
                <a:off x="5726807" y="5942657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→1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455115A-BC07-8C45-96B8-8EC9DB979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807" y="5942657"/>
                <a:ext cx="2068853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0BDFD0-E33E-1141-B5B3-6F0D9C7C55A7}"/>
                  </a:ext>
                </a:extLst>
              </p:cNvPr>
              <p:cNvSpPr txBox="1"/>
              <p:nvPr/>
            </p:nvSpPr>
            <p:spPr>
              <a:xfrm>
                <a:off x="5521042" y="5008698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0BDFD0-E33E-1141-B5B3-6F0D9C7C5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42" y="5008698"/>
                <a:ext cx="2068853" cy="461665"/>
              </a:xfrm>
              <a:prstGeom prst="rect">
                <a:avLst/>
              </a:prstGeom>
              <a:blipFill>
                <a:blip r:embed="rId11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E4A7FB12-4CB4-1B46-90E0-ACED80E57BE9}"/>
              </a:ext>
            </a:extLst>
          </p:cNvPr>
          <p:cNvSpPr txBox="1"/>
          <p:nvPr/>
        </p:nvSpPr>
        <p:spPr>
          <a:xfrm>
            <a:off x="2150964" y="48133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所求文法为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70F945-55F6-644D-87CC-AD4A7C5CA73F}"/>
              </a:ext>
            </a:extLst>
          </p:cNvPr>
          <p:cNvSpPr txBox="1"/>
          <p:nvPr/>
        </p:nvSpPr>
        <p:spPr>
          <a:xfrm>
            <a:off x="1658521" y="40635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13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7557813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情况</a:t>
              </a:r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：正则语言</a:t>
              </a:r>
            </a:p>
          </p:txBody>
        </p:sp>
      </p:grpSp>
      <p:sp>
        <p:nvSpPr>
          <p:cNvPr id="12" name="Text Box 16">
            <a:extLst>
              <a:ext uri="{FF2B5EF4-FFF2-40B4-BE49-F238E27FC236}">
                <a16:creationId xmlns:a16="http://schemas.microsoft.com/office/drawing/2014/main" id="{60557428-5969-8F4A-BE2D-52510974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392" y="1131462"/>
            <a:ext cx="1073483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：遇到的语言恰好是正则语言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，首先转化为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，然后转化为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kumimoji="0" lang="zh-CN" altLang="en-US" sz="2400" b="1" u="none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C2BBE54-832D-B546-9891-7FA55098E55E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B2C9DF-50FC-074C-B9EB-2355AF202822}"/>
              </a:ext>
            </a:extLst>
          </p:cNvPr>
          <p:cNvSpPr txBox="1"/>
          <p:nvPr/>
        </p:nvSpPr>
        <p:spPr>
          <a:xfrm>
            <a:off x="1122775" y="2085922"/>
            <a:ext cx="184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正则语言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53C47E2-2C57-4B44-9C5B-762B11A7466C}"/>
                  </a:ext>
                </a:extLst>
              </p:cNvPr>
              <p:cNvSpPr txBox="1"/>
              <p:nvPr/>
            </p:nvSpPr>
            <p:spPr>
              <a:xfrm>
                <a:off x="3032128" y="2085922"/>
                <a:ext cx="1174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53C47E2-2C57-4B44-9C5B-762B11A74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8" y="2085922"/>
                <a:ext cx="11740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8653D4-660E-E548-8F64-EF0B9570F027}"/>
              </a:ext>
            </a:extLst>
          </p:cNvPr>
          <p:cNvGrpSpPr/>
          <p:nvPr/>
        </p:nvGrpSpPr>
        <p:grpSpPr>
          <a:xfrm>
            <a:off x="564110" y="2822407"/>
            <a:ext cx="3817761" cy="2828179"/>
            <a:chOff x="1296108" y="2001883"/>
            <a:chExt cx="3817761" cy="2828179"/>
          </a:xfrm>
        </p:grpSpPr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EE8AF440-5F91-5241-AB50-3DBF52D01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7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4">
              <a:extLst>
                <a:ext uri="{FF2B5EF4-FFF2-40B4-BE49-F238E27FC236}">
                  <a16:creationId xmlns:a16="http://schemas.microsoft.com/office/drawing/2014/main" id="{E76846C7-CF8D-B24C-A38D-5BC8D130B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908" y="4294171"/>
              <a:ext cx="855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A446F7D-C0C6-DC48-B1F8-002E6370F942}"/>
                </a:ext>
              </a:extLst>
            </p:cNvPr>
            <p:cNvSpPr/>
            <p:nvPr/>
          </p:nvSpPr>
          <p:spPr bwMode="auto">
            <a:xfrm>
              <a:off x="2128178" y="2592405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6E3AA380-C2D9-7240-9B33-3F99153E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908" y="368457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" name="Object 8">
              <a:extLst>
                <a:ext uri="{FF2B5EF4-FFF2-40B4-BE49-F238E27FC236}">
                  <a16:creationId xmlns:a16="http://schemas.microsoft.com/office/drawing/2014/main" id="{C1678A4D-7681-DC44-9C36-6BE3015B40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827449"/>
                </p:ext>
              </p:extLst>
            </p:nvPr>
          </p:nvGraphicFramePr>
          <p:xfrm>
            <a:off x="4820358" y="3576622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7" name="Equation" r:id="rId4" imgW="114300" imgH="215900" progId="Equation.3">
                    <p:embed/>
                  </p:oleObj>
                </mc:Choice>
                <mc:Fallback>
                  <p:oleObj name="Equation" r:id="rId4" imgW="114300" imgH="215900" progId="Equation.3">
                    <p:embed/>
                    <p:pic>
                      <p:nvPicPr>
                        <p:cNvPr id="22" name="Object 8">
                          <a:extLst>
                            <a:ext uri="{FF2B5EF4-FFF2-40B4-BE49-F238E27FC236}">
                              <a16:creationId xmlns:a16="http://schemas.microsoft.com/office/drawing/2014/main" id="{F7B1DDD2-8B79-E646-A1ED-DA196DA2E4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358" y="3576622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99F07AEC-CF0B-8A48-BF06-AC05DAB6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5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227A906D-8C98-CB46-B3A2-3E917B242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108" y="421797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E4917EF-B3FE-2149-B5D7-D671F24A7026}"/>
                </a:ext>
              </a:extLst>
            </p:cNvPr>
            <p:cNvSpPr txBox="1"/>
            <p:nvPr/>
          </p:nvSpPr>
          <p:spPr>
            <a:xfrm>
              <a:off x="2296538" y="3836972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EC3B76-CF2D-6249-A748-22943C03F1F2}"/>
                </a:ext>
              </a:extLst>
            </p:cNvPr>
            <p:cNvSpPr txBox="1"/>
            <p:nvPr/>
          </p:nvSpPr>
          <p:spPr>
            <a:xfrm>
              <a:off x="2339653" y="200188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1BF89AD-9DE3-0E4B-8D27-D1535893A22E}"/>
                </a:ext>
              </a:extLst>
            </p:cNvPr>
            <p:cNvSpPr txBox="1"/>
            <p:nvPr/>
          </p:nvSpPr>
          <p:spPr>
            <a:xfrm>
              <a:off x="3408877" y="366620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F988BB8-C37A-B443-8AA3-EF1A9EEC90CF}"/>
                </a:ext>
              </a:extLst>
            </p:cNvPr>
            <p:cNvSpPr/>
            <p:nvPr/>
          </p:nvSpPr>
          <p:spPr bwMode="auto">
            <a:xfrm>
              <a:off x="4089844" y="2629854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51FB9AD-FF05-5A45-9E21-011E61EAF311}"/>
                </a:ext>
              </a:extLst>
            </p:cNvPr>
            <p:cNvSpPr txBox="1"/>
            <p:nvPr/>
          </p:nvSpPr>
          <p:spPr>
            <a:xfrm>
              <a:off x="4303216" y="202565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D24DF9BE-1BF5-3F49-BCF0-C2F1E463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869" y="368706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ED45AFB-9153-3F46-ABF3-EEC6FC245388}"/>
                </a:ext>
              </a:extLst>
            </p:cNvPr>
            <p:cNvSpPr txBox="1"/>
            <p:nvPr/>
          </p:nvSpPr>
          <p:spPr>
            <a:xfrm>
              <a:off x="4290730" y="3845724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66F7F83-B15D-AA4F-BF98-D4F3D949B122}"/>
              </a:ext>
            </a:extLst>
          </p:cNvPr>
          <p:cNvSpPr txBox="1"/>
          <p:nvPr/>
        </p:nvSpPr>
        <p:spPr>
          <a:xfrm>
            <a:off x="564110" y="5934389"/>
            <a:ext cx="432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STEP-1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：转化为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C337BF0-5AFB-6641-9F37-87A69A22D80C}"/>
              </a:ext>
            </a:extLst>
          </p:cNvPr>
          <p:cNvSpPr txBox="1"/>
          <p:nvPr/>
        </p:nvSpPr>
        <p:spPr>
          <a:xfrm>
            <a:off x="4958971" y="1991192"/>
            <a:ext cx="642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STEP-2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：对每一个状态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，设立变元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sz="2400" baseline="-25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B8F27A-E67C-8644-B158-96133D0EFD86}"/>
              </a:ext>
            </a:extLst>
          </p:cNvPr>
          <p:cNvSpPr txBox="1"/>
          <p:nvPr/>
        </p:nvSpPr>
        <p:spPr>
          <a:xfrm>
            <a:off x="5018724" y="4854452"/>
            <a:ext cx="41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对左边的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，可以写出：</a:t>
            </a:r>
            <a:endParaRPr lang="en-US" sz="2400" baseline="-25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1350C39-244B-FE42-8110-4C8CAA23E743}"/>
              </a:ext>
            </a:extLst>
          </p:cNvPr>
          <p:cNvSpPr txBox="1"/>
          <p:nvPr/>
        </p:nvSpPr>
        <p:spPr>
          <a:xfrm>
            <a:off x="4891915" y="3308116"/>
            <a:ext cx="697623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)→ </a:t>
            </a:r>
            <a:r>
              <a:rPr lang="en-US" altLang="zh-CN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中的一个转移，则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中的一个终止状态，则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0E008C-4F43-E84F-B8D8-409D6ABC47BB}"/>
              </a:ext>
            </a:extLst>
          </p:cNvPr>
          <p:cNvSpPr txBox="1"/>
          <p:nvPr/>
        </p:nvSpPr>
        <p:spPr>
          <a:xfrm>
            <a:off x="4958971" y="2877059"/>
            <a:ext cx="41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STEP-3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：分情况讨论</a:t>
            </a:r>
            <a:endParaRPr lang="en-US" sz="2400" baseline="-25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0558B8-E5DB-C241-9083-D0D0924C0E83}"/>
              </a:ext>
            </a:extLst>
          </p:cNvPr>
          <p:cNvSpPr txBox="1"/>
          <p:nvPr/>
        </p:nvSpPr>
        <p:spPr>
          <a:xfrm>
            <a:off x="6798755" y="5500458"/>
            <a:ext cx="4154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baseline="-25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5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7557813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情况</a:t>
              </a:r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：相互联系的子串</a:t>
              </a:r>
            </a:p>
          </p:txBody>
        </p:sp>
      </p:grpSp>
      <p:sp>
        <p:nvSpPr>
          <p:cNvPr id="12" name="Text Box 16">
            <a:extLst>
              <a:ext uri="{FF2B5EF4-FFF2-40B4-BE49-F238E27FC236}">
                <a16:creationId xmlns:a16="http://schemas.microsoft.com/office/drawing/2014/main" id="{60557428-5969-8F4A-BE2D-52510974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910" y="964362"/>
            <a:ext cx="10734830" cy="9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：一些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CFL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中存在相互联系的子串，为了能够检查这种联系，应当使用形如 </a:t>
            </a:r>
            <a:r>
              <a:rPr kumimoji="0" lang="en-US" altLang="zh-CN" sz="2400" b="1" i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uRv</a:t>
            </a:r>
            <a:r>
              <a:rPr kumimoji="0" lang="zh-CN" altLang="en-US" sz="2400" b="1" i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的规则，其中</a:t>
            </a:r>
            <a:r>
              <a:rPr kumimoji="0" lang="en-US" altLang="zh-CN" sz="2400" b="1" i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应当表达这种联系。</a:t>
            </a:r>
            <a:endParaRPr kumimoji="0" lang="zh-CN" altLang="en-US" sz="2400" b="1" u="none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C2BBE54-832D-B546-9891-7FA55098E55E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C604084-370B-D744-8A51-8BDDEB53D6E0}"/>
                  </a:ext>
                </a:extLst>
              </p:cNvPr>
              <p:cNvSpPr txBox="1"/>
              <p:nvPr/>
            </p:nvSpPr>
            <p:spPr>
              <a:xfrm>
                <a:off x="2709909" y="2421593"/>
                <a:ext cx="2421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C604084-370B-D744-8A51-8BDDEB53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09" y="2421593"/>
                <a:ext cx="242103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97ACA03-754B-9C45-9B94-A10844E449BD}"/>
                  </a:ext>
                </a:extLst>
              </p:cNvPr>
              <p:cNvSpPr txBox="1"/>
              <p:nvPr/>
            </p:nvSpPr>
            <p:spPr>
              <a:xfrm>
                <a:off x="7123627" y="2421593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97ACA03-754B-9C45-9B94-A10844E44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27" y="2421593"/>
                <a:ext cx="2068853" cy="461665"/>
              </a:xfrm>
              <a:prstGeom prst="rect">
                <a:avLst/>
              </a:prstGeom>
              <a:blipFill>
                <a:blip r:embed="rId3"/>
                <a:stretch>
                  <a:fillRect l="-122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C272638-D791-8648-B00E-4BFCC74BD3C2}"/>
                  </a:ext>
                </a:extLst>
              </p:cNvPr>
              <p:cNvSpPr txBox="1"/>
              <p:nvPr/>
            </p:nvSpPr>
            <p:spPr>
              <a:xfrm>
                <a:off x="2795253" y="3158330"/>
                <a:ext cx="2421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C272638-D791-8648-B00E-4BFCC74BD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53" y="3158330"/>
                <a:ext cx="24210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1C8A87-D513-8046-9956-AF97BEFEA010}"/>
                  </a:ext>
                </a:extLst>
              </p:cNvPr>
              <p:cNvSpPr txBox="1"/>
              <p:nvPr/>
            </p:nvSpPr>
            <p:spPr>
              <a:xfrm>
                <a:off x="7123627" y="3158329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→00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1C8A87-D513-8046-9956-AF97BEFE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27" y="3158329"/>
                <a:ext cx="2068853" cy="461665"/>
              </a:xfrm>
              <a:prstGeom prst="rect">
                <a:avLst/>
              </a:prstGeom>
              <a:blipFill>
                <a:blip r:embed="rId5"/>
                <a:stretch>
                  <a:fillRect l="-122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84B7D2C-568F-214E-885D-A5A2B4EF5356}"/>
                  </a:ext>
                </a:extLst>
              </p:cNvPr>
              <p:cNvSpPr txBox="1"/>
              <p:nvPr/>
            </p:nvSpPr>
            <p:spPr>
              <a:xfrm>
                <a:off x="2253472" y="3911113"/>
                <a:ext cx="4035713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𝑤𝑤</m:t>
                        </m:r>
                        <m:r>
                          <m:rPr>
                            <m:sty m:val="p"/>
                          </m:rPr>
                          <a:rPr lang="en-US" altLang="zh-CN" sz="2400" b="0" i="0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  <m:r>
                              <a:rPr lang="zh-CN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翻转对称</a:t>
                </a:r>
                <a:r>
                  <a:rPr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84B7D2C-568F-214E-885D-A5A2B4EF5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72" y="3911113"/>
                <a:ext cx="4035713" cy="507383"/>
              </a:xfrm>
              <a:prstGeom prst="rect">
                <a:avLst/>
              </a:prstGeom>
              <a:blipFill>
                <a:blip r:embed="rId6"/>
                <a:stretch>
                  <a:fillRect t="-12500" r="-40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3272631-0C0E-7141-9513-DEDED92A7B27}"/>
                  </a:ext>
                </a:extLst>
              </p:cNvPr>
              <p:cNvSpPr txBox="1"/>
              <p:nvPr/>
            </p:nvSpPr>
            <p:spPr>
              <a:xfrm>
                <a:off x="7148011" y="3911113"/>
                <a:ext cx="3206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3272631-0C0E-7141-9513-DEDED92A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11" y="3911113"/>
                <a:ext cx="3206109" cy="461665"/>
              </a:xfrm>
              <a:prstGeom prst="rect">
                <a:avLst/>
              </a:prstGeom>
              <a:blipFill>
                <a:blip r:embed="rId7"/>
                <a:stretch>
                  <a:fillRect l="-791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DDFCBAF-BFFC-1644-8E5B-E9911C87947A}"/>
                  </a:ext>
                </a:extLst>
              </p:cNvPr>
              <p:cNvSpPr txBox="1"/>
              <p:nvPr/>
            </p:nvSpPr>
            <p:spPr>
              <a:xfrm>
                <a:off x="1843257" y="4698132"/>
                <a:ext cx="4786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palindro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回文对称</a:t>
                </a:r>
                <a:r>
                  <a:rPr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DDFCBAF-BFFC-1644-8E5B-E9911C87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57" y="4698132"/>
                <a:ext cx="4786283" cy="461665"/>
              </a:xfrm>
              <a:prstGeom prst="rect">
                <a:avLst/>
              </a:prstGeom>
              <a:blipFill>
                <a:blip r:embed="rId8"/>
                <a:stretch>
                  <a:fillRect t="-18919" r="-3430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8A3B7C6-F9BB-BB4E-A927-1072C4479221}"/>
                  </a:ext>
                </a:extLst>
              </p:cNvPr>
              <p:cNvSpPr txBox="1"/>
              <p:nvPr/>
            </p:nvSpPr>
            <p:spPr>
              <a:xfrm>
                <a:off x="7148011" y="4682047"/>
                <a:ext cx="3206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8A3B7C6-F9BB-BB4E-A927-1072C447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11" y="4682047"/>
                <a:ext cx="3206109" cy="461665"/>
              </a:xfrm>
              <a:prstGeom prst="rect">
                <a:avLst/>
              </a:prstGeom>
              <a:blipFill>
                <a:blip r:embed="rId9"/>
                <a:stretch>
                  <a:fillRect l="-79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FDE1AB1A-88ED-5F42-9D65-7881B1C2E1D1}"/>
              </a:ext>
            </a:extLst>
          </p:cNvPr>
          <p:cNvSpPr txBox="1"/>
          <p:nvPr/>
        </p:nvSpPr>
        <p:spPr>
          <a:xfrm>
            <a:off x="1964157" y="5478139"/>
            <a:ext cx="432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</a:t>
            </a:r>
            <a:r>
              <a:rPr lang="zh-CN" alt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010,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0110,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001100,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01010,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1101011…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1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形状 71">
            <a:extLst>
              <a:ext uri="{FF2B5EF4-FFF2-40B4-BE49-F238E27FC236}">
                <a16:creationId xmlns:a16="http://schemas.microsoft.com/office/drawing/2014/main" id="{B33CA8B2-6E6A-FB47-BFB9-66204E16D267}"/>
              </a:ext>
            </a:extLst>
          </p:cNvPr>
          <p:cNvSpPr/>
          <p:nvPr/>
        </p:nvSpPr>
        <p:spPr>
          <a:xfrm flipV="1">
            <a:off x="3803904" y="3730608"/>
            <a:ext cx="2743200" cy="1042432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0000"/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7557813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情况</a:t>
              </a:r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：递归结构</a:t>
              </a: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2C2BBE54-832D-B546-9891-7FA55098E55E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8F591ED1-3BFA-CE4E-A34A-D6611D3C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910" y="964362"/>
            <a:ext cx="10734830" cy="9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：某一个结构，递归地作为另一种结构（或者同一种结构）出现，应当在生成式中体现这种递归关系</a:t>
            </a:r>
            <a:endParaRPr kumimoji="0" lang="zh-CN" altLang="en-US" sz="2400" b="1" u="none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3FC34BE-BD5A-594E-B271-1D39D319AEF2}"/>
              </a:ext>
            </a:extLst>
          </p:cNvPr>
          <p:cNvSpPr txBox="1"/>
          <p:nvPr/>
        </p:nvSpPr>
        <p:spPr>
          <a:xfrm>
            <a:off x="1434650" y="2139412"/>
            <a:ext cx="10224907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文法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R,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其中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{&lt;EXPR&gt;,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&lt;FACTOR&gt;}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规则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如下：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9180E22-08F3-D64A-95EB-B3E89E7C22BE}"/>
              </a:ext>
            </a:extLst>
          </p:cNvPr>
          <p:cNvSpPr txBox="1"/>
          <p:nvPr/>
        </p:nvSpPr>
        <p:spPr>
          <a:xfrm>
            <a:off x="2215783" y="3268944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&lt;EXPR&gt;+&lt;TERM&gt;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237A347-540B-9B41-8639-34DA0ADC88C2}"/>
              </a:ext>
            </a:extLst>
          </p:cNvPr>
          <p:cNvSpPr txBox="1"/>
          <p:nvPr/>
        </p:nvSpPr>
        <p:spPr>
          <a:xfrm>
            <a:off x="2215783" y="3777836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FA48A59-5DE0-C640-B834-E1441995276F}"/>
              </a:ext>
            </a:extLst>
          </p:cNvPr>
          <p:cNvSpPr txBox="1"/>
          <p:nvPr/>
        </p:nvSpPr>
        <p:spPr>
          <a:xfrm>
            <a:off x="2443353" y="4275439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(&lt;EXPR&gt;)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383BAC1-7C56-FC40-9E08-B98313A76088}"/>
              </a:ext>
            </a:extLst>
          </p:cNvPr>
          <p:cNvCxnSpPr>
            <a:cxnSpLocks/>
          </p:cNvCxnSpPr>
          <p:nvPr/>
        </p:nvCxnSpPr>
        <p:spPr>
          <a:xfrm>
            <a:off x="3020100" y="3742658"/>
            <a:ext cx="44895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6293EF7-D45C-444A-A793-B13BB673457D}"/>
              </a:ext>
            </a:extLst>
          </p:cNvPr>
          <p:cNvCxnSpPr>
            <a:cxnSpLocks/>
          </p:cNvCxnSpPr>
          <p:nvPr/>
        </p:nvCxnSpPr>
        <p:spPr>
          <a:xfrm>
            <a:off x="2611668" y="4256865"/>
            <a:ext cx="504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E8BEC30-7EF1-844D-9339-280B17079177}"/>
              </a:ext>
            </a:extLst>
          </p:cNvPr>
          <p:cNvSpPr txBox="1"/>
          <p:nvPr/>
        </p:nvSpPr>
        <p:spPr>
          <a:xfrm>
            <a:off x="1796809" y="5826025"/>
            <a:ext cx="884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在代码中，多项式因子的括号里，还会递归地出现多项式</a:t>
            </a:r>
            <a:endParaRPr lang="en-US" sz="2400" baseline="-25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98EEFF53-032A-DD48-AFEB-2882D17EC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65" y="5066812"/>
            <a:ext cx="38683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a</a:t>
            </a:r>
          </a:p>
        </p:txBody>
      </p:sp>
    </p:spTree>
    <p:extLst>
      <p:ext uri="{BB962C8B-B14F-4D97-AF65-F5344CB8AC3E}">
        <p14:creationId xmlns:p14="http://schemas.microsoft.com/office/powerpoint/2010/main" val="94471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歧义性的例子：运算优先</a:t>
              </a: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257043CA-2096-7443-AAE7-B4AB04B6171F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88BE0E-288D-B940-98E0-13B0C7CD1B0A}"/>
              </a:ext>
            </a:extLst>
          </p:cNvPr>
          <p:cNvSpPr txBox="1"/>
          <p:nvPr/>
        </p:nvSpPr>
        <p:spPr>
          <a:xfrm>
            <a:off x="1258235" y="988953"/>
            <a:ext cx="10224907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考虑前述代码文法的一种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变体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R,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其中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{&lt;EXPR&gt;}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规则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如下：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8AECCC-0FDC-CC4E-87C0-AA3CBBC4929E}"/>
              </a:ext>
            </a:extLst>
          </p:cNvPr>
          <p:cNvSpPr txBox="1"/>
          <p:nvPr/>
        </p:nvSpPr>
        <p:spPr>
          <a:xfrm>
            <a:off x="477135" y="2174240"/>
            <a:ext cx="1113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&lt;EXPR&gt;+&lt;EXPR&gt;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&lt;EXPR&gt;×&lt;EXPR&gt;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(&lt;EXPR&gt;)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EF2949-CD58-0F46-A77A-8F76F7A1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52" y="3496948"/>
            <a:ext cx="6477000" cy="1930400"/>
          </a:xfrm>
          <a:prstGeom prst="rect">
            <a:avLst/>
          </a:prstGeom>
        </p:spPr>
      </p:pic>
      <p:sp>
        <p:nvSpPr>
          <p:cNvPr id="15" name="Text Box 3">
            <a:extLst>
              <a:ext uri="{FF2B5EF4-FFF2-40B4-BE49-F238E27FC236}">
                <a16:creationId xmlns:a16="http://schemas.microsoft.com/office/drawing/2014/main" id="{DCC7CE16-834F-C74B-BC2F-5B4C5C421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824" y="2837833"/>
            <a:ext cx="1460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× a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2150AE40-4E9F-E741-9448-766AFFE2E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838" y="5427348"/>
            <a:ext cx="3086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先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+ a 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，再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× a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BD684C9E-6C33-8F4C-9842-D8E7337D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57" y="5427348"/>
            <a:ext cx="3086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先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× a 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，再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+ a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88B98623-8A7C-B244-8281-A1AC6311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341" y="358061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歧义！</a:t>
            </a:r>
            <a:endParaRPr lang="en-US" altLang="zh-CN" sz="28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3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歧义性的例子：条件判断</a:t>
              </a: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257043CA-2096-7443-AAE7-B4AB04B6171F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88BE0E-288D-B940-98E0-13B0C7CD1B0A}"/>
              </a:ext>
            </a:extLst>
          </p:cNvPr>
          <p:cNvSpPr txBox="1"/>
          <p:nvPr/>
        </p:nvSpPr>
        <p:spPr>
          <a:xfrm>
            <a:off x="1258235" y="988953"/>
            <a:ext cx="10224907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条件判断代码文法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8AECCC-0FDC-CC4E-87C0-AA3CBBC4929E}"/>
              </a:ext>
            </a:extLst>
          </p:cNvPr>
          <p:cNvSpPr txBox="1"/>
          <p:nvPr/>
        </p:nvSpPr>
        <p:spPr>
          <a:xfrm>
            <a:off x="477134" y="1514825"/>
            <a:ext cx="1113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IF_STMT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2150AE40-4E9F-E741-9448-766AFFE2E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635" y="5723474"/>
            <a:ext cx="4102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认为后半部分属于一对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if-else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68DBE3-8050-2C4B-82FE-38217EAB19A2}"/>
              </a:ext>
            </a:extLst>
          </p:cNvPr>
          <p:cNvSpPr txBox="1"/>
          <p:nvPr/>
        </p:nvSpPr>
        <p:spPr>
          <a:xfrm>
            <a:off x="477133" y="2378954"/>
            <a:ext cx="1113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expr2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stmt1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stmt2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6955F088-510D-C54E-9B30-73AC76B1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2" y="3334118"/>
            <a:ext cx="6214533" cy="2085699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07F912F9-E2B5-274C-86D7-A08607AB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21" y="3162734"/>
            <a:ext cx="5734756" cy="2195336"/>
          </a:xfrm>
          <a:prstGeom prst="rect">
            <a:avLst/>
          </a:prstGeom>
        </p:spPr>
      </p:pic>
      <p:sp>
        <p:nvSpPr>
          <p:cNvPr id="119" name="Text Box 3">
            <a:extLst>
              <a:ext uri="{FF2B5EF4-FFF2-40B4-BE49-F238E27FC236}">
                <a16:creationId xmlns:a16="http://schemas.microsoft.com/office/drawing/2014/main" id="{E14A9344-8627-584C-A733-2D969D55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786" y="5738290"/>
            <a:ext cx="4289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认为一对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中嵌套了一个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120" name="Text Box 3">
            <a:extLst>
              <a:ext uri="{FF2B5EF4-FFF2-40B4-BE49-F238E27FC236}">
                <a16:creationId xmlns:a16="http://schemas.microsoft.com/office/drawing/2014/main" id="{6E19A74E-AF1C-CB48-BEDF-40A5A37BE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274" y="569269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歧义！</a:t>
            </a:r>
            <a:endParaRPr lang="en-US" altLang="zh-CN" sz="28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4CD7C-DCB4-8042-94C1-D8E00BCFD679}"/>
              </a:ext>
            </a:extLst>
          </p:cNvPr>
          <p:cNvGrpSpPr/>
          <p:nvPr/>
        </p:nvGrpSpPr>
        <p:grpSpPr>
          <a:xfrm>
            <a:off x="2560567" y="1545876"/>
            <a:ext cx="7322539" cy="3766248"/>
            <a:chOff x="2630310" y="1546827"/>
            <a:chExt cx="7322539" cy="37662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925310-891A-5E43-B678-3901DA3E3731}"/>
                </a:ext>
              </a:extLst>
            </p:cNvPr>
            <p:cNvSpPr/>
            <p:nvPr/>
          </p:nvSpPr>
          <p:spPr>
            <a:xfrm>
              <a:off x="3700816" y="4691465"/>
              <a:ext cx="58432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kern="1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关于歧义性的讨论</a:t>
              </a:r>
              <a:r>
                <a:rPr lang="zh-CN" altLang="en-US" b="1" kern="1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kern="1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以检查四则运算代码为例</a:t>
              </a:r>
              <a:endParaRPr lang="zh-CN" altLang="en-US" sz="2800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043BB93-D3BB-9344-A488-C6877BAB9591}"/>
                </a:ext>
              </a:extLst>
            </p:cNvPr>
            <p:cNvSpPr/>
            <p:nvPr/>
          </p:nvSpPr>
          <p:spPr>
            <a:xfrm>
              <a:off x="3700816" y="1645217"/>
              <a:ext cx="5347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形式化定义  </a:t>
              </a:r>
              <a:r>
                <a:rPr lang="zh-CN" altLang="en-US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上下文无关文法</a:t>
              </a:r>
              <a:r>
                <a: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  <a:r>
                <a:rPr lang="zh-CN" altLang="en-US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、语言</a:t>
              </a:r>
              <a:r>
                <a: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CFL</a:t>
              </a:r>
              <a:endParaRPr lang="zh-CN" altLang="en-US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7B83DFF-239D-5248-B2AE-1C57759F1CF8}"/>
                </a:ext>
              </a:extLst>
            </p:cNvPr>
            <p:cNvSpPr/>
            <p:nvPr/>
          </p:nvSpPr>
          <p:spPr>
            <a:xfrm>
              <a:off x="3700816" y="2660633"/>
              <a:ext cx="51058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kern="1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派生过程  </a:t>
              </a:r>
              <a:r>
                <a:rPr lang="zh-CN" altLang="en-US" kern="1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以检查代码是否符合文法为例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01D749-6A90-CD48-A49D-58E89A1787E6}"/>
                </a:ext>
              </a:extLst>
            </p:cNvPr>
            <p:cNvSpPr/>
            <p:nvPr/>
          </p:nvSpPr>
          <p:spPr>
            <a:xfrm>
              <a:off x="3700816" y="3676049"/>
              <a:ext cx="62520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设计上下文无关文法  </a:t>
              </a:r>
              <a:r>
                <a:rPr lang="zh-CN" altLang="en-US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以有限状态机 </a:t>
              </a:r>
              <a:r>
                <a: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lang="zh-CN" altLang="en-US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  <a:r>
                <a:rPr lang="zh-CN" altLang="en-US" kern="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为例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3E8E4BD-CE4A-6045-8AC7-6C668D162555}"/>
                </a:ext>
              </a:extLst>
            </p:cNvPr>
            <p:cNvSpPr/>
            <p:nvPr/>
          </p:nvSpPr>
          <p:spPr>
            <a:xfrm>
              <a:off x="2630310" y="1546827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endParaRPr lang="en-US" sz="32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73BA59C-4BF6-2445-9A35-0F6665557C0F}"/>
                </a:ext>
              </a:extLst>
            </p:cNvPr>
            <p:cNvSpPr/>
            <p:nvPr/>
          </p:nvSpPr>
          <p:spPr>
            <a:xfrm>
              <a:off x="2630310" y="2562243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2</a:t>
              </a:r>
              <a:endParaRPr lang="en-US" sz="32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A848BC6-EBAC-AE44-AF19-3C34D6317BED}"/>
                </a:ext>
              </a:extLst>
            </p:cNvPr>
            <p:cNvSpPr/>
            <p:nvPr/>
          </p:nvSpPr>
          <p:spPr>
            <a:xfrm>
              <a:off x="2630310" y="35776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en-US" sz="32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767178D-1117-EC46-870F-53494E09A4D4}"/>
                </a:ext>
              </a:extLst>
            </p:cNvPr>
            <p:cNvSpPr/>
            <p:nvPr/>
          </p:nvSpPr>
          <p:spPr>
            <a:xfrm>
              <a:off x="2630310" y="4593075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49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歧义性的形式化定义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8649180-F1A1-7348-B614-EA1B9B43544A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9BF87F-7BC2-9841-BC60-F0D8D259F522}"/>
              </a:ext>
            </a:extLst>
          </p:cNvPr>
          <p:cNvSpPr txBox="1"/>
          <p:nvPr/>
        </p:nvSpPr>
        <p:spPr>
          <a:xfrm>
            <a:off x="1553556" y="926088"/>
            <a:ext cx="10395462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一个文法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歧义地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产生一个字符串，指的是字符串具有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两棵不同的语法分析树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：为什么不是两种派生？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：同一棵语法分析树</a:t>
            </a:r>
            <a:r>
              <a:rPr lang="zh-CN" altLang="en-US" sz="2400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可以有不同的派生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4E62627-8C99-9641-AA6E-90E4465C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0" y="2003067"/>
            <a:ext cx="2741784" cy="2222708"/>
          </a:xfrm>
          <a:prstGeom prst="rect">
            <a:avLst/>
          </a:prstGeom>
        </p:spPr>
      </p:pic>
      <p:sp>
        <p:nvSpPr>
          <p:cNvPr id="24" name="Text Box 9">
            <a:extLst>
              <a:ext uri="{FF2B5EF4-FFF2-40B4-BE49-F238E27FC236}">
                <a16:creationId xmlns:a16="http://schemas.microsoft.com/office/drawing/2014/main" id="{BA0E47AB-EE92-6547-B39F-73A0E6EEA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036" y="2184936"/>
            <a:ext cx="3932608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&lt;EXPR&gt; =&gt; &lt;EXPR&gt; + &lt;TERM&gt;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=&gt; &lt;EXPR&gt;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&lt;TERM&gt;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&lt;FACTOR&gt;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=&gt;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&lt;TERM&gt;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×a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&lt;FACTOR&gt;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78D47F25-D10E-3342-9885-8F22B51F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931" y="1987781"/>
            <a:ext cx="3932608" cy="21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&lt;EXPR&gt; =&gt; &lt;EXPR&gt; + &lt;TERM&gt;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=&gt; &lt;TERM&gt;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&lt;FACTOR&gt;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=&gt;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&lt;FACTOR&gt;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×&lt;FACTOR&gt;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×&lt;FACTOR&gt;</a:t>
            </a: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8695E0-339E-5C40-9346-3B76F63923C9}"/>
              </a:ext>
            </a:extLst>
          </p:cNvPr>
          <p:cNvSpPr/>
          <p:nvPr/>
        </p:nvSpPr>
        <p:spPr>
          <a:xfrm>
            <a:off x="242982" y="4562384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3EDB70-31B9-474C-875E-3ED7CE380804}"/>
              </a:ext>
            </a:extLst>
          </p:cNvPr>
          <p:cNvSpPr txBox="1"/>
          <p:nvPr/>
        </p:nvSpPr>
        <p:spPr>
          <a:xfrm>
            <a:off x="1553556" y="4441893"/>
            <a:ext cx="9959142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：一棵语法分析树如何用一种固定的派生过程表示？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最左派生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最左派生：每一步都在替换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最左边剩下的变元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（上面第二种派生）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6C8C45-A65F-9646-A2A0-40099C93E29B}"/>
              </a:ext>
            </a:extLst>
          </p:cNvPr>
          <p:cNvSpPr txBox="1"/>
          <p:nvPr/>
        </p:nvSpPr>
        <p:spPr>
          <a:xfrm>
            <a:off x="242982" y="5650834"/>
            <a:ext cx="11836130" cy="79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歧义性的形式化定义：在上下文无关文法</a:t>
            </a: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中，字符串</a:t>
            </a: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000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两个及以上最左派生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，则称在</a:t>
            </a: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中歧义地产生字符串</a:t>
            </a: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。若文法歧义地产生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某个字符串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，则称文法</a:t>
            </a: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为歧义的。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6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判断任给</a:t>
            </a:r>
            <a:r>
              <a:rPr lang="en-US" altLang="zh-CN" sz="16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6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是否存在歧义是不可解问题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6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如何消除歧义性？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8649180-F1A1-7348-B614-EA1B9B43544A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讨论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9E037F-6F6D-4347-AD95-C232828CAF67}"/>
              </a:ext>
            </a:extLst>
          </p:cNvPr>
          <p:cNvSpPr txBox="1"/>
          <p:nvPr/>
        </p:nvSpPr>
        <p:spPr>
          <a:xfrm>
            <a:off x="1553556" y="1118862"/>
            <a:ext cx="10395462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消除歧义的思路：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增加变元、将原有变元分为多个变元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9BE070-E0DC-3441-872B-83F1D30A0956}"/>
              </a:ext>
            </a:extLst>
          </p:cNvPr>
          <p:cNvSpPr txBox="1"/>
          <p:nvPr/>
        </p:nvSpPr>
        <p:spPr>
          <a:xfrm>
            <a:off x="728537" y="1988783"/>
            <a:ext cx="1113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&lt;EXPR&gt;+&lt;EXPR&gt;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&lt;EXPR&gt;×&lt;EXPR&gt;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(&lt;EXPR&gt;)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065D7-30E2-3449-919A-54966C99D2AA}"/>
              </a:ext>
            </a:extLst>
          </p:cNvPr>
          <p:cNvSpPr txBox="1"/>
          <p:nvPr/>
        </p:nvSpPr>
        <p:spPr>
          <a:xfrm>
            <a:off x="2318802" y="3130765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&lt;EXPR&gt;+&lt;TERM&gt;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E4D33F-6F73-F646-B712-1217BD66CFF2}"/>
              </a:ext>
            </a:extLst>
          </p:cNvPr>
          <p:cNvSpPr txBox="1"/>
          <p:nvPr/>
        </p:nvSpPr>
        <p:spPr>
          <a:xfrm>
            <a:off x="2318802" y="3639657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&lt;TERM&gt;×&lt;FACTOR&gt;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58B7D9-3D01-DE4E-A9D2-A3C7CB3945E4}"/>
              </a:ext>
            </a:extLst>
          </p:cNvPr>
          <p:cNvSpPr txBox="1"/>
          <p:nvPr/>
        </p:nvSpPr>
        <p:spPr>
          <a:xfrm>
            <a:off x="2546372" y="4137260"/>
            <a:ext cx="75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(&lt;EXPR&gt;)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AF4785DF-B21D-CF40-A4C7-38AF63C7D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2280" y="2466902"/>
            <a:ext cx="0" cy="630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836896F-70AC-2A45-B174-BE548B1F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233" y="2500568"/>
            <a:ext cx="1625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53AB8CAD-0FAC-7442-938F-AEB116ED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422" y="2517224"/>
            <a:ext cx="3610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分为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&lt;TERM&gt;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&lt;FACTOR&gt;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256BB04-E41B-AC46-A556-386F22953E8E}"/>
              </a:ext>
            </a:extLst>
          </p:cNvPr>
          <p:cNvSpPr txBox="1"/>
          <p:nvPr/>
        </p:nvSpPr>
        <p:spPr>
          <a:xfrm>
            <a:off x="599735" y="4975826"/>
            <a:ext cx="11541907" cy="133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：如何保证乘法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的优先级高于加法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：乘法两边的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&lt;EXPR&gt;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内部不能出现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，否则将仍然优先计算加法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接近叶节点优先级高，起始符则低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：如何保证括号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的优先级无条件最高？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：括号与终结符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出现位置相同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与叶节点同级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4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如何消除歧义性？</a:t>
              </a:r>
            </a:p>
          </p:txBody>
        </p:sp>
      </p:grpSp>
      <p:sp>
        <p:nvSpPr>
          <p:cNvPr id="16" name="Text Box 3">
            <a:extLst>
              <a:ext uri="{FF2B5EF4-FFF2-40B4-BE49-F238E27FC236}">
                <a16:creationId xmlns:a16="http://schemas.microsoft.com/office/drawing/2014/main" id="{2150AE40-4E9F-E741-9448-766AFFE2E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635" y="5723474"/>
            <a:ext cx="4102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认为后半部分属于一对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if-else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68DBE3-8050-2C4B-82FE-38217EAB19A2}"/>
              </a:ext>
            </a:extLst>
          </p:cNvPr>
          <p:cNvSpPr txBox="1"/>
          <p:nvPr/>
        </p:nvSpPr>
        <p:spPr>
          <a:xfrm>
            <a:off x="477133" y="2378954"/>
            <a:ext cx="1113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expr2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stmt1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stmt2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6955F088-510D-C54E-9B30-73AC76B1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2" y="3334118"/>
            <a:ext cx="6214533" cy="2085699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07F912F9-E2B5-274C-86D7-A08607AB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21" y="3162734"/>
            <a:ext cx="5734756" cy="2195336"/>
          </a:xfrm>
          <a:prstGeom prst="rect">
            <a:avLst/>
          </a:prstGeom>
        </p:spPr>
      </p:pic>
      <p:sp>
        <p:nvSpPr>
          <p:cNvPr id="119" name="Text Box 3">
            <a:extLst>
              <a:ext uri="{FF2B5EF4-FFF2-40B4-BE49-F238E27FC236}">
                <a16:creationId xmlns:a16="http://schemas.microsoft.com/office/drawing/2014/main" id="{E14A9344-8627-584C-A733-2D969D55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786" y="5738290"/>
            <a:ext cx="4289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认为一对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中嵌套了一个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120" name="Text Box 3">
            <a:extLst>
              <a:ext uri="{FF2B5EF4-FFF2-40B4-BE49-F238E27FC236}">
                <a16:creationId xmlns:a16="http://schemas.microsoft.com/office/drawing/2014/main" id="{6E19A74E-AF1C-CB48-BEDF-40A5A37BE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029" y="3519248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✓</a:t>
            </a:r>
            <a:endParaRPr lang="en-US" altLang="zh-CN" sz="4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85A63F-9CDC-7541-BEAC-E7163D052840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讨论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7B59A5-68A4-714F-AEC1-C25BE3F3628A}"/>
              </a:ext>
            </a:extLst>
          </p:cNvPr>
          <p:cNvSpPr txBox="1"/>
          <p:nvPr/>
        </p:nvSpPr>
        <p:spPr>
          <a:xfrm>
            <a:off x="1553556" y="1118862"/>
            <a:ext cx="10395462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消除歧义的思路：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结合性（左结合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右结合）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161721A4-3DA3-A849-936C-1337AAD3C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342" y="1803345"/>
            <a:ext cx="8411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右结合规则：从右往左，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与左边最近的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结合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如何消除歧义性？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D3CD9FE-A926-3646-AC61-CBC762CB54AD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讨论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3CC995-BE31-1448-B168-07CF1B37844D}"/>
              </a:ext>
            </a:extLst>
          </p:cNvPr>
          <p:cNvSpPr txBox="1"/>
          <p:nvPr/>
        </p:nvSpPr>
        <p:spPr>
          <a:xfrm>
            <a:off x="1553556" y="1118862"/>
            <a:ext cx="10395462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消除歧义的思路：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联系上下文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（自然语言是上下文相关的语言）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139942-CCFE-574A-9AE3-D3FAC78F5391}"/>
              </a:ext>
            </a:extLst>
          </p:cNvPr>
          <p:cNvSpPr/>
          <p:nvPr/>
        </p:nvSpPr>
        <p:spPr>
          <a:xfrm>
            <a:off x="1553556" y="18045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Rocket y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→ x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 （航天）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火箭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y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U Rocket v → u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火箭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（球队）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v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860461-C21E-2146-992D-187CDE031CC2}"/>
              </a:ext>
            </a:extLst>
          </p:cNvPr>
          <p:cNvSpPr/>
          <p:nvPr/>
        </p:nvSpPr>
        <p:spPr>
          <a:xfrm>
            <a:off x="242982" y="3078106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赛季初的时候，火箭是众望所归的西部决赛球队。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8F9FA3D-7CDC-7C4C-84AF-FA8CCB6C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4" y="3610617"/>
            <a:ext cx="5481147" cy="26463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E03C1B4-D84F-7041-BDCE-970D346F4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13"/>
          <a:stretch/>
        </p:blipFill>
        <p:spPr>
          <a:xfrm>
            <a:off x="5971437" y="3622448"/>
            <a:ext cx="5881927" cy="263449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0434C72-55B2-CC49-9013-46D6B46D9B9B}"/>
              </a:ext>
            </a:extLst>
          </p:cNvPr>
          <p:cNvSpPr/>
          <p:nvPr/>
        </p:nvSpPr>
        <p:spPr>
          <a:xfrm>
            <a:off x="5971437" y="3090446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三十多年前，战士们在戈壁滩白手起家，建起我国的火箭发射基地。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4F28E2-E807-6641-9EBE-11F1768031C7}"/>
              </a:ext>
            </a:extLst>
          </p:cNvPr>
          <p:cNvSpPr txBox="1"/>
          <p:nvPr/>
        </p:nvSpPr>
        <p:spPr>
          <a:xfrm>
            <a:off x="6942664" y="1724250"/>
            <a:ext cx="5057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TF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该词在某类词库出现频数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词库总词数</a:t>
            </a:r>
            <a:endParaRPr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IDF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log(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某类别词库文档总数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包含该词文档数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+1)</a:t>
            </a:r>
          </a:p>
          <a:p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包含某词的文档越少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，该词越有区分度，筛掉常见词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TF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-IDF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TF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IDF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（总词频*区分度） 每类求平均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1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固有歧义性的现象举例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74CD0D-B90F-A04B-BECF-BC91E520AD63}"/>
              </a:ext>
            </a:extLst>
          </p:cNvPr>
          <p:cNvSpPr/>
          <p:nvPr/>
        </p:nvSpPr>
        <p:spPr>
          <a:xfrm>
            <a:off x="2223481" y="1141601"/>
            <a:ext cx="872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</a:pP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L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= {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|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n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&gt;=1} ∪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 {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|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n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&gt;=1}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C0D08E4-E817-4A43-BD22-82AA70478FF6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FF774C-9A07-4649-A2AE-3BD5435DBF4B}"/>
              </a:ext>
            </a:extLst>
          </p:cNvPr>
          <p:cNvSpPr txBox="1"/>
          <p:nvPr/>
        </p:nvSpPr>
        <p:spPr>
          <a:xfrm>
            <a:off x="1142360" y="1156637"/>
            <a:ext cx="1159499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有语言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AB8FE6-8315-EF4B-BFB6-3CA5818DFCD9}"/>
              </a:ext>
            </a:extLst>
          </p:cNvPr>
          <p:cNvSpPr/>
          <p:nvPr/>
        </p:nvSpPr>
        <p:spPr>
          <a:xfrm>
            <a:off x="3625594" y="2071690"/>
            <a:ext cx="634907" cy="414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844B1E-145B-0347-9098-F5496560F692}"/>
              </a:ext>
            </a:extLst>
          </p:cNvPr>
          <p:cNvSpPr/>
          <p:nvPr/>
        </p:nvSpPr>
        <p:spPr>
          <a:xfrm>
            <a:off x="2796237" y="2017247"/>
            <a:ext cx="872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</a:pP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L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= {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|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n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&gt;=1} ∪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 {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|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n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&gt;=1}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345212-42ED-8043-B6E7-5C3A90BE922B}"/>
              </a:ext>
            </a:extLst>
          </p:cNvPr>
          <p:cNvSpPr/>
          <p:nvPr/>
        </p:nvSpPr>
        <p:spPr>
          <a:xfrm>
            <a:off x="4260501" y="2071690"/>
            <a:ext cx="743578" cy="414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103361-CB25-6341-9752-9A2E154E0D6B}"/>
              </a:ext>
            </a:extLst>
          </p:cNvPr>
          <p:cNvSpPr/>
          <p:nvPr/>
        </p:nvSpPr>
        <p:spPr>
          <a:xfrm>
            <a:off x="7769051" y="2091786"/>
            <a:ext cx="1415142" cy="414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77F408-BF1C-644F-82E7-78734A917603}"/>
              </a:ext>
            </a:extLst>
          </p:cNvPr>
          <p:cNvSpPr/>
          <p:nvPr/>
        </p:nvSpPr>
        <p:spPr>
          <a:xfrm>
            <a:off x="8064974" y="1979047"/>
            <a:ext cx="743579" cy="639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9EBFC2-89DD-3949-8D23-87B5F7FCEEAB}"/>
              </a:ext>
            </a:extLst>
          </p:cNvPr>
          <p:cNvSpPr txBox="1"/>
          <p:nvPr/>
        </p:nvSpPr>
        <p:spPr>
          <a:xfrm>
            <a:off x="627030" y="2012972"/>
            <a:ext cx="2232785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可以分成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部分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A53FBE4F-DEEC-2F4A-A039-36AE40FA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81" y="3429000"/>
            <a:ext cx="2808287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-&gt;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AB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|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 -&gt;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aAb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| 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 -&gt;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cBd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| 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 -&gt;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aCd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|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aDd</a:t>
            </a:r>
            <a:endParaRPr kumimoji="1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 -&gt;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bDc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| </a:t>
            </a:r>
            <a:r>
              <a:rPr kumimoji="1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bc</a:t>
            </a:r>
            <a:endParaRPr kumimoji="1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B9DA83-9D58-1B46-81C4-7762BDCB5716}"/>
              </a:ext>
            </a:extLst>
          </p:cNvPr>
          <p:cNvSpPr txBox="1"/>
          <p:nvPr/>
        </p:nvSpPr>
        <p:spPr>
          <a:xfrm>
            <a:off x="3741364" y="2503337"/>
            <a:ext cx="368245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BB17AF1-37BA-5A40-9785-877185D2951C}"/>
              </a:ext>
            </a:extLst>
          </p:cNvPr>
          <p:cNvSpPr txBox="1"/>
          <p:nvPr/>
        </p:nvSpPr>
        <p:spPr>
          <a:xfrm>
            <a:off x="4477961" y="2497313"/>
            <a:ext cx="368245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9ADC40-1A6C-174C-BA1F-B6C37EFA8631}"/>
              </a:ext>
            </a:extLst>
          </p:cNvPr>
          <p:cNvSpPr txBox="1"/>
          <p:nvPr/>
        </p:nvSpPr>
        <p:spPr>
          <a:xfrm>
            <a:off x="7714147" y="2563045"/>
            <a:ext cx="368245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DDACBE-AED4-9F4A-9619-4DFEC2DAE8C3}"/>
              </a:ext>
            </a:extLst>
          </p:cNvPr>
          <p:cNvSpPr txBox="1"/>
          <p:nvPr/>
        </p:nvSpPr>
        <p:spPr>
          <a:xfrm>
            <a:off x="8327547" y="2557168"/>
            <a:ext cx="368245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DC329279-2810-314F-B9B3-427EB4E70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168" y="3667643"/>
            <a:ext cx="855697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 =&gt; AB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aAbB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aabbB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aabbcBd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aabbccdd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 =&gt; C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aCd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aaDdd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aabDcdd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=&gt;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aabbccdd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3FC18C5-F701-404E-BD07-9B1BDABA48B2}"/>
              </a:ext>
            </a:extLst>
          </p:cNvPr>
          <p:cNvSpPr txBox="1"/>
          <p:nvPr/>
        </p:nvSpPr>
        <p:spPr>
          <a:xfrm>
            <a:off x="3239414" y="3182448"/>
            <a:ext cx="3150097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歧义地产生字符串：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97BEBD-7D16-8947-86B9-B09283F7A8F7}"/>
              </a:ext>
            </a:extLst>
          </p:cNvPr>
          <p:cNvSpPr txBox="1"/>
          <p:nvPr/>
        </p:nvSpPr>
        <p:spPr>
          <a:xfrm>
            <a:off x="743037" y="2804709"/>
            <a:ext cx="2232785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得到文法：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4443EDF-258F-0B45-93A4-407CC7E16D01}"/>
              </a:ext>
            </a:extLst>
          </p:cNvPr>
          <p:cNvSpPr txBox="1"/>
          <p:nvPr/>
        </p:nvSpPr>
        <p:spPr>
          <a:xfrm>
            <a:off x="3166203" y="5018143"/>
            <a:ext cx="8991929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：证明这个语言所有文法都是歧义的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（固有歧义性）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：可以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（证明：无论如何更改文法，都将歧义地生成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D3FFE09-8A79-B74D-9420-966174912F99}"/>
              </a:ext>
            </a:extLst>
          </p:cNvPr>
          <p:cNvSpPr txBox="1"/>
          <p:nvPr/>
        </p:nvSpPr>
        <p:spPr>
          <a:xfrm>
            <a:off x="3135609" y="6085633"/>
            <a:ext cx="855351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回忆：若文法歧义地产生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某个字符串</a:t>
            </a:r>
            <a:r>
              <a:rPr lang="zh-CN" altLang="en-US" sz="1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（只要存在一个）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，则称文法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为歧义的。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88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9746392" y="152758"/>
              <a:ext cx="2121754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固有歧义性的证明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74CD0D-B90F-A04B-BECF-BC91E520AD63}"/>
              </a:ext>
            </a:extLst>
          </p:cNvPr>
          <p:cNvSpPr/>
          <p:nvPr/>
        </p:nvSpPr>
        <p:spPr>
          <a:xfrm>
            <a:off x="1444548" y="1122501"/>
            <a:ext cx="872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</a:pP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L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= {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|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n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&gt;=1} ∪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 {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|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n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&gt;=1}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AAF853-4B8C-884C-9250-B0808B0F8238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证明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410884-FE22-5148-8FFA-F8BE7AE1B797}"/>
              </a:ext>
            </a:extLst>
          </p:cNvPr>
          <p:cNvSpPr txBox="1"/>
          <p:nvPr/>
        </p:nvSpPr>
        <p:spPr>
          <a:xfrm>
            <a:off x="4504267" y="1631975"/>
            <a:ext cx="791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固有歧义的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⇔ </a:t>
            </a:r>
            <a:r>
              <a:rPr lang="en-US" sz="24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的所有文法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歧义地产生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8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kumimoji="1" lang="en-US" altLang="zh-CN" b="1" i="1" kern="0" baseline="3000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6EC42D-0A2E-F442-80EA-FAA0794D6B8D}"/>
              </a:ext>
            </a:extLst>
          </p:cNvPr>
          <p:cNvSpPr txBox="1"/>
          <p:nvPr/>
        </p:nvSpPr>
        <p:spPr>
          <a:xfrm>
            <a:off x="147186" y="2575152"/>
            <a:ext cx="11949018" cy="359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num(a)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num(b)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，必须要有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文法，组成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L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的文法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G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的一部分</a:t>
            </a: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num(c)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num(d)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，必须要有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文法，同理必须有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k</a:t>
            </a:r>
            <a:r>
              <a:rPr kumimoji="1" lang="zh-CN" altLang="en-US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、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文法作为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G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的一部分</a:t>
            </a: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lnSpc>
                <a:spcPct val="120000"/>
              </a:lnSpc>
            </a:pP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那么，由于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k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&gt;=1,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&gt;=1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，则必然可以取到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=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=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k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=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，产生字符串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同时，无论怎样修改文法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G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，都必然由以上</a:t>
            </a:r>
            <a:r>
              <a:rPr kumimoji="1"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4</a:t>
            </a:r>
            <a:r>
              <a:rPr kumimoji="1" lang="zh-CN" altLang="en-US" sz="2400" kern="0" dirty="0">
                <a:solidFill>
                  <a:srgbClr val="FF0000"/>
                </a:solidFill>
                <a:latin typeface="Times New Roman"/>
                <a:ea typeface="宋体"/>
              </a:rPr>
              <a:t>个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宋体"/>
              </a:rPr>
              <a:t>子文法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构成</a:t>
            </a:r>
            <a:endParaRPr kumimoji="1" lang="en-US" altLang="zh-CN" sz="2400" i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lnSpc>
                <a:spcPct val="120000"/>
              </a:lnSpc>
            </a:pP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因此，可以由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zh-CN" altLang="en-US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 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或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k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zh-CN" altLang="en-US" sz="24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 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构成的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/>
                <a:ea typeface="宋体"/>
              </a:rPr>
              <a:t>2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宋体"/>
              </a:rPr>
              <a:t>种子文法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，分别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kumimoji="1" lang="zh-CN" altLang="en-US" sz="1600" kern="0" dirty="0">
                <a:solidFill>
                  <a:srgbClr val="FF0000"/>
                </a:solidFill>
                <a:latin typeface="Times New Roman"/>
                <a:ea typeface="宋体"/>
              </a:rPr>
              <a:t>歧义地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产生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d</a:t>
            </a:r>
            <a:r>
              <a:rPr kumimoji="1" lang="en-US" altLang="zh-CN" sz="24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所以，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L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的所有文法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G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都是歧义的，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L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宋体"/>
                <a:cs typeface="Times New Roman" panose="02020603050405020304" pitchFamily="18" charset="0"/>
              </a:rPr>
              <a:t>是固有歧义的。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60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80152"/>
            <a:ext cx="12192000" cy="609023"/>
            <a:chOff x="0" y="180152"/>
            <a:chExt cx="12192000" cy="6090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附加：课后作业例题</a:t>
              </a:r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AFD95B7E-285E-514A-A312-66D6ED26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011" y="965430"/>
            <a:ext cx="108596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</a:rPr>
              <a:t>该语言是否是正则语言？</a:t>
            </a:r>
            <a:r>
              <a:rPr kumimoji="0" lang="en-US" altLang="zh-CN" b="1" u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L={ a</a:t>
            </a:r>
            <a:r>
              <a:rPr kumimoji="0" lang="en-US" altLang="zh-CN" b="1" u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n=2</a:t>
            </a:r>
            <a:r>
              <a:rPr kumimoji="0" lang="en-US" altLang="zh-CN" b="1" u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zh-CN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zh-CN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N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     [  = {a} ]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002E78-B584-AA4D-9806-D1962DE3BC68}"/>
              </a:ext>
            </a:extLst>
          </p:cNvPr>
          <p:cNvSpPr txBox="1"/>
          <p:nvPr/>
        </p:nvSpPr>
        <p:spPr>
          <a:xfrm>
            <a:off x="287338" y="1546842"/>
            <a:ext cx="10964135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由泵引理，如果语言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，则应当能够构造任意字符串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en-US" altLang="zh-CN" sz="2400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∈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i∈N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F85FC3-96F6-FC4C-AE17-C1824E785AB4}"/>
                  </a:ext>
                </a:extLst>
              </p:cNvPr>
              <p:cNvSpPr txBox="1"/>
              <p:nvPr/>
            </p:nvSpPr>
            <p:spPr>
              <a:xfrm>
                <a:off x="201949" y="2777534"/>
                <a:ext cx="6868120" cy="109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构造字符串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𝑥𝑦𝑧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p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则有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p>
                            </m:s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F85FC3-96F6-FC4C-AE17-C1824E785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49" y="2777534"/>
                <a:ext cx="6868120" cy="1090170"/>
              </a:xfrm>
              <a:prstGeom prst="rect">
                <a:avLst/>
              </a:prstGeom>
              <a:blipFill>
                <a:blip r:embed="rId2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D7FC133-B2C6-064D-B84B-1657842D557F}"/>
                  </a:ext>
                </a:extLst>
              </p:cNvPr>
              <p:cNvSpPr txBox="1"/>
              <p:nvPr/>
            </p:nvSpPr>
            <p:spPr>
              <a:xfrm>
                <a:off x="100350" y="4035787"/>
                <a:ext cx="7533090" cy="102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显然，当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−2=0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∉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zh-CN" alt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故该语言不是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RL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D7FC133-B2C6-064D-B84B-1657842D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0" y="4035787"/>
                <a:ext cx="7533090" cy="1029449"/>
              </a:xfrm>
              <a:prstGeom prst="rect">
                <a:avLst/>
              </a:prstGeom>
              <a:blipFill>
                <a:blip r:embed="rId3"/>
                <a:stretch>
                  <a:fillRect t="-243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C5F5FF6-99EA-764A-96E4-CEA04612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62" y="2368177"/>
            <a:ext cx="5033088" cy="2527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E20E99E0-55FB-114E-A7B8-ED4C6BA0F865}"/>
                  </a:ext>
                </a:extLst>
              </p:cNvPr>
              <p:cNvSpPr txBox="1"/>
              <p:nvPr/>
            </p:nvSpPr>
            <p:spPr>
              <a:xfrm>
                <a:off x="2412203" y="2158260"/>
                <a:ext cx="2840362" cy="50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{1,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8,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…}</a:t>
                </a: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E20E99E0-55FB-114E-A7B8-ED4C6BA0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03" y="2158260"/>
                <a:ext cx="2840362" cy="506934"/>
              </a:xfrm>
              <a:prstGeom prst="rect">
                <a:avLst/>
              </a:prstGeom>
              <a:blipFill>
                <a:blip r:embed="rId5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>
            <a:extLst>
              <a:ext uri="{FF2B5EF4-FFF2-40B4-BE49-F238E27FC236}">
                <a16:creationId xmlns:a16="http://schemas.microsoft.com/office/drawing/2014/main" id="{6A5204BD-BAB5-1348-B6AF-F5CB8086703C}"/>
              </a:ext>
            </a:extLst>
          </p:cNvPr>
          <p:cNvSpPr txBox="1"/>
          <p:nvPr/>
        </p:nvSpPr>
        <p:spPr>
          <a:xfrm>
            <a:off x="1193073" y="5413493"/>
            <a:ext cx="10981509" cy="4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：该语言是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吗？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：不是，构造语法：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S→A,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A→BB|a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B→AA|a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生成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aa,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aaaa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，反例</a:t>
            </a:r>
            <a:r>
              <a:rPr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aaa∉L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39EE8B6-99B7-F143-ABE8-B4C036A3F8D9}"/>
              </a:ext>
            </a:extLst>
          </p:cNvPr>
          <p:cNvSpPr txBox="1"/>
          <p:nvPr/>
        </p:nvSpPr>
        <p:spPr>
          <a:xfrm>
            <a:off x="398394" y="6119644"/>
            <a:ext cx="11395210" cy="41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引理：正则语言中包含的子语言，其字符串长度应当为等差级数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（打圈次数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等差增长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，而非本例中的指数增长）</a:t>
            </a:r>
            <a:endParaRPr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CACEA29-4D29-F74C-B05F-7C3038A1DEBF}"/>
              </a:ext>
            </a:extLst>
          </p:cNvPr>
          <p:cNvSpPr/>
          <p:nvPr/>
        </p:nvSpPr>
        <p:spPr>
          <a:xfrm>
            <a:off x="97819" y="5275517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3554446-AE43-354E-9E34-5751A4800539}"/>
              </a:ext>
            </a:extLst>
          </p:cNvPr>
          <p:cNvSpPr/>
          <p:nvPr/>
        </p:nvSpPr>
        <p:spPr>
          <a:xfrm>
            <a:off x="111947" y="893852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证明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15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80152"/>
            <a:ext cx="12192000" cy="609023"/>
            <a:chOff x="0" y="180152"/>
            <a:chExt cx="12192000" cy="6090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附加：课后作业例题</a:t>
              </a:r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AFD95B7E-285E-514A-A312-66D6ED26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632" y="964762"/>
            <a:ext cx="10894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</a:rPr>
              <a:t>该语言是否是正则语言？</a:t>
            </a:r>
            <a:r>
              <a:rPr kumimoji="0" lang="en-US" altLang="zh-CN" b="1" u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n+2 | n in binary and n=2</a:t>
            </a:r>
            <a:r>
              <a:rPr kumimoji="0" lang="en-US" altLang="zh-CN" sz="2400" b="1" u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N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[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 = {0,1}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7CDC88-EEE5-6F4B-B254-E7AF3B3C9838}"/>
              </a:ext>
            </a:extLst>
          </p:cNvPr>
          <p:cNvSpPr txBox="1"/>
          <p:nvPr/>
        </p:nvSpPr>
        <p:spPr>
          <a:xfrm>
            <a:off x="-97838" y="1727865"/>
            <a:ext cx="7354589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u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+2,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u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+2,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u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+2,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400" u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+2,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…}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{11,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100,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…}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9B3A49C-9D53-984E-B71A-0AD720A1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62" y="2224748"/>
            <a:ext cx="5033088" cy="2527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09AC7-8C2B-0B4D-947F-05D59D433A3D}"/>
                  </a:ext>
                </a:extLst>
              </p:cNvPr>
              <p:cNvSpPr txBox="1"/>
              <p:nvPr/>
            </p:nvSpPr>
            <p:spPr>
              <a:xfrm>
                <a:off x="190442" y="2982007"/>
                <a:ext cx="6868120" cy="95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由泵引理，构造对任意的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p>
                    </m:sSup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同时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{11,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100}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为有限集合，也可以用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09AC7-8C2B-0B4D-947F-05D59D43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2" y="2982007"/>
                <a:ext cx="6868120" cy="950645"/>
              </a:xfrm>
              <a:prstGeom prst="rect">
                <a:avLst/>
              </a:prstGeom>
              <a:blipFill>
                <a:blip r:embed="rId3"/>
                <a:stretch>
                  <a:fillRect l="-1845" t="-2632" r="-203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D8C2688-C50F-8A49-A5DC-19E1BABBB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82" y="4633252"/>
            <a:ext cx="5361214" cy="2003949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04336323-D4CC-544D-AFA9-102C4596818C}"/>
              </a:ext>
            </a:extLst>
          </p:cNvPr>
          <p:cNvSpPr txBox="1"/>
          <p:nvPr/>
        </p:nvSpPr>
        <p:spPr>
          <a:xfrm>
            <a:off x="274940" y="4140104"/>
            <a:ext cx="686812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综上，两个部分均为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，则语言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4EBF0FF-9178-4B41-B365-F05015D5CE22}"/>
              </a:ext>
            </a:extLst>
          </p:cNvPr>
          <p:cNvSpPr/>
          <p:nvPr/>
        </p:nvSpPr>
        <p:spPr>
          <a:xfrm>
            <a:off x="111947" y="893852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证明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369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80152"/>
            <a:ext cx="12192000" cy="609023"/>
            <a:chOff x="0" y="180152"/>
            <a:chExt cx="12192000" cy="6090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附加：课后作业例题</a:t>
              </a:r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AFD95B7E-285E-514A-A312-66D6ED26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177" y="960924"/>
            <a:ext cx="108263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</a:rPr>
              <a:t>该语言是否是正则语言？</a:t>
            </a:r>
            <a:r>
              <a:rPr kumimoji="0" lang="en-US" altLang="zh-CN" b="1" u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u="none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u="none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m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and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N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[  = {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a,b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} ]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2B4CBF-CDD4-6941-AF03-399423D6DB93}"/>
              </a:ext>
            </a:extLst>
          </p:cNvPr>
          <p:cNvSpPr/>
          <p:nvPr/>
        </p:nvSpPr>
        <p:spPr>
          <a:xfrm>
            <a:off x="869605" y="2663752"/>
            <a:ext cx="1029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可以记作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包含了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两种情况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B53B5A-64FD-6B40-8BD4-F53B2027DD7D}"/>
              </a:ext>
            </a:extLst>
          </p:cNvPr>
          <p:cNvSpPr txBox="1"/>
          <p:nvPr/>
        </p:nvSpPr>
        <p:spPr>
          <a:xfrm>
            <a:off x="869605" y="1783518"/>
            <a:ext cx="9965806" cy="50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u="none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u="none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m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and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N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12D4A2-B3DE-7E43-8618-901B8D09021C}"/>
              </a:ext>
            </a:extLst>
          </p:cNvPr>
          <p:cNvSpPr/>
          <p:nvPr/>
        </p:nvSpPr>
        <p:spPr>
          <a:xfrm>
            <a:off x="869605" y="3381669"/>
            <a:ext cx="1082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可以记作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与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互斥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n=m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n≠m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5DE8B9C-3CF3-E243-84D0-FDFC54ADE190}"/>
              </a:ext>
            </a:extLst>
          </p:cNvPr>
          <p:cNvSpPr/>
          <p:nvPr/>
        </p:nvSpPr>
        <p:spPr>
          <a:xfrm>
            <a:off x="896956" y="4231561"/>
            <a:ext cx="10826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矛盾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DE770F78-53F6-6946-B4B1-8ABF7DDF2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754" y="4922217"/>
            <a:ext cx="1851033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N|M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aNb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|B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|b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CD16CE-E3FC-BE4F-863C-935111EBD772}"/>
              </a:ext>
            </a:extLst>
          </p:cNvPr>
          <p:cNvSpPr/>
          <p:nvPr/>
        </p:nvSpPr>
        <p:spPr>
          <a:xfrm>
            <a:off x="97819" y="5275517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47971F-B0BB-6646-8C1D-2617AD8A7C9A}"/>
              </a:ext>
            </a:extLst>
          </p:cNvPr>
          <p:cNvSpPr txBox="1"/>
          <p:nvPr/>
        </p:nvSpPr>
        <p:spPr>
          <a:xfrm>
            <a:off x="1175656" y="5413493"/>
            <a:ext cx="7978818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：该语言是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吗？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：是，构造语法如右所示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（要么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多，要么</a:t>
            </a: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多 ）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C9CCDE85-0D4E-8D47-9D43-5BE56BF427C1}"/>
              </a:ext>
            </a:extLst>
          </p:cNvPr>
          <p:cNvSpPr/>
          <p:nvPr/>
        </p:nvSpPr>
        <p:spPr>
          <a:xfrm rot="10800000">
            <a:off x="10584996" y="5272003"/>
            <a:ext cx="213641" cy="658426"/>
          </a:xfrm>
          <a:prstGeom prst="leftBrace">
            <a:avLst>
              <a:gd name="adj1" fmla="val 21356"/>
              <a:gd name="adj2" fmla="val 522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B0E086-96B6-B24A-873F-76FF05676474}"/>
              </a:ext>
            </a:extLst>
          </p:cNvPr>
          <p:cNvSpPr txBox="1"/>
          <p:nvPr/>
        </p:nvSpPr>
        <p:spPr>
          <a:xfrm>
            <a:off x="10798637" y="5404784"/>
            <a:ext cx="129756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对称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+a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多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4CC35B11-6862-534D-BC6B-A7DED4B2D192}"/>
              </a:ext>
            </a:extLst>
          </p:cNvPr>
          <p:cNvSpPr/>
          <p:nvPr/>
        </p:nvSpPr>
        <p:spPr>
          <a:xfrm rot="10800000">
            <a:off x="10584996" y="5998609"/>
            <a:ext cx="213641" cy="658426"/>
          </a:xfrm>
          <a:prstGeom prst="leftBrace">
            <a:avLst>
              <a:gd name="adj1" fmla="val 21356"/>
              <a:gd name="adj2" fmla="val 522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8F111A-CE7E-8848-90E9-E2F9F4673884}"/>
              </a:ext>
            </a:extLst>
          </p:cNvPr>
          <p:cNvSpPr txBox="1"/>
          <p:nvPr/>
        </p:nvSpPr>
        <p:spPr>
          <a:xfrm>
            <a:off x="10809663" y="6070106"/>
            <a:ext cx="116461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对称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+b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多</a:t>
            </a:r>
            <a:endParaRPr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AF6805-617A-4440-8126-5654A08C47D4}"/>
              </a:ext>
            </a:extLst>
          </p:cNvPr>
          <p:cNvSpPr/>
          <p:nvPr/>
        </p:nvSpPr>
        <p:spPr>
          <a:xfrm>
            <a:off x="111947" y="893852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证明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66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10DB-EA7A-EB46-B99B-5F32A921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SimSun" panose="02010600030101010101" pitchFamily="2" charset="-122"/>
                <a:ea typeface="SimSun" panose="02010600030101010101" pitchFamily="2" charset="-122"/>
              </a:rPr>
              <a:t>感谢听讲</a:t>
            </a:r>
            <a:r>
              <a:rPr lang="zh-CN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，敬请指正</a:t>
            </a:r>
            <a:endParaRPr lang="en-US" sz="5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3CC03-5AF1-C541-A028-2DBC984A1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616"/>
            <a:ext cx="9144000" cy="103018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主讲人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：刘孟寅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学号：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S20200661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46F27-9BAB-BA46-8A0C-BFC9C562DA6E}"/>
              </a:ext>
            </a:extLst>
          </p:cNvPr>
          <p:cNvSpPr txBox="1"/>
          <p:nvPr/>
        </p:nvSpPr>
        <p:spPr>
          <a:xfrm>
            <a:off x="2343397" y="3429000"/>
            <a:ext cx="750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3029409" y="152758"/>
              <a:ext cx="2139210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112889" y="180152"/>
              <a:ext cx="2748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例子：</a:t>
              </a:r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RL</a:t>
              </a:r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的局限性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8DF1DE7-57F6-744D-9987-C38572B108E2}"/>
              </a:ext>
            </a:extLst>
          </p:cNvPr>
          <p:cNvSpPr txBox="1"/>
          <p:nvPr/>
        </p:nvSpPr>
        <p:spPr>
          <a:xfrm>
            <a:off x="1635317" y="1226468"/>
            <a:ext cx="184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正则语言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D82EE0E-6680-AC41-8AB2-8F56D297C869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46DD352-ABF3-D24C-8069-9112927EC49B}"/>
                  </a:ext>
                </a:extLst>
              </p:cNvPr>
              <p:cNvSpPr txBox="1"/>
              <p:nvPr/>
            </p:nvSpPr>
            <p:spPr>
              <a:xfrm>
                <a:off x="3544670" y="1226468"/>
                <a:ext cx="1174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46DD352-ABF3-D24C-8069-9112927E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70" y="1226468"/>
                <a:ext cx="11740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FA57146-D183-AC41-AF46-1176C5987560}"/>
              </a:ext>
            </a:extLst>
          </p:cNvPr>
          <p:cNvSpPr txBox="1"/>
          <p:nvPr/>
        </p:nvSpPr>
        <p:spPr>
          <a:xfrm>
            <a:off x="6567899" y="1195759"/>
            <a:ext cx="239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一个新的语言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0C0ED-9B24-D944-A40B-7F72FC126DDE}"/>
                  </a:ext>
                </a:extLst>
              </p:cNvPr>
              <p:cNvSpPr txBox="1"/>
              <p:nvPr/>
            </p:nvSpPr>
            <p:spPr>
              <a:xfrm>
                <a:off x="9050812" y="1174247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0C0ED-9B24-D944-A40B-7F72FC126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12" y="1174247"/>
                <a:ext cx="206885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BEE71535-244B-3B47-95D5-12EBFF09783D}"/>
              </a:ext>
            </a:extLst>
          </p:cNvPr>
          <p:cNvGrpSpPr/>
          <p:nvPr/>
        </p:nvGrpSpPr>
        <p:grpSpPr>
          <a:xfrm>
            <a:off x="1296108" y="2001883"/>
            <a:ext cx="3817761" cy="2828179"/>
            <a:chOff x="1296108" y="2001883"/>
            <a:chExt cx="3817761" cy="2828179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C7B36EC4-0C7F-CE40-99E4-20402951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7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390E9C14-CE3E-7847-989A-2D8360E4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908" y="4294171"/>
              <a:ext cx="855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CC5CF79-5553-5A46-8938-03298102CEF9}"/>
                </a:ext>
              </a:extLst>
            </p:cNvPr>
            <p:cNvSpPr/>
            <p:nvPr/>
          </p:nvSpPr>
          <p:spPr bwMode="auto">
            <a:xfrm>
              <a:off x="2128178" y="2592405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E89E819B-B423-E842-A6CD-C4804F0B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908" y="368457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" name="Object 8">
              <a:extLst>
                <a:ext uri="{FF2B5EF4-FFF2-40B4-BE49-F238E27FC236}">
                  <a16:creationId xmlns:a16="http://schemas.microsoft.com/office/drawing/2014/main" id="{F7B1DDD2-8B79-E646-A1ED-DA196DA2E4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38723"/>
                </p:ext>
              </p:extLst>
            </p:nvPr>
          </p:nvGraphicFramePr>
          <p:xfrm>
            <a:off x="4820358" y="3576622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" name="Equation" r:id="rId5" imgW="114300" imgH="215900" progId="Equation.3">
                    <p:embed/>
                  </p:oleObj>
                </mc:Choice>
                <mc:Fallback>
                  <p:oleObj name="Equation" r:id="rId5" imgW="114300" imgH="215900" progId="Equation.3">
                    <p:embed/>
                    <p:pic>
                      <p:nvPicPr>
                        <p:cNvPr id="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358" y="3576622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CB6E89A2-7F25-DA48-A155-82CACAAB4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5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2685D260-87EB-1142-8F7C-FC2AE9BF2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108" y="421797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B82E031-249F-254D-A4C2-505A04EAD22E}"/>
                </a:ext>
              </a:extLst>
            </p:cNvPr>
            <p:cNvSpPr txBox="1"/>
            <p:nvPr/>
          </p:nvSpPr>
          <p:spPr>
            <a:xfrm>
              <a:off x="2296538" y="3836972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23ED6C6-745D-0C48-972C-5479973F9D77}"/>
                </a:ext>
              </a:extLst>
            </p:cNvPr>
            <p:cNvSpPr txBox="1"/>
            <p:nvPr/>
          </p:nvSpPr>
          <p:spPr>
            <a:xfrm>
              <a:off x="2339653" y="200188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2ABB737-6036-674C-AF7B-4146A27A20D7}"/>
                </a:ext>
              </a:extLst>
            </p:cNvPr>
            <p:cNvSpPr txBox="1"/>
            <p:nvPr/>
          </p:nvSpPr>
          <p:spPr>
            <a:xfrm>
              <a:off x="3408877" y="366620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C5A4EF7-10E6-D641-9E15-657BAD4BBAD7}"/>
                </a:ext>
              </a:extLst>
            </p:cNvPr>
            <p:cNvSpPr/>
            <p:nvPr/>
          </p:nvSpPr>
          <p:spPr bwMode="auto">
            <a:xfrm>
              <a:off x="4089844" y="2629854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3D43E3B-0F2B-5643-913B-759AF80F67F7}"/>
                </a:ext>
              </a:extLst>
            </p:cNvPr>
            <p:cNvSpPr txBox="1"/>
            <p:nvPr/>
          </p:nvSpPr>
          <p:spPr>
            <a:xfrm>
              <a:off x="4303216" y="202565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B4A2CA4A-F5F8-4745-BAD6-BA8A67CAB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869" y="368706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F08AFE0-7705-E04B-8618-DF17E7ACF90A}"/>
                </a:ext>
              </a:extLst>
            </p:cNvPr>
            <p:cNvSpPr txBox="1"/>
            <p:nvPr/>
          </p:nvSpPr>
          <p:spPr>
            <a:xfrm>
              <a:off x="4290730" y="3845724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207C8-F85A-E24B-8FC6-53A001A4B49C}"/>
              </a:ext>
            </a:extLst>
          </p:cNvPr>
          <p:cNvSpPr txBox="1"/>
          <p:nvPr/>
        </p:nvSpPr>
        <p:spPr>
          <a:xfrm>
            <a:off x="1328138" y="5339041"/>
            <a:ext cx="4449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字符个数不固定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（有限自动机可以表达）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1CD1843-841C-474F-BEE4-088B4D958C23}"/>
              </a:ext>
            </a:extLst>
          </p:cNvPr>
          <p:cNvSpPr txBox="1"/>
          <p:nvPr/>
        </p:nvSpPr>
        <p:spPr>
          <a:xfrm>
            <a:off x="7102862" y="5299520"/>
            <a:ext cx="4449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字符个数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必须一样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（有限自动机无法表达）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F29B4AF-D7A2-984B-9CBF-47A2853CB18C}"/>
              </a:ext>
            </a:extLst>
          </p:cNvPr>
          <p:cNvGrpSpPr/>
          <p:nvPr/>
        </p:nvGrpSpPr>
        <p:grpSpPr>
          <a:xfrm>
            <a:off x="7078131" y="1995366"/>
            <a:ext cx="3817761" cy="2847723"/>
            <a:chOff x="7078131" y="1995366"/>
            <a:chExt cx="3817761" cy="2847723"/>
          </a:xfrm>
        </p:grpSpPr>
        <p:sp>
          <p:nvSpPr>
            <p:cNvPr id="50" name="Oval 2">
              <a:extLst>
                <a:ext uri="{FF2B5EF4-FFF2-40B4-BE49-F238E27FC236}">
                  <a16:creationId xmlns:a16="http://schemas.microsoft.com/office/drawing/2014/main" id="{29F207C0-A942-5D49-80E2-1DB38BAD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3731" y="3926199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826DF1CE-819B-CF46-BA2E-6BE5997EF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6931" y="4307199"/>
              <a:ext cx="86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F13A57D-D577-D641-842B-16841F66475A}"/>
                </a:ext>
              </a:extLst>
            </p:cNvPr>
            <p:cNvSpPr/>
            <p:nvPr/>
          </p:nvSpPr>
          <p:spPr bwMode="auto">
            <a:xfrm>
              <a:off x="7910201" y="2605432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696D8CB3-E153-7B4C-AFC6-83A35066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3931" y="3697599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4" name="Object 8">
              <a:extLst>
                <a:ext uri="{FF2B5EF4-FFF2-40B4-BE49-F238E27FC236}">
                  <a16:creationId xmlns:a16="http://schemas.microsoft.com/office/drawing/2014/main" id="{FADCCACE-6412-B64A-A8D8-C70E675739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1114552"/>
                </p:ext>
              </p:extLst>
            </p:nvPr>
          </p:nvGraphicFramePr>
          <p:xfrm>
            <a:off x="10602381" y="3589649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" name="Equation" r:id="rId5" imgW="114300" imgH="215900" progId="Equation.3">
                    <p:embed/>
                  </p:oleObj>
                </mc:Choice>
                <mc:Fallback>
                  <p:oleObj name="Equation" r:id="rId5" imgW="114300" imgH="215900" progId="Equation.3">
                    <p:embed/>
                    <p:pic>
                      <p:nvPicPr>
                        <p:cNvPr id="22" name="Object 8">
                          <a:extLst>
                            <a:ext uri="{FF2B5EF4-FFF2-40B4-BE49-F238E27FC236}">
                              <a16:creationId xmlns:a16="http://schemas.microsoft.com/office/drawing/2014/main" id="{F7B1DDD2-8B79-E646-A1ED-DA196DA2E4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2381" y="3589649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Oval 10">
              <a:extLst>
                <a:ext uri="{FF2B5EF4-FFF2-40B4-BE49-F238E27FC236}">
                  <a16:creationId xmlns:a16="http://schemas.microsoft.com/office/drawing/2014/main" id="{CD0CB1D1-CD44-184D-ADEA-878ED7E7E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531" y="3926199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1E433355-3A40-444E-880D-5A20780D7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8131" y="4230999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3162A4-1ADC-444E-940D-4FF91FCCBD86}"/>
                </a:ext>
              </a:extLst>
            </p:cNvPr>
            <p:cNvSpPr txBox="1"/>
            <p:nvPr/>
          </p:nvSpPr>
          <p:spPr>
            <a:xfrm>
              <a:off x="8078561" y="3849999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6BD6FE2-4EC1-1840-A7DD-B5D1C781742D}"/>
                </a:ext>
              </a:extLst>
            </p:cNvPr>
            <p:cNvSpPr txBox="1"/>
            <p:nvPr/>
          </p:nvSpPr>
          <p:spPr>
            <a:xfrm>
              <a:off x="8121676" y="2014910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59D14B-863A-4843-869D-CA398F69136E}"/>
                </a:ext>
              </a:extLst>
            </p:cNvPr>
            <p:cNvSpPr txBox="1"/>
            <p:nvPr/>
          </p:nvSpPr>
          <p:spPr>
            <a:xfrm>
              <a:off x="9190900" y="367923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8A77C5E8-17BA-AD44-9FF9-CC438D4FAC35}"/>
                </a:ext>
              </a:extLst>
            </p:cNvPr>
            <p:cNvSpPr/>
            <p:nvPr/>
          </p:nvSpPr>
          <p:spPr bwMode="auto">
            <a:xfrm>
              <a:off x="9871867" y="2642881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DBF4A5C-4D14-CB41-8D98-A47ABAF94D04}"/>
                </a:ext>
              </a:extLst>
            </p:cNvPr>
            <p:cNvSpPr txBox="1"/>
            <p:nvPr/>
          </p:nvSpPr>
          <p:spPr>
            <a:xfrm>
              <a:off x="10085239" y="203868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1149B127-A3CA-554A-A4FF-AD6391DC1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892" y="3700089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444DB17-AA23-C94C-AF35-7A6130725D47}"/>
                </a:ext>
              </a:extLst>
            </p:cNvPr>
            <p:cNvSpPr txBox="1"/>
            <p:nvPr/>
          </p:nvSpPr>
          <p:spPr>
            <a:xfrm>
              <a:off x="10072753" y="3858751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弧 65">
              <a:extLst>
                <a:ext uri="{FF2B5EF4-FFF2-40B4-BE49-F238E27FC236}">
                  <a16:creationId xmlns:a16="http://schemas.microsoft.com/office/drawing/2014/main" id="{45B9350A-63E3-C441-87EA-1DFFFE09FE1B}"/>
                </a:ext>
              </a:extLst>
            </p:cNvPr>
            <p:cNvSpPr>
              <a:spLocks noChangeAspect="1"/>
            </p:cNvSpPr>
            <p:nvPr/>
          </p:nvSpPr>
          <p:spPr>
            <a:xfrm rot="19006146">
              <a:off x="8229513" y="1995366"/>
              <a:ext cx="2137483" cy="213748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图形 67" descr="锁定 轮廓">
              <a:extLst>
                <a:ext uri="{FF2B5EF4-FFF2-40B4-BE49-F238E27FC236}">
                  <a16:creationId xmlns:a16="http://schemas.microsoft.com/office/drawing/2014/main" id="{5BDDA71E-EA9F-8C4E-A0C2-F453CE13A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14093" y="2043094"/>
              <a:ext cx="914400" cy="9144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7F7307F-EF39-4B4C-95BD-D4E78580982C}"/>
                </a:ext>
              </a:extLst>
            </p:cNvPr>
            <p:cNvSpPr txBox="1"/>
            <p:nvPr/>
          </p:nvSpPr>
          <p:spPr>
            <a:xfrm>
              <a:off x="9022552" y="2188074"/>
              <a:ext cx="14118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04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3029409" y="152758"/>
              <a:ext cx="2139210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112889" y="180152"/>
              <a:ext cx="2748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例子：</a:t>
              </a:r>
              <a:r>
                <a:rPr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RL</a:t>
              </a:r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的局限性</a:t>
              </a: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BD82EE0E-6680-AC41-8AB2-8F56D297C869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A57146-D183-AC41-AF46-1176C5987560}"/>
              </a:ext>
            </a:extLst>
          </p:cNvPr>
          <p:cNvSpPr txBox="1"/>
          <p:nvPr/>
        </p:nvSpPr>
        <p:spPr>
          <a:xfrm>
            <a:off x="1425752" y="1217275"/>
            <a:ext cx="239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一个新的语言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0C0ED-9B24-D944-A40B-7F72FC126DDE}"/>
                  </a:ext>
                </a:extLst>
              </p:cNvPr>
              <p:cNvSpPr txBox="1"/>
              <p:nvPr/>
            </p:nvSpPr>
            <p:spPr>
              <a:xfrm>
                <a:off x="3908665" y="1195763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0C0ED-9B24-D944-A40B-7F72FC126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65" y="1195763"/>
                <a:ext cx="20688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E1CD1843-841C-474F-BEE4-088B4D958C23}"/>
              </a:ext>
            </a:extLst>
          </p:cNvPr>
          <p:cNvSpPr txBox="1"/>
          <p:nvPr/>
        </p:nvSpPr>
        <p:spPr>
          <a:xfrm>
            <a:off x="90904" y="5636853"/>
            <a:ext cx="4449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字符个数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必须一样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（有限自动机无法表达）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09A9A92-555E-2A4E-B80F-DFA6CFD63BBE}"/>
              </a:ext>
            </a:extLst>
          </p:cNvPr>
          <p:cNvGrpSpPr/>
          <p:nvPr/>
        </p:nvGrpSpPr>
        <p:grpSpPr>
          <a:xfrm>
            <a:off x="90904" y="2451129"/>
            <a:ext cx="3817761" cy="2847723"/>
            <a:chOff x="7078131" y="1995366"/>
            <a:chExt cx="3817761" cy="2847723"/>
          </a:xfrm>
        </p:grpSpPr>
        <p:sp>
          <p:nvSpPr>
            <p:cNvPr id="85" name="Oval 2">
              <a:extLst>
                <a:ext uri="{FF2B5EF4-FFF2-40B4-BE49-F238E27FC236}">
                  <a16:creationId xmlns:a16="http://schemas.microsoft.com/office/drawing/2014/main" id="{A9ABF704-28F5-1E4D-8312-CC80C3DF3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3731" y="3926199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Line 4">
              <a:extLst>
                <a:ext uri="{FF2B5EF4-FFF2-40B4-BE49-F238E27FC236}">
                  <a16:creationId xmlns:a16="http://schemas.microsoft.com/office/drawing/2014/main" id="{32EC61B2-22A6-884E-A865-DB2382B71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6931" y="4307199"/>
              <a:ext cx="86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B69AC0B-57E2-2C49-86E9-478E2349A348}"/>
                </a:ext>
              </a:extLst>
            </p:cNvPr>
            <p:cNvSpPr/>
            <p:nvPr/>
          </p:nvSpPr>
          <p:spPr bwMode="auto">
            <a:xfrm>
              <a:off x="7910201" y="2605432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D1739821-1ED7-F64F-8694-9A7B620F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3931" y="3697599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9" name="Object 8">
              <a:extLst>
                <a:ext uri="{FF2B5EF4-FFF2-40B4-BE49-F238E27FC236}">
                  <a16:creationId xmlns:a16="http://schemas.microsoft.com/office/drawing/2014/main" id="{FE22C5A5-8EDA-684A-9006-D2CF2720A6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922638"/>
                </p:ext>
              </p:extLst>
            </p:nvPr>
          </p:nvGraphicFramePr>
          <p:xfrm>
            <a:off x="10602381" y="3589649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" name="Equation" r:id="rId4" imgW="114300" imgH="215900" progId="Equation.3">
                    <p:embed/>
                  </p:oleObj>
                </mc:Choice>
                <mc:Fallback>
                  <p:oleObj name="Equation" r:id="rId4" imgW="114300" imgH="215900" progId="Equation.3">
                    <p:embed/>
                    <p:pic>
                      <p:nvPicPr>
                        <p:cNvPr id="54" name="Object 8">
                          <a:extLst>
                            <a:ext uri="{FF2B5EF4-FFF2-40B4-BE49-F238E27FC236}">
                              <a16:creationId xmlns:a16="http://schemas.microsoft.com/office/drawing/2014/main" id="{FADCCACE-6412-B64A-A8D8-C70E675739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2381" y="3589649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Oval 10">
              <a:extLst>
                <a:ext uri="{FF2B5EF4-FFF2-40B4-BE49-F238E27FC236}">
                  <a16:creationId xmlns:a16="http://schemas.microsoft.com/office/drawing/2014/main" id="{892D55C7-DBF5-1D45-8B52-05B5AC99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531" y="3926199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E725821C-3932-DA43-A6E8-1145CF677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8131" y="4230999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0D7F13E-D93F-BE47-837D-D48A12C72314}"/>
                </a:ext>
              </a:extLst>
            </p:cNvPr>
            <p:cNvSpPr txBox="1"/>
            <p:nvPr/>
          </p:nvSpPr>
          <p:spPr>
            <a:xfrm>
              <a:off x="8078561" y="3849999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2FD413B-C9FD-434E-AEA3-7F09DDEE5BBC}"/>
                </a:ext>
              </a:extLst>
            </p:cNvPr>
            <p:cNvSpPr txBox="1"/>
            <p:nvPr/>
          </p:nvSpPr>
          <p:spPr>
            <a:xfrm>
              <a:off x="8121676" y="2014910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40132E7-42AF-6145-B894-B92B0B84AA08}"/>
                </a:ext>
              </a:extLst>
            </p:cNvPr>
            <p:cNvSpPr txBox="1"/>
            <p:nvPr/>
          </p:nvSpPr>
          <p:spPr>
            <a:xfrm>
              <a:off x="9190900" y="367923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4910B523-7D86-7D40-9DCE-2550A4808D40}"/>
                </a:ext>
              </a:extLst>
            </p:cNvPr>
            <p:cNvSpPr/>
            <p:nvPr/>
          </p:nvSpPr>
          <p:spPr bwMode="auto">
            <a:xfrm>
              <a:off x="9871867" y="2642881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C41D4B2-C174-E847-A44D-A52B7327614A}"/>
                </a:ext>
              </a:extLst>
            </p:cNvPr>
            <p:cNvSpPr txBox="1"/>
            <p:nvPr/>
          </p:nvSpPr>
          <p:spPr>
            <a:xfrm>
              <a:off x="10085239" y="203868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7">
              <a:extLst>
                <a:ext uri="{FF2B5EF4-FFF2-40B4-BE49-F238E27FC236}">
                  <a16:creationId xmlns:a16="http://schemas.microsoft.com/office/drawing/2014/main" id="{6D6C411B-B77C-EA44-8808-D1F3B5D29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892" y="3700089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19E34125-0B06-E54A-95BE-F1E7791EFF99}"/>
                </a:ext>
              </a:extLst>
            </p:cNvPr>
            <p:cNvSpPr txBox="1"/>
            <p:nvPr/>
          </p:nvSpPr>
          <p:spPr>
            <a:xfrm>
              <a:off x="10072753" y="3858751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弧 98">
              <a:extLst>
                <a:ext uri="{FF2B5EF4-FFF2-40B4-BE49-F238E27FC236}">
                  <a16:creationId xmlns:a16="http://schemas.microsoft.com/office/drawing/2014/main" id="{5F4CA758-D2AE-124A-8594-4C35D6EA652C}"/>
                </a:ext>
              </a:extLst>
            </p:cNvPr>
            <p:cNvSpPr>
              <a:spLocks noChangeAspect="1"/>
            </p:cNvSpPr>
            <p:nvPr/>
          </p:nvSpPr>
          <p:spPr>
            <a:xfrm rot="19006146">
              <a:off x="8229513" y="1995366"/>
              <a:ext cx="2137483" cy="213748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图形 99" descr="锁定 轮廓">
              <a:extLst>
                <a:ext uri="{FF2B5EF4-FFF2-40B4-BE49-F238E27FC236}">
                  <a16:creationId xmlns:a16="http://schemas.microsoft.com/office/drawing/2014/main" id="{C896254C-FA4C-5649-A3CB-6D98A99DE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4093" y="2043094"/>
              <a:ext cx="914400" cy="914400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C23A852-6BB0-6C44-805A-67E62C90EF33}"/>
                </a:ext>
              </a:extLst>
            </p:cNvPr>
            <p:cNvSpPr txBox="1"/>
            <p:nvPr/>
          </p:nvSpPr>
          <p:spPr>
            <a:xfrm>
              <a:off x="9022552" y="2188074"/>
              <a:ext cx="14118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25ECC79-679B-F249-AE07-40AAC435390F}"/>
              </a:ext>
            </a:extLst>
          </p:cNvPr>
          <p:cNvGrpSpPr/>
          <p:nvPr/>
        </p:nvGrpSpPr>
        <p:grpSpPr>
          <a:xfrm>
            <a:off x="5113869" y="2367865"/>
            <a:ext cx="3817761" cy="2828179"/>
            <a:chOff x="1296108" y="2001883"/>
            <a:chExt cx="3817761" cy="2828179"/>
          </a:xfrm>
        </p:grpSpPr>
        <p:sp>
          <p:nvSpPr>
            <p:cNvPr id="103" name="Oval 2">
              <a:extLst>
                <a:ext uri="{FF2B5EF4-FFF2-40B4-BE49-F238E27FC236}">
                  <a16:creationId xmlns:a16="http://schemas.microsoft.com/office/drawing/2014/main" id="{6B123E54-888B-8A4B-96A1-59163855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7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Line 4">
              <a:extLst>
                <a:ext uri="{FF2B5EF4-FFF2-40B4-BE49-F238E27FC236}">
                  <a16:creationId xmlns:a16="http://schemas.microsoft.com/office/drawing/2014/main" id="{645E4B9A-8291-6C43-A471-2B2CC7A7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908" y="4294171"/>
              <a:ext cx="855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4118332-BDBE-654F-A875-E167A05FEAF2}"/>
                </a:ext>
              </a:extLst>
            </p:cNvPr>
            <p:cNvSpPr/>
            <p:nvPr/>
          </p:nvSpPr>
          <p:spPr bwMode="auto">
            <a:xfrm>
              <a:off x="2128178" y="2592405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Oval 7">
              <a:extLst>
                <a:ext uri="{FF2B5EF4-FFF2-40B4-BE49-F238E27FC236}">
                  <a16:creationId xmlns:a16="http://schemas.microsoft.com/office/drawing/2014/main" id="{8AA34E5A-FF66-6540-B56B-3545884F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908" y="368457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7" name="Object 8">
              <a:extLst>
                <a:ext uri="{FF2B5EF4-FFF2-40B4-BE49-F238E27FC236}">
                  <a16:creationId xmlns:a16="http://schemas.microsoft.com/office/drawing/2014/main" id="{FDC3DCAE-D238-844E-B69A-4967823188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0694718"/>
                </p:ext>
              </p:extLst>
            </p:nvPr>
          </p:nvGraphicFramePr>
          <p:xfrm>
            <a:off x="4820358" y="3576622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" name="Equation" r:id="rId4" imgW="114300" imgH="215900" progId="Equation.3">
                    <p:embed/>
                  </p:oleObj>
                </mc:Choice>
                <mc:Fallback>
                  <p:oleObj name="Equation" r:id="rId4" imgW="114300" imgH="215900" progId="Equation.3">
                    <p:embed/>
                    <p:pic>
                      <p:nvPicPr>
                        <p:cNvPr id="22" name="Object 8">
                          <a:extLst>
                            <a:ext uri="{FF2B5EF4-FFF2-40B4-BE49-F238E27FC236}">
                              <a16:creationId xmlns:a16="http://schemas.microsoft.com/office/drawing/2014/main" id="{F7B1DDD2-8B79-E646-A1ED-DA196DA2E4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358" y="3576622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Oval 10">
              <a:extLst>
                <a:ext uri="{FF2B5EF4-FFF2-40B4-BE49-F238E27FC236}">
                  <a16:creationId xmlns:a16="http://schemas.microsoft.com/office/drawing/2014/main" id="{358B93BF-C4B4-5148-96F4-F29ABEFE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5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7CE6220B-2620-DE49-BB0F-8F1828736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108" y="421797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334B76-020C-2A48-8BA4-5BDA534884AF}"/>
                </a:ext>
              </a:extLst>
            </p:cNvPr>
            <p:cNvSpPr txBox="1"/>
            <p:nvPr/>
          </p:nvSpPr>
          <p:spPr>
            <a:xfrm>
              <a:off x="2296538" y="3836972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8536249-DFAF-B14A-A795-0C4B73EF3F75}"/>
                </a:ext>
              </a:extLst>
            </p:cNvPr>
            <p:cNvSpPr txBox="1"/>
            <p:nvPr/>
          </p:nvSpPr>
          <p:spPr>
            <a:xfrm>
              <a:off x="2339653" y="200188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C88AFEF-DE73-9C4D-BFD3-663458EB6205}"/>
                </a:ext>
              </a:extLst>
            </p:cNvPr>
            <p:cNvSpPr txBox="1"/>
            <p:nvPr/>
          </p:nvSpPr>
          <p:spPr>
            <a:xfrm>
              <a:off x="3296388" y="36700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1CDE3A11-7DCB-4946-8984-5167274B0520}"/>
                </a:ext>
              </a:extLst>
            </p:cNvPr>
            <p:cNvSpPr/>
            <p:nvPr/>
          </p:nvSpPr>
          <p:spPr bwMode="auto">
            <a:xfrm>
              <a:off x="4089844" y="2629854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4C50797-22D4-5C45-8B86-EE1ACC8F6DB1}"/>
                </a:ext>
              </a:extLst>
            </p:cNvPr>
            <p:cNvSpPr txBox="1"/>
            <p:nvPr/>
          </p:nvSpPr>
          <p:spPr>
            <a:xfrm>
              <a:off x="4303216" y="202565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7">
              <a:extLst>
                <a:ext uri="{FF2B5EF4-FFF2-40B4-BE49-F238E27FC236}">
                  <a16:creationId xmlns:a16="http://schemas.microsoft.com/office/drawing/2014/main" id="{DDF1DBD4-8728-F740-82C1-5EB46D7B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869" y="368706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4BF900C-01F1-3E40-8853-4287F43B56FE}"/>
                </a:ext>
              </a:extLst>
            </p:cNvPr>
            <p:cNvSpPr txBox="1"/>
            <p:nvPr/>
          </p:nvSpPr>
          <p:spPr>
            <a:xfrm>
              <a:off x="4290730" y="3845724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27CB5F-174F-384B-BDE3-7DD377419DD0}"/>
              </a:ext>
            </a:extLst>
          </p:cNvPr>
          <p:cNvGrpSpPr/>
          <p:nvPr/>
        </p:nvGrpSpPr>
        <p:grpSpPr>
          <a:xfrm>
            <a:off x="9993467" y="2560652"/>
            <a:ext cx="1371600" cy="2670683"/>
            <a:chOff x="9993467" y="2173793"/>
            <a:chExt cx="1371600" cy="2670683"/>
          </a:xfrm>
        </p:grpSpPr>
        <p:sp>
          <p:nvSpPr>
            <p:cNvPr id="117" name="Rectangle 31">
              <a:extLst>
                <a:ext uri="{FF2B5EF4-FFF2-40B4-BE49-F238E27FC236}">
                  <a16:creationId xmlns:a16="http://schemas.microsoft.com/office/drawing/2014/main" id="{4D55E4EC-24C1-D04A-9BB9-EE1EC9CF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3467" y="2283533"/>
              <a:ext cx="838200" cy="2514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32">
              <a:extLst>
                <a:ext uri="{FF2B5EF4-FFF2-40B4-BE49-F238E27FC236}">
                  <a16:creationId xmlns:a16="http://schemas.microsoft.com/office/drawing/2014/main" id="{A66B1C1B-4500-BE44-8084-0F0E018E4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33503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Line 33">
              <a:extLst>
                <a:ext uri="{FF2B5EF4-FFF2-40B4-BE49-F238E27FC236}">
                  <a16:creationId xmlns:a16="http://schemas.microsoft.com/office/drawing/2014/main" id="{8F22D29F-9D43-6D49-8104-F56175F40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38837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Line 34">
              <a:extLst>
                <a:ext uri="{FF2B5EF4-FFF2-40B4-BE49-F238E27FC236}">
                  <a16:creationId xmlns:a16="http://schemas.microsoft.com/office/drawing/2014/main" id="{1829A33A-D202-5044-805B-366779086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43409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39">
              <a:extLst>
                <a:ext uri="{FF2B5EF4-FFF2-40B4-BE49-F238E27FC236}">
                  <a16:creationId xmlns:a16="http://schemas.microsoft.com/office/drawing/2014/main" id="{F1ED62FB-69C0-CB45-80AC-1C6F8CB6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28169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45">
              <a:extLst>
                <a:ext uri="{FF2B5EF4-FFF2-40B4-BE49-F238E27FC236}">
                  <a16:creationId xmlns:a16="http://schemas.microsoft.com/office/drawing/2014/main" id="{0E41623C-A353-724A-8A2E-94C67EB89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31667" y="258833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DF4FB47-2F9A-9C42-A21D-C74FED816FDC}"/>
                </a:ext>
              </a:extLst>
            </p:cNvPr>
            <p:cNvSpPr txBox="1"/>
            <p:nvPr/>
          </p:nvSpPr>
          <p:spPr>
            <a:xfrm>
              <a:off x="10204818" y="217379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B9FB23A-1C87-EA49-A58C-E21783779B5A}"/>
                </a:ext>
              </a:extLst>
            </p:cNvPr>
            <p:cNvSpPr txBox="1"/>
            <p:nvPr/>
          </p:nvSpPr>
          <p:spPr>
            <a:xfrm>
              <a:off x="10204818" y="271081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65667B4-0E96-F748-B371-C9010A846D61}"/>
                </a:ext>
              </a:extLst>
            </p:cNvPr>
            <p:cNvSpPr txBox="1"/>
            <p:nvPr/>
          </p:nvSpPr>
          <p:spPr>
            <a:xfrm>
              <a:off x="10204818" y="324096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A7FAA9D-EA03-EC4A-851D-5E8301CFB487}"/>
                </a:ext>
              </a:extLst>
            </p:cNvPr>
            <p:cNvSpPr txBox="1"/>
            <p:nvPr/>
          </p:nvSpPr>
          <p:spPr>
            <a:xfrm>
              <a:off x="10204818" y="372986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7A5FFFA-E763-704D-88CC-C8B99A156E8F}"/>
                </a:ext>
              </a:extLst>
            </p:cNvPr>
            <p:cNvSpPr txBox="1"/>
            <p:nvPr/>
          </p:nvSpPr>
          <p:spPr>
            <a:xfrm>
              <a:off x="10204818" y="4198145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BF7C2A6-03A0-A048-8A8C-D4C9F0C9C5A4}"/>
              </a:ext>
            </a:extLst>
          </p:cNvPr>
          <p:cNvSpPr txBox="1"/>
          <p:nvPr/>
        </p:nvSpPr>
        <p:spPr>
          <a:xfrm>
            <a:off x="5456769" y="5571304"/>
            <a:ext cx="6030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）先进先出，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）进栈个数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出栈个数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有限自动机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，可以表达）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375B03-8CD1-1642-BFA4-E1EE896376F0}"/>
              </a:ext>
            </a:extLst>
          </p:cNvPr>
          <p:cNvGrpSpPr/>
          <p:nvPr/>
        </p:nvGrpSpPr>
        <p:grpSpPr>
          <a:xfrm>
            <a:off x="7984743" y="1009587"/>
            <a:ext cx="3531736" cy="1290615"/>
            <a:chOff x="7984743" y="857188"/>
            <a:chExt cx="3531736" cy="1290615"/>
          </a:xfrm>
        </p:grpSpPr>
        <p:sp>
          <p:nvSpPr>
            <p:cNvPr id="139" name="弧 138">
              <a:extLst>
                <a:ext uri="{FF2B5EF4-FFF2-40B4-BE49-F238E27FC236}">
                  <a16:creationId xmlns:a16="http://schemas.microsoft.com/office/drawing/2014/main" id="{2C9DBC16-0507-374D-B881-595AF9C51C74}"/>
                </a:ext>
              </a:extLst>
            </p:cNvPr>
            <p:cNvSpPr>
              <a:spLocks noChangeAspect="1"/>
            </p:cNvSpPr>
            <p:nvPr/>
          </p:nvSpPr>
          <p:spPr>
            <a:xfrm rot="19196498">
              <a:off x="9042784" y="857188"/>
              <a:ext cx="1311550" cy="1197854"/>
            </a:xfrm>
            <a:prstGeom prst="arc">
              <a:avLst>
                <a:gd name="adj1" fmla="val 16200000"/>
                <a:gd name="adj2" fmla="val 2141890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76B828E-0EAD-664D-966C-0065E01BB3BA}"/>
                </a:ext>
              </a:extLst>
            </p:cNvPr>
            <p:cNvSpPr txBox="1"/>
            <p:nvPr/>
          </p:nvSpPr>
          <p:spPr>
            <a:xfrm>
              <a:off x="7984743" y="923404"/>
              <a:ext cx="3531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CA5EE8AB-C30F-F447-9700-06FD65C6357D}"/>
                </a:ext>
              </a:extLst>
            </p:cNvPr>
            <p:cNvSpPr/>
            <p:nvPr/>
          </p:nvSpPr>
          <p:spPr>
            <a:xfrm rot="16200000">
              <a:off x="8752651" y="827435"/>
              <a:ext cx="234916" cy="1556818"/>
            </a:xfrm>
            <a:prstGeom prst="leftBrace">
              <a:avLst>
                <a:gd name="adj1" fmla="val 21356"/>
                <a:gd name="adj2" fmla="val 5225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左大括号 133">
              <a:extLst>
                <a:ext uri="{FF2B5EF4-FFF2-40B4-BE49-F238E27FC236}">
                  <a16:creationId xmlns:a16="http://schemas.microsoft.com/office/drawing/2014/main" id="{5C059552-7D44-814E-9F7B-B32492AF5BF4}"/>
                </a:ext>
              </a:extLst>
            </p:cNvPr>
            <p:cNvSpPr/>
            <p:nvPr/>
          </p:nvSpPr>
          <p:spPr>
            <a:xfrm rot="16200000">
              <a:off x="10480122" y="819913"/>
              <a:ext cx="204751" cy="1541697"/>
            </a:xfrm>
            <a:prstGeom prst="leftBrace">
              <a:avLst>
                <a:gd name="adj1" fmla="val 21356"/>
                <a:gd name="adj2" fmla="val 5225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B2146F30-D732-9A47-9950-6430099583D2}"/>
                </a:ext>
              </a:extLst>
            </p:cNvPr>
            <p:cNvSpPr txBox="1"/>
            <p:nvPr/>
          </p:nvSpPr>
          <p:spPr>
            <a:xfrm>
              <a:off x="8359998" y="1754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读</a:t>
              </a: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进栈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31CD41C-4B63-7848-8850-79C7CEE41574}"/>
                </a:ext>
              </a:extLst>
            </p:cNvPr>
            <p:cNvSpPr txBox="1"/>
            <p:nvPr/>
          </p:nvSpPr>
          <p:spPr>
            <a:xfrm>
              <a:off x="10120144" y="17488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读b出栈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弧 137">
              <a:extLst>
                <a:ext uri="{FF2B5EF4-FFF2-40B4-BE49-F238E27FC236}">
                  <a16:creationId xmlns:a16="http://schemas.microsoft.com/office/drawing/2014/main" id="{6F25A741-8734-A846-A96E-94E0B8847841}"/>
                </a:ext>
              </a:extLst>
            </p:cNvPr>
            <p:cNvSpPr>
              <a:spLocks noChangeAspect="1"/>
            </p:cNvSpPr>
            <p:nvPr/>
          </p:nvSpPr>
          <p:spPr>
            <a:xfrm rot="19196498">
              <a:off x="9451148" y="1003543"/>
              <a:ext cx="561129" cy="512486"/>
            </a:xfrm>
            <a:prstGeom prst="arc">
              <a:avLst>
                <a:gd name="adj1" fmla="val 16200000"/>
                <a:gd name="adj2" fmla="val 2141890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图形 139" descr="锁定 轮廓">
              <a:extLst>
                <a:ext uri="{FF2B5EF4-FFF2-40B4-BE49-F238E27FC236}">
                  <a16:creationId xmlns:a16="http://schemas.microsoft.com/office/drawing/2014/main" id="{DA20EA11-F51F-8F48-B54E-87B10221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11903" y="1600137"/>
              <a:ext cx="547666" cy="547666"/>
            </a:xfrm>
            <a:prstGeom prst="rect">
              <a:avLst/>
            </a:prstGeom>
          </p:spPr>
        </p:pic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63594BE-AAAA-1346-8CA2-8BC313EEC3BA}"/>
              </a:ext>
            </a:extLst>
          </p:cNvPr>
          <p:cNvSpPr txBox="1"/>
          <p:nvPr/>
        </p:nvSpPr>
        <p:spPr>
          <a:xfrm>
            <a:off x="6931464" y="121727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图形 141" descr="锁定 轮廓">
            <a:extLst>
              <a:ext uri="{FF2B5EF4-FFF2-40B4-BE49-F238E27FC236}">
                <a16:creationId xmlns:a16="http://schemas.microsoft.com/office/drawing/2014/main" id="{D5B26535-D995-AF48-A228-6DA3B8B6A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813" y="5479488"/>
            <a:ext cx="547666" cy="5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3029409" y="152758"/>
              <a:ext cx="2139210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112889" y="180152"/>
              <a:ext cx="2748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为什么叫上下文无关</a:t>
              </a: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BD82EE0E-6680-AC41-8AB2-8F56D297C869}"/>
              </a:ext>
            </a:extLst>
          </p:cNvPr>
          <p:cNvSpPr/>
          <p:nvPr/>
        </p:nvSpPr>
        <p:spPr>
          <a:xfrm>
            <a:off x="343982" y="10679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US" sz="3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A57146-D183-AC41-AF46-1176C5987560}"/>
              </a:ext>
            </a:extLst>
          </p:cNvPr>
          <p:cNvSpPr txBox="1"/>
          <p:nvPr/>
        </p:nvSpPr>
        <p:spPr>
          <a:xfrm>
            <a:off x="1425752" y="1217275"/>
            <a:ext cx="239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一个新的语言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0C0ED-9B24-D944-A40B-7F72FC126DDE}"/>
                  </a:ext>
                </a:extLst>
              </p:cNvPr>
              <p:cNvSpPr txBox="1"/>
              <p:nvPr/>
            </p:nvSpPr>
            <p:spPr>
              <a:xfrm>
                <a:off x="3908665" y="1195763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0C0ED-9B24-D944-A40B-7F72FC126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65" y="1195763"/>
                <a:ext cx="20688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25ECC79-679B-F249-AE07-40AAC435390F}"/>
              </a:ext>
            </a:extLst>
          </p:cNvPr>
          <p:cNvGrpSpPr/>
          <p:nvPr/>
        </p:nvGrpSpPr>
        <p:grpSpPr>
          <a:xfrm>
            <a:off x="577034" y="2367865"/>
            <a:ext cx="3817761" cy="2828179"/>
            <a:chOff x="1296108" y="2001883"/>
            <a:chExt cx="3817761" cy="2828179"/>
          </a:xfrm>
        </p:grpSpPr>
        <p:sp>
          <p:nvSpPr>
            <p:cNvPr id="103" name="Oval 2">
              <a:extLst>
                <a:ext uri="{FF2B5EF4-FFF2-40B4-BE49-F238E27FC236}">
                  <a16:creationId xmlns:a16="http://schemas.microsoft.com/office/drawing/2014/main" id="{6B123E54-888B-8A4B-96A1-59163855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7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Line 4">
              <a:extLst>
                <a:ext uri="{FF2B5EF4-FFF2-40B4-BE49-F238E27FC236}">
                  <a16:creationId xmlns:a16="http://schemas.microsoft.com/office/drawing/2014/main" id="{645E4B9A-8291-6C43-A471-2B2CC7A7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908" y="4294171"/>
              <a:ext cx="855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4118332-BDBE-654F-A875-E167A05FEAF2}"/>
                </a:ext>
              </a:extLst>
            </p:cNvPr>
            <p:cNvSpPr/>
            <p:nvPr/>
          </p:nvSpPr>
          <p:spPr bwMode="auto">
            <a:xfrm>
              <a:off x="2128178" y="2592405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Oval 7">
              <a:extLst>
                <a:ext uri="{FF2B5EF4-FFF2-40B4-BE49-F238E27FC236}">
                  <a16:creationId xmlns:a16="http://schemas.microsoft.com/office/drawing/2014/main" id="{8AA34E5A-FF66-6540-B56B-3545884F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908" y="368457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7" name="Object 8">
              <a:extLst>
                <a:ext uri="{FF2B5EF4-FFF2-40B4-BE49-F238E27FC236}">
                  <a16:creationId xmlns:a16="http://schemas.microsoft.com/office/drawing/2014/main" id="{FDC3DCAE-D238-844E-B69A-4967823188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0358" y="3576622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4" name="Equation" r:id="rId4" imgW="114300" imgH="215900" progId="Equation.3">
                    <p:embed/>
                  </p:oleObj>
                </mc:Choice>
                <mc:Fallback>
                  <p:oleObj name="Equation" r:id="rId4" imgW="114300" imgH="215900" progId="Equation.3">
                    <p:embed/>
                    <p:pic>
                      <p:nvPicPr>
                        <p:cNvPr id="107" name="Object 8">
                          <a:extLst>
                            <a:ext uri="{FF2B5EF4-FFF2-40B4-BE49-F238E27FC236}">
                              <a16:creationId xmlns:a16="http://schemas.microsoft.com/office/drawing/2014/main" id="{FDC3DCAE-D238-844E-B69A-4967823188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358" y="3576622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Oval 10">
              <a:extLst>
                <a:ext uri="{FF2B5EF4-FFF2-40B4-BE49-F238E27FC236}">
                  <a16:creationId xmlns:a16="http://schemas.microsoft.com/office/drawing/2014/main" id="{358B93BF-C4B4-5148-96F4-F29ABEFE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508" y="391317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7CE6220B-2620-DE49-BB0F-8F1828736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108" y="421797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334B76-020C-2A48-8BA4-5BDA534884AF}"/>
                </a:ext>
              </a:extLst>
            </p:cNvPr>
            <p:cNvSpPr txBox="1"/>
            <p:nvPr/>
          </p:nvSpPr>
          <p:spPr>
            <a:xfrm>
              <a:off x="2296538" y="3836972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8536249-DFAF-B14A-A795-0C4B73EF3F75}"/>
                </a:ext>
              </a:extLst>
            </p:cNvPr>
            <p:cNvSpPr txBox="1"/>
            <p:nvPr/>
          </p:nvSpPr>
          <p:spPr>
            <a:xfrm>
              <a:off x="2339653" y="200188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C88AFEF-DE73-9C4D-BFD3-663458EB6205}"/>
                </a:ext>
              </a:extLst>
            </p:cNvPr>
            <p:cNvSpPr txBox="1"/>
            <p:nvPr/>
          </p:nvSpPr>
          <p:spPr>
            <a:xfrm>
              <a:off x="3296388" y="36700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1CDE3A11-7DCB-4946-8984-5167274B0520}"/>
                </a:ext>
              </a:extLst>
            </p:cNvPr>
            <p:cNvSpPr/>
            <p:nvPr/>
          </p:nvSpPr>
          <p:spPr bwMode="auto">
            <a:xfrm>
              <a:off x="4089844" y="2629854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4C50797-22D4-5C45-8B86-EE1ACC8F6DB1}"/>
                </a:ext>
              </a:extLst>
            </p:cNvPr>
            <p:cNvSpPr txBox="1"/>
            <p:nvPr/>
          </p:nvSpPr>
          <p:spPr>
            <a:xfrm>
              <a:off x="4303216" y="202565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7">
              <a:extLst>
                <a:ext uri="{FF2B5EF4-FFF2-40B4-BE49-F238E27FC236}">
                  <a16:creationId xmlns:a16="http://schemas.microsoft.com/office/drawing/2014/main" id="{DDF1DBD4-8728-F740-82C1-5EB46D7B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869" y="3687062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4BF900C-01F1-3E40-8853-4287F43B56FE}"/>
                </a:ext>
              </a:extLst>
            </p:cNvPr>
            <p:cNvSpPr txBox="1"/>
            <p:nvPr/>
          </p:nvSpPr>
          <p:spPr>
            <a:xfrm>
              <a:off x="4290730" y="3845724"/>
              <a:ext cx="56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27CB5F-174F-384B-BDE3-7DD377419DD0}"/>
              </a:ext>
            </a:extLst>
          </p:cNvPr>
          <p:cNvGrpSpPr/>
          <p:nvPr/>
        </p:nvGrpSpPr>
        <p:grpSpPr>
          <a:xfrm>
            <a:off x="5456632" y="2560652"/>
            <a:ext cx="1371600" cy="2670683"/>
            <a:chOff x="9993467" y="2173793"/>
            <a:chExt cx="1371600" cy="2670683"/>
          </a:xfrm>
        </p:grpSpPr>
        <p:sp>
          <p:nvSpPr>
            <p:cNvPr id="117" name="Rectangle 31">
              <a:extLst>
                <a:ext uri="{FF2B5EF4-FFF2-40B4-BE49-F238E27FC236}">
                  <a16:creationId xmlns:a16="http://schemas.microsoft.com/office/drawing/2014/main" id="{4D55E4EC-24C1-D04A-9BB9-EE1EC9CF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3467" y="2283533"/>
              <a:ext cx="838200" cy="2514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u="sng">
                  <a:solidFill>
                    <a:srgbClr val="336600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32">
              <a:extLst>
                <a:ext uri="{FF2B5EF4-FFF2-40B4-BE49-F238E27FC236}">
                  <a16:creationId xmlns:a16="http://schemas.microsoft.com/office/drawing/2014/main" id="{A66B1C1B-4500-BE44-8084-0F0E018E4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33503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Line 33">
              <a:extLst>
                <a:ext uri="{FF2B5EF4-FFF2-40B4-BE49-F238E27FC236}">
                  <a16:creationId xmlns:a16="http://schemas.microsoft.com/office/drawing/2014/main" id="{8F22D29F-9D43-6D49-8104-F56175F40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38837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Line 34">
              <a:extLst>
                <a:ext uri="{FF2B5EF4-FFF2-40B4-BE49-F238E27FC236}">
                  <a16:creationId xmlns:a16="http://schemas.microsoft.com/office/drawing/2014/main" id="{1829A33A-D202-5044-805B-366779086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43409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39">
              <a:extLst>
                <a:ext uri="{FF2B5EF4-FFF2-40B4-BE49-F238E27FC236}">
                  <a16:creationId xmlns:a16="http://schemas.microsoft.com/office/drawing/2014/main" id="{F1ED62FB-69C0-CB45-80AC-1C6F8CB6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467" y="281693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45">
              <a:extLst>
                <a:ext uri="{FF2B5EF4-FFF2-40B4-BE49-F238E27FC236}">
                  <a16:creationId xmlns:a16="http://schemas.microsoft.com/office/drawing/2014/main" id="{0E41623C-A353-724A-8A2E-94C67EB89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31667" y="258833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DF4FB47-2F9A-9C42-A21D-C74FED816FDC}"/>
                </a:ext>
              </a:extLst>
            </p:cNvPr>
            <p:cNvSpPr txBox="1"/>
            <p:nvPr/>
          </p:nvSpPr>
          <p:spPr>
            <a:xfrm>
              <a:off x="10204818" y="2173793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B9FB23A-1C87-EA49-A58C-E21783779B5A}"/>
                </a:ext>
              </a:extLst>
            </p:cNvPr>
            <p:cNvSpPr txBox="1"/>
            <p:nvPr/>
          </p:nvSpPr>
          <p:spPr>
            <a:xfrm>
              <a:off x="10204818" y="271081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65667B4-0E96-F748-B371-C9010A846D61}"/>
                </a:ext>
              </a:extLst>
            </p:cNvPr>
            <p:cNvSpPr txBox="1"/>
            <p:nvPr/>
          </p:nvSpPr>
          <p:spPr>
            <a:xfrm>
              <a:off x="10204818" y="324096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A7FAA9D-EA03-EC4A-851D-5E8301CFB487}"/>
                </a:ext>
              </a:extLst>
            </p:cNvPr>
            <p:cNvSpPr txBox="1"/>
            <p:nvPr/>
          </p:nvSpPr>
          <p:spPr>
            <a:xfrm>
              <a:off x="10204818" y="3729868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7A5FFFA-E763-704D-88CC-C8B99A156E8F}"/>
                </a:ext>
              </a:extLst>
            </p:cNvPr>
            <p:cNvSpPr txBox="1"/>
            <p:nvPr/>
          </p:nvSpPr>
          <p:spPr>
            <a:xfrm>
              <a:off x="10204818" y="4198145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BF7C2A6-03A0-A048-8A8C-D4C9F0C9C5A4}"/>
              </a:ext>
            </a:extLst>
          </p:cNvPr>
          <p:cNvSpPr txBox="1"/>
          <p:nvPr/>
        </p:nvSpPr>
        <p:spPr>
          <a:xfrm>
            <a:off x="755812" y="5571304"/>
            <a:ext cx="6030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）先进先出，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）进栈个数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出栈个数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（有限自动机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下推自动机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375B03-8CD1-1642-BFA4-E1EE896376F0}"/>
              </a:ext>
            </a:extLst>
          </p:cNvPr>
          <p:cNvGrpSpPr/>
          <p:nvPr/>
        </p:nvGrpSpPr>
        <p:grpSpPr>
          <a:xfrm>
            <a:off x="7984743" y="1009587"/>
            <a:ext cx="3531736" cy="1290615"/>
            <a:chOff x="7984743" y="857188"/>
            <a:chExt cx="3531736" cy="1290615"/>
          </a:xfrm>
        </p:grpSpPr>
        <p:sp>
          <p:nvSpPr>
            <p:cNvPr id="139" name="弧 138">
              <a:extLst>
                <a:ext uri="{FF2B5EF4-FFF2-40B4-BE49-F238E27FC236}">
                  <a16:creationId xmlns:a16="http://schemas.microsoft.com/office/drawing/2014/main" id="{2C9DBC16-0507-374D-B881-595AF9C51C74}"/>
                </a:ext>
              </a:extLst>
            </p:cNvPr>
            <p:cNvSpPr>
              <a:spLocks noChangeAspect="1"/>
            </p:cNvSpPr>
            <p:nvPr/>
          </p:nvSpPr>
          <p:spPr>
            <a:xfrm rot="19196498">
              <a:off x="9042784" y="857188"/>
              <a:ext cx="1311550" cy="1197854"/>
            </a:xfrm>
            <a:prstGeom prst="arc">
              <a:avLst>
                <a:gd name="adj1" fmla="val 16200000"/>
                <a:gd name="adj2" fmla="val 2141890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76B828E-0EAD-664D-966C-0065E01BB3BA}"/>
                </a:ext>
              </a:extLst>
            </p:cNvPr>
            <p:cNvSpPr txBox="1"/>
            <p:nvPr/>
          </p:nvSpPr>
          <p:spPr>
            <a:xfrm>
              <a:off x="7984743" y="923404"/>
              <a:ext cx="3531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CA5EE8AB-C30F-F447-9700-06FD65C6357D}"/>
                </a:ext>
              </a:extLst>
            </p:cNvPr>
            <p:cNvSpPr/>
            <p:nvPr/>
          </p:nvSpPr>
          <p:spPr>
            <a:xfrm rot="16200000">
              <a:off x="8752651" y="827435"/>
              <a:ext cx="234916" cy="1556818"/>
            </a:xfrm>
            <a:prstGeom prst="leftBrace">
              <a:avLst>
                <a:gd name="adj1" fmla="val 21356"/>
                <a:gd name="adj2" fmla="val 5225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左大括号 133">
              <a:extLst>
                <a:ext uri="{FF2B5EF4-FFF2-40B4-BE49-F238E27FC236}">
                  <a16:creationId xmlns:a16="http://schemas.microsoft.com/office/drawing/2014/main" id="{5C059552-7D44-814E-9F7B-B32492AF5BF4}"/>
                </a:ext>
              </a:extLst>
            </p:cNvPr>
            <p:cNvSpPr/>
            <p:nvPr/>
          </p:nvSpPr>
          <p:spPr>
            <a:xfrm rot="16200000">
              <a:off x="10480122" y="819913"/>
              <a:ext cx="204751" cy="1541697"/>
            </a:xfrm>
            <a:prstGeom prst="leftBrace">
              <a:avLst>
                <a:gd name="adj1" fmla="val 21356"/>
                <a:gd name="adj2" fmla="val 5225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B2146F30-D732-9A47-9950-6430099583D2}"/>
                </a:ext>
              </a:extLst>
            </p:cNvPr>
            <p:cNvSpPr txBox="1"/>
            <p:nvPr/>
          </p:nvSpPr>
          <p:spPr>
            <a:xfrm>
              <a:off x="8359998" y="1754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读</a:t>
              </a: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进栈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31CD41C-4B63-7848-8850-79C7CEE41574}"/>
                </a:ext>
              </a:extLst>
            </p:cNvPr>
            <p:cNvSpPr txBox="1"/>
            <p:nvPr/>
          </p:nvSpPr>
          <p:spPr>
            <a:xfrm>
              <a:off x="10120144" y="17488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读b出栈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弧 137">
              <a:extLst>
                <a:ext uri="{FF2B5EF4-FFF2-40B4-BE49-F238E27FC236}">
                  <a16:creationId xmlns:a16="http://schemas.microsoft.com/office/drawing/2014/main" id="{6F25A741-8734-A846-A96E-94E0B8847841}"/>
                </a:ext>
              </a:extLst>
            </p:cNvPr>
            <p:cNvSpPr>
              <a:spLocks noChangeAspect="1"/>
            </p:cNvSpPr>
            <p:nvPr/>
          </p:nvSpPr>
          <p:spPr>
            <a:xfrm rot="19196498">
              <a:off x="9451148" y="1003543"/>
              <a:ext cx="561129" cy="512486"/>
            </a:xfrm>
            <a:prstGeom prst="arc">
              <a:avLst>
                <a:gd name="adj1" fmla="val 16200000"/>
                <a:gd name="adj2" fmla="val 2141890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图形 139" descr="锁定 轮廓">
              <a:extLst>
                <a:ext uri="{FF2B5EF4-FFF2-40B4-BE49-F238E27FC236}">
                  <a16:creationId xmlns:a16="http://schemas.microsoft.com/office/drawing/2014/main" id="{DA20EA11-F51F-8F48-B54E-87B10221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11903" y="1600137"/>
              <a:ext cx="547666" cy="547666"/>
            </a:xfrm>
            <a:prstGeom prst="rect">
              <a:avLst/>
            </a:prstGeom>
          </p:spPr>
        </p:pic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63594BE-AAAA-1346-8CA2-8BC313EEC3BA}"/>
              </a:ext>
            </a:extLst>
          </p:cNvPr>
          <p:cNvSpPr txBox="1"/>
          <p:nvPr/>
        </p:nvSpPr>
        <p:spPr>
          <a:xfrm>
            <a:off x="6931464" y="121727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B523C6-35C6-814A-8FEC-083E83048786}"/>
              </a:ext>
            </a:extLst>
          </p:cNvPr>
          <p:cNvSpPr txBox="1"/>
          <p:nvPr/>
        </p:nvSpPr>
        <p:spPr>
          <a:xfrm>
            <a:off x="7566018" y="2864126"/>
            <a:ext cx="393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读取一个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，进栈一个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⇒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只看当前读到了一个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不管之前之后有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还是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⇒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上下文无关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4ACA877-6AC4-D745-925A-EB10BA17E437}"/>
              </a:ext>
            </a:extLst>
          </p:cNvPr>
          <p:cNvSpPr txBox="1"/>
          <p:nvPr/>
        </p:nvSpPr>
        <p:spPr>
          <a:xfrm>
            <a:off x="6828232" y="5571304"/>
            <a:ext cx="5081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正则语言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⊆ 上下文无关语言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CFL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（见第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节“情况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”为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7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3029409" y="152758"/>
              <a:ext cx="2139210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上下文无关文法的定义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900F492-3982-4349-A66B-B0C3321B822B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64331D-2678-0B44-9D27-942766B52E23}"/>
                  </a:ext>
                </a:extLst>
              </p:cNvPr>
              <p:cNvSpPr txBox="1"/>
              <p:nvPr/>
            </p:nvSpPr>
            <p:spPr>
              <a:xfrm>
                <a:off x="5494053" y="1726812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64331D-2678-0B44-9D27-942766B5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53" y="1726812"/>
                <a:ext cx="206885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3E83127-83AC-4545-9C21-E2773A060CCF}"/>
                  </a:ext>
                </a:extLst>
              </p:cNvPr>
              <p:cNvSpPr txBox="1"/>
              <p:nvPr/>
            </p:nvSpPr>
            <p:spPr>
              <a:xfrm>
                <a:off x="5504517" y="2188477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3E83127-83AC-4545-9C21-E2773A06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17" y="2188477"/>
                <a:ext cx="20688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BEA6040-70E2-BE45-9A2E-9D9D2534E38B}"/>
                  </a:ext>
                </a:extLst>
              </p:cNvPr>
              <p:cNvSpPr txBox="1"/>
              <p:nvPr/>
            </p:nvSpPr>
            <p:spPr>
              <a:xfrm>
                <a:off x="5504517" y="2650142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BEA6040-70E2-BE45-9A2E-9D9D2534E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17" y="2650142"/>
                <a:ext cx="206885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6">
            <a:extLst>
              <a:ext uri="{FF2B5EF4-FFF2-40B4-BE49-F238E27FC236}">
                <a16:creationId xmlns:a16="http://schemas.microsoft.com/office/drawing/2014/main" id="{5F5F652F-ED69-864B-AAA5-CF5C72A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82" y="3145040"/>
            <a:ext cx="10396846" cy="27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符号（变元）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A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18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（还会再变）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终结符：输入字符串中的符号</a:t>
            </a:r>
            <a:r>
              <a:rPr kumimoji="0" lang="zh-CN" altLang="en-US" sz="18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（不会再变了）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用小写字母、数字或特殊符号表示，以上例子里有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zh-CN" altLang="en-US" sz="18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（空字符）</a:t>
            </a:r>
            <a:endParaRPr kumimoji="0" lang="en-US" altLang="zh-CN" sz="1800" b="1" u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字符串 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变元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终结符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产生式：替换规则</a:t>
            </a:r>
            <a:r>
              <a:rPr kumimoji="0" lang="zh-CN" altLang="en-US" sz="18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（把左边换成右边，</a:t>
            </a:r>
            <a:r>
              <a:rPr kumimoji="0" lang="zh-CN" altLang="en-US" sz="18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左一右多</a:t>
            </a:r>
            <a:r>
              <a:rPr kumimoji="0" lang="zh-CN" altLang="en-US" sz="18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B→ </a:t>
            </a:r>
            <a:r>
              <a:rPr kumimoji="0" lang="en-US" altLang="zh-CN" sz="24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A→0A1</a:t>
            </a:r>
          </a:p>
          <a:p>
            <a:pPr>
              <a:lnSpc>
                <a:spcPct val="120000"/>
              </a:lnSpc>
            </a:pP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起始符：一般是第一个产生式的左边变元</a:t>
            </a:r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BB925BFD-6635-D243-A41D-BCE931852E1C}"/>
              </a:ext>
            </a:extLst>
          </p:cNvPr>
          <p:cNvSpPr/>
          <p:nvPr/>
        </p:nvSpPr>
        <p:spPr>
          <a:xfrm rot="16200000">
            <a:off x="8815979" y="4022185"/>
            <a:ext cx="391568" cy="3078726"/>
          </a:xfrm>
          <a:prstGeom prst="leftBrace">
            <a:avLst>
              <a:gd name="adj1" fmla="val 21356"/>
              <a:gd name="adj2" fmla="val 522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A1D2978-D73B-F943-802C-10EFEA645728}"/>
              </a:ext>
            </a:extLst>
          </p:cNvPr>
          <p:cNvSpPr txBox="1"/>
          <p:nvPr/>
        </p:nvSpPr>
        <p:spPr>
          <a:xfrm>
            <a:off x="5168619" y="5876266"/>
            <a:ext cx="6646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上下文无关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：左一右多，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只管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左边变元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如何进行替换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不管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它的 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之前、之后 的情况，</a:t>
            </a:r>
            <a:r>
              <a:rPr lang="zh-CN" altLang="en-US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反例：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0A1</a:t>
            </a:r>
            <a:r>
              <a:rPr lang="zh-CN" altLang="en-US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00A11</a:t>
            </a:r>
            <a:endParaRPr lang="en-US" sz="2800" i="1" u="sng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77B014-8B35-B54F-9EFC-3C48E2D59980}"/>
              </a:ext>
            </a:extLst>
          </p:cNvPr>
          <p:cNvGrpSpPr/>
          <p:nvPr/>
        </p:nvGrpSpPr>
        <p:grpSpPr>
          <a:xfrm>
            <a:off x="8264324" y="1554562"/>
            <a:ext cx="3647152" cy="1731395"/>
            <a:chOff x="8147094" y="944966"/>
            <a:chExt cx="3647152" cy="1731395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6E8F2DF-ADB0-7948-A306-7E1FF8AD0E2D}"/>
                </a:ext>
              </a:extLst>
            </p:cNvPr>
            <p:cNvSpPr txBox="1"/>
            <p:nvPr/>
          </p:nvSpPr>
          <p:spPr>
            <a:xfrm>
              <a:off x="8147094" y="1629634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弧 64">
              <a:extLst>
                <a:ext uri="{FF2B5EF4-FFF2-40B4-BE49-F238E27FC236}">
                  <a16:creationId xmlns:a16="http://schemas.microsoft.com/office/drawing/2014/main" id="{745B205A-AAA6-B44D-8CC8-2EF742F398FD}"/>
                </a:ext>
              </a:extLst>
            </p:cNvPr>
            <p:cNvSpPr>
              <a:spLocks noChangeAspect="1"/>
            </p:cNvSpPr>
            <p:nvPr/>
          </p:nvSpPr>
          <p:spPr>
            <a:xfrm rot="19196498">
              <a:off x="9183460" y="1478507"/>
              <a:ext cx="1311550" cy="1197854"/>
            </a:xfrm>
            <a:prstGeom prst="arc">
              <a:avLst>
                <a:gd name="adj1" fmla="val 16200000"/>
                <a:gd name="adj2" fmla="val 2141890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弧 65">
              <a:extLst>
                <a:ext uri="{FF2B5EF4-FFF2-40B4-BE49-F238E27FC236}">
                  <a16:creationId xmlns:a16="http://schemas.microsoft.com/office/drawing/2014/main" id="{934E3F8C-D20F-7D46-B209-AAA86A608E3A}"/>
                </a:ext>
              </a:extLst>
            </p:cNvPr>
            <p:cNvSpPr>
              <a:spLocks noChangeAspect="1"/>
            </p:cNvSpPr>
            <p:nvPr/>
          </p:nvSpPr>
          <p:spPr>
            <a:xfrm rot="19196498">
              <a:off x="9591824" y="1624862"/>
              <a:ext cx="561129" cy="512486"/>
            </a:xfrm>
            <a:prstGeom prst="arc">
              <a:avLst>
                <a:gd name="adj1" fmla="val 16200000"/>
                <a:gd name="adj2" fmla="val 2141890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图形 66" descr="锁定 轮廓">
              <a:extLst>
                <a:ext uri="{FF2B5EF4-FFF2-40B4-BE49-F238E27FC236}">
                  <a16:creationId xmlns:a16="http://schemas.microsoft.com/office/drawing/2014/main" id="{0E4CE631-9925-A94F-859E-FABA4764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80613" y="944966"/>
              <a:ext cx="461665" cy="4616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ADE6356-39F6-4049-B05D-6032F0CAAEEB}"/>
                  </a:ext>
                </a:extLst>
              </p:cNvPr>
              <p:cNvSpPr txBox="1"/>
              <p:nvPr/>
            </p:nvSpPr>
            <p:spPr>
              <a:xfrm>
                <a:off x="2342790" y="1140279"/>
                <a:ext cx="2161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ADE6356-39F6-4049-B05D-6032F0CAA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90" y="1140279"/>
                <a:ext cx="216147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FDABE38D-3A3E-314A-9A1A-38613499DFAE}"/>
              </a:ext>
            </a:extLst>
          </p:cNvPr>
          <p:cNvSpPr txBox="1"/>
          <p:nvPr/>
        </p:nvSpPr>
        <p:spPr>
          <a:xfrm>
            <a:off x="1236806" y="1143420"/>
            <a:ext cx="138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对语言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67AAA79-F55A-AB4F-A2E3-1B94A47AE060}"/>
              </a:ext>
            </a:extLst>
          </p:cNvPr>
          <p:cNvSpPr txBox="1"/>
          <p:nvPr/>
        </p:nvSpPr>
        <p:spPr>
          <a:xfrm>
            <a:off x="4192260" y="1148439"/>
            <a:ext cx="341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有文法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R, S) 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5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900F492-3982-4349-A66B-B0C3321B822B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64331D-2678-0B44-9D27-942766B52E23}"/>
                  </a:ext>
                </a:extLst>
              </p:cNvPr>
              <p:cNvSpPr txBox="1"/>
              <p:nvPr/>
            </p:nvSpPr>
            <p:spPr>
              <a:xfrm>
                <a:off x="5494053" y="1726812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64331D-2678-0B44-9D27-942766B5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53" y="1726812"/>
                <a:ext cx="206885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3E83127-83AC-4545-9C21-E2773A060CCF}"/>
                  </a:ext>
                </a:extLst>
              </p:cNvPr>
              <p:cNvSpPr txBox="1"/>
              <p:nvPr/>
            </p:nvSpPr>
            <p:spPr>
              <a:xfrm>
                <a:off x="5504517" y="2188477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3E83127-83AC-4545-9C21-E2773A06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17" y="2188477"/>
                <a:ext cx="20688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6">
            <a:extLst>
              <a:ext uri="{FF2B5EF4-FFF2-40B4-BE49-F238E27FC236}">
                <a16:creationId xmlns:a16="http://schemas.microsoft.com/office/drawing/2014/main" id="{AB56F766-C91E-9543-B864-D5810803F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906" y="4558639"/>
            <a:ext cx="10267697" cy="159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派生：</a:t>
            </a:r>
            <a:r>
              <a:rPr kumimoji="0" lang="zh-CN" altLang="en-US" b="1" u="none" dirty="0">
                <a:solidFill>
                  <a:srgbClr val="FF0000"/>
                </a:solidFill>
                <a:latin typeface="Arial" panose="020B0604020202020204" pitchFamily="34" charset="0"/>
              </a:rPr>
              <a:t>获取</a:t>
            </a:r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</a:rPr>
              <a:t>一个字符串的</a:t>
            </a:r>
            <a:r>
              <a:rPr kumimoji="0" lang="zh-CN" altLang="en-US" b="1" u="none" dirty="0">
                <a:solidFill>
                  <a:srgbClr val="FF0000"/>
                </a:solidFill>
                <a:latin typeface="Arial" panose="020B0604020202020204" pitchFamily="34" charset="0"/>
              </a:rPr>
              <a:t>替换序列</a:t>
            </a:r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</a:rPr>
              <a:t>称做派生，符号 </a:t>
            </a:r>
            <a:r>
              <a:rPr kumimoji="0" lang="en-US" altLang="zh-CN" b="1" u="none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</a:t>
            </a:r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zh-CN" b="1" u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多步派生：</a:t>
            </a:r>
            <a:r>
              <a:rPr kumimoji="0" lang="en-US" altLang="zh-CN" b="1" u="none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</a:t>
            </a:r>
            <a:r>
              <a:rPr kumimoji="0" lang="zh-CN" altLang="en-US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*</a:t>
            </a:r>
            <a:r>
              <a:rPr kumimoji="0" lang="en-US" altLang="zh-CN" b="1" u="none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或 </a:t>
            </a:r>
            <a:r>
              <a:rPr kumimoji="0" lang="en-US" altLang="zh-CN" b="1" u="none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 </a:t>
            </a:r>
            <a:r>
              <a:rPr kumimoji="0" lang="zh-CN" altLang="en-US" sz="2000" b="1" u="none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（</a:t>
            </a:r>
            <a:r>
              <a:rPr kumimoji="0" lang="en-US" altLang="zh-CN" sz="2000" b="1" u="none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0</a:t>
            </a:r>
            <a:r>
              <a:rPr kumimoji="0" lang="zh-CN" altLang="en-US" sz="2000" b="1" u="none" dirty="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步或多步）</a:t>
            </a:r>
            <a:r>
              <a:rPr kumimoji="0" lang="zh-CN" altLang="en-US" b="1" u="none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，例如：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0A1 </a:t>
            </a:r>
            <a:r>
              <a:rPr kumimoji="0"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*</a:t>
            </a:r>
            <a:r>
              <a:rPr kumimoji="0" lang="en-US" altLang="zh-CN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000B111</a:t>
            </a:r>
            <a:endParaRPr kumimoji="0" lang="zh-CN" altLang="en-US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20000"/>
              </a:lnSpc>
            </a:pPr>
            <a:endParaRPr kumimoji="0" lang="zh-CN" altLang="en-US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747254-C5CD-D441-89BD-14B30F4EB116}"/>
              </a:ext>
            </a:extLst>
          </p:cNvPr>
          <p:cNvSpPr txBox="1"/>
          <p:nvPr/>
        </p:nvSpPr>
        <p:spPr>
          <a:xfrm>
            <a:off x="1367926" y="5848437"/>
            <a:ext cx="1015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⇒</a:t>
            </a:r>
            <a:r>
              <a:rPr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0A1 ⇒</a:t>
            </a:r>
            <a:r>
              <a:rPr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00A11 ⇒</a:t>
            </a:r>
            <a:r>
              <a:rPr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000A111 ⇒</a:t>
            </a:r>
            <a:r>
              <a:rPr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000B111 ⇒</a:t>
            </a:r>
            <a:r>
              <a:rPr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000111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BEC4AB-D92C-9F4A-A15C-6651FEC3CBFE}"/>
              </a:ext>
            </a:extLst>
          </p:cNvPr>
          <p:cNvSpPr txBox="1"/>
          <p:nvPr/>
        </p:nvSpPr>
        <p:spPr>
          <a:xfrm>
            <a:off x="4365863" y="49964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103C4F1-6D80-7E4B-9E4B-89A889A47DF8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7" name="任意多边形 9">
              <a:extLst>
                <a:ext uri="{FF2B5EF4-FFF2-40B4-BE49-F238E27FC236}">
                  <a16:creationId xmlns:a16="http://schemas.microsoft.com/office/drawing/2014/main" id="{CEE87243-E255-3343-966B-9754CFFFDEC7}"/>
                </a:ext>
              </a:extLst>
            </p:cNvPr>
            <p:cNvSpPr/>
            <p:nvPr/>
          </p:nvSpPr>
          <p:spPr>
            <a:xfrm>
              <a:off x="3029409" y="152758"/>
              <a:ext cx="2139210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B35D563-05D9-354F-89E1-4C7C7A3E76D4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48B5359-85B8-7948-84F6-FC6DA00FA699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838C12-AA8C-3241-B4E2-F1CFED54860E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6BE50EA-E6B1-6840-89E9-E2F67A74BA0E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25C2FF7-5A57-AA42-9BD4-0B0659C356B5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B8CD26-4564-114B-BAF9-B2A134371592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派生、多步派生的定义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A3E8B13D-3937-A247-B342-440ADCCE8F55}"/>
              </a:ext>
            </a:extLst>
          </p:cNvPr>
          <p:cNvSpPr txBox="1"/>
          <p:nvPr/>
        </p:nvSpPr>
        <p:spPr>
          <a:xfrm>
            <a:off x="8254770" y="2003811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5927356-2B7C-A946-A3C0-EB0ED99F4C6F}"/>
                  </a:ext>
                </a:extLst>
              </p:cNvPr>
              <p:cNvSpPr txBox="1"/>
              <p:nvPr/>
            </p:nvSpPr>
            <p:spPr>
              <a:xfrm>
                <a:off x="2342790" y="1140279"/>
                <a:ext cx="2161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5927356-2B7C-A946-A3C0-EB0ED99F4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90" y="1140279"/>
                <a:ext cx="216147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393C53D8-E554-CD4D-BB93-B9C34DF936A8}"/>
              </a:ext>
            </a:extLst>
          </p:cNvPr>
          <p:cNvSpPr txBox="1"/>
          <p:nvPr/>
        </p:nvSpPr>
        <p:spPr>
          <a:xfrm>
            <a:off x="1236806" y="1143420"/>
            <a:ext cx="138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对语言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027017-5585-5D42-8E1A-9067AD1D3CB4}"/>
              </a:ext>
            </a:extLst>
          </p:cNvPr>
          <p:cNvSpPr txBox="1"/>
          <p:nvPr/>
        </p:nvSpPr>
        <p:spPr>
          <a:xfrm>
            <a:off x="4192260" y="1148439"/>
            <a:ext cx="341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有文法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R, S) 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07CA3C0-BAAC-0942-A8FD-C3E469CE56CF}"/>
                  </a:ext>
                </a:extLst>
              </p:cNvPr>
              <p:cNvSpPr txBox="1"/>
              <p:nvPr/>
            </p:nvSpPr>
            <p:spPr>
              <a:xfrm>
                <a:off x="5504517" y="2650142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07CA3C0-BAAC-0942-A8FD-C3E469CE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17" y="2650142"/>
                <a:ext cx="206885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641D9DBC-82CF-8041-9A80-4652C761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969" y="3348036"/>
            <a:ext cx="10512923" cy="79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符号（变元）</a:t>
            </a:r>
            <a:r>
              <a:rPr kumimoji="0"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A</a:t>
            </a:r>
            <a:r>
              <a:rPr kumimoji="0" lang="zh-CN" alt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16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（还会再变）</a:t>
            </a:r>
            <a:r>
              <a:rPr kumimoji="0" lang="zh-CN" alt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kumimoji="0" lang="en-US" altLang="zh-CN" sz="2000" b="1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zh-CN" alt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终结符：输入字符串中的符号</a:t>
            </a:r>
            <a:r>
              <a:rPr kumimoji="0" lang="zh-CN" altLang="en-US" sz="16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（不会再变了）</a:t>
            </a:r>
            <a:endParaRPr kumimoji="0" lang="en-US" altLang="zh-CN" sz="16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产生式：替换规则</a:t>
            </a:r>
            <a:r>
              <a:rPr kumimoji="0" lang="zh-CN" altLang="en-US" sz="16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（把左边换成右边，</a:t>
            </a:r>
            <a:r>
              <a:rPr kumimoji="0" lang="zh-CN" altLang="en-US" sz="16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左一右多</a:t>
            </a:r>
            <a:r>
              <a:rPr kumimoji="0" lang="zh-CN" altLang="en-US" sz="16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起始符：第一个产生式的左边变元</a:t>
            </a:r>
          </a:p>
        </p:txBody>
      </p:sp>
    </p:spTree>
    <p:extLst>
      <p:ext uri="{BB962C8B-B14F-4D97-AF65-F5344CB8AC3E}">
        <p14:creationId xmlns:p14="http://schemas.microsoft.com/office/powerpoint/2010/main" val="159961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3029409" y="152758"/>
              <a:ext cx="2139210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文法、语言和字符串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900F492-3982-4349-A66B-B0C3321B822B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64331D-2678-0B44-9D27-942766B52E23}"/>
                  </a:ext>
                </a:extLst>
              </p:cNvPr>
              <p:cNvSpPr txBox="1"/>
              <p:nvPr/>
            </p:nvSpPr>
            <p:spPr>
              <a:xfrm>
                <a:off x="5494053" y="1726812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64331D-2678-0B44-9D27-942766B5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53" y="1726812"/>
                <a:ext cx="206885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3E83127-83AC-4545-9C21-E2773A060CCF}"/>
                  </a:ext>
                </a:extLst>
              </p:cNvPr>
              <p:cNvSpPr txBox="1"/>
              <p:nvPr/>
            </p:nvSpPr>
            <p:spPr>
              <a:xfrm>
                <a:off x="5504517" y="2188477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3E83127-83AC-4545-9C21-E2773A06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17" y="2188477"/>
                <a:ext cx="20688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6">
            <a:extLst>
              <a:ext uri="{FF2B5EF4-FFF2-40B4-BE49-F238E27FC236}">
                <a16:creationId xmlns:a16="http://schemas.microsoft.com/office/drawing/2014/main" id="{5F5F652F-ED69-864B-AAA5-CF5C72A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82" y="3185856"/>
            <a:ext cx="11866956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：由一组替换规则</a:t>
            </a:r>
            <a:r>
              <a:rPr kumimoji="0" lang="zh-CN" altLang="en-US" sz="18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（产生式）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组成，例如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：用一种文法</a:t>
            </a:r>
            <a:r>
              <a:rPr kumimoji="0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派生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的所有终止符组成的字符串</a:t>
            </a:r>
            <a:r>
              <a:rPr kumimoji="0" lang="zh-CN" altLang="en-US" sz="16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（如下）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，组成了一门语言 </a:t>
            </a:r>
            <a:r>
              <a:rPr kumimoji="0" lang="en-US" altLang="zh-CN" sz="2400" b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L(G)</a:t>
            </a:r>
            <a:endParaRPr kumimoji="0" lang="zh-CN" altLang="en-US" sz="2400" b="1" u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6E8F2DF-ADB0-7948-A306-7E1FF8AD0E2D}"/>
              </a:ext>
            </a:extLst>
          </p:cNvPr>
          <p:cNvSpPr txBox="1"/>
          <p:nvPr/>
        </p:nvSpPr>
        <p:spPr>
          <a:xfrm>
            <a:off x="8254770" y="2003811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E98DF127-1470-CD42-8225-D960D6D8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630" y="4817745"/>
            <a:ext cx="10267697" cy="13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写下起始变元：第一条产生式左边的变元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取一个已经写下的变元，将变元替换为产生式右边的字符串</a:t>
            </a:r>
            <a:endParaRPr kumimoji="0" lang="en-US" altLang="zh-CN" sz="24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kumimoji="0" lang="en-US" altLang="zh-CN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，当一个字符串全部由终止符构成</a:t>
            </a:r>
            <a:r>
              <a:rPr kumimoji="0" lang="zh-CN" altLang="en-US" sz="18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（没有变元）</a:t>
            </a:r>
            <a:r>
              <a:rPr kumimoji="0" lang="zh-CN" altLang="en-US" sz="24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，停止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55FB775-F3A9-E84B-88C4-89D88809417B}"/>
                  </a:ext>
                </a:extLst>
              </p:cNvPr>
              <p:cNvSpPr txBox="1"/>
              <p:nvPr/>
            </p:nvSpPr>
            <p:spPr>
              <a:xfrm>
                <a:off x="2342790" y="1140279"/>
                <a:ext cx="2161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55FB775-F3A9-E84B-88C4-89D888094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90" y="1140279"/>
                <a:ext cx="216147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C33F6C0C-C331-9343-831D-6D9AB7399BF5}"/>
              </a:ext>
            </a:extLst>
          </p:cNvPr>
          <p:cNvSpPr txBox="1"/>
          <p:nvPr/>
        </p:nvSpPr>
        <p:spPr>
          <a:xfrm>
            <a:off x="1236806" y="1143420"/>
            <a:ext cx="138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对语言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A925DC-722A-9B4D-80C2-17CA3B3791DA}"/>
              </a:ext>
            </a:extLst>
          </p:cNvPr>
          <p:cNvSpPr txBox="1"/>
          <p:nvPr/>
        </p:nvSpPr>
        <p:spPr>
          <a:xfrm>
            <a:off x="4192260" y="1148439"/>
            <a:ext cx="341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有文法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R, S) </a:t>
            </a: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0E899E-CD15-E843-A75D-AE4D2D2E1E36}"/>
                  </a:ext>
                </a:extLst>
              </p:cNvPr>
              <p:cNvSpPr txBox="1"/>
              <p:nvPr/>
            </p:nvSpPr>
            <p:spPr>
              <a:xfrm>
                <a:off x="5504517" y="2650142"/>
                <a:ext cx="2068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0E899E-CD15-E843-A75D-AE4D2D2E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17" y="2650142"/>
                <a:ext cx="206885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D92CB367-A261-0846-9FDC-97FA2A9BF4C3}"/>
              </a:ext>
            </a:extLst>
          </p:cNvPr>
          <p:cNvSpPr/>
          <p:nvPr/>
        </p:nvSpPr>
        <p:spPr>
          <a:xfrm>
            <a:off x="783545" y="4175597"/>
            <a:ext cx="2969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(V, </a:t>
            </a:r>
            <a:r>
              <a:rPr lang="en" altLang="zh-CN" sz="3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R, S) </a:t>
            </a:r>
            <a:endParaRPr lang="en-US" sz="3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7F3A0B-8476-DA42-BC45-08C7CF4CDA0B}"/>
              </a:ext>
            </a:extLst>
          </p:cNvPr>
          <p:cNvSpPr/>
          <p:nvPr/>
        </p:nvSpPr>
        <p:spPr>
          <a:xfrm>
            <a:off x="3840102" y="4175598"/>
            <a:ext cx="5306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w: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u="none" dirty="0">
                <a:latin typeface="Arial" panose="020B0604020202020204" pitchFamily="34" charset="0"/>
                <a:sym typeface="Symbol" pitchFamily="2" charset="2"/>
              </a:rPr>
              <a:t></a:t>
            </a:r>
            <a:r>
              <a:rPr kumimoji="0" lang="zh-CN" altLang="en-US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* </a:t>
            </a:r>
            <a:r>
              <a:rPr kumimoji="0" lang="en-US" altLang="zh-CN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w,</a:t>
            </a:r>
            <a:r>
              <a:rPr kumimoji="0" lang="zh-CN" altLang="en-US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kumimoji="0" lang="zh-CN" altLang="en-US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∈</a:t>
            </a:r>
            <a:r>
              <a:rPr kumimoji="0" lang="zh-CN" altLang="en-US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T</a:t>
            </a:r>
            <a:r>
              <a:rPr kumimoji="0" lang="zh-CN" altLang="en-US" sz="3200" b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*</a:t>
            </a:r>
            <a:r>
              <a:rPr lang="zh-CN" alt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110948-CED0-064E-AA12-534C77FF2D12}"/>
              </a:ext>
            </a:extLst>
          </p:cNvPr>
          <p:cNvSpPr txBox="1"/>
          <p:nvPr/>
        </p:nvSpPr>
        <p:spPr>
          <a:xfrm>
            <a:off x="9052935" y="4197633"/>
            <a:ext cx="287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*：所有任意多个终止符构成的字符串的集合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E650C-7E53-EE47-BD78-B30F4854DD2C}"/>
              </a:ext>
            </a:extLst>
          </p:cNvPr>
          <p:cNvSpPr txBox="1"/>
          <p:nvPr/>
        </p:nvSpPr>
        <p:spPr>
          <a:xfrm>
            <a:off x="1097954" y="6241416"/>
            <a:ext cx="101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0A1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00A11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000A111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000B111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000111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5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1D05576-3FCA-6148-B524-CEF03D85613F}"/>
              </a:ext>
            </a:extLst>
          </p:cNvPr>
          <p:cNvGrpSpPr/>
          <p:nvPr/>
        </p:nvGrpSpPr>
        <p:grpSpPr>
          <a:xfrm>
            <a:off x="0" y="152758"/>
            <a:ext cx="12192000" cy="636417"/>
            <a:chOff x="0" y="152758"/>
            <a:chExt cx="12192000" cy="636417"/>
          </a:xfrm>
        </p:grpSpPr>
        <p:sp>
          <p:nvSpPr>
            <p:cNvPr id="2" name="任意多边形 9">
              <a:extLst>
                <a:ext uri="{FF2B5EF4-FFF2-40B4-BE49-F238E27FC236}">
                  <a16:creationId xmlns:a16="http://schemas.microsoft.com/office/drawing/2014/main" id="{E86E52B6-3186-FE48-B925-90108C2324A5}"/>
                </a:ext>
              </a:extLst>
            </p:cNvPr>
            <p:cNvSpPr/>
            <p:nvPr/>
          </p:nvSpPr>
          <p:spPr>
            <a:xfrm>
              <a:off x="5397472" y="152758"/>
              <a:ext cx="1947666" cy="468000"/>
            </a:xfrm>
            <a:custGeom>
              <a:avLst/>
              <a:gdLst>
                <a:gd name="connsiteX0" fmla="*/ 0 w 2232212"/>
                <a:gd name="connsiteY0" fmla="*/ 0 h 421341"/>
                <a:gd name="connsiteX1" fmla="*/ 107577 w 2232212"/>
                <a:gd name="connsiteY1" fmla="*/ 215153 h 421341"/>
                <a:gd name="connsiteX2" fmla="*/ 17930 w 2232212"/>
                <a:gd name="connsiteY2" fmla="*/ 421341 h 421341"/>
                <a:gd name="connsiteX3" fmla="*/ 2133600 w 2232212"/>
                <a:gd name="connsiteY3" fmla="*/ 421341 h 421341"/>
                <a:gd name="connsiteX4" fmla="*/ 2232212 w 2232212"/>
                <a:gd name="connsiteY4" fmla="*/ 188259 h 421341"/>
                <a:gd name="connsiteX5" fmla="*/ 2124636 w 2232212"/>
                <a:gd name="connsiteY5" fmla="*/ 0 h 421341"/>
                <a:gd name="connsiteX6" fmla="*/ 0 w 2232212"/>
                <a:gd name="connsiteY6" fmla="*/ 0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212" h="421340">
                  <a:moveTo>
                    <a:pt x="0" y="0"/>
                  </a:moveTo>
                  <a:lnTo>
                    <a:pt x="107577" y="215153"/>
                  </a:lnTo>
                  <a:lnTo>
                    <a:pt x="17930" y="421341"/>
                  </a:lnTo>
                  <a:lnTo>
                    <a:pt x="2133600" y="421341"/>
                  </a:lnTo>
                  <a:lnTo>
                    <a:pt x="2232212" y="188259"/>
                  </a:lnTo>
                  <a:lnTo>
                    <a:pt x="212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01C605-60D0-FA48-A453-0BCF5CFA4D99}"/>
                </a:ext>
              </a:extLst>
            </p:cNvPr>
            <p:cNvSpPr/>
            <p:nvPr/>
          </p:nvSpPr>
          <p:spPr>
            <a:xfrm>
              <a:off x="0" y="717175"/>
              <a:ext cx="121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95C40E-F6BB-E643-B385-301AAB8630F3}"/>
                </a:ext>
              </a:extLst>
            </p:cNvPr>
            <p:cNvSpPr txBox="1"/>
            <p:nvPr/>
          </p:nvSpPr>
          <p:spPr>
            <a:xfrm>
              <a:off x="3166203" y="189117"/>
              <a:ext cx="1947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形式化定义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7431DF-47E1-5A46-A31E-D03B34BA095B}"/>
                </a:ext>
              </a:extLst>
            </p:cNvPr>
            <p:cNvSpPr txBox="1"/>
            <p:nvPr/>
          </p:nvSpPr>
          <p:spPr>
            <a:xfrm>
              <a:off x="5337954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     </a:t>
              </a:r>
              <a:r>
                <a:rPr lang="zh-CN" altLang="en-US" sz="20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派生过程</a:t>
              </a:r>
              <a:endPara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6861E4-E724-6740-B471-1302C862CDA1}"/>
                </a:ext>
              </a:extLst>
            </p:cNvPr>
            <p:cNvSpPr txBox="1"/>
            <p:nvPr/>
          </p:nvSpPr>
          <p:spPr>
            <a:xfrm>
              <a:off x="750963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 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CFG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B04AFC-90C7-EF4C-80E3-9E57E9C539B0}"/>
                </a:ext>
              </a:extLst>
            </p:cNvPr>
            <p:cNvSpPr txBox="1"/>
            <p:nvPr/>
          </p:nvSpPr>
          <p:spPr>
            <a:xfrm>
              <a:off x="9802676" y="189117"/>
              <a:ext cx="2065470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    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歧义性讨论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3B6AA29-4B9A-7644-A4AC-9FE9775F1687}"/>
                </a:ext>
              </a:extLst>
            </p:cNvPr>
            <p:cNvSpPr txBox="1"/>
            <p:nvPr/>
          </p:nvSpPr>
          <p:spPr>
            <a:xfrm>
              <a:off x="54274" y="180152"/>
              <a:ext cx="2998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语法分析树的定义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900F492-3982-4349-A66B-B0C3321B822B}"/>
              </a:ext>
            </a:extLst>
          </p:cNvPr>
          <p:cNvSpPr/>
          <p:nvPr/>
        </p:nvSpPr>
        <p:spPr>
          <a:xfrm>
            <a:off x="242982" y="1041899"/>
            <a:ext cx="1081126" cy="65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AB56F766-C91E-9543-B864-D5810803F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449" y="1055994"/>
            <a:ext cx="10267697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rgbClr val="336600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语法分析树：派生的另一种表示形式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3F3129A6-ECC2-9747-B36F-8F428E87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01" y="1738934"/>
            <a:ext cx="4752975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2848C09-A2BF-B341-83FA-C54591763B46}"/>
              </a:ext>
            </a:extLst>
          </p:cNvPr>
          <p:cNvSpPr txBox="1"/>
          <p:nvPr/>
        </p:nvSpPr>
        <p:spPr>
          <a:xfrm>
            <a:off x="1344480" y="6082897"/>
            <a:ext cx="101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0A1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00A11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000A111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000B111 ⇒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000#111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3749</Words>
  <Application>Microsoft Macintosh PowerPoint</Application>
  <PresentationFormat>宽屏</PresentationFormat>
  <Paragraphs>484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等线 Light</vt:lpstr>
      <vt:lpstr>SimSun</vt:lpstr>
      <vt:lpstr>Arial</vt:lpstr>
      <vt:lpstr>Cambria Math</vt:lpstr>
      <vt:lpstr>Comic Sans MS</vt:lpstr>
      <vt:lpstr>Impact</vt:lpstr>
      <vt:lpstr>Times New Roman</vt:lpstr>
      <vt:lpstr>Wingdings</vt:lpstr>
      <vt:lpstr>Office 主题​​</vt:lpstr>
      <vt:lpstr>Equation</vt:lpstr>
      <vt:lpstr>上下文无关文法的基本概念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感谢听讲，敬请指正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上下文无关文法的基本概念</dc:title>
  <dc:creator>T172852</dc:creator>
  <cp:lastModifiedBy>T172852</cp:lastModifiedBy>
  <cp:revision>252</cp:revision>
  <dcterms:created xsi:type="dcterms:W3CDTF">2021-11-06T11:06:56Z</dcterms:created>
  <dcterms:modified xsi:type="dcterms:W3CDTF">2021-11-10T17:43:16Z</dcterms:modified>
</cp:coreProperties>
</file>