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418" r:id="rId3"/>
    <p:sldId id="416" r:id="rId4"/>
    <p:sldId id="417" r:id="rId5"/>
    <p:sldId id="430" r:id="rId6"/>
    <p:sldId id="429" r:id="rId7"/>
    <p:sldId id="424" r:id="rId8"/>
    <p:sldId id="419" r:id="rId9"/>
    <p:sldId id="426" r:id="rId10"/>
    <p:sldId id="427" r:id="rId11"/>
    <p:sldId id="431" r:id="rId12"/>
    <p:sldId id="420" r:id="rId13"/>
    <p:sldId id="432" r:id="rId14"/>
    <p:sldId id="433" r:id="rId15"/>
    <p:sldId id="434" r:id="rId16"/>
    <p:sldId id="447" r:id="rId17"/>
    <p:sldId id="446" r:id="rId18"/>
    <p:sldId id="435" r:id="rId19"/>
    <p:sldId id="436" r:id="rId20"/>
    <p:sldId id="437" r:id="rId21"/>
    <p:sldId id="440" r:id="rId22"/>
    <p:sldId id="441" r:id="rId23"/>
    <p:sldId id="421" r:id="rId24"/>
    <p:sldId id="442" r:id="rId25"/>
    <p:sldId id="443" r:id="rId26"/>
    <p:sldId id="445" r:id="rId27"/>
    <p:sldId id="451" r:id="rId28"/>
    <p:sldId id="444" r:id="rId29"/>
    <p:sldId id="448" r:id="rId30"/>
    <p:sldId id="450" r:id="rId31"/>
    <p:sldId id="44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1.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24E50-41ED-4982-9882-6BE8182FB4B2}"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77D7E-E3C4-4E2B-9E92-FB90A0FAC057}" type="slidenum">
              <a:rPr lang="zh-CN" altLang="en-US" smtClean="0"/>
              <a:t>‹#›</a:t>
            </a:fld>
            <a:endParaRPr lang="zh-CN" altLang="en-US"/>
          </a:p>
        </p:txBody>
      </p:sp>
    </p:spTree>
    <p:extLst>
      <p:ext uri="{BB962C8B-B14F-4D97-AF65-F5344CB8AC3E}">
        <p14:creationId xmlns:p14="http://schemas.microsoft.com/office/powerpoint/2010/main" val="361990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1918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5047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51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91102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12834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4525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64557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41476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7965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334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335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73968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546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71398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57475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9262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02293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13309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705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99149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401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4124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5138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5318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189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sz="1200" i="0" u="none" strike="noStrike" kern="1200" cap="none" spc="0" normalizeH="0" noProof="0" dirty="0">
              <a:ln>
                <a:noFill/>
              </a:ln>
              <a:solidFill>
                <a:prstClr val="black"/>
              </a:solidFill>
              <a:effectLst/>
              <a:uLnTx/>
              <a:uFillTx/>
              <a:latin typeface="Times New Roman" panose="02020603050405020304" pitchFamily="18" charset="0"/>
              <a:ea typeface="黑体" panose="02010609060101010101" pitchFamily="49" charset="-122"/>
              <a:cs typeface="+mn-cs"/>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0D37F8-01BD-4813-A8A0-4CA9DD3873D1}"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773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6BB31BB-6D3B-42D1-A29D-5D1A450F5BBC}" type="datetime1">
              <a:rPr lang="zh-CN" altLang="en-US" smtClean="0"/>
              <a:t>2021/11/15</a:t>
            </a:fld>
            <a:endParaRPr lang="zh-CN" altLang="en-US" dirty="0"/>
          </a:p>
        </p:txBody>
      </p:sp>
      <p:sp>
        <p:nvSpPr>
          <p:cNvPr id="5" name="Footer Placeholder 4"/>
          <p:cNvSpPr>
            <a:spLocks noGrp="1"/>
          </p:cNvSpPr>
          <p:nvPr>
            <p:ph type="ftr" sz="quarter" idx="11"/>
          </p:nvPr>
        </p:nvSpPr>
        <p:spPr>
          <a:xfrm>
            <a:off x="3915508" y="6356352"/>
            <a:ext cx="4349261" cy="365125"/>
          </a:xfrm>
        </p:spPr>
        <p:txBody>
          <a:bodyPr/>
          <a:lstStyle/>
          <a:p>
            <a:r>
              <a:rPr lang="zh-CN" altLang="en-US" dirty="0"/>
              <a:t>基于智能法律合约的服务计算架构设计</a:t>
            </a:r>
          </a:p>
        </p:txBody>
      </p:sp>
      <p:sp>
        <p:nvSpPr>
          <p:cNvPr id="6" name="Slide Number Placeholder 5"/>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29003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CCA55-3DFF-42D1-A84F-AD24027FEAE6}" type="datetime1">
              <a:rPr lang="zh-CN" altLang="en-US" smtClean="0"/>
              <a:t>2021/11/15</a:t>
            </a:fld>
            <a:endParaRPr lang="zh-CN" altLang="en-US"/>
          </a:p>
        </p:txBody>
      </p:sp>
      <p:sp>
        <p:nvSpPr>
          <p:cNvPr id="3" name="Footer Placeholder 2"/>
          <p:cNvSpPr>
            <a:spLocks noGrp="1"/>
          </p:cNvSpPr>
          <p:nvPr>
            <p:ph type="ftr" sz="quarter" idx="11"/>
          </p:nvPr>
        </p:nvSpPr>
        <p:spPr/>
        <p:txBody>
          <a:bodyPr/>
          <a:lstStyle/>
          <a:p>
            <a:r>
              <a:rPr lang="zh-CN" altLang="en-US" dirty="0"/>
              <a:t>基于智能法律合约的服务计算架构设计</a:t>
            </a:r>
          </a:p>
        </p:txBody>
      </p:sp>
      <p:sp>
        <p:nvSpPr>
          <p:cNvPr id="4" name="Slide Number Placeholder 3"/>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81926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7A8211B-C8F5-4CE2-AD85-EBB993798828}" type="datetime1">
              <a:rPr lang="zh-CN" altLang="en-US" smtClean="0"/>
              <a:t>2021/11/15</a:t>
            </a:fld>
            <a:endParaRPr lang="zh-CN" altLang="en-US"/>
          </a:p>
        </p:txBody>
      </p:sp>
      <p:sp>
        <p:nvSpPr>
          <p:cNvPr id="6" name="Footer Placeholder 5"/>
          <p:cNvSpPr>
            <a:spLocks noGrp="1"/>
          </p:cNvSpPr>
          <p:nvPr>
            <p:ph type="ftr" sz="quarter" idx="11"/>
          </p:nvPr>
        </p:nvSpPr>
        <p:spPr/>
        <p:txBody>
          <a:bodyPr/>
          <a:lstStyle/>
          <a:p>
            <a:r>
              <a:rPr lang="zh-CN" altLang="en-US" dirty="0"/>
              <a:t>基于智能法律合约的服务计算架构设计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333610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C96CCC-2A5F-47E1-A895-9CC273C85B8D}" type="datetime1">
              <a:rPr lang="zh-CN" altLang="en-US" smtClean="0"/>
              <a:t>2021/11/15</a:t>
            </a:fld>
            <a:endParaRPr lang="zh-CN" altLang="en-US"/>
          </a:p>
        </p:txBody>
      </p:sp>
      <p:sp>
        <p:nvSpPr>
          <p:cNvPr id="6" name="Footer Placeholder 5"/>
          <p:cNvSpPr>
            <a:spLocks noGrp="1"/>
          </p:cNvSpPr>
          <p:nvPr>
            <p:ph type="ftr" sz="quarter" idx="11"/>
          </p:nvPr>
        </p:nvSpPr>
        <p:spPr/>
        <p:txBody>
          <a:bodyPr/>
          <a:lstStyle/>
          <a:p>
            <a:r>
              <a:rPr lang="zh-CN" altLang="en-US" dirty="0"/>
              <a:t>面向软件服务交易的区块链智能合约平台设计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37391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6435970"/>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697528" y="601201"/>
            <a:ext cx="10515600" cy="875689"/>
          </a:xfrm>
        </p:spPr>
        <p:txBody>
          <a:bodyPr>
            <a:noAutofit/>
          </a:bodyPr>
          <a:lstStyle>
            <a:lvl1pPr>
              <a:defRPr sz="3200">
                <a:solidFill>
                  <a:srgbClr val="005891"/>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96000" y="1600201"/>
            <a:ext cx="10515600" cy="4576763"/>
          </a:xfrm>
        </p:spPr>
        <p:txBody>
          <a:bodyPr/>
          <a:lstStyle>
            <a:lvl1pPr>
              <a:defRPr sz="2400"/>
            </a:lvl1pPr>
            <a:lvl2pPr>
              <a:defRPr sz="2000"/>
            </a:lvl2pPr>
            <a:lvl3pPr>
              <a:defRPr sz="1800"/>
            </a:lvl3pPr>
            <a:lvl4pPr>
              <a:defRPr sz="1600"/>
            </a:lvl4pPr>
            <a:lvl5pPr>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4" name="Date Placeholder 3"/>
          <p:cNvSpPr>
            <a:spLocks noGrp="1"/>
          </p:cNvSpPr>
          <p:nvPr>
            <p:ph type="dt" sz="half" idx="10"/>
          </p:nvPr>
        </p:nvSpPr>
        <p:spPr>
          <a:xfrm>
            <a:off x="838200" y="6444272"/>
            <a:ext cx="2743200" cy="365125"/>
          </a:xfrm>
        </p:spPr>
        <p:txBody>
          <a:bodyPr/>
          <a:lstStyle>
            <a:lvl1pPr>
              <a:defRPr baseline="0">
                <a:solidFill>
                  <a:schemeClr val="bg1"/>
                </a:solidFill>
                <a:latin typeface="Times New Roman" panose="02020603050405020304" pitchFamily="18" charset="0"/>
              </a:defRPr>
            </a:lvl1pPr>
          </a:lstStyle>
          <a:p>
            <a:fld id="{2BB5A37E-577B-47C2-ABD4-1478019C7D65}" type="datetime1">
              <a:rPr lang="zh-CN" altLang="en-US" smtClean="0"/>
              <a:t>2021/11/15</a:t>
            </a:fld>
            <a:endParaRPr lang="zh-CN" altLang="en-US" dirty="0">
              <a:latin typeface="Times New Roman" panose="02020603050405020304" pitchFamily="18" charset="0"/>
            </a:endParaRPr>
          </a:p>
        </p:txBody>
      </p:sp>
      <p:sp>
        <p:nvSpPr>
          <p:cNvPr id="5" name="Footer Placeholder 4"/>
          <p:cNvSpPr>
            <a:spLocks noGrp="1"/>
          </p:cNvSpPr>
          <p:nvPr>
            <p:ph type="ftr" sz="quarter" idx="11"/>
          </p:nvPr>
        </p:nvSpPr>
        <p:spPr>
          <a:xfrm>
            <a:off x="3845170" y="6435480"/>
            <a:ext cx="4308231" cy="365125"/>
          </a:xfrm>
        </p:spPr>
        <p:txBody>
          <a:bodyPr/>
          <a:lstStyle>
            <a:lvl1pPr>
              <a:defRPr b="0">
                <a:solidFill>
                  <a:schemeClr val="bg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0" y="6435480"/>
            <a:ext cx="2743200" cy="365125"/>
          </a:xfrm>
        </p:spPr>
        <p:txBody>
          <a:bodyPr/>
          <a:lstStyle>
            <a:lvl1pPr algn="just">
              <a:defRPr baseline="0">
                <a:solidFill>
                  <a:schemeClr val="bg1"/>
                </a:solidFill>
                <a:latin typeface="Times New Roman" panose="02020603050405020304" pitchFamily="18" charset="0"/>
              </a:defRPr>
            </a:lvl1pPr>
          </a:lstStyle>
          <a:p>
            <a:pPr algn="r"/>
            <a:fld id="{75403F22-C01F-4789-9B05-631E9AD6BED9}" type="slidenum">
              <a:rPr lang="zh-CN" altLang="en-US" smtClean="0"/>
              <a:t>‹#›</a:t>
            </a:fld>
            <a:endParaRPr lang="zh-CN" altLang="en-US" dirty="0"/>
          </a:p>
        </p:txBody>
      </p:sp>
      <p:sp>
        <p:nvSpPr>
          <p:cNvPr id="7" name="矩形 6"/>
          <p:cNvSpPr/>
          <p:nvPr userDrawn="1"/>
        </p:nvSpPr>
        <p:spPr>
          <a:xfrm>
            <a:off x="0" y="1"/>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a:off x="416411" y="720001"/>
            <a:ext cx="0" cy="600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precated_节标题">
    <p:spTree>
      <p:nvGrpSpPr>
        <p:cNvPr id="1" name=""/>
        <p:cNvGrpSpPr/>
        <p:nvPr/>
      </p:nvGrpSpPr>
      <p:grpSpPr>
        <a:xfrm>
          <a:off x="0" y="0"/>
          <a:ext cx="0" cy="0"/>
          <a:chOff x="0" y="0"/>
          <a:chExt cx="0" cy="0"/>
        </a:xfrm>
      </p:grpSpPr>
      <p:sp>
        <p:nvSpPr>
          <p:cNvPr id="7" name="矩形 6"/>
          <p:cNvSpPr/>
          <p:nvPr userDrawn="1"/>
        </p:nvSpPr>
        <p:spPr>
          <a:xfrm>
            <a:off x="0" y="6435970"/>
            <a:ext cx="12192000" cy="422031"/>
          </a:xfrm>
          <a:prstGeom prst="rect">
            <a:avLst/>
          </a:prstGeom>
          <a:solidFill>
            <a:srgbClr val="005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843496" y="2725833"/>
            <a:ext cx="10515600" cy="1133476"/>
          </a:xfrm>
        </p:spPr>
        <p:txBody>
          <a:bodyPr anchor="ctr">
            <a:noAutofit/>
          </a:bodyPr>
          <a:lstStyle>
            <a:lvl1pPr algn="ctr">
              <a:defRPr sz="3600" u="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458307" y="4189842"/>
            <a:ext cx="6764216" cy="1500187"/>
          </a:xfrm>
        </p:spPr>
        <p:txBody>
          <a:bodyPr anchor="t">
            <a:normAutofit/>
          </a:bodyPr>
          <a:lstStyle>
            <a:lvl1pPr marL="0" indent="0" algn="l">
              <a:buFont typeface="Wingdings" panose="05000000000000000000" pitchFamily="2" charset="2"/>
              <a:buChar char="p"/>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ctr">
              <a:defRPr>
                <a:solidFill>
                  <a:schemeClr val="bg1"/>
                </a:solidFill>
              </a:defRPr>
            </a:lvl1pPr>
          </a:lstStyle>
          <a:p>
            <a:pPr algn="ctr"/>
            <a:fld id="{42CA75A3-EB60-44F1-8D46-F4F31C486A79}" type="datetime1">
              <a:rPr lang="zh-CN" altLang="en-US" smtClean="0"/>
              <a:t>2021/11/15</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b="0">
                <a:solidFill>
                  <a:schemeClr val="bg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ctr">
              <a:defRPr>
                <a:solidFill>
                  <a:schemeClr val="bg1"/>
                </a:solidFill>
              </a:defRPr>
            </a:lvl1pPr>
          </a:lstStyle>
          <a:p>
            <a:fld id="{75403F22-C01F-4789-9B05-631E9AD6BED9}" type="slidenum">
              <a:rPr lang="zh-CN" altLang="en-US" smtClean="0"/>
              <a:t>‹#›</a:t>
            </a:fld>
            <a:endParaRPr lang="zh-CN" altLang="en-US"/>
          </a:p>
        </p:txBody>
      </p:sp>
      <p:sp>
        <p:nvSpPr>
          <p:cNvPr id="11" name="Freeform 5"/>
          <p:cNvSpPr/>
          <p:nvPr userDrawn="1"/>
        </p:nvSpPr>
        <p:spPr bwMode="auto">
          <a:xfrm>
            <a:off x="10589" y="7942"/>
            <a:ext cx="12181417" cy="1729583"/>
          </a:xfrm>
          <a:custGeom>
            <a:avLst/>
            <a:gdLst>
              <a:gd name="T0" fmla="*/ 0 w 1259"/>
              <a:gd name="T1" fmla="*/ 0 h 291"/>
              <a:gd name="T2" fmla="*/ 28 w 1259"/>
              <a:gd name="T3" fmla="*/ 129 h 291"/>
              <a:gd name="T4" fmla="*/ 98 w 1259"/>
              <a:gd name="T5" fmla="*/ 183 h 291"/>
              <a:gd name="T6" fmla="*/ 570 w 1259"/>
              <a:gd name="T7" fmla="*/ 278 h 291"/>
              <a:gd name="T8" fmla="*/ 685 w 1259"/>
              <a:gd name="T9" fmla="*/ 278 h 291"/>
              <a:gd name="T10" fmla="*/ 1018 w 1259"/>
              <a:gd name="T11" fmla="*/ 211 h 291"/>
              <a:gd name="T12" fmla="*/ 1161 w 1259"/>
              <a:gd name="T13" fmla="*/ 182 h 291"/>
              <a:gd name="T14" fmla="*/ 1236 w 1259"/>
              <a:gd name="T15" fmla="*/ 119 h 291"/>
              <a:gd name="T16" fmla="*/ 1259 w 1259"/>
              <a:gd name="T17" fmla="*/ 0 h 291"/>
              <a:gd name="T18" fmla="*/ 0 w 1259"/>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9" h="291">
                <a:moveTo>
                  <a:pt x="0" y="0"/>
                </a:moveTo>
                <a:cubicBezTo>
                  <a:pt x="28" y="129"/>
                  <a:pt x="28" y="129"/>
                  <a:pt x="28" y="129"/>
                </a:cubicBezTo>
                <a:cubicBezTo>
                  <a:pt x="28" y="129"/>
                  <a:pt x="42" y="172"/>
                  <a:pt x="98" y="183"/>
                </a:cubicBezTo>
                <a:cubicBezTo>
                  <a:pt x="570" y="278"/>
                  <a:pt x="570" y="278"/>
                  <a:pt x="570" y="278"/>
                </a:cubicBezTo>
                <a:cubicBezTo>
                  <a:pt x="570" y="278"/>
                  <a:pt x="623" y="291"/>
                  <a:pt x="685" y="278"/>
                </a:cubicBezTo>
                <a:cubicBezTo>
                  <a:pt x="1018" y="211"/>
                  <a:pt x="1018" y="211"/>
                  <a:pt x="1018" y="211"/>
                </a:cubicBezTo>
                <a:cubicBezTo>
                  <a:pt x="1161" y="182"/>
                  <a:pt x="1161" y="182"/>
                  <a:pt x="1161" y="182"/>
                </a:cubicBezTo>
                <a:cubicBezTo>
                  <a:pt x="1161" y="182"/>
                  <a:pt x="1227" y="167"/>
                  <a:pt x="1236" y="119"/>
                </a:cubicBezTo>
                <a:cubicBezTo>
                  <a:pt x="1259" y="0"/>
                  <a:pt x="1259" y="0"/>
                  <a:pt x="1259" y="0"/>
                </a:cubicBezTo>
                <a:lnTo>
                  <a:pt x="0" y="0"/>
                </a:lnTo>
                <a:close/>
              </a:path>
            </a:pathLst>
          </a:custGeom>
          <a:solidFill>
            <a:srgbClr val="005891"/>
          </a:solidFill>
          <a:ln>
            <a:noFill/>
          </a:ln>
        </p:spPr>
        <p:txBody>
          <a:bodyPr vert="horz" wrap="square" lIns="91440" tIns="45720" rIns="91440" bIns="45720" numCol="1" anchor="t" anchorCtr="0" compatLnSpc="1"/>
          <a:lstStyle/>
          <a:p>
            <a:endParaRPr lang="zh-CN" altLang="en-US" sz="1350"/>
          </a:p>
        </p:txBody>
      </p:sp>
      <p:sp>
        <p:nvSpPr>
          <p:cNvPr id="12" name="椭圆 11"/>
          <p:cNvSpPr/>
          <p:nvPr userDrawn="1"/>
        </p:nvSpPr>
        <p:spPr>
          <a:xfrm>
            <a:off x="5422548" y="996250"/>
            <a:ext cx="1682496" cy="1261872"/>
          </a:xfrm>
          <a:prstGeom prst="ellipse">
            <a:avLst/>
          </a:prstGeom>
          <a:solidFill>
            <a:schemeClr val="bg1"/>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168491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p:nvPr userDrawn="1"/>
        </p:nvSpPr>
        <p:spPr>
          <a:xfrm>
            <a:off x="0" y="1696916"/>
            <a:ext cx="12192000" cy="1652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1090253" y="2215878"/>
            <a:ext cx="10081279" cy="1133476"/>
          </a:xfrm>
        </p:spPr>
        <p:txBody>
          <a:bodyPr anchor="ctr">
            <a:noAutofit/>
          </a:bodyPr>
          <a:lstStyle>
            <a:lvl1pPr algn="ctr">
              <a:defRPr sz="4000" u="none">
                <a:solidFill>
                  <a:srgbClr val="FFFFFF"/>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352814" y="3508647"/>
            <a:ext cx="6013929" cy="2250314"/>
          </a:xfrm>
        </p:spPr>
        <p:txBody>
          <a:bodyPr anchor="t">
            <a:noAutofit/>
          </a:bodyPr>
          <a:lstStyle>
            <a:lvl1pPr marL="0" indent="0" algn="l">
              <a:lnSpc>
                <a:spcPct val="120000"/>
              </a:lnSpc>
              <a:buFont typeface="Wingdings" panose="05000000000000000000" pitchFamily="2" charset="2"/>
              <a:buChar char="p"/>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l">
              <a:defRPr>
                <a:solidFill>
                  <a:srgbClr val="E6E6E6"/>
                </a:solidFill>
              </a:defRPr>
            </a:lvl1pPr>
          </a:lstStyle>
          <a:p>
            <a:pPr algn="l"/>
            <a:fld id="{42CA75A3-EB60-44F1-8D46-F4F31C486A79}" type="datetime1">
              <a:rPr lang="zh-CN" altLang="en-US" smtClean="0"/>
              <a:t>2021/11/15</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a:solidFill>
                  <a:srgbClr val="E6E6E6"/>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r">
              <a:defRPr>
                <a:solidFill>
                  <a:srgbClr val="E6E6E6"/>
                </a:solidFill>
              </a:defRPr>
            </a:lvl1pPr>
          </a:lstStyle>
          <a:p>
            <a:pPr algn="r"/>
            <a:fld id="{75403F22-C01F-4789-9B05-631E9AD6BED9}" type="slidenum">
              <a:rPr lang="zh-CN" altLang="en-US" smtClean="0"/>
              <a:t>‹#›</a:t>
            </a:fld>
            <a:endParaRPr lang="zh-CN" altLang="en-US" dirty="0"/>
          </a:p>
        </p:txBody>
      </p:sp>
      <p:sp>
        <p:nvSpPr>
          <p:cNvPr id="10" name="椭圆 9"/>
          <p:cNvSpPr/>
          <p:nvPr userDrawn="1"/>
        </p:nvSpPr>
        <p:spPr>
          <a:xfrm>
            <a:off x="5280000" y="1049002"/>
            <a:ext cx="1682496" cy="1261872"/>
          </a:xfrm>
          <a:prstGeom prst="ellipse">
            <a:avLst/>
          </a:prstGeom>
          <a:solidFill>
            <a:schemeClr val="bg1"/>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259533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失败的尝试_节标题_不够醒目">
    <p:spTree>
      <p:nvGrpSpPr>
        <p:cNvPr id="1" name=""/>
        <p:cNvGrpSpPr/>
        <p:nvPr/>
      </p:nvGrpSpPr>
      <p:grpSpPr>
        <a:xfrm>
          <a:off x="0" y="0"/>
          <a:ext cx="0" cy="0"/>
          <a:chOff x="0" y="0"/>
          <a:chExt cx="0" cy="0"/>
        </a:xfrm>
      </p:grpSpPr>
      <p:sp>
        <p:nvSpPr>
          <p:cNvPr id="10" name="矩形 9"/>
          <p:cNvSpPr/>
          <p:nvPr userDrawn="1"/>
        </p:nvSpPr>
        <p:spPr>
          <a:xfrm>
            <a:off x="1209600" y="900000"/>
            <a:ext cx="9600000" cy="54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1"/>
          <p:cNvSpPr>
            <a:spLocks noGrp="1"/>
          </p:cNvSpPr>
          <p:nvPr>
            <p:ph type="title"/>
          </p:nvPr>
        </p:nvSpPr>
        <p:spPr>
          <a:xfrm>
            <a:off x="3157619" y="1226657"/>
            <a:ext cx="7785048" cy="1133476"/>
          </a:xfrm>
        </p:spPr>
        <p:txBody>
          <a:bodyPr anchor="ctr">
            <a:noAutofit/>
          </a:bodyPr>
          <a:lstStyle>
            <a:lvl1pPr algn="l">
              <a:defRPr sz="3600" u="sng">
                <a:solidFill>
                  <a:srgbClr val="FFFFFF"/>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3458307" y="2686791"/>
            <a:ext cx="6764216" cy="3003238"/>
          </a:xfrm>
        </p:spPr>
        <p:txBody>
          <a:bodyPr anchor="t">
            <a:normAutofit/>
          </a:bodyPr>
          <a:lstStyle>
            <a:lvl1pPr marL="0" indent="0" algn="l">
              <a:buFont typeface="Wingdings" panose="05000000000000000000" pitchFamily="2" charset="2"/>
              <a:buChar char="p"/>
              <a:defRPr sz="20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a:xfrm>
            <a:off x="838201" y="6444275"/>
            <a:ext cx="2743200" cy="365125"/>
          </a:xfrm>
        </p:spPr>
        <p:txBody>
          <a:bodyPr/>
          <a:lstStyle>
            <a:lvl1pPr algn="ctr">
              <a:defRPr>
                <a:solidFill>
                  <a:schemeClr val="tx1"/>
                </a:solidFill>
              </a:defRPr>
            </a:lvl1pPr>
          </a:lstStyle>
          <a:p>
            <a:pPr algn="ctr"/>
            <a:fld id="{42CA75A3-EB60-44F1-8D46-F4F31C486A79}" type="datetime1">
              <a:rPr lang="zh-CN" altLang="en-US" smtClean="0"/>
              <a:t>2021/11/15</a:t>
            </a:fld>
            <a:endParaRPr lang="zh-CN" altLang="en-US" dirty="0"/>
          </a:p>
        </p:txBody>
      </p:sp>
      <p:sp>
        <p:nvSpPr>
          <p:cNvPr id="5" name="Footer Placeholder 4"/>
          <p:cNvSpPr>
            <a:spLocks noGrp="1"/>
          </p:cNvSpPr>
          <p:nvPr>
            <p:ph type="ftr" sz="quarter" idx="11"/>
          </p:nvPr>
        </p:nvSpPr>
        <p:spPr>
          <a:xfrm>
            <a:off x="3891575" y="6444275"/>
            <a:ext cx="4396152" cy="365125"/>
          </a:xfrm>
        </p:spPr>
        <p:txBody>
          <a:bodyPr/>
          <a:lstStyle>
            <a:lvl1pPr>
              <a:defRPr>
                <a:solidFill>
                  <a:schemeClr val="tx1"/>
                </a:solidFill>
              </a:defRPr>
            </a:lvl1pPr>
          </a:lstStyle>
          <a:p>
            <a:r>
              <a:rPr lang="zh-CN" altLang="en-US" dirty="0"/>
              <a:t>基于智能法律合约的服务计算架构设计</a:t>
            </a:r>
          </a:p>
        </p:txBody>
      </p:sp>
      <p:sp>
        <p:nvSpPr>
          <p:cNvPr id="6" name="Slide Number Placeholder 5"/>
          <p:cNvSpPr>
            <a:spLocks noGrp="1"/>
          </p:cNvSpPr>
          <p:nvPr>
            <p:ph type="sldNum" sz="quarter" idx="12"/>
          </p:nvPr>
        </p:nvSpPr>
        <p:spPr>
          <a:xfrm>
            <a:off x="8610601" y="6435970"/>
            <a:ext cx="2743200" cy="365125"/>
          </a:xfrm>
        </p:spPr>
        <p:txBody>
          <a:bodyPr/>
          <a:lstStyle>
            <a:lvl1pPr algn="ctr">
              <a:defRPr>
                <a:solidFill>
                  <a:schemeClr val="tx1"/>
                </a:solidFill>
              </a:defRPr>
            </a:lvl1pPr>
          </a:lstStyle>
          <a:p>
            <a:fld id="{75403F22-C01F-4789-9B05-631E9AD6BED9}" type="slidenum">
              <a:rPr lang="zh-CN" altLang="en-US" smtClean="0"/>
              <a:t>‹#›</a:t>
            </a:fld>
            <a:endParaRPr lang="zh-CN" altLang="en-US"/>
          </a:p>
        </p:txBody>
      </p:sp>
      <p:sp>
        <p:nvSpPr>
          <p:cNvPr id="12" name="椭圆 11"/>
          <p:cNvSpPr/>
          <p:nvPr userDrawn="1"/>
        </p:nvSpPr>
        <p:spPr>
          <a:xfrm>
            <a:off x="1475123" y="1098261"/>
            <a:ext cx="1682496" cy="1261872"/>
          </a:xfrm>
          <a:prstGeom prst="ellipse">
            <a:avLst/>
          </a:prstGeom>
          <a:solidFill>
            <a:srgbClr val="E6E6E6"/>
          </a:solidFill>
          <a:ln>
            <a:noFill/>
          </a:ln>
          <a:effectLst>
            <a:outerShdw blurRad="254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extLst>
      <p:ext uri="{BB962C8B-B14F-4D97-AF65-F5344CB8AC3E}">
        <p14:creationId xmlns:p14="http://schemas.microsoft.com/office/powerpoint/2010/main" val="298733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10" name="矩形 9"/>
          <p:cNvSpPr/>
          <p:nvPr userDrawn="1"/>
        </p:nvSpPr>
        <p:spPr>
          <a:xfrm>
            <a:off x="1209600" y="900000"/>
            <a:ext cx="9600000" cy="54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51008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strVal val="#ppt_w+.3"/>
                                          </p:val>
                                        </p:tav>
                                        <p:tav tm="100000">
                                          <p:val>
                                            <p:strVal val="#ppt_w"/>
                                          </p:val>
                                        </p:tav>
                                      </p:tavLst>
                                    </p:anim>
                                    <p:anim calcmode="lin" valueType="num">
                                      <p:cBhvr>
                                        <p:cTn id="8" dur="750" fill="hold"/>
                                        <p:tgtEl>
                                          <p:spTgt spid="10"/>
                                        </p:tgtEl>
                                        <p:attrNameLst>
                                          <p:attrName>ppt_h</p:attrName>
                                        </p:attrNameLst>
                                      </p:cBhvr>
                                      <p:tavLst>
                                        <p:tav tm="0">
                                          <p:val>
                                            <p:strVal val="#ppt_h"/>
                                          </p:val>
                                        </p:tav>
                                        <p:tav tm="100000">
                                          <p:val>
                                            <p:strVal val="#ppt_h"/>
                                          </p:val>
                                        </p:tav>
                                      </p:tavLst>
                                    </p:anim>
                                    <p:animEffect transition="in" filter="fade">
                                      <p:cBhvr>
                                        <p:cTn id="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51944EC-862E-4D21-A61F-65D81A2AA358}" type="datetime1">
              <a:rPr lang="zh-CN" altLang="en-US" smtClean="0"/>
              <a:t>2021/11/15</a:t>
            </a:fld>
            <a:endParaRPr lang="zh-CN" altLang="en-US"/>
          </a:p>
        </p:txBody>
      </p:sp>
      <p:sp>
        <p:nvSpPr>
          <p:cNvPr id="6" name="Footer Placeholder 5"/>
          <p:cNvSpPr>
            <a:spLocks noGrp="1"/>
          </p:cNvSpPr>
          <p:nvPr>
            <p:ph type="ftr" sz="quarter" idx="11"/>
          </p:nvPr>
        </p:nvSpPr>
        <p:spPr/>
        <p:txBody>
          <a:bodyPr/>
          <a:lstStyle/>
          <a:p>
            <a:r>
              <a:rPr lang="zh-CN" altLang="en-US" dirty="0"/>
              <a:t>基于智能法律合约的服务计算架构设计</a:t>
            </a:r>
          </a:p>
        </p:txBody>
      </p:sp>
      <p:sp>
        <p:nvSpPr>
          <p:cNvPr id="7" name="Slide Number Placeholder 6"/>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166200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719A732-B2A9-4795-B3CF-A56252E5A8D9}" type="datetime1">
              <a:rPr lang="zh-CN" altLang="en-US" smtClean="0"/>
              <a:t>2021/11/15</a:t>
            </a:fld>
            <a:endParaRPr lang="zh-CN" altLang="en-US"/>
          </a:p>
        </p:txBody>
      </p:sp>
      <p:sp>
        <p:nvSpPr>
          <p:cNvPr id="8" name="Footer Placeholder 7"/>
          <p:cNvSpPr>
            <a:spLocks noGrp="1"/>
          </p:cNvSpPr>
          <p:nvPr>
            <p:ph type="ftr" sz="quarter" idx="11"/>
          </p:nvPr>
        </p:nvSpPr>
        <p:spPr/>
        <p:txBody>
          <a:bodyPr/>
          <a:lstStyle/>
          <a:p>
            <a:r>
              <a:rPr lang="zh-CN" altLang="en-US" dirty="0"/>
              <a:t>基于智能法律合约的服务计算架构设计</a:t>
            </a:r>
          </a:p>
        </p:txBody>
      </p:sp>
      <p:sp>
        <p:nvSpPr>
          <p:cNvPr id="9" name="Slide Number Placeholder 8"/>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283072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E143C6-C841-4AAB-920F-7705BFC0757B}" type="datetime1">
              <a:rPr lang="zh-CN" altLang="en-US" smtClean="0"/>
              <a:t>2021/11/15</a:t>
            </a:fld>
            <a:endParaRPr lang="zh-CN" altLang="en-US"/>
          </a:p>
        </p:txBody>
      </p:sp>
      <p:sp>
        <p:nvSpPr>
          <p:cNvPr id="4" name="Footer Placeholder 3"/>
          <p:cNvSpPr>
            <a:spLocks noGrp="1"/>
          </p:cNvSpPr>
          <p:nvPr>
            <p:ph type="ftr" sz="quarter" idx="11"/>
          </p:nvPr>
        </p:nvSpPr>
        <p:spPr/>
        <p:txBody>
          <a:bodyPr/>
          <a:lstStyle/>
          <a:p>
            <a:r>
              <a:rPr lang="zh-CN" altLang="en-US" dirty="0"/>
              <a:t>基于智能法律合约的服务计算架构设计</a:t>
            </a:r>
          </a:p>
        </p:txBody>
      </p:sp>
      <p:sp>
        <p:nvSpPr>
          <p:cNvPr id="5" name="Slide Number Placeholder 4"/>
          <p:cNvSpPr>
            <a:spLocks noGrp="1"/>
          </p:cNvSpPr>
          <p:nvPr>
            <p:ph type="sldNum" sz="quarter" idx="12"/>
          </p:nvPr>
        </p:nvSpPr>
        <p:spPr/>
        <p:txBody>
          <a:bodyPr/>
          <a:lstStyle/>
          <a:p>
            <a:fld id="{75403F22-C01F-4789-9B05-631E9AD6BED9}" type="slidenum">
              <a:rPr lang="zh-CN" altLang="en-US" smtClean="0"/>
              <a:t>‹#›</a:t>
            </a:fld>
            <a:endParaRPr lang="zh-CN" altLang="en-US"/>
          </a:p>
        </p:txBody>
      </p:sp>
    </p:spTree>
    <p:extLst>
      <p:ext uri="{BB962C8B-B14F-4D97-AF65-F5344CB8AC3E}">
        <p14:creationId xmlns:p14="http://schemas.microsoft.com/office/powerpoint/2010/main" val="405710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3578"/>
            <a:ext cx="10515600" cy="993531"/>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600201"/>
            <a:ext cx="10515600" cy="4576763"/>
          </a:xfrm>
          <a:prstGeom prst="rect">
            <a:avLst/>
          </a:prstGeom>
        </p:spPr>
        <p:txBody>
          <a:bodyPr vert="horz" lIns="91440" tIns="45720" rIns="91440" bIns="45720" rtlCol="0">
            <a:no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defRPr>
            </a:lvl1pPr>
          </a:lstStyle>
          <a:p>
            <a:fld id="{0DFC90B3-70EE-4240-8C83-3ECDC4EF2945}" type="datetime1">
              <a:rPr lang="zh-CN" altLang="en-US" smtClean="0"/>
              <a:t>2021/11/15</a:t>
            </a:fld>
            <a:endParaRPr lang="zh-CN" altLang="en-US">
              <a:latin typeface="Times New Roman" panose="02020603050405020304" pitchFamily="18" charset="0"/>
            </a:endParaRPr>
          </a:p>
        </p:txBody>
      </p:sp>
      <p:sp>
        <p:nvSpPr>
          <p:cNvPr id="5" name="Footer Placeholder 4"/>
          <p:cNvSpPr>
            <a:spLocks noGrp="1"/>
          </p:cNvSpPr>
          <p:nvPr>
            <p:ph type="ftr" sz="quarter" idx="3"/>
          </p:nvPr>
        </p:nvSpPr>
        <p:spPr>
          <a:xfrm>
            <a:off x="3868617" y="6356352"/>
            <a:ext cx="439615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a:t>基于智能法律合约的服务计算架构设计</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defRPr>
            </a:lvl1pPr>
          </a:lstStyle>
          <a:p>
            <a:fld id="{75403F22-C01F-4789-9B05-631E9AD6BED9}" type="slidenum">
              <a:rPr lang="zh-CN" altLang="en-US" smtClean="0"/>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483855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ea"/>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ea"/>
          <a:ea typeface="+mj-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oleObject" Target="../embeddings/oleObject10.bin"/><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8.png"/><Relationship Id="rId10" Type="http://schemas.openxmlformats.org/officeDocument/2006/relationships/image" Target="../media/image10.wmf"/><Relationship Id="rId4" Type="http://schemas.openxmlformats.org/officeDocument/2006/relationships/image" Target="../media/image17.png"/><Relationship Id="rId9" Type="http://schemas.openxmlformats.org/officeDocument/2006/relationships/oleObject" Target="../embeddings/oleObject11.bin"/><Relationship Id="rId1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8.wmf"/><Relationship Id="rId18" Type="http://schemas.openxmlformats.org/officeDocument/2006/relationships/oleObject" Target="../embeddings/oleObject25.bin"/><Relationship Id="rId3" Type="http://schemas.openxmlformats.org/officeDocument/2006/relationships/notesSlide" Target="../notesSlides/notesSlide14.xml"/><Relationship Id="rId21" Type="http://schemas.openxmlformats.org/officeDocument/2006/relationships/image" Target="../media/image21.wmf"/><Relationship Id="rId7" Type="http://schemas.openxmlformats.org/officeDocument/2006/relationships/oleObject" Target="../embeddings/oleObject17.bin"/><Relationship Id="rId12" Type="http://schemas.openxmlformats.org/officeDocument/2006/relationships/oleObject" Target="../embeddings/oleObject21.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oleObject" Target="../embeddings/oleObject20.bin"/><Relationship Id="rId5" Type="http://schemas.openxmlformats.org/officeDocument/2006/relationships/image" Target="../media/image16.wmf"/><Relationship Id="rId15" Type="http://schemas.openxmlformats.org/officeDocument/2006/relationships/oleObject" Target="../embeddings/oleObject23.bin"/><Relationship Id="rId10" Type="http://schemas.openxmlformats.org/officeDocument/2006/relationships/image" Target="../media/image17.wmf"/><Relationship Id="rId19" Type="http://schemas.openxmlformats.org/officeDocument/2006/relationships/image" Target="../media/image20.wmf"/><Relationship Id="rId4" Type="http://schemas.openxmlformats.org/officeDocument/2006/relationships/oleObject" Target="../embeddings/oleObject15.bin"/><Relationship Id="rId9" Type="http://schemas.openxmlformats.org/officeDocument/2006/relationships/oleObject" Target="../embeddings/oleObject19.bin"/><Relationship Id="rId1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18.wmf"/><Relationship Id="rId18" Type="http://schemas.openxmlformats.org/officeDocument/2006/relationships/oleObject" Target="../embeddings/oleObject37.bin"/><Relationship Id="rId3" Type="http://schemas.openxmlformats.org/officeDocument/2006/relationships/notesSlide" Target="../notesSlides/notesSlide15.xml"/><Relationship Id="rId21" Type="http://schemas.openxmlformats.org/officeDocument/2006/relationships/image" Target="../media/image21.wmf"/><Relationship Id="rId7" Type="http://schemas.openxmlformats.org/officeDocument/2006/relationships/oleObject" Target="../embeddings/oleObject29.bin"/><Relationship Id="rId12" Type="http://schemas.openxmlformats.org/officeDocument/2006/relationships/oleObject" Target="../embeddings/oleObject33.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oleObject" Target="../embeddings/oleObject32.bin"/><Relationship Id="rId5" Type="http://schemas.openxmlformats.org/officeDocument/2006/relationships/image" Target="../media/image16.wmf"/><Relationship Id="rId15" Type="http://schemas.openxmlformats.org/officeDocument/2006/relationships/oleObject" Target="../embeddings/oleObject35.bin"/><Relationship Id="rId10" Type="http://schemas.openxmlformats.org/officeDocument/2006/relationships/image" Target="../media/image17.wmf"/><Relationship Id="rId19" Type="http://schemas.openxmlformats.org/officeDocument/2006/relationships/image" Target="../media/image20.wmf"/><Relationship Id="rId4" Type="http://schemas.openxmlformats.org/officeDocument/2006/relationships/oleObject" Target="../embeddings/oleObject27.bin"/><Relationship Id="rId9" Type="http://schemas.openxmlformats.org/officeDocument/2006/relationships/oleObject" Target="../embeddings/oleObject31.bin"/><Relationship Id="rId14"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18.w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21.wmf"/><Relationship Id="rId7" Type="http://schemas.openxmlformats.org/officeDocument/2006/relationships/oleObject" Target="../embeddings/oleObject41.bin"/><Relationship Id="rId12" Type="http://schemas.openxmlformats.org/officeDocument/2006/relationships/oleObject" Target="../embeddings/oleObject45.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6.vml"/><Relationship Id="rId6" Type="http://schemas.openxmlformats.org/officeDocument/2006/relationships/oleObject" Target="../embeddings/oleObject40.bin"/><Relationship Id="rId11" Type="http://schemas.openxmlformats.org/officeDocument/2006/relationships/oleObject" Target="../embeddings/oleObject44.bin"/><Relationship Id="rId5" Type="http://schemas.openxmlformats.org/officeDocument/2006/relationships/image" Target="../media/image16.wmf"/><Relationship Id="rId15" Type="http://schemas.openxmlformats.org/officeDocument/2006/relationships/oleObject" Target="../embeddings/oleObject47.bin"/><Relationship Id="rId10" Type="http://schemas.openxmlformats.org/officeDocument/2006/relationships/image" Target="../media/image17.wmf"/><Relationship Id="rId19" Type="http://schemas.openxmlformats.org/officeDocument/2006/relationships/image" Target="../media/image20.wmf"/><Relationship Id="rId4" Type="http://schemas.openxmlformats.org/officeDocument/2006/relationships/oleObject" Target="../embeddings/oleObject39.bin"/><Relationship Id="rId9" Type="http://schemas.openxmlformats.org/officeDocument/2006/relationships/oleObject" Target="../embeddings/oleObject43.bin"/><Relationship Id="rId14"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18.wmf"/><Relationship Id="rId18" Type="http://schemas.openxmlformats.org/officeDocument/2006/relationships/oleObject" Target="../embeddings/oleObject61.bin"/><Relationship Id="rId3" Type="http://schemas.openxmlformats.org/officeDocument/2006/relationships/notesSlide" Target="../notesSlides/notesSlide17.xml"/><Relationship Id="rId21" Type="http://schemas.openxmlformats.org/officeDocument/2006/relationships/image" Target="../media/image21.wmf"/><Relationship Id="rId7" Type="http://schemas.openxmlformats.org/officeDocument/2006/relationships/oleObject" Target="../embeddings/oleObject53.bin"/><Relationship Id="rId12" Type="http://schemas.openxmlformats.org/officeDocument/2006/relationships/oleObject" Target="../embeddings/oleObject57.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vmlDrawing" Target="../drawings/vmlDrawing7.vml"/><Relationship Id="rId6" Type="http://schemas.openxmlformats.org/officeDocument/2006/relationships/oleObject" Target="../embeddings/oleObject52.bin"/><Relationship Id="rId11" Type="http://schemas.openxmlformats.org/officeDocument/2006/relationships/oleObject" Target="../embeddings/oleObject56.bin"/><Relationship Id="rId5" Type="http://schemas.openxmlformats.org/officeDocument/2006/relationships/image" Target="../media/image16.wmf"/><Relationship Id="rId15" Type="http://schemas.openxmlformats.org/officeDocument/2006/relationships/oleObject" Target="../embeddings/oleObject59.bin"/><Relationship Id="rId10" Type="http://schemas.openxmlformats.org/officeDocument/2006/relationships/image" Target="../media/image17.wmf"/><Relationship Id="rId19" Type="http://schemas.openxmlformats.org/officeDocument/2006/relationships/image" Target="../media/image20.wmf"/><Relationship Id="rId4" Type="http://schemas.openxmlformats.org/officeDocument/2006/relationships/oleObject" Target="../embeddings/oleObject51.bin"/><Relationship Id="rId9" Type="http://schemas.openxmlformats.org/officeDocument/2006/relationships/oleObject" Target="../embeddings/oleObject55.bin"/><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22.wmf"/><Relationship Id="rId18" Type="http://schemas.openxmlformats.org/officeDocument/2006/relationships/image" Target="../media/image19.wmf"/><Relationship Id="rId3" Type="http://schemas.openxmlformats.org/officeDocument/2006/relationships/notesSlide" Target="../notesSlides/notesSlide18.xml"/><Relationship Id="rId21" Type="http://schemas.openxmlformats.org/officeDocument/2006/relationships/oleObject" Target="../embeddings/oleObject74.bin"/><Relationship Id="rId7" Type="http://schemas.openxmlformats.org/officeDocument/2006/relationships/oleObject" Target="../embeddings/oleObject65.bin"/><Relationship Id="rId12" Type="http://schemas.openxmlformats.org/officeDocument/2006/relationships/oleObject" Target="../embeddings/oleObject69.bin"/><Relationship Id="rId17"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vmlDrawing" Target="../drawings/vmlDrawing8.vml"/><Relationship Id="rId6" Type="http://schemas.openxmlformats.org/officeDocument/2006/relationships/oleObject" Target="../embeddings/oleObject64.bin"/><Relationship Id="rId11" Type="http://schemas.openxmlformats.org/officeDocument/2006/relationships/oleObject" Target="../embeddings/oleObject68.bin"/><Relationship Id="rId5" Type="http://schemas.openxmlformats.org/officeDocument/2006/relationships/image" Target="../media/image16.wmf"/><Relationship Id="rId15" Type="http://schemas.openxmlformats.org/officeDocument/2006/relationships/oleObject" Target="../embeddings/oleObject71.bin"/><Relationship Id="rId10" Type="http://schemas.openxmlformats.org/officeDocument/2006/relationships/image" Target="../media/image17.wmf"/><Relationship Id="rId19" Type="http://schemas.openxmlformats.org/officeDocument/2006/relationships/oleObject" Target="../embeddings/oleObject73.bin"/><Relationship Id="rId4" Type="http://schemas.openxmlformats.org/officeDocument/2006/relationships/oleObject" Target="../embeddings/oleObject63.bin"/><Relationship Id="rId9" Type="http://schemas.openxmlformats.org/officeDocument/2006/relationships/oleObject" Target="../embeddings/oleObject67.bin"/><Relationship Id="rId14" Type="http://schemas.openxmlformats.org/officeDocument/2006/relationships/oleObject" Target="../embeddings/oleObject70.bin"/><Relationship Id="rId22" Type="http://schemas.openxmlformats.org/officeDocument/2006/relationships/image" Target="../media/image2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3.emf"/><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8.bin"/><Relationship Id="rId5" Type="http://schemas.openxmlformats.org/officeDocument/2006/relationships/oleObject" Target="../embeddings/oleObject4.bin"/><Relationship Id="rId10" Type="http://schemas.openxmlformats.org/officeDocument/2006/relationships/oleObject" Target="../embeddings/oleObject7.bin"/><Relationship Id="rId4" Type="http://schemas.openxmlformats.org/officeDocument/2006/relationships/image" Target="../media/image8.wmf"/><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45095" y="1122363"/>
            <a:ext cx="7655041" cy="2387600"/>
          </a:xfrm>
        </p:spPr>
        <p:txBody>
          <a:bodyPr>
            <a:normAutofit/>
          </a:bodyPr>
          <a:lstStyle/>
          <a:p>
            <a:pPr>
              <a:lnSpc>
                <a:spcPct val="120000"/>
              </a:lnSpc>
            </a:pPr>
            <a:r>
              <a:rPr lang="zh-CN" altLang="en-US" sz="4800" b="1" dirty="0"/>
              <a:t>图灵机的形式化描述、变形以及算法鲁棒性分析</a:t>
            </a:r>
            <a:endParaRPr lang="zh-CN" altLang="en-US" sz="4800" b="1" dirty="0">
              <a:latin typeface="Arial" panose="020B0604020202020204" pitchFamily="34" charset="0"/>
              <a:cs typeface="Arial" panose="020B0604020202020204" pitchFamily="34" charset="0"/>
            </a:endParaRPr>
          </a:p>
        </p:txBody>
      </p:sp>
      <p:pic>
        <p:nvPicPr>
          <p:cNvPr id="4" name="Picture 11" descr="Image result for åäº¬ç§æå¤§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866" y="612776"/>
            <a:ext cx="10191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圆角 4"/>
          <p:cNvSpPr/>
          <p:nvPr/>
        </p:nvSpPr>
        <p:spPr>
          <a:xfrm>
            <a:off x="4286203" y="839754"/>
            <a:ext cx="3022734" cy="55050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dirty="0">
                <a:solidFill>
                  <a:prstClr val="white"/>
                </a:solidFill>
                <a:latin typeface="黑体" panose="02010609060101010101" pitchFamily="49" charset="-122"/>
                <a:ea typeface="黑体" panose="02010609060101010101" pitchFamily="49" charset="-122"/>
              </a:rPr>
              <a:t> 形式语言与计算理论</a:t>
            </a:r>
            <a:r>
              <a:rPr lang="en-US" altLang="zh-CN" dirty="0">
                <a:solidFill>
                  <a:prstClr val="white"/>
                </a:solidFill>
                <a:latin typeface="黑体" panose="02010609060101010101" pitchFamily="49" charset="-122"/>
                <a:ea typeface="黑体" panose="02010609060101010101" pitchFamily="49" charset="-122"/>
              </a:rPr>
              <a:t>	</a:t>
            </a:r>
            <a:endParaRPr lang="zh-CN" altLang="en-US" dirty="0">
              <a:solidFill>
                <a:prstClr val="white"/>
              </a:solidFill>
              <a:latin typeface="黑体" panose="02010609060101010101" pitchFamily="49" charset="-122"/>
              <a:ea typeface="黑体" panose="02010609060101010101" pitchFamily="49" charset="-122"/>
            </a:endParaRPr>
          </a:p>
        </p:txBody>
      </p:sp>
      <p:sp>
        <p:nvSpPr>
          <p:cNvPr id="7" name="副标题 2"/>
          <p:cNvSpPr txBox="1"/>
          <p:nvPr/>
        </p:nvSpPr>
        <p:spPr>
          <a:xfrm>
            <a:off x="7738191" y="5053844"/>
            <a:ext cx="1914370" cy="5480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j-ea"/>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j-ea"/>
                <a:ea typeface="+mj-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a:solidFill>
                  <a:prstClr val="black"/>
                </a:solidFill>
                <a:latin typeface="黑体" panose="02010609060101010101" pitchFamily="49" charset="-122"/>
                <a:ea typeface="黑体" panose="02010609060101010101" pitchFamily="49" charset="-122"/>
              </a:rPr>
              <a:t>2021/11/15</a:t>
            </a:r>
          </a:p>
        </p:txBody>
      </p:sp>
      <p:sp>
        <p:nvSpPr>
          <p:cNvPr id="9" name="副标题 2"/>
          <p:cNvSpPr txBox="1"/>
          <p:nvPr/>
        </p:nvSpPr>
        <p:spPr>
          <a:xfrm>
            <a:off x="7738191" y="4639142"/>
            <a:ext cx="3919531" cy="4147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j-ea"/>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j-ea"/>
                <a:ea typeface="+mj-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ea"/>
                <a:ea typeface="+mj-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j-ea"/>
                <a:ea typeface="+mj-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black"/>
                </a:solidFill>
                <a:latin typeface="黑体" panose="02010609060101010101" pitchFamily="49" charset="-122"/>
                <a:ea typeface="黑体" panose="02010609060101010101" pitchFamily="49" charset="-122"/>
              </a:rPr>
              <a:t>朱康希 </a:t>
            </a:r>
            <a:r>
              <a:rPr lang="en-US" altLang="zh-CN" dirty="0">
                <a:solidFill>
                  <a:prstClr val="black"/>
                </a:solidFill>
                <a:latin typeface="黑体" panose="02010609060101010101" pitchFamily="49" charset="-122"/>
                <a:ea typeface="黑体" panose="02010609060101010101" pitchFamily="49" charset="-122"/>
              </a:rPr>
              <a:t>D202110395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mc:AlternateContent xmlns:mc="http://schemas.openxmlformats.org/markup-compatibility/2006" xmlns:a14="http://schemas.microsoft.com/office/drawing/2010/main">
        <mc:Choice Requires="a14">
          <p:sp>
            <p:nvSpPr>
              <p:cNvPr id="15" name="Text Box 7">
                <a:extLst>
                  <a:ext uri="{FF2B5EF4-FFF2-40B4-BE49-F238E27FC236}">
                    <a16:creationId xmlns:a16="http://schemas.microsoft.com/office/drawing/2014/main" id="{A8090C98-6B18-482D-A296-1D0C210A4336}"/>
                  </a:ext>
                </a:extLst>
              </p:cNvPr>
              <p:cNvSpPr txBox="1">
                <a:spLocks noChangeArrowheads="1"/>
              </p:cNvSpPr>
              <p:nvPr/>
            </p:nvSpPr>
            <p:spPr bwMode="auto">
              <a:xfrm>
                <a:off x="385627" y="1669500"/>
                <a:ext cx="5420497" cy="6617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有限状态集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n-US" altLang="zh-CN" sz="2800" i="1" dirty="0">
                        <a:solidFill>
                          <a:srgbClr val="003399"/>
                        </a:solidFill>
                        <a:latin typeface="Cambria Math" panose="02040503050406030204" pitchFamily="18" charset="0"/>
                        <a:ea typeface="楷体_GB2312" pitchFamily="49" charset="-122"/>
                      </a:rPr>
                      <m:t>Q</m:t>
                    </m:r>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smtClean="0">
                            <a:solidFill>
                              <a:srgbClr val="003399"/>
                            </a:solidFill>
                            <a:latin typeface="Cambria Math" panose="02040503050406030204" pitchFamily="18" charset="0"/>
                            <a:ea typeface="楷体_GB2312" pitchFamily="49" charset="-122"/>
                          </a:rPr>
                        </m:ctrlPr>
                      </m:sSubPr>
                      <m:e>
                        <m:r>
                          <a:rPr lang="en-US" altLang="zh-CN" sz="2800" b="0" i="1" dirty="0" smtClean="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0</m:t>
                        </m:r>
                      </m:sub>
                    </m:sSub>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a:solidFill>
                              <a:srgbClr val="003399"/>
                            </a:solidFill>
                            <a:latin typeface="Cambria Math" panose="02040503050406030204" pitchFamily="18" charset="0"/>
                            <a:ea typeface="楷体_GB2312" pitchFamily="49" charset="-122"/>
                          </a:rPr>
                        </m:ctrlPr>
                      </m:sSubPr>
                      <m:e>
                        <m:r>
                          <a:rPr lang="en-US" altLang="zh-CN" sz="2800" i="1" dirty="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1</m:t>
                        </m:r>
                      </m:sub>
                    </m:sSub>
                    <m:r>
                      <a:rPr lang="en-US" altLang="zh-CN" sz="2800" b="0" i="1" dirty="0" smtClean="0">
                        <a:solidFill>
                          <a:srgbClr val="003399"/>
                        </a:solidFill>
                        <a:latin typeface="Cambria Math" panose="02040503050406030204" pitchFamily="18" charset="0"/>
                        <a:ea typeface="楷体_GB2312" pitchFamily="49" charset="-122"/>
                      </a:rPr>
                      <m:t>,</m:t>
                    </m:r>
                    <m:sSub>
                      <m:sSubPr>
                        <m:ctrlPr>
                          <a:rPr lang="en-US" altLang="zh-CN" sz="2800" i="1" dirty="0">
                            <a:solidFill>
                              <a:srgbClr val="003399"/>
                            </a:solidFill>
                            <a:latin typeface="Cambria Math" panose="02040503050406030204" pitchFamily="18" charset="0"/>
                            <a:ea typeface="楷体_GB2312" pitchFamily="49" charset="-122"/>
                          </a:rPr>
                        </m:ctrlPr>
                      </m:sSubPr>
                      <m:e>
                        <m:r>
                          <a:rPr lang="en-US" altLang="zh-CN" sz="2800" i="1" dirty="0">
                            <a:solidFill>
                              <a:srgbClr val="003399"/>
                            </a:solidFill>
                            <a:latin typeface="Cambria Math" panose="02040503050406030204" pitchFamily="18" charset="0"/>
                            <a:ea typeface="楷体_GB2312" pitchFamily="49" charset="-122"/>
                          </a:rPr>
                          <m:t>𝑞</m:t>
                        </m:r>
                      </m:e>
                      <m:sub>
                        <m:r>
                          <a:rPr lang="en-US" altLang="zh-CN" sz="2800" b="0" i="1" dirty="0" smtClean="0">
                            <a:solidFill>
                              <a:srgbClr val="003399"/>
                            </a:solidFill>
                            <a:latin typeface="Cambria Math" panose="02040503050406030204" pitchFamily="18" charset="0"/>
                            <a:ea typeface="楷体_GB2312" pitchFamily="49" charset="-122"/>
                          </a:rPr>
                          <m:t>2</m:t>
                        </m:r>
                      </m:sub>
                    </m:sSub>
                    <m:r>
                      <a:rPr lang="en-US" altLang="zh-CN" sz="2800" i="1" dirty="0">
                        <a:solidFill>
                          <a:srgbClr val="003399"/>
                        </a:solidFill>
                        <a:latin typeface="Cambria Math" panose="02040503050406030204" pitchFamily="18" charset="0"/>
                        <a:ea typeface="楷体_GB2312" pitchFamily="49" charset="-122"/>
                      </a:rPr>
                      <m:t>⋯</m:t>
                    </m:r>
                    <m:r>
                      <a:rPr lang="en-US" altLang="zh-CN" sz="2800" b="0" i="1" dirty="0" smtClean="0">
                        <a:solidFill>
                          <a:srgbClr val="003399"/>
                        </a:solidFill>
                        <a:latin typeface="Cambria Math" panose="02040503050406030204" pitchFamily="18" charset="0"/>
                        <a:ea typeface="楷体_GB2312" pitchFamily="49" charset="-122"/>
                      </a:rPr>
                      <m:t>}</m:t>
                    </m:r>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15" name="Text Box 7">
                <a:extLst>
                  <a:ext uri="{FF2B5EF4-FFF2-40B4-BE49-F238E27FC236}">
                    <a16:creationId xmlns:a16="http://schemas.microsoft.com/office/drawing/2014/main" id="{A8090C98-6B18-482D-A296-1D0C210A4336}"/>
                  </a:ext>
                </a:extLst>
              </p:cNvPr>
              <p:cNvSpPr txBox="1">
                <a:spLocks noRot="1" noChangeAspect="1" noMove="1" noResize="1" noEditPoints="1" noAdjustHandles="1" noChangeArrowheads="1" noChangeShapeType="1" noTextEdit="1"/>
              </p:cNvSpPr>
              <p:nvPr/>
            </p:nvSpPr>
            <p:spPr bwMode="auto">
              <a:xfrm>
                <a:off x="385627" y="1669500"/>
                <a:ext cx="5420497" cy="661720"/>
              </a:xfrm>
              <a:prstGeom prst="rect">
                <a:avLst/>
              </a:prstGeom>
              <a:blipFill>
                <a:blip r:embed="rId3"/>
                <a:stretch>
                  <a:fillRect l="-337" t="-10185" b="-4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6" name="Text Box 7">
            <a:extLst>
              <a:ext uri="{FF2B5EF4-FFF2-40B4-BE49-F238E27FC236}">
                <a16:creationId xmlns:a16="http://schemas.microsoft.com/office/drawing/2014/main" id="{42CFA556-264B-4173-B02A-A56DD2A1D8B7}"/>
              </a:ext>
            </a:extLst>
          </p:cNvPr>
          <p:cNvSpPr txBox="1">
            <a:spLocks noChangeArrowheads="1"/>
          </p:cNvSpPr>
          <p:nvPr/>
        </p:nvSpPr>
        <p:spPr bwMode="auto">
          <a:xfrm>
            <a:off x="5955328" y="1669500"/>
            <a:ext cx="43082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该图灵机的所有状态集合</a:t>
            </a:r>
            <a:r>
              <a:rPr lang="zh-CN" altLang="en-US" sz="900" dirty="0">
                <a:solidFill>
                  <a:srgbClr val="003399"/>
                </a:solidFill>
                <a:latin typeface="楷体_GB2312" pitchFamily="49" charset="-122"/>
                <a:ea typeface="楷体_GB2312" pitchFamily="49" charset="-122"/>
              </a:rPr>
              <a:t> </a:t>
            </a:r>
          </a:p>
        </p:txBody>
      </p:sp>
      <mc:AlternateContent xmlns:mc="http://schemas.openxmlformats.org/markup-compatibility/2006" xmlns:a14="http://schemas.microsoft.com/office/drawing/2010/main">
        <mc:Choice Requires="a14">
          <p:sp>
            <p:nvSpPr>
              <p:cNvPr id="62" name="Text Box 7">
                <a:extLst>
                  <a:ext uri="{FF2B5EF4-FFF2-40B4-BE49-F238E27FC236}">
                    <a16:creationId xmlns:a16="http://schemas.microsoft.com/office/drawing/2014/main" id="{07D934A4-7941-43C8-A04C-637BA24C0A43}"/>
                  </a:ext>
                </a:extLst>
              </p:cNvPr>
              <p:cNvSpPr txBox="1">
                <a:spLocks noChangeArrowheads="1"/>
              </p:cNvSpPr>
              <p:nvPr/>
            </p:nvSpPr>
            <p:spPr bwMode="auto">
              <a:xfrm>
                <a:off x="385626" y="2771346"/>
                <a:ext cx="542049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有限输入符号集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Γ</m:t>
                    </m:r>
                  </m:oMath>
                </a14:m>
                <a:r>
                  <a:rPr lang="zh-CN" altLang="en-US" sz="2800" dirty="0">
                    <a:solidFill>
                      <a:srgbClr val="003399"/>
                    </a:solidFill>
                    <a:latin typeface="楷体_GB2312" pitchFamily="49" charset="-122"/>
                    <a:ea typeface="楷体_GB2312" pitchFamily="49" charset="-122"/>
                  </a:rPr>
                  <a:t>：</a:t>
                </a:r>
              </a:p>
            </p:txBody>
          </p:sp>
        </mc:Choice>
        <mc:Fallback xmlns="">
          <p:sp>
            <p:nvSpPr>
              <p:cNvPr id="62" name="Text Box 7">
                <a:extLst>
                  <a:ext uri="{FF2B5EF4-FFF2-40B4-BE49-F238E27FC236}">
                    <a16:creationId xmlns:a16="http://schemas.microsoft.com/office/drawing/2014/main" id="{07D934A4-7941-43C8-A04C-637BA24C0A43}"/>
                  </a:ext>
                </a:extLst>
              </p:cNvPr>
              <p:cNvSpPr txBox="1">
                <a:spLocks noRot="1" noChangeAspect="1" noMove="1" noResize="1" noEditPoints="1" noAdjustHandles="1" noChangeArrowheads="1" noChangeShapeType="1" noTextEdit="1"/>
              </p:cNvSpPr>
              <p:nvPr/>
            </p:nvSpPr>
            <p:spPr bwMode="auto">
              <a:xfrm>
                <a:off x="385626" y="2771346"/>
                <a:ext cx="5420497" cy="523220"/>
              </a:xfrm>
              <a:prstGeom prst="rect">
                <a:avLst/>
              </a:prstGeom>
              <a:blipFill>
                <a:blip r:embed="rId4"/>
                <a:stretch>
                  <a:fillRect l="-337" t="-12941" b="-329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3" name="Text Box 7">
            <a:extLst>
              <a:ext uri="{FF2B5EF4-FFF2-40B4-BE49-F238E27FC236}">
                <a16:creationId xmlns:a16="http://schemas.microsoft.com/office/drawing/2014/main" id="{243289B4-9CC8-4A74-9DA4-23555242A78D}"/>
              </a:ext>
            </a:extLst>
          </p:cNvPr>
          <p:cNvSpPr txBox="1">
            <a:spLocks noChangeArrowheads="1"/>
          </p:cNvSpPr>
          <p:nvPr/>
        </p:nvSpPr>
        <p:spPr bwMode="auto">
          <a:xfrm>
            <a:off x="5999285" y="2578882"/>
            <a:ext cx="4583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该图灵机的初始输入字符集，该集合不包含空字符</a:t>
            </a:r>
            <a:endParaRPr lang="zh-CN" altLang="en-US" sz="900" dirty="0">
              <a:solidFill>
                <a:srgbClr val="003399"/>
              </a:solidFill>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64" name="Text Box 7">
                <a:extLst>
                  <a:ext uri="{FF2B5EF4-FFF2-40B4-BE49-F238E27FC236}">
                    <a16:creationId xmlns:a16="http://schemas.microsoft.com/office/drawing/2014/main" id="{D51874CE-63A7-4051-93E3-11121CEF9524}"/>
                  </a:ext>
                </a:extLst>
              </p:cNvPr>
              <p:cNvSpPr txBox="1">
                <a:spLocks noChangeArrowheads="1"/>
              </p:cNvSpPr>
              <p:nvPr/>
            </p:nvSpPr>
            <p:spPr bwMode="auto">
              <a:xfrm>
                <a:off x="385625" y="4346199"/>
                <a:ext cx="5420497"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有限输入符号集</a:t>
                </a:r>
                <a:r>
                  <a:rPr lang="en-US" altLang="zh-CN" sz="2800" dirty="0">
                    <a:solidFill>
                      <a:srgbClr val="003399"/>
                    </a:solidFill>
                    <a:latin typeface="楷体_GB2312" pitchFamily="49" charset="-122"/>
                    <a:ea typeface="楷体_GB2312" pitchFamily="49" charset="-122"/>
                  </a:rPr>
                  <a:t>-</a:t>
                </a: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Σ</m:t>
                    </m:r>
                  </m:oMath>
                </a14:m>
                <a:r>
                  <a:rPr lang="zh-CN" altLang="en-US" sz="900" dirty="0">
                    <a:solidFill>
                      <a:srgbClr val="003399"/>
                    </a:solidFill>
                    <a:latin typeface="楷体_GB2312" pitchFamily="49" charset="-122"/>
                    <a:ea typeface="楷体_GB2312" pitchFamily="49" charset="-122"/>
                  </a:rPr>
                  <a:t> </a:t>
                </a:r>
                <a:r>
                  <a:rPr lang="zh-CN" altLang="en-US" sz="2800" dirty="0">
                    <a:solidFill>
                      <a:srgbClr val="003399"/>
                    </a:solidFill>
                    <a:latin typeface="楷体_GB2312" pitchFamily="49" charset="-122"/>
                    <a:ea typeface="楷体_GB2312" pitchFamily="49" charset="-122"/>
                  </a:rPr>
                  <a:t>：</a:t>
                </a:r>
              </a:p>
            </p:txBody>
          </p:sp>
        </mc:Choice>
        <mc:Fallback xmlns="">
          <p:sp>
            <p:nvSpPr>
              <p:cNvPr id="64" name="Text Box 7">
                <a:extLst>
                  <a:ext uri="{FF2B5EF4-FFF2-40B4-BE49-F238E27FC236}">
                    <a16:creationId xmlns:a16="http://schemas.microsoft.com/office/drawing/2014/main" id="{D51874CE-63A7-4051-93E3-11121CEF9524}"/>
                  </a:ext>
                </a:extLst>
              </p:cNvPr>
              <p:cNvSpPr txBox="1">
                <a:spLocks noRot="1" noChangeAspect="1" noMove="1" noResize="1" noEditPoints="1" noAdjustHandles="1" noChangeArrowheads="1" noChangeShapeType="1" noTextEdit="1"/>
              </p:cNvSpPr>
              <p:nvPr/>
            </p:nvSpPr>
            <p:spPr bwMode="auto">
              <a:xfrm>
                <a:off x="385625" y="4346199"/>
                <a:ext cx="5420497" cy="523220"/>
              </a:xfrm>
              <a:prstGeom prst="rect">
                <a:avLst/>
              </a:prstGeom>
              <a:blipFill>
                <a:blip r:embed="rId5"/>
                <a:stretch>
                  <a:fillRect l="-337" t="-12791" b="-313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5" name="Text Box 7">
            <a:extLst>
              <a:ext uri="{FF2B5EF4-FFF2-40B4-BE49-F238E27FC236}">
                <a16:creationId xmlns:a16="http://schemas.microsoft.com/office/drawing/2014/main" id="{1C7C41E0-BDD0-4B8E-BF9D-552AA9B139F8}"/>
              </a:ext>
            </a:extLst>
          </p:cNvPr>
          <p:cNvSpPr txBox="1">
            <a:spLocks noChangeArrowheads="1"/>
          </p:cNvSpPr>
          <p:nvPr/>
        </p:nvSpPr>
        <p:spPr bwMode="auto">
          <a:xfrm>
            <a:off x="5999284" y="4017599"/>
            <a:ext cx="52138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该图灵机运行过程中会出现的所有字符集，也就是包含有限输入符号集和包含空字符</a:t>
            </a:r>
            <a:endParaRPr lang="zh-CN" altLang="en-US" sz="900" dirty="0">
              <a:solidFill>
                <a:srgbClr val="003399"/>
              </a:solidFill>
              <a:latin typeface="楷体_GB2312" pitchFamily="49" charset="-122"/>
              <a:ea typeface="楷体_GB2312" pitchFamily="49" charset="-122"/>
            </a:endParaRPr>
          </a:p>
        </p:txBody>
      </p:sp>
      <p:grpSp>
        <p:nvGrpSpPr>
          <p:cNvPr id="18" name="组合 17">
            <a:extLst>
              <a:ext uri="{FF2B5EF4-FFF2-40B4-BE49-F238E27FC236}">
                <a16:creationId xmlns:a16="http://schemas.microsoft.com/office/drawing/2014/main" id="{80F3A3F1-4463-44AF-95AF-BFF4DF88F819}"/>
              </a:ext>
            </a:extLst>
          </p:cNvPr>
          <p:cNvGrpSpPr/>
          <p:nvPr/>
        </p:nvGrpSpPr>
        <p:grpSpPr>
          <a:xfrm>
            <a:off x="1524001" y="6398"/>
            <a:ext cx="7958902" cy="402193"/>
            <a:chOff x="0" y="6398"/>
            <a:chExt cx="6649824" cy="402193"/>
          </a:xfrm>
        </p:grpSpPr>
        <p:sp>
          <p:nvSpPr>
            <p:cNvPr id="19" name="矩形 18">
              <a:extLst>
                <a:ext uri="{FF2B5EF4-FFF2-40B4-BE49-F238E27FC236}">
                  <a16:creationId xmlns:a16="http://schemas.microsoft.com/office/drawing/2014/main" id="{75193008-C2D3-42F1-B7E9-32B595523F8D}"/>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0" name="矩形 19">
              <a:extLst>
                <a:ext uri="{FF2B5EF4-FFF2-40B4-BE49-F238E27FC236}">
                  <a16:creationId xmlns:a16="http://schemas.microsoft.com/office/drawing/2014/main" id="{8F71BC98-1046-4040-82B0-7B62FED44391}"/>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1" name="矩形 20">
              <a:extLst>
                <a:ext uri="{FF2B5EF4-FFF2-40B4-BE49-F238E27FC236}">
                  <a16:creationId xmlns:a16="http://schemas.microsoft.com/office/drawing/2014/main" id="{B9D3F31D-9F95-475B-847C-94C632889E27}"/>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2" name="矩形 21">
              <a:extLst>
                <a:ext uri="{FF2B5EF4-FFF2-40B4-BE49-F238E27FC236}">
                  <a16:creationId xmlns:a16="http://schemas.microsoft.com/office/drawing/2014/main" id="{3B0EA594-EE39-4651-8A9F-1E58E9C9A885}"/>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7685717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mc:AlternateContent xmlns:mc="http://schemas.openxmlformats.org/markup-compatibility/2006" xmlns:a14="http://schemas.microsoft.com/office/drawing/2010/main">
        <mc:Choice Requires="a14">
          <p:sp>
            <p:nvSpPr>
              <p:cNvPr id="47" name="Text Box 7">
                <a:extLst>
                  <a:ext uri="{FF2B5EF4-FFF2-40B4-BE49-F238E27FC236}">
                    <a16:creationId xmlns:a16="http://schemas.microsoft.com/office/drawing/2014/main" id="{9469B884-F0E3-437E-9318-2745855FF9BE}"/>
                  </a:ext>
                </a:extLst>
              </p:cNvPr>
              <p:cNvSpPr txBox="1">
                <a:spLocks noChangeArrowheads="1"/>
              </p:cNvSpPr>
              <p:nvPr/>
            </p:nvSpPr>
            <p:spPr bwMode="auto">
              <a:xfrm>
                <a:off x="385628" y="1634232"/>
                <a:ext cx="4624380" cy="10926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状态转移函数</a:t>
                </a:r>
                <a:r>
                  <a:rPr lang="en-US" altLang="zh-CN" sz="2800" dirty="0">
                    <a:solidFill>
                      <a:srgbClr val="003399"/>
                    </a:solidFill>
                    <a:latin typeface="楷体_GB2312" pitchFamily="49" charset="-122"/>
                    <a:ea typeface="楷体_GB2312" pitchFamily="49" charset="-122"/>
                  </a:rPr>
                  <a:t>-</a:t>
                </a:r>
              </a:p>
              <a:p>
                <a:pPr>
                  <a:spcBef>
                    <a:spcPct val="0"/>
                  </a:spcBef>
                </a:pPr>
                <a14:m>
                  <m:oMath xmlns:m="http://schemas.openxmlformats.org/officeDocument/2006/math">
                    <m:r>
                      <m:rPr>
                        <m:sty m:val="p"/>
                      </m:rPr>
                      <a:rPr lang="el-GR" altLang="zh-CN" sz="2800" b="0" i="1" dirty="0" smtClean="0">
                        <a:solidFill>
                          <a:srgbClr val="003399"/>
                        </a:solidFill>
                        <a:latin typeface="Cambria Math" panose="02040503050406030204" pitchFamily="18" charset="0"/>
                        <a:ea typeface="Cambria Math" panose="02040503050406030204" pitchFamily="18" charset="0"/>
                      </a:rPr>
                      <m:t>δ</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𝑄</m:t>
                    </m:r>
                    <m:r>
                      <a:rPr lang="en-US" altLang="zh-CN" sz="2800" b="0" i="1" dirty="0" smtClean="0">
                        <a:solidFill>
                          <a:srgbClr val="003399"/>
                        </a:solidFill>
                        <a:latin typeface="Cambria Math" panose="02040503050406030204" pitchFamily="18" charset="0"/>
                        <a:ea typeface="Cambria Math" panose="02040503050406030204" pitchFamily="18" charset="0"/>
                      </a:rPr>
                      <m:t>×</m:t>
                    </m:r>
                    <m:r>
                      <m:rPr>
                        <m:sty m:val="p"/>
                      </m:rPr>
                      <a:rPr lang="en-US" altLang="zh-CN" sz="2800" i="1" dirty="0">
                        <a:solidFill>
                          <a:srgbClr val="003399"/>
                        </a:solidFill>
                        <a:latin typeface="Cambria Math" panose="02040503050406030204" pitchFamily="18" charset="0"/>
                        <a:ea typeface="Cambria Math" panose="02040503050406030204" pitchFamily="18" charset="0"/>
                      </a:rPr>
                      <m:t>Γ</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𝑄</m:t>
                    </m:r>
                    <m:r>
                      <a:rPr lang="en-US" altLang="zh-CN" sz="2800" b="0" i="1" dirty="0" smtClean="0">
                        <a:solidFill>
                          <a:srgbClr val="003399"/>
                        </a:solidFill>
                        <a:latin typeface="Cambria Math" panose="02040503050406030204" pitchFamily="18" charset="0"/>
                        <a:ea typeface="Cambria Math" panose="02040503050406030204" pitchFamily="18" charset="0"/>
                      </a:rPr>
                      <m:t>×</m:t>
                    </m:r>
                    <m:r>
                      <m:rPr>
                        <m:sty m:val="p"/>
                      </m:rPr>
                      <a:rPr lang="en-US" altLang="zh-CN" sz="2800" i="1" dirty="0">
                        <a:solidFill>
                          <a:srgbClr val="003399"/>
                        </a:solidFill>
                        <a:latin typeface="Cambria Math" panose="02040503050406030204" pitchFamily="18" charset="0"/>
                        <a:ea typeface="Cambria Math" panose="02040503050406030204" pitchFamily="18" charset="0"/>
                      </a:rPr>
                      <m:t>Γ</m:t>
                    </m:r>
                    <m:r>
                      <a:rPr lang="el-GR" altLang="zh-CN" sz="280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𝐿</m:t>
                    </m:r>
                    <m:r>
                      <a:rPr lang="en-US" altLang="zh-CN" sz="2800" b="0" i="1" dirty="0" smtClean="0">
                        <a:solidFill>
                          <a:srgbClr val="003399"/>
                        </a:solidFill>
                        <a:latin typeface="Cambria Math" panose="02040503050406030204" pitchFamily="18" charset="0"/>
                        <a:ea typeface="Cambria Math" panose="02040503050406030204" pitchFamily="18" charset="0"/>
                      </a:rPr>
                      <m:t>,</m:t>
                    </m:r>
                    <m:r>
                      <a:rPr lang="en-US" altLang="zh-CN" sz="2800" b="0" i="1" dirty="0" smtClean="0">
                        <a:solidFill>
                          <a:srgbClr val="003399"/>
                        </a:solidFill>
                        <a:latin typeface="Cambria Math" panose="02040503050406030204" pitchFamily="18" charset="0"/>
                        <a:ea typeface="Cambria Math" panose="02040503050406030204" pitchFamily="18" charset="0"/>
                      </a:rPr>
                      <m:t>𝑅</m:t>
                    </m:r>
                    <m:r>
                      <a:rPr lang="en-US" altLang="zh-CN" sz="2800" b="0" i="1" dirty="0" smtClean="0">
                        <a:solidFill>
                          <a:srgbClr val="003399"/>
                        </a:solidFill>
                        <a:latin typeface="Cambria Math" panose="02040503050406030204" pitchFamily="18" charset="0"/>
                        <a:ea typeface="Cambria Math" panose="02040503050406030204" pitchFamily="18" charset="0"/>
                      </a:rPr>
                      <m:t>}</m:t>
                    </m:r>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47" name="Text Box 7">
                <a:extLst>
                  <a:ext uri="{FF2B5EF4-FFF2-40B4-BE49-F238E27FC236}">
                    <a16:creationId xmlns:a16="http://schemas.microsoft.com/office/drawing/2014/main" id="{9469B884-F0E3-437E-9318-2745855FF9BE}"/>
                  </a:ext>
                </a:extLst>
              </p:cNvPr>
              <p:cNvSpPr txBox="1">
                <a:spLocks noRot="1" noChangeAspect="1" noMove="1" noResize="1" noEditPoints="1" noAdjustHandles="1" noChangeArrowheads="1" noChangeShapeType="1" noTextEdit="1"/>
              </p:cNvSpPr>
              <p:nvPr/>
            </p:nvSpPr>
            <p:spPr bwMode="auto">
              <a:xfrm>
                <a:off x="385628" y="1634232"/>
                <a:ext cx="4624380" cy="1092607"/>
              </a:xfrm>
              <a:prstGeom prst="rect">
                <a:avLst/>
              </a:prstGeom>
              <a:blipFill>
                <a:blip r:embed="rId4"/>
                <a:stretch>
                  <a:fillRect l="-395" t="-5587" b="-22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8" name="Text Box 7">
            <a:extLst>
              <a:ext uri="{FF2B5EF4-FFF2-40B4-BE49-F238E27FC236}">
                <a16:creationId xmlns:a16="http://schemas.microsoft.com/office/drawing/2014/main" id="{EDBBD735-42FF-434F-8879-EC5D0C112224}"/>
              </a:ext>
            </a:extLst>
          </p:cNvPr>
          <p:cNvSpPr txBox="1">
            <a:spLocks noChangeArrowheads="1"/>
          </p:cNvSpPr>
          <p:nvPr/>
        </p:nvSpPr>
        <p:spPr bwMode="auto">
          <a:xfrm>
            <a:off x="5955328" y="2030509"/>
            <a:ext cx="4935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该图灵机的状态集合转移函数</a:t>
            </a:r>
            <a:r>
              <a:rPr lang="zh-CN" altLang="en-US" sz="900" dirty="0">
                <a:solidFill>
                  <a:srgbClr val="003399"/>
                </a:solidFill>
                <a:latin typeface="楷体_GB2312" pitchFamily="49" charset="-122"/>
                <a:ea typeface="楷体_GB2312" pitchFamily="49" charset="-122"/>
              </a:rPr>
              <a:t> </a:t>
            </a:r>
          </a:p>
        </p:txBody>
      </p:sp>
      <p:sp>
        <p:nvSpPr>
          <p:cNvPr id="49" name="Oval 3">
            <a:extLst>
              <a:ext uri="{FF2B5EF4-FFF2-40B4-BE49-F238E27FC236}">
                <a16:creationId xmlns:a16="http://schemas.microsoft.com/office/drawing/2014/main" id="{E0920383-9256-4512-A0E7-81BC02666528}"/>
              </a:ext>
            </a:extLst>
          </p:cNvPr>
          <p:cNvSpPr>
            <a:spLocks noChangeArrowheads="1"/>
          </p:cNvSpPr>
          <p:nvPr/>
        </p:nvSpPr>
        <p:spPr bwMode="auto">
          <a:xfrm>
            <a:off x="2125075" y="307261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Oval 4">
            <a:extLst>
              <a:ext uri="{FF2B5EF4-FFF2-40B4-BE49-F238E27FC236}">
                <a16:creationId xmlns:a16="http://schemas.microsoft.com/office/drawing/2014/main" id="{897E403C-9CC9-4B07-A475-77CB23DEC5C9}"/>
              </a:ext>
            </a:extLst>
          </p:cNvPr>
          <p:cNvSpPr>
            <a:spLocks noChangeArrowheads="1"/>
          </p:cNvSpPr>
          <p:nvPr/>
        </p:nvSpPr>
        <p:spPr bwMode="auto">
          <a:xfrm>
            <a:off x="5325475" y="3072618"/>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Line 5">
            <a:extLst>
              <a:ext uri="{FF2B5EF4-FFF2-40B4-BE49-F238E27FC236}">
                <a16:creationId xmlns:a16="http://schemas.microsoft.com/office/drawing/2014/main" id="{B84ED2FD-7C1A-4527-9B2E-81145E72BA90}"/>
              </a:ext>
            </a:extLst>
          </p:cNvPr>
          <p:cNvSpPr>
            <a:spLocks noChangeShapeType="1"/>
          </p:cNvSpPr>
          <p:nvPr/>
        </p:nvSpPr>
        <p:spPr bwMode="auto">
          <a:xfrm>
            <a:off x="2963275" y="3453618"/>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 name="Object 6">
            <a:extLst>
              <a:ext uri="{FF2B5EF4-FFF2-40B4-BE49-F238E27FC236}">
                <a16:creationId xmlns:a16="http://schemas.microsoft.com/office/drawing/2014/main" id="{501D691E-050B-4C17-9F9B-B905B86E6EAC}"/>
              </a:ext>
            </a:extLst>
          </p:cNvPr>
          <p:cNvGraphicFramePr>
            <a:graphicFrameLocks noChangeAspect="1"/>
          </p:cNvGraphicFramePr>
          <p:nvPr>
            <p:extLst>
              <p:ext uri="{D42A27DB-BD31-4B8C-83A1-F6EECF244321}">
                <p14:modId xmlns:p14="http://schemas.microsoft.com/office/powerpoint/2010/main" val="3954095395"/>
              </p:ext>
            </p:extLst>
          </p:nvPr>
        </p:nvGraphicFramePr>
        <p:xfrm>
          <a:off x="2383838" y="3153580"/>
          <a:ext cx="381000" cy="520700"/>
        </p:xfrm>
        <a:graphic>
          <a:graphicData uri="http://schemas.openxmlformats.org/presentationml/2006/ole">
            <mc:AlternateContent xmlns:mc="http://schemas.openxmlformats.org/markup-compatibility/2006">
              <mc:Choice xmlns:v="urn:schemas-microsoft-com:vml" Requires="v">
                <p:oleObj spid="_x0000_s4542" name="Equation" r:id="rId5" imgW="380835" imgH="520474" progId="Equation.3">
                  <p:embed/>
                </p:oleObj>
              </mc:Choice>
              <mc:Fallback>
                <p:oleObj name="Equation" r:id="rId5" imgW="380835" imgH="520474" progId="Equation.3">
                  <p:embed/>
                  <p:pic>
                    <p:nvPicPr>
                      <p:cNvPr id="52" name="Object 6">
                        <a:extLst>
                          <a:ext uri="{FF2B5EF4-FFF2-40B4-BE49-F238E27FC236}">
                            <a16:creationId xmlns:a16="http://schemas.microsoft.com/office/drawing/2014/main" id="{501D691E-050B-4C17-9F9B-B905B86E6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3838" y="315358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7">
            <a:extLst>
              <a:ext uri="{FF2B5EF4-FFF2-40B4-BE49-F238E27FC236}">
                <a16:creationId xmlns:a16="http://schemas.microsoft.com/office/drawing/2014/main" id="{8679622F-4C8B-42DF-9194-FAFCF7701A6F}"/>
              </a:ext>
            </a:extLst>
          </p:cNvPr>
          <p:cNvGraphicFramePr>
            <a:graphicFrameLocks noChangeAspect="1"/>
          </p:cNvGraphicFramePr>
          <p:nvPr>
            <p:extLst>
              <p:ext uri="{D42A27DB-BD31-4B8C-83A1-F6EECF244321}">
                <p14:modId xmlns:p14="http://schemas.microsoft.com/office/powerpoint/2010/main" val="1955257110"/>
              </p:ext>
            </p:extLst>
          </p:nvPr>
        </p:nvGraphicFramePr>
        <p:xfrm>
          <a:off x="5554075" y="3148818"/>
          <a:ext cx="442913" cy="520700"/>
        </p:xfrm>
        <a:graphic>
          <a:graphicData uri="http://schemas.openxmlformats.org/presentationml/2006/ole">
            <mc:AlternateContent xmlns:mc="http://schemas.openxmlformats.org/markup-compatibility/2006">
              <mc:Choice xmlns:v="urn:schemas-microsoft-com:vml" Requires="v">
                <p:oleObj spid="_x0000_s4543" name="Equation" r:id="rId7" imgW="444307" imgH="520474" progId="Equation.3">
                  <p:embed/>
                </p:oleObj>
              </mc:Choice>
              <mc:Fallback>
                <p:oleObj name="Equation" r:id="rId7" imgW="444307" imgH="520474" progId="Equation.3">
                  <p:embed/>
                  <p:pic>
                    <p:nvPicPr>
                      <p:cNvPr id="53" name="Object 7">
                        <a:extLst>
                          <a:ext uri="{FF2B5EF4-FFF2-40B4-BE49-F238E27FC236}">
                            <a16:creationId xmlns:a16="http://schemas.microsoft.com/office/drawing/2014/main" id="{8679622F-4C8B-42DF-9194-FAFCF7701A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4075" y="3148818"/>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8">
            <a:extLst>
              <a:ext uri="{FF2B5EF4-FFF2-40B4-BE49-F238E27FC236}">
                <a16:creationId xmlns:a16="http://schemas.microsoft.com/office/drawing/2014/main" id="{D2019504-B236-49E0-9385-D724C8B1A53C}"/>
              </a:ext>
            </a:extLst>
          </p:cNvPr>
          <p:cNvGraphicFramePr>
            <a:graphicFrameLocks noChangeAspect="1"/>
          </p:cNvGraphicFramePr>
          <p:nvPr>
            <p:extLst>
              <p:ext uri="{D42A27DB-BD31-4B8C-83A1-F6EECF244321}">
                <p14:modId xmlns:p14="http://schemas.microsoft.com/office/powerpoint/2010/main" val="38818681"/>
              </p:ext>
            </p:extLst>
          </p:nvPr>
        </p:nvGraphicFramePr>
        <p:xfrm>
          <a:off x="3421063" y="2997200"/>
          <a:ext cx="1562100" cy="469900"/>
        </p:xfrm>
        <a:graphic>
          <a:graphicData uri="http://schemas.openxmlformats.org/presentationml/2006/ole">
            <mc:AlternateContent xmlns:mc="http://schemas.openxmlformats.org/markup-compatibility/2006">
              <mc:Choice xmlns:v="urn:schemas-microsoft-com:vml" Requires="v">
                <p:oleObj spid="_x0000_s4544" name="Equation" r:id="rId9" imgW="1562100" imgH="469900" progId="Equation.3">
                  <p:embed/>
                </p:oleObj>
              </mc:Choice>
              <mc:Fallback>
                <p:oleObj name="Equation" r:id="rId9" imgW="1562100" imgH="469900" progId="Equation.3">
                  <p:embed/>
                  <p:pic>
                    <p:nvPicPr>
                      <p:cNvPr id="54" name="Object 8">
                        <a:extLst>
                          <a:ext uri="{FF2B5EF4-FFF2-40B4-BE49-F238E27FC236}">
                            <a16:creationId xmlns:a16="http://schemas.microsoft.com/office/drawing/2014/main" id="{D2019504-B236-49E0-9385-D724C8B1A5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1063" y="2997200"/>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7">
            <a:extLst>
              <a:ext uri="{FF2B5EF4-FFF2-40B4-BE49-F238E27FC236}">
                <a16:creationId xmlns:a16="http://schemas.microsoft.com/office/drawing/2014/main" id="{3DFA8450-0E93-4513-BFEB-7E1B4EA50855}"/>
              </a:ext>
            </a:extLst>
          </p:cNvPr>
          <p:cNvSpPr txBox="1">
            <a:spLocks noChangeArrowheads="1"/>
          </p:cNvSpPr>
          <p:nvPr/>
        </p:nvSpPr>
        <p:spPr bwMode="auto">
          <a:xfrm>
            <a:off x="838200" y="2727165"/>
            <a:ext cx="5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chemeClr val="tx1"/>
                </a:solidFill>
                <a:latin typeface="楷体_GB2312" pitchFamily="49" charset="-122"/>
                <a:ea typeface="楷体_GB2312" pitchFamily="49" charset="-122"/>
              </a:rPr>
              <a:t>例：</a:t>
            </a:r>
            <a:endParaRPr lang="zh-CN" altLang="en-US" sz="900" dirty="0">
              <a:solidFill>
                <a:schemeClr val="tx1"/>
              </a:solidFill>
              <a:latin typeface="楷体_GB2312" pitchFamily="49" charset="-122"/>
              <a:ea typeface="楷体_GB2312" pitchFamily="49" charset="-122"/>
            </a:endParaRPr>
          </a:p>
        </p:txBody>
      </p:sp>
      <p:sp>
        <p:nvSpPr>
          <p:cNvPr id="56" name="Oval 15">
            <a:extLst>
              <a:ext uri="{FF2B5EF4-FFF2-40B4-BE49-F238E27FC236}">
                <a16:creationId xmlns:a16="http://schemas.microsoft.com/office/drawing/2014/main" id="{7FAE985A-979F-4479-82A8-3E28F31FBAB2}"/>
              </a:ext>
            </a:extLst>
          </p:cNvPr>
          <p:cNvSpPr>
            <a:spLocks noChangeArrowheads="1"/>
          </p:cNvSpPr>
          <p:nvPr/>
        </p:nvSpPr>
        <p:spPr bwMode="auto">
          <a:xfrm>
            <a:off x="7174528" y="304989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16">
            <a:extLst>
              <a:ext uri="{FF2B5EF4-FFF2-40B4-BE49-F238E27FC236}">
                <a16:creationId xmlns:a16="http://schemas.microsoft.com/office/drawing/2014/main" id="{CF7FB0E0-F6CE-4A37-BD39-633CE585DD49}"/>
              </a:ext>
            </a:extLst>
          </p:cNvPr>
          <p:cNvSpPr>
            <a:spLocks noChangeArrowheads="1"/>
          </p:cNvSpPr>
          <p:nvPr/>
        </p:nvSpPr>
        <p:spPr bwMode="auto">
          <a:xfrm>
            <a:off x="10374928" y="304989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Line 17">
            <a:extLst>
              <a:ext uri="{FF2B5EF4-FFF2-40B4-BE49-F238E27FC236}">
                <a16:creationId xmlns:a16="http://schemas.microsoft.com/office/drawing/2014/main" id="{563B5D47-9685-4F40-862D-0898E462B4FA}"/>
              </a:ext>
            </a:extLst>
          </p:cNvPr>
          <p:cNvSpPr>
            <a:spLocks noChangeShapeType="1"/>
          </p:cNvSpPr>
          <p:nvPr/>
        </p:nvSpPr>
        <p:spPr bwMode="auto">
          <a:xfrm>
            <a:off x="8012728" y="3430892"/>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 name="Object 18">
            <a:extLst>
              <a:ext uri="{FF2B5EF4-FFF2-40B4-BE49-F238E27FC236}">
                <a16:creationId xmlns:a16="http://schemas.microsoft.com/office/drawing/2014/main" id="{92A5D9F6-B932-4112-A0F4-A905E18B502F}"/>
              </a:ext>
            </a:extLst>
          </p:cNvPr>
          <p:cNvGraphicFramePr>
            <a:graphicFrameLocks noChangeAspect="1"/>
          </p:cNvGraphicFramePr>
          <p:nvPr>
            <p:extLst>
              <p:ext uri="{D42A27DB-BD31-4B8C-83A1-F6EECF244321}">
                <p14:modId xmlns:p14="http://schemas.microsoft.com/office/powerpoint/2010/main" val="2529070923"/>
              </p:ext>
            </p:extLst>
          </p:nvPr>
        </p:nvGraphicFramePr>
        <p:xfrm>
          <a:off x="7433291" y="3130854"/>
          <a:ext cx="381000" cy="520700"/>
        </p:xfrm>
        <a:graphic>
          <a:graphicData uri="http://schemas.openxmlformats.org/presentationml/2006/ole">
            <mc:AlternateContent xmlns:mc="http://schemas.openxmlformats.org/markup-compatibility/2006">
              <mc:Choice xmlns:v="urn:schemas-microsoft-com:vml" Requires="v">
                <p:oleObj spid="_x0000_s4545" name="Equation" r:id="rId11" imgW="380835" imgH="520474" progId="Equation.3">
                  <p:embed/>
                </p:oleObj>
              </mc:Choice>
              <mc:Fallback>
                <p:oleObj name="Equation" r:id="rId11" imgW="380835" imgH="520474" progId="Equation.3">
                  <p:embed/>
                  <p:pic>
                    <p:nvPicPr>
                      <p:cNvPr id="59" name="Object 18">
                        <a:extLst>
                          <a:ext uri="{FF2B5EF4-FFF2-40B4-BE49-F238E27FC236}">
                            <a16:creationId xmlns:a16="http://schemas.microsoft.com/office/drawing/2014/main" id="{92A5D9F6-B932-4112-A0F4-A905E18B50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3291" y="3130854"/>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19">
            <a:extLst>
              <a:ext uri="{FF2B5EF4-FFF2-40B4-BE49-F238E27FC236}">
                <a16:creationId xmlns:a16="http://schemas.microsoft.com/office/drawing/2014/main" id="{B8ECAB9F-610A-4BFD-9FF0-013738E4133E}"/>
              </a:ext>
            </a:extLst>
          </p:cNvPr>
          <p:cNvGraphicFramePr>
            <a:graphicFrameLocks noChangeAspect="1"/>
          </p:cNvGraphicFramePr>
          <p:nvPr>
            <p:extLst>
              <p:ext uri="{D42A27DB-BD31-4B8C-83A1-F6EECF244321}">
                <p14:modId xmlns:p14="http://schemas.microsoft.com/office/powerpoint/2010/main" val="2825020987"/>
              </p:ext>
            </p:extLst>
          </p:nvPr>
        </p:nvGraphicFramePr>
        <p:xfrm>
          <a:off x="10603528" y="3126092"/>
          <a:ext cx="442913" cy="520700"/>
        </p:xfrm>
        <a:graphic>
          <a:graphicData uri="http://schemas.openxmlformats.org/presentationml/2006/ole">
            <mc:AlternateContent xmlns:mc="http://schemas.openxmlformats.org/markup-compatibility/2006">
              <mc:Choice xmlns:v="urn:schemas-microsoft-com:vml" Requires="v">
                <p:oleObj spid="_x0000_s4546" name="Equation" r:id="rId12" imgW="444307" imgH="520474" progId="Equation.3">
                  <p:embed/>
                </p:oleObj>
              </mc:Choice>
              <mc:Fallback>
                <p:oleObj name="Equation" r:id="rId12" imgW="444307" imgH="520474" progId="Equation.3">
                  <p:embed/>
                  <p:pic>
                    <p:nvPicPr>
                      <p:cNvPr id="60" name="Object 19">
                        <a:extLst>
                          <a:ext uri="{FF2B5EF4-FFF2-40B4-BE49-F238E27FC236}">
                            <a16:creationId xmlns:a16="http://schemas.microsoft.com/office/drawing/2014/main" id="{B8ECAB9F-610A-4BFD-9FF0-013738E413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3528" y="3126092"/>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0">
            <a:extLst>
              <a:ext uri="{FF2B5EF4-FFF2-40B4-BE49-F238E27FC236}">
                <a16:creationId xmlns:a16="http://schemas.microsoft.com/office/drawing/2014/main" id="{2728298F-80CB-40C9-90BE-65859E2559F6}"/>
              </a:ext>
            </a:extLst>
          </p:cNvPr>
          <p:cNvGraphicFramePr>
            <a:graphicFrameLocks noChangeAspect="1"/>
          </p:cNvGraphicFramePr>
          <p:nvPr>
            <p:extLst>
              <p:ext uri="{D42A27DB-BD31-4B8C-83A1-F6EECF244321}">
                <p14:modId xmlns:p14="http://schemas.microsoft.com/office/powerpoint/2010/main" val="863658541"/>
              </p:ext>
            </p:extLst>
          </p:nvPr>
        </p:nvGraphicFramePr>
        <p:xfrm>
          <a:off x="8393728" y="2973692"/>
          <a:ext cx="1587500" cy="469900"/>
        </p:xfrm>
        <a:graphic>
          <a:graphicData uri="http://schemas.openxmlformats.org/presentationml/2006/ole">
            <mc:AlternateContent xmlns:mc="http://schemas.openxmlformats.org/markup-compatibility/2006">
              <mc:Choice xmlns:v="urn:schemas-microsoft-com:vml" Requires="v">
                <p:oleObj spid="_x0000_s4547" name="Equation" r:id="rId13" imgW="1587500" imgH="469900" progId="Equation.3">
                  <p:embed/>
                </p:oleObj>
              </mc:Choice>
              <mc:Fallback>
                <p:oleObj name="Equation" r:id="rId13" imgW="1587500" imgH="469900" progId="Equation.3">
                  <p:embed/>
                  <p:pic>
                    <p:nvPicPr>
                      <p:cNvPr id="61" name="Object 20">
                        <a:extLst>
                          <a:ext uri="{FF2B5EF4-FFF2-40B4-BE49-F238E27FC236}">
                            <a16:creationId xmlns:a16="http://schemas.microsoft.com/office/drawing/2014/main" id="{2728298F-80CB-40C9-90BE-65859E2559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3728" y="2973692"/>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9" name="Text Box 7">
                <a:extLst>
                  <a:ext uri="{FF2B5EF4-FFF2-40B4-BE49-F238E27FC236}">
                    <a16:creationId xmlns:a16="http://schemas.microsoft.com/office/drawing/2014/main" id="{0C20A307-6679-44B3-B09C-A5E8C018045E}"/>
                  </a:ext>
                </a:extLst>
              </p:cNvPr>
              <p:cNvSpPr txBox="1">
                <a:spLocks noChangeArrowheads="1"/>
              </p:cNvSpPr>
              <p:nvPr/>
            </p:nvSpPr>
            <p:spPr bwMode="auto">
              <a:xfrm>
                <a:off x="385628" y="4568705"/>
                <a:ext cx="5502680" cy="11272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spcBef>
                    <a:spcPct val="0"/>
                  </a:spcBef>
                </a:pPr>
                <a:r>
                  <a:rPr lang="zh-CN" altLang="en-US" sz="2800" dirty="0">
                    <a:solidFill>
                      <a:srgbClr val="003399"/>
                    </a:solidFill>
                    <a:latin typeface="楷体_GB2312" pitchFamily="49" charset="-122"/>
                    <a:ea typeface="楷体_GB2312" pitchFamily="49" charset="-122"/>
                  </a:rPr>
                  <a:t> 开始状态、接受状态、拒绝状态</a:t>
                </a:r>
                <a:r>
                  <a:rPr lang="en-US" altLang="zh-CN" sz="2800" dirty="0">
                    <a:solidFill>
                      <a:srgbClr val="003399"/>
                    </a:solidFill>
                    <a:latin typeface="楷体_GB2312" pitchFamily="49" charset="-122"/>
                    <a:ea typeface="楷体_GB2312" pitchFamily="49" charset="-122"/>
                  </a:rPr>
                  <a:t>-</a:t>
                </a:r>
              </a:p>
              <a:p>
                <a:pPr>
                  <a:spcBef>
                    <a:spcPct val="0"/>
                  </a:spcBef>
                </a:pPr>
                <a14:m>
                  <m:oMath xmlns:m="http://schemas.openxmlformats.org/officeDocument/2006/math">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0</m:t>
                        </m:r>
                      </m:sub>
                    </m:sSub>
                    <m:r>
                      <a:rPr lang="en-US" altLang="zh-CN" sz="2800" i="1" dirty="0">
                        <a:solidFill>
                          <a:srgbClr val="003399"/>
                        </a:solidFill>
                        <a:latin typeface="Cambria Math" panose="02040503050406030204" pitchFamily="18" charset="0"/>
                        <a:ea typeface="Cambria Math" panose="02040503050406030204" pitchFamily="18" charset="0"/>
                      </a:rPr>
                      <m:t>,</m:t>
                    </m:r>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𝑎𝑐𝑐𝑒𝑝𝑡</m:t>
                        </m:r>
                      </m:sub>
                    </m:sSub>
                    <m:r>
                      <a:rPr lang="en-US" altLang="zh-CN" sz="2800" i="1" dirty="0">
                        <a:solidFill>
                          <a:srgbClr val="003399"/>
                        </a:solidFill>
                        <a:latin typeface="Cambria Math" panose="02040503050406030204" pitchFamily="18" charset="0"/>
                        <a:ea typeface="Cambria Math" panose="02040503050406030204" pitchFamily="18" charset="0"/>
                      </a:rPr>
                      <m:t>,</m:t>
                    </m:r>
                    <m:sSub>
                      <m:sSubPr>
                        <m:ctrlPr>
                          <a:rPr lang="en-US" altLang="zh-CN" sz="2800" i="1" dirty="0">
                            <a:solidFill>
                              <a:srgbClr val="003399"/>
                            </a:solidFill>
                            <a:latin typeface="Cambria Math" panose="02040503050406030204" pitchFamily="18" charset="0"/>
                            <a:ea typeface="Cambria Math" panose="02040503050406030204" pitchFamily="18" charset="0"/>
                          </a:rPr>
                        </m:ctrlPr>
                      </m:sSubPr>
                      <m:e>
                        <m:r>
                          <a:rPr lang="en-US" altLang="zh-CN" sz="2800" i="1" dirty="0">
                            <a:solidFill>
                              <a:srgbClr val="003399"/>
                            </a:solidFill>
                            <a:latin typeface="Cambria Math" panose="02040503050406030204" pitchFamily="18" charset="0"/>
                            <a:ea typeface="Cambria Math" panose="02040503050406030204" pitchFamily="18" charset="0"/>
                          </a:rPr>
                          <m:t>𝑞</m:t>
                        </m:r>
                      </m:e>
                      <m:sub>
                        <m:r>
                          <a:rPr lang="en-US" altLang="zh-CN" sz="2800" i="1" dirty="0">
                            <a:solidFill>
                              <a:srgbClr val="003399"/>
                            </a:solidFill>
                            <a:latin typeface="Cambria Math" panose="02040503050406030204" pitchFamily="18" charset="0"/>
                            <a:ea typeface="Cambria Math" panose="02040503050406030204" pitchFamily="18" charset="0"/>
                          </a:rPr>
                          <m:t>𝑟𝑒𝑗𝑒𝑐𝑡</m:t>
                        </m:r>
                      </m:sub>
                    </m:sSub>
                  </m:oMath>
                </a14:m>
                <a:r>
                  <a:rPr lang="zh-CN" altLang="en-US" sz="2800" dirty="0">
                    <a:solidFill>
                      <a:srgbClr val="003399"/>
                    </a:solidFill>
                    <a:latin typeface="楷体_GB2312" pitchFamily="49" charset="-122"/>
                    <a:ea typeface="楷体_GB2312" pitchFamily="49" charset="-122"/>
                  </a:rPr>
                  <a:t>：</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p:txBody>
          </p:sp>
        </mc:Choice>
        <mc:Fallback xmlns="">
          <p:sp>
            <p:nvSpPr>
              <p:cNvPr id="29" name="Text Box 7">
                <a:extLst>
                  <a:ext uri="{FF2B5EF4-FFF2-40B4-BE49-F238E27FC236}">
                    <a16:creationId xmlns:a16="http://schemas.microsoft.com/office/drawing/2014/main" id="{0C20A307-6679-44B3-B09C-A5E8C018045E}"/>
                  </a:ext>
                </a:extLst>
              </p:cNvPr>
              <p:cNvSpPr txBox="1">
                <a:spLocks noRot="1" noChangeAspect="1" noMove="1" noResize="1" noEditPoints="1" noAdjustHandles="1" noChangeArrowheads="1" noChangeShapeType="1" noTextEdit="1"/>
              </p:cNvSpPr>
              <p:nvPr/>
            </p:nvSpPr>
            <p:spPr bwMode="auto">
              <a:xfrm>
                <a:off x="385628" y="4568705"/>
                <a:ext cx="5502680" cy="1127296"/>
              </a:xfrm>
              <a:prstGeom prst="rect">
                <a:avLst/>
              </a:prstGeom>
              <a:blipFill>
                <a:blip r:embed="rId15"/>
                <a:stretch>
                  <a:fillRect l="-332" t="-5405" r="-7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0" name="Text Box 7">
            <a:extLst>
              <a:ext uri="{FF2B5EF4-FFF2-40B4-BE49-F238E27FC236}">
                <a16:creationId xmlns:a16="http://schemas.microsoft.com/office/drawing/2014/main" id="{D25E7952-9FFB-4989-B13B-5FEFBB6188BA}"/>
              </a:ext>
            </a:extLst>
          </p:cNvPr>
          <p:cNvSpPr txBox="1">
            <a:spLocks noChangeArrowheads="1"/>
          </p:cNvSpPr>
          <p:nvPr/>
        </p:nvSpPr>
        <p:spPr bwMode="auto">
          <a:xfrm>
            <a:off x="6060625" y="4077752"/>
            <a:ext cx="493540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开始状态为该图灵机初始化的初始状态；接受状态和拒绝状态为该图灵机的最终状态，一旦进入该两个状态，图灵机得出输出，并停止运行</a:t>
            </a:r>
            <a:endParaRPr lang="zh-CN" altLang="en-US" sz="900" dirty="0">
              <a:solidFill>
                <a:srgbClr val="003399"/>
              </a:solidFill>
              <a:latin typeface="楷体_GB2312" pitchFamily="49" charset="-122"/>
              <a:ea typeface="楷体_GB2312" pitchFamily="49" charset="-122"/>
            </a:endParaRPr>
          </a:p>
        </p:txBody>
      </p:sp>
      <p:grpSp>
        <p:nvGrpSpPr>
          <p:cNvPr id="31" name="组合 30">
            <a:extLst>
              <a:ext uri="{FF2B5EF4-FFF2-40B4-BE49-F238E27FC236}">
                <a16:creationId xmlns:a16="http://schemas.microsoft.com/office/drawing/2014/main" id="{A57F0EAE-FDCC-4C84-A0E4-3D31EB6839A8}"/>
              </a:ext>
            </a:extLst>
          </p:cNvPr>
          <p:cNvGrpSpPr/>
          <p:nvPr/>
        </p:nvGrpSpPr>
        <p:grpSpPr>
          <a:xfrm>
            <a:off x="1524001" y="6398"/>
            <a:ext cx="7958902" cy="402193"/>
            <a:chOff x="0" y="6398"/>
            <a:chExt cx="6649824" cy="402193"/>
          </a:xfrm>
        </p:grpSpPr>
        <p:sp>
          <p:nvSpPr>
            <p:cNvPr id="32" name="矩形 31">
              <a:extLst>
                <a:ext uri="{FF2B5EF4-FFF2-40B4-BE49-F238E27FC236}">
                  <a16:creationId xmlns:a16="http://schemas.microsoft.com/office/drawing/2014/main" id="{5D23EB7F-F3FF-467A-9AB6-84410757DCD3}"/>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33" name="矩形 32">
              <a:extLst>
                <a:ext uri="{FF2B5EF4-FFF2-40B4-BE49-F238E27FC236}">
                  <a16:creationId xmlns:a16="http://schemas.microsoft.com/office/drawing/2014/main" id="{23B694F8-1135-44DD-9D65-5A308F913BDF}"/>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34" name="矩形 33">
              <a:extLst>
                <a:ext uri="{FF2B5EF4-FFF2-40B4-BE49-F238E27FC236}">
                  <a16:creationId xmlns:a16="http://schemas.microsoft.com/office/drawing/2014/main" id="{54F3AA70-A066-4B71-8AAD-7AB522B755E9}"/>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35" name="矩形 34">
              <a:extLst>
                <a:ext uri="{FF2B5EF4-FFF2-40B4-BE49-F238E27FC236}">
                  <a16:creationId xmlns:a16="http://schemas.microsoft.com/office/drawing/2014/main" id="{C998C81B-EACA-4FD7-9DFE-F19FE6F37B93}"/>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5238125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图灵机计算过程的形式化</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2021/11/15</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12</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03</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281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13</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en-US" altLang="zh-CN" dirty="0"/>
              <a:t>Configuration</a:t>
            </a:r>
            <a:r>
              <a:rPr lang="zh-CN" altLang="en-US" dirty="0"/>
              <a:t>（格局）和</a:t>
            </a:r>
            <a:r>
              <a:rPr lang="en-US" altLang="zh-CN" dirty="0"/>
              <a:t>Yield</a:t>
            </a:r>
            <a:r>
              <a:rPr lang="zh-CN" altLang="en-US" dirty="0"/>
              <a:t>（推导）</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1468800"/>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在运算过程中，图灵机的下一个运算结果根据当前状态、当前磁带内容和当前指针所指内容来计算。我们把这三个内容集合起来叫做图灵机当前的格局（</a:t>
                </a:r>
                <a:r>
                  <a:rPr lang="en-US" altLang="zh-CN" sz="2200" dirty="0">
                    <a:solidFill>
                      <a:schemeClr val="tx2"/>
                    </a:solidFill>
                    <a:latin typeface="楷体_GB2312"/>
                    <a:ea typeface="微软雅黑" panose="020B0503020204020204" pitchFamily="34" charset="-122"/>
                  </a:rPr>
                  <a:t>configuration</a:t>
                </a:r>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假设当前状态为</a:t>
                </a:r>
                <a14:m>
                  <m:oMath xmlns:m="http://schemas.openxmlformats.org/officeDocument/2006/math">
                    <m:r>
                      <a:rPr lang="en-US" altLang="zh-CN" sz="2400" b="0" i="1" dirty="0" smtClean="0">
                        <a:solidFill>
                          <a:schemeClr val="tx2"/>
                        </a:solidFill>
                        <a:latin typeface="Cambria Math" panose="02040503050406030204" pitchFamily="18" charset="0"/>
                        <a:ea typeface="Cambria Math" panose="02040503050406030204" pitchFamily="18" charset="0"/>
                      </a:rPr>
                      <m:t>𝑞</m:t>
                    </m:r>
                  </m:oMath>
                </a14:m>
                <a:r>
                  <a:rPr lang="zh-CN" altLang="en-US" sz="2200" dirty="0">
                    <a:solidFill>
                      <a:schemeClr val="tx2"/>
                    </a:solidFill>
                    <a:latin typeface="楷体_GB2312"/>
                    <a:ea typeface="微软雅黑" panose="020B0503020204020204" pitchFamily="34" charset="-122"/>
                  </a:rPr>
                  <a:t>，两个字符串</a:t>
                </a:r>
                <a14:m>
                  <m:oMath xmlns:m="http://schemas.openxmlformats.org/officeDocument/2006/math">
                    <m:r>
                      <a:rPr lang="en-US" altLang="zh-CN" sz="2200" dirty="0" smtClean="0">
                        <a:solidFill>
                          <a:schemeClr val="tx2"/>
                        </a:solidFill>
                        <a:latin typeface="Cambria Math" panose="02040503050406030204" pitchFamily="18" charset="0"/>
                        <a:ea typeface="微软雅黑" panose="020B0503020204020204" pitchFamily="34" charset="-122"/>
                      </a:rPr>
                      <m:t>𝑢</m:t>
                    </m:r>
                    <m:r>
                      <a:rPr lang="en-US" altLang="zh-CN" sz="2200" dirty="0" smtClean="0">
                        <a:solidFill>
                          <a:schemeClr val="tx2"/>
                        </a:solidFill>
                        <a:latin typeface="Cambria Math" panose="02040503050406030204" pitchFamily="18" charset="0"/>
                        <a:ea typeface="微软雅黑" panose="020B0503020204020204" pitchFamily="34" charset="-122"/>
                      </a:rPr>
                      <m:t>,</m:t>
                    </m:r>
                    <m:r>
                      <a:rPr lang="en-US" altLang="zh-CN" sz="2200" dirty="0" smtClean="0">
                        <a:solidFill>
                          <a:schemeClr val="tx2"/>
                        </a:solidFill>
                        <a:latin typeface="Cambria Math" panose="02040503050406030204" pitchFamily="18" charset="0"/>
                        <a:ea typeface="微软雅黑" panose="020B0503020204020204" pitchFamily="34" charset="-122"/>
                      </a:rPr>
                      <m:t>𝑣</m:t>
                    </m:r>
                    <m:r>
                      <a:rPr lang="zh-CN" altLang="en-US" sz="2200" dirty="0">
                        <a:solidFill>
                          <a:schemeClr val="tx2"/>
                        </a:solidFill>
                        <a:latin typeface="Cambria Math" panose="02040503050406030204" pitchFamily="18" charset="0"/>
                        <a:ea typeface="微软雅黑" panose="020B0503020204020204" pitchFamily="34" charset="-122"/>
                      </a:rPr>
                      <m:t>位于</m:t>
                    </m:r>
                  </m:oMath>
                </a14:m>
                <a:r>
                  <a:rPr lang="zh-CN" altLang="en-US" sz="2200" dirty="0">
                    <a:solidFill>
                      <a:schemeClr val="tx2"/>
                    </a:solidFill>
                    <a:latin typeface="楷体_GB2312"/>
                    <a:ea typeface="微软雅黑" panose="020B0503020204020204" pitchFamily="34" charset="-122"/>
                  </a:rPr>
                  <a:t>当前字符串集</a:t>
                </a:r>
                <a14:m>
                  <m:oMath xmlns:m="http://schemas.openxmlformats.org/officeDocument/2006/math">
                    <m:r>
                      <m:rPr>
                        <m:sty m:val="p"/>
                      </m:rPr>
                      <a:rPr lang="el-GR" altLang="zh-CN" sz="2400" i="1" dirty="0" smtClean="0">
                        <a:solidFill>
                          <a:schemeClr val="tx2"/>
                        </a:solidFill>
                        <a:latin typeface="Cambria Math" panose="02040503050406030204" pitchFamily="18" charset="0"/>
                        <a:ea typeface="Cambria Math" panose="02040503050406030204" pitchFamily="18" charset="0"/>
                      </a:rPr>
                      <m:t>Γ</m:t>
                    </m:r>
                  </m:oMath>
                </a14:m>
                <a:r>
                  <a:rPr lang="zh-CN" altLang="en-US" sz="2200" dirty="0">
                    <a:solidFill>
                      <a:schemeClr val="tx2"/>
                    </a:solidFill>
                    <a:latin typeface="楷体_GB2312"/>
                    <a:ea typeface="微软雅黑" panose="020B0503020204020204" pitchFamily="34" charset="-122"/>
                  </a:rPr>
                  <a:t>上，则我们称</a:t>
                </a:r>
                <a14:m>
                  <m:oMath xmlns:m="http://schemas.openxmlformats.org/officeDocument/2006/math">
                    <m:r>
                      <a:rPr lang="en-US" altLang="zh-CN" sz="2200" dirty="0">
                        <a:solidFill>
                          <a:schemeClr val="tx2"/>
                        </a:solidFill>
                        <a:latin typeface="Cambria Math" panose="02040503050406030204" pitchFamily="18" charset="0"/>
                        <a:ea typeface="微软雅黑" panose="020B0503020204020204" pitchFamily="34" charset="-122"/>
                      </a:rPr>
                      <m:t>𝑢</m:t>
                    </m:r>
                    <m:r>
                      <m:rPr>
                        <m:sty m:val="p"/>
                      </m:rPr>
                      <a:rPr lang="en-US" altLang="zh-CN" sz="2200" b="0" i="0" dirty="0" smtClean="0">
                        <a:solidFill>
                          <a:schemeClr val="tx2"/>
                        </a:solidFill>
                        <a:latin typeface="Cambria Math" panose="02040503050406030204" pitchFamily="18" charset="0"/>
                        <a:ea typeface="微软雅黑" panose="020B0503020204020204" pitchFamily="34" charset="-122"/>
                      </a:rPr>
                      <m:t>q</m:t>
                    </m:r>
                    <m:r>
                      <a:rPr lang="en-US" altLang="zh-CN" sz="2200" dirty="0">
                        <a:solidFill>
                          <a:schemeClr val="tx2"/>
                        </a:solidFill>
                        <a:latin typeface="Cambria Math" panose="02040503050406030204" pitchFamily="18" charset="0"/>
                        <a:ea typeface="微软雅黑" panose="020B0503020204020204" pitchFamily="34" charset="-122"/>
                      </a:rPr>
                      <m:t>𝑣</m:t>
                    </m:r>
                  </m:oMath>
                </a14:m>
                <a:r>
                  <a:rPr lang="zh-CN" altLang="en-US" sz="2200" dirty="0">
                    <a:solidFill>
                      <a:schemeClr val="tx2"/>
                    </a:solidFill>
                    <a:latin typeface="楷体_GB2312"/>
                    <a:ea typeface="微软雅黑" panose="020B0503020204020204" pitchFamily="34" charset="-122"/>
                  </a:rPr>
                  <a:t>为该图灵机当前格局。由一个格局到另一个格局的转换我们称之为推导（</a:t>
                </a:r>
                <a:r>
                  <a:rPr lang="en-US" altLang="zh-CN" sz="2200" dirty="0">
                    <a:solidFill>
                      <a:schemeClr val="tx2"/>
                    </a:solidFill>
                    <a:latin typeface="楷体_GB2312"/>
                    <a:ea typeface="微软雅黑" panose="020B0503020204020204" pitchFamily="34" charset="-122"/>
                  </a:rPr>
                  <a:t>yield</a:t>
                </a:r>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1468800"/>
              </a:xfrm>
              <a:prstGeom prst="rect">
                <a:avLst/>
              </a:prstGeom>
              <a:blipFill>
                <a:blip r:embed="rId3"/>
                <a:stretch>
                  <a:fillRect l="-724" t="-2905" r="-3007" b="-7884"/>
                </a:stretch>
              </a:blipFill>
            </p:spPr>
            <p:txBody>
              <a:bodyPr/>
              <a:lstStyle/>
              <a:p>
                <a:r>
                  <a:rPr lang="zh-CN" altLang="en-US">
                    <a:noFill/>
                  </a:rPr>
                  <a:t> </a:t>
                </a:r>
              </a:p>
            </p:txBody>
          </p:sp>
        </mc:Fallback>
      </mc:AlternateContent>
      <p:sp>
        <p:nvSpPr>
          <p:cNvPr id="32" name="Text Box 7">
            <a:extLst>
              <a:ext uri="{FF2B5EF4-FFF2-40B4-BE49-F238E27FC236}">
                <a16:creationId xmlns:a16="http://schemas.microsoft.com/office/drawing/2014/main" id="{8DC02572-2A7F-48F9-979C-268E1594DB07}"/>
              </a:ext>
            </a:extLst>
          </p:cNvPr>
          <p:cNvSpPr txBox="1">
            <a:spLocks noChangeArrowheads="1"/>
          </p:cNvSpPr>
          <p:nvPr/>
        </p:nvSpPr>
        <p:spPr bwMode="auto">
          <a:xfrm>
            <a:off x="427928" y="2961614"/>
            <a:ext cx="5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chemeClr val="tx1"/>
                </a:solidFill>
                <a:latin typeface="楷体_GB2312" pitchFamily="49" charset="-122"/>
                <a:ea typeface="楷体_GB2312" pitchFamily="49" charset="-122"/>
              </a:rPr>
              <a:t>例：</a:t>
            </a:r>
            <a:endParaRPr lang="zh-CN" altLang="en-US" sz="900" dirty="0">
              <a:solidFill>
                <a:schemeClr val="tx1"/>
              </a:solidFill>
              <a:latin typeface="楷体_GB2312" pitchFamily="49" charset="-122"/>
              <a:ea typeface="楷体_GB2312" pitchFamily="49" charset="-122"/>
            </a:endParaRPr>
          </a:p>
        </p:txBody>
      </p:sp>
      <p:pic>
        <p:nvPicPr>
          <p:cNvPr id="4" name="图片 3">
            <a:extLst>
              <a:ext uri="{FF2B5EF4-FFF2-40B4-BE49-F238E27FC236}">
                <a16:creationId xmlns:a16="http://schemas.microsoft.com/office/drawing/2014/main" id="{1A207720-590F-4765-B10E-C73008944674}"/>
              </a:ext>
            </a:extLst>
          </p:cNvPr>
          <p:cNvPicPr>
            <a:picLocks noChangeAspect="1"/>
          </p:cNvPicPr>
          <p:nvPr/>
        </p:nvPicPr>
        <p:blipFill>
          <a:blip r:embed="rId4"/>
          <a:stretch>
            <a:fillRect/>
          </a:stretch>
        </p:blipFill>
        <p:spPr>
          <a:xfrm>
            <a:off x="2495616" y="3116543"/>
            <a:ext cx="7057446" cy="1621711"/>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675C30AD-0663-438A-BD79-27BDA7EB561C}"/>
                  </a:ext>
                </a:extLst>
              </p:cNvPr>
              <p:cNvSpPr txBox="1"/>
              <p:nvPr/>
            </p:nvSpPr>
            <p:spPr>
              <a:xfrm>
                <a:off x="3045336" y="4874938"/>
                <a:ext cx="6103460"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i="1" dirty="0" smtClean="0">
                              <a:solidFill>
                                <a:srgbClr val="003399"/>
                              </a:solidFill>
                              <a:latin typeface="Cambria Math" panose="02040503050406030204" pitchFamily="18" charset="0"/>
                              <a:ea typeface="Cambria Math" panose="02040503050406030204" pitchFamily="18" charset="0"/>
                            </a:rPr>
                          </m:ctrlPr>
                        </m:sSubPr>
                        <m:e>
                          <m:r>
                            <a:rPr lang="en-US" altLang="zh-CN" sz="1800" b="0" i="1" dirty="0" smtClean="0">
                              <a:solidFill>
                                <a:srgbClr val="003399"/>
                              </a:solidFill>
                              <a:latin typeface="Cambria Math" panose="02040503050406030204" pitchFamily="18" charset="0"/>
                              <a:ea typeface="Cambria Math" panose="02040503050406030204" pitchFamily="18" charset="0"/>
                            </a:rPr>
                            <m:t>𝑎</m:t>
                          </m:r>
                          <m:r>
                            <a:rPr lang="en-US" altLang="zh-CN" sz="1800" i="1" dirty="0">
                              <a:solidFill>
                                <a:srgbClr val="003399"/>
                              </a:solidFill>
                              <a:latin typeface="Cambria Math" panose="02040503050406030204" pitchFamily="18" charset="0"/>
                              <a:ea typeface="Cambria Math" panose="02040503050406030204" pitchFamily="18" charset="0"/>
                            </a:rPr>
                            <m:t>𝑞</m:t>
                          </m:r>
                        </m:e>
                        <m:sub>
                          <m:r>
                            <m:rPr>
                              <m:sty m:val="p"/>
                            </m:rPr>
                            <a:rPr lang="en-US" altLang="zh-CN" i="1" dirty="0">
                              <a:solidFill>
                                <a:srgbClr val="003399"/>
                              </a:solidFill>
                              <a:latin typeface="Cambria Math" panose="02040503050406030204" pitchFamily="18" charset="0"/>
                              <a:ea typeface="Cambria Math" panose="02040503050406030204" pitchFamily="18" charset="0"/>
                            </a:rPr>
                            <m:t>i</m:t>
                          </m:r>
                        </m:sub>
                      </m:sSub>
                      <m:r>
                        <a:rPr lang="en-US" altLang="zh-CN" sz="1800" b="0" i="1" dirty="0" smtClean="0">
                          <a:solidFill>
                            <a:srgbClr val="003399"/>
                          </a:solidFill>
                          <a:latin typeface="Cambria Math" panose="02040503050406030204" pitchFamily="18" charset="0"/>
                          <a:ea typeface="Cambria Math" panose="02040503050406030204" pitchFamily="18" charset="0"/>
                        </a:rPr>
                        <m:t>𝑏𝑎𝑐</m:t>
                      </m:r>
                      <m:r>
                        <a:rPr lang="en-US" altLang="zh-CN" sz="1800" b="0" i="1" dirty="0" smtClean="0">
                          <a:solidFill>
                            <a:srgbClr val="003399"/>
                          </a:solidFill>
                          <a:latin typeface="Cambria Math" panose="02040503050406030204" pitchFamily="18" charset="0"/>
                          <a:ea typeface="Cambria Math" panose="02040503050406030204" pitchFamily="18" charset="0"/>
                        </a:rPr>
                        <m:t>   </m:t>
                      </m:r>
                      <m:r>
                        <a:rPr lang="en-US" altLang="zh-CN" sz="1800" b="0" i="1" dirty="0" smtClean="0">
                          <a:solidFill>
                            <a:srgbClr val="003399"/>
                          </a:solidFill>
                          <a:latin typeface="Cambria Math" panose="02040503050406030204" pitchFamily="18" charset="0"/>
                          <a:ea typeface="Cambria Math" panose="02040503050406030204" pitchFamily="18" charset="0"/>
                        </a:rPr>
                        <m:t>𝑦𝑖𝑒𝑙𝑑</m:t>
                      </m:r>
                      <m:r>
                        <a:rPr lang="en-US" altLang="zh-CN" sz="1800" b="0" i="1" dirty="0" smtClean="0">
                          <a:solidFill>
                            <a:srgbClr val="003399"/>
                          </a:solidFill>
                          <a:latin typeface="Cambria Math" panose="02040503050406030204" pitchFamily="18" charset="0"/>
                          <a:ea typeface="Cambria Math" panose="02040503050406030204" pitchFamily="18" charset="0"/>
                        </a:rPr>
                        <m:t>   </m:t>
                      </m:r>
                      <m:r>
                        <a:rPr lang="en-US" altLang="zh-CN" b="0" i="1" dirty="0" smtClean="0">
                          <a:solidFill>
                            <a:srgbClr val="003399"/>
                          </a:solidFill>
                          <a:latin typeface="Cambria Math" panose="02040503050406030204" pitchFamily="18" charset="0"/>
                          <a:ea typeface="Cambria Math" panose="02040503050406030204" pitchFamily="18" charset="0"/>
                        </a:rPr>
                        <m:t>𝑎𝑐</m:t>
                      </m:r>
                      <m:sSub>
                        <m:sSubPr>
                          <m:ctrlPr>
                            <a:rPr lang="en-US" altLang="zh-CN" sz="1800" i="1" dirty="0">
                              <a:solidFill>
                                <a:srgbClr val="003399"/>
                              </a:solidFill>
                              <a:latin typeface="Cambria Math" panose="02040503050406030204" pitchFamily="18" charset="0"/>
                              <a:ea typeface="Cambria Math" panose="02040503050406030204" pitchFamily="18" charset="0"/>
                            </a:rPr>
                          </m:ctrlPr>
                        </m:sSubPr>
                        <m:e>
                          <m:r>
                            <a:rPr lang="en-US" altLang="zh-CN" sz="1800" i="1" dirty="0">
                              <a:solidFill>
                                <a:srgbClr val="003399"/>
                              </a:solidFill>
                              <a:latin typeface="Cambria Math" panose="02040503050406030204" pitchFamily="18" charset="0"/>
                              <a:ea typeface="Cambria Math" panose="02040503050406030204" pitchFamily="18" charset="0"/>
                            </a:rPr>
                            <m:t>𝑞</m:t>
                          </m:r>
                        </m:e>
                        <m:sub>
                          <m:r>
                            <a:rPr lang="en-US" altLang="zh-CN" sz="1800" b="0" i="1" dirty="0" smtClean="0">
                              <a:solidFill>
                                <a:srgbClr val="003399"/>
                              </a:solidFill>
                              <a:latin typeface="Cambria Math" panose="02040503050406030204" pitchFamily="18" charset="0"/>
                              <a:ea typeface="Cambria Math" panose="02040503050406030204" pitchFamily="18" charset="0"/>
                            </a:rPr>
                            <m:t>𝑗</m:t>
                          </m:r>
                        </m:sub>
                      </m:sSub>
                      <m:r>
                        <a:rPr lang="en-US" altLang="zh-CN" sz="1800" b="0" i="1" dirty="0" smtClean="0">
                          <a:solidFill>
                            <a:srgbClr val="003399"/>
                          </a:solidFill>
                          <a:latin typeface="Cambria Math" panose="02040503050406030204" pitchFamily="18" charset="0"/>
                          <a:ea typeface="Cambria Math" panose="02040503050406030204" pitchFamily="18" charset="0"/>
                        </a:rPr>
                        <m:t>𝑎𝑐</m:t>
                      </m:r>
                    </m:oMath>
                  </m:oMathPara>
                </a14:m>
                <a:endParaRPr lang="zh-CN" altLang="en-US" dirty="0"/>
              </a:p>
            </p:txBody>
          </p:sp>
        </mc:Choice>
        <mc:Fallback xmlns="">
          <p:sp>
            <p:nvSpPr>
              <p:cNvPr id="34" name="文本框 33">
                <a:extLst>
                  <a:ext uri="{FF2B5EF4-FFF2-40B4-BE49-F238E27FC236}">
                    <a16:creationId xmlns:a16="http://schemas.microsoft.com/office/drawing/2014/main" id="{675C30AD-0663-438A-BD79-27BDA7EB561C}"/>
                  </a:ext>
                </a:extLst>
              </p:cNvPr>
              <p:cNvSpPr txBox="1">
                <a:spLocks noRot="1" noChangeAspect="1" noMove="1" noResize="1" noEditPoints="1" noAdjustHandles="1" noChangeArrowheads="1" noChangeShapeType="1" noTextEdit="1"/>
              </p:cNvSpPr>
              <p:nvPr/>
            </p:nvSpPr>
            <p:spPr>
              <a:xfrm>
                <a:off x="3045336" y="4874938"/>
                <a:ext cx="6103460" cy="391646"/>
              </a:xfrm>
              <a:prstGeom prst="rect">
                <a:avLst/>
              </a:prstGeom>
              <a:blipFill>
                <a:blip r:embed="rId5"/>
                <a:stretch>
                  <a:fillRect b="-7813"/>
                </a:stretch>
              </a:blipFill>
            </p:spPr>
            <p:txBody>
              <a:bodyPr/>
              <a:lstStyle/>
              <a:p>
                <a:r>
                  <a:rPr lang="zh-CN" altLang="en-US">
                    <a:noFill/>
                  </a:rPr>
                  <a:t> </a:t>
                </a:r>
              </a:p>
            </p:txBody>
          </p:sp>
        </mc:Fallback>
      </mc:AlternateContent>
      <p:sp>
        <p:nvSpPr>
          <p:cNvPr id="35" name="Oval 3">
            <a:extLst>
              <a:ext uri="{FF2B5EF4-FFF2-40B4-BE49-F238E27FC236}">
                <a16:creationId xmlns:a16="http://schemas.microsoft.com/office/drawing/2014/main" id="{A4A1B1AE-5805-48B6-88B3-B328D98830F5}"/>
              </a:ext>
            </a:extLst>
          </p:cNvPr>
          <p:cNvSpPr>
            <a:spLocks noChangeArrowheads="1"/>
          </p:cNvSpPr>
          <p:nvPr/>
        </p:nvSpPr>
        <p:spPr bwMode="auto">
          <a:xfrm>
            <a:off x="5024139" y="5481750"/>
            <a:ext cx="350810" cy="383318"/>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4">
            <a:extLst>
              <a:ext uri="{FF2B5EF4-FFF2-40B4-BE49-F238E27FC236}">
                <a16:creationId xmlns:a16="http://schemas.microsoft.com/office/drawing/2014/main" id="{9D555FE1-056E-43EF-A1B1-6441C0684C61}"/>
              </a:ext>
            </a:extLst>
          </p:cNvPr>
          <p:cNvSpPr>
            <a:spLocks noChangeArrowheads="1"/>
          </p:cNvSpPr>
          <p:nvPr/>
        </p:nvSpPr>
        <p:spPr bwMode="auto">
          <a:xfrm>
            <a:off x="6629100" y="5537591"/>
            <a:ext cx="342312" cy="33252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Line 5">
            <a:extLst>
              <a:ext uri="{FF2B5EF4-FFF2-40B4-BE49-F238E27FC236}">
                <a16:creationId xmlns:a16="http://schemas.microsoft.com/office/drawing/2014/main" id="{D3E5D9C0-3D2A-4380-813C-F2EDBE9B1188}"/>
              </a:ext>
            </a:extLst>
          </p:cNvPr>
          <p:cNvSpPr>
            <a:spLocks noChangeShapeType="1"/>
          </p:cNvSpPr>
          <p:nvPr/>
        </p:nvSpPr>
        <p:spPr bwMode="auto">
          <a:xfrm>
            <a:off x="5412402" y="5685261"/>
            <a:ext cx="1207175" cy="1386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8" name="Object 6">
                <a:extLst>
                  <a:ext uri="{FF2B5EF4-FFF2-40B4-BE49-F238E27FC236}">
                    <a16:creationId xmlns:a16="http://schemas.microsoft.com/office/drawing/2014/main" id="{40C9ABB0-258C-4797-B5FB-0EE89E97A00D}"/>
                  </a:ext>
                </a:extLst>
              </p:cNvPr>
              <p:cNvSpPr txBox="1"/>
              <p:nvPr/>
            </p:nvSpPr>
            <p:spPr bwMode="auto">
              <a:xfrm>
                <a:off x="5024139" y="5424911"/>
                <a:ext cx="381000" cy="5207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𝑖</m:t>
                          </m:r>
                        </m:sub>
                      </m:sSub>
                    </m:oMath>
                  </m:oMathPara>
                </a14:m>
                <a:endParaRPr lang="zh-CN" altLang="en-US" dirty="0"/>
              </a:p>
            </p:txBody>
          </p:sp>
        </mc:Choice>
        <mc:Fallback xmlns="">
          <p:sp>
            <p:nvSpPr>
              <p:cNvPr id="38" name="Object 6">
                <a:extLst>
                  <a:ext uri="{FF2B5EF4-FFF2-40B4-BE49-F238E27FC236}">
                    <a16:creationId xmlns:a16="http://schemas.microsoft.com/office/drawing/2014/main" id="{40C9ABB0-258C-4797-B5FB-0EE89E97A00D}"/>
                  </a:ext>
                </a:extLst>
              </p:cNvPr>
              <p:cNvSpPr txBox="1">
                <a:spLocks noRot="1" noChangeAspect="1" noMove="1" noResize="1" noEditPoints="1" noAdjustHandles="1" noChangeArrowheads="1" noChangeShapeType="1" noTextEdit="1"/>
              </p:cNvSpPr>
              <p:nvPr/>
            </p:nvSpPr>
            <p:spPr bwMode="auto">
              <a:xfrm>
                <a:off x="5024139" y="5424911"/>
                <a:ext cx="381000" cy="52070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bject 7">
                <a:extLst>
                  <a:ext uri="{FF2B5EF4-FFF2-40B4-BE49-F238E27FC236}">
                    <a16:creationId xmlns:a16="http://schemas.microsoft.com/office/drawing/2014/main" id="{DC037AE0-6036-40DC-85F7-5FCFA849960A}"/>
                  </a:ext>
                </a:extLst>
              </p:cNvPr>
              <p:cNvSpPr txBox="1"/>
              <p:nvPr/>
            </p:nvSpPr>
            <p:spPr bwMode="auto">
              <a:xfrm>
                <a:off x="6629100" y="5475990"/>
                <a:ext cx="442912" cy="5207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𝑗</m:t>
                          </m:r>
                        </m:sub>
                      </m:sSub>
                    </m:oMath>
                  </m:oMathPara>
                </a14:m>
                <a:endParaRPr lang="zh-CN" altLang="en-US" dirty="0"/>
              </a:p>
            </p:txBody>
          </p:sp>
        </mc:Choice>
        <mc:Fallback xmlns="">
          <p:sp>
            <p:nvSpPr>
              <p:cNvPr id="39" name="Object 7">
                <a:extLst>
                  <a:ext uri="{FF2B5EF4-FFF2-40B4-BE49-F238E27FC236}">
                    <a16:creationId xmlns:a16="http://schemas.microsoft.com/office/drawing/2014/main" id="{DC037AE0-6036-40DC-85F7-5FCFA849960A}"/>
                  </a:ext>
                </a:extLst>
              </p:cNvPr>
              <p:cNvSpPr txBox="1">
                <a:spLocks noRot="1" noChangeAspect="1" noMove="1" noResize="1" noEditPoints="1" noAdjustHandles="1" noChangeArrowheads="1" noChangeShapeType="1" noTextEdit="1"/>
              </p:cNvSpPr>
              <p:nvPr/>
            </p:nvSpPr>
            <p:spPr bwMode="auto">
              <a:xfrm>
                <a:off x="6629100" y="5475990"/>
                <a:ext cx="442912" cy="52070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8">
                <a:extLst>
                  <a:ext uri="{FF2B5EF4-FFF2-40B4-BE49-F238E27FC236}">
                    <a16:creationId xmlns:a16="http://schemas.microsoft.com/office/drawing/2014/main" id="{EEB3C37C-E38C-49C5-994E-C6524C1E2857}"/>
                  </a:ext>
                </a:extLst>
              </p:cNvPr>
              <p:cNvSpPr txBox="1"/>
              <p:nvPr/>
            </p:nvSpPr>
            <p:spPr bwMode="auto">
              <a:xfrm>
                <a:off x="5595639" y="5391150"/>
                <a:ext cx="1023938" cy="307975"/>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𝑐</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oMath>
                  </m:oMathPara>
                </a14:m>
                <a:endParaRPr lang="zh-CN" altLang="en-US" dirty="0"/>
              </a:p>
            </p:txBody>
          </p:sp>
        </mc:Choice>
        <mc:Fallback xmlns="">
          <p:sp>
            <p:nvSpPr>
              <p:cNvPr id="40" name="Object 8">
                <a:extLst>
                  <a:ext uri="{FF2B5EF4-FFF2-40B4-BE49-F238E27FC236}">
                    <a16:creationId xmlns:a16="http://schemas.microsoft.com/office/drawing/2014/main" id="{EEB3C37C-E38C-49C5-994E-C6524C1E2857}"/>
                  </a:ext>
                </a:extLst>
              </p:cNvPr>
              <p:cNvSpPr txBox="1">
                <a:spLocks noRot="1" noChangeAspect="1" noMove="1" noResize="1" noEditPoints="1" noAdjustHandles="1" noChangeArrowheads="1" noChangeShapeType="1" noTextEdit="1"/>
              </p:cNvSpPr>
              <p:nvPr/>
            </p:nvSpPr>
            <p:spPr bwMode="auto">
              <a:xfrm>
                <a:off x="5595639" y="5391150"/>
                <a:ext cx="1023938" cy="307975"/>
              </a:xfrm>
              <a:prstGeom prst="rect">
                <a:avLst/>
              </a:prstGeom>
              <a:blipFill>
                <a:blip r:embed="rId8"/>
                <a:stretch>
                  <a:fillRect/>
                </a:stretch>
              </a:blipFill>
              <a:ln>
                <a:noFill/>
              </a:ln>
              <a:effectLst/>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100A08BE-B03B-4318-93C0-928A7FEB20C2}"/>
              </a:ext>
            </a:extLst>
          </p:cNvPr>
          <p:cNvGrpSpPr/>
          <p:nvPr/>
        </p:nvGrpSpPr>
        <p:grpSpPr>
          <a:xfrm>
            <a:off x="1524001" y="6398"/>
            <a:ext cx="7926930" cy="402193"/>
            <a:chOff x="0" y="6398"/>
            <a:chExt cx="6623111" cy="402193"/>
          </a:xfrm>
        </p:grpSpPr>
        <p:sp>
          <p:nvSpPr>
            <p:cNvPr id="23" name="矩形 22">
              <a:extLst>
                <a:ext uri="{FF2B5EF4-FFF2-40B4-BE49-F238E27FC236}">
                  <a16:creationId xmlns:a16="http://schemas.microsoft.com/office/drawing/2014/main" id="{94282423-3DF1-4704-AD09-E34B8B85472A}"/>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8" name="矩形 27">
              <a:extLst>
                <a:ext uri="{FF2B5EF4-FFF2-40B4-BE49-F238E27FC236}">
                  <a16:creationId xmlns:a16="http://schemas.microsoft.com/office/drawing/2014/main" id="{D7745C0F-C931-4D9E-B409-130D42E8B802}"/>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9" name="矩形 28">
              <a:extLst>
                <a:ext uri="{FF2B5EF4-FFF2-40B4-BE49-F238E27FC236}">
                  <a16:creationId xmlns:a16="http://schemas.microsoft.com/office/drawing/2014/main" id="{FF108527-38EE-4010-9BE8-5C62FED59D2A}"/>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30" name="矩形 29">
              <a:extLst>
                <a:ext uri="{FF2B5EF4-FFF2-40B4-BE49-F238E27FC236}">
                  <a16:creationId xmlns:a16="http://schemas.microsoft.com/office/drawing/2014/main" id="{F8537536-B60B-4AE8-AF72-4E1C47E28326}"/>
                </a:ext>
              </a:extLst>
            </p:cNvPr>
            <p:cNvSpPr/>
            <p:nvPr/>
          </p:nvSpPr>
          <p:spPr>
            <a:xfrm>
              <a:off x="4074178" y="22856"/>
              <a:ext cx="2548933"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34134232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3171317"/>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图灵机以开始格式（</a:t>
                </a:r>
                <a:r>
                  <a:rPr lang="en-US" altLang="zh-CN" sz="2200" dirty="0">
                    <a:solidFill>
                      <a:schemeClr val="tx2"/>
                    </a:solidFill>
                    <a:latin typeface="楷体_GB2312"/>
                    <a:ea typeface="微软雅黑" panose="020B0503020204020204" pitchFamily="34" charset="-122"/>
                  </a:rPr>
                  <a:t>starting configuration</a:t>
                </a:r>
                <a:r>
                  <a:rPr lang="zh-CN" altLang="en-US" sz="2200" dirty="0">
                    <a:solidFill>
                      <a:schemeClr val="tx2"/>
                    </a:solidFill>
                    <a:latin typeface="楷体_GB2312"/>
                    <a:ea typeface="微软雅黑" panose="020B0503020204020204" pitchFamily="34" charset="-122"/>
                  </a:rPr>
                  <a:t>）开始，最终会进入接受格局（</a:t>
                </a:r>
                <a:r>
                  <a:rPr lang="en-US" altLang="zh-CN" sz="2200" dirty="0">
                    <a:solidFill>
                      <a:schemeClr val="tx2"/>
                    </a:solidFill>
                    <a:latin typeface="楷体_GB2312"/>
                    <a:ea typeface="微软雅黑" panose="020B0503020204020204" pitchFamily="34" charset="-122"/>
                  </a:rPr>
                  <a:t>accepting configuration</a:t>
                </a:r>
                <a:r>
                  <a:rPr lang="zh-CN" altLang="en-US" sz="2200" dirty="0">
                    <a:solidFill>
                      <a:schemeClr val="tx2"/>
                    </a:solidFill>
                    <a:latin typeface="楷体_GB2312"/>
                    <a:ea typeface="微软雅黑" panose="020B0503020204020204" pitchFamily="34" charset="-122"/>
                  </a:rPr>
                  <a:t>）或者拒绝格局（</a:t>
                </a:r>
                <a:r>
                  <a:rPr lang="en-US" altLang="zh-CN" sz="2200" dirty="0">
                    <a:solidFill>
                      <a:schemeClr val="tx2"/>
                    </a:solidFill>
                    <a:latin typeface="楷体_GB2312"/>
                    <a:ea typeface="微软雅黑" panose="020B0503020204020204" pitchFamily="34" charset="-122"/>
                  </a:rPr>
                  <a:t>rejecting configuration</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accepting configuration</a:t>
                </a:r>
                <a:r>
                  <a:rPr lang="zh-CN" altLang="en-US" sz="2200" dirty="0">
                    <a:solidFill>
                      <a:schemeClr val="tx2"/>
                    </a:solidFill>
                    <a:latin typeface="楷体_GB2312"/>
                    <a:ea typeface="微软雅黑" panose="020B0503020204020204" pitchFamily="34" charset="-122"/>
                  </a:rPr>
                  <a:t>和</a:t>
                </a:r>
                <a:r>
                  <a:rPr lang="en-US" altLang="zh-CN" sz="2200" dirty="0">
                    <a:solidFill>
                      <a:schemeClr val="tx2"/>
                    </a:solidFill>
                    <a:latin typeface="楷体_GB2312"/>
                    <a:ea typeface="微软雅黑" panose="020B0503020204020204" pitchFamily="34" charset="-122"/>
                  </a:rPr>
                  <a:t>reject configuration</a:t>
                </a:r>
                <a:r>
                  <a:rPr lang="zh-CN" altLang="en-US" sz="2200" dirty="0">
                    <a:solidFill>
                      <a:schemeClr val="tx2"/>
                    </a:solidFill>
                    <a:latin typeface="楷体_GB2312"/>
                    <a:ea typeface="微软雅黑" panose="020B0503020204020204" pitchFamily="34" charset="-122"/>
                  </a:rPr>
                  <a:t>被称为停止格局（</a:t>
                </a:r>
                <a:r>
                  <a:rPr lang="en-US" altLang="zh-CN" sz="2200" dirty="0">
                    <a:solidFill>
                      <a:schemeClr val="tx2"/>
                    </a:solidFill>
                    <a:latin typeface="楷体_GB2312"/>
                    <a:ea typeface="微软雅黑" panose="020B0503020204020204" pitchFamily="34" charset="-122"/>
                  </a:rPr>
                  <a:t>halting configuration</a:t>
                </a:r>
                <a:r>
                  <a:rPr lang="zh-CN" altLang="en-US" sz="2200" dirty="0">
                    <a:solidFill>
                      <a:schemeClr val="tx2"/>
                    </a:solidFill>
                    <a:latin typeface="楷体_GB2312"/>
                    <a:ea typeface="微软雅黑" panose="020B0503020204020204" pitchFamily="34" charset="-122"/>
                  </a:rPr>
                  <a:t>），也就是说一旦图灵机的状态变为</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dirty="0">
                            <a:solidFill>
                              <a:schemeClr val="tx2"/>
                            </a:solidFill>
                            <a:latin typeface="Cambria Math" panose="02040503050406030204" pitchFamily="18" charset="0"/>
                            <a:ea typeface="微软雅黑" panose="020B0503020204020204" pitchFamily="34" charset="-122"/>
                          </a:rPr>
                          <m:t>𝑎𝑐𝑐𝑒𝑝𝑡</m:t>
                        </m:r>
                      </m:sub>
                    </m:sSub>
                    <m:r>
                      <a:rPr lang="en-US" altLang="zh-CN" sz="2200" dirty="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dirty="0">
                            <a:solidFill>
                              <a:schemeClr val="tx2"/>
                            </a:solidFill>
                            <a:latin typeface="Cambria Math" panose="02040503050406030204" pitchFamily="18" charset="0"/>
                            <a:ea typeface="微软雅黑" panose="020B0503020204020204" pitchFamily="34" charset="-122"/>
                          </a:rPr>
                          <m:t>𝑟𝑒𝑗𝑒𝑐𝑡</m:t>
                        </m:r>
                      </m:sub>
                    </m:sSub>
                  </m:oMath>
                </a14:m>
                <a:r>
                  <a:rPr lang="zh-CN" altLang="en-US" sz="2200" dirty="0">
                    <a:solidFill>
                      <a:schemeClr val="tx2"/>
                    </a:solidFill>
                    <a:latin typeface="楷体_GB2312"/>
                    <a:ea typeface="微软雅黑" panose="020B0503020204020204" pitchFamily="34" charset="-122"/>
                  </a:rPr>
                  <a:t>，该图灵机停止运行并给出结果。</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定义：称一个图灵机</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接受输入</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，如果一段格局</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2</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3</m:t>
                        </m:r>
                      </m:sub>
                    </m:sSub>
                    <m:r>
                      <a:rPr lang="en-US" altLang="zh-CN" sz="2200" i="1"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oMath>
                </a14:m>
                <a:r>
                  <a:rPr lang="zh-CN" altLang="en-US" sz="2200" dirty="0">
                    <a:solidFill>
                      <a:schemeClr val="tx2"/>
                    </a:solidFill>
                    <a:latin typeface="楷体_GB2312"/>
                    <a:ea typeface="微软雅黑" panose="020B0503020204020204" pitchFamily="34" charset="-122"/>
                  </a:rPr>
                  <a:t>存在，这些格局满足如下条件</a:t>
                </a:r>
                <a:endParaRPr lang="en-US" altLang="zh-CN" sz="2200" dirty="0">
                  <a:solidFill>
                    <a:schemeClr val="tx2"/>
                  </a:solidFill>
                  <a:latin typeface="楷体_GB2312"/>
                  <a:ea typeface="微软雅黑" panose="020B0503020204020204" pitchFamily="34" charset="-122"/>
                </a:endParaRPr>
              </a:p>
              <a:p>
                <a:pPr indent="457200" defTabSz="457200"/>
                <a:r>
                  <a:rPr lang="en-US" altLang="zh-CN" sz="2200" dirty="0">
                    <a:solidFill>
                      <a:schemeClr val="tx2"/>
                    </a:solidFill>
                    <a:ea typeface="微软雅黑" panose="020B0503020204020204" pitchFamily="34" charset="-122"/>
                  </a:rPr>
                  <a:t>	1.</a:t>
                </a:r>
                <a14:m>
                  <m:oMath xmlns:m="http://schemas.openxmlformats.org/officeDocument/2006/math">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r>
                  <a:rPr lang="zh-CN" altLang="en-US" sz="2200" dirty="0">
                    <a:solidFill>
                      <a:schemeClr val="tx2"/>
                    </a:solidFill>
                    <a:latin typeface="楷体_GB2312"/>
                    <a:ea typeface="微软雅黑" panose="020B0503020204020204" pitchFamily="34" charset="-122"/>
                  </a:rPr>
                  <a:t>是给定输入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后的图灵机</a:t>
                </a:r>
                <a:r>
                  <a:rPr lang="en-US" altLang="zh-CN" sz="2200" dirty="0">
                    <a:solidFill>
                      <a:schemeClr val="tx2"/>
                    </a:solidFill>
                    <a:latin typeface="楷体_GB2312"/>
                    <a:ea typeface="微软雅黑" panose="020B0503020204020204" pitchFamily="34" charset="-122"/>
                  </a:rPr>
                  <a:t>start configuration</a:t>
                </a:r>
              </a:p>
              <a:p>
                <a:pPr indent="457200" defTabSz="457200"/>
                <a:r>
                  <a:rPr lang="en-US" altLang="zh-CN" sz="2200" dirty="0">
                    <a:solidFill>
                      <a:schemeClr val="tx2"/>
                    </a:solidFill>
                    <a:ea typeface="微软雅黑" panose="020B0503020204020204" pitchFamily="34" charset="-122"/>
                  </a:rPr>
                  <a:t>	2.</a:t>
                </a:r>
                <a:r>
                  <a:rPr lang="zh-CN" altLang="en-US" sz="2200" dirty="0">
                    <a:solidFill>
                      <a:schemeClr val="tx2"/>
                    </a:solidFill>
                    <a:ea typeface="微软雅黑" panose="020B0503020204020204" pitchFamily="34" charset="-122"/>
                  </a:rPr>
                  <a:t>每个</a:t>
                </a:r>
                <a14:m>
                  <m:oMath xmlns:m="http://schemas.openxmlformats.org/officeDocument/2006/math">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𝑖</m:t>
                        </m:r>
                      </m:sub>
                    </m:sSub>
                  </m:oMath>
                </a14:m>
                <a:r>
                  <a:rPr lang="zh-CN" altLang="en-US" sz="2200" dirty="0">
                    <a:solidFill>
                      <a:schemeClr val="tx2"/>
                    </a:solidFill>
                    <a:latin typeface="楷体_GB2312"/>
                    <a:ea typeface="微软雅黑" panose="020B0503020204020204" pitchFamily="34" charset="-122"/>
                  </a:rPr>
                  <a:t>可以推导出</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r>
                  <a:rPr lang="zh-CN" altLang="en-US" sz="2200" dirty="0">
                    <a:solidFill>
                      <a:schemeClr val="tx2"/>
                    </a:solidFill>
                    <a:latin typeface="楷体_GB2312"/>
                    <a:ea typeface="微软雅黑" panose="020B0503020204020204" pitchFamily="34" charset="-122"/>
                  </a:rPr>
                  <a:t>，也就是</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0" dirty="0" smtClean="0">
                        <a:solidFill>
                          <a:schemeClr val="tx2"/>
                        </a:solidFill>
                        <a:latin typeface="Cambria Math" panose="02040503050406030204" pitchFamily="18" charset="0"/>
                        <a:ea typeface="微软雅黑" panose="020B0503020204020204" pitchFamily="34" charset="-122"/>
                      </a:rPr>
                      <m:t>   </m:t>
                    </m:r>
                    <m:r>
                      <a:rPr lang="en-US" altLang="zh-CN" sz="2200" dirty="0">
                        <a:solidFill>
                          <a:schemeClr val="tx2"/>
                        </a:solidFill>
                        <a:latin typeface="Cambria Math" panose="02040503050406030204" pitchFamily="18" charset="0"/>
                        <a:ea typeface="微软雅黑" panose="020B0503020204020204" pitchFamily="34" charset="-122"/>
                      </a:rPr>
                      <m:t>𝑦𝑖𝑒𝑙𝑑</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   </m:t>
                        </m:r>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i="1" dirty="0">
                            <a:solidFill>
                              <a:schemeClr val="tx2"/>
                            </a:solidFill>
                            <a:latin typeface="Cambria Math" panose="02040503050406030204" pitchFamily="18" charset="0"/>
                            <a:ea typeface="微软雅黑" panose="020B0503020204020204" pitchFamily="34" charset="-122"/>
                          </a:rPr>
                          <m:t>𝑖</m:t>
                        </m:r>
                        <m:r>
                          <a:rPr lang="en-US" altLang="zh-CN" sz="2200" b="0" i="1" dirty="0" smtClean="0">
                            <a:solidFill>
                              <a:schemeClr val="tx2"/>
                            </a:solidFill>
                            <a:latin typeface="Cambria Math" panose="02040503050406030204" pitchFamily="18" charset="0"/>
                            <a:ea typeface="微软雅黑" panose="020B0503020204020204" pitchFamily="34" charset="-122"/>
                          </a:rPr>
                          <m:t>+1</m:t>
                        </m:r>
                      </m:sub>
                    </m:sSub>
                  </m:oMath>
                </a14:m>
                <a:endParaRPr lang="en-US" altLang="zh-CN" sz="2200" dirty="0">
                  <a:solidFill>
                    <a:schemeClr val="tx2"/>
                  </a:solidFill>
                  <a:latin typeface="楷体_GB2312"/>
                  <a:ea typeface="微软雅黑" panose="020B0503020204020204" pitchFamily="34" charset="-122"/>
                </a:endParaRPr>
              </a:p>
              <a:p>
                <a:pPr indent="457200" defTabSz="457200"/>
                <a:r>
                  <a:rPr lang="en-US" altLang="zh-CN" sz="2200" dirty="0">
                    <a:solidFill>
                      <a:schemeClr val="tx2"/>
                    </a:solidFill>
                    <a:ea typeface="微软雅黑" panose="020B0503020204020204" pitchFamily="34" charset="-122"/>
                  </a:rPr>
                  <a:t>	3. </a:t>
                </a:r>
                <a14:m>
                  <m:oMath xmlns:m="http://schemas.openxmlformats.org/officeDocument/2006/math">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𝐶</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oMath>
                </a14:m>
                <a:r>
                  <a:rPr lang="zh-CN" altLang="en-US" sz="2200" dirty="0">
                    <a:solidFill>
                      <a:schemeClr val="tx2"/>
                    </a:solidFill>
                    <a:latin typeface="楷体_GB2312"/>
                    <a:ea typeface="微软雅黑" panose="020B0503020204020204" pitchFamily="34" charset="-122"/>
                  </a:rPr>
                  <a:t>是该图灵机的</a:t>
                </a:r>
                <a:r>
                  <a:rPr lang="en-US" altLang="zh-CN" sz="2200" dirty="0">
                    <a:solidFill>
                      <a:schemeClr val="tx2"/>
                    </a:solidFill>
                    <a:latin typeface="楷体_GB2312"/>
                    <a:ea typeface="微软雅黑" panose="020B0503020204020204" pitchFamily="34" charset="-122"/>
                  </a:rPr>
                  <a:t>accepting configuration</a:t>
                </a:r>
              </a:p>
            </p:txBody>
          </p:sp>
        </mc:Choice>
        <mc:Fallback xmlns="">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3171317"/>
              </a:xfrm>
              <a:prstGeom prst="rect">
                <a:avLst/>
              </a:prstGeom>
              <a:blipFill>
                <a:blip r:embed="rId3"/>
                <a:stretch>
                  <a:fillRect l="-724" t="-1346" r="-111" b="-3077"/>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D4AD3E57-E356-43CA-B0C3-025AB79C2E2E}"/>
              </a:ext>
            </a:extLst>
          </p:cNvPr>
          <p:cNvGrpSpPr/>
          <p:nvPr/>
        </p:nvGrpSpPr>
        <p:grpSpPr>
          <a:xfrm>
            <a:off x="1524001" y="6398"/>
            <a:ext cx="7933325" cy="402193"/>
            <a:chOff x="0" y="6398"/>
            <a:chExt cx="6628454" cy="402193"/>
          </a:xfrm>
        </p:grpSpPr>
        <p:sp>
          <p:nvSpPr>
            <p:cNvPr id="15" name="矩形 14">
              <a:extLst>
                <a:ext uri="{FF2B5EF4-FFF2-40B4-BE49-F238E27FC236}">
                  <a16:creationId xmlns:a16="http://schemas.microsoft.com/office/drawing/2014/main" id="{B4BEB242-87BC-485B-B9BD-3434D0CE5210}"/>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6DAECF54-908D-4064-98CA-0A2BDD6B4BAE}"/>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6A1318A1-21C5-4E7B-B5D5-819FFCEC38C7}"/>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8BFA4863-0026-4192-A981-3395A2D5BD3E}"/>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5824889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p:sp>
        <p:nvSpPr>
          <p:cNvPr id="31" name="文本框 30">
            <a:extLst>
              <a:ext uri="{FF2B5EF4-FFF2-40B4-BE49-F238E27FC236}">
                <a16:creationId xmlns:a16="http://schemas.microsoft.com/office/drawing/2014/main" id="{4CB31760-FC51-4E2F-B5AF-94C76B0C4BA6}"/>
              </a:ext>
            </a:extLst>
          </p:cNvPr>
          <p:cNvSpPr txBox="1"/>
          <p:nvPr/>
        </p:nvSpPr>
        <p:spPr>
          <a:xfrm>
            <a:off x="544972" y="1317423"/>
            <a:ext cx="10949500" cy="2462213"/>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此处我们设计一个简单的图灵机，该图灵机能够识别</a:t>
            </a:r>
            <a:r>
              <a:rPr lang="en-US" altLang="zh-CN" sz="2200" dirty="0" err="1">
                <a:solidFill>
                  <a:schemeClr val="tx2"/>
                </a:solidFill>
                <a:latin typeface="楷体_GB2312"/>
                <a:ea typeface="微软雅黑" panose="020B0503020204020204" pitchFamily="34" charset="-122"/>
              </a:rPr>
              <a:t>aaabbb</a:t>
            </a:r>
            <a:r>
              <a:rPr lang="zh-CN" altLang="en-US" sz="2200" dirty="0">
                <a:solidFill>
                  <a:schemeClr val="tx2"/>
                </a:solidFill>
                <a:latin typeface="楷体_GB2312"/>
                <a:ea typeface="微软雅黑" panose="020B0503020204020204" pitchFamily="34" charset="-122"/>
              </a:rPr>
              <a:t>类似的字符串，输入类似</a:t>
            </a:r>
            <a:r>
              <a:rPr lang="en-US" altLang="zh-CN" sz="2200" dirty="0" err="1">
                <a:solidFill>
                  <a:schemeClr val="tx2"/>
                </a:solidFill>
                <a:latin typeface="楷体_GB2312"/>
                <a:ea typeface="微软雅黑" panose="020B0503020204020204" pitchFamily="34" charset="-122"/>
              </a:rPr>
              <a:t>aabb,aaabbb,aaa</a:t>
            </a:r>
            <a:r>
              <a:rPr lang="en-US" altLang="zh-CN" sz="2200" dirty="0">
                <a:solidFill>
                  <a:schemeClr val="tx2"/>
                </a:solidFill>
                <a:latin typeface="楷体_GB2312"/>
                <a:ea typeface="微软雅黑" panose="020B0503020204020204" pitchFamily="34" charset="-122"/>
              </a:rPr>
              <a:t>……</a:t>
            </a:r>
            <a:r>
              <a:rPr lang="en-US" altLang="zh-CN" sz="2200" dirty="0" err="1">
                <a:solidFill>
                  <a:schemeClr val="tx2"/>
                </a:solidFill>
                <a:latin typeface="楷体_GB2312"/>
                <a:ea typeface="微软雅黑" panose="020B0503020204020204" pitchFamily="34" charset="-122"/>
              </a:rPr>
              <a:t>bbb</a:t>
            </a:r>
            <a:r>
              <a:rPr lang="en-US" altLang="zh-CN" sz="2200" dirty="0">
                <a:solidFill>
                  <a:schemeClr val="tx2"/>
                </a:solidFill>
                <a:latin typeface="楷体_GB2312"/>
                <a:ea typeface="微软雅黑" panose="020B0503020204020204" pitchFamily="34" charset="-122"/>
              </a:rPr>
              <a:t>……(</a:t>
            </a:r>
            <a:r>
              <a:rPr lang="en-US" altLang="zh-CN" sz="2200" dirty="0" err="1">
                <a:solidFill>
                  <a:schemeClr val="tx2"/>
                </a:solidFill>
                <a:latin typeface="楷体_GB2312"/>
                <a:ea typeface="微软雅黑" panose="020B0503020204020204" pitchFamily="34" charset="-122"/>
              </a:rPr>
              <a:t>a,b</a:t>
            </a:r>
            <a:r>
              <a:rPr lang="zh-CN" altLang="en-US" sz="2200" dirty="0">
                <a:solidFill>
                  <a:schemeClr val="tx2"/>
                </a:solidFill>
                <a:latin typeface="楷体_GB2312"/>
                <a:ea typeface="微软雅黑" panose="020B0503020204020204" pitchFamily="34" charset="-122"/>
              </a:rPr>
              <a:t>的数量相等）的时候接受，否则拒绝。</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检查方法：从字符串的最左端开始，左右两端交替消除</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和</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，如果纸带上的</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恰好能消除完，则证明</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的数量刚好相等，否则</a:t>
            </a:r>
            <a:r>
              <a:rPr lang="en-US" altLang="zh-CN" sz="2200" dirty="0">
                <a:solidFill>
                  <a:schemeClr val="tx2"/>
                </a:solidFill>
                <a:latin typeface="楷体_GB2312"/>
                <a:ea typeface="微软雅黑" panose="020B0503020204020204" pitchFamily="34" charset="-122"/>
              </a:rPr>
              <a:t>a</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的数量不相等。（这里以</a:t>
            </a:r>
            <a:r>
              <a:rPr lang="en-US" altLang="zh-CN" sz="2200" dirty="0">
                <a:solidFill>
                  <a:schemeClr val="tx2"/>
                </a:solidFill>
                <a:latin typeface="楷体_GB2312"/>
                <a:ea typeface="微软雅黑" panose="020B0503020204020204" pitchFamily="34" charset="-122"/>
              </a:rPr>
              <a:t>B</a:t>
            </a:r>
            <a:r>
              <a:rPr lang="zh-CN" altLang="en-US" sz="2200" dirty="0">
                <a:solidFill>
                  <a:schemeClr val="tx2"/>
                </a:solidFill>
                <a:latin typeface="楷体_GB2312"/>
                <a:ea typeface="微软雅黑" panose="020B0503020204020204" pitchFamily="34" charset="-122"/>
              </a:rPr>
              <a:t>作为空白符）</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p:txBody>
      </p:sp>
      <p:grpSp>
        <p:nvGrpSpPr>
          <p:cNvPr id="15" name="组合 14">
            <a:extLst>
              <a:ext uri="{FF2B5EF4-FFF2-40B4-BE49-F238E27FC236}">
                <a16:creationId xmlns:a16="http://schemas.microsoft.com/office/drawing/2014/main" id="{8F360A99-F0D1-4DE4-99A0-D05B0AA1B199}"/>
              </a:ext>
            </a:extLst>
          </p:cNvPr>
          <p:cNvGrpSpPr/>
          <p:nvPr/>
        </p:nvGrpSpPr>
        <p:grpSpPr>
          <a:xfrm>
            <a:off x="1524001" y="6398"/>
            <a:ext cx="7920535" cy="402193"/>
            <a:chOff x="0" y="6398"/>
            <a:chExt cx="6617768" cy="402193"/>
          </a:xfrm>
        </p:grpSpPr>
        <p:sp>
          <p:nvSpPr>
            <p:cNvPr id="16" name="矩形 15">
              <a:extLst>
                <a:ext uri="{FF2B5EF4-FFF2-40B4-BE49-F238E27FC236}">
                  <a16:creationId xmlns:a16="http://schemas.microsoft.com/office/drawing/2014/main" id="{870B5904-B721-453C-84EC-5C3267BB4F7D}"/>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70140ABC-F345-4818-B70A-6089211A4190}"/>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80B888C0-948E-4051-B195-CF48D0E687CB}"/>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1F627947-5373-40A6-BC10-34532B85E8F5}"/>
                </a:ext>
              </a:extLst>
            </p:cNvPr>
            <p:cNvSpPr/>
            <p:nvPr/>
          </p:nvSpPr>
          <p:spPr>
            <a:xfrm>
              <a:off x="4074178" y="22856"/>
              <a:ext cx="2543590"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pic>
        <p:nvPicPr>
          <p:cNvPr id="5" name="图片 4">
            <a:extLst>
              <a:ext uri="{FF2B5EF4-FFF2-40B4-BE49-F238E27FC236}">
                <a16:creationId xmlns:a16="http://schemas.microsoft.com/office/drawing/2014/main" id="{E161C48C-D1C6-4367-8435-2409BA631CD0}"/>
              </a:ext>
            </a:extLst>
          </p:cNvPr>
          <p:cNvPicPr>
            <a:picLocks noChangeAspect="1"/>
          </p:cNvPicPr>
          <p:nvPr/>
        </p:nvPicPr>
        <p:blipFill>
          <a:blip r:embed="rId3"/>
          <a:stretch>
            <a:fillRect/>
          </a:stretch>
        </p:blipFill>
        <p:spPr>
          <a:xfrm>
            <a:off x="2180147" y="2997349"/>
            <a:ext cx="6658347" cy="3337688"/>
          </a:xfrm>
          <a:prstGeom prst="rect">
            <a:avLst/>
          </a:prstGeom>
        </p:spPr>
      </p:pic>
    </p:spTree>
    <p:extLst>
      <p:ext uri="{BB962C8B-B14F-4D97-AF65-F5344CB8AC3E}">
        <p14:creationId xmlns:p14="http://schemas.microsoft.com/office/powerpoint/2010/main" val="20404749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p:pic>
        <p:nvPicPr>
          <p:cNvPr id="5" name="图片 4">
            <a:extLst>
              <a:ext uri="{FF2B5EF4-FFF2-40B4-BE49-F238E27FC236}">
                <a16:creationId xmlns:a16="http://schemas.microsoft.com/office/drawing/2014/main" id="{D1363F68-45FD-4F2B-BF2A-0AB00D5512D1}"/>
              </a:ext>
            </a:extLst>
          </p:cNvPr>
          <p:cNvPicPr>
            <a:picLocks noChangeAspect="1"/>
          </p:cNvPicPr>
          <p:nvPr/>
        </p:nvPicPr>
        <p:blipFill>
          <a:blip r:embed="rId3"/>
          <a:stretch>
            <a:fillRect/>
          </a:stretch>
        </p:blipFill>
        <p:spPr>
          <a:xfrm>
            <a:off x="7115174" y="1384052"/>
            <a:ext cx="4714209" cy="4089895"/>
          </a:xfrm>
          <a:prstGeom prst="rect">
            <a:avLst/>
          </a:prstGeom>
        </p:spPr>
      </p:pic>
      <p:grpSp>
        <p:nvGrpSpPr>
          <p:cNvPr id="15" name="组合 14">
            <a:extLst>
              <a:ext uri="{FF2B5EF4-FFF2-40B4-BE49-F238E27FC236}">
                <a16:creationId xmlns:a16="http://schemas.microsoft.com/office/drawing/2014/main" id="{44EDDEE9-DC36-4AFB-8FB7-7047D8A09086}"/>
              </a:ext>
            </a:extLst>
          </p:cNvPr>
          <p:cNvGrpSpPr/>
          <p:nvPr/>
        </p:nvGrpSpPr>
        <p:grpSpPr>
          <a:xfrm>
            <a:off x="1524001" y="6398"/>
            <a:ext cx="7933325" cy="402193"/>
            <a:chOff x="0" y="6398"/>
            <a:chExt cx="6628454" cy="402193"/>
          </a:xfrm>
        </p:grpSpPr>
        <p:sp>
          <p:nvSpPr>
            <p:cNvPr id="17" name="矩形 16">
              <a:extLst>
                <a:ext uri="{FF2B5EF4-FFF2-40B4-BE49-F238E27FC236}">
                  <a16:creationId xmlns:a16="http://schemas.microsoft.com/office/drawing/2014/main" id="{789C13BB-FE60-4BFE-A502-054997E22FAB}"/>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9715906D-A090-441B-9C58-59A25E3085D9}"/>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CF165CE1-BC07-441A-9EE5-03268D558A3C}"/>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8A99EC61-D01B-4E3A-81F4-A953FC382049}"/>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pic>
        <p:nvPicPr>
          <p:cNvPr id="4" name="图片 3">
            <a:extLst>
              <a:ext uri="{FF2B5EF4-FFF2-40B4-BE49-F238E27FC236}">
                <a16:creationId xmlns:a16="http://schemas.microsoft.com/office/drawing/2014/main" id="{4313F099-355C-47EF-A9DA-92373DA702C7}"/>
              </a:ext>
            </a:extLst>
          </p:cNvPr>
          <p:cNvPicPr>
            <a:picLocks noChangeAspect="1"/>
          </p:cNvPicPr>
          <p:nvPr/>
        </p:nvPicPr>
        <p:blipFill>
          <a:blip r:embed="rId4"/>
          <a:stretch>
            <a:fillRect/>
          </a:stretch>
        </p:blipFill>
        <p:spPr>
          <a:xfrm>
            <a:off x="262512" y="1864740"/>
            <a:ext cx="6727350" cy="3372278"/>
          </a:xfrm>
          <a:prstGeom prst="rect">
            <a:avLst/>
          </a:prstGeom>
        </p:spPr>
      </p:pic>
    </p:spTree>
    <p:extLst>
      <p:ext uri="{BB962C8B-B14F-4D97-AF65-F5344CB8AC3E}">
        <p14:creationId xmlns:p14="http://schemas.microsoft.com/office/powerpoint/2010/main" val="223252257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17</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图灵机语言</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CB31760-FC51-4E2F-B5AF-94C76B0C4BA6}"/>
                  </a:ext>
                </a:extLst>
              </p:cNvPr>
              <p:cNvSpPr txBox="1"/>
              <p:nvPr/>
            </p:nvSpPr>
            <p:spPr>
              <a:xfrm>
                <a:off x="524535" y="1482803"/>
                <a:ext cx="10949500" cy="4493538"/>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我们把一个图灵机</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接受的所有字符串集合称为该图灵机的</a:t>
                </a:r>
                <a:r>
                  <a:rPr lang="zh-CN" altLang="en-US" sz="2200" b="1" dirty="0">
                    <a:solidFill>
                      <a:schemeClr val="tx2"/>
                    </a:solidFill>
                    <a:latin typeface="楷体_GB2312"/>
                    <a:ea typeface="微软雅黑" panose="020B0503020204020204" pitchFamily="34" charset="-122"/>
                  </a:rPr>
                  <a:t>语言</a:t>
                </a:r>
                <a:r>
                  <a:rPr lang="en-US" altLang="zh-CN" sz="2200" b="1" dirty="0">
                    <a:solidFill>
                      <a:schemeClr val="tx2"/>
                    </a:solidFill>
                    <a:latin typeface="楷体_GB2312"/>
                    <a:ea typeface="微软雅黑" panose="020B0503020204020204" pitchFamily="34" charset="-122"/>
                  </a:rPr>
                  <a:t>(language)</a:t>
                </a:r>
                <a:r>
                  <a:rPr lang="zh-CN" altLang="en-US" sz="2200" dirty="0">
                    <a:solidFill>
                      <a:schemeClr val="tx2"/>
                    </a:solidFill>
                    <a:latin typeface="楷体_GB2312"/>
                    <a:ea typeface="微软雅黑" panose="020B0503020204020204" pitchFamily="34" charset="-122"/>
                  </a:rPr>
                  <a:t>，或者称为被图灵机</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𝑀</m:t>
                    </m:r>
                  </m:oMath>
                </a14:m>
                <a:r>
                  <a:rPr lang="zh-CN" altLang="en-US" sz="2200" dirty="0">
                    <a:solidFill>
                      <a:schemeClr val="tx2"/>
                    </a:solidFill>
                    <a:latin typeface="楷体_GB2312"/>
                    <a:ea typeface="微软雅黑" panose="020B0503020204020204" pitchFamily="34" charset="-122"/>
                  </a:rPr>
                  <a:t>接受的语言</a:t>
                </a:r>
                <a:r>
                  <a:rPr lang="en-US" altLang="zh-CN" sz="2200" dirty="0">
                    <a:solidFill>
                      <a:schemeClr val="tx2"/>
                    </a:solidFill>
                    <a:latin typeface="楷体_GB2312"/>
                    <a:ea typeface="微软雅黑" panose="020B0503020204020204" pitchFamily="34" charset="-122"/>
                  </a:rPr>
                  <a:t>(the language recognized by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𝑀</m:t>
                    </m:r>
                    <m:r>
                      <a:rPr lang="en-US" altLang="zh-CN" sz="2200" i="1" dirty="0">
                        <a:solidFill>
                          <a:schemeClr val="tx2"/>
                        </a:solidFill>
                        <a:latin typeface="Cambria Math" panose="02040503050406030204" pitchFamily="18" charset="0"/>
                        <a:ea typeface="微软雅黑" panose="020B0503020204020204" pitchFamily="34" charset="-122"/>
                      </a:rPr>
                      <m:t> </m:t>
                    </m:r>
                  </m:oMath>
                </a14:m>
                <a:r>
                  <a:rPr lang="en-US" altLang="zh-CN" sz="2200" dirty="0">
                    <a:solidFill>
                      <a:schemeClr val="tx2"/>
                    </a:solidFill>
                    <a:latin typeface="楷体_GB2312"/>
                    <a:ea typeface="微软雅黑" panose="020B0503020204020204" pitchFamily="34" charset="-122"/>
                  </a:rPr>
                  <a:t>)</a:t>
                </a:r>
                <a:r>
                  <a:rPr lang="zh-CN" altLang="en-US" sz="2200" dirty="0">
                    <a:solidFill>
                      <a:schemeClr val="tx2"/>
                    </a:solidFill>
                    <a:latin typeface="楷体_GB2312"/>
                    <a:ea typeface="微软雅黑" panose="020B0503020204020204" pitchFamily="34" charset="-122"/>
                  </a:rPr>
                  <a:t>，写作</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𝐿</m:t>
                    </m:r>
                    <m:r>
                      <a:rPr lang="en-US" altLang="zh-CN" sz="2200" b="0" i="0" dirty="0" smtClean="0">
                        <a:solidFill>
                          <a:schemeClr val="tx2"/>
                        </a:solidFill>
                        <a:latin typeface="Cambria Math" panose="02040503050406030204" pitchFamily="18" charset="0"/>
                        <a:ea typeface="微软雅黑" panose="020B0503020204020204" pitchFamily="34" charset="-122"/>
                      </a:rPr>
                      <m:t>(</m:t>
                    </m:r>
                    <m:r>
                      <a:rPr lang="en-US" altLang="zh-CN" sz="2200" i="1" dirty="0">
                        <a:solidFill>
                          <a:schemeClr val="tx2"/>
                        </a:solidFill>
                        <a:latin typeface="Cambria Math" panose="02040503050406030204" pitchFamily="18" charset="0"/>
                        <a:ea typeface="微软雅黑" panose="020B0503020204020204" pitchFamily="34" charset="-122"/>
                      </a:rPr>
                      <m:t>𝑀</m:t>
                    </m:r>
                    <m:r>
                      <a:rPr lang="en-US" altLang="zh-CN" sz="2200" b="0" i="1" dirty="0" smtClean="0">
                        <a:solidFill>
                          <a:schemeClr val="tx2"/>
                        </a:solidFill>
                        <a:latin typeface="Cambria Math" panose="02040503050406030204" pitchFamily="18" charset="0"/>
                        <a:ea typeface="微软雅黑" panose="020B0503020204020204" pitchFamily="34" charset="-122"/>
                      </a:rPr>
                      <m:t>)</m:t>
                    </m:r>
                  </m:oMath>
                </a14:m>
                <a:r>
                  <a:rPr lang="zh-CN" altLang="en-US" sz="2200" dirty="0">
                    <a:solidFill>
                      <a:schemeClr val="tx2"/>
                    </a:solidFill>
                    <a:latin typeface="楷体_GB2312"/>
                    <a:ea typeface="微软雅黑" panose="020B0503020204020204" pitchFamily="34" charset="-122"/>
                  </a:rPr>
                  <a:t>。</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a:t>
                </a:r>
                <a:r>
                  <a:rPr lang="en-US" altLang="zh-CN" sz="2200" dirty="0">
                    <a:solidFill>
                      <a:schemeClr val="tx2"/>
                    </a:solidFill>
                    <a:latin typeface="楷体_GB2312"/>
                    <a:ea typeface="微软雅黑" panose="020B0503020204020204" pitchFamily="34" charset="-122"/>
                  </a:rPr>
                  <a:t>3.5</a:t>
                </a:r>
                <a:r>
                  <a:rPr lang="zh-CN" altLang="en-US" sz="2200" dirty="0">
                    <a:solidFill>
                      <a:schemeClr val="tx2"/>
                    </a:solidFill>
                    <a:latin typeface="楷体_GB2312"/>
                    <a:ea typeface="微软雅黑" panose="020B0503020204020204" pitchFamily="34" charset="-122"/>
                  </a:rPr>
                  <a:t>：称一段语言是图灵可接受的，如果存在图灵机，对这段语言中的所有字符串，都能接受。</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例子</a:t>
                </a:r>
                <a:r>
                  <a:rPr lang="en-US" altLang="zh-CN" sz="2200" dirty="0">
                    <a:solidFill>
                      <a:schemeClr val="tx2"/>
                    </a:solidFill>
                    <a:latin typeface="楷体_GB2312"/>
                    <a:ea typeface="微软雅黑" panose="020B0503020204020204" pitchFamily="34" charset="-122"/>
                  </a:rPr>
                  <a:t>:</a:t>
                </a:r>
                <a:r>
                  <a:rPr lang="zh-CN" altLang="en-US" sz="2200" dirty="0">
                    <a:solidFill>
                      <a:schemeClr val="tx2"/>
                    </a:solidFill>
                    <a:latin typeface="楷体_GB2312"/>
                    <a:ea typeface="微软雅黑" panose="020B0503020204020204" pitchFamily="34" charset="-122"/>
                  </a:rPr>
                  <a:t>对于形如</a:t>
                </a:r>
                <a:r>
                  <a:rPr lang="en-US" altLang="zh-CN" sz="2200" dirty="0" err="1">
                    <a:solidFill>
                      <a:schemeClr val="tx2"/>
                    </a:solidFill>
                    <a:latin typeface="楷体_GB2312"/>
                    <a:ea typeface="微软雅黑" panose="020B0503020204020204" pitchFamily="34" charset="-122"/>
                  </a:rPr>
                  <a:t>a</a:t>
                </a:r>
                <a:r>
                  <a:rPr lang="en-US" altLang="zh-CN" sz="2200" baseline="30000" dirty="0" err="1">
                    <a:solidFill>
                      <a:schemeClr val="tx2"/>
                    </a:solidFill>
                    <a:latin typeface="楷体_GB2312"/>
                    <a:ea typeface="微软雅黑" panose="020B0503020204020204" pitchFamily="34" charset="-122"/>
                  </a:rPr>
                  <a:t>n</a:t>
                </a:r>
                <a:r>
                  <a:rPr lang="en-US" altLang="zh-CN" sz="2200" dirty="0" err="1">
                    <a:solidFill>
                      <a:schemeClr val="tx2"/>
                    </a:solidFill>
                    <a:latin typeface="楷体_GB2312"/>
                    <a:ea typeface="微软雅黑" panose="020B0503020204020204" pitchFamily="34" charset="-122"/>
                  </a:rPr>
                  <a:t>b</a:t>
                </a:r>
                <a:r>
                  <a:rPr lang="en-US" altLang="zh-CN" sz="2200" baseline="30000" dirty="0" err="1">
                    <a:solidFill>
                      <a:schemeClr val="tx2"/>
                    </a:solidFill>
                    <a:latin typeface="楷体_GB2312"/>
                    <a:ea typeface="微软雅黑" panose="020B0503020204020204" pitchFamily="34" charset="-122"/>
                  </a:rPr>
                  <a:t>n</a:t>
                </a:r>
                <a:r>
                  <a:rPr lang="zh-CN" altLang="en-US" sz="2200" dirty="0">
                    <a:solidFill>
                      <a:schemeClr val="tx2"/>
                    </a:solidFill>
                    <a:latin typeface="楷体_GB2312"/>
                    <a:ea typeface="微软雅黑" panose="020B0503020204020204" pitchFamily="34" charset="-122"/>
                  </a:rPr>
                  <a:t>字符串组成的语言，该图灵机能给出接受的结果，称这段语言为图灵可接受的。</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对于一段输入，图灵机可能会接受</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、拒绝</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或者循环</a:t>
                </a:r>
                <a:r>
                  <a:rPr lang="en-US" altLang="zh-CN" sz="2200" dirty="0">
                    <a:solidFill>
                      <a:schemeClr val="tx2"/>
                    </a:solidFill>
                    <a:latin typeface="楷体_GB2312"/>
                    <a:ea typeface="微软雅黑" panose="020B0503020204020204" pitchFamily="34" charset="-122"/>
                  </a:rPr>
                  <a:t>(loop)</a:t>
                </a:r>
                <a:r>
                  <a:rPr lang="zh-CN" altLang="en-US" sz="2200" dirty="0">
                    <a:solidFill>
                      <a:schemeClr val="tx2"/>
                    </a:solidFill>
                    <a:latin typeface="楷体_GB2312"/>
                    <a:ea typeface="微软雅黑" panose="020B0503020204020204" pitchFamily="34" charset="-122"/>
                  </a:rPr>
                  <a:t>，循环意味着该状态机不会停止，判断一个图灵机是否正在循环可能是困难的，因此我们更倾向于能给出结果</a:t>
                </a:r>
                <a:r>
                  <a:rPr lang="en-US" altLang="zh-CN" sz="2200" dirty="0">
                    <a:solidFill>
                      <a:schemeClr val="tx2"/>
                    </a:solidFill>
                    <a:latin typeface="楷体_GB2312"/>
                    <a:ea typeface="微软雅黑" panose="020B0503020204020204" pitchFamily="34" charset="-122"/>
                  </a:rPr>
                  <a:t>(reject</a:t>
                </a:r>
                <a:r>
                  <a:rPr lang="zh-CN" altLang="en-US" sz="2200" dirty="0">
                    <a:solidFill>
                      <a:schemeClr val="tx2"/>
                    </a:solidFill>
                    <a:latin typeface="楷体_GB2312"/>
                    <a:ea typeface="微软雅黑" panose="020B0503020204020204" pitchFamily="34" charset="-122"/>
                  </a:rPr>
                  <a:t>、</a:t>
                </a:r>
                <a:r>
                  <a:rPr lang="en-US" altLang="zh-CN" sz="2200" dirty="0">
                    <a:solidFill>
                      <a:schemeClr val="tx2"/>
                    </a:solidFill>
                    <a:latin typeface="楷体_GB2312"/>
                    <a:ea typeface="微软雅黑" panose="020B0503020204020204" pitchFamily="34" charset="-122"/>
                  </a:rPr>
                  <a:t>accept)</a:t>
                </a:r>
                <a:r>
                  <a:rPr lang="zh-CN" altLang="en-US" sz="2200" dirty="0">
                    <a:solidFill>
                      <a:schemeClr val="tx2"/>
                    </a:solidFill>
                    <a:latin typeface="楷体_GB2312"/>
                    <a:ea typeface="微软雅黑" panose="020B0503020204020204" pitchFamily="34" charset="-122"/>
                  </a:rPr>
                  <a:t>的图灵机。我们称能给定输入后，能给出结果的图灵机为</a:t>
                </a:r>
                <a:r>
                  <a:rPr lang="zh-CN" altLang="en-US" sz="2200" b="1" dirty="0">
                    <a:solidFill>
                      <a:schemeClr val="tx2"/>
                    </a:solidFill>
                    <a:latin typeface="楷体_GB2312"/>
                    <a:ea typeface="微软雅黑" panose="020B0503020204020204" pitchFamily="34" charset="-122"/>
                  </a:rPr>
                  <a:t>判定机</a:t>
                </a:r>
                <a:r>
                  <a:rPr lang="en-US" altLang="zh-CN" sz="2200" dirty="0">
                    <a:solidFill>
                      <a:schemeClr val="tx2"/>
                    </a:solidFill>
                    <a:latin typeface="楷体_GB2312"/>
                    <a:ea typeface="微软雅黑" panose="020B0503020204020204" pitchFamily="34" charset="-122"/>
                  </a:rPr>
                  <a:t>(deciders)</a:t>
                </a:r>
                <a:r>
                  <a:rPr lang="zh-CN" altLang="en-US" sz="2200" dirty="0">
                    <a:solidFill>
                      <a:schemeClr val="tx2"/>
                    </a:solidFill>
                    <a:latin typeface="楷体_GB2312"/>
                    <a:ea typeface="微软雅黑" panose="020B0503020204020204" pitchFamily="34" charset="-122"/>
                  </a:rPr>
                  <a:t>，这些判定机对于一个语言总能给出结果，而不是一直循环。</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定义</a:t>
                </a:r>
                <a:r>
                  <a:rPr lang="en-US" altLang="zh-CN" sz="2200" dirty="0">
                    <a:solidFill>
                      <a:schemeClr val="tx2"/>
                    </a:solidFill>
                    <a:latin typeface="楷体_GB2312"/>
                    <a:ea typeface="微软雅黑" panose="020B0503020204020204" pitchFamily="34" charset="-122"/>
                  </a:rPr>
                  <a:t>3.6</a:t>
                </a:r>
                <a:r>
                  <a:rPr lang="zh-CN" altLang="en-US" sz="2200" dirty="0">
                    <a:solidFill>
                      <a:schemeClr val="tx2"/>
                    </a:solidFill>
                    <a:latin typeface="楷体_GB2312"/>
                    <a:ea typeface="微软雅黑" panose="020B0503020204020204" pitchFamily="34" charset="-122"/>
                  </a:rPr>
                  <a:t>：称一段语言为图灵可判定的</a:t>
                </a:r>
                <a:r>
                  <a:rPr lang="en-US" altLang="zh-CN" sz="2200" dirty="0">
                    <a:solidFill>
                      <a:schemeClr val="tx2"/>
                    </a:solidFill>
                    <a:latin typeface="楷体_GB2312"/>
                    <a:ea typeface="微软雅黑" panose="020B0503020204020204" pitchFamily="34" charset="-122"/>
                  </a:rPr>
                  <a:t>(Turing-decidable)</a:t>
                </a:r>
                <a:r>
                  <a:rPr lang="zh-CN" altLang="en-US" sz="2200" dirty="0">
                    <a:solidFill>
                      <a:schemeClr val="tx2"/>
                    </a:solidFill>
                    <a:latin typeface="楷体_GB2312"/>
                    <a:ea typeface="微软雅黑" panose="020B0503020204020204" pitchFamily="34" charset="-122"/>
                  </a:rPr>
                  <a:t>，如果存在图灵机能够判定它。</a:t>
                </a:r>
                <a:endParaRPr lang="en-US" altLang="zh-CN" sz="2200" dirty="0">
                  <a:solidFill>
                    <a:schemeClr val="tx2"/>
                  </a:solidFill>
                  <a:latin typeface="楷体_GB231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4CB31760-FC51-4E2F-B5AF-94C76B0C4BA6}"/>
                  </a:ext>
                </a:extLst>
              </p:cNvPr>
              <p:cNvSpPr txBox="1">
                <a:spLocks noRot="1" noChangeAspect="1" noMove="1" noResize="1" noEditPoints="1" noAdjustHandles="1" noChangeArrowheads="1" noChangeShapeType="1" noTextEdit="1"/>
              </p:cNvSpPr>
              <p:nvPr/>
            </p:nvSpPr>
            <p:spPr>
              <a:xfrm>
                <a:off x="524535" y="1482803"/>
                <a:ext cx="10949500" cy="4493538"/>
              </a:xfrm>
              <a:prstGeom prst="rect">
                <a:avLst/>
              </a:prstGeom>
              <a:blipFill>
                <a:blip r:embed="rId3"/>
                <a:stretch>
                  <a:fillRect l="-724" t="-950" r="-668" b="-1900"/>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A7D3EEF1-59E4-490B-A6B6-50335C09DE2A}"/>
              </a:ext>
            </a:extLst>
          </p:cNvPr>
          <p:cNvGrpSpPr/>
          <p:nvPr/>
        </p:nvGrpSpPr>
        <p:grpSpPr>
          <a:xfrm>
            <a:off x="1524001" y="6398"/>
            <a:ext cx="7933325" cy="402193"/>
            <a:chOff x="0" y="6398"/>
            <a:chExt cx="6628454" cy="402193"/>
          </a:xfrm>
        </p:grpSpPr>
        <p:sp>
          <p:nvSpPr>
            <p:cNvPr id="15" name="矩形 14">
              <a:extLst>
                <a:ext uri="{FF2B5EF4-FFF2-40B4-BE49-F238E27FC236}">
                  <a16:creationId xmlns:a16="http://schemas.microsoft.com/office/drawing/2014/main" id="{FBA88F37-B88B-49DA-ADC2-8DD72615CA97}"/>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45E6AB90-6DB7-463F-B6EA-1013A7B6378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E57AE6D3-DA85-4E0E-ACEE-5FBFAC3187FC}"/>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4F3D5C0E-FE0C-413C-A1BC-B93710383319}"/>
                </a:ext>
              </a:extLst>
            </p:cNvPr>
            <p:cNvSpPr/>
            <p:nvPr/>
          </p:nvSpPr>
          <p:spPr>
            <a:xfrm>
              <a:off x="4074178" y="22856"/>
              <a:ext cx="255427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03413976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18</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3" name="Line 2">
            <a:extLst>
              <a:ext uri="{FF2B5EF4-FFF2-40B4-BE49-F238E27FC236}">
                <a16:creationId xmlns:a16="http://schemas.microsoft.com/office/drawing/2014/main" id="{E5C721A0-3EFB-4232-A07C-5B1AF612C625}"/>
              </a:ext>
            </a:extLst>
          </p:cNvPr>
          <p:cNvSpPr>
            <a:spLocks noChangeShapeType="1"/>
          </p:cNvSpPr>
          <p:nvPr/>
        </p:nvSpPr>
        <p:spPr bwMode="auto">
          <a:xfrm>
            <a:off x="3155007" y="1430799"/>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3">
            <a:extLst>
              <a:ext uri="{FF2B5EF4-FFF2-40B4-BE49-F238E27FC236}">
                <a16:creationId xmlns:a16="http://schemas.microsoft.com/office/drawing/2014/main" id="{100E8B1A-9018-4490-8D43-D9DE56C53732}"/>
              </a:ext>
            </a:extLst>
          </p:cNvPr>
          <p:cNvSpPr>
            <a:spLocks noChangeShapeType="1"/>
          </p:cNvSpPr>
          <p:nvPr/>
        </p:nvSpPr>
        <p:spPr bwMode="auto">
          <a:xfrm>
            <a:off x="3155007" y="2116599"/>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4">
            <a:extLst>
              <a:ext uri="{FF2B5EF4-FFF2-40B4-BE49-F238E27FC236}">
                <a16:creationId xmlns:a16="http://schemas.microsoft.com/office/drawing/2014/main" id="{985C1560-3ED2-4FA3-8B92-FADD40010E70}"/>
              </a:ext>
            </a:extLst>
          </p:cNvPr>
          <p:cNvSpPr>
            <a:spLocks noChangeShapeType="1"/>
          </p:cNvSpPr>
          <p:nvPr/>
        </p:nvSpPr>
        <p:spPr bwMode="auto">
          <a:xfrm>
            <a:off x="36122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5">
            <a:extLst>
              <a:ext uri="{FF2B5EF4-FFF2-40B4-BE49-F238E27FC236}">
                <a16:creationId xmlns:a16="http://schemas.microsoft.com/office/drawing/2014/main" id="{2811BD6E-BE2D-458C-A34F-48A44729EC33}"/>
              </a:ext>
            </a:extLst>
          </p:cNvPr>
          <p:cNvSpPr>
            <a:spLocks noChangeShapeType="1"/>
          </p:cNvSpPr>
          <p:nvPr/>
        </p:nvSpPr>
        <p:spPr bwMode="auto">
          <a:xfrm>
            <a:off x="42218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6">
            <a:extLst>
              <a:ext uri="{FF2B5EF4-FFF2-40B4-BE49-F238E27FC236}">
                <a16:creationId xmlns:a16="http://schemas.microsoft.com/office/drawing/2014/main" id="{8C4311E1-CA81-4F66-A546-372D5D8ADFC5}"/>
              </a:ext>
            </a:extLst>
          </p:cNvPr>
          <p:cNvSpPr>
            <a:spLocks noChangeShapeType="1"/>
          </p:cNvSpPr>
          <p:nvPr/>
        </p:nvSpPr>
        <p:spPr bwMode="auto">
          <a:xfrm>
            <a:off x="48314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7">
            <a:extLst>
              <a:ext uri="{FF2B5EF4-FFF2-40B4-BE49-F238E27FC236}">
                <a16:creationId xmlns:a16="http://schemas.microsoft.com/office/drawing/2014/main" id="{D1885810-C85A-4E4A-9EE0-C97805BFE8E0}"/>
              </a:ext>
            </a:extLst>
          </p:cNvPr>
          <p:cNvSpPr>
            <a:spLocks noChangeShapeType="1"/>
          </p:cNvSpPr>
          <p:nvPr/>
        </p:nvSpPr>
        <p:spPr bwMode="auto">
          <a:xfrm>
            <a:off x="54410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8">
            <a:extLst>
              <a:ext uri="{FF2B5EF4-FFF2-40B4-BE49-F238E27FC236}">
                <a16:creationId xmlns:a16="http://schemas.microsoft.com/office/drawing/2014/main" id="{A9066308-9C9A-40CC-9C76-6E51229B442F}"/>
              </a:ext>
            </a:extLst>
          </p:cNvPr>
          <p:cNvSpPr>
            <a:spLocks noChangeShapeType="1"/>
          </p:cNvSpPr>
          <p:nvPr/>
        </p:nvSpPr>
        <p:spPr bwMode="auto">
          <a:xfrm>
            <a:off x="60506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9">
            <a:extLst>
              <a:ext uri="{FF2B5EF4-FFF2-40B4-BE49-F238E27FC236}">
                <a16:creationId xmlns:a16="http://schemas.microsoft.com/office/drawing/2014/main" id="{C6760CA1-7420-4205-8B19-C74A7C71C790}"/>
              </a:ext>
            </a:extLst>
          </p:cNvPr>
          <p:cNvSpPr>
            <a:spLocks noChangeShapeType="1"/>
          </p:cNvSpPr>
          <p:nvPr/>
        </p:nvSpPr>
        <p:spPr bwMode="auto">
          <a:xfrm>
            <a:off x="66602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0">
            <a:extLst>
              <a:ext uri="{FF2B5EF4-FFF2-40B4-BE49-F238E27FC236}">
                <a16:creationId xmlns:a16="http://schemas.microsoft.com/office/drawing/2014/main" id="{5C764FCC-699D-4C32-9DE1-6E05EF8FC04A}"/>
              </a:ext>
            </a:extLst>
          </p:cNvPr>
          <p:cNvSpPr>
            <a:spLocks noChangeShapeType="1"/>
          </p:cNvSpPr>
          <p:nvPr/>
        </p:nvSpPr>
        <p:spPr bwMode="auto">
          <a:xfrm>
            <a:off x="72698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1">
            <a:extLst>
              <a:ext uri="{FF2B5EF4-FFF2-40B4-BE49-F238E27FC236}">
                <a16:creationId xmlns:a16="http://schemas.microsoft.com/office/drawing/2014/main" id="{57CEB7E8-E8C8-4DCA-AC97-A65D89F5D40A}"/>
              </a:ext>
            </a:extLst>
          </p:cNvPr>
          <p:cNvSpPr>
            <a:spLocks noChangeShapeType="1"/>
          </p:cNvSpPr>
          <p:nvPr/>
        </p:nvSpPr>
        <p:spPr bwMode="auto">
          <a:xfrm>
            <a:off x="7879407" y="1430799"/>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2">
            <a:extLst>
              <a:ext uri="{FF2B5EF4-FFF2-40B4-BE49-F238E27FC236}">
                <a16:creationId xmlns:a16="http://schemas.microsoft.com/office/drawing/2014/main" id="{DB78ED60-3378-447E-B2F8-BF9E092D3C05}"/>
              </a:ext>
            </a:extLst>
          </p:cNvPr>
          <p:cNvSpPr>
            <a:spLocks noChangeShapeType="1"/>
          </p:cNvSpPr>
          <p:nvPr/>
        </p:nvSpPr>
        <p:spPr bwMode="auto">
          <a:xfrm flipV="1">
            <a:off x="5136207" y="2116599"/>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3">
            <a:extLst>
              <a:ext uri="{FF2B5EF4-FFF2-40B4-BE49-F238E27FC236}">
                <a16:creationId xmlns:a16="http://schemas.microsoft.com/office/drawing/2014/main" id="{AE045915-79AC-4079-879A-57D9F9A6AEFC}"/>
              </a:ext>
            </a:extLst>
          </p:cNvPr>
          <p:cNvGraphicFramePr>
            <a:graphicFrameLocks noChangeAspect="1"/>
          </p:cNvGraphicFramePr>
          <p:nvPr>
            <p:extLst>
              <p:ext uri="{D42A27DB-BD31-4B8C-83A1-F6EECF244321}">
                <p14:modId xmlns:p14="http://schemas.microsoft.com/office/powerpoint/2010/main" val="1641590236"/>
              </p:ext>
            </p:extLst>
          </p:nvPr>
        </p:nvGraphicFramePr>
        <p:xfrm>
          <a:off x="3840807" y="1583199"/>
          <a:ext cx="252412" cy="368300"/>
        </p:xfrm>
        <a:graphic>
          <a:graphicData uri="http://schemas.openxmlformats.org/presentationml/2006/ole">
            <mc:AlternateContent xmlns:mc="http://schemas.openxmlformats.org/markup-compatibility/2006">
              <mc:Choice xmlns:v="urn:schemas-microsoft-com:vml" Requires="v">
                <p:oleObj spid="_x0000_s6817" name="Equation" r:id="rId4" imgW="253890" imgH="368140" progId="Equation.3">
                  <p:embed/>
                </p:oleObj>
              </mc:Choice>
              <mc:Fallback>
                <p:oleObj name="Equation" r:id="rId4" imgW="253890" imgH="368140" progId="Equation.3">
                  <p:embed/>
                  <p:pic>
                    <p:nvPicPr>
                      <p:cNvPr id="4404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807" y="158319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4">
            <a:extLst>
              <a:ext uri="{FF2B5EF4-FFF2-40B4-BE49-F238E27FC236}">
                <a16:creationId xmlns:a16="http://schemas.microsoft.com/office/drawing/2014/main" id="{91B3E3DC-882E-4981-B03D-080E935AB4BD}"/>
              </a:ext>
            </a:extLst>
          </p:cNvPr>
          <p:cNvGraphicFramePr>
            <a:graphicFrameLocks noChangeAspect="1"/>
          </p:cNvGraphicFramePr>
          <p:nvPr>
            <p:extLst>
              <p:ext uri="{D42A27DB-BD31-4B8C-83A1-F6EECF244321}">
                <p14:modId xmlns:p14="http://schemas.microsoft.com/office/powerpoint/2010/main" val="2935478553"/>
              </p:ext>
            </p:extLst>
          </p:nvPr>
        </p:nvGraphicFramePr>
        <p:xfrm>
          <a:off x="4450407" y="1583199"/>
          <a:ext cx="252412" cy="368300"/>
        </p:xfrm>
        <a:graphic>
          <a:graphicData uri="http://schemas.openxmlformats.org/presentationml/2006/ole">
            <mc:AlternateContent xmlns:mc="http://schemas.openxmlformats.org/markup-compatibility/2006">
              <mc:Choice xmlns:v="urn:schemas-microsoft-com:vml" Requires="v">
                <p:oleObj spid="_x0000_s6818" name="Equation" r:id="rId6" imgW="253890" imgH="368140" progId="Equation.3">
                  <p:embed/>
                </p:oleObj>
              </mc:Choice>
              <mc:Fallback>
                <p:oleObj name="Equation" r:id="rId6" imgW="253890" imgH="368140" progId="Equation.3">
                  <p:embed/>
                  <p:pic>
                    <p:nvPicPr>
                      <p:cNvPr id="44046"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0407" y="158319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5">
            <a:extLst>
              <a:ext uri="{FF2B5EF4-FFF2-40B4-BE49-F238E27FC236}">
                <a16:creationId xmlns:a16="http://schemas.microsoft.com/office/drawing/2014/main" id="{E6B4DAEB-0675-49E1-8FA9-50914811D246}"/>
              </a:ext>
            </a:extLst>
          </p:cNvPr>
          <p:cNvGraphicFramePr>
            <a:graphicFrameLocks noChangeAspect="1"/>
          </p:cNvGraphicFramePr>
          <p:nvPr>
            <p:extLst>
              <p:ext uri="{D42A27DB-BD31-4B8C-83A1-F6EECF244321}">
                <p14:modId xmlns:p14="http://schemas.microsoft.com/office/powerpoint/2010/main" val="4139680317"/>
              </p:ext>
            </p:extLst>
          </p:nvPr>
        </p:nvGraphicFramePr>
        <p:xfrm>
          <a:off x="6787207" y="1589549"/>
          <a:ext cx="252412" cy="368300"/>
        </p:xfrm>
        <a:graphic>
          <a:graphicData uri="http://schemas.openxmlformats.org/presentationml/2006/ole">
            <mc:AlternateContent xmlns:mc="http://schemas.openxmlformats.org/markup-compatibility/2006">
              <mc:Choice xmlns:v="urn:schemas-microsoft-com:vml" Requires="v">
                <p:oleObj spid="_x0000_s6819" name="Equation" r:id="rId7" imgW="253890" imgH="368140" progId="Equation.3">
                  <p:embed/>
                </p:oleObj>
              </mc:Choice>
              <mc:Fallback>
                <p:oleObj name="Equation" r:id="rId7" imgW="253890" imgH="368140" progId="Equation.3">
                  <p:embed/>
                  <p:pic>
                    <p:nvPicPr>
                      <p:cNvPr id="44047"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207" y="158954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6">
            <a:extLst>
              <a:ext uri="{FF2B5EF4-FFF2-40B4-BE49-F238E27FC236}">
                <a16:creationId xmlns:a16="http://schemas.microsoft.com/office/drawing/2014/main" id="{1DD8A1FA-413A-43BC-AE64-BA25A3699D94}"/>
              </a:ext>
            </a:extLst>
          </p:cNvPr>
          <p:cNvGraphicFramePr>
            <a:graphicFrameLocks noChangeAspect="1"/>
          </p:cNvGraphicFramePr>
          <p:nvPr>
            <p:extLst>
              <p:ext uri="{D42A27DB-BD31-4B8C-83A1-F6EECF244321}">
                <p14:modId xmlns:p14="http://schemas.microsoft.com/office/powerpoint/2010/main" val="3194916824"/>
              </p:ext>
            </p:extLst>
          </p:nvPr>
        </p:nvGraphicFramePr>
        <p:xfrm>
          <a:off x="7396807" y="1589549"/>
          <a:ext cx="252412" cy="368300"/>
        </p:xfrm>
        <a:graphic>
          <a:graphicData uri="http://schemas.openxmlformats.org/presentationml/2006/ole">
            <mc:AlternateContent xmlns:mc="http://schemas.openxmlformats.org/markup-compatibility/2006">
              <mc:Choice xmlns:v="urn:schemas-microsoft-com:vml" Requires="v">
                <p:oleObj spid="_x0000_s6820" name="Equation" r:id="rId8" imgW="253890" imgH="368140" progId="Equation.3">
                  <p:embed/>
                </p:oleObj>
              </mc:Choice>
              <mc:Fallback>
                <p:oleObj name="Equation" r:id="rId8" imgW="253890" imgH="368140" progId="Equation.3">
                  <p:embed/>
                  <p:pic>
                    <p:nvPicPr>
                      <p:cNvPr id="44048"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6807" y="1589549"/>
                        <a:ext cx="2524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7">
            <a:extLst>
              <a:ext uri="{FF2B5EF4-FFF2-40B4-BE49-F238E27FC236}">
                <a16:creationId xmlns:a16="http://schemas.microsoft.com/office/drawing/2014/main" id="{70470F4D-B8F7-41DE-84B4-F41143153F54}"/>
              </a:ext>
            </a:extLst>
          </p:cNvPr>
          <p:cNvGraphicFramePr>
            <a:graphicFrameLocks noChangeAspect="1"/>
          </p:cNvGraphicFramePr>
          <p:nvPr>
            <p:extLst>
              <p:ext uri="{D42A27DB-BD31-4B8C-83A1-F6EECF244321}">
                <p14:modId xmlns:p14="http://schemas.microsoft.com/office/powerpoint/2010/main" val="4020984432"/>
              </p:ext>
            </p:extLst>
          </p:nvPr>
        </p:nvGraphicFramePr>
        <p:xfrm>
          <a:off x="5669607" y="1659399"/>
          <a:ext cx="265112" cy="279400"/>
        </p:xfrm>
        <a:graphic>
          <a:graphicData uri="http://schemas.openxmlformats.org/presentationml/2006/ole">
            <mc:AlternateContent xmlns:mc="http://schemas.openxmlformats.org/markup-compatibility/2006">
              <mc:Choice xmlns:v="urn:schemas-microsoft-com:vml" Requires="v">
                <p:oleObj spid="_x0000_s6821" name="Equation" r:id="rId9" imgW="266584" imgH="279279" progId="Equation.3">
                  <p:embed/>
                </p:oleObj>
              </mc:Choice>
              <mc:Fallback>
                <p:oleObj name="Equation" r:id="rId9" imgW="266584" imgH="279279" progId="Equation.3">
                  <p:embed/>
                  <p:pic>
                    <p:nvPicPr>
                      <p:cNvPr id="44049"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96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8">
            <a:extLst>
              <a:ext uri="{FF2B5EF4-FFF2-40B4-BE49-F238E27FC236}">
                <a16:creationId xmlns:a16="http://schemas.microsoft.com/office/drawing/2014/main" id="{CDEA64C5-574B-4F9E-B23B-0876910D3FCF}"/>
              </a:ext>
            </a:extLst>
          </p:cNvPr>
          <p:cNvGraphicFramePr>
            <a:graphicFrameLocks noChangeAspect="1"/>
          </p:cNvGraphicFramePr>
          <p:nvPr>
            <p:extLst>
              <p:ext uri="{D42A27DB-BD31-4B8C-83A1-F6EECF244321}">
                <p14:modId xmlns:p14="http://schemas.microsoft.com/office/powerpoint/2010/main" val="2078309583"/>
              </p:ext>
            </p:extLst>
          </p:nvPr>
        </p:nvGraphicFramePr>
        <p:xfrm>
          <a:off x="5060007" y="1659399"/>
          <a:ext cx="265112" cy="279400"/>
        </p:xfrm>
        <a:graphic>
          <a:graphicData uri="http://schemas.openxmlformats.org/presentationml/2006/ole">
            <mc:AlternateContent xmlns:mc="http://schemas.openxmlformats.org/markup-compatibility/2006">
              <mc:Choice xmlns:v="urn:schemas-microsoft-com:vml" Requires="v">
                <p:oleObj spid="_x0000_s6822" name="Equation" r:id="rId11" imgW="266584" imgH="279279" progId="Equation.3">
                  <p:embed/>
                </p:oleObj>
              </mc:Choice>
              <mc:Fallback>
                <p:oleObj name="Equation" r:id="rId11" imgW="266584" imgH="279279" progId="Equation.3">
                  <p:embed/>
                  <p:pic>
                    <p:nvPicPr>
                      <p:cNvPr id="4405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00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19">
            <a:extLst>
              <a:ext uri="{FF2B5EF4-FFF2-40B4-BE49-F238E27FC236}">
                <a16:creationId xmlns:a16="http://schemas.microsoft.com/office/drawing/2014/main" id="{FD9CC00D-51D9-4083-8B93-14A7CD5DC73C}"/>
              </a:ext>
            </a:extLst>
          </p:cNvPr>
          <p:cNvSpPr txBox="1">
            <a:spLocks noChangeArrowheads="1"/>
          </p:cNvSpPr>
          <p:nvPr/>
        </p:nvSpPr>
        <p:spPr bwMode="auto">
          <a:xfrm>
            <a:off x="945207" y="1506999"/>
            <a:ext cx="13131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339933"/>
                </a:solidFill>
                <a:latin typeface="+mn-lt"/>
              </a:rPr>
              <a:t>Time 0</a:t>
            </a:r>
          </a:p>
        </p:txBody>
      </p:sp>
      <p:graphicFrame>
        <p:nvGraphicFramePr>
          <p:cNvPr id="37" name="Object 20">
            <a:extLst>
              <a:ext uri="{FF2B5EF4-FFF2-40B4-BE49-F238E27FC236}">
                <a16:creationId xmlns:a16="http://schemas.microsoft.com/office/drawing/2014/main" id="{849E151B-A75E-4DE0-8E88-C4E3CB9F7FB5}"/>
              </a:ext>
            </a:extLst>
          </p:cNvPr>
          <p:cNvGraphicFramePr>
            <a:graphicFrameLocks noChangeAspect="1"/>
          </p:cNvGraphicFramePr>
          <p:nvPr>
            <p:extLst>
              <p:ext uri="{D42A27DB-BD31-4B8C-83A1-F6EECF244321}">
                <p14:modId xmlns:p14="http://schemas.microsoft.com/office/powerpoint/2010/main" val="2590507211"/>
              </p:ext>
            </p:extLst>
          </p:nvPr>
        </p:nvGraphicFramePr>
        <p:xfrm>
          <a:off x="4983807" y="2497599"/>
          <a:ext cx="442912" cy="531812"/>
        </p:xfrm>
        <a:graphic>
          <a:graphicData uri="http://schemas.openxmlformats.org/presentationml/2006/ole">
            <mc:AlternateContent xmlns:mc="http://schemas.openxmlformats.org/markup-compatibility/2006">
              <mc:Choice xmlns:v="urn:schemas-microsoft-com:vml" Requires="v">
                <p:oleObj spid="_x0000_s6823" name="Equation" r:id="rId12" imgW="444307" imgH="533169" progId="Equation.3">
                  <p:embed/>
                </p:oleObj>
              </mc:Choice>
              <mc:Fallback>
                <p:oleObj name="Equation" r:id="rId12" imgW="444307" imgH="533169" progId="Equation.3">
                  <p:embed/>
                  <p:pic>
                    <p:nvPicPr>
                      <p:cNvPr id="44052"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83807" y="2497599"/>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1">
            <a:extLst>
              <a:ext uri="{FF2B5EF4-FFF2-40B4-BE49-F238E27FC236}">
                <a16:creationId xmlns:a16="http://schemas.microsoft.com/office/drawing/2014/main" id="{A4385E35-106C-429A-8D54-96262E9FCF59}"/>
              </a:ext>
            </a:extLst>
          </p:cNvPr>
          <p:cNvGraphicFramePr>
            <a:graphicFrameLocks noChangeAspect="1"/>
          </p:cNvGraphicFramePr>
          <p:nvPr>
            <p:extLst>
              <p:ext uri="{D42A27DB-BD31-4B8C-83A1-F6EECF244321}">
                <p14:modId xmlns:p14="http://schemas.microsoft.com/office/powerpoint/2010/main" val="2443890029"/>
              </p:ext>
            </p:extLst>
          </p:nvPr>
        </p:nvGraphicFramePr>
        <p:xfrm>
          <a:off x="6279207" y="1659399"/>
          <a:ext cx="265112" cy="279400"/>
        </p:xfrm>
        <a:graphic>
          <a:graphicData uri="http://schemas.openxmlformats.org/presentationml/2006/ole">
            <mc:AlternateContent xmlns:mc="http://schemas.openxmlformats.org/markup-compatibility/2006">
              <mc:Choice xmlns:v="urn:schemas-microsoft-com:vml" Requires="v">
                <p:oleObj spid="_x0000_s6824" name="Equation" r:id="rId14" imgW="266584" imgH="279279" progId="Equation.3">
                  <p:embed/>
                </p:oleObj>
              </mc:Choice>
              <mc:Fallback>
                <p:oleObj name="Equation" r:id="rId14" imgW="266584" imgH="279279" progId="Equation.3">
                  <p:embed/>
                  <p:pic>
                    <p:nvPicPr>
                      <p:cNvPr id="44053"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9207" y="1659399"/>
                        <a:ext cx="265112"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Oval 22">
            <a:extLst>
              <a:ext uri="{FF2B5EF4-FFF2-40B4-BE49-F238E27FC236}">
                <a16:creationId xmlns:a16="http://schemas.microsoft.com/office/drawing/2014/main" id="{59B75FAA-6944-4312-9ACA-96EFC390BC84}"/>
              </a:ext>
            </a:extLst>
          </p:cNvPr>
          <p:cNvSpPr>
            <a:spLocks noChangeArrowheads="1"/>
          </p:cNvSpPr>
          <p:nvPr/>
        </p:nvSpPr>
        <p:spPr bwMode="auto">
          <a:xfrm>
            <a:off x="3597919" y="5342399"/>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 name="Object 23">
            <a:extLst>
              <a:ext uri="{FF2B5EF4-FFF2-40B4-BE49-F238E27FC236}">
                <a16:creationId xmlns:a16="http://schemas.microsoft.com/office/drawing/2014/main" id="{B1C96ACA-8666-4091-A119-423CB4A9B9E3}"/>
              </a:ext>
            </a:extLst>
          </p:cNvPr>
          <p:cNvGraphicFramePr>
            <a:graphicFrameLocks noChangeAspect="1"/>
          </p:cNvGraphicFramePr>
          <p:nvPr>
            <p:extLst>
              <p:ext uri="{D42A27DB-BD31-4B8C-83A1-F6EECF244321}">
                <p14:modId xmlns:p14="http://schemas.microsoft.com/office/powerpoint/2010/main" val="510207685"/>
              </p:ext>
            </p:extLst>
          </p:nvPr>
        </p:nvGraphicFramePr>
        <p:xfrm>
          <a:off x="3796357" y="5413836"/>
          <a:ext cx="442912" cy="531813"/>
        </p:xfrm>
        <a:graphic>
          <a:graphicData uri="http://schemas.openxmlformats.org/presentationml/2006/ole">
            <mc:AlternateContent xmlns:mc="http://schemas.openxmlformats.org/markup-compatibility/2006">
              <mc:Choice xmlns:v="urn:schemas-microsoft-com:vml" Requires="v">
                <p:oleObj spid="_x0000_s6825" name="Equation" r:id="rId15" imgW="444307" imgH="533169" progId="Equation.3">
                  <p:embed/>
                </p:oleObj>
              </mc:Choice>
              <mc:Fallback>
                <p:oleObj name="Equation" r:id="rId15" imgW="444307" imgH="533169" progId="Equation.3">
                  <p:embed/>
                  <p:pic>
                    <p:nvPicPr>
                      <p:cNvPr id="44055"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6357" y="5413836"/>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Freeform 24">
            <a:extLst>
              <a:ext uri="{FF2B5EF4-FFF2-40B4-BE49-F238E27FC236}">
                <a16:creationId xmlns:a16="http://schemas.microsoft.com/office/drawing/2014/main" id="{6FBB3DEA-E6B4-4904-A501-9CF0FB8557BE}"/>
              </a:ext>
            </a:extLst>
          </p:cNvPr>
          <p:cNvSpPr>
            <a:spLocks/>
          </p:cNvSpPr>
          <p:nvPr/>
        </p:nvSpPr>
        <p:spPr bwMode="auto">
          <a:xfrm>
            <a:off x="3547119" y="4415299"/>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Line 25">
            <a:extLst>
              <a:ext uri="{FF2B5EF4-FFF2-40B4-BE49-F238E27FC236}">
                <a16:creationId xmlns:a16="http://schemas.microsoft.com/office/drawing/2014/main" id="{A02566F3-3D53-4D17-919E-98633DD7E7FD}"/>
              </a:ext>
            </a:extLst>
          </p:cNvPr>
          <p:cNvSpPr>
            <a:spLocks noChangeShapeType="1"/>
          </p:cNvSpPr>
          <p:nvPr/>
        </p:nvSpPr>
        <p:spPr bwMode="auto">
          <a:xfrm>
            <a:off x="2988319" y="5723399"/>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 name="Line 26">
            <a:extLst>
              <a:ext uri="{FF2B5EF4-FFF2-40B4-BE49-F238E27FC236}">
                <a16:creationId xmlns:a16="http://schemas.microsoft.com/office/drawing/2014/main" id="{4D1E94FE-112E-4E5C-AA7A-53917FBE44A0}"/>
              </a:ext>
            </a:extLst>
          </p:cNvPr>
          <p:cNvSpPr>
            <a:spLocks noChangeShapeType="1"/>
          </p:cNvSpPr>
          <p:nvPr/>
        </p:nvSpPr>
        <p:spPr bwMode="auto">
          <a:xfrm>
            <a:off x="4436119" y="5723399"/>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4" name="Oval 27">
            <a:extLst>
              <a:ext uri="{FF2B5EF4-FFF2-40B4-BE49-F238E27FC236}">
                <a16:creationId xmlns:a16="http://schemas.microsoft.com/office/drawing/2014/main" id="{5DA0B176-2DE8-47D9-83FD-E620629E6EBA}"/>
              </a:ext>
            </a:extLst>
          </p:cNvPr>
          <p:cNvSpPr>
            <a:spLocks noChangeArrowheads="1"/>
          </p:cNvSpPr>
          <p:nvPr/>
        </p:nvSpPr>
        <p:spPr bwMode="auto">
          <a:xfrm>
            <a:off x="6798319" y="5342399"/>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Oval 28">
            <a:extLst>
              <a:ext uri="{FF2B5EF4-FFF2-40B4-BE49-F238E27FC236}">
                <a16:creationId xmlns:a16="http://schemas.microsoft.com/office/drawing/2014/main" id="{ACD1C17A-BA1C-4299-847E-341C5D53D0B2}"/>
              </a:ext>
            </a:extLst>
          </p:cNvPr>
          <p:cNvSpPr>
            <a:spLocks noChangeArrowheads="1"/>
          </p:cNvSpPr>
          <p:nvPr/>
        </p:nvSpPr>
        <p:spPr bwMode="auto">
          <a:xfrm>
            <a:off x="6645919" y="5189999"/>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 name="Object 29">
            <a:extLst>
              <a:ext uri="{FF2B5EF4-FFF2-40B4-BE49-F238E27FC236}">
                <a16:creationId xmlns:a16="http://schemas.microsoft.com/office/drawing/2014/main" id="{485DA55E-503C-4911-8558-7BAD479436BB}"/>
              </a:ext>
            </a:extLst>
          </p:cNvPr>
          <p:cNvGraphicFramePr>
            <a:graphicFrameLocks noChangeAspect="1"/>
          </p:cNvGraphicFramePr>
          <p:nvPr>
            <p:extLst>
              <p:ext uri="{D42A27DB-BD31-4B8C-83A1-F6EECF244321}">
                <p14:modId xmlns:p14="http://schemas.microsoft.com/office/powerpoint/2010/main" val="2516190030"/>
              </p:ext>
            </p:extLst>
          </p:nvPr>
        </p:nvGraphicFramePr>
        <p:xfrm>
          <a:off x="3369319" y="3894599"/>
          <a:ext cx="1612900" cy="457200"/>
        </p:xfrm>
        <a:graphic>
          <a:graphicData uri="http://schemas.openxmlformats.org/presentationml/2006/ole">
            <mc:AlternateContent xmlns:mc="http://schemas.openxmlformats.org/markup-compatibility/2006">
              <mc:Choice xmlns:v="urn:schemas-microsoft-com:vml" Requires="v">
                <p:oleObj spid="_x0000_s6826" name="Equation" r:id="rId16" imgW="1612900" imgH="457200" progId="Equation.3">
                  <p:embed/>
                </p:oleObj>
              </mc:Choice>
              <mc:Fallback>
                <p:oleObj name="Equation" r:id="rId16" imgW="1612900" imgH="457200" progId="Equation.3">
                  <p:embed/>
                  <p:pic>
                    <p:nvPicPr>
                      <p:cNvPr id="44061"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9319" y="3894599"/>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30">
            <a:extLst>
              <a:ext uri="{FF2B5EF4-FFF2-40B4-BE49-F238E27FC236}">
                <a16:creationId xmlns:a16="http://schemas.microsoft.com/office/drawing/2014/main" id="{DFF86B64-F488-4171-B2A3-0CBFC006E7EF}"/>
              </a:ext>
            </a:extLst>
          </p:cNvPr>
          <p:cNvGraphicFramePr>
            <a:graphicFrameLocks noChangeAspect="1"/>
          </p:cNvGraphicFramePr>
          <p:nvPr>
            <p:extLst>
              <p:ext uri="{D42A27DB-BD31-4B8C-83A1-F6EECF244321}">
                <p14:modId xmlns:p14="http://schemas.microsoft.com/office/powerpoint/2010/main" val="4158483246"/>
              </p:ext>
            </p:extLst>
          </p:nvPr>
        </p:nvGraphicFramePr>
        <p:xfrm>
          <a:off x="4772669" y="5189999"/>
          <a:ext cx="1549400" cy="457200"/>
        </p:xfrm>
        <a:graphic>
          <a:graphicData uri="http://schemas.openxmlformats.org/presentationml/2006/ole">
            <mc:AlternateContent xmlns:mc="http://schemas.openxmlformats.org/markup-compatibility/2006">
              <mc:Choice xmlns:v="urn:schemas-microsoft-com:vml" Requires="v">
                <p:oleObj spid="_x0000_s6827" name="Equation" r:id="rId18" imgW="1549400" imgH="457200" progId="Equation.3">
                  <p:embed/>
                </p:oleObj>
              </mc:Choice>
              <mc:Fallback>
                <p:oleObj name="Equation" r:id="rId18" imgW="1549400" imgH="457200" progId="Equation.3">
                  <p:embed/>
                  <p:pic>
                    <p:nvPicPr>
                      <p:cNvPr id="44062"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72669" y="5189999"/>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1">
            <a:extLst>
              <a:ext uri="{FF2B5EF4-FFF2-40B4-BE49-F238E27FC236}">
                <a16:creationId xmlns:a16="http://schemas.microsoft.com/office/drawing/2014/main" id="{4B5B5A05-81CB-4344-9703-689160A52408}"/>
              </a:ext>
            </a:extLst>
          </p:cNvPr>
          <p:cNvGraphicFramePr>
            <a:graphicFrameLocks noChangeAspect="1"/>
          </p:cNvGraphicFramePr>
          <p:nvPr>
            <p:extLst>
              <p:ext uri="{D42A27DB-BD31-4B8C-83A1-F6EECF244321}">
                <p14:modId xmlns:p14="http://schemas.microsoft.com/office/powerpoint/2010/main" val="2846566798"/>
              </p:ext>
            </p:extLst>
          </p:nvPr>
        </p:nvGraphicFramePr>
        <p:xfrm>
          <a:off x="7057082" y="5423361"/>
          <a:ext cx="381000" cy="520700"/>
        </p:xfrm>
        <a:graphic>
          <a:graphicData uri="http://schemas.openxmlformats.org/presentationml/2006/ole">
            <mc:AlternateContent xmlns:mc="http://schemas.openxmlformats.org/markup-compatibility/2006">
              <mc:Choice xmlns:v="urn:schemas-microsoft-com:vml" Requires="v">
                <p:oleObj spid="_x0000_s6828" name="Equation" r:id="rId20" imgW="380835" imgH="520474" progId="Equation.3">
                  <p:embed/>
                </p:oleObj>
              </mc:Choice>
              <mc:Fallback>
                <p:oleObj name="Equation" r:id="rId20" imgW="380835" imgH="520474" progId="Equation.3">
                  <p:embed/>
                  <p:pic>
                    <p:nvPicPr>
                      <p:cNvPr id="44063"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57082" y="5423361"/>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Oval 32">
            <a:extLst>
              <a:ext uri="{FF2B5EF4-FFF2-40B4-BE49-F238E27FC236}">
                <a16:creationId xmlns:a16="http://schemas.microsoft.com/office/drawing/2014/main" id="{4D44BCA6-6865-4021-B886-41FCEC24A2DE}"/>
              </a:ext>
            </a:extLst>
          </p:cNvPr>
          <p:cNvSpPr>
            <a:spLocks noChangeArrowheads="1"/>
          </p:cNvSpPr>
          <p:nvPr/>
        </p:nvSpPr>
        <p:spPr bwMode="auto">
          <a:xfrm>
            <a:off x="3140719" y="3665999"/>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0" name="组合 49">
            <a:extLst>
              <a:ext uri="{FF2B5EF4-FFF2-40B4-BE49-F238E27FC236}">
                <a16:creationId xmlns:a16="http://schemas.microsoft.com/office/drawing/2014/main" id="{FF2B1E19-9D0A-4A37-973C-E0A4B5EF3224}"/>
              </a:ext>
            </a:extLst>
          </p:cNvPr>
          <p:cNvGrpSpPr/>
          <p:nvPr/>
        </p:nvGrpSpPr>
        <p:grpSpPr>
          <a:xfrm>
            <a:off x="1524001" y="6398"/>
            <a:ext cx="7939719" cy="402193"/>
            <a:chOff x="0" y="6398"/>
            <a:chExt cx="6633796" cy="402193"/>
          </a:xfrm>
        </p:grpSpPr>
        <p:sp>
          <p:nvSpPr>
            <p:cNvPr id="51" name="矩形 50">
              <a:extLst>
                <a:ext uri="{FF2B5EF4-FFF2-40B4-BE49-F238E27FC236}">
                  <a16:creationId xmlns:a16="http://schemas.microsoft.com/office/drawing/2014/main" id="{723BE91C-82EC-44BE-A82C-299649D9C2B0}"/>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2" name="矩形 51">
              <a:extLst>
                <a:ext uri="{FF2B5EF4-FFF2-40B4-BE49-F238E27FC236}">
                  <a16:creationId xmlns:a16="http://schemas.microsoft.com/office/drawing/2014/main" id="{5F58971E-3361-4628-949E-310DD9332ED1}"/>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3" name="矩形 52">
              <a:extLst>
                <a:ext uri="{FF2B5EF4-FFF2-40B4-BE49-F238E27FC236}">
                  <a16:creationId xmlns:a16="http://schemas.microsoft.com/office/drawing/2014/main" id="{616F4F36-9846-4A18-A803-77F504E5D084}"/>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4" name="矩形 53">
              <a:extLst>
                <a:ext uri="{FF2B5EF4-FFF2-40B4-BE49-F238E27FC236}">
                  <a16:creationId xmlns:a16="http://schemas.microsoft.com/office/drawing/2014/main" id="{F7175ABA-BECC-4B7A-8299-2C9B111CA79F}"/>
                </a:ext>
              </a:extLst>
            </p:cNvPr>
            <p:cNvSpPr/>
            <p:nvPr/>
          </p:nvSpPr>
          <p:spPr>
            <a:xfrm>
              <a:off x="4074178" y="22856"/>
              <a:ext cx="2559618"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1635732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19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81" name="Oval 2">
            <a:extLst>
              <a:ext uri="{FF2B5EF4-FFF2-40B4-BE49-F238E27FC236}">
                <a16:creationId xmlns:a16="http://schemas.microsoft.com/office/drawing/2014/main" id="{45A28070-2128-4BD3-8186-823D7AE5FBD3}"/>
              </a:ext>
            </a:extLst>
          </p:cNvPr>
          <p:cNvSpPr>
            <a:spLocks noChangeArrowheads="1"/>
          </p:cNvSpPr>
          <p:nvPr/>
        </p:nvSpPr>
        <p:spPr bwMode="auto">
          <a:xfrm>
            <a:off x="3838574" y="5471040"/>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Line 3">
            <a:extLst>
              <a:ext uri="{FF2B5EF4-FFF2-40B4-BE49-F238E27FC236}">
                <a16:creationId xmlns:a16="http://schemas.microsoft.com/office/drawing/2014/main" id="{B379EEFB-4020-44D5-8F5C-19CBD072E2DD}"/>
              </a:ext>
            </a:extLst>
          </p:cNvPr>
          <p:cNvSpPr>
            <a:spLocks noChangeShapeType="1"/>
          </p:cNvSpPr>
          <p:nvPr/>
        </p:nvSpPr>
        <p:spPr bwMode="auto">
          <a:xfrm>
            <a:off x="3381374" y="140069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3" name="Line 4">
            <a:extLst>
              <a:ext uri="{FF2B5EF4-FFF2-40B4-BE49-F238E27FC236}">
                <a16:creationId xmlns:a16="http://schemas.microsoft.com/office/drawing/2014/main" id="{D2D3057E-A2F1-40AD-BC30-73C05E4A69DF}"/>
              </a:ext>
            </a:extLst>
          </p:cNvPr>
          <p:cNvSpPr>
            <a:spLocks noChangeShapeType="1"/>
          </p:cNvSpPr>
          <p:nvPr/>
        </p:nvSpPr>
        <p:spPr bwMode="auto">
          <a:xfrm>
            <a:off x="3381374" y="2086490"/>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4" name="Line 5">
            <a:extLst>
              <a:ext uri="{FF2B5EF4-FFF2-40B4-BE49-F238E27FC236}">
                <a16:creationId xmlns:a16="http://schemas.microsoft.com/office/drawing/2014/main" id="{146E78F2-93BE-466A-BEE5-7157A1E9F9CE}"/>
              </a:ext>
            </a:extLst>
          </p:cNvPr>
          <p:cNvSpPr>
            <a:spLocks noChangeShapeType="1"/>
          </p:cNvSpPr>
          <p:nvPr/>
        </p:nvSpPr>
        <p:spPr bwMode="auto">
          <a:xfrm>
            <a:off x="38385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5" name="Line 6">
            <a:extLst>
              <a:ext uri="{FF2B5EF4-FFF2-40B4-BE49-F238E27FC236}">
                <a16:creationId xmlns:a16="http://schemas.microsoft.com/office/drawing/2014/main" id="{80EB76A9-4739-41D3-81E3-8E558EC09CF3}"/>
              </a:ext>
            </a:extLst>
          </p:cNvPr>
          <p:cNvSpPr>
            <a:spLocks noChangeShapeType="1"/>
          </p:cNvSpPr>
          <p:nvPr/>
        </p:nvSpPr>
        <p:spPr bwMode="auto">
          <a:xfrm>
            <a:off x="44481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6" name="Line 7">
            <a:extLst>
              <a:ext uri="{FF2B5EF4-FFF2-40B4-BE49-F238E27FC236}">
                <a16:creationId xmlns:a16="http://schemas.microsoft.com/office/drawing/2014/main" id="{ADD98263-4E6E-4567-9F51-B0AB7514BFEF}"/>
              </a:ext>
            </a:extLst>
          </p:cNvPr>
          <p:cNvSpPr>
            <a:spLocks noChangeShapeType="1"/>
          </p:cNvSpPr>
          <p:nvPr/>
        </p:nvSpPr>
        <p:spPr bwMode="auto">
          <a:xfrm>
            <a:off x="50577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7" name="Line 8">
            <a:extLst>
              <a:ext uri="{FF2B5EF4-FFF2-40B4-BE49-F238E27FC236}">
                <a16:creationId xmlns:a16="http://schemas.microsoft.com/office/drawing/2014/main" id="{7C02A09D-13FC-489A-B757-CE05D024A4FC}"/>
              </a:ext>
            </a:extLst>
          </p:cNvPr>
          <p:cNvSpPr>
            <a:spLocks noChangeShapeType="1"/>
          </p:cNvSpPr>
          <p:nvPr/>
        </p:nvSpPr>
        <p:spPr bwMode="auto">
          <a:xfrm>
            <a:off x="56673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 name="Line 9">
            <a:extLst>
              <a:ext uri="{FF2B5EF4-FFF2-40B4-BE49-F238E27FC236}">
                <a16:creationId xmlns:a16="http://schemas.microsoft.com/office/drawing/2014/main" id="{D66142F9-DEAF-45F0-81D8-332E6C13596E}"/>
              </a:ext>
            </a:extLst>
          </p:cNvPr>
          <p:cNvSpPr>
            <a:spLocks noChangeShapeType="1"/>
          </p:cNvSpPr>
          <p:nvPr/>
        </p:nvSpPr>
        <p:spPr bwMode="auto">
          <a:xfrm>
            <a:off x="62769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 name="Line 10">
            <a:extLst>
              <a:ext uri="{FF2B5EF4-FFF2-40B4-BE49-F238E27FC236}">
                <a16:creationId xmlns:a16="http://schemas.microsoft.com/office/drawing/2014/main" id="{B3F535BB-DA17-4164-8E27-B7340536F095}"/>
              </a:ext>
            </a:extLst>
          </p:cNvPr>
          <p:cNvSpPr>
            <a:spLocks noChangeShapeType="1"/>
          </p:cNvSpPr>
          <p:nvPr/>
        </p:nvSpPr>
        <p:spPr bwMode="auto">
          <a:xfrm>
            <a:off x="68865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0" name="Line 11">
            <a:extLst>
              <a:ext uri="{FF2B5EF4-FFF2-40B4-BE49-F238E27FC236}">
                <a16:creationId xmlns:a16="http://schemas.microsoft.com/office/drawing/2014/main" id="{BD680734-A93E-42D5-81CA-DEF5C4C4F6BE}"/>
              </a:ext>
            </a:extLst>
          </p:cNvPr>
          <p:cNvSpPr>
            <a:spLocks noChangeShapeType="1"/>
          </p:cNvSpPr>
          <p:nvPr/>
        </p:nvSpPr>
        <p:spPr bwMode="auto">
          <a:xfrm>
            <a:off x="74961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1" name="Line 12">
            <a:extLst>
              <a:ext uri="{FF2B5EF4-FFF2-40B4-BE49-F238E27FC236}">
                <a16:creationId xmlns:a16="http://schemas.microsoft.com/office/drawing/2014/main" id="{9F45E3AD-6BB4-4C94-85E9-11279943F6D8}"/>
              </a:ext>
            </a:extLst>
          </p:cNvPr>
          <p:cNvSpPr>
            <a:spLocks noChangeShapeType="1"/>
          </p:cNvSpPr>
          <p:nvPr/>
        </p:nvSpPr>
        <p:spPr bwMode="auto">
          <a:xfrm>
            <a:off x="8105774" y="140069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 name="Line 13">
            <a:extLst>
              <a:ext uri="{FF2B5EF4-FFF2-40B4-BE49-F238E27FC236}">
                <a16:creationId xmlns:a16="http://schemas.microsoft.com/office/drawing/2014/main" id="{46A1FF63-F84C-4EDE-A9AC-BD222460FE12}"/>
              </a:ext>
            </a:extLst>
          </p:cNvPr>
          <p:cNvSpPr>
            <a:spLocks noChangeShapeType="1"/>
          </p:cNvSpPr>
          <p:nvPr/>
        </p:nvSpPr>
        <p:spPr bwMode="auto">
          <a:xfrm flipV="1">
            <a:off x="5972174" y="2089665"/>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3" name="Object 14">
            <a:extLst>
              <a:ext uri="{FF2B5EF4-FFF2-40B4-BE49-F238E27FC236}">
                <a16:creationId xmlns:a16="http://schemas.microsoft.com/office/drawing/2014/main" id="{F2149373-5AEA-4818-AED4-E345BF42C43F}"/>
              </a:ext>
            </a:extLst>
          </p:cNvPr>
          <p:cNvGraphicFramePr>
            <a:graphicFrameLocks noChangeAspect="1"/>
          </p:cNvGraphicFramePr>
          <p:nvPr>
            <p:extLst>
              <p:ext uri="{D42A27DB-BD31-4B8C-83A1-F6EECF244321}">
                <p14:modId xmlns:p14="http://schemas.microsoft.com/office/powerpoint/2010/main" val="4130029553"/>
              </p:ext>
            </p:extLst>
          </p:nvPr>
        </p:nvGraphicFramePr>
        <p:xfrm>
          <a:off x="4067174" y="1553090"/>
          <a:ext cx="252413" cy="368300"/>
        </p:xfrm>
        <a:graphic>
          <a:graphicData uri="http://schemas.openxmlformats.org/presentationml/2006/ole">
            <mc:AlternateContent xmlns:mc="http://schemas.openxmlformats.org/markup-compatibility/2006">
              <mc:Choice xmlns:v="urn:schemas-microsoft-com:vml" Requires="v">
                <p:oleObj spid="_x0000_s5806" name="Equation" r:id="rId4" imgW="253890" imgH="368140" progId="Equation.3">
                  <p:embed/>
                </p:oleObj>
              </mc:Choice>
              <mc:Fallback>
                <p:oleObj name="Equation" r:id="rId4" imgW="253890" imgH="368140" progId="Equation.3">
                  <p:embed/>
                  <p:pic>
                    <p:nvPicPr>
                      <p:cNvPr id="4507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4" y="155309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15">
            <a:extLst>
              <a:ext uri="{FF2B5EF4-FFF2-40B4-BE49-F238E27FC236}">
                <a16:creationId xmlns:a16="http://schemas.microsoft.com/office/drawing/2014/main" id="{46BD2D16-2A64-40EC-B737-47308CE003C4}"/>
              </a:ext>
            </a:extLst>
          </p:cNvPr>
          <p:cNvGraphicFramePr>
            <a:graphicFrameLocks noChangeAspect="1"/>
          </p:cNvGraphicFramePr>
          <p:nvPr>
            <p:extLst>
              <p:ext uri="{D42A27DB-BD31-4B8C-83A1-F6EECF244321}">
                <p14:modId xmlns:p14="http://schemas.microsoft.com/office/powerpoint/2010/main" val="489081533"/>
              </p:ext>
            </p:extLst>
          </p:nvPr>
        </p:nvGraphicFramePr>
        <p:xfrm>
          <a:off x="4676774" y="1553090"/>
          <a:ext cx="252413" cy="368300"/>
        </p:xfrm>
        <a:graphic>
          <a:graphicData uri="http://schemas.openxmlformats.org/presentationml/2006/ole">
            <mc:AlternateContent xmlns:mc="http://schemas.openxmlformats.org/markup-compatibility/2006">
              <mc:Choice xmlns:v="urn:schemas-microsoft-com:vml" Requires="v">
                <p:oleObj spid="_x0000_s5807" name="Equation" r:id="rId6" imgW="253890" imgH="368140" progId="Equation.3">
                  <p:embed/>
                </p:oleObj>
              </mc:Choice>
              <mc:Fallback>
                <p:oleObj name="Equation" r:id="rId6" imgW="253890" imgH="368140" progId="Equation.3">
                  <p:embed/>
                  <p:pic>
                    <p:nvPicPr>
                      <p:cNvPr id="4507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774" y="155309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16">
            <a:extLst>
              <a:ext uri="{FF2B5EF4-FFF2-40B4-BE49-F238E27FC236}">
                <a16:creationId xmlns:a16="http://schemas.microsoft.com/office/drawing/2014/main" id="{E22F2909-EE70-4681-BCCE-E56AF112BC13}"/>
              </a:ext>
            </a:extLst>
          </p:cNvPr>
          <p:cNvGraphicFramePr>
            <a:graphicFrameLocks noChangeAspect="1"/>
          </p:cNvGraphicFramePr>
          <p:nvPr>
            <p:extLst>
              <p:ext uri="{D42A27DB-BD31-4B8C-83A1-F6EECF244321}">
                <p14:modId xmlns:p14="http://schemas.microsoft.com/office/powerpoint/2010/main" val="3887244216"/>
              </p:ext>
            </p:extLst>
          </p:nvPr>
        </p:nvGraphicFramePr>
        <p:xfrm>
          <a:off x="7013574" y="1559440"/>
          <a:ext cx="252413" cy="368300"/>
        </p:xfrm>
        <a:graphic>
          <a:graphicData uri="http://schemas.openxmlformats.org/presentationml/2006/ole">
            <mc:AlternateContent xmlns:mc="http://schemas.openxmlformats.org/markup-compatibility/2006">
              <mc:Choice xmlns:v="urn:schemas-microsoft-com:vml" Requires="v">
                <p:oleObj spid="_x0000_s5808" name="Equation" r:id="rId7" imgW="253890" imgH="368140" progId="Equation.3">
                  <p:embed/>
                </p:oleObj>
              </mc:Choice>
              <mc:Fallback>
                <p:oleObj name="Equation" r:id="rId7" imgW="253890" imgH="368140" progId="Equation.3">
                  <p:embed/>
                  <p:pic>
                    <p:nvPicPr>
                      <p:cNvPr id="45072"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3574" y="155944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17">
            <a:extLst>
              <a:ext uri="{FF2B5EF4-FFF2-40B4-BE49-F238E27FC236}">
                <a16:creationId xmlns:a16="http://schemas.microsoft.com/office/drawing/2014/main" id="{28856130-74BF-4887-B632-AB0BC2118BE7}"/>
              </a:ext>
            </a:extLst>
          </p:cNvPr>
          <p:cNvGraphicFramePr>
            <a:graphicFrameLocks noChangeAspect="1"/>
          </p:cNvGraphicFramePr>
          <p:nvPr>
            <p:extLst>
              <p:ext uri="{D42A27DB-BD31-4B8C-83A1-F6EECF244321}">
                <p14:modId xmlns:p14="http://schemas.microsoft.com/office/powerpoint/2010/main" val="1249342536"/>
              </p:ext>
            </p:extLst>
          </p:nvPr>
        </p:nvGraphicFramePr>
        <p:xfrm>
          <a:off x="7623174" y="1559440"/>
          <a:ext cx="252413" cy="368300"/>
        </p:xfrm>
        <a:graphic>
          <a:graphicData uri="http://schemas.openxmlformats.org/presentationml/2006/ole">
            <mc:AlternateContent xmlns:mc="http://schemas.openxmlformats.org/markup-compatibility/2006">
              <mc:Choice xmlns:v="urn:schemas-microsoft-com:vml" Requires="v">
                <p:oleObj spid="_x0000_s5809" name="Equation" r:id="rId8" imgW="253890" imgH="368140" progId="Equation.3">
                  <p:embed/>
                </p:oleObj>
              </mc:Choice>
              <mc:Fallback>
                <p:oleObj name="Equation" r:id="rId8" imgW="253890" imgH="368140" progId="Equation.3">
                  <p:embed/>
                  <p:pic>
                    <p:nvPicPr>
                      <p:cNvPr id="45073"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3174" y="1559440"/>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18">
            <a:extLst>
              <a:ext uri="{FF2B5EF4-FFF2-40B4-BE49-F238E27FC236}">
                <a16:creationId xmlns:a16="http://schemas.microsoft.com/office/drawing/2014/main" id="{A3980FFE-6686-4270-8463-63819CB9ACF8}"/>
              </a:ext>
            </a:extLst>
          </p:cNvPr>
          <p:cNvGraphicFramePr>
            <a:graphicFrameLocks noChangeAspect="1"/>
          </p:cNvGraphicFramePr>
          <p:nvPr>
            <p:extLst>
              <p:ext uri="{D42A27DB-BD31-4B8C-83A1-F6EECF244321}">
                <p14:modId xmlns:p14="http://schemas.microsoft.com/office/powerpoint/2010/main" val="2697488858"/>
              </p:ext>
            </p:extLst>
          </p:nvPr>
        </p:nvGraphicFramePr>
        <p:xfrm>
          <a:off x="5895974" y="1629290"/>
          <a:ext cx="265113" cy="279400"/>
        </p:xfrm>
        <a:graphic>
          <a:graphicData uri="http://schemas.openxmlformats.org/presentationml/2006/ole">
            <mc:AlternateContent xmlns:mc="http://schemas.openxmlformats.org/markup-compatibility/2006">
              <mc:Choice xmlns:v="urn:schemas-microsoft-com:vml" Requires="v">
                <p:oleObj spid="_x0000_s5810" name="Equation" r:id="rId9" imgW="266584" imgH="279279" progId="Equation.3">
                  <p:embed/>
                </p:oleObj>
              </mc:Choice>
              <mc:Fallback>
                <p:oleObj name="Equation" r:id="rId9" imgW="266584" imgH="279279" progId="Equation.3">
                  <p:embed/>
                  <p:pic>
                    <p:nvPicPr>
                      <p:cNvPr id="45074"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959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 name="Object 19">
            <a:extLst>
              <a:ext uri="{FF2B5EF4-FFF2-40B4-BE49-F238E27FC236}">
                <a16:creationId xmlns:a16="http://schemas.microsoft.com/office/drawing/2014/main" id="{A53729FE-EEE8-421F-9CF2-15E24D7C57C7}"/>
              </a:ext>
            </a:extLst>
          </p:cNvPr>
          <p:cNvGraphicFramePr>
            <a:graphicFrameLocks noChangeAspect="1"/>
          </p:cNvGraphicFramePr>
          <p:nvPr>
            <p:extLst>
              <p:ext uri="{D42A27DB-BD31-4B8C-83A1-F6EECF244321}">
                <p14:modId xmlns:p14="http://schemas.microsoft.com/office/powerpoint/2010/main" val="778722454"/>
              </p:ext>
            </p:extLst>
          </p:nvPr>
        </p:nvGraphicFramePr>
        <p:xfrm>
          <a:off x="5286374" y="1629290"/>
          <a:ext cx="265113" cy="279400"/>
        </p:xfrm>
        <a:graphic>
          <a:graphicData uri="http://schemas.openxmlformats.org/presentationml/2006/ole">
            <mc:AlternateContent xmlns:mc="http://schemas.openxmlformats.org/markup-compatibility/2006">
              <mc:Choice xmlns:v="urn:schemas-microsoft-com:vml" Requires="v">
                <p:oleObj spid="_x0000_s5811" name="Equation" r:id="rId11" imgW="266584" imgH="279279" progId="Equation.3">
                  <p:embed/>
                </p:oleObj>
              </mc:Choice>
              <mc:Fallback>
                <p:oleObj name="Equation" r:id="rId11" imgW="266584" imgH="279279" progId="Equation.3">
                  <p:embed/>
                  <p:pic>
                    <p:nvPicPr>
                      <p:cNvPr id="45075"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 name="Text Box 20">
            <a:extLst>
              <a:ext uri="{FF2B5EF4-FFF2-40B4-BE49-F238E27FC236}">
                <a16:creationId xmlns:a16="http://schemas.microsoft.com/office/drawing/2014/main" id="{F54F46A7-B0C4-4CB2-B5B7-986E823F321B}"/>
              </a:ext>
            </a:extLst>
          </p:cNvPr>
          <p:cNvSpPr txBox="1">
            <a:spLocks noChangeArrowheads="1"/>
          </p:cNvSpPr>
          <p:nvPr/>
        </p:nvSpPr>
        <p:spPr bwMode="auto">
          <a:xfrm>
            <a:off x="1171574" y="147689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1</a:t>
            </a:r>
          </a:p>
        </p:txBody>
      </p:sp>
      <p:graphicFrame>
        <p:nvGraphicFramePr>
          <p:cNvPr id="100" name="Object 21">
            <a:extLst>
              <a:ext uri="{FF2B5EF4-FFF2-40B4-BE49-F238E27FC236}">
                <a16:creationId xmlns:a16="http://schemas.microsoft.com/office/drawing/2014/main" id="{D6AD3D01-0B29-4D63-BE87-8980DFCD0D54}"/>
              </a:ext>
            </a:extLst>
          </p:cNvPr>
          <p:cNvGraphicFramePr>
            <a:graphicFrameLocks noChangeAspect="1"/>
          </p:cNvGraphicFramePr>
          <p:nvPr>
            <p:extLst>
              <p:ext uri="{D42A27DB-BD31-4B8C-83A1-F6EECF244321}">
                <p14:modId xmlns:p14="http://schemas.microsoft.com/office/powerpoint/2010/main" val="4192088290"/>
              </p:ext>
            </p:extLst>
          </p:nvPr>
        </p:nvGraphicFramePr>
        <p:xfrm>
          <a:off x="5743574" y="2470665"/>
          <a:ext cx="442913" cy="531813"/>
        </p:xfrm>
        <a:graphic>
          <a:graphicData uri="http://schemas.openxmlformats.org/presentationml/2006/ole">
            <mc:AlternateContent xmlns:mc="http://schemas.openxmlformats.org/markup-compatibility/2006">
              <mc:Choice xmlns:v="urn:schemas-microsoft-com:vml" Requires="v">
                <p:oleObj spid="_x0000_s5812" name="Equation" r:id="rId12" imgW="444307" imgH="533169" progId="Equation.3">
                  <p:embed/>
                </p:oleObj>
              </mc:Choice>
              <mc:Fallback>
                <p:oleObj name="Equation" r:id="rId12" imgW="444307" imgH="533169" progId="Equation.3">
                  <p:embed/>
                  <p:pic>
                    <p:nvPicPr>
                      <p:cNvPr id="45077"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3574" y="2470665"/>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 name="Object 22">
            <a:extLst>
              <a:ext uri="{FF2B5EF4-FFF2-40B4-BE49-F238E27FC236}">
                <a16:creationId xmlns:a16="http://schemas.microsoft.com/office/drawing/2014/main" id="{D62806F8-E5C7-4651-A1FC-42F69B5C05A8}"/>
              </a:ext>
            </a:extLst>
          </p:cNvPr>
          <p:cNvGraphicFramePr>
            <a:graphicFrameLocks noChangeAspect="1"/>
          </p:cNvGraphicFramePr>
          <p:nvPr>
            <p:extLst>
              <p:ext uri="{D42A27DB-BD31-4B8C-83A1-F6EECF244321}">
                <p14:modId xmlns:p14="http://schemas.microsoft.com/office/powerpoint/2010/main" val="2972625116"/>
              </p:ext>
            </p:extLst>
          </p:nvPr>
        </p:nvGraphicFramePr>
        <p:xfrm>
          <a:off x="6505574" y="1629290"/>
          <a:ext cx="265113" cy="279400"/>
        </p:xfrm>
        <a:graphic>
          <a:graphicData uri="http://schemas.openxmlformats.org/presentationml/2006/ole">
            <mc:AlternateContent xmlns:mc="http://schemas.openxmlformats.org/markup-compatibility/2006">
              <mc:Choice xmlns:v="urn:schemas-microsoft-com:vml" Requires="v">
                <p:oleObj spid="_x0000_s5813" name="Equation" r:id="rId14" imgW="266584" imgH="279279" progId="Equation.3">
                  <p:embed/>
                </p:oleObj>
              </mc:Choice>
              <mc:Fallback>
                <p:oleObj name="Equation" r:id="rId14" imgW="266584" imgH="279279" progId="Equation.3">
                  <p:embed/>
                  <p:pic>
                    <p:nvPicPr>
                      <p:cNvPr id="45078"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5574" y="1629290"/>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23">
            <a:extLst>
              <a:ext uri="{FF2B5EF4-FFF2-40B4-BE49-F238E27FC236}">
                <a16:creationId xmlns:a16="http://schemas.microsoft.com/office/drawing/2014/main" id="{9F837507-0261-46AC-8B3A-5894D57226A4}"/>
              </a:ext>
            </a:extLst>
          </p:cNvPr>
          <p:cNvGraphicFramePr>
            <a:graphicFrameLocks noChangeAspect="1"/>
          </p:cNvGraphicFramePr>
          <p:nvPr>
            <p:extLst>
              <p:ext uri="{D42A27DB-BD31-4B8C-83A1-F6EECF244321}">
                <p14:modId xmlns:p14="http://schemas.microsoft.com/office/powerpoint/2010/main" val="2670571755"/>
              </p:ext>
            </p:extLst>
          </p:nvPr>
        </p:nvGraphicFramePr>
        <p:xfrm>
          <a:off x="4037012" y="5542478"/>
          <a:ext cx="442912" cy="531812"/>
        </p:xfrm>
        <a:graphic>
          <a:graphicData uri="http://schemas.openxmlformats.org/presentationml/2006/ole">
            <mc:AlternateContent xmlns:mc="http://schemas.openxmlformats.org/markup-compatibility/2006">
              <mc:Choice xmlns:v="urn:schemas-microsoft-com:vml" Requires="v">
                <p:oleObj spid="_x0000_s5814" name="Equation" r:id="rId15" imgW="444307" imgH="533169" progId="Equation.3">
                  <p:embed/>
                </p:oleObj>
              </mc:Choice>
              <mc:Fallback>
                <p:oleObj name="Equation" r:id="rId15" imgW="444307" imgH="533169" progId="Equation.3">
                  <p:embed/>
                  <p:pic>
                    <p:nvPicPr>
                      <p:cNvPr id="45079"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7012" y="5542478"/>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 name="Freeform 24">
            <a:extLst>
              <a:ext uri="{FF2B5EF4-FFF2-40B4-BE49-F238E27FC236}">
                <a16:creationId xmlns:a16="http://schemas.microsoft.com/office/drawing/2014/main" id="{4A58C830-6E83-4C33-9E14-7147609AFAFE}"/>
              </a:ext>
            </a:extLst>
          </p:cNvPr>
          <p:cNvSpPr>
            <a:spLocks/>
          </p:cNvSpPr>
          <p:nvPr/>
        </p:nvSpPr>
        <p:spPr bwMode="auto">
          <a:xfrm>
            <a:off x="3787774" y="4543940"/>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4" name="Line 25">
            <a:extLst>
              <a:ext uri="{FF2B5EF4-FFF2-40B4-BE49-F238E27FC236}">
                <a16:creationId xmlns:a16="http://schemas.microsoft.com/office/drawing/2014/main" id="{BB8BA395-620B-45CC-8801-D1F22B799BD2}"/>
              </a:ext>
            </a:extLst>
          </p:cNvPr>
          <p:cNvSpPr>
            <a:spLocks noChangeShapeType="1"/>
          </p:cNvSpPr>
          <p:nvPr/>
        </p:nvSpPr>
        <p:spPr bwMode="auto">
          <a:xfrm>
            <a:off x="3228974" y="585204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5" name="Line 26">
            <a:extLst>
              <a:ext uri="{FF2B5EF4-FFF2-40B4-BE49-F238E27FC236}">
                <a16:creationId xmlns:a16="http://schemas.microsoft.com/office/drawing/2014/main" id="{531AA643-C668-41B0-9ED8-C310AA2ED911}"/>
              </a:ext>
            </a:extLst>
          </p:cNvPr>
          <p:cNvSpPr>
            <a:spLocks noChangeShapeType="1"/>
          </p:cNvSpPr>
          <p:nvPr/>
        </p:nvSpPr>
        <p:spPr bwMode="auto">
          <a:xfrm>
            <a:off x="4676774" y="5852040"/>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 name="Oval 27">
            <a:extLst>
              <a:ext uri="{FF2B5EF4-FFF2-40B4-BE49-F238E27FC236}">
                <a16:creationId xmlns:a16="http://schemas.microsoft.com/office/drawing/2014/main" id="{279B1AEA-9AF9-48F3-B429-AA49C86899F6}"/>
              </a:ext>
            </a:extLst>
          </p:cNvPr>
          <p:cNvSpPr>
            <a:spLocks noChangeArrowheads="1"/>
          </p:cNvSpPr>
          <p:nvPr/>
        </p:nvSpPr>
        <p:spPr bwMode="auto">
          <a:xfrm>
            <a:off x="7038974" y="5471040"/>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Oval 28">
            <a:extLst>
              <a:ext uri="{FF2B5EF4-FFF2-40B4-BE49-F238E27FC236}">
                <a16:creationId xmlns:a16="http://schemas.microsoft.com/office/drawing/2014/main" id="{E5D255B3-0456-4ACC-B506-4489FA00F6D1}"/>
              </a:ext>
            </a:extLst>
          </p:cNvPr>
          <p:cNvSpPr>
            <a:spLocks noChangeArrowheads="1"/>
          </p:cNvSpPr>
          <p:nvPr/>
        </p:nvSpPr>
        <p:spPr bwMode="auto">
          <a:xfrm>
            <a:off x="6886574" y="5318640"/>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 name="Object 29">
            <a:extLst>
              <a:ext uri="{FF2B5EF4-FFF2-40B4-BE49-F238E27FC236}">
                <a16:creationId xmlns:a16="http://schemas.microsoft.com/office/drawing/2014/main" id="{5D99FD59-1B68-43B3-AF50-AB8A142E4F2D}"/>
              </a:ext>
            </a:extLst>
          </p:cNvPr>
          <p:cNvGraphicFramePr>
            <a:graphicFrameLocks noChangeAspect="1"/>
          </p:cNvGraphicFramePr>
          <p:nvPr>
            <p:extLst>
              <p:ext uri="{D42A27DB-BD31-4B8C-83A1-F6EECF244321}">
                <p14:modId xmlns:p14="http://schemas.microsoft.com/office/powerpoint/2010/main" val="1483322365"/>
              </p:ext>
            </p:extLst>
          </p:nvPr>
        </p:nvGraphicFramePr>
        <p:xfrm>
          <a:off x="3609974" y="4023240"/>
          <a:ext cx="1612900" cy="457200"/>
        </p:xfrm>
        <a:graphic>
          <a:graphicData uri="http://schemas.openxmlformats.org/presentationml/2006/ole">
            <mc:AlternateContent xmlns:mc="http://schemas.openxmlformats.org/markup-compatibility/2006">
              <mc:Choice xmlns:v="urn:schemas-microsoft-com:vml" Requires="v">
                <p:oleObj spid="_x0000_s5815" name="Equation" r:id="rId16" imgW="1612900" imgH="457200" progId="Equation.3">
                  <p:embed/>
                </p:oleObj>
              </mc:Choice>
              <mc:Fallback>
                <p:oleObj name="Equation" r:id="rId16" imgW="1612900" imgH="457200" progId="Equation.3">
                  <p:embed/>
                  <p:pic>
                    <p:nvPicPr>
                      <p:cNvPr id="45085"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9974" y="402324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30">
            <a:extLst>
              <a:ext uri="{FF2B5EF4-FFF2-40B4-BE49-F238E27FC236}">
                <a16:creationId xmlns:a16="http://schemas.microsoft.com/office/drawing/2014/main" id="{A9B80641-364A-4197-B120-F10310303BF8}"/>
              </a:ext>
            </a:extLst>
          </p:cNvPr>
          <p:cNvGraphicFramePr>
            <a:graphicFrameLocks noChangeAspect="1"/>
          </p:cNvGraphicFramePr>
          <p:nvPr>
            <p:extLst>
              <p:ext uri="{D42A27DB-BD31-4B8C-83A1-F6EECF244321}">
                <p14:modId xmlns:p14="http://schemas.microsoft.com/office/powerpoint/2010/main" val="2868753426"/>
              </p:ext>
            </p:extLst>
          </p:nvPr>
        </p:nvGraphicFramePr>
        <p:xfrm>
          <a:off x="5013324" y="5318640"/>
          <a:ext cx="1549400" cy="457200"/>
        </p:xfrm>
        <a:graphic>
          <a:graphicData uri="http://schemas.openxmlformats.org/presentationml/2006/ole">
            <mc:AlternateContent xmlns:mc="http://schemas.openxmlformats.org/markup-compatibility/2006">
              <mc:Choice xmlns:v="urn:schemas-microsoft-com:vml" Requires="v">
                <p:oleObj spid="_x0000_s5816" name="Equation" r:id="rId18" imgW="1549400" imgH="457200" progId="Equation.3">
                  <p:embed/>
                </p:oleObj>
              </mc:Choice>
              <mc:Fallback>
                <p:oleObj name="Equation" r:id="rId18" imgW="1549400" imgH="457200" progId="Equation.3">
                  <p:embed/>
                  <p:pic>
                    <p:nvPicPr>
                      <p:cNvPr id="45086"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3324" y="5318640"/>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31">
            <a:extLst>
              <a:ext uri="{FF2B5EF4-FFF2-40B4-BE49-F238E27FC236}">
                <a16:creationId xmlns:a16="http://schemas.microsoft.com/office/drawing/2014/main" id="{96A1B637-A04F-4634-9BFA-C8C821AC9072}"/>
              </a:ext>
            </a:extLst>
          </p:cNvPr>
          <p:cNvGraphicFramePr>
            <a:graphicFrameLocks noChangeAspect="1"/>
          </p:cNvGraphicFramePr>
          <p:nvPr>
            <p:extLst>
              <p:ext uri="{D42A27DB-BD31-4B8C-83A1-F6EECF244321}">
                <p14:modId xmlns:p14="http://schemas.microsoft.com/office/powerpoint/2010/main" val="2770553630"/>
              </p:ext>
            </p:extLst>
          </p:nvPr>
        </p:nvGraphicFramePr>
        <p:xfrm>
          <a:off x="7297737" y="5552003"/>
          <a:ext cx="381000" cy="520700"/>
        </p:xfrm>
        <a:graphic>
          <a:graphicData uri="http://schemas.openxmlformats.org/presentationml/2006/ole">
            <mc:AlternateContent xmlns:mc="http://schemas.openxmlformats.org/markup-compatibility/2006">
              <mc:Choice xmlns:v="urn:schemas-microsoft-com:vml" Requires="v">
                <p:oleObj spid="_x0000_s5817" name="Equation" r:id="rId20" imgW="380835" imgH="520474" progId="Equation.3">
                  <p:embed/>
                </p:oleObj>
              </mc:Choice>
              <mc:Fallback>
                <p:oleObj name="Equation" r:id="rId20" imgW="380835" imgH="520474" progId="Equation.3">
                  <p:embed/>
                  <p:pic>
                    <p:nvPicPr>
                      <p:cNvPr id="45087"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97737" y="5552003"/>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 name="Oval 32">
            <a:extLst>
              <a:ext uri="{FF2B5EF4-FFF2-40B4-BE49-F238E27FC236}">
                <a16:creationId xmlns:a16="http://schemas.microsoft.com/office/drawing/2014/main" id="{D1330482-AA73-4929-A260-2762B7713ED3}"/>
              </a:ext>
            </a:extLst>
          </p:cNvPr>
          <p:cNvSpPr>
            <a:spLocks noChangeArrowheads="1"/>
          </p:cNvSpPr>
          <p:nvPr/>
        </p:nvSpPr>
        <p:spPr bwMode="auto">
          <a:xfrm>
            <a:off x="3381374" y="3794640"/>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3" name="组合 42">
            <a:extLst>
              <a:ext uri="{FF2B5EF4-FFF2-40B4-BE49-F238E27FC236}">
                <a16:creationId xmlns:a16="http://schemas.microsoft.com/office/drawing/2014/main" id="{5E59C479-4B4C-4ED9-8700-BC3884CE2F52}"/>
              </a:ext>
            </a:extLst>
          </p:cNvPr>
          <p:cNvGrpSpPr/>
          <p:nvPr/>
        </p:nvGrpSpPr>
        <p:grpSpPr>
          <a:xfrm>
            <a:off x="1524001" y="6398"/>
            <a:ext cx="7990875" cy="402193"/>
            <a:chOff x="0" y="6398"/>
            <a:chExt cx="6676538" cy="402193"/>
          </a:xfrm>
        </p:grpSpPr>
        <p:sp>
          <p:nvSpPr>
            <p:cNvPr id="44" name="矩形 43">
              <a:extLst>
                <a:ext uri="{FF2B5EF4-FFF2-40B4-BE49-F238E27FC236}">
                  <a16:creationId xmlns:a16="http://schemas.microsoft.com/office/drawing/2014/main" id="{11FAA592-94FE-4808-A5B2-483C4F7C50D9}"/>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2E8C0912-76F1-4B0C-A60F-ED822BD6560B}"/>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2BAE1B3C-4133-4F52-AD18-7050D6FA05D7}"/>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6B920144-D192-47A9-9313-40CAEA875F52}"/>
                </a:ext>
              </a:extLst>
            </p:cNvPr>
            <p:cNvSpPr/>
            <p:nvPr/>
          </p:nvSpPr>
          <p:spPr>
            <a:xfrm>
              <a:off x="4074178" y="22856"/>
              <a:ext cx="2602360"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8621094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矩形 190"/>
          <p:cNvSpPr/>
          <p:nvPr/>
        </p:nvSpPr>
        <p:spPr>
          <a:xfrm>
            <a:off x="2548270" y="1684804"/>
            <a:ext cx="550125" cy="1471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949466" y="1884317"/>
            <a:ext cx="1664874" cy="715581"/>
          </a:xfrm>
          <a:prstGeom prst="rect">
            <a:avLst/>
          </a:prstGeom>
          <a:noFill/>
        </p:spPr>
        <p:txBody>
          <a:bodyPr wrap="square" rtlCol="0">
            <a:spAutoFit/>
          </a:bodyPr>
          <a:lstStyle/>
          <a:p>
            <a:pPr algn="dist" defTabSz="457200"/>
            <a:r>
              <a:rPr lang="zh-CN" altLang="en-US" sz="4050" b="1" dirty="0">
                <a:solidFill>
                  <a:srgbClr val="005891"/>
                </a:solidFill>
                <a:latin typeface="微软雅黑" panose="020B0503020204020204" pitchFamily="34" charset="-122"/>
                <a:ea typeface="微软雅黑" panose="020B0503020204020204" pitchFamily="34" charset="-122"/>
              </a:rPr>
              <a:t>目录</a:t>
            </a:r>
          </a:p>
        </p:txBody>
      </p:sp>
      <p:sp>
        <p:nvSpPr>
          <p:cNvPr id="3" name="文本框 2"/>
          <p:cNvSpPr txBox="1"/>
          <p:nvPr/>
        </p:nvSpPr>
        <p:spPr>
          <a:xfrm>
            <a:off x="3949465" y="2836993"/>
            <a:ext cx="4261345" cy="1866858"/>
          </a:xfrm>
          <a:prstGeom prst="rect">
            <a:avLst/>
          </a:prstGeom>
          <a:noFill/>
        </p:spPr>
        <p:txBody>
          <a:bodyPr wrap="square" rtlCol="0">
            <a:spAutoFit/>
          </a:bodyPr>
          <a:lstStyle/>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图灵机简介</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图灵机形式化表达</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图灵机计算过程的形式化</a:t>
            </a:r>
            <a:endParaRPr lang="en-US" altLang="zh-CN" sz="2000" dirty="0">
              <a:solidFill>
                <a:schemeClr val="tx2"/>
              </a:solidFill>
              <a:latin typeface="黑体" panose="02010609060101010101" pitchFamily="49" charset="-122"/>
              <a:ea typeface="黑体" panose="02010609060101010101" pitchFamily="49" charset="-122"/>
            </a:endParaRPr>
          </a:p>
          <a:p>
            <a:pPr marL="400050" indent="-400050" defTabSz="457200">
              <a:lnSpc>
                <a:spcPct val="150000"/>
              </a:lnSpc>
              <a:buFont typeface="+mj-ea"/>
              <a:buAutoNum type="ea1JpnChsDbPeriod"/>
            </a:pPr>
            <a:r>
              <a:rPr lang="zh-CN" altLang="en-US" sz="2000" dirty="0">
                <a:solidFill>
                  <a:schemeClr val="tx2"/>
                </a:solidFill>
                <a:latin typeface="黑体" panose="02010609060101010101" pitchFamily="49" charset="-122"/>
                <a:ea typeface="黑体" panose="02010609060101010101" pitchFamily="49" charset="-122"/>
              </a:rPr>
              <a:t>图灵机的变形和鲁棒性分析</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92" name="弧形 191"/>
          <p:cNvSpPr/>
          <p:nvPr/>
        </p:nvSpPr>
        <p:spPr>
          <a:xfrm rot="2700000">
            <a:off x="3049682" y="535020"/>
            <a:ext cx="5787962" cy="5787962"/>
          </a:xfrm>
          <a:prstGeom prst="arc">
            <a:avLst/>
          </a:prstGeom>
          <a:ln w="101600" cap="rnd">
            <a:solidFill>
              <a:srgbClr val="00589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CN" altLang="en-US" sz="1350">
              <a:solidFill>
                <a:prstClr val="black"/>
              </a:solidFill>
              <a:latin typeface="Calibri"/>
              <a:ea typeface="宋体" panose="02010600030101010101" pitchFamily="2" charset="-122"/>
            </a:endParaRPr>
          </a:p>
        </p:txBody>
      </p:sp>
      <p:grpSp>
        <p:nvGrpSpPr>
          <p:cNvPr id="7" name="组合 6">
            <a:extLst>
              <a:ext uri="{FF2B5EF4-FFF2-40B4-BE49-F238E27FC236}">
                <a16:creationId xmlns:a16="http://schemas.microsoft.com/office/drawing/2014/main" id="{004BCBEC-F928-4E66-A440-9DFD1E41C79E}"/>
              </a:ext>
            </a:extLst>
          </p:cNvPr>
          <p:cNvGrpSpPr/>
          <p:nvPr/>
        </p:nvGrpSpPr>
        <p:grpSpPr>
          <a:xfrm>
            <a:off x="998708" y="1790271"/>
            <a:ext cx="2690165" cy="903671"/>
            <a:chOff x="-457200" y="1968720"/>
            <a:chExt cx="2690165" cy="903671"/>
          </a:xfrm>
        </p:grpSpPr>
        <p:sp>
          <p:nvSpPr>
            <p:cNvPr id="118" name="矩形: 圆角 117"/>
            <p:cNvSpPr/>
            <p:nvPr/>
          </p:nvSpPr>
          <p:spPr>
            <a:xfrm>
              <a:off x="-457200" y="1968720"/>
              <a:ext cx="2690165" cy="903671"/>
            </a:xfrm>
            <a:prstGeom prst="roundRect">
              <a:avLst>
                <a:gd name="adj" fmla="val 50000"/>
              </a:avLst>
            </a:prstGeom>
            <a:solidFill>
              <a:srgbClr val="005891"/>
            </a:solidFill>
            <a:ln w="50800">
              <a:noFill/>
            </a:ln>
            <a:effectLst>
              <a:outerShdw blurRad="469900" sx="104000" sy="104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93" name="弧形 192"/>
            <p:cNvSpPr/>
            <p:nvPr/>
          </p:nvSpPr>
          <p:spPr>
            <a:xfrm rot="18900000" flipH="1">
              <a:off x="1345866" y="2162630"/>
              <a:ext cx="515853" cy="515853"/>
            </a:xfrm>
            <a:prstGeom prst="arc">
              <a:avLst/>
            </a:prstGeom>
            <a:ln w="1016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zh-CN" altLang="en-US" sz="1350">
                <a:solidFill>
                  <a:prstClr val="black"/>
                </a:solidFill>
                <a:latin typeface="Calibri"/>
                <a:ea typeface="宋体" panose="02010600030101010101" pitchFamily="2" charset="-122"/>
              </a:endParaRPr>
            </a:p>
          </p:txBody>
        </p:sp>
      </p:grpSp>
      <p:sp>
        <p:nvSpPr>
          <p:cNvPr id="5" name="日期占位符 4"/>
          <p:cNvSpPr>
            <a:spLocks noGrp="1"/>
          </p:cNvSpPr>
          <p:nvPr>
            <p:ph type="dt" sz="half" idx="10"/>
          </p:nvPr>
        </p:nvSpPr>
        <p:spPr/>
        <p:txBody>
          <a:bodyPr/>
          <a:lstStyle/>
          <a:p>
            <a:pPr defTabSz="457200"/>
            <a:fld id="{30F27DB2-7721-47C2-A6CA-278D3FEBF00B}" type="datetime1">
              <a:rPr lang="zh-CN" altLang="en-US">
                <a:solidFill>
                  <a:prstClr val="black">
                    <a:tint val="75000"/>
                  </a:prstClr>
                </a:solidFill>
                <a:ea typeface="宋体" panose="02010600030101010101" pitchFamily="2" charset="-122"/>
              </a:rPr>
              <a:pPr defTabSz="457200"/>
              <a:t>2021/11/15</a:t>
            </a:fld>
            <a:endParaRPr lang="zh-CN" altLang="en-US">
              <a:solidFill>
                <a:prstClr val="black">
                  <a:tint val="75000"/>
                </a:prstClr>
              </a:solidFill>
              <a:ea typeface="宋体" panose="02010600030101010101" pitchFamily="2" charset="-122"/>
            </a:endParaRPr>
          </a:p>
        </p:txBody>
      </p:sp>
      <p:sp>
        <p:nvSpPr>
          <p:cNvPr id="8" name="灯片编号占位符 7"/>
          <p:cNvSpPr>
            <a:spLocks noGrp="1"/>
          </p:cNvSpPr>
          <p:nvPr>
            <p:ph type="sldNum" sz="quarter" idx="12"/>
          </p:nvPr>
        </p:nvSpPr>
        <p:spPr/>
        <p:txBody>
          <a:bodyPr/>
          <a:lstStyle/>
          <a:p>
            <a:pPr defTabSz="457200"/>
            <a:fld id="{75403F22-C01F-4789-9B05-631E9AD6BED9}" type="slidenum">
              <a:rPr lang="zh-CN" altLang="en-US">
                <a:solidFill>
                  <a:prstClr val="black">
                    <a:tint val="75000"/>
                  </a:prstClr>
                </a:solidFill>
                <a:ea typeface="宋体" panose="02010600030101010101" pitchFamily="2" charset="-122"/>
              </a:rPr>
              <a:pPr defTabSz="457200"/>
              <a:t>2</a:t>
            </a:fld>
            <a:endParaRPr lang="zh-CN" altLang="en-US">
              <a:solidFill>
                <a:prstClr val="black">
                  <a:tint val="75000"/>
                </a:prstClr>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50" name="Oval 2">
            <a:extLst>
              <a:ext uri="{FF2B5EF4-FFF2-40B4-BE49-F238E27FC236}">
                <a16:creationId xmlns:a16="http://schemas.microsoft.com/office/drawing/2014/main" id="{EA7498ED-FEF2-44A1-BA93-E1BD62136E1A}"/>
              </a:ext>
            </a:extLst>
          </p:cNvPr>
          <p:cNvSpPr>
            <a:spLocks noChangeArrowheads="1"/>
          </p:cNvSpPr>
          <p:nvPr/>
        </p:nvSpPr>
        <p:spPr bwMode="auto">
          <a:xfrm>
            <a:off x="3962401" y="5529872"/>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Line 3">
            <a:extLst>
              <a:ext uri="{FF2B5EF4-FFF2-40B4-BE49-F238E27FC236}">
                <a16:creationId xmlns:a16="http://schemas.microsoft.com/office/drawing/2014/main" id="{1DFF1270-6AD7-4C1F-972E-DE0AC869C708}"/>
              </a:ext>
            </a:extLst>
          </p:cNvPr>
          <p:cNvSpPr>
            <a:spLocks noChangeShapeType="1"/>
          </p:cNvSpPr>
          <p:nvPr/>
        </p:nvSpPr>
        <p:spPr bwMode="auto">
          <a:xfrm>
            <a:off x="3505201" y="1243622"/>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 name="Line 4">
            <a:extLst>
              <a:ext uri="{FF2B5EF4-FFF2-40B4-BE49-F238E27FC236}">
                <a16:creationId xmlns:a16="http://schemas.microsoft.com/office/drawing/2014/main" id="{4E680716-66FD-41C8-B74C-C7665E85E6EB}"/>
              </a:ext>
            </a:extLst>
          </p:cNvPr>
          <p:cNvSpPr>
            <a:spLocks noChangeShapeType="1"/>
          </p:cNvSpPr>
          <p:nvPr/>
        </p:nvSpPr>
        <p:spPr bwMode="auto">
          <a:xfrm>
            <a:off x="3505201" y="1929422"/>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3" name="Line 5">
            <a:extLst>
              <a:ext uri="{FF2B5EF4-FFF2-40B4-BE49-F238E27FC236}">
                <a16:creationId xmlns:a16="http://schemas.microsoft.com/office/drawing/2014/main" id="{37DEBAF8-CBE4-4D3E-A5E4-F2594D027F7A}"/>
              </a:ext>
            </a:extLst>
          </p:cNvPr>
          <p:cNvSpPr>
            <a:spLocks noChangeShapeType="1"/>
          </p:cNvSpPr>
          <p:nvPr/>
        </p:nvSpPr>
        <p:spPr bwMode="auto">
          <a:xfrm>
            <a:off x="39624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 name="Line 6">
            <a:extLst>
              <a:ext uri="{FF2B5EF4-FFF2-40B4-BE49-F238E27FC236}">
                <a16:creationId xmlns:a16="http://schemas.microsoft.com/office/drawing/2014/main" id="{905A668C-4CBA-469E-9D98-BCBABB883E59}"/>
              </a:ext>
            </a:extLst>
          </p:cNvPr>
          <p:cNvSpPr>
            <a:spLocks noChangeShapeType="1"/>
          </p:cNvSpPr>
          <p:nvPr/>
        </p:nvSpPr>
        <p:spPr bwMode="auto">
          <a:xfrm>
            <a:off x="45720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 name="Line 7">
            <a:extLst>
              <a:ext uri="{FF2B5EF4-FFF2-40B4-BE49-F238E27FC236}">
                <a16:creationId xmlns:a16="http://schemas.microsoft.com/office/drawing/2014/main" id="{70FE4E5C-3055-4ACB-B1C0-1E9F9DAD48BA}"/>
              </a:ext>
            </a:extLst>
          </p:cNvPr>
          <p:cNvSpPr>
            <a:spLocks noChangeShapeType="1"/>
          </p:cNvSpPr>
          <p:nvPr/>
        </p:nvSpPr>
        <p:spPr bwMode="auto">
          <a:xfrm>
            <a:off x="51816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 name="Line 8">
            <a:extLst>
              <a:ext uri="{FF2B5EF4-FFF2-40B4-BE49-F238E27FC236}">
                <a16:creationId xmlns:a16="http://schemas.microsoft.com/office/drawing/2014/main" id="{93426C72-9BB7-46CD-8DF7-F95ECDFEE530}"/>
              </a:ext>
            </a:extLst>
          </p:cNvPr>
          <p:cNvSpPr>
            <a:spLocks noChangeShapeType="1"/>
          </p:cNvSpPr>
          <p:nvPr/>
        </p:nvSpPr>
        <p:spPr bwMode="auto">
          <a:xfrm>
            <a:off x="57912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 name="Line 9">
            <a:extLst>
              <a:ext uri="{FF2B5EF4-FFF2-40B4-BE49-F238E27FC236}">
                <a16:creationId xmlns:a16="http://schemas.microsoft.com/office/drawing/2014/main" id="{2B024D90-E0C5-43B5-9B77-557001979C1F}"/>
              </a:ext>
            </a:extLst>
          </p:cNvPr>
          <p:cNvSpPr>
            <a:spLocks noChangeShapeType="1"/>
          </p:cNvSpPr>
          <p:nvPr/>
        </p:nvSpPr>
        <p:spPr bwMode="auto">
          <a:xfrm>
            <a:off x="64008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8" name="Line 10">
            <a:extLst>
              <a:ext uri="{FF2B5EF4-FFF2-40B4-BE49-F238E27FC236}">
                <a16:creationId xmlns:a16="http://schemas.microsoft.com/office/drawing/2014/main" id="{B960A1BA-80C5-49A9-BB34-62DCE5EC2371}"/>
              </a:ext>
            </a:extLst>
          </p:cNvPr>
          <p:cNvSpPr>
            <a:spLocks noChangeShapeType="1"/>
          </p:cNvSpPr>
          <p:nvPr/>
        </p:nvSpPr>
        <p:spPr bwMode="auto">
          <a:xfrm>
            <a:off x="70104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9" name="Line 11">
            <a:extLst>
              <a:ext uri="{FF2B5EF4-FFF2-40B4-BE49-F238E27FC236}">
                <a16:creationId xmlns:a16="http://schemas.microsoft.com/office/drawing/2014/main" id="{6D87B8A4-7774-4D2A-8457-80EA1CAAF2D0}"/>
              </a:ext>
            </a:extLst>
          </p:cNvPr>
          <p:cNvSpPr>
            <a:spLocks noChangeShapeType="1"/>
          </p:cNvSpPr>
          <p:nvPr/>
        </p:nvSpPr>
        <p:spPr bwMode="auto">
          <a:xfrm>
            <a:off x="76200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0" name="Line 12">
            <a:extLst>
              <a:ext uri="{FF2B5EF4-FFF2-40B4-BE49-F238E27FC236}">
                <a16:creationId xmlns:a16="http://schemas.microsoft.com/office/drawing/2014/main" id="{5821C850-9D99-4098-AC70-7938F713EF16}"/>
              </a:ext>
            </a:extLst>
          </p:cNvPr>
          <p:cNvSpPr>
            <a:spLocks noChangeShapeType="1"/>
          </p:cNvSpPr>
          <p:nvPr/>
        </p:nvSpPr>
        <p:spPr bwMode="auto">
          <a:xfrm>
            <a:off x="8229601" y="1243622"/>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1" name="Line 13">
            <a:extLst>
              <a:ext uri="{FF2B5EF4-FFF2-40B4-BE49-F238E27FC236}">
                <a16:creationId xmlns:a16="http://schemas.microsoft.com/office/drawing/2014/main" id="{65D51FDF-575B-493E-8932-FC2CAFA1570C}"/>
              </a:ext>
            </a:extLst>
          </p:cNvPr>
          <p:cNvSpPr>
            <a:spLocks noChangeShapeType="1"/>
          </p:cNvSpPr>
          <p:nvPr/>
        </p:nvSpPr>
        <p:spPr bwMode="auto">
          <a:xfrm flipV="1">
            <a:off x="6705601" y="1932597"/>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62" name="Object 14">
            <a:extLst>
              <a:ext uri="{FF2B5EF4-FFF2-40B4-BE49-F238E27FC236}">
                <a16:creationId xmlns:a16="http://schemas.microsoft.com/office/drawing/2014/main" id="{54582655-B47C-41B1-AA30-F9423FF56423}"/>
              </a:ext>
            </a:extLst>
          </p:cNvPr>
          <p:cNvGraphicFramePr>
            <a:graphicFrameLocks noChangeAspect="1"/>
          </p:cNvGraphicFramePr>
          <p:nvPr>
            <p:extLst>
              <p:ext uri="{D42A27DB-BD31-4B8C-83A1-F6EECF244321}">
                <p14:modId xmlns:p14="http://schemas.microsoft.com/office/powerpoint/2010/main" val="3404054111"/>
              </p:ext>
            </p:extLst>
          </p:nvPr>
        </p:nvGraphicFramePr>
        <p:xfrm>
          <a:off x="4191001" y="1396022"/>
          <a:ext cx="252413" cy="368300"/>
        </p:xfrm>
        <a:graphic>
          <a:graphicData uri="http://schemas.openxmlformats.org/presentationml/2006/ole">
            <mc:AlternateContent xmlns:mc="http://schemas.openxmlformats.org/markup-compatibility/2006">
              <mc:Choice xmlns:v="urn:schemas-microsoft-com:vml" Requires="v">
                <p:oleObj spid="_x0000_s8878" name="Equation" r:id="rId4" imgW="253890" imgH="368140" progId="Equation.3">
                  <p:embed/>
                </p:oleObj>
              </mc:Choice>
              <mc:Fallback>
                <p:oleObj name="Equation" r:id="rId4" imgW="253890" imgH="368140" progId="Equation.3">
                  <p:embed/>
                  <p:pic>
                    <p:nvPicPr>
                      <p:cNvPr id="4609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139602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5">
            <a:extLst>
              <a:ext uri="{FF2B5EF4-FFF2-40B4-BE49-F238E27FC236}">
                <a16:creationId xmlns:a16="http://schemas.microsoft.com/office/drawing/2014/main" id="{9A72FC35-D151-4B26-979B-00364B3A43AF}"/>
              </a:ext>
            </a:extLst>
          </p:cNvPr>
          <p:cNvGraphicFramePr>
            <a:graphicFrameLocks noChangeAspect="1"/>
          </p:cNvGraphicFramePr>
          <p:nvPr>
            <p:extLst>
              <p:ext uri="{D42A27DB-BD31-4B8C-83A1-F6EECF244321}">
                <p14:modId xmlns:p14="http://schemas.microsoft.com/office/powerpoint/2010/main" val="2427183207"/>
              </p:ext>
            </p:extLst>
          </p:nvPr>
        </p:nvGraphicFramePr>
        <p:xfrm>
          <a:off x="4800601" y="1396022"/>
          <a:ext cx="252413" cy="368300"/>
        </p:xfrm>
        <a:graphic>
          <a:graphicData uri="http://schemas.openxmlformats.org/presentationml/2006/ole">
            <mc:AlternateContent xmlns:mc="http://schemas.openxmlformats.org/markup-compatibility/2006">
              <mc:Choice xmlns:v="urn:schemas-microsoft-com:vml" Requires="v">
                <p:oleObj spid="_x0000_s8879" name="Equation" r:id="rId6" imgW="253890" imgH="368140" progId="Equation.3">
                  <p:embed/>
                </p:oleObj>
              </mc:Choice>
              <mc:Fallback>
                <p:oleObj name="Equation" r:id="rId6" imgW="253890" imgH="368140" progId="Equation.3">
                  <p:embed/>
                  <p:pic>
                    <p:nvPicPr>
                      <p:cNvPr id="46095"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1" y="139602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6">
            <a:extLst>
              <a:ext uri="{FF2B5EF4-FFF2-40B4-BE49-F238E27FC236}">
                <a16:creationId xmlns:a16="http://schemas.microsoft.com/office/drawing/2014/main" id="{4DD29FF8-114D-43DF-A67E-ADD64BCF8923}"/>
              </a:ext>
            </a:extLst>
          </p:cNvPr>
          <p:cNvGraphicFramePr>
            <a:graphicFrameLocks noChangeAspect="1"/>
          </p:cNvGraphicFramePr>
          <p:nvPr>
            <p:extLst>
              <p:ext uri="{D42A27DB-BD31-4B8C-83A1-F6EECF244321}">
                <p14:modId xmlns:p14="http://schemas.microsoft.com/office/powerpoint/2010/main" val="3905519170"/>
              </p:ext>
            </p:extLst>
          </p:nvPr>
        </p:nvGraphicFramePr>
        <p:xfrm>
          <a:off x="7137401" y="1402372"/>
          <a:ext cx="252413" cy="368300"/>
        </p:xfrm>
        <a:graphic>
          <a:graphicData uri="http://schemas.openxmlformats.org/presentationml/2006/ole">
            <mc:AlternateContent xmlns:mc="http://schemas.openxmlformats.org/markup-compatibility/2006">
              <mc:Choice xmlns:v="urn:schemas-microsoft-com:vml" Requires="v">
                <p:oleObj spid="_x0000_s8880" name="Equation" r:id="rId7" imgW="253890" imgH="368140" progId="Equation.3">
                  <p:embed/>
                </p:oleObj>
              </mc:Choice>
              <mc:Fallback>
                <p:oleObj name="Equation" r:id="rId7" imgW="253890" imgH="368140" progId="Equation.3">
                  <p:embed/>
                  <p:pic>
                    <p:nvPicPr>
                      <p:cNvPr id="46096"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401" y="140237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7">
            <a:extLst>
              <a:ext uri="{FF2B5EF4-FFF2-40B4-BE49-F238E27FC236}">
                <a16:creationId xmlns:a16="http://schemas.microsoft.com/office/drawing/2014/main" id="{6AF7F8C8-369D-4334-A737-C9163CA1F562}"/>
              </a:ext>
            </a:extLst>
          </p:cNvPr>
          <p:cNvGraphicFramePr>
            <a:graphicFrameLocks noChangeAspect="1"/>
          </p:cNvGraphicFramePr>
          <p:nvPr>
            <p:extLst>
              <p:ext uri="{D42A27DB-BD31-4B8C-83A1-F6EECF244321}">
                <p14:modId xmlns:p14="http://schemas.microsoft.com/office/powerpoint/2010/main" val="2441768602"/>
              </p:ext>
            </p:extLst>
          </p:nvPr>
        </p:nvGraphicFramePr>
        <p:xfrm>
          <a:off x="7747001" y="1402372"/>
          <a:ext cx="252413" cy="368300"/>
        </p:xfrm>
        <a:graphic>
          <a:graphicData uri="http://schemas.openxmlformats.org/presentationml/2006/ole">
            <mc:AlternateContent xmlns:mc="http://schemas.openxmlformats.org/markup-compatibility/2006">
              <mc:Choice xmlns:v="urn:schemas-microsoft-com:vml" Requires="v">
                <p:oleObj spid="_x0000_s8881" name="Equation" r:id="rId8" imgW="253890" imgH="368140" progId="Equation.3">
                  <p:embed/>
                </p:oleObj>
              </mc:Choice>
              <mc:Fallback>
                <p:oleObj name="Equation" r:id="rId8" imgW="253890" imgH="368140" progId="Equation.3">
                  <p:embed/>
                  <p:pic>
                    <p:nvPicPr>
                      <p:cNvPr id="46097"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1" y="1402372"/>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18">
            <a:extLst>
              <a:ext uri="{FF2B5EF4-FFF2-40B4-BE49-F238E27FC236}">
                <a16:creationId xmlns:a16="http://schemas.microsoft.com/office/drawing/2014/main" id="{ACC3B842-90E2-4673-AEC1-DD3B6A1135DD}"/>
              </a:ext>
            </a:extLst>
          </p:cNvPr>
          <p:cNvGraphicFramePr>
            <a:graphicFrameLocks noChangeAspect="1"/>
          </p:cNvGraphicFramePr>
          <p:nvPr>
            <p:extLst>
              <p:ext uri="{D42A27DB-BD31-4B8C-83A1-F6EECF244321}">
                <p14:modId xmlns:p14="http://schemas.microsoft.com/office/powerpoint/2010/main" val="2744886770"/>
              </p:ext>
            </p:extLst>
          </p:nvPr>
        </p:nvGraphicFramePr>
        <p:xfrm>
          <a:off x="6019801" y="1472222"/>
          <a:ext cx="265113" cy="279400"/>
        </p:xfrm>
        <a:graphic>
          <a:graphicData uri="http://schemas.openxmlformats.org/presentationml/2006/ole">
            <mc:AlternateContent xmlns:mc="http://schemas.openxmlformats.org/markup-compatibility/2006">
              <mc:Choice xmlns:v="urn:schemas-microsoft-com:vml" Requires="v">
                <p:oleObj spid="_x0000_s8882" name="Equation" r:id="rId9" imgW="266584" imgH="279279" progId="Equation.3">
                  <p:embed/>
                </p:oleObj>
              </mc:Choice>
              <mc:Fallback>
                <p:oleObj name="Equation" r:id="rId9" imgW="266584" imgH="279279" progId="Equation.3">
                  <p:embed/>
                  <p:pic>
                    <p:nvPicPr>
                      <p:cNvPr id="46098"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19">
            <a:extLst>
              <a:ext uri="{FF2B5EF4-FFF2-40B4-BE49-F238E27FC236}">
                <a16:creationId xmlns:a16="http://schemas.microsoft.com/office/drawing/2014/main" id="{B6FF0DB0-B13B-4466-9CA3-A8B133E1910D}"/>
              </a:ext>
            </a:extLst>
          </p:cNvPr>
          <p:cNvGraphicFramePr>
            <a:graphicFrameLocks noChangeAspect="1"/>
          </p:cNvGraphicFramePr>
          <p:nvPr>
            <p:extLst>
              <p:ext uri="{D42A27DB-BD31-4B8C-83A1-F6EECF244321}">
                <p14:modId xmlns:p14="http://schemas.microsoft.com/office/powerpoint/2010/main" val="2418707783"/>
              </p:ext>
            </p:extLst>
          </p:nvPr>
        </p:nvGraphicFramePr>
        <p:xfrm>
          <a:off x="5410201" y="1472222"/>
          <a:ext cx="265113" cy="279400"/>
        </p:xfrm>
        <a:graphic>
          <a:graphicData uri="http://schemas.openxmlformats.org/presentationml/2006/ole">
            <mc:AlternateContent xmlns:mc="http://schemas.openxmlformats.org/markup-compatibility/2006">
              <mc:Choice xmlns:v="urn:schemas-microsoft-com:vml" Requires="v">
                <p:oleObj spid="_x0000_s8883" name="Equation" r:id="rId11" imgW="266584" imgH="279279" progId="Equation.3">
                  <p:embed/>
                </p:oleObj>
              </mc:Choice>
              <mc:Fallback>
                <p:oleObj name="Equation" r:id="rId11" imgW="266584" imgH="279279" progId="Equation.3">
                  <p:embed/>
                  <p:pic>
                    <p:nvPicPr>
                      <p:cNvPr id="46099"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Text Box 20">
            <a:extLst>
              <a:ext uri="{FF2B5EF4-FFF2-40B4-BE49-F238E27FC236}">
                <a16:creationId xmlns:a16="http://schemas.microsoft.com/office/drawing/2014/main" id="{B37724B0-C8E8-4B70-9ADA-D6F97D13D754}"/>
              </a:ext>
            </a:extLst>
          </p:cNvPr>
          <p:cNvSpPr txBox="1">
            <a:spLocks noChangeArrowheads="1"/>
          </p:cNvSpPr>
          <p:nvPr/>
        </p:nvSpPr>
        <p:spPr bwMode="auto">
          <a:xfrm>
            <a:off x="1295401" y="1319822"/>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2</a:t>
            </a:r>
          </a:p>
        </p:txBody>
      </p:sp>
      <p:graphicFrame>
        <p:nvGraphicFramePr>
          <p:cNvPr id="69" name="Object 21">
            <a:extLst>
              <a:ext uri="{FF2B5EF4-FFF2-40B4-BE49-F238E27FC236}">
                <a16:creationId xmlns:a16="http://schemas.microsoft.com/office/drawing/2014/main" id="{51AC7E91-7F4D-4E84-BD78-F63540F21CB4}"/>
              </a:ext>
            </a:extLst>
          </p:cNvPr>
          <p:cNvGraphicFramePr>
            <a:graphicFrameLocks noChangeAspect="1"/>
          </p:cNvGraphicFramePr>
          <p:nvPr>
            <p:extLst>
              <p:ext uri="{D42A27DB-BD31-4B8C-83A1-F6EECF244321}">
                <p14:modId xmlns:p14="http://schemas.microsoft.com/office/powerpoint/2010/main" val="2350344133"/>
              </p:ext>
            </p:extLst>
          </p:nvPr>
        </p:nvGraphicFramePr>
        <p:xfrm>
          <a:off x="6477001" y="2313597"/>
          <a:ext cx="442913" cy="531813"/>
        </p:xfrm>
        <a:graphic>
          <a:graphicData uri="http://schemas.openxmlformats.org/presentationml/2006/ole">
            <mc:AlternateContent xmlns:mc="http://schemas.openxmlformats.org/markup-compatibility/2006">
              <mc:Choice xmlns:v="urn:schemas-microsoft-com:vml" Requires="v">
                <p:oleObj spid="_x0000_s8884" name="Equation" r:id="rId12" imgW="444307" imgH="533169" progId="Equation.3">
                  <p:embed/>
                </p:oleObj>
              </mc:Choice>
              <mc:Fallback>
                <p:oleObj name="Equation" r:id="rId12" imgW="444307" imgH="533169" progId="Equation.3">
                  <p:embed/>
                  <p:pic>
                    <p:nvPicPr>
                      <p:cNvPr id="46101"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1" y="2313597"/>
                        <a:ext cx="44291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22">
            <a:extLst>
              <a:ext uri="{FF2B5EF4-FFF2-40B4-BE49-F238E27FC236}">
                <a16:creationId xmlns:a16="http://schemas.microsoft.com/office/drawing/2014/main" id="{CCD680E0-6C18-4D61-B1A6-0E829C02B89E}"/>
              </a:ext>
            </a:extLst>
          </p:cNvPr>
          <p:cNvGraphicFramePr>
            <a:graphicFrameLocks noChangeAspect="1"/>
          </p:cNvGraphicFramePr>
          <p:nvPr>
            <p:extLst>
              <p:ext uri="{D42A27DB-BD31-4B8C-83A1-F6EECF244321}">
                <p14:modId xmlns:p14="http://schemas.microsoft.com/office/powerpoint/2010/main" val="2475551059"/>
              </p:ext>
            </p:extLst>
          </p:nvPr>
        </p:nvGraphicFramePr>
        <p:xfrm>
          <a:off x="6629401" y="1472222"/>
          <a:ext cx="265113" cy="279400"/>
        </p:xfrm>
        <a:graphic>
          <a:graphicData uri="http://schemas.openxmlformats.org/presentationml/2006/ole">
            <mc:AlternateContent xmlns:mc="http://schemas.openxmlformats.org/markup-compatibility/2006">
              <mc:Choice xmlns:v="urn:schemas-microsoft-com:vml" Requires="v">
                <p:oleObj spid="_x0000_s8885" name="Equation" r:id="rId14" imgW="266584" imgH="279279" progId="Equation.3">
                  <p:embed/>
                </p:oleObj>
              </mc:Choice>
              <mc:Fallback>
                <p:oleObj name="Equation" r:id="rId14" imgW="266584" imgH="279279" progId="Equation.3">
                  <p:embed/>
                  <p:pic>
                    <p:nvPicPr>
                      <p:cNvPr id="46102"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1" y="1472222"/>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23">
            <a:extLst>
              <a:ext uri="{FF2B5EF4-FFF2-40B4-BE49-F238E27FC236}">
                <a16:creationId xmlns:a16="http://schemas.microsoft.com/office/drawing/2014/main" id="{FD8708A3-020E-4298-A75F-BBF666FCCC18}"/>
              </a:ext>
            </a:extLst>
          </p:cNvPr>
          <p:cNvGraphicFramePr>
            <a:graphicFrameLocks noChangeAspect="1"/>
          </p:cNvGraphicFramePr>
          <p:nvPr>
            <p:extLst>
              <p:ext uri="{D42A27DB-BD31-4B8C-83A1-F6EECF244321}">
                <p14:modId xmlns:p14="http://schemas.microsoft.com/office/powerpoint/2010/main" val="1731282706"/>
              </p:ext>
            </p:extLst>
          </p:nvPr>
        </p:nvGraphicFramePr>
        <p:xfrm>
          <a:off x="4160839" y="5601310"/>
          <a:ext cx="442912" cy="531812"/>
        </p:xfrm>
        <a:graphic>
          <a:graphicData uri="http://schemas.openxmlformats.org/presentationml/2006/ole">
            <mc:AlternateContent xmlns:mc="http://schemas.openxmlformats.org/markup-compatibility/2006">
              <mc:Choice xmlns:v="urn:schemas-microsoft-com:vml" Requires="v">
                <p:oleObj spid="_x0000_s8886" name="Equation" r:id="rId15" imgW="444307" imgH="533169" progId="Equation.3">
                  <p:embed/>
                </p:oleObj>
              </mc:Choice>
              <mc:Fallback>
                <p:oleObj name="Equation" r:id="rId15" imgW="444307" imgH="533169" progId="Equation.3">
                  <p:embed/>
                  <p:pic>
                    <p:nvPicPr>
                      <p:cNvPr id="46103"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60839" y="5601310"/>
                        <a:ext cx="44291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Freeform 24">
            <a:extLst>
              <a:ext uri="{FF2B5EF4-FFF2-40B4-BE49-F238E27FC236}">
                <a16:creationId xmlns:a16="http://schemas.microsoft.com/office/drawing/2014/main" id="{48067671-1D95-401C-9329-0682C91E5BD4}"/>
              </a:ext>
            </a:extLst>
          </p:cNvPr>
          <p:cNvSpPr>
            <a:spLocks/>
          </p:cNvSpPr>
          <p:nvPr/>
        </p:nvSpPr>
        <p:spPr bwMode="auto">
          <a:xfrm>
            <a:off x="3911601" y="4602772"/>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3" name="Line 25">
            <a:extLst>
              <a:ext uri="{FF2B5EF4-FFF2-40B4-BE49-F238E27FC236}">
                <a16:creationId xmlns:a16="http://schemas.microsoft.com/office/drawing/2014/main" id="{050020E5-E67E-4C5C-8AAE-AEDB90B01982}"/>
              </a:ext>
            </a:extLst>
          </p:cNvPr>
          <p:cNvSpPr>
            <a:spLocks noChangeShapeType="1"/>
          </p:cNvSpPr>
          <p:nvPr/>
        </p:nvSpPr>
        <p:spPr bwMode="auto">
          <a:xfrm>
            <a:off x="3352801" y="5910872"/>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4" name="Line 26">
            <a:extLst>
              <a:ext uri="{FF2B5EF4-FFF2-40B4-BE49-F238E27FC236}">
                <a16:creationId xmlns:a16="http://schemas.microsoft.com/office/drawing/2014/main" id="{9C94C631-47F9-4095-BFDF-D51D3288EAF0}"/>
              </a:ext>
            </a:extLst>
          </p:cNvPr>
          <p:cNvSpPr>
            <a:spLocks noChangeShapeType="1"/>
          </p:cNvSpPr>
          <p:nvPr/>
        </p:nvSpPr>
        <p:spPr bwMode="auto">
          <a:xfrm>
            <a:off x="4800601" y="5910872"/>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5" name="Oval 27">
            <a:extLst>
              <a:ext uri="{FF2B5EF4-FFF2-40B4-BE49-F238E27FC236}">
                <a16:creationId xmlns:a16="http://schemas.microsoft.com/office/drawing/2014/main" id="{3BF5926F-2FE5-41F8-B3FC-CF4DE24A9275}"/>
              </a:ext>
            </a:extLst>
          </p:cNvPr>
          <p:cNvSpPr>
            <a:spLocks noChangeArrowheads="1"/>
          </p:cNvSpPr>
          <p:nvPr/>
        </p:nvSpPr>
        <p:spPr bwMode="auto">
          <a:xfrm>
            <a:off x="7162801" y="5529872"/>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6" name="Oval 28">
            <a:extLst>
              <a:ext uri="{FF2B5EF4-FFF2-40B4-BE49-F238E27FC236}">
                <a16:creationId xmlns:a16="http://schemas.microsoft.com/office/drawing/2014/main" id="{1DE3181C-2BE6-4D08-9392-996D9ECEF57D}"/>
              </a:ext>
            </a:extLst>
          </p:cNvPr>
          <p:cNvSpPr>
            <a:spLocks noChangeArrowheads="1"/>
          </p:cNvSpPr>
          <p:nvPr/>
        </p:nvSpPr>
        <p:spPr bwMode="auto">
          <a:xfrm>
            <a:off x="7010401" y="5377472"/>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7" name="Object 29">
            <a:extLst>
              <a:ext uri="{FF2B5EF4-FFF2-40B4-BE49-F238E27FC236}">
                <a16:creationId xmlns:a16="http://schemas.microsoft.com/office/drawing/2014/main" id="{004CFAC4-3C2C-4D9A-A9E4-D92B55502D7D}"/>
              </a:ext>
            </a:extLst>
          </p:cNvPr>
          <p:cNvGraphicFramePr>
            <a:graphicFrameLocks noChangeAspect="1"/>
          </p:cNvGraphicFramePr>
          <p:nvPr>
            <p:extLst>
              <p:ext uri="{D42A27DB-BD31-4B8C-83A1-F6EECF244321}">
                <p14:modId xmlns:p14="http://schemas.microsoft.com/office/powerpoint/2010/main" val="3496246471"/>
              </p:ext>
            </p:extLst>
          </p:nvPr>
        </p:nvGraphicFramePr>
        <p:xfrm>
          <a:off x="3733801" y="4082072"/>
          <a:ext cx="1612900" cy="457200"/>
        </p:xfrm>
        <a:graphic>
          <a:graphicData uri="http://schemas.openxmlformats.org/presentationml/2006/ole">
            <mc:AlternateContent xmlns:mc="http://schemas.openxmlformats.org/markup-compatibility/2006">
              <mc:Choice xmlns:v="urn:schemas-microsoft-com:vml" Requires="v">
                <p:oleObj spid="_x0000_s8887" name="Equation" r:id="rId16" imgW="1612900" imgH="457200" progId="Equation.3">
                  <p:embed/>
                </p:oleObj>
              </mc:Choice>
              <mc:Fallback>
                <p:oleObj name="Equation" r:id="rId16" imgW="1612900" imgH="457200" progId="Equation.3">
                  <p:embed/>
                  <p:pic>
                    <p:nvPicPr>
                      <p:cNvPr id="46109"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3801" y="4082072"/>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30">
            <a:extLst>
              <a:ext uri="{FF2B5EF4-FFF2-40B4-BE49-F238E27FC236}">
                <a16:creationId xmlns:a16="http://schemas.microsoft.com/office/drawing/2014/main" id="{9B5E795D-CB1C-4492-AF87-DC2EF70CFF4A}"/>
              </a:ext>
            </a:extLst>
          </p:cNvPr>
          <p:cNvGraphicFramePr>
            <a:graphicFrameLocks noChangeAspect="1"/>
          </p:cNvGraphicFramePr>
          <p:nvPr>
            <p:extLst>
              <p:ext uri="{D42A27DB-BD31-4B8C-83A1-F6EECF244321}">
                <p14:modId xmlns:p14="http://schemas.microsoft.com/office/powerpoint/2010/main" val="2231944234"/>
              </p:ext>
            </p:extLst>
          </p:nvPr>
        </p:nvGraphicFramePr>
        <p:xfrm>
          <a:off x="5137151" y="5377472"/>
          <a:ext cx="1549400" cy="457200"/>
        </p:xfrm>
        <a:graphic>
          <a:graphicData uri="http://schemas.openxmlformats.org/presentationml/2006/ole">
            <mc:AlternateContent xmlns:mc="http://schemas.openxmlformats.org/markup-compatibility/2006">
              <mc:Choice xmlns:v="urn:schemas-microsoft-com:vml" Requires="v">
                <p:oleObj spid="_x0000_s8888" name="Equation" r:id="rId18" imgW="1549400" imgH="457200" progId="Equation.3">
                  <p:embed/>
                </p:oleObj>
              </mc:Choice>
              <mc:Fallback>
                <p:oleObj name="Equation" r:id="rId18" imgW="1549400" imgH="457200" progId="Equation.3">
                  <p:embed/>
                  <p:pic>
                    <p:nvPicPr>
                      <p:cNvPr id="4611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7151" y="5377472"/>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31">
            <a:extLst>
              <a:ext uri="{FF2B5EF4-FFF2-40B4-BE49-F238E27FC236}">
                <a16:creationId xmlns:a16="http://schemas.microsoft.com/office/drawing/2014/main" id="{9303EA9B-3CC5-4694-9821-A69A5CAE395A}"/>
              </a:ext>
            </a:extLst>
          </p:cNvPr>
          <p:cNvGraphicFramePr>
            <a:graphicFrameLocks noChangeAspect="1"/>
          </p:cNvGraphicFramePr>
          <p:nvPr>
            <p:extLst>
              <p:ext uri="{D42A27DB-BD31-4B8C-83A1-F6EECF244321}">
                <p14:modId xmlns:p14="http://schemas.microsoft.com/office/powerpoint/2010/main" val="3431063707"/>
              </p:ext>
            </p:extLst>
          </p:nvPr>
        </p:nvGraphicFramePr>
        <p:xfrm>
          <a:off x="7421564" y="5610835"/>
          <a:ext cx="381000" cy="520700"/>
        </p:xfrm>
        <a:graphic>
          <a:graphicData uri="http://schemas.openxmlformats.org/presentationml/2006/ole">
            <mc:AlternateContent xmlns:mc="http://schemas.openxmlformats.org/markup-compatibility/2006">
              <mc:Choice xmlns:v="urn:schemas-microsoft-com:vml" Requires="v">
                <p:oleObj spid="_x0000_s8889" name="Equation" r:id="rId20" imgW="380835" imgH="520474" progId="Equation.3">
                  <p:embed/>
                </p:oleObj>
              </mc:Choice>
              <mc:Fallback>
                <p:oleObj name="Equation" r:id="rId20" imgW="380835" imgH="520474" progId="Equation.3">
                  <p:embed/>
                  <p:pic>
                    <p:nvPicPr>
                      <p:cNvPr id="46111"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21564" y="561083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Oval 32">
            <a:extLst>
              <a:ext uri="{FF2B5EF4-FFF2-40B4-BE49-F238E27FC236}">
                <a16:creationId xmlns:a16="http://schemas.microsoft.com/office/drawing/2014/main" id="{D20582CC-AB1B-42B8-B567-24E92F0AB951}"/>
              </a:ext>
            </a:extLst>
          </p:cNvPr>
          <p:cNvSpPr>
            <a:spLocks noChangeArrowheads="1"/>
          </p:cNvSpPr>
          <p:nvPr/>
        </p:nvSpPr>
        <p:spPr bwMode="auto">
          <a:xfrm>
            <a:off x="3505201" y="3853472"/>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3" name="组合 42">
            <a:extLst>
              <a:ext uri="{FF2B5EF4-FFF2-40B4-BE49-F238E27FC236}">
                <a16:creationId xmlns:a16="http://schemas.microsoft.com/office/drawing/2014/main" id="{642DF59F-A9A7-486D-8EBC-4EA605463351}"/>
              </a:ext>
            </a:extLst>
          </p:cNvPr>
          <p:cNvGrpSpPr/>
          <p:nvPr/>
        </p:nvGrpSpPr>
        <p:grpSpPr>
          <a:xfrm>
            <a:off x="1524001" y="6398"/>
            <a:ext cx="7984480" cy="402193"/>
            <a:chOff x="0" y="6398"/>
            <a:chExt cx="6671195" cy="402193"/>
          </a:xfrm>
        </p:grpSpPr>
        <p:sp>
          <p:nvSpPr>
            <p:cNvPr id="44" name="矩形 43">
              <a:extLst>
                <a:ext uri="{FF2B5EF4-FFF2-40B4-BE49-F238E27FC236}">
                  <a16:creationId xmlns:a16="http://schemas.microsoft.com/office/drawing/2014/main" id="{5EB67454-0CBC-4DD5-9D70-D65C3464BD97}"/>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F8F8E029-0888-4381-A6CF-2B306C469F39}"/>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0B25E60C-9991-48CE-8A7D-D71BFEA97EDF}"/>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41F30DD7-2B96-403E-88B4-ECFD3D713DE0}"/>
                </a:ext>
              </a:extLst>
            </p:cNvPr>
            <p:cNvSpPr/>
            <p:nvPr/>
          </p:nvSpPr>
          <p:spPr>
            <a:xfrm>
              <a:off x="4074178" y="22856"/>
              <a:ext cx="2597017"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6446083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2" name="Oval 2">
            <a:extLst>
              <a:ext uri="{FF2B5EF4-FFF2-40B4-BE49-F238E27FC236}">
                <a16:creationId xmlns:a16="http://schemas.microsoft.com/office/drawing/2014/main" id="{9D9B7511-F275-4FDB-87B7-736D9CB6FB33}"/>
              </a:ext>
            </a:extLst>
          </p:cNvPr>
          <p:cNvSpPr>
            <a:spLocks noChangeArrowheads="1"/>
          </p:cNvSpPr>
          <p:nvPr/>
        </p:nvSpPr>
        <p:spPr bwMode="auto">
          <a:xfrm>
            <a:off x="3959226" y="5187596"/>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Line 3">
            <a:extLst>
              <a:ext uri="{FF2B5EF4-FFF2-40B4-BE49-F238E27FC236}">
                <a16:creationId xmlns:a16="http://schemas.microsoft.com/office/drawing/2014/main" id="{E24F4019-AFE2-422B-B640-E892CB4555A0}"/>
              </a:ext>
            </a:extLst>
          </p:cNvPr>
          <p:cNvSpPr>
            <a:spLocks noChangeShapeType="1"/>
          </p:cNvSpPr>
          <p:nvPr/>
        </p:nvSpPr>
        <p:spPr bwMode="auto">
          <a:xfrm>
            <a:off x="3659188" y="1614134"/>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4">
            <a:extLst>
              <a:ext uri="{FF2B5EF4-FFF2-40B4-BE49-F238E27FC236}">
                <a16:creationId xmlns:a16="http://schemas.microsoft.com/office/drawing/2014/main" id="{553F633B-E163-47DE-B93E-3BB791A46DB7}"/>
              </a:ext>
            </a:extLst>
          </p:cNvPr>
          <p:cNvSpPr>
            <a:spLocks noChangeShapeType="1"/>
          </p:cNvSpPr>
          <p:nvPr/>
        </p:nvSpPr>
        <p:spPr bwMode="auto">
          <a:xfrm>
            <a:off x="3659188" y="2299934"/>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5">
            <a:extLst>
              <a:ext uri="{FF2B5EF4-FFF2-40B4-BE49-F238E27FC236}">
                <a16:creationId xmlns:a16="http://schemas.microsoft.com/office/drawing/2014/main" id="{1A55E2C6-E966-424D-A899-406893A00738}"/>
              </a:ext>
            </a:extLst>
          </p:cNvPr>
          <p:cNvSpPr>
            <a:spLocks noChangeShapeType="1"/>
          </p:cNvSpPr>
          <p:nvPr/>
        </p:nvSpPr>
        <p:spPr bwMode="auto">
          <a:xfrm>
            <a:off x="41163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6">
            <a:extLst>
              <a:ext uri="{FF2B5EF4-FFF2-40B4-BE49-F238E27FC236}">
                <a16:creationId xmlns:a16="http://schemas.microsoft.com/office/drawing/2014/main" id="{FA686E9E-D36E-4481-8F75-32E9F02C125D}"/>
              </a:ext>
            </a:extLst>
          </p:cNvPr>
          <p:cNvSpPr>
            <a:spLocks noChangeShapeType="1"/>
          </p:cNvSpPr>
          <p:nvPr/>
        </p:nvSpPr>
        <p:spPr bwMode="auto">
          <a:xfrm>
            <a:off x="47259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7">
            <a:extLst>
              <a:ext uri="{FF2B5EF4-FFF2-40B4-BE49-F238E27FC236}">
                <a16:creationId xmlns:a16="http://schemas.microsoft.com/office/drawing/2014/main" id="{9CF2858D-30C9-4A99-878C-7F5C053390D6}"/>
              </a:ext>
            </a:extLst>
          </p:cNvPr>
          <p:cNvSpPr>
            <a:spLocks noChangeShapeType="1"/>
          </p:cNvSpPr>
          <p:nvPr/>
        </p:nvSpPr>
        <p:spPr bwMode="auto">
          <a:xfrm>
            <a:off x="53355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8">
            <a:extLst>
              <a:ext uri="{FF2B5EF4-FFF2-40B4-BE49-F238E27FC236}">
                <a16:creationId xmlns:a16="http://schemas.microsoft.com/office/drawing/2014/main" id="{4A0AE551-0BD9-4F8E-91F5-277E1F35BD05}"/>
              </a:ext>
            </a:extLst>
          </p:cNvPr>
          <p:cNvSpPr>
            <a:spLocks noChangeShapeType="1"/>
          </p:cNvSpPr>
          <p:nvPr/>
        </p:nvSpPr>
        <p:spPr bwMode="auto">
          <a:xfrm>
            <a:off x="59451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9">
            <a:extLst>
              <a:ext uri="{FF2B5EF4-FFF2-40B4-BE49-F238E27FC236}">
                <a16:creationId xmlns:a16="http://schemas.microsoft.com/office/drawing/2014/main" id="{7902D931-1F65-41BC-A279-E04B304288C9}"/>
              </a:ext>
            </a:extLst>
          </p:cNvPr>
          <p:cNvSpPr>
            <a:spLocks noChangeShapeType="1"/>
          </p:cNvSpPr>
          <p:nvPr/>
        </p:nvSpPr>
        <p:spPr bwMode="auto">
          <a:xfrm>
            <a:off x="65547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10">
            <a:extLst>
              <a:ext uri="{FF2B5EF4-FFF2-40B4-BE49-F238E27FC236}">
                <a16:creationId xmlns:a16="http://schemas.microsoft.com/office/drawing/2014/main" id="{FC0DA4DF-6510-4816-AAF6-E655487C2631}"/>
              </a:ext>
            </a:extLst>
          </p:cNvPr>
          <p:cNvSpPr>
            <a:spLocks noChangeShapeType="1"/>
          </p:cNvSpPr>
          <p:nvPr/>
        </p:nvSpPr>
        <p:spPr bwMode="auto">
          <a:xfrm>
            <a:off x="71643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1">
            <a:extLst>
              <a:ext uri="{FF2B5EF4-FFF2-40B4-BE49-F238E27FC236}">
                <a16:creationId xmlns:a16="http://schemas.microsoft.com/office/drawing/2014/main" id="{9C87277D-7CBF-4360-8490-9232E70A5CD0}"/>
              </a:ext>
            </a:extLst>
          </p:cNvPr>
          <p:cNvSpPr>
            <a:spLocks noChangeShapeType="1"/>
          </p:cNvSpPr>
          <p:nvPr/>
        </p:nvSpPr>
        <p:spPr bwMode="auto">
          <a:xfrm>
            <a:off x="77739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2">
            <a:extLst>
              <a:ext uri="{FF2B5EF4-FFF2-40B4-BE49-F238E27FC236}">
                <a16:creationId xmlns:a16="http://schemas.microsoft.com/office/drawing/2014/main" id="{EE2A8B40-D0FE-4E25-A69D-92B129C82D22}"/>
              </a:ext>
            </a:extLst>
          </p:cNvPr>
          <p:cNvSpPr>
            <a:spLocks noChangeShapeType="1"/>
          </p:cNvSpPr>
          <p:nvPr/>
        </p:nvSpPr>
        <p:spPr bwMode="auto">
          <a:xfrm>
            <a:off x="8383588" y="1614134"/>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3">
            <a:extLst>
              <a:ext uri="{FF2B5EF4-FFF2-40B4-BE49-F238E27FC236}">
                <a16:creationId xmlns:a16="http://schemas.microsoft.com/office/drawing/2014/main" id="{6D6DDEBB-75ED-4C44-AF24-306B4C03EC62}"/>
              </a:ext>
            </a:extLst>
          </p:cNvPr>
          <p:cNvSpPr>
            <a:spLocks noChangeShapeType="1"/>
          </p:cNvSpPr>
          <p:nvPr/>
        </p:nvSpPr>
        <p:spPr bwMode="auto">
          <a:xfrm flipV="1">
            <a:off x="7392988" y="2303109"/>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4">
            <a:extLst>
              <a:ext uri="{FF2B5EF4-FFF2-40B4-BE49-F238E27FC236}">
                <a16:creationId xmlns:a16="http://schemas.microsoft.com/office/drawing/2014/main" id="{D7F56A5E-BD45-4D71-A32A-E28DA79DACD3}"/>
              </a:ext>
            </a:extLst>
          </p:cNvPr>
          <p:cNvGraphicFramePr>
            <a:graphicFrameLocks noChangeAspect="1"/>
          </p:cNvGraphicFramePr>
          <p:nvPr>
            <p:extLst>
              <p:ext uri="{D42A27DB-BD31-4B8C-83A1-F6EECF244321}">
                <p14:modId xmlns:p14="http://schemas.microsoft.com/office/powerpoint/2010/main" val="1242684888"/>
              </p:ext>
            </p:extLst>
          </p:nvPr>
        </p:nvGraphicFramePr>
        <p:xfrm>
          <a:off x="4344988" y="1766534"/>
          <a:ext cx="252413" cy="368300"/>
        </p:xfrm>
        <a:graphic>
          <a:graphicData uri="http://schemas.openxmlformats.org/presentationml/2006/ole">
            <mc:AlternateContent xmlns:mc="http://schemas.openxmlformats.org/markup-compatibility/2006">
              <mc:Choice xmlns:v="urn:schemas-microsoft-com:vml" Requires="v">
                <p:oleObj spid="_x0000_s11938" name="Equation" r:id="rId4" imgW="253890" imgH="368140" progId="Equation.3">
                  <p:embed/>
                </p:oleObj>
              </mc:Choice>
              <mc:Fallback>
                <p:oleObj name="Equation" r:id="rId4" imgW="253890" imgH="368140" progId="Equation.3">
                  <p:embed/>
                  <p:pic>
                    <p:nvPicPr>
                      <p:cNvPr id="47118"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4988" y="176653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
            <a:extLst>
              <a:ext uri="{FF2B5EF4-FFF2-40B4-BE49-F238E27FC236}">
                <a16:creationId xmlns:a16="http://schemas.microsoft.com/office/drawing/2014/main" id="{6919DA2D-1071-41E0-A10D-285572807A0E}"/>
              </a:ext>
            </a:extLst>
          </p:cNvPr>
          <p:cNvGraphicFramePr>
            <a:graphicFrameLocks noChangeAspect="1"/>
          </p:cNvGraphicFramePr>
          <p:nvPr>
            <p:extLst>
              <p:ext uri="{D42A27DB-BD31-4B8C-83A1-F6EECF244321}">
                <p14:modId xmlns:p14="http://schemas.microsoft.com/office/powerpoint/2010/main" val="315618249"/>
              </p:ext>
            </p:extLst>
          </p:nvPr>
        </p:nvGraphicFramePr>
        <p:xfrm>
          <a:off x="4954588" y="1766534"/>
          <a:ext cx="252413" cy="368300"/>
        </p:xfrm>
        <a:graphic>
          <a:graphicData uri="http://schemas.openxmlformats.org/presentationml/2006/ole">
            <mc:AlternateContent xmlns:mc="http://schemas.openxmlformats.org/markup-compatibility/2006">
              <mc:Choice xmlns:v="urn:schemas-microsoft-com:vml" Requires="v">
                <p:oleObj spid="_x0000_s11939" name="Equation" r:id="rId6" imgW="253890" imgH="368140" progId="Equation.3">
                  <p:embed/>
                </p:oleObj>
              </mc:Choice>
              <mc:Fallback>
                <p:oleObj name="Equation" r:id="rId6" imgW="253890" imgH="368140" progId="Equation.3">
                  <p:embed/>
                  <p:pic>
                    <p:nvPicPr>
                      <p:cNvPr id="47119"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588" y="176653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6">
            <a:extLst>
              <a:ext uri="{FF2B5EF4-FFF2-40B4-BE49-F238E27FC236}">
                <a16:creationId xmlns:a16="http://schemas.microsoft.com/office/drawing/2014/main" id="{D222CBF1-F4CD-4458-B693-3667FE10A99F}"/>
              </a:ext>
            </a:extLst>
          </p:cNvPr>
          <p:cNvGraphicFramePr>
            <a:graphicFrameLocks noChangeAspect="1"/>
          </p:cNvGraphicFramePr>
          <p:nvPr>
            <p:extLst>
              <p:ext uri="{D42A27DB-BD31-4B8C-83A1-F6EECF244321}">
                <p14:modId xmlns:p14="http://schemas.microsoft.com/office/powerpoint/2010/main" val="3638230236"/>
              </p:ext>
            </p:extLst>
          </p:nvPr>
        </p:nvGraphicFramePr>
        <p:xfrm>
          <a:off x="7291388" y="1772884"/>
          <a:ext cx="252413" cy="368300"/>
        </p:xfrm>
        <a:graphic>
          <a:graphicData uri="http://schemas.openxmlformats.org/presentationml/2006/ole">
            <mc:AlternateContent xmlns:mc="http://schemas.openxmlformats.org/markup-compatibility/2006">
              <mc:Choice xmlns:v="urn:schemas-microsoft-com:vml" Requires="v">
                <p:oleObj spid="_x0000_s11940" name="Equation" r:id="rId7" imgW="253890" imgH="368140" progId="Equation.3">
                  <p:embed/>
                </p:oleObj>
              </mc:Choice>
              <mc:Fallback>
                <p:oleObj name="Equation" r:id="rId7" imgW="253890" imgH="368140" progId="Equation.3">
                  <p:embed/>
                  <p:pic>
                    <p:nvPicPr>
                      <p:cNvPr id="4712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388" y="177288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7">
            <a:extLst>
              <a:ext uri="{FF2B5EF4-FFF2-40B4-BE49-F238E27FC236}">
                <a16:creationId xmlns:a16="http://schemas.microsoft.com/office/drawing/2014/main" id="{D790D1A8-B7DA-4E2F-AA87-77DC90F308C8}"/>
              </a:ext>
            </a:extLst>
          </p:cNvPr>
          <p:cNvGraphicFramePr>
            <a:graphicFrameLocks noChangeAspect="1"/>
          </p:cNvGraphicFramePr>
          <p:nvPr>
            <p:extLst>
              <p:ext uri="{D42A27DB-BD31-4B8C-83A1-F6EECF244321}">
                <p14:modId xmlns:p14="http://schemas.microsoft.com/office/powerpoint/2010/main" val="506723853"/>
              </p:ext>
            </p:extLst>
          </p:nvPr>
        </p:nvGraphicFramePr>
        <p:xfrm>
          <a:off x="7900988" y="1772884"/>
          <a:ext cx="252413" cy="368300"/>
        </p:xfrm>
        <a:graphic>
          <a:graphicData uri="http://schemas.openxmlformats.org/presentationml/2006/ole">
            <mc:AlternateContent xmlns:mc="http://schemas.openxmlformats.org/markup-compatibility/2006">
              <mc:Choice xmlns:v="urn:schemas-microsoft-com:vml" Requires="v">
                <p:oleObj spid="_x0000_s11941" name="Equation" r:id="rId8" imgW="253890" imgH="368140" progId="Equation.3">
                  <p:embed/>
                </p:oleObj>
              </mc:Choice>
              <mc:Fallback>
                <p:oleObj name="Equation" r:id="rId8" imgW="253890" imgH="368140" progId="Equation.3">
                  <p:embed/>
                  <p:pic>
                    <p:nvPicPr>
                      <p:cNvPr id="47121"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0988" y="1772884"/>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8">
            <a:extLst>
              <a:ext uri="{FF2B5EF4-FFF2-40B4-BE49-F238E27FC236}">
                <a16:creationId xmlns:a16="http://schemas.microsoft.com/office/drawing/2014/main" id="{FCFABED6-45A8-43A6-AE94-C24F57476D4C}"/>
              </a:ext>
            </a:extLst>
          </p:cNvPr>
          <p:cNvGraphicFramePr>
            <a:graphicFrameLocks noChangeAspect="1"/>
          </p:cNvGraphicFramePr>
          <p:nvPr>
            <p:extLst>
              <p:ext uri="{D42A27DB-BD31-4B8C-83A1-F6EECF244321}">
                <p14:modId xmlns:p14="http://schemas.microsoft.com/office/powerpoint/2010/main" val="1658784126"/>
              </p:ext>
            </p:extLst>
          </p:nvPr>
        </p:nvGraphicFramePr>
        <p:xfrm>
          <a:off x="6173788" y="1842734"/>
          <a:ext cx="265113" cy="279400"/>
        </p:xfrm>
        <a:graphic>
          <a:graphicData uri="http://schemas.openxmlformats.org/presentationml/2006/ole">
            <mc:AlternateContent xmlns:mc="http://schemas.openxmlformats.org/markup-compatibility/2006">
              <mc:Choice xmlns:v="urn:schemas-microsoft-com:vml" Requires="v">
                <p:oleObj spid="_x0000_s11942" name="Equation" r:id="rId9" imgW="266584" imgH="279279" progId="Equation.3">
                  <p:embed/>
                </p:oleObj>
              </mc:Choice>
              <mc:Fallback>
                <p:oleObj name="Equation" r:id="rId9" imgW="266584" imgH="279279" progId="Equation.3">
                  <p:embed/>
                  <p:pic>
                    <p:nvPicPr>
                      <p:cNvPr id="47122"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37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9">
            <a:extLst>
              <a:ext uri="{FF2B5EF4-FFF2-40B4-BE49-F238E27FC236}">
                <a16:creationId xmlns:a16="http://schemas.microsoft.com/office/drawing/2014/main" id="{A9B7192A-CA49-43E2-9785-74F8939CEEA7}"/>
              </a:ext>
            </a:extLst>
          </p:cNvPr>
          <p:cNvGraphicFramePr>
            <a:graphicFrameLocks noChangeAspect="1"/>
          </p:cNvGraphicFramePr>
          <p:nvPr>
            <p:extLst>
              <p:ext uri="{D42A27DB-BD31-4B8C-83A1-F6EECF244321}">
                <p14:modId xmlns:p14="http://schemas.microsoft.com/office/powerpoint/2010/main" val="3799873690"/>
              </p:ext>
            </p:extLst>
          </p:nvPr>
        </p:nvGraphicFramePr>
        <p:xfrm>
          <a:off x="5564188" y="1842734"/>
          <a:ext cx="265113" cy="279400"/>
        </p:xfrm>
        <a:graphic>
          <a:graphicData uri="http://schemas.openxmlformats.org/presentationml/2006/ole">
            <mc:AlternateContent xmlns:mc="http://schemas.openxmlformats.org/markup-compatibility/2006">
              <mc:Choice xmlns:v="urn:schemas-microsoft-com:vml" Requires="v">
                <p:oleObj spid="_x0000_s11943" name="Equation" r:id="rId11" imgW="266584" imgH="279279" progId="Equation.3">
                  <p:embed/>
                </p:oleObj>
              </mc:Choice>
              <mc:Fallback>
                <p:oleObj name="Equation" r:id="rId11" imgW="266584" imgH="279279" progId="Equation.3">
                  <p:embed/>
                  <p:pic>
                    <p:nvPicPr>
                      <p:cNvPr id="47123"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41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20">
            <a:extLst>
              <a:ext uri="{FF2B5EF4-FFF2-40B4-BE49-F238E27FC236}">
                <a16:creationId xmlns:a16="http://schemas.microsoft.com/office/drawing/2014/main" id="{9128D2AF-1A28-4644-8A3E-7F00734AAD7E}"/>
              </a:ext>
            </a:extLst>
          </p:cNvPr>
          <p:cNvSpPr txBox="1">
            <a:spLocks noChangeArrowheads="1"/>
          </p:cNvSpPr>
          <p:nvPr/>
        </p:nvSpPr>
        <p:spPr bwMode="auto">
          <a:xfrm>
            <a:off x="1449388" y="1690334"/>
            <a:ext cx="14827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3</a:t>
            </a:r>
          </a:p>
        </p:txBody>
      </p:sp>
      <p:graphicFrame>
        <p:nvGraphicFramePr>
          <p:cNvPr id="36" name="Object 21">
            <a:extLst>
              <a:ext uri="{FF2B5EF4-FFF2-40B4-BE49-F238E27FC236}">
                <a16:creationId xmlns:a16="http://schemas.microsoft.com/office/drawing/2014/main" id="{405789B5-C598-45A3-B37C-D2600CAB7596}"/>
              </a:ext>
            </a:extLst>
          </p:cNvPr>
          <p:cNvGraphicFramePr>
            <a:graphicFrameLocks noChangeAspect="1"/>
          </p:cNvGraphicFramePr>
          <p:nvPr>
            <p:extLst>
              <p:ext uri="{D42A27DB-BD31-4B8C-83A1-F6EECF244321}">
                <p14:modId xmlns:p14="http://schemas.microsoft.com/office/powerpoint/2010/main" val="276224597"/>
              </p:ext>
            </p:extLst>
          </p:nvPr>
        </p:nvGraphicFramePr>
        <p:xfrm>
          <a:off x="7240588" y="2684109"/>
          <a:ext cx="442913" cy="531812"/>
        </p:xfrm>
        <a:graphic>
          <a:graphicData uri="http://schemas.openxmlformats.org/presentationml/2006/ole">
            <mc:AlternateContent xmlns:mc="http://schemas.openxmlformats.org/markup-compatibility/2006">
              <mc:Choice xmlns:v="urn:schemas-microsoft-com:vml" Requires="v">
                <p:oleObj spid="_x0000_s11944" name="Equation" r:id="rId12" imgW="444307" imgH="533169" progId="Equation.3">
                  <p:embed/>
                </p:oleObj>
              </mc:Choice>
              <mc:Fallback>
                <p:oleObj name="Equation" r:id="rId12" imgW="444307" imgH="533169" progId="Equation.3">
                  <p:embed/>
                  <p:pic>
                    <p:nvPicPr>
                      <p:cNvPr id="47125"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40588" y="2684109"/>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2">
            <a:extLst>
              <a:ext uri="{FF2B5EF4-FFF2-40B4-BE49-F238E27FC236}">
                <a16:creationId xmlns:a16="http://schemas.microsoft.com/office/drawing/2014/main" id="{C161C142-75BD-466A-BD6B-EDDB68EAB2F3}"/>
              </a:ext>
            </a:extLst>
          </p:cNvPr>
          <p:cNvGraphicFramePr>
            <a:graphicFrameLocks noChangeAspect="1"/>
          </p:cNvGraphicFramePr>
          <p:nvPr>
            <p:extLst>
              <p:ext uri="{D42A27DB-BD31-4B8C-83A1-F6EECF244321}">
                <p14:modId xmlns:p14="http://schemas.microsoft.com/office/powerpoint/2010/main" val="1312396460"/>
              </p:ext>
            </p:extLst>
          </p:nvPr>
        </p:nvGraphicFramePr>
        <p:xfrm>
          <a:off x="6783388" y="1842734"/>
          <a:ext cx="265113" cy="279400"/>
        </p:xfrm>
        <a:graphic>
          <a:graphicData uri="http://schemas.openxmlformats.org/presentationml/2006/ole">
            <mc:AlternateContent xmlns:mc="http://schemas.openxmlformats.org/markup-compatibility/2006">
              <mc:Choice xmlns:v="urn:schemas-microsoft-com:vml" Requires="v">
                <p:oleObj spid="_x0000_s11945" name="Equation" r:id="rId14" imgW="266584" imgH="279279" progId="Equation.3">
                  <p:embed/>
                </p:oleObj>
              </mc:Choice>
              <mc:Fallback>
                <p:oleObj name="Equation" r:id="rId14" imgW="266584" imgH="279279" progId="Equation.3">
                  <p:embed/>
                  <p:pic>
                    <p:nvPicPr>
                      <p:cNvPr id="47126"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3388" y="1842734"/>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3">
            <a:extLst>
              <a:ext uri="{FF2B5EF4-FFF2-40B4-BE49-F238E27FC236}">
                <a16:creationId xmlns:a16="http://schemas.microsoft.com/office/drawing/2014/main" id="{DEDCF453-9EC3-4F4D-8DA5-8A099D16DE1F}"/>
              </a:ext>
            </a:extLst>
          </p:cNvPr>
          <p:cNvGraphicFramePr>
            <a:graphicFrameLocks noChangeAspect="1"/>
          </p:cNvGraphicFramePr>
          <p:nvPr>
            <p:extLst>
              <p:ext uri="{D42A27DB-BD31-4B8C-83A1-F6EECF244321}">
                <p14:modId xmlns:p14="http://schemas.microsoft.com/office/powerpoint/2010/main" val="642285221"/>
              </p:ext>
            </p:extLst>
          </p:nvPr>
        </p:nvGraphicFramePr>
        <p:xfrm>
          <a:off x="4157663" y="5259034"/>
          <a:ext cx="442913" cy="531812"/>
        </p:xfrm>
        <a:graphic>
          <a:graphicData uri="http://schemas.openxmlformats.org/presentationml/2006/ole">
            <mc:AlternateContent xmlns:mc="http://schemas.openxmlformats.org/markup-compatibility/2006">
              <mc:Choice xmlns:v="urn:schemas-microsoft-com:vml" Requires="v">
                <p:oleObj spid="_x0000_s11946" name="Equation" r:id="rId15" imgW="444307" imgH="533169" progId="Equation.3">
                  <p:embed/>
                </p:oleObj>
              </mc:Choice>
              <mc:Fallback>
                <p:oleObj name="Equation" r:id="rId15" imgW="444307" imgH="533169" progId="Equation.3">
                  <p:embed/>
                  <p:pic>
                    <p:nvPicPr>
                      <p:cNvPr id="47127"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7663" y="5259034"/>
                        <a:ext cx="44291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Freeform 24">
            <a:extLst>
              <a:ext uri="{FF2B5EF4-FFF2-40B4-BE49-F238E27FC236}">
                <a16:creationId xmlns:a16="http://schemas.microsoft.com/office/drawing/2014/main" id="{CEF9EFF3-4AB2-49FF-948A-507241BF52C1}"/>
              </a:ext>
            </a:extLst>
          </p:cNvPr>
          <p:cNvSpPr>
            <a:spLocks/>
          </p:cNvSpPr>
          <p:nvPr/>
        </p:nvSpPr>
        <p:spPr bwMode="auto">
          <a:xfrm>
            <a:off x="3908426" y="4260496"/>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 name="Line 25">
            <a:extLst>
              <a:ext uri="{FF2B5EF4-FFF2-40B4-BE49-F238E27FC236}">
                <a16:creationId xmlns:a16="http://schemas.microsoft.com/office/drawing/2014/main" id="{21FFB9E4-15C9-41D8-AD45-B3CA6246BA12}"/>
              </a:ext>
            </a:extLst>
          </p:cNvPr>
          <p:cNvSpPr>
            <a:spLocks noChangeShapeType="1"/>
          </p:cNvSpPr>
          <p:nvPr/>
        </p:nvSpPr>
        <p:spPr bwMode="auto">
          <a:xfrm>
            <a:off x="3349626" y="5568596"/>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26">
            <a:extLst>
              <a:ext uri="{FF2B5EF4-FFF2-40B4-BE49-F238E27FC236}">
                <a16:creationId xmlns:a16="http://schemas.microsoft.com/office/drawing/2014/main" id="{25C7BA77-8D6C-4131-8E7A-B7CA78E5CEAB}"/>
              </a:ext>
            </a:extLst>
          </p:cNvPr>
          <p:cNvSpPr>
            <a:spLocks noChangeShapeType="1"/>
          </p:cNvSpPr>
          <p:nvPr/>
        </p:nvSpPr>
        <p:spPr bwMode="auto">
          <a:xfrm>
            <a:off x="4797426" y="5568596"/>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Oval 27">
            <a:extLst>
              <a:ext uri="{FF2B5EF4-FFF2-40B4-BE49-F238E27FC236}">
                <a16:creationId xmlns:a16="http://schemas.microsoft.com/office/drawing/2014/main" id="{25EF0DAE-DBC2-44CF-B282-821FFE17775B}"/>
              </a:ext>
            </a:extLst>
          </p:cNvPr>
          <p:cNvSpPr>
            <a:spLocks noChangeArrowheads="1"/>
          </p:cNvSpPr>
          <p:nvPr/>
        </p:nvSpPr>
        <p:spPr bwMode="auto">
          <a:xfrm>
            <a:off x="7159626" y="5187596"/>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Oval 28">
            <a:extLst>
              <a:ext uri="{FF2B5EF4-FFF2-40B4-BE49-F238E27FC236}">
                <a16:creationId xmlns:a16="http://schemas.microsoft.com/office/drawing/2014/main" id="{40FE99F4-0170-465B-9E28-975DA802873A}"/>
              </a:ext>
            </a:extLst>
          </p:cNvPr>
          <p:cNvSpPr>
            <a:spLocks noChangeArrowheads="1"/>
          </p:cNvSpPr>
          <p:nvPr/>
        </p:nvSpPr>
        <p:spPr bwMode="auto">
          <a:xfrm>
            <a:off x="7007226" y="5035196"/>
            <a:ext cx="1143000" cy="1066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 name="Object 29">
            <a:extLst>
              <a:ext uri="{FF2B5EF4-FFF2-40B4-BE49-F238E27FC236}">
                <a16:creationId xmlns:a16="http://schemas.microsoft.com/office/drawing/2014/main" id="{E588DC99-E930-44B7-8E77-C00AD848EA41}"/>
              </a:ext>
            </a:extLst>
          </p:cNvPr>
          <p:cNvGraphicFramePr>
            <a:graphicFrameLocks noChangeAspect="1"/>
          </p:cNvGraphicFramePr>
          <p:nvPr>
            <p:extLst>
              <p:ext uri="{D42A27DB-BD31-4B8C-83A1-F6EECF244321}">
                <p14:modId xmlns:p14="http://schemas.microsoft.com/office/powerpoint/2010/main" val="2568367485"/>
              </p:ext>
            </p:extLst>
          </p:nvPr>
        </p:nvGraphicFramePr>
        <p:xfrm>
          <a:off x="3730626" y="3739796"/>
          <a:ext cx="1612900" cy="457200"/>
        </p:xfrm>
        <a:graphic>
          <a:graphicData uri="http://schemas.openxmlformats.org/presentationml/2006/ole">
            <mc:AlternateContent xmlns:mc="http://schemas.openxmlformats.org/markup-compatibility/2006">
              <mc:Choice xmlns:v="urn:schemas-microsoft-com:vml" Requires="v">
                <p:oleObj spid="_x0000_s11947" name="Equation" r:id="rId16" imgW="1612900" imgH="457200" progId="Equation.3">
                  <p:embed/>
                </p:oleObj>
              </mc:Choice>
              <mc:Fallback>
                <p:oleObj name="Equation" r:id="rId16" imgW="1612900" imgH="457200" progId="Equation.3">
                  <p:embed/>
                  <p:pic>
                    <p:nvPicPr>
                      <p:cNvPr id="47133"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0626" y="3739796"/>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0">
            <a:extLst>
              <a:ext uri="{FF2B5EF4-FFF2-40B4-BE49-F238E27FC236}">
                <a16:creationId xmlns:a16="http://schemas.microsoft.com/office/drawing/2014/main" id="{979596B8-132C-4F97-98FC-84F38776B255}"/>
              </a:ext>
            </a:extLst>
          </p:cNvPr>
          <p:cNvGraphicFramePr>
            <a:graphicFrameLocks noChangeAspect="1"/>
          </p:cNvGraphicFramePr>
          <p:nvPr>
            <p:extLst>
              <p:ext uri="{D42A27DB-BD31-4B8C-83A1-F6EECF244321}">
                <p14:modId xmlns:p14="http://schemas.microsoft.com/office/powerpoint/2010/main" val="2296207074"/>
              </p:ext>
            </p:extLst>
          </p:nvPr>
        </p:nvGraphicFramePr>
        <p:xfrm>
          <a:off x="5133976" y="5035196"/>
          <a:ext cx="1549400" cy="457200"/>
        </p:xfrm>
        <a:graphic>
          <a:graphicData uri="http://schemas.openxmlformats.org/presentationml/2006/ole">
            <mc:AlternateContent xmlns:mc="http://schemas.openxmlformats.org/markup-compatibility/2006">
              <mc:Choice xmlns:v="urn:schemas-microsoft-com:vml" Requires="v">
                <p:oleObj spid="_x0000_s11948" name="Equation" r:id="rId18" imgW="1549400" imgH="457200" progId="Equation.3">
                  <p:embed/>
                </p:oleObj>
              </mc:Choice>
              <mc:Fallback>
                <p:oleObj name="Equation" r:id="rId18" imgW="1549400" imgH="457200" progId="Equation.3">
                  <p:embed/>
                  <p:pic>
                    <p:nvPicPr>
                      <p:cNvPr id="47134"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3976" y="5035196"/>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1">
            <a:extLst>
              <a:ext uri="{FF2B5EF4-FFF2-40B4-BE49-F238E27FC236}">
                <a16:creationId xmlns:a16="http://schemas.microsoft.com/office/drawing/2014/main" id="{C82E4DD8-FF23-4569-B8AC-B9EF06CE99C5}"/>
              </a:ext>
            </a:extLst>
          </p:cNvPr>
          <p:cNvGraphicFramePr>
            <a:graphicFrameLocks noChangeAspect="1"/>
          </p:cNvGraphicFramePr>
          <p:nvPr>
            <p:extLst>
              <p:ext uri="{D42A27DB-BD31-4B8C-83A1-F6EECF244321}">
                <p14:modId xmlns:p14="http://schemas.microsoft.com/office/powerpoint/2010/main" val="2566071180"/>
              </p:ext>
            </p:extLst>
          </p:nvPr>
        </p:nvGraphicFramePr>
        <p:xfrm>
          <a:off x="7418388" y="5268559"/>
          <a:ext cx="381000" cy="520700"/>
        </p:xfrm>
        <a:graphic>
          <a:graphicData uri="http://schemas.openxmlformats.org/presentationml/2006/ole">
            <mc:AlternateContent xmlns:mc="http://schemas.openxmlformats.org/markup-compatibility/2006">
              <mc:Choice xmlns:v="urn:schemas-microsoft-com:vml" Requires="v">
                <p:oleObj spid="_x0000_s11949" name="Equation" r:id="rId20" imgW="380835" imgH="520474" progId="Equation.3">
                  <p:embed/>
                </p:oleObj>
              </mc:Choice>
              <mc:Fallback>
                <p:oleObj name="Equation" r:id="rId20" imgW="380835" imgH="520474" progId="Equation.3">
                  <p:embed/>
                  <p:pic>
                    <p:nvPicPr>
                      <p:cNvPr id="47135"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18388" y="5268559"/>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Oval 32">
            <a:extLst>
              <a:ext uri="{FF2B5EF4-FFF2-40B4-BE49-F238E27FC236}">
                <a16:creationId xmlns:a16="http://schemas.microsoft.com/office/drawing/2014/main" id="{63183D80-2EE1-4D45-BD5A-798562B584B1}"/>
              </a:ext>
            </a:extLst>
          </p:cNvPr>
          <p:cNvSpPr>
            <a:spLocks noChangeArrowheads="1"/>
          </p:cNvSpPr>
          <p:nvPr/>
        </p:nvSpPr>
        <p:spPr bwMode="auto">
          <a:xfrm>
            <a:off x="4873626" y="4806596"/>
            <a:ext cx="2057400" cy="7620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8" name="组合 47">
            <a:extLst>
              <a:ext uri="{FF2B5EF4-FFF2-40B4-BE49-F238E27FC236}">
                <a16:creationId xmlns:a16="http://schemas.microsoft.com/office/drawing/2014/main" id="{4D20FC22-E2CA-4A30-AE79-796CFE586082}"/>
              </a:ext>
            </a:extLst>
          </p:cNvPr>
          <p:cNvGrpSpPr/>
          <p:nvPr/>
        </p:nvGrpSpPr>
        <p:grpSpPr>
          <a:xfrm>
            <a:off x="1524001" y="6398"/>
            <a:ext cx="7907747" cy="402193"/>
            <a:chOff x="0" y="6398"/>
            <a:chExt cx="6607083" cy="402193"/>
          </a:xfrm>
        </p:grpSpPr>
        <p:sp>
          <p:nvSpPr>
            <p:cNvPr id="49" name="矩形 48">
              <a:extLst>
                <a:ext uri="{FF2B5EF4-FFF2-40B4-BE49-F238E27FC236}">
                  <a16:creationId xmlns:a16="http://schemas.microsoft.com/office/drawing/2014/main" id="{EA6C7B50-C4BB-4E84-ADE0-4E08E17B5878}"/>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0" name="矩形 49">
              <a:extLst>
                <a:ext uri="{FF2B5EF4-FFF2-40B4-BE49-F238E27FC236}">
                  <a16:creationId xmlns:a16="http://schemas.microsoft.com/office/drawing/2014/main" id="{D8038CF9-0F69-4940-92CC-78C61D2A1BB0}"/>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1" name="矩形 50">
              <a:extLst>
                <a:ext uri="{FF2B5EF4-FFF2-40B4-BE49-F238E27FC236}">
                  <a16:creationId xmlns:a16="http://schemas.microsoft.com/office/drawing/2014/main" id="{DED0BBBD-BAA7-4C31-95EF-C9BA9ED44224}"/>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2" name="矩形 51">
              <a:extLst>
                <a:ext uri="{FF2B5EF4-FFF2-40B4-BE49-F238E27FC236}">
                  <a16:creationId xmlns:a16="http://schemas.microsoft.com/office/drawing/2014/main" id="{A576A5BE-11D7-4F1B-A46C-F19541E49958}"/>
                </a:ext>
              </a:extLst>
            </p:cNvPr>
            <p:cNvSpPr/>
            <p:nvPr/>
          </p:nvSpPr>
          <p:spPr>
            <a:xfrm>
              <a:off x="4074178" y="22856"/>
              <a:ext cx="2532905"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66363526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22</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简单的图灵机例子</a:t>
            </a:r>
          </a:p>
        </p:txBody>
      </p:sp>
      <p:sp>
        <p:nvSpPr>
          <p:cNvPr id="12" name="Oval 2">
            <a:extLst>
              <a:ext uri="{FF2B5EF4-FFF2-40B4-BE49-F238E27FC236}">
                <a16:creationId xmlns:a16="http://schemas.microsoft.com/office/drawing/2014/main" id="{5206D793-5D79-434B-88A0-B1AB3DF52985}"/>
              </a:ext>
            </a:extLst>
          </p:cNvPr>
          <p:cNvSpPr>
            <a:spLocks noChangeArrowheads="1"/>
          </p:cNvSpPr>
          <p:nvPr/>
        </p:nvSpPr>
        <p:spPr bwMode="auto">
          <a:xfrm>
            <a:off x="3781926" y="5342399"/>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0000">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Line 3">
            <a:extLst>
              <a:ext uri="{FF2B5EF4-FFF2-40B4-BE49-F238E27FC236}">
                <a16:creationId xmlns:a16="http://schemas.microsoft.com/office/drawing/2014/main" id="{6122B12E-AEB8-4068-B7A3-BBCD7501D8A4}"/>
              </a:ext>
            </a:extLst>
          </p:cNvPr>
          <p:cNvSpPr>
            <a:spLocks noChangeShapeType="1"/>
          </p:cNvSpPr>
          <p:nvPr/>
        </p:nvSpPr>
        <p:spPr bwMode="auto">
          <a:xfrm>
            <a:off x="3483476" y="1441911"/>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4">
            <a:extLst>
              <a:ext uri="{FF2B5EF4-FFF2-40B4-BE49-F238E27FC236}">
                <a16:creationId xmlns:a16="http://schemas.microsoft.com/office/drawing/2014/main" id="{FBD09335-7B84-4A41-BF25-6DBE7A538092}"/>
              </a:ext>
            </a:extLst>
          </p:cNvPr>
          <p:cNvSpPr>
            <a:spLocks noChangeShapeType="1"/>
          </p:cNvSpPr>
          <p:nvPr/>
        </p:nvSpPr>
        <p:spPr bwMode="auto">
          <a:xfrm>
            <a:off x="3483476" y="2127711"/>
            <a:ext cx="5105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5">
            <a:extLst>
              <a:ext uri="{FF2B5EF4-FFF2-40B4-BE49-F238E27FC236}">
                <a16:creationId xmlns:a16="http://schemas.microsoft.com/office/drawing/2014/main" id="{DBFF60B2-3F19-44C4-AF15-64440DDFF4D5}"/>
              </a:ext>
            </a:extLst>
          </p:cNvPr>
          <p:cNvSpPr>
            <a:spLocks noChangeShapeType="1"/>
          </p:cNvSpPr>
          <p:nvPr/>
        </p:nvSpPr>
        <p:spPr bwMode="auto">
          <a:xfrm>
            <a:off x="39406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Line 6">
            <a:extLst>
              <a:ext uri="{FF2B5EF4-FFF2-40B4-BE49-F238E27FC236}">
                <a16:creationId xmlns:a16="http://schemas.microsoft.com/office/drawing/2014/main" id="{2D32FBE5-41CF-43F6-B813-11A940F64CAA}"/>
              </a:ext>
            </a:extLst>
          </p:cNvPr>
          <p:cNvSpPr>
            <a:spLocks noChangeShapeType="1"/>
          </p:cNvSpPr>
          <p:nvPr/>
        </p:nvSpPr>
        <p:spPr bwMode="auto">
          <a:xfrm>
            <a:off x="45502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7">
            <a:extLst>
              <a:ext uri="{FF2B5EF4-FFF2-40B4-BE49-F238E27FC236}">
                <a16:creationId xmlns:a16="http://schemas.microsoft.com/office/drawing/2014/main" id="{51B8818E-AE9A-45E4-8190-6CEB83B5A67F}"/>
              </a:ext>
            </a:extLst>
          </p:cNvPr>
          <p:cNvSpPr>
            <a:spLocks noChangeShapeType="1"/>
          </p:cNvSpPr>
          <p:nvPr/>
        </p:nvSpPr>
        <p:spPr bwMode="auto">
          <a:xfrm>
            <a:off x="51598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8">
            <a:extLst>
              <a:ext uri="{FF2B5EF4-FFF2-40B4-BE49-F238E27FC236}">
                <a16:creationId xmlns:a16="http://schemas.microsoft.com/office/drawing/2014/main" id="{9663D50E-4BC4-466B-B006-3FB93A9B0996}"/>
              </a:ext>
            </a:extLst>
          </p:cNvPr>
          <p:cNvSpPr>
            <a:spLocks noChangeShapeType="1"/>
          </p:cNvSpPr>
          <p:nvPr/>
        </p:nvSpPr>
        <p:spPr bwMode="auto">
          <a:xfrm>
            <a:off x="57694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Line 9">
            <a:extLst>
              <a:ext uri="{FF2B5EF4-FFF2-40B4-BE49-F238E27FC236}">
                <a16:creationId xmlns:a16="http://schemas.microsoft.com/office/drawing/2014/main" id="{7C800586-224E-4D79-8242-A585EE1EFE1E}"/>
              </a:ext>
            </a:extLst>
          </p:cNvPr>
          <p:cNvSpPr>
            <a:spLocks noChangeShapeType="1"/>
          </p:cNvSpPr>
          <p:nvPr/>
        </p:nvSpPr>
        <p:spPr bwMode="auto">
          <a:xfrm>
            <a:off x="63790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Line 10">
            <a:extLst>
              <a:ext uri="{FF2B5EF4-FFF2-40B4-BE49-F238E27FC236}">
                <a16:creationId xmlns:a16="http://schemas.microsoft.com/office/drawing/2014/main" id="{2AA40C80-FDB3-47CF-9074-3D07D64BC00B}"/>
              </a:ext>
            </a:extLst>
          </p:cNvPr>
          <p:cNvSpPr>
            <a:spLocks noChangeShapeType="1"/>
          </p:cNvSpPr>
          <p:nvPr/>
        </p:nvSpPr>
        <p:spPr bwMode="auto">
          <a:xfrm>
            <a:off x="69886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11">
            <a:extLst>
              <a:ext uri="{FF2B5EF4-FFF2-40B4-BE49-F238E27FC236}">
                <a16:creationId xmlns:a16="http://schemas.microsoft.com/office/drawing/2014/main" id="{E41078F9-A0A1-45CD-8FBC-076221CD82B1}"/>
              </a:ext>
            </a:extLst>
          </p:cNvPr>
          <p:cNvSpPr>
            <a:spLocks noChangeShapeType="1"/>
          </p:cNvSpPr>
          <p:nvPr/>
        </p:nvSpPr>
        <p:spPr bwMode="auto">
          <a:xfrm>
            <a:off x="75982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12">
            <a:extLst>
              <a:ext uri="{FF2B5EF4-FFF2-40B4-BE49-F238E27FC236}">
                <a16:creationId xmlns:a16="http://schemas.microsoft.com/office/drawing/2014/main" id="{88841C41-D928-48D7-96ED-F4CFF26C1067}"/>
              </a:ext>
            </a:extLst>
          </p:cNvPr>
          <p:cNvSpPr>
            <a:spLocks noChangeShapeType="1"/>
          </p:cNvSpPr>
          <p:nvPr/>
        </p:nvSpPr>
        <p:spPr bwMode="auto">
          <a:xfrm>
            <a:off x="8207876" y="1441911"/>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3">
            <a:extLst>
              <a:ext uri="{FF2B5EF4-FFF2-40B4-BE49-F238E27FC236}">
                <a16:creationId xmlns:a16="http://schemas.microsoft.com/office/drawing/2014/main" id="{53A428FE-10B0-4363-8B0D-4584A8615F49}"/>
              </a:ext>
            </a:extLst>
          </p:cNvPr>
          <p:cNvSpPr>
            <a:spLocks noChangeShapeType="1"/>
          </p:cNvSpPr>
          <p:nvPr/>
        </p:nvSpPr>
        <p:spPr bwMode="auto">
          <a:xfrm flipV="1">
            <a:off x="6683876" y="2130886"/>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9" name="Object 14">
            <a:extLst>
              <a:ext uri="{FF2B5EF4-FFF2-40B4-BE49-F238E27FC236}">
                <a16:creationId xmlns:a16="http://schemas.microsoft.com/office/drawing/2014/main" id="{E68DECF6-0918-46A8-A9F6-354B0FC5317B}"/>
              </a:ext>
            </a:extLst>
          </p:cNvPr>
          <p:cNvGraphicFramePr>
            <a:graphicFrameLocks noChangeAspect="1"/>
          </p:cNvGraphicFramePr>
          <p:nvPr>
            <p:extLst>
              <p:ext uri="{D42A27DB-BD31-4B8C-83A1-F6EECF244321}">
                <p14:modId xmlns:p14="http://schemas.microsoft.com/office/powerpoint/2010/main" val="3985885541"/>
              </p:ext>
            </p:extLst>
          </p:nvPr>
        </p:nvGraphicFramePr>
        <p:xfrm>
          <a:off x="4169276" y="1594311"/>
          <a:ext cx="252413" cy="368300"/>
        </p:xfrm>
        <a:graphic>
          <a:graphicData uri="http://schemas.openxmlformats.org/presentationml/2006/ole">
            <mc:AlternateContent xmlns:mc="http://schemas.openxmlformats.org/markup-compatibility/2006">
              <mc:Choice xmlns:v="urn:schemas-microsoft-com:vml" Requires="v">
                <p:oleObj spid="_x0000_s12962" name="Equation" r:id="rId4" imgW="253890" imgH="368140" progId="Equation.3">
                  <p:embed/>
                </p:oleObj>
              </mc:Choice>
              <mc:Fallback>
                <p:oleObj name="Equation" r:id="rId4" imgW="253890" imgH="368140" progId="Equation.3">
                  <p:embed/>
                  <p:pic>
                    <p:nvPicPr>
                      <p:cNvPr id="48142"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9276" y="159431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
            <a:extLst>
              <a:ext uri="{FF2B5EF4-FFF2-40B4-BE49-F238E27FC236}">
                <a16:creationId xmlns:a16="http://schemas.microsoft.com/office/drawing/2014/main" id="{71245A5D-3257-44C3-8C7F-15D00701C50A}"/>
              </a:ext>
            </a:extLst>
          </p:cNvPr>
          <p:cNvGraphicFramePr>
            <a:graphicFrameLocks noChangeAspect="1"/>
          </p:cNvGraphicFramePr>
          <p:nvPr>
            <p:extLst>
              <p:ext uri="{D42A27DB-BD31-4B8C-83A1-F6EECF244321}">
                <p14:modId xmlns:p14="http://schemas.microsoft.com/office/powerpoint/2010/main" val="902091567"/>
              </p:ext>
            </p:extLst>
          </p:nvPr>
        </p:nvGraphicFramePr>
        <p:xfrm>
          <a:off x="4778876" y="1594311"/>
          <a:ext cx="252413" cy="368300"/>
        </p:xfrm>
        <a:graphic>
          <a:graphicData uri="http://schemas.openxmlformats.org/presentationml/2006/ole">
            <mc:AlternateContent xmlns:mc="http://schemas.openxmlformats.org/markup-compatibility/2006">
              <mc:Choice xmlns:v="urn:schemas-microsoft-com:vml" Requires="v">
                <p:oleObj spid="_x0000_s12963" name="Equation" r:id="rId6" imgW="253890" imgH="368140" progId="Equation.3">
                  <p:embed/>
                </p:oleObj>
              </mc:Choice>
              <mc:Fallback>
                <p:oleObj name="Equation" r:id="rId6" imgW="253890" imgH="368140" progId="Equation.3">
                  <p:embed/>
                  <p:pic>
                    <p:nvPicPr>
                      <p:cNvPr id="48143"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876" y="159431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6">
            <a:extLst>
              <a:ext uri="{FF2B5EF4-FFF2-40B4-BE49-F238E27FC236}">
                <a16:creationId xmlns:a16="http://schemas.microsoft.com/office/drawing/2014/main" id="{CD31B7E0-BAC3-4CF1-996A-8CABA9A80A5C}"/>
              </a:ext>
            </a:extLst>
          </p:cNvPr>
          <p:cNvGraphicFramePr>
            <a:graphicFrameLocks noChangeAspect="1"/>
          </p:cNvGraphicFramePr>
          <p:nvPr>
            <p:extLst>
              <p:ext uri="{D42A27DB-BD31-4B8C-83A1-F6EECF244321}">
                <p14:modId xmlns:p14="http://schemas.microsoft.com/office/powerpoint/2010/main" val="1581116980"/>
              </p:ext>
            </p:extLst>
          </p:nvPr>
        </p:nvGraphicFramePr>
        <p:xfrm>
          <a:off x="7115676" y="1600661"/>
          <a:ext cx="252413" cy="368300"/>
        </p:xfrm>
        <a:graphic>
          <a:graphicData uri="http://schemas.openxmlformats.org/presentationml/2006/ole">
            <mc:AlternateContent xmlns:mc="http://schemas.openxmlformats.org/markup-compatibility/2006">
              <mc:Choice xmlns:v="urn:schemas-microsoft-com:vml" Requires="v">
                <p:oleObj spid="_x0000_s12964" name="Equation" r:id="rId7" imgW="253890" imgH="368140" progId="Equation.3">
                  <p:embed/>
                </p:oleObj>
              </mc:Choice>
              <mc:Fallback>
                <p:oleObj name="Equation" r:id="rId7" imgW="253890" imgH="368140" progId="Equation.3">
                  <p:embed/>
                  <p:pic>
                    <p:nvPicPr>
                      <p:cNvPr id="48144"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676" y="160066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7">
            <a:extLst>
              <a:ext uri="{FF2B5EF4-FFF2-40B4-BE49-F238E27FC236}">
                <a16:creationId xmlns:a16="http://schemas.microsoft.com/office/drawing/2014/main" id="{0B71D1AD-C7E2-471F-875A-7905BD0E911D}"/>
              </a:ext>
            </a:extLst>
          </p:cNvPr>
          <p:cNvGraphicFramePr>
            <a:graphicFrameLocks noChangeAspect="1"/>
          </p:cNvGraphicFramePr>
          <p:nvPr>
            <p:extLst>
              <p:ext uri="{D42A27DB-BD31-4B8C-83A1-F6EECF244321}">
                <p14:modId xmlns:p14="http://schemas.microsoft.com/office/powerpoint/2010/main" val="3098192650"/>
              </p:ext>
            </p:extLst>
          </p:nvPr>
        </p:nvGraphicFramePr>
        <p:xfrm>
          <a:off x="7725276" y="1600661"/>
          <a:ext cx="252413" cy="368300"/>
        </p:xfrm>
        <a:graphic>
          <a:graphicData uri="http://schemas.openxmlformats.org/presentationml/2006/ole">
            <mc:AlternateContent xmlns:mc="http://schemas.openxmlformats.org/markup-compatibility/2006">
              <mc:Choice xmlns:v="urn:schemas-microsoft-com:vml" Requires="v">
                <p:oleObj spid="_x0000_s12965" name="Equation" r:id="rId8" imgW="253890" imgH="368140" progId="Equation.3">
                  <p:embed/>
                </p:oleObj>
              </mc:Choice>
              <mc:Fallback>
                <p:oleObj name="Equation" r:id="rId8" imgW="253890" imgH="368140" progId="Equation.3">
                  <p:embed/>
                  <p:pic>
                    <p:nvPicPr>
                      <p:cNvPr id="48145"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5276" y="1600661"/>
                        <a:ext cx="2524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8">
            <a:extLst>
              <a:ext uri="{FF2B5EF4-FFF2-40B4-BE49-F238E27FC236}">
                <a16:creationId xmlns:a16="http://schemas.microsoft.com/office/drawing/2014/main" id="{5C695178-A9B3-43C7-91E4-2F06DC534877}"/>
              </a:ext>
            </a:extLst>
          </p:cNvPr>
          <p:cNvGraphicFramePr>
            <a:graphicFrameLocks noChangeAspect="1"/>
          </p:cNvGraphicFramePr>
          <p:nvPr>
            <p:extLst>
              <p:ext uri="{D42A27DB-BD31-4B8C-83A1-F6EECF244321}">
                <p14:modId xmlns:p14="http://schemas.microsoft.com/office/powerpoint/2010/main" val="521332747"/>
              </p:ext>
            </p:extLst>
          </p:nvPr>
        </p:nvGraphicFramePr>
        <p:xfrm>
          <a:off x="5998076" y="1670511"/>
          <a:ext cx="265113" cy="279400"/>
        </p:xfrm>
        <a:graphic>
          <a:graphicData uri="http://schemas.openxmlformats.org/presentationml/2006/ole">
            <mc:AlternateContent xmlns:mc="http://schemas.openxmlformats.org/markup-compatibility/2006">
              <mc:Choice xmlns:v="urn:schemas-microsoft-com:vml" Requires="v">
                <p:oleObj spid="_x0000_s12966" name="Equation" r:id="rId9" imgW="266584" imgH="279279" progId="Equation.3">
                  <p:embed/>
                </p:oleObj>
              </mc:Choice>
              <mc:Fallback>
                <p:oleObj name="Equation" r:id="rId9" imgW="266584" imgH="279279" progId="Equation.3">
                  <p:embed/>
                  <p:pic>
                    <p:nvPicPr>
                      <p:cNvPr id="48146"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80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9">
            <a:extLst>
              <a:ext uri="{FF2B5EF4-FFF2-40B4-BE49-F238E27FC236}">
                <a16:creationId xmlns:a16="http://schemas.microsoft.com/office/drawing/2014/main" id="{22034B0D-117D-400C-A040-473D2F9A8DD7}"/>
              </a:ext>
            </a:extLst>
          </p:cNvPr>
          <p:cNvGraphicFramePr>
            <a:graphicFrameLocks noChangeAspect="1"/>
          </p:cNvGraphicFramePr>
          <p:nvPr>
            <p:extLst>
              <p:ext uri="{D42A27DB-BD31-4B8C-83A1-F6EECF244321}">
                <p14:modId xmlns:p14="http://schemas.microsoft.com/office/powerpoint/2010/main" val="1799703738"/>
              </p:ext>
            </p:extLst>
          </p:nvPr>
        </p:nvGraphicFramePr>
        <p:xfrm>
          <a:off x="5388476" y="1670511"/>
          <a:ext cx="265113" cy="279400"/>
        </p:xfrm>
        <a:graphic>
          <a:graphicData uri="http://schemas.openxmlformats.org/presentationml/2006/ole">
            <mc:AlternateContent xmlns:mc="http://schemas.openxmlformats.org/markup-compatibility/2006">
              <mc:Choice xmlns:v="urn:schemas-microsoft-com:vml" Requires="v">
                <p:oleObj spid="_x0000_s12967" name="Equation" r:id="rId11" imgW="266584" imgH="279279" progId="Equation.3">
                  <p:embed/>
                </p:oleObj>
              </mc:Choice>
              <mc:Fallback>
                <p:oleObj name="Equation" r:id="rId11" imgW="266584" imgH="279279" progId="Equation.3">
                  <p:embed/>
                  <p:pic>
                    <p:nvPicPr>
                      <p:cNvPr id="48147"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84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20">
            <a:extLst>
              <a:ext uri="{FF2B5EF4-FFF2-40B4-BE49-F238E27FC236}">
                <a16:creationId xmlns:a16="http://schemas.microsoft.com/office/drawing/2014/main" id="{B973E576-750A-45FC-8B67-89ED312FD3EA}"/>
              </a:ext>
            </a:extLst>
          </p:cNvPr>
          <p:cNvSpPr txBox="1">
            <a:spLocks noChangeArrowheads="1"/>
          </p:cNvSpPr>
          <p:nvPr/>
        </p:nvSpPr>
        <p:spPr bwMode="auto">
          <a:xfrm>
            <a:off x="1273676" y="1518111"/>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339933"/>
                </a:solidFill>
                <a:latin typeface="Comic Sans MS" panose="030F0702030302020204" pitchFamily="66" charset="0"/>
              </a:rPr>
              <a:t>Time 4</a:t>
            </a:r>
          </a:p>
        </p:txBody>
      </p:sp>
      <p:graphicFrame>
        <p:nvGraphicFramePr>
          <p:cNvPr id="36" name="Object 21">
            <a:extLst>
              <a:ext uri="{FF2B5EF4-FFF2-40B4-BE49-F238E27FC236}">
                <a16:creationId xmlns:a16="http://schemas.microsoft.com/office/drawing/2014/main" id="{16A5D86E-775A-43A7-B49C-D5284B5BC74C}"/>
              </a:ext>
            </a:extLst>
          </p:cNvPr>
          <p:cNvGraphicFramePr>
            <a:graphicFrameLocks noChangeAspect="1"/>
          </p:cNvGraphicFramePr>
          <p:nvPr>
            <p:extLst>
              <p:ext uri="{D42A27DB-BD31-4B8C-83A1-F6EECF244321}">
                <p14:modId xmlns:p14="http://schemas.microsoft.com/office/powerpoint/2010/main" val="2903542260"/>
              </p:ext>
            </p:extLst>
          </p:nvPr>
        </p:nvGraphicFramePr>
        <p:xfrm>
          <a:off x="6531476" y="2511886"/>
          <a:ext cx="390525" cy="533400"/>
        </p:xfrm>
        <a:graphic>
          <a:graphicData uri="http://schemas.openxmlformats.org/presentationml/2006/ole">
            <mc:AlternateContent xmlns:mc="http://schemas.openxmlformats.org/markup-compatibility/2006">
              <mc:Choice xmlns:v="urn:schemas-microsoft-com:vml" Requires="v">
                <p:oleObj spid="_x0000_s12968" name="Equation" r:id="rId12" imgW="418918" imgH="571252" progId="Equation.3">
                  <p:embed/>
                </p:oleObj>
              </mc:Choice>
              <mc:Fallback>
                <p:oleObj name="Equation" r:id="rId12" imgW="418918" imgH="571252" progId="Equation.3">
                  <p:embed/>
                  <p:pic>
                    <p:nvPicPr>
                      <p:cNvPr id="48149"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1476" y="2511886"/>
                        <a:ext cx="3905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2">
            <a:extLst>
              <a:ext uri="{FF2B5EF4-FFF2-40B4-BE49-F238E27FC236}">
                <a16:creationId xmlns:a16="http://schemas.microsoft.com/office/drawing/2014/main" id="{3FD7AE7C-125F-4D88-A30B-DD8693BEC59D}"/>
              </a:ext>
            </a:extLst>
          </p:cNvPr>
          <p:cNvGraphicFramePr>
            <a:graphicFrameLocks noChangeAspect="1"/>
          </p:cNvGraphicFramePr>
          <p:nvPr>
            <p:extLst>
              <p:ext uri="{D42A27DB-BD31-4B8C-83A1-F6EECF244321}">
                <p14:modId xmlns:p14="http://schemas.microsoft.com/office/powerpoint/2010/main" val="3638048194"/>
              </p:ext>
            </p:extLst>
          </p:nvPr>
        </p:nvGraphicFramePr>
        <p:xfrm>
          <a:off x="6607676" y="1670511"/>
          <a:ext cx="265113" cy="279400"/>
        </p:xfrm>
        <a:graphic>
          <a:graphicData uri="http://schemas.openxmlformats.org/presentationml/2006/ole">
            <mc:AlternateContent xmlns:mc="http://schemas.openxmlformats.org/markup-compatibility/2006">
              <mc:Choice xmlns:v="urn:schemas-microsoft-com:vml" Requires="v">
                <p:oleObj spid="_x0000_s12969" name="Equation" r:id="rId14" imgW="266584" imgH="279279" progId="Equation.3">
                  <p:embed/>
                </p:oleObj>
              </mc:Choice>
              <mc:Fallback>
                <p:oleObj name="Equation" r:id="rId14" imgW="266584" imgH="279279" progId="Equation.3">
                  <p:embed/>
                  <p:pic>
                    <p:nvPicPr>
                      <p:cNvPr id="4815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7676" y="1670511"/>
                        <a:ext cx="265113"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3">
            <a:extLst>
              <a:ext uri="{FF2B5EF4-FFF2-40B4-BE49-F238E27FC236}">
                <a16:creationId xmlns:a16="http://schemas.microsoft.com/office/drawing/2014/main" id="{6C93628A-27B9-4A9B-93A3-73FEC044E7E0}"/>
              </a:ext>
            </a:extLst>
          </p:cNvPr>
          <p:cNvGraphicFramePr>
            <a:graphicFrameLocks noChangeAspect="1"/>
          </p:cNvGraphicFramePr>
          <p:nvPr>
            <p:extLst>
              <p:ext uri="{D42A27DB-BD31-4B8C-83A1-F6EECF244321}">
                <p14:modId xmlns:p14="http://schemas.microsoft.com/office/powerpoint/2010/main" val="3236886744"/>
              </p:ext>
            </p:extLst>
          </p:nvPr>
        </p:nvGraphicFramePr>
        <p:xfrm>
          <a:off x="3980364" y="5413836"/>
          <a:ext cx="442912" cy="531813"/>
        </p:xfrm>
        <a:graphic>
          <a:graphicData uri="http://schemas.openxmlformats.org/presentationml/2006/ole">
            <mc:AlternateContent xmlns:mc="http://schemas.openxmlformats.org/markup-compatibility/2006">
              <mc:Choice xmlns:v="urn:schemas-microsoft-com:vml" Requires="v">
                <p:oleObj spid="_x0000_s12970" name="Equation" r:id="rId15" imgW="444307" imgH="533169" progId="Equation.3">
                  <p:embed/>
                </p:oleObj>
              </mc:Choice>
              <mc:Fallback>
                <p:oleObj name="Equation" r:id="rId15" imgW="444307" imgH="533169" progId="Equation.3">
                  <p:embed/>
                  <p:pic>
                    <p:nvPicPr>
                      <p:cNvPr id="48151"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0364" y="5413836"/>
                        <a:ext cx="4429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Freeform 24">
            <a:extLst>
              <a:ext uri="{FF2B5EF4-FFF2-40B4-BE49-F238E27FC236}">
                <a16:creationId xmlns:a16="http://schemas.microsoft.com/office/drawing/2014/main" id="{4D174115-04D0-441E-AB6F-3C1A3F8F5A89}"/>
              </a:ext>
            </a:extLst>
          </p:cNvPr>
          <p:cNvSpPr>
            <a:spLocks/>
          </p:cNvSpPr>
          <p:nvPr/>
        </p:nvSpPr>
        <p:spPr bwMode="auto">
          <a:xfrm>
            <a:off x="3731126" y="4415299"/>
            <a:ext cx="1066800" cy="1003300"/>
          </a:xfrm>
          <a:custGeom>
            <a:avLst/>
            <a:gdLst>
              <a:gd name="T0" fmla="*/ 2147483646 w 672"/>
              <a:gd name="T1" fmla="*/ 2147483646 h 632"/>
              <a:gd name="T2" fmla="*/ 2147483646 w 672"/>
              <a:gd name="T3" fmla="*/ 2147483646 h 632"/>
              <a:gd name="T4" fmla="*/ 2147483646 w 672"/>
              <a:gd name="T5" fmla="*/ 2147483646 h 632"/>
              <a:gd name="T6" fmla="*/ 2147483646 w 672"/>
              <a:gd name="T7" fmla="*/ 2147483646 h 632"/>
              <a:gd name="T8" fmla="*/ 2147483646 w 672"/>
              <a:gd name="T9" fmla="*/ 2147483646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632">
                <a:moveTo>
                  <a:pt x="464" y="632"/>
                </a:moveTo>
                <a:cubicBezTo>
                  <a:pt x="568" y="468"/>
                  <a:pt x="672" y="304"/>
                  <a:pt x="656" y="200"/>
                </a:cubicBezTo>
                <a:cubicBezTo>
                  <a:pt x="640" y="96"/>
                  <a:pt x="472" y="16"/>
                  <a:pt x="368" y="8"/>
                </a:cubicBezTo>
                <a:cubicBezTo>
                  <a:pt x="264" y="0"/>
                  <a:pt x="64" y="56"/>
                  <a:pt x="32" y="152"/>
                </a:cubicBezTo>
                <a:cubicBezTo>
                  <a:pt x="0" y="248"/>
                  <a:pt x="88" y="416"/>
                  <a:pt x="176" y="584"/>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 name="Line 25">
            <a:extLst>
              <a:ext uri="{FF2B5EF4-FFF2-40B4-BE49-F238E27FC236}">
                <a16:creationId xmlns:a16="http://schemas.microsoft.com/office/drawing/2014/main" id="{57BC1414-787D-41F8-9F3E-5A795DD0E6E6}"/>
              </a:ext>
            </a:extLst>
          </p:cNvPr>
          <p:cNvSpPr>
            <a:spLocks noChangeShapeType="1"/>
          </p:cNvSpPr>
          <p:nvPr/>
        </p:nvSpPr>
        <p:spPr bwMode="auto">
          <a:xfrm>
            <a:off x="3172326" y="5723399"/>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26">
            <a:extLst>
              <a:ext uri="{FF2B5EF4-FFF2-40B4-BE49-F238E27FC236}">
                <a16:creationId xmlns:a16="http://schemas.microsoft.com/office/drawing/2014/main" id="{5CDECE7A-0E83-474C-870F-2FB4C5E70837}"/>
              </a:ext>
            </a:extLst>
          </p:cNvPr>
          <p:cNvSpPr>
            <a:spLocks noChangeShapeType="1"/>
          </p:cNvSpPr>
          <p:nvPr/>
        </p:nvSpPr>
        <p:spPr bwMode="auto">
          <a:xfrm>
            <a:off x="4620126" y="5723399"/>
            <a:ext cx="2209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Oval 27">
            <a:extLst>
              <a:ext uri="{FF2B5EF4-FFF2-40B4-BE49-F238E27FC236}">
                <a16:creationId xmlns:a16="http://schemas.microsoft.com/office/drawing/2014/main" id="{094FC2A7-0529-4CFD-B0F6-59380D9A54EE}"/>
              </a:ext>
            </a:extLst>
          </p:cNvPr>
          <p:cNvSpPr>
            <a:spLocks noChangeArrowheads="1"/>
          </p:cNvSpPr>
          <p:nvPr/>
        </p:nvSpPr>
        <p:spPr bwMode="auto">
          <a:xfrm>
            <a:off x="6982326" y="5342399"/>
            <a:ext cx="838200" cy="7620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Oval 28">
            <a:extLst>
              <a:ext uri="{FF2B5EF4-FFF2-40B4-BE49-F238E27FC236}">
                <a16:creationId xmlns:a16="http://schemas.microsoft.com/office/drawing/2014/main" id="{A5525A76-CD54-4DEA-9164-F1DE596E0EFA}"/>
              </a:ext>
            </a:extLst>
          </p:cNvPr>
          <p:cNvSpPr>
            <a:spLocks noChangeArrowheads="1"/>
          </p:cNvSpPr>
          <p:nvPr/>
        </p:nvSpPr>
        <p:spPr bwMode="auto">
          <a:xfrm>
            <a:off x="6829926" y="5189999"/>
            <a:ext cx="1143000" cy="1066800"/>
          </a:xfrm>
          <a:prstGeom prst="ellipse">
            <a:avLst/>
          </a:prstGeom>
          <a:noFill/>
          <a:ln w="38100">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4" name="Object 29">
            <a:extLst>
              <a:ext uri="{FF2B5EF4-FFF2-40B4-BE49-F238E27FC236}">
                <a16:creationId xmlns:a16="http://schemas.microsoft.com/office/drawing/2014/main" id="{1950B55B-FB40-468A-AA14-422AA0B4268B}"/>
              </a:ext>
            </a:extLst>
          </p:cNvPr>
          <p:cNvGraphicFramePr>
            <a:graphicFrameLocks noChangeAspect="1"/>
          </p:cNvGraphicFramePr>
          <p:nvPr>
            <p:extLst>
              <p:ext uri="{D42A27DB-BD31-4B8C-83A1-F6EECF244321}">
                <p14:modId xmlns:p14="http://schemas.microsoft.com/office/powerpoint/2010/main" val="2906039430"/>
              </p:ext>
            </p:extLst>
          </p:nvPr>
        </p:nvGraphicFramePr>
        <p:xfrm>
          <a:off x="3553326" y="3894599"/>
          <a:ext cx="1612900" cy="457200"/>
        </p:xfrm>
        <a:graphic>
          <a:graphicData uri="http://schemas.openxmlformats.org/presentationml/2006/ole">
            <mc:AlternateContent xmlns:mc="http://schemas.openxmlformats.org/markup-compatibility/2006">
              <mc:Choice xmlns:v="urn:schemas-microsoft-com:vml" Requires="v">
                <p:oleObj spid="_x0000_s12971" name="Equation" r:id="rId17" imgW="1612900" imgH="457200" progId="Equation.3">
                  <p:embed/>
                </p:oleObj>
              </mc:Choice>
              <mc:Fallback>
                <p:oleObj name="Equation" r:id="rId17" imgW="1612900" imgH="457200" progId="Equation.3">
                  <p:embed/>
                  <p:pic>
                    <p:nvPicPr>
                      <p:cNvPr id="48157"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3326" y="3894599"/>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0">
            <a:extLst>
              <a:ext uri="{FF2B5EF4-FFF2-40B4-BE49-F238E27FC236}">
                <a16:creationId xmlns:a16="http://schemas.microsoft.com/office/drawing/2014/main" id="{6591D741-76F5-43FC-97B9-F8E5C7279E77}"/>
              </a:ext>
            </a:extLst>
          </p:cNvPr>
          <p:cNvGraphicFramePr>
            <a:graphicFrameLocks noChangeAspect="1"/>
          </p:cNvGraphicFramePr>
          <p:nvPr>
            <p:extLst>
              <p:ext uri="{D42A27DB-BD31-4B8C-83A1-F6EECF244321}">
                <p14:modId xmlns:p14="http://schemas.microsoft.com/office/powerpoint/2010/main" val="2366514436"/>
              </p:ext>
            </p:extLst>
          </p:nvPr>
        </p:nvGraphicFramePr>
        <p:xfrm>
          <a:off x="4956676" y="5189999"/>
          <a:ext cx="1549400" cy="457200"/>
        </p:xfrm>
        <a:graphic>
          <a:graphicData uri="http://schemas.openxmlformats.org/presentationml/2006/ole">
            <mc:AlternateContent xmlns:mc="http://schemas.openxmlformats.org/markup-compatibility/2006">
              <mc:Choice xmlns:v="urn:schemas-microsoft-com:vml" Requires="v">
                <p:oleObj spid="_x0000_s12972" name="Equation" r:id="rId19" imgW="1549400" imgH="457200" progId="Equation.3">
                  <p:embed/>
                </p:oleObj>
              </mc:Choice>
              <mc:Fallback>
                <p:oleObj name="Equation" r:id="rId19" imgW="1549400" imgH="457200" progId="Equation.3">
                  <p:embed/>
                  <p:pic>
                    <p:nvPicPr>
                      <p:cNvPr id="48158"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6676" y="5189999"/>
                        <a:ext cx="1549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1">
            <a:extLst>
              <a:ext uri="{FF2B5EF4-FFF2-40B4-BE49-F238E27FC236}">
                <a16:creationId xmlns:a16="http://schemas.microsoft.com/office/drawing/2014/main" id="{34271B9E-421A-4EE9-9391-4539A886F7BE}"/>
              </a:ext>
            </a:extLst>
          </p:cNvPr>
          <p:cNvGraphicFramePr>
            <a:graphicFrameLocks noChangeAspect="1"/>
          </p:cNvGraphicFramePr>
          <p:nvPr>
            <p:extLst>
              <p:ext uri="{D42A27DB-BD31-4B8C-83A1-F6EECF244321}">
                <p14:modId xmlns:p14="http://schemas.microsoft.com/office/powerpoint/2010/main" val="1141649507"/>
              </p:ext>
            </p:extLst>
          </p:nvPr>
        </p:nvGraphicFramePr>
        <p:xfrm>
          <a:off x="7241089" y="5423361"/>
          <a:ext cx="381000" cy="520700"/>
        </p:xfrm>
        <a:graphic>
          <a:graphicData uri="http://schemas.openxmlformats.org/presentationml/2006/ole">
            <mc:AlternateContent xmlns:mc="http://schemas.openxmlformats.org/markup-compatibility/2006">
              <mc:Choice xmlns:v="urn:schemas-microsoft-com:vml" Requires="v">
                <p:oleObj spid="_x0000_s12973" name="Equation" r:id="rId21" imgW="380835" imgH="520474" progId="Equation.3">
                  <p:embed/>
                </p:oleObj>
              </mc:Choice>
              <mc:Fallback>
                <p:oleObj name="Equation" r:id="rId21" imgW="380835" imgH="520474" progId="Equation.3">
                  <p:embed/>
                  <p:pic>
                    <p:nvPicPr>
                      <p:cNvPr id="48159"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41089" y="5423361"/>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32">
            <a:extLst>
              <a:ext uri="{FF2B5EF4-FFF2-40B4-BE49-F238E27FC236}">
                <a16:creationId xmlns:a16="http://schemas.microsoft.com/office/drawing/2014/main" id="{5096D9F6-6104-460C-976D-9830C6B1AFF2}"/>
              </a:ext>
            </a:extLst>
          </p:cNvPr>
          <p:cNvSpPr txBox="1">
            <a:spLocks noChangeArrowheads="1"/>
          </p:cNvSpPr>
          <p:nvPr/>
        </p:nvSpPr>
        <p:spPr bwMode="auto">
          <a:xfrm>
            <a:off x="6296526" y="3970799"/>
            <a:ext cx="29972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b="1">
                <a:solidFill>
                  <a:srgbClr val="FF0000"/>
                </a:solidFill>
                <a:latin typeface="Comic Sans MS" panose="030F0702030302020204" pitchFamily="66" charset="0"/>
              </a:rPr>
              <a:t>Halt &amp; Accept</a:t>
            </a:r>
          </a:p>
        </p:txBody>
      </p:sp>
      <p:grpSp>
        <p:nvGrpSpPr>
          <p:cNvPr id="48" name="组合 47">
            <a:extLst>
              <a:ext uri="{FF2B5EF4-FFF2-40B4-BE49-F238E27FC236}">
                <a16:creationId xmlns:a16="http://schemas.microsoft.com/office/drawing/2014/main" id="{C38FDBE5-1E75-4995-A927-2D62075A50E7}"/>
              </a:ext>
            </a:extLst>
          </p:cNvPr>
          <p:cNvGrpSpPr/>
          <p:nvPr/>
        </p:nvGrpSpPr>
        <p:grpSpPr>
          <a:xfrm>
            <a:off x="1524001" y="6398"/>
            <a:ext cx="7952508" cy="402193"/>
            <a:chOff x="0" y="6398"/>
            <a:chExt cx="6644482" cy="402193"/>
          </a:xfrm>
        </p:grpSpPr>
        <p:sp>
          <p:nvSpPr>
            <p:cNvPr id="49" name="矩形 48">
              <a:extLst>
                <a:ext uri="{FF2B5EF4-FFF2-40B4-BE49-F238E27FC236}">
                  <a16:creationId xmlns:a16="http://schemas.microsoft.com/office/drawing/2014/main" id="{4326AACA-AEF3-4026-9572-BB7BF77840BB}"/>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50" name="矩形 49">
              <a:extLst>
                <a:ext uri="{FF2B5EF4-FFF2-40B4-BE49-F238E27FC236}">
                  <a16:creationId xmlns:a16="http://schemas.microsoft.com/office/drawing/2014/main" id="{8E8F26C3-6641-4B5B-B674-2B097BED3A1C}"/>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51" name="矩形 50">
              <a:extLst>
                <a:ext uri="{FF2B5EF4-FFF2-40B4-BE49-F238E27FC236}">
                  <a16:creationId xmlns:a16="http://schemas.microsoft.com/office/drawing/2014/main" id="{51BBA429-ECDB-4FD5-B317-8CDC82AAF620}"/>
                </a:ext>
              </a:extLst>
            </p:cNvPr>
            <p:cNvSpPr/>
            <p:nvPr/>
          </p:nvSpPr>
          <p:spPr>
            <a:xfrm>
              <a:off x="2581274" y="6398"/>
              <a:ext cx="1563933"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计算过程的形式化</a:t>
              </a:r>
            </a:p>
          </p:txBody>
        </p:sp>
        <p:sp>
          <p:nvSpPr>
            <p:cNvPr id="52" name="矩形 51">
              <a:extLst>
                <a:ext uri="{FF2B5EF4-FFF2-40B4-BE49-F238E27FC236}">
                  <a16:creationId xmlns:a16="http://schemas.microsoft.com/office/drawing/2014/main" id="{E3A0CF35-4107-4FB9-A011-CE5B07B66705}"/>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3502313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图灵机的变形</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2021/11/15</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23</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04</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18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482803"/>
                <a:ext cx="10949500" cy="4708981"/>
              </a:xfrm>
              <a:prstGeom prst="rect">
                <a:avLst/>
              </a:prstGeom>
              <a:noFill/>
            </p:spPr>
            <p:txBody>
              <a:bodyPr wrap="square" rtlCol="0">
                <a:spAutoFit/>
              </a:bodyPr>
              <a:lstStyle/>
              <a:p>
                <a:pPr indent="457200" defTabSz="457200"/>
                <a:r>
                  <a:rPr lang="en-US" altLang="zh-CN" sz="2000" dirty="0">
                    <a:solidFill>
                      <a:schemeClr val="tx2"/>
                    </a:solidFill>
                    <a:latin typeface="楷体_GB2312"/>
                    <a:ea typeface="微软雅黑" panose="020B0503020204020204" pitchFamily="34" charset="-122"/>
                  </a:rPr>
                  <a:t>1.Stay-option</a:t>
                </a:r>
              </a:p>
              <a:p>
                <a:pPr indent="457200" defTabSz="457200"/>
                <a:r>
                  <a:rPr lang="zh-CN" altLang="en-US" sz="2000" dirty="0">
                    <a:solidFill>
                      <a:schemeClr val="tx2"/>
                    </a:solidFill>
                    <a:latin typeface="楷体_GB2312"/>
                    <a:ea typeface="微软雅黑" panose="020B0503020204020204" pitchFamily="34" charset="-122"/>
                  </a:rPr>
                  <a:t>如果图灵机的指针移动除了向左</a:t>
                </a:r>
                <a:r>
                  <a:rPr lang="en-US" altLang="zh-CN" sz="2000" dirty="0">
                    <a:solidFill>
                      <a:schemeClr val="tx2"/>
                    </a:solidFill>
                    <a:latin typeface="楷体_GB2312"/>
                    <a:ea typeface="微软雅黑" panose="020B0503020204020204" pitchFamily="34" charset="-122"/>
                  </a:rPr>
                  <a:t>(L)</a:t>
                </a:r>
                <a:r>
                  <a:rPr lang="zh-CN" altLang="en-US" sz="2000" dirty="0">
                    <a:solidFill>
                      <a:schemeClr val="tx2"/>
                    </a:solidFill>
                    <a:latin typeface="楷体_GB2312"/>
                    <a:ea typeface="微软雅黑" panose="020B0503020204020204" pitchFamily="34" charset="-122"/>
                  </a:rPr>
                  <a:t>或者向</a:t>
                </a:r>
                <a:r>
                  <a:rPr lang="en-US" altLang="zh-CN" sz="2000" dirty="0">
                    <a:solidFill>
                      <a:schemeClr val="tx2"/>
                    </a:solidFill>
                    <a:latin typeface="楷体_GB2312"/>
                    <a:ea typeface="微软雅黑" panose="020B0503020204020204" pitchFamily="34" charset="-122"/>
                  </a:rPr>
                  <a:t>(R)</a:t>
                </a:r>
                <a:r>
                  <a:rPr lang="zh-CN" altLang="en-US" sz="2000" dirty="0">
                    <a:solidFill>
                      <a:schemeClr val="tx2"/>
                    </a:solidFill>
                    <a:latin typeface="楷体_GB2312"/>
                    <a:ea typeface="微软雅黑" panose="020B0503020204020204" pitchFamily="34" charset="-122"/>
                  </a:rPr>
                  <a:t>以外，也可以停留</a:t>
                </a:r>
                <a:r>
                  <a:rPr lang="en-US" altLang="zh-CN" sz="2000" dirty="0">
                    <a:solidFill>
                      <a:schemeClr val="tx2"/>
                    </a:solidFill>
                    <a:latin typeface="楷体_GB2312"/>
                    <a:ea typeface="微软雅黑" panose="020B0503020204020204" pitchFamily="34" charset="-122"/>
                  </a:rPr>
                  <a:t>(S)</a:t>
                </a:r>
                <a:r>
                  <a:rPr lang="zh-CN" altLang="en-US" sz="2000" dirty="0">
                    <a:solidFill>
                      <a:schemeClr val="tx2"/>
                    </a:solidFill>
                    <a:latin typeface="楷体_GB2312"/>
                    <a:ea typeface="微软雅黑" panose="020B0503020204020204" pitchFamily="34" charset="-122"/>
                  </a:rPr>
                  <a:t>，那么就称这种图灵机为</a:t>
                </a:r>
                <a:r>
                  <a:rPr lang="en-US" altLang="zh-CN" sz="2000" dirty="0">
                    <a:solidFill>
                      <a:schemeClr val="tx2"/>
                    </a:solidFill>
                    <a:latin typeface="楷体_GB2312"/>
                    <a:ea typeface="微软雅黑" panose="020B0503020204020204" pitchFamily="34" charset="-122"/>
                  </a:rPr>
                  <a:t>Stay-option</a:t>
                </a:r>
                <a:r>
                  <a:rPr lang="zh-CN" altLang="en-US" sz="2000" dirty="0">
                    <a:solidFill>
                      <a:schemeClr val="tx2"/>
                    </a:solidFill>
                    <a:latin typeface="楷体_GB2312"/>
                    <a:ea typeface="微软雅黑" panose="020B0503020204020204" pitchFamily="34" charset="-122"/>
                  </a:rPr>
                  <a:t>的图灵机。</a:t>
                </a:r>
                <a:endParaRPr lang="en-US" altLang="zh-CN" sz="20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000" dirty="0">
                          <a:solidFill>
                            <a:schemeClr val="tx2"/>
                          </a:solidFill>
                          <a:latin typeface="Cambria Math" panose="02040503050406030204" pitchFamily="18" charset="0"/>
                          <a:ea typeface="微软雅黑" panose="020B0503020204020204" pitchFamily="34" charset="-122"/>
                        </a:rPr>
                        <m:t>𝑄</m:t>
                      </m:r>
                      <m:r>
                        <a:rPr lang="en-US" altLang="zh-CN" sz="2000" dirty="0">
                          <a:solidFill>
                            <a:schemeClr val="tx2"/>
                          </a:solidFill>
                          <a:latin typeface="Cambria Math" panose="02040503050406030204" pitchFamily="18" charset="0"/>
                          <a:ea typeface="微软雅黑" panose="020B0503020204020204" pitchFamily="34" charset="-122"/>
                        </a:rPr>
                        <m:t>×</m:t>
                      </m:r>
                      <m:r>
                        <m:rPr>
                          <m:sty m:val="p"/>
                        </m:rPr>
                        <a:rPr lang="en-US" altLang="zh-CN" sz="2000" dirty="0">
                          <a:solidFill>
                            <a:schemeClr val="tx2"/>
                          </a:solidFill>
                          <a:latin typeface="Cambria Math" panose="02040503050406030204" pitchFamily="18" charset="0"/>
                          <a:ea typeface="微软雅黑" panose="020B0503020204020204" pitchFamily="34" charset="-122"/>
                        </a:rPr>
                        <m:t>Γ</m:t>
                      </m:r>
                      <m:r>
                        <a:rPr lang="en-US"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𝑄</m:t>
                      </m:r>
                      <m:r>
                        <a:rPr lang="en-US" altLang="zh-CN" sz="2000" dirty="0">
                          <a:solidFill>
                            <a:schemeClr val="tx2"/>
                          </a:solidFill>
                          <a:latin typeface="Cambria Math" panose="02040503050406030204" pitchFamily="18" charset="0"/>
                          <a:ea typeface="微软雅黑" panose="020B0503020204020204" pitchFamily="34" charset="-122"/>
                        </a:rPr>
                        <m:t>×</m:t>
                      </m:r>
                      <m:r>
                        <m:rPr>
                          <m:sty m:val="p"/>
                        </m:rPr>
                        <a:rPr lang="en-US" altLang="zh-CN" sz="2000" dirty="0">
                          <a:solidFill>
                            <a:schemeClr val="tx2"/>
                          </a:solidFill>
                          <a:latin typeface="Cambria Math" panose="02040503050406030204" pitchFamily="18" charset="0"/>
                          <a:ea typeface="微软雅黑" panose="020B0503020204020204" pitchFamily="34" charset="-122"/>
                        </a:rPr>
                        <m:t>Γ</m:t>
                      </m:r>
                      <m:r>
                        <a:rPr lang="el-GR"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𝐿</m:t>
                      </m:r>
                      <m:r>
                        <a:rPr lang="en-US" altLang="zh-CN" sz="2000" dirty="0">
                          <a:solidFill>
                            <a:schemeClr val="tx2"/>
                          </a:solidFill>
                          <a:latin typeface="Cambria Math" panose="02040503050406030204" pitchFamily="18" charset="0"/>
                          <a:ea typeface="微软雅黑" panose="020B0503020204020204" pitchFamily="34" charset="-122"/>
                        </a:rPr>
                        <m:t>,</m:t>
                      </m:r>
                      <m:r>
                        <a:rPr lang="en-US" altLang="zh-CN" sz="2000" dirty="0">
                          <a:solidFill>
                            <a:schemeClr val="tx2"/>
                          </a:solidFill>
                          <a:latin typeface="Cambria Math" panose="02040503050406030204" pitchFamily="18" charset="0"/>
                          <a:ea typeface="微软雅黑" panose="020B0503020204020204" pitchFamily="34" charset="-122"/>
                        </a:rPr>
                        <m:t>𝑅</m:t>
                      </m:r>
                      <m:r>
                        <a:rPr lang="en-US" altLang="zh-CN" sz="2000" b="0" i="0" dirty="0" smtClean="0">
                          <a:solidFill>
                            <a:schemeClr val="tx2"/>
                          </a:solidFill>
                          <a:latin typeface="Cambria Math" panose="02040503050406030204" pitchFamily="18" charset="0"/>
                          <a:ea typeface="微软雅黑" panose="020B0503020204020204" pitchFamily="34" charset="-122"/>
                        </a:rPr>
                        <m:t>,</m:t>
                      </m:r>
                      <m:r>
                        <m:rPr>
                          <m:sty m:val="p"/>
                        </m:rPr>
                        <a:rPr lang="en-US" altLang="zh-CN" sz="2000" b="0" i="0" dirty="0" smtClean="0">
                          <a:solidFill>
                            <a:schemeClr val="tx2"/>
                          </a:solidFill>
                          <a:latin typeface="Cambria Math" panose="02040503050406030204" pitchFamily="18" charset="0"/>
                          <a:ea typeface="微软雅黑" panose="020B0503020204020204" pitchFamily="34" charset="-122"/>
                        </a:rPr>
                        <m:t>S</m:t>
                      </m:r>
                      <m:r>
                        <a:rPr lang="en-US" altLang="zh-CN" sz="2000" dirty="0">
                          <a:solidFill>
                            <a:schemeClr val="tx2"/>
                          </a:solidFill>
                          <a:latin typeface="Cambria Math" panose="02040503050406030204" pitchFamily="18" charset="0"/>
                          <a:ea typeface="微软雅黑" panose="020B0503020204020204" pitchFamily="34" charset="-122"/>
                        </a:rPr>
                        <m:t>}</m:t>
                      </m:r>
                    </m:oMath>
                  </m:oMathPara>
                </a14:m>
                <a:endParaRPr lang="en-US" altLang="zh-CN" sz="2000" dirty="0">
                  <a:solidFill>
                    <a:schemeClr val="tx2"/>
                  </a:solidFill>
                  <a:latin typeface="楷体_GB2312"/>
                  <a:ea typeface="微软雅黑" panose="020B0503020204020204" pitchFamily="34" charset="-122"/>
                </a:endParaRPr>
              </a:p>
              <a:p>
                <a:pPr indent="457200" defTabSz="457200"/>
                <a:endParaRPr lang="en-US" altLang="zh-CN" sz="2000" dirty="0">
                  <a:solidFill>
                    <a:schemeClr val="tx2"/>
                  </a:solidFill>
                  <a:latin typeface="楷体_GB2312"/>
                  <a:ea typeface="微软雅黑" panose="020B0503020204020204" pitchFamily="34" charset="-122"/>
                </a:endParaRPr>
              </a:p>
              <a:p>
                <a:pPr indent="457200" defTabSz="457200"/>
                <a:endParaRPr lang="en-US" altLang="zh-CN" sz="2000" dirty="0">
                  <a:solidFill>
                    <a:schemeClr val="tx2"/>
                  </a:solidFill>
                  <a:latin typeface="楷体_GB2312"/>
                  <a:ea typeface="微软雅黑" panose="020B0503020204020204" pitchFamily="34" charset="-122"/>
                </a:endParaRPr>
              </a:p>
              <a:p>
                <a:pPr indent="457200" defTabSz="457200"/>
                <a:r>
                  <a:rPr lang="en-US" altLang="zh-CN" sz="2000" dirty="0">
                    <a:solidFill>
                      <a:schemeClr val="tx2"/>
                    </a:solidFill>
                    <a:latin typeface="楷体_GB2312"/>
                    <a:ea typeface="微软雅黑" panose="020B0503020204020204" pitchFamily="34" charset="-122"/>
                  </a:rPr>
                  <a:t>2.</a:t>
                </a:r>
                <a:r>
                  <a:rPr lang="en-US" altLang="zh-CN" sz="2000" b="0" i="0" dirty="0">
                    <a:solidFill>
                      <a:srgbClr val="D4D4D4"/>
                    </a:solidFill>
                    <a:effectLst/>
                    <a:latin typeface="-apple-system"/>
                  </a:rPr>
                  <a:t> </a:t>
                </a:r>
                <a:r>
                  <a:rPr lang="en-US" altLang="zh-CN" sz="2000" dirty="0">
                    <a:solidFill>
                      <a:schemeClr val="tx2"/>
                    </a:solidFill>
                    <a:ea typeface="微软雅黑" panose="020B0503020204020204" pitchFamily="34" charset="-122"/>
                  </a:rPr>
                  <a:t>Semi-Infinite</a:t>
                </a:r>
              </a:p>
              <a:p>
                <a:pPr indent="457200" defTabSz="457200"/>
                <a:r>
                  <a:rPr lang="zh-CN" altLang="en-US" sz="2000" dirty="0">
                    <a:solidFill>
                      <a:schemeClr val="tx2"/>
                    </a:solidFill>
                    <a:ea typeface="微软雅黑" panose="020B0503020204020204" pitchFamily="34" charset="-122"/>
                  </a:rPr>
                  <a:t>在经典图灵机的定义中，磁带是可以双向扩展的。如果我们限定磁带的扩展方向为一方，则称这种图灵机为</a:t>
                </a:r>
                <a:r>
                  <a:rPr lang="en-US" altLang="zh-CN" sz="2000" dirty="0">
                    <a:solidFill>
                      <a:schemeClr val="tx2"/>
                    </a:solidFill>
                    <a:ea typeface="微软雅黑" panose="020B0503020204020204" pitchFamily="34" charset="-122"/>
                  </a:rPr>
                  <a:t>Semi-Infinite</a:t>
                </a:r>
                <a:r>
                  <a:rPr lang="zh-CN" altLang="en-US" sz="2000" dirty="0">
                    <a:solidFill>
                      <a:schemeClr val="tx2"/>
                    </a:solidFill>
                    <a:ea typeface="微软雅黑" panose="020B0503020204020204" pitchFamily="34" charset="-122"/>
                  </a:rPr>
                  <a:t>图灵机。</a:t>
                </a:r>
                <a:endParaRPr lang="en-US" altLang="zh-CN" sz="2000" dirty="0">
                  <a:solidFill>
                    <a:schemeClr val="tx2"/>
                  </a:solidFill>
                  <a:ea typeface="微软雅黑" panose="020B0503020204020204" pitchFamily="34" charset="-122"/>
                </a:endParaRPr>
              </a:p>
              <a:p>
                <a:pPr indent="457200" defTabSz="457200"/>
                <a:endParaRPr lang="en-US" altLang="zh-CN" sz="2000" dirty="0">
                  <a:solidFill>
                    <a:schemeClr val="tx2"/>
                  </a:solidFill>
                  <a:ea typeface="微软雅黑" panose="020B0503020204020204" pitchFamily="34" charset="-122"/>
                </a:endParaRPr>
              </a:p>
              <a:p>
                <a:pPr indent="457200" defTabSz="457200"/>
                <a:endParaRPr lang="en-US" altLang="zh-CN" sz="2000" dirty="0">
                  <a:solidFill>
                    <a:schemeClr val="tx2"/>
                  </a:solidFill>
                  <a:ea typeface="微软雅黑" panose="020B0503020204020204" pitchFamily="34" charset="-122"/>
                </a:endParaRPr>
              </a:p>
              <a:p>
                <a:pPr indent="457200" defTabSz="457200"/>
                <a:r>
                  <a:rPr lang="en-US" altLang="zh-CN" sz="2000" dirty="0">
                    <a:solidFill>
                      <a:schemeClr val="tx2"/>
                    </a:solidFill>
                    <a:ea typeface="微软雅黑" panose="020B0503020204020204" pitchFamily="34" charset="-122"/>
                  </a:rPr>
                  <a:t>3.Off-Line</a:t>
                </a:r>
              </a:p>
              <a:p>
                <a:pPr indent="457200" defTabSz="457200"/>
                <a:r>
                  <a:rPr lang="zh-CN" altLang="en-US" sz="2000" dirty="0">
                    <a:solidFill>
                      <a:schemeClr val="tx2"/>
                    </a:solidFill>
                    <a:ea typeface="微软雅黑" panose="020B0503020204020204" pitchFamily="34" charset="-122"/>
                  </a:rPr>
                  <a:t>经典图灵机中，控制器可以在磁带上移动并且读取磁带单元中的内容，如果我们向保留输入，使得输入部分不被改写，则另起一条磁带，以新磁带作为经典图灵机的操作载体，则我们称这种图灵机为</a:t>
                </a:r>
                <a:r>
                  <a:rPr lang="en-US" altLang="zh-CN" sz="2000" dirty="0">
                    <a:solidFill>
                      <a:schemeClr val="tx2"/>
                    </a:solidFill>
                    <a:ea typeface="微软雅黑" panose="020B0503020204020204" pitchFamily="34" charset="-122"/>
                  </a:rPr>
                  <a:t>Off-Line</a:t>
                </a:r>
                <a:r>
                  <a:rPr lang="zh-CN" altLang="en-US" sz="2000" dirty="0">
                    <a:solidFill>
                      <a:schemeClr val="tx2"/>
                    </a:solidFill>
                    <a:ea typeface="微软雅黑" panose="020B0503020204020204" pitchFamily="34" charset="-122"/>
                  </a:rPr>
                  <a:t>图灵机。</a:t>
                </a:r>
                <a:endParaRPr lang="en-US" altLang="zh-CN" sz="2000" dirty="0">
                  <a:solidFill>
                    <a:schemeClr val="tx2"/>
                  </a:solidFill>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482803"/>
                <a:ext cx="10949500" cy="4708981"/>
              </a:xfrm>
              <a:prstGeom prst="rect">
                <a:avLst/>
              </a:prstGeom>
              <a:blipFill>
                <a:blip r:embed="rId3"/>
                <a:stretch>
                  <a:fillRect l="-557" t="-647" r="-1559" b="-1294"/>
                </a:stretch>
              </a:blipFill>
            </p:spPr>
            <p:txBody>
              <a:bodyPr/>
              <a:lstStyle/>
              <a:p>
                <a:r>
                  <a:rPr lang="zh-CN" altLang="en-US">
                    <a:noFill/>
                  </a:rPr>
                  <a:t> </a:t>
                </a:r>
              </a:p>
            </p:txBody>
          </p:sp>
        </mc:Fallback>
      </mc:AlternateContent>
      <p:sp>
        <p:nvSpPr>
          <p:cNvPr id="13" name="Oval 3">
            <a:extLst>
              <a:ext uri="{FF2B5EF4-FFF2-40B4-BE49-F238E27FC236}">
                <a16:creationId xmlns:a16="http://schemas.microsoft.com/office/drawing/2014/main" id="{A8FFFB9E-4A4C-4860-9BBD-A10836D5EF21}"/>
              </a:ext>
            </a:extLst>
          </p:cNvPr>
          <p:cNvSpPr>
            <a:spLocks noChangeArrowheads="1"/>
          </p:cNvSpPr>
          <p:nvPr/>
        </p:nvSpPr>
        <p:spPr bwMode="auto">
          <a:xfrm>
            <a:off x="782250"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Line 5">
            <a:extLst>
              <a:ext uri="{FF2B5EF4-FFF2-40B4-BE49-F238E27FC236}">
                <a16:creationId xmlns:a16="http://schemas.microsoft.com/office/drawing/2014/main" id="{1A9937B8-108A-4B5D-BB66-9B77A30C6CDA}"/>
              </a:ext>
            </a:extLst>
          </p:cNvPr>
          <p:cNvSpPr>
            <a:spLocks noChangeShapeType="1"/>
          </p:cNvSpPr>
          <p:nvPr/>
        </p:nvSpPr>
        <p:spPr bwMode="auto">
          <a:xfrm>
            <a:off x="1138204"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17" name="Object 6">
                <a:extLst>
                  <a:ext uri="{FF2B5EF4-FFF2-40B4-BE49-F238E27FC236}">
                    <a16:creationId xmlns:a16="http://schemas.microsoft.com/office/drawing/2014/main" id="{18620685-48F7-467F-B8DA-9E0E927F5D99}"/>
                  </a:ext>
                </a:extLst>
              </p:cNvPr>
              <p:cNvSpPr txBox="1"/>
              <p:nvPr/>
            </p:nvSpPr>
            <p:spPr bwMode="auto">
              <a:xfrm>
                <a:off x="782250"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17" name="Object 6">
                <a:extLst>
                  <a:ext uri="{FF2B5EF4-FFF2-40B4-BE49-F238E27FC236}">
                    <a16:creationId xmlns:a16="http://schemas.microsoft.com/office/drawing/2014/main" id="{18620685-48F7-467F-B8DA-9E0E927F5D99}"/>
                  </a:ext>
                </a:extLst>
              </p:cNvPr>
              <p:cNvSpPr txBox="1">
                <a:spLocks noRot="1" noChangeAspect="1" noMove="1" noResize="1" noEditPoints="1" noAdjustHandles="1" noChangeArrowheads="1" noChangeShapeType="1" noTextEdit="1"/>
              </p:cNvSpPr>
              <p:nvPr/>
            </p:nvSpPr>
            <p:spPr bwMode="auto">
              <a:xfrm>
                <a:off x="782250" y="2886643"/>
                <a:ext cx="288925" cy="395287"/>
              </a:xfrm>
              <a:prstGeom prst="rect">
                <a:avLst/>
              </a:prstGeom>
              <a:blipFill>
                <a:blip r:embed="rId4"/>
                <a:stretch>
                  <a:fillRect r="-2291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bject 8">
                <a:extLst>
                  <a:ext uri="{FF2B5EF4-FFF2-40B4-BE49-F238E27FC236}">
                    <a16:creationId xmlns:a16="http://schemas.microsoft.com/office/drawing/2014/main" id="{A0E37D39-F9C1-4305-A3AB-8172B7227BB4}"/>
                  </a:ext>
                </a:extLst>
              </p:cNvPr>
              <p:cNvSpPr txBox="1"/>
              <p:nvPr/>
            </p:nvSpPr>
            <p:spPr bwMode="auto">
              <a:xfrm>
                <a:off x="1205233" y="2753584"/>
                <a:ext cx="1185862" cy="3571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𝑏</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𝑆</m:t>
                      </m:r>
                    </m:oMath>
                  </m:oMathPara>
                </a14:m>
                <a:endParaRPr lang="zh-CN" altLang="en-US" dirty="0"/>
              </a:p>
            </p:txBody>
          </p:sp>
        </mc:Choice>
        <mc:Fallback xmlns="">
          <p:sp>
            <p:nvSpPr>
              <p:cNvPr id="19" name="Object 8">
                <a:extLst>
                  <a:ext uri="{FF2B5EF4-FFF2-40B4-BE49-F238E27FC236}">
                    <a16:creationId xmlns:a16="http://schemas.microsoft.com/office/drawing/2014/main" id="{A0E37D39-F9C1-4305-A3AB-8172B7227BB4}"/>
                  </a:ext>
                </a:extLst>
              </p:cNvPr>
              <p:cNvSpPr txBox="1">
                <a:spLocks noRot="1" noChangeAspect="1" noMove="1" noResize="1" noEditPoints="1" noAdjustHandles="1" noChangeArrowheads="1" noChangeShapeType="1" noTextEdit="1"/>
              </p:cNvSpPr>
              <p:nvPr/>
            </p:nvSpPr>
            <p:spPr bwMode="auto">
              <a:xfrm>
                <a:off x="1205233" y="2753584"/>
                <a:ext cx="1185862" cy="357188"/>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29" name="Oval 3">
            <a:extLst>
              <a:ext uri="{FF2B5EF4-FFF2-40B4-BE49-F238E27FC236}">
                <a16:creationId xmlns:a16="http://schemas.microsoft.com/office/drawing/2014/main" id="{F6C7F6DD-C04F-4F0C-86B1-9DF92B86970D}"/>
              </a:ext>
            </a:extLst>
          </p:cNvPr>
          <p:cNvSpPr>
            <a:spLocks noChangeArrowheads="1"/>
          </p:cNvSpPr>
          <p:nvPr/>
        </p:nvSpPr>
        <p:spPr bwMode="auto">
          <a:xfrm>
            <a:off x="2428283"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30" name="Object 6">
                <a:extLst>
                  <a:ext uri="{FF2B5EF4-FFF2-40B4-BE49-F238E27FC236}">
                    <a16:creationId xmlns:a16="http://schemas.microsoft.com/office/drawing/2014/main" id="{448AF00E-92F2-4472-B3B5-2879BEA2D55A}"/>
                  </a:ext>
                </a:extLst>
              </p:cNvPr>
              <p:cNvSpPr txBox="1"/>
              <p:nvPr/>
            </p:nvSpPr>
            <p:spPr bwMode="auto">
              <a:xfrm>
                <a:off x="2428283"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0" name="Object 6">
                <a:extLst>
                  <a:ext uri="{FF2B5EF4-FFF2-40B4-BE49-F238E27FC236}">
                    <a16:creationId xmlns:a16="http://schemas.microsoft.com/office/drawing/2014/main" id="{448AF00E-92F2-4472-B3B5-2879BEA2D55A}"/>
                  </a:ext>
                </a:extLst>
              </p:cNvPr>
              <p:cNvSpPr txBox="1">
                <a:spLocks noRot="1" noChangeAspect="1" noMove="1" noResize="1" noEditPoints="1" noAdjustHandles="1" noChangeArrowheads="1" noChangeShapeType="1" noTextEdit="1"/>
              </p:cNvSpPr>
              <p:nvPr/>
            </p:nvSpPr>
            <p:spPr bwMode="auto">
              <a:xfrm>
                <a:off x="2428283" y="2886643"/>
                <a:ext cx="288925" cy="395287"/>
              </a:xfrm>
              <a:prstGeom prst="rect">
                <a:avLst/>
              </a:prstGeom>
              <a:blipFill>
                <a:blip r:embed="rId6"/>
                <a:stretch>
                  <a:fillRect r="-25000"/>
                </a:stretch>
              </a:blipFill>
              <a:ln>
                <a:noFill/>
              </a:ln>
              <a:effectLst/>
            </p:spPr>
            <p:txBody>
              <a:bodyPr/>
              <a:lstStyle/>
              <a:p>
                <a:r>
                  <a:rPr lang="zh-CN" altLang="en-US">
                    <a:noFill/>
                  </a:rPr>
                  <a:t> </a:t>
                </a:r>
              </a:p>
            </p:txBody>
          </p:sp>
        </mc:Fallback>
      </mc:AlternateContent>
      <p:sp>
        <p:nvSpPr>
          <p:cNvPr id="31" name="Oval 3">
            <a:extLst>
              <a:ext uri="{FF2B5EF4-FFF2-40B4-BE49-F238E27FC236}">
                <a16:creationId xmlns:a16="http://schemas.microsoft.com/office/drawing/2014/main" id="{793FE921-D953-496A-9DC1-B66A84D6F89B}"/>
              </a:ext>
            </a:extLst>
          </p:cNvPr>
          <p:cNvSpPr>
            <a:spLocks noChangeArrowheads="1"/>
          </p:cNvSpPr>
          <p:nvPr/>
        </p:nvSpPr>
        <p:spPr bwMode="auto">
          <a:xfrm>
            <a:off x="4193184"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Line 5">
            <a:extLst>
              <a:ext uri="{FF2B5EF4-FFF2-40B4-BE49-F238E27FC236}">
                <a16:creationId xmlns:a16="http://schemas.microsoft.com/office/drawing/2014/main" id="{CB247F23-70BC-4F7F-BA03-CC20799F5735}"/>
              </a:ext>
            </a:extLst>
          </p:cNvPr>
          <p:cNvSpPr>
            <a:spLocks noChangeShapeType="1"/>
          </p:cNvSpPr>
          <p:nvPr/>
        </p:nvSpPr>
        <p:spPr bwMode="auto">
          <a:xfrm>
            <a:off x="4549138"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3" name="Object 6">
                <a:extLst>
                  <a:ext uri="{FF2B5EF4-FFF2-40B4-BE49-F238E27FC236}">
                    <a16:creationId xmlns:a16="http://schemas.microsoft.com/office/drawing/2014/main" id="{160A24F7-167D-497B-B9CC-1320E3D5EFB8}"/>
                  </a:ext>
                </a:extLst>
              </p:cNvPr>
              <p:cNvSpPr txBox="1"/>
              <p:nvPr/>
            </p:nvSpPr>
            <p:spPr bwMode="auto">
              <a:xfrm>
                <a:off x="4193184"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33" name="Object 6">
                <a:extLst>
                  <a:ext uri="{FF2B5EF4-FFF2-40B4-BE49-F238E27FC236}">
                    <a16:creationId xmlns:a16="http://schemas.microsoft.com/office/drawing/2014/main" id="{160A24F7-167D-497B-B9CC-1320E3D5EFB8}"/>
                  </a:ext>
                </a:extLst>
              </p:cNvPr>
              <p:cNvSpPr txBox="1">
                <a:spLocks noRot="1" noChangeAspect="1" noMove="1" noResize="1" noEditPoints="1" noAdjustHandles="1" noChangeArrowheads="1" noChangeShapeType="1" noTextEdit="1"/>
              </p:cNvSpPr>
              <p:nvPr/>
            </p:nvSpPr>
            <p:spPr bwMode="auto">
              <a:xfrm>
                <a:off x="4193184" y="2886643"/>
                <a:ext cx="288925" cy="395287"/>
              </a:xfrm>
              <a:prstGeom prst="rect">
                <a:avLst/>
              </a:prstGeom>
              <a:blipFill>
                <a:blip r:embed="rId7"/>
                <a:stretch>
                  <a:fillRect r="-2340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bject 8">
                <a:extLst>
                  <a:ext uri="{FF2B5EF4-FFF2-40B4-BE49-F238E27FC236}">
                    <a16:creationId xmlns:a16="http://schemas.microsoft.com/office/drawing/2014/main" id="{AE2D1FD8-C86B-4CF0-9DB0-02F9C2CBCA4B}"/>
                  </a:ext>
                </a:extLst>
              </p:cNvPr>
              <p:cNvSpPr txBox="1"/>
              <p:nvPr/>
            </p:nvSpPr>
            <p:spPr bwMode="auto">
              <a:xfrm>
                <a:off x="4616167" y="2753584"/>
                <a:ext cx="1185862" cy="3571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𝑎</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𝑏</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oMath>
                  </m:oMathPara>
                </a14:m>
                <a:endParaRPr lang="zh-CN" altLang="en-US" dirty="0"/>
              </a:p>
            </p:txBody>
          </p:sp>
        </mc:Choice>
        <mc:Fallback xmlns="">
          <p:sp>
            <p:nvSpPr>
              <p:cNvPr id="34" name="Object 8">
                <a:extLst>
                  <a:ext uri="{FF2B5EF4-FFF2-40B4-BE49-F238E27FC236}">
                    <a16:creationId xmlns:a16="http://schemas.microsoft.com/office/drawing/2014/main" id="{AE2D1FD8-C86B-4CF0-9DB0-02F9C2CBCA4B}"/>
                  </a:ext>
                </a:extLst>
              </p:cNvPr>
              <p:cNvSpPr txBox="1">
                <a:spLocks noRot="1" noChangeAspect="1" noMove="1" noResize="1" noEditPoints="1" noAdjustHandles="1" noChangeArrowheads="1" noChangeShapeType="1" noTextEdit="1"/>
              </p:cNvSpPr>
              <p:nvPr/>
            </p:nvSpPr>
            <p:spPr bwMode="auto">
              <a:xfrm>
                <a:off x="4616167" y="2753584"/>
                <a:ext cx="1185862" cy="357188"/>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35" name="Oval 3">
            <a:extLst>
              <a:ext uri="{FF2B5EF4-FFF2-40B4-BE49-F238E27FC236}">
                <a16:creationId xmlns:a16="http://schemas.microsoft.com/office/drawing/2014/main" id="{053B480D-2D68-49B9-A48A-FA75B8A5E5B5}"/>
              </a:ext>
            </a:extLst>
          </p:cNvPr>
          <p:cNvSpPr>
            <a:spLocks noChangeArrowheads="1"/>
          </p:cNvSpPr>
          <p:nvPr/>
        </p:nvSpPr>
        <p:spPr bwMode="auto">
          <a:xfrm>
            <a:off x="5839217"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36" name="Object 6">
                <a:extLst>
                  <a:ext uri="{FF2B5EF4-FFF2-40B4-BE49-F238E27FC236}">
                    <a16:creationId xmlns:a16="http://schemas.microsoft.com/office/drawing/2014/main" id="{2DE5A6BC-824E-491C-8129-F684B40D96CE}"/>
                  </a:ext>
                </a:extLst>
              </p:cNvPr>
              <p:cNvSpPr txBox="1"/>
              <p:nvPr/>
            </p:nvSpPr>
            <p:spPr bwMode="auto">
              <a:xfrm>
                <a:off x="5839217"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6" name="Object 6">
                <a:extLst>
                  <a:ext uri="{FF2B5EF4-FFF2-40B4-BE49-F238E27FC236}">
                    <a16:creationId xmlns:a16="http://schemas.microsoft.com/office/drawing/2014/main" id="{2DE5A6BC-824E-491C-8129-F684B40D96CE}"/>
                  </a:ext>
                </a:extLst>
              </p:cNvPr>
              <p:cNvSpPr txBox="1">
                <a:spLocks noRot="1" noChangeAspect="1" noMove="1" noResize="1" noEditPoints="1" noAdjustHandles="1" noChangeArrowheads="1" noChangeShapeType="1" noTextEdit="1"/>
              </p:cNvSpPr>
              <p:nvPr/>
            </p:nvSpPr>
            <p:spPr bwMode="auto">
              <a:xfrm>
                <a:off x="5839217" y="2886643"/>
                <a:ext cx="288925" cy="395287"/>
              </a:xfrm>
              <a:prstGeom prst="rect">
                <a:avLst/>
              </a:prstGeom>
              <a:blipFill>
                <a:blip r:embed="rId9"/>
                <a:stretch>
                  <a:fillRect r="-25532"/>
                </a:stretch>
              </a:blipFill>
              <a:ln>
                <a:noFill/>
              </a:ln>
              <a:effectLst/>
            </p:spPr>
            <p:txBody>
              <a:bodyPr/>
              <a:lstStyle/>
              <a:p>
                <a:r>
                  <a:rPr lang="zh-CN" altLang="en-US">
                    <a:noFill/>
                  </a:rPr>
                  <a:t> </a:t>
                </a:r>
              </a:p>
            </p:txBody>
          </p:sp>
        </mc:Fallback>
      </mc:AlternateContent>
      <p:sp>
        <p:nvSpPr>
          <p:cNvPr id="37" name="Oval 3">
            <a:extLst>
              <a:ext uri="{FF2B5EF4-FFF2-40B4-BE49-F238E27FC236}">
                <a16:creationId xmlns:a16="http://schemas.microsoft.com/office/drawing/2014/main" id="{ED1F188A-D1F9-4B68-86F7-33F9C9B126ED}"/>
              </a:ext>
            </a:extLst>
          </p:cNvPr>
          <p:cNvSpPr>
            <a:spLocks noChangeArrowheads="1"/>
          </p:cNvSpPr>
          <p:nvPr/>
        </p:nvSpPr>
        <p:spPr bwMode="auto">
          <a:xfrm>
            <a:off x="6685074"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Line 5">
            <a:extLst>
              <a:ext uri="{FF2B5EF4-FFF2-40B4-BE49-F238E27FC236}">
                <a16:creationId xmlns:a16="http://schemas.microsoft.com/office/drawing/2014/main" id="{5AFB8E19-CD7D-4493-B0FD-4030FA3E9263}"/>
              </a:ext>
            </a:extLst>
          </p:cNvPr>
          <p:cNvSpPr>
            <a:spLocks noChangeShapeType="1"/>
          </p:cNvSpPr>
          <p:nvPr/>
        </p:nvSpPr>
        <p:spPr bwMode="auto">
          <a:xfrm>
            <a:off x="7041028" y="3110772"/>
            <a:ext cx="130048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mc:AlternateContent xmlns:mc="http://schemas.openxmlformats.org/markup-compatibility/2006" xmlns:a14="http://schemas.microsoft.com/office/drawing/2010/main">
        <mc:Choice Requires="a14">
          <p:sp>
            <p:nvSpPr>
              <p:cNvPr id="39" name="Object 6">
                <a:extLst>
                  <a:ext uri="{FF2B5EF4-FFF2-40B4-BE49-F238E27FC236}">
                    <a16:creationId xmlns:a16="http://schemas.microsoft.com/office/drawing/2014/main" id="{7AB77FDA-DCDA-4543-99CF-9FF8EFFF0825}"/>
                  </a:ext>
                </a:extLst>
              </p:cNvPr>
              <p:cNvSpPr txBox="1"/>
              <p:nvPr/>
            </p:nvSpPr>
            <p:spPr bwMode="auto">
              <a:xfrm>
                <a:off x="6685074"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39" name="Object 6">
                <a:extLst>
                  <a:ext uri="{FF2B5EF4-FFF2-40B4-BE49-F238E27FC236}">
                    <a16:creationId xmlns:a16="http://schemas.microsoft.com/office/drawing/2014/main" id="{7AB77FDA-DCDA-4543-99CF-9FF8EFFF0825}"/>
                  </a:ext>
                </a:extLst>
              </p:cNvPr>
              <p:cNvSpPr txBox="1">
                <a:spLocks noRot="1" noChangeAspect="1" noMove="1" noResize="1" noEditPoints="1" noAdjustHandles="1" noChangeArrowheads="1" noChangeShapeType="1" noTextEdit="1"/>
              </p:cNvSpPr>
              <p:nvPr/>
            </p:nvSpPr>
            <p:spPr bwMode="auto">
              <a:xfrm>
                <a:off x="6685074" y="2886643"/>
                <a:ext cx="288925" cy="395287"/>
              </a:xfrm>
              <a:prstGeom prst="rect">
                <a:avLst/>
              </a:prstGeom>
              <a:blipFill>
                <a:blip r:embed="rId10"/>
                <a:stretch>
                  <a:fillRect r="-2553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8">
                <a:extLst>
                  <a:ext uri="{FF2B5EF4-FFF2-40B4-BE49-F238E27FC236}">
                    <a16:creationId xmlns:a16="http://schemas.microsoft.com/office/drawing/2014/main" id="{24AC932F-7478-4C30-84EB-0CE28D332753}"/>
                  </a:ext>
                </a:extLst>
              </p:cNvPr>
              <p:cNvSpPr txBox="1"/>
              <p:nvPr/>
            </p:nvSpPr>
            <p:spPr bwMode="auto">
              <a:xfrm>
                <a:off x="7108057" y="2753584"/>
                <a:ext cx="1185862" cy="357188"/>
              </a:xfrm>
              <a:prstGeom prst="rect">
                <a:avLst/>
              </a:prstGeom>
              <a:noFill/>
              <a:ln>
                <a:noFill/>
              </a:ln>
              <a:effectLst/>
            </p:spPr>
            <p:txBody>
              <a:bodyPr>
                <a:normAutofit lnSpcReduction="10000"/>
              </a:bodyPr>
              <a:lstStyle/>
              <a:p>
                <a:r>
                  <a:rPr lang="en-US" altLang="zh-CN" dirty="0">
                    <a:solidFill>
                      <a:srgbClr val="000000"/>
                    </a:solidFill>
                  </a:rPr>
                  <a:t>(read)</a:t>
                </a:r>
                <a14:m>
                  <m:oMath xmlns:m="http://schemas.openxmlformats.org/officeDocument/2006/math">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𝐿</m:t>
                    </m:r>
                  </m:oMath>
                </a14:m>
                <a:endParaRPr lang="zh-CN" altLang="en-US" dirty="0"/>
              </a:p>
            </p:txBody>
          </p:sp>
        </mc:Choice>
        <mc:Fallback xmlns="">
          <p:sp>
            <p:nvSpPr>
              <p:cNvPr id="40" name="Object 8">
                <a:extLst>
                  <a:ext uri="{FF2B5EF4-FFF2-40B4-BE49-F238E27FC236}">
                    <a16:creationId xmlns:a16="http://schemas.microsoft.com/office/drawing/2014/main" id="{24AC932F-7478-4C30-84EB-0CE28D332753}"/>
                  </a:ext>
                </a:extLst>
              </p:cNvPr>
              <p:cNvSpPr txBox="1">
                <a:spLocks noRot="1" noChangeAspect="1" noMove="1" noResize="1" noEditPoints="1" noAdjustHandles="1" noChangeArrowheads="1" noChangeShapeType="1" noTextEdit="1"/>
              </p:cNvSpPr>
              <p:nvPr/>
            </p:nvSpPr>
            <p:spPr bwMode="auto">
              <a:xfrm>
                <a:off x="7108057" y="2753584"/>
                <a:ext cx="1185862" cy="357188"/>
              </a:xfrm>
              <a:prstGeom prst="rect">
                <a:avLst/>
              </a:prstGeom>
              <a:blipFill>
                <a:blip r:embed="rId11"/>
                <a:stretch>
                  <a:fillRect l="-4103" t="-17241" b="-24138"/>
                </a:stretch>
              </a:blipFill>
              <a:ln>
                <a:noFill/>
              </a:ln>
              <a:effectLst/>
            </p:spPr>
            <p:txBody>
              <a:bodyPr/>
              <a:lstStyle/>
              <a:p>
                <a:r>
                  <a:rPr lang="zh-CN" altLang="en-US">
                    <a:noFill/>
                  </a:rPr>
                  <a:t> </a:t>
                </a:r>
              </a:p>
            </p:txBody>
          </p:sp>
        </mc:Fallback>
      </mc:AlternateContent>
      <p:sp>
        <p:nvSpPr>
          <p:cNvPr id="41" name="Oval 3">
            <a:extLst>
              <a:ext uri="{FF2B5EF4-FFF2-40B4-BE49-F238E27FC236}">
                <a16:creationId xmlns:a16="http://schemas.microsoft.com/office/drawing/2014/main" id="{948BF708-BC15-45FD-AC9E-D2C5CD7CC002}"/>
              </a:ext>
            </a:extLst>
          </p:cNvPr>
          <p:cNvSpPr>
            <a:spLocks noChangeArrowheads="1"/>
          </p:cNvSpPr>
          <p:nvPr/>
        </p:nvSpPr>
        <p:spPr bwMode="auto">
          <a:xfrm>
            <a:off x="8331107" y="2925548"/>
            <a:ext cx="355954" cy="356382"/>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42" name="Object 6">
                <a:extLst>
                  <a:ext uri="{FF2B5EF4-FFF2-40B4-BE49-F238E27FC236}">
                    <a16:creationId xmlns:a16="http://schemas.microsoft.com/office/drawing/2014/main" id="{BD28EEE3-023E-4BBE-BDD2-0D076A96A4D8}"/>
                  </a:ext>
                </a:extLst>
              </p:cNvPr>
              <p:cNvSpPr txBox="1"/>
              <p:nvPr/>
            </p:nvSpPr>
            <p:spPr bwMode="auto">
              <a:xfrm>
                <a:off x="8331107" y="2886643"/>
                <a:ext cx="288925" cy="3952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en-US" altLang="zh-CN" b="0" i="1" smtClean="0">
                              <a:solidFill>
                                <a:srgbClr val="000000"/>
                              </a:solidFill>
                              <a:latin typeface="Cambria Math" panose="02040503050406030204" pitchFamily="18" charset="0"/>
                            </a:rPr>
                            <m:t>2</m:t>
                          </m:r>
                        </m:sub>
                      </m:sSub>
                    </m:oMath>
                  </m:oMathPara>
                </a14:m>
                <a:endParaRPr lang="zh-CN" altLang="en-US" dirty="0"/>
              </a:p>
            </p:txBody>
          </p:sp>
        </mc:Choice>
        <mc:Fallback xmlns="">
          <p:sp>
            <p:nvSpPr>
              <p:cNvPr id="42" name="Object 6">
                <a:extLst>
                  <a:ext uri="{FF2B5EF4-FFF2-40B4-BE49-F238E27FC236}">
                    <a16:creationId xmlns:a16="http://schemas.microsoft.com/office/drawing/2014/main" id="{BD28EEE3-023E-4BBE-BDD2-0D076A96A4D8}"/>
                  </a:ext>
                </a:extLst>
              </p:cNvPr>
              <p:cNvSpPr txBox="1">
                <a:spLocks noRot="1" noChangeAspect="1" noMove="1" noResize="1" noEditPoints="1" noAdjustHandles="1" noChangeArrowheads="1" noChangeShapeType="1" noTextEdit="1"/>
              </p:cNvSpPr>
              <p:nvPr/>
            </p:nvSpPr>
            <p:spPr bwMode="auto">
              <a:xfrm>
                <a:off x="8331107" y="2886643"/>
                <a:ext cx="288925" cy="395287"/>
              </a:xfrm>
              <a:prstGeom prst="rect">
                <a:avLst/>
              </a:prstGeom>
              <a:blipFill>
                <a:blip r:embed="rId12"/>
                <a:stretch>
                  <a:fillRect r="-25532"/>
                </a:stretch>
              </a:blipFill>
              <a:ln>
                <a:noFill/>
              </a:ln>
              <a:effectLst/>
            </p:spPr>
            <p:txBody>
              <a:bodyPr/>
              <a:lstStyle/>
              <a:p>
                <a:r>
                  <a:rPr lang="zh-CN" altLang="en-US">
                    <a:noFill/>
                  </a:rPr>
                  <a:t> </a:t>
                </a:r>
              </a:p>
            </p:txBody>
          </p:sp>
        </mc:Fallback>
      </mc:AlternateContent>
      <p:sp>
        <p:nvSpPr>
          <p:cNvPr id="20" name="十字形 19">
            <a:extLst>
              <a:ext uri="{FF2B5EF4-FFF2-40B4-BE49-F238E27FC236}">
                <a16:creationId xmlns:a16="http://schemas.microsoft.com/office/drawing/2014/main" id="{D2279F53-AC88-4349-A5B7-CD68A6AE39DB}"/>
              </a:ext>
            </a:extLst>
          </p:cNvPr>
          <p:cNvSpPr/>
          <p:nvPr/>
        </p:nvSpPr>
        <p:spPr>
          <a:xfrm>
            <a:off x="6339525" y="2979511"/>
            <a:ext cx="211491" cy="202407"/>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6E5A5BAE-3284-46EE-821C-10C7B4C1AC6F}"/>
              </a:ext>
            </a:extLst>
          </p:cNvPr>
          <p:cNvPicPr>
            <a:picLocks noChangeAspect="1"/>
          </p:cNvPicPr>
          <p:nvPr/>
        </p:nvPicPr>
        <p:blipFill>
          <a:blip r:embed="rId13"/>
          <a:stretch>
            <a:fillRect/>
          </a:stretch>
        </p:blipFill>
        <p:spPr>
          <a:xfrm>
            <a:off x="2064767" y="4309984"/>
            <a:ext cx="2417342" cy="933429"/>
          </a:xfrm>
          <a:prstGeom prst="rect">
            <a:avLst/>
          </a:prstGeom>
        </p:spPr>
      </p:pic>
      <p:pic>
        <p:nvPicPr>
          <p:cNvPr id="43" name="图片 42">
            <a:extLst>
              <a:ext uri="{FF2B5EF4-FFF2-40B4-BE49-F238E27FC236}">
                <a16:creationId xmlns:a16="http://schemas.microsoft.com/office/drawing/2014/main" id="{0766BC95-FA7D-4BD5-8670-D6B7BDFF185A}"/>
              </a:ext>
            </a:extLst>
          </p:cNvPr>
          <p:cNvPicPr>
            <a:picLocks noChangeAspect="1"/>
          </p:cNvPicPr>
          <p:nvPr/>
        </p:nvPicPr>
        <p:blipFill>
          <a:blip r:embed="rId14"/>
          <a:stretch>
            <a:fillRect/>
          </a:stretch>
        </p:blipFill>
        <p:spPr>
          <a:xfrm>
            <a:off x="5589374" y="4311924"/>
            <a:ext cx="2704545" cy="933427"/>
          </a:xfrm>
          <a:prstGeom prst="rect">
            <a:avLst/>
          </a:prstGeom>
        </p:spPr>
      </p:pic>
      <p:grpSp>
        <p:nvGrpSpPr>
          <p:cNvPr id="44" name="组合 43">
            <a:extLst>
              <a:ext uri="{FF2B5EF4-FFF2-40B4-BE49-F238E27FC236}">
                <a16:creationId xmlns:a16="http://schemas.microsoft.com/office/drawing/2014/main" id="{DDDB7E92-3669-4009-9F6D-25445ED8D94C}"/>
              </a:ext>
            </a:extLst>
          </p:cNvPr>
          <p:cNvGrpSpPr/>
          <p:nvPr/>
        </p:nvGrpSpPr>
        <p:grpSpPr>
          <a:xfrm>
            <a:off x="1524001" y="6398"/>
            <a:ext cx="7952508" cy="402193"/>
            <a:chOff x="0" y="6398"/>
            <a:chExt cx="6644482" cy="402193"/>
          </a:xfrm>
        </p:grpSpPr>
        <p:sp>
          <p:nvSpPr>
            <p:cNvPr id="45" name="矩形 44">
              <a:extLst>
                <a:ext uri="{FF2B5EF4-FFF2-40B4-BE49-F238E27FC236}">
                  <a16:creationId xmlns:a16="http://schemas.microsoft.com/office/drawing/2014/main" id="{3F2558AC-AED0-4D10-A954-47B4BF3E28BA}"/>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6" name="矩形 45">
              <a:extLst>
                <a:ext uri="{FF2B5EF4-FFF2-40B4-BE49-F238E27FC236}">
                  <a16:creationId xmlns:a16="http://schemas.microsoft.com/office/drawing/2014/main" id="{6AB25987-326A-4B70-B644-4B8F6EFAAF7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7" name="矩形 46">
              <a:extLst>
                <a:ext uri="{FF2B5EF4-FFF2-40B4-BE49-F238E27FC236}">
                  <a16:creationId xmlns:a16="http://schemas.microsoft.com/office/drawing/2014/main" id="{F24C0CD1-50BC-4762-938D-829B96B85677}"/>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9" name="矩形 48">
              <a:extLst>
                <a:ext uri="{FF2B5EF4-FFF2-40B4-BE49-F238E27FC236}">
                  <a16:creationId xmlns:a16="http://schemas.microsoft.com/office/drawing/2014/main" id="{2549B3C4-309D-4E2A-9F23-B13F92399EEB}"/>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21356435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91246"/>
                <a:ext cx="10949500" cy="5204245"/>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4.</a:t>
                </a:r>
                <a:r>
                  <a:rPr lang="zh-CN" altLang="en-US" sz="2200" dirty="0">
                    <a:solidFill>
                      <a:schemeClr val="tx2"/>
                    </a:solidFill>
                    <a:latin typeface="楷体_GB2312"/>
                    <a:ea typeface="微软雅黑" panose="020B0503020204020204" pitchFamily="34" charset="-122"/>
                  </a:rPr>
                  <a:t>多带图灵机</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多带图灵机中，磁带有多条，在状态转移时也以多条磁带的内容作为输入，但是整体的状态只有一个，我们称这样的图灵机为多带图灵机，它的计算过程中推导的形式化表达如下</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200" dirty="0" smtClean="0">
                          <a:solidFill>
                            <a:schemeClr val="tx2"/>
                          </a:solidFill>
                          <a:latin typeface="Cambria Math" panose="02040503050406030204" pitchFamily="18" charset="0"/>
                          <a:ea typeface="微软雅黑" panose="020B0503020204020204" pitchFamily="34" charset="-122"/>
                        </a:rPr>
                        <m:t>𝑄</m:t>
                      </m:r>
                      <m:r>
                        <a:rPr lang="en-US" altLang="zh-CN" sz="2200" dirty="0" smtClean="0">
                          <a:solidFill>
                            <a:schemeClr val="tx2"/>
                          </a:solidFill>
                          <a:latin typeface="Cambria Math" panose="02040503050406030204" pitchFamily="18" charset="0"/>
                          <a:ea typeface="微软雅黑" panose="020B0503020204020204" pitchFamily="34" charset="-122"/>
                        </a:rPr>
                        <m:t>×</m:t>
                      </m:r>
                      <m:sSup>
                        <m:sSupPr>
                          <m:ctrlPr>
                            <a:rPr lang="en-US" altLang="zh-CN" sz="2200" i="1" dirty="0" smtClean="0">
                              <a:solidFill>
                                <a:schemeClr val="tx2"/>
                              </a:solidFill>
                              <a:latin typeface="Cambria Math" panose="02040503050406030204" pitchFamily="18" charset="0"/>
                              <a:ea typeface="微软雅黑" panose="020B0503020204020204" pitchFamily="34" charset="-122"/>
                            </a:rPr>
                          </m:ctrlPr>
                        </m:sSupPr>
                        <m:e>
                          <m:r>
                            <m:rPr>
                              <m:sty m:val="p"/>
                            </m:rPr>
                            <a:rPr lang="en-US" altLang="zh-CN" sz="2200" dirty="0">
                              <a:solidFill>
                                <a:schemeClr val="tx2"/>
                              </a:solidFill>
                              <a:latin typeface="Cambria Math" panose="02040503050406030204" pitchFamily="18" charset="0"/>
                              <a:ea typeface="微软雅黑" panose="020B0503020204020204" pitchFamily="34" charset="-122"/>
                            </a:rPr>
                            <m:t>Γ</m:t>
                          </m:r>
                        </m:e>
                        <m:sup>
                          <m:r>
                            <a:rPr lang="en-US" altLang="zh-CN" sz="2200" b="0" i="1" dirty="0" smtClean="0">
                              <a:solidFill>
                                <a:schemeClr val="tx2"/>
                              </a:solidFill>
                              <a:latin typeface="Cambria Math" panose="02040503050406030204" pitchFamily="18" charset="0"/>
                              <a:ea typeface="微软雅黑" panose="020B0503020204020204" pitchFamily="34" charset="-122"/>
                            </a:rPr>
                            <m:t>𝑘</m:t>
                          </m:r>
                        </m:sup>
                      </m:sSup>
                      <m:r>
                        <a:rPr lang="en-US" altLang="zh-CN" sz="2200" dirty="0" smtClean="0">
                          <a:solidFill>
                            <a:schemeClr val="tx2"/>
                          </a:solidFill>
                          <a:latin typeface="Cambria Math" panose="02040503050406030204" pitchFamily="18" charset="0"/>
                          <a:ea typeface="微软雅黑" panose="020B0503020204020204" pitchFamily="34" charset="-122"/>
                        </a:rPr>
                        <m:t>=</m:t>
                      </m:r>
                      <m:r>
                        <a:rPr lang="en-US" altLang="zh-CN" sz="2200" dirty="0" smtClean="0">
                          <a:solidFill>
                            <a:schemeClr val="tx2"/>
                          </a:solidFill>
                          <a:latin typeface="Cambria Math" panose="02040503050406030204" pitchFamily="18" charset="0"/>
                          <a:ea typeface="微软雅黑" panose="020B0503020204020204" pitchFamily="34" charset="-122"/>
                        </a:rPr>
                        <m:t>𝑄</m:t>
                      </m:r>
                      <m:r>
                        <a:rPr lang="en-US" altLang="zh-CN" sz="2200" dirty="0" smtClean="0">
                          <a:solidFill>
                            <a:schemeClr val="tx2"/>
                          </a:solidFill>
                          <a:latin typeface="Cambria Math" panose="02040503050406030204" pitchFamily="18" charset="0"/>
                          <a:ea typeface="微软雅黑" panose="020B0503020204020204" pitchFamily="34" charset="-122"/>
                        </a:rPr>
                        <m:t>×</m:t>
                      </m:r>
                      <m:sSup>
                        <m:sSupPr>
                          <m:ctrlPr>
                            <a:rPr lang="en-US" altLang="zh-CN" sz="2200" i="1" dirty="0">
                              <a:solidFill>
                                <a:schemeClr val="tx2"/>
                              </a:solidFill>
                              <a:latin typeface="Cambria Math" panose="02040503050406030204" pitchFamily="18" charset="0"/>
                              <a:ea typeface="微软雅黑" panose="020B0503020204020204" pitchFamily="34" charset="-122"/>
                            </a:rPr>
                          </m:ctrlPr>
                        </m:sSupPr>
                        <m:e>
                          <m:r>
                            <m:rPr>
                              <m:sty m:val="p"/>
                            </m:rPr>
                            <a:rPr lang="en-US" altLang="zh-CN" sz="2200" dirty="0">
                              <a:solidFill>
                                <a:schemeClr val="tx2"/>
                              </a:solidFill>
                              <a:latin typeface="Cambria Math" panose="02040503050406030204" pitchFamily="18" charset="0"/>
                              <a:ea typeface="微软雅黑" panose="020B0503020204020204" pitchFamily="34" charset="-122"/>
                            </a:rPr>
                            <m:t>Γ</m:t>
                          </m:r>
                        </m:e>
                        <m:sup>
                          <m:r>
                            <a:rPr lang="en-US" altLang="zh-CN" sz="2200" i="1" dirty="0">
                              <a:solidFill>
                                <a:schemeClr val="tx2"/>
                              </a:solidFill>
                              <a:latin typeface="Cambria Math" panose="02040503050406030204" pitchFamily="18" charset="0"/>
                              <a:ea typeface="微软雅黑" panose="020B0503020204020204" pitchFamily="34" charset="-122"/>
                            </a:rPr>
                            <m:t>𝑘</m:t>
                          </m:r>
                        </m:sup>
                      </m:sSup>
                      <m:r>
                        <a:rPr lang="el-GR" altLang="zh-CN" sz="2200" dirty="0">
                          <a:solidFill>
                            <a:schemeClr val="tx2"/>
                          </a:solidFill>
                          <a:latin typeface="Cambria Math" panose="02040503050406030204" pitchFamily="18" charset="0"/>
                          <a:ea typeface="微软雅黑" panose="020B0503020204020204" pitchFamily="34" charset="-122"/>
                        </a:rPr>
                        <m:t>×</m:t>
                      </m:r>
                      <m:sSup>
                        <m:sSupPr>
                          <m:ctrlPr>
                            <a:rPr lang="en-US" altLang="zh-CN" sz="2200" i="1" dirty="0">
                              <a:solidFill>
                                <a:schemeClr val="tx2"/>
                              </a:solidFill>
                              <a:latin typeface="Cambria Math" panose="02040503050406030204" pitchFamily="18" charset="0"/>
                              <a:ea typeface="微软雅黑" panose="020B0503020204020204" pitchFamily="34" charset="-122"/>
                            </a:rPr>
                          </m:ctrlPr>
                        </m:sSupPr>
                        <m:e>
                          <m:r>
                            <a:rPr lang="el-GR"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𝐿</m:t>
                          </m:r>
                          <m:r>
                            <a:rPr lang="en-US"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𝑅</m:t>
                          </m:r>
                          <m:r>
                            <a:rPr lang="en-US" altLang="zh-CN" sz="2200" dirty="0">
                              <a:solidFill>
                                <a:schemeClr val="tx2"/>
                              </a:solidFill>
                              <a:latin typeface="Cambria Math" panose="02040503050406030204" pitchFamily="18" charset="0"/>
                              <a:ea typeface="微软雅黑" panose="020B0503020204020204" pitchFamily="34" charset="-122"/>
                            </a:rPr>
                            <m:t>}</m:t>
                          </m:r>
                        </m:e>
                        <m:sup>
                          <m:r>
                            <a:rPr lang="en-US" altLang="zh-CN" sz="2200" i="1" dirty="0">
                              <a:solidFill>
                                <a:schemeClr val="tx2"/>
                              </a:solidFill>
                              <a:latin typeface="Cambria Math" panose="02040503050406030204" pitchFamily="18" charset="0"/>
                              <a:ea typeface="微软雅黑" panose="020B0503020204020204" pitchFamily="34" charset="-122"/>
                            </a:rPr>
                            <m:t>𝑘</m:t>
                          </m:r>
                        </m:sup>
                      </m:sSup>
                    </m:oMath>
                  </m:oMathPara>
                </a14:m>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也就是</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l-GR" altLang="zh-CN" sz="2200" dirty="0">
                          <a:solidFill>
                            <a:schemeClr val="tx2"/>
                          </a:solidFill>
                          <a:latin typeface="Cambria Math" panose="02040503050406030204" pitchFamily="18" charset="0"/>
                          <a:ea typeface="微软雅黑" panose="020B0503020204020204" pitchFamily="34" charset="-122"/>
                        </a:rPr>
                        <m:t>𝛿</m:t>
                      </m:r>
                      <m:d>
                        <m:dPr>
                          <m:ctrlPr>
                            <a:rPr lang="en-US" altLang="zh-CN" sz="2200" i="1" dirty="0">
                              <a:solidFill>
                                <a:schemeClr val="tx2"/>
                              </a:solidFill>
                              <a:latin typeface="Cambria Math" panose="02040503050406030204" pitchFamily="18" charset="0"/>
                              <a:ea typeface="微软雅黑" panose="020B0503020204020204" pitchFamily="34" charset="-122"/>
                            </a:rPr>
                          </m:ctrlPr>
                        </m:dPr>
                        <m:e>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0"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𝑎</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𝑎</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e>
                      </m:d>
                      <m:r>
                        <a:rPr lang="en-US" altLang="zh-CN" sz="2200" b="0" i="0"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dirty="0">
                              <a:solidFill>
                                <a:schemeClr val="tx2"/>
                              </a:solidFill>
                              <a:latin typeface="Cambria Math" panose="02040503050406030204" pitchFamily="18" charset="0"/>
                              <a:ea typeface="微软雅黑" panose="020B0503020204020204" pitchFamily="34" charset="-122"/>
                            </a:rPr>
                            <m:t>𝑞</m:t>
                          </m:r>
                        </m:e>
                        <m:sub>
                          <m:r>
                            <a:rPr lang="en-US" altLang="zh-CN" sz="2200" b="0" i="1" dirty="0" smtClean="0">
                              <a:solidFill>
                                <a:schemeClr val="tx2"/>
                              </a:solidFill>
                              <a:latin typeface="Cambria Math" panose="02040503050406030204" pitchFamily="18" charset="0"/>
                              <a:ea typeface="微软雅黑" panose="020B0503020204020204" pitchFamily="34" charset="-122"/>
                            </a:rPr>
                            <m:t>𝑗</m:t>
                          </m:r>
                        </m:sub>
                      </m:sSub>
                      <m:r>
                        <a:rPr lang="en-US" altLang="zh-CN" sz="2200" b="1" i="1" dirty="0" smtClean="0">
                          <a:solidFill>
                            <a:schemeClr val="tx2"/>
                          </a:solidFill>
                          <a:latin typeface="Cambria Math" panose="02040503050406030204" pitchFamily="18" charset="0"/>
                          <a:ea typeface="微软雅黑" panose="020B0503020204020204" pitchFamily="34" charset="-122"/>
                        </a:rPr>
                        <m:t>,</m:t>
                      </m:r>
                      <m:sSub>
                        <m:sSubPr>
                          <m:ctrlPr>
                            <a:rPr lang="en-US" altLang="zh-CN" sz="2200" i="1" dirty="0" smtClean="0">
                              <a:solidFill>
                                <a:schemeClr val="tx2"/>
                              </a:solidFill>
                              <a:latin typeface="Cambria Math" panose="02040503050406030204" pitchFamily="18" charset="0"/>
                              <a:ea typeface="微软雅黑" panose="020B0503020204020204" pitchFamily="34" charset="-122"/>
                            </a:rPr>
                          </m:ctrlPr>
                        </m:sSubPr>
                        <m:e>
                          <m:r>
                            <a:rPr lang="en-US" altLang="zh-CN" sz="2200" b="0" i="1" dirty="0" smtClean="0">
                              <a:solidFill>
                                <a:schemeClr val="tx2"/>
                              </a:solidFill>
                              <a:latin typeface="Cambria Math" panose="02040503050406030204" pitchFamily="18" charset="0"/>
                              <a:ea typeface="微软雅黑" panose="020B0503020204020204" pitchFamily="34" charset="-122"/>
                            </a:rPr>
                            <m:t>𝑏</m:t>
                          </m:r>
                        </m:e>
                        <m:sub>
                          <m:r>
                            <a:rPr lang="en-US" altLang="zh-CN" sz="2200" i="1" dirty="0">
                              <a:solidFill>
                                <a:schemeClr val="tx2"/>
                              </a:solidFill>
                              <a:latin typeface="Cambria Math" panose="02040503050406030204" pitchFamily="18" charset="0"/>
                              <a:ea typeface="微软雅黑" panose="020B0503020204020204" pitchFamily="34" charset="-122"/>
                            </a:rPr>
                            <m:t>𝑖</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i="1" dirty="0">
                          <a:solidFill>
                            <a:schemeClr val="tx2"/>
                          </a:solidFill>
                          <a:latin typeface="Cambria Math" panose="02040503050406030204" pitchFamily="18" charset="0"/>
                          <a:ea typeface="Cambria Math" panose="02040503050406030204" pitchFamily="18" charset="0"/>
                        </a:rPr>
                        <m:t>⋯</m:t>
                      </m:r>
                      <m:r>
                        <a:rPr lang="en-US" altLang="zh-CN" sz="2200" b="1" i="0" dirty="0" smtClean="0">
                          <a:solidFill>
                            <a:schemeClr val="tx2"/>
                          </a:solidFill>
                          <a:latin typeface="Cambria Math" panose="02040503050406030204" pitchFamily="18" charset="0"/>
                          <a:ea typeface="Cambria Math" panose="02040503050406030204" pitchFamily="18" charset="0"/>
                        </a:rPr>
                        <m:t>,</m:t>
                      </m:r>
                      <m:sSub>
                        <m:sSubPr>
                          <m:ctrlPr>
                            <a:rPr lang="en-US" altLang="zh-CN" sz="2200" i="1" dirty="0">
                              <a:solidFill>
                                <a:schemeClr val="tx2"/>
                              </a:solidFill>
                              <a:latin typeface="Cambria Math" panose="02040503050406030204" pitchFamily="18" charset="0"/>
                              <a:ea typeface="微软雅黑" panose="020B0503020204020204" pitchFamily="34" charset="-122"/>
                            </a:rPr>
                          </m:ctrlPr>
                        </m:sSubPr>
                        <m:e>
                          <m:r>
                            <a:rPr lang="en-US" altLang="zh-CN" sz="2200" i="1" dirty="0">
                              <a:solidFill>
                                <a:schemeClr val="tx2"/>
                              </a:solidFill>
                              <a:latin typeface="Cambria Math" panose="02040503050406030204" pitchFamily="18" charset="0"/>
                              <a:ea typeface="微软雅黑" panose="020B0503020204020204" pitchFamily="34" charset="-122"/>
                            </a:rPr>
                            <m:t>𝑏</m:t>
                          </m:r>
                        </m:e>
                        <m:sub>
                          <m:r>
                            <a:rPr lang="en-US" altLang="zh-CN" sz="2200" b="0" i="1" dirty="0" smtClean="0">
                              <a:solidFill>
                                <a:schemeClr val="tx2"/>
                              </a:solidFill>
                              <a:latin typeface="Cambria Math" panose="02040503050406030204" pitchFamily="18" charset="0"/>
                              <a:ea typeface="微软雅黑" panose="020B0503020204020204" pitchFamily="34" charset="-122"/>
                            </a:rPr>
                            <m:t>𝑘</m:t>
                          </m:r>
                        </m:sub>
                      </m:sSub>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𝐿</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𝑅</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1" i="0" dirty="0" smtClean="0">
                          <a:solidFill>
                            <a:schemeClr val="tx2"/>
                          </a:solidFill>
                          <a:latin typeface="Cambria Math" panose="02040503050406030204" pitchFamily="18" charset="0"/>
                          <a:ea typeface="Cambria Math" panose="02040503050406030204" pitchFamily="18" charset="0"/>
                        </a:rPr>
                        <m:t>,</m:t>
                      </m:r>
                      <m:r>
                        <a:rPr lang="en-US" altLang="zh-CN" sz="2200" i="1" dirty="0">
                          <a:solidFill>
                            <a:schemeClr val="tx2"/>
                          </a:solidFill>
                          <a:latin typeface="Cambria Math" panose="02040503050406030204" pitchFamily="18" charset="0"/>
                          <a:ea typeface="微软雅黑" panose="020B0503020204020204" pitchFamily="34" charset="-122"/>
                        </a:rPr>
                        <m:t>𝐿</m:t>
                      </m:r>
                      <m:r>
                        <a:rPr lang="en-US" altLang="zh-CN" sz="2200" b="1" i="0" dirty="0" smtClean="0">
                          <a:solidFill>
                            <a:schemeClr val="tx2"/>
                          </a:solidFill>
                          <a:latin typeface="Cambria Math" panose="02040503050406030204" pitchFamily="18" charset="0"/>
                          <a:ea typeface="微软雅黑" panose="020B0503020204020204" pitchFamily="34" charset="-122"/>
                        </a:rPr>
                        <m:t>)</m:t>
                      </m:r>
                    </m:oMath>
                  </m:oMathPara>
                </a14:m>
                <a:endParaRPr lang="en-US" altLang="zh-CN" sz="2200" b="1"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显然，单带图灵机是特殊的多带图灵机，下面证明多带图灵机能识别的语言，单带图灵机也能识别。</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定理：每个多带图灵机都有与之等价的单带图灵机</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证明这个定理有多种方法，我们这里采用构造性方法，即构造一个单带图灵机模拟多带图灵机。</a:t>
                </a:r>
                <a:endParaRPr lang="en-US" altLang="zh-CN" sz="2200" dirty="0">
                  <a:solidFill>
                    <a:schemeClr val="tx2"/>
                  </a:solidFill>
                  <a:latin typeface="楷体_GB2312"/>
                  <a:ea typeface="微软雅黑" panose="020B0503020204020204" pitchFamily="34" charset="-122"/>
                </a:endParaRPr>
              </a:p>
              <a:p>
                <a:pPr indent="457200" defTabSz="457200"/>
                <a:endParaRPr lang="en-US" altLang="zh-CN" sz="2200" b="1" dirty="0">
                  <a:solidFill>
                    <a:schemeClr val="tx2"/>
                  </a:solidFill>
                  <a:latin typeface="楷体_GB2312"/>
                  <a:ea typeface="微软雅黑" panose="020B0503020204020204" pitchFamily="34" charset="-122"/>
                </a:endParaRPr>
              </a:p>
              <a:p>
                <a:pPr indent="457200" defTabSz="457200"/>
                <a:endParaRPr lang="en-US" altLang="zh-CN" sz="2200" b="1"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91246"/>
                <a:ext cx="10949500" cy="5204245"/>
              </a:xfrm>
              <a:prstGeom prst="rect">
                <a:avLst/>
              </a:prstGeom>
              <a:blipFill>
                <a:blip r:embed="rId3"/>
                <a:stretch>
                  <a:fillRect l="-724" t="-820"/>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EFA1FFCE-E7A5-4906-A5A1-EDB1F3504028}"/>
              </a:ext>
            </a:extLst>
          </p:cNvPr>
          <p:cNvGrpSpPr/>
          <p:nvPr/>
        </p:nvGrpSpPr>
        <p:grpSpPr>
          <a:xfrm>
            <a:off x="1524001" y="6398"/>
            <a:ext cx="7952508" cy="402193"/>
            <a:chOff x="0" y="6398"/>
            <a:chExt cx="6644482" cy="402193"/>
          </a:xfrm>
        </p:grpSpPr>
        <p:sp>
          <p:nvSpPr>
            <p:cNvPr id="15" name="矩形 14">
              <a:extLst>
                <a:ext uri="{FF2B5EF4-FFF2-40B4-BE49-F238E27FC236}">
                  <a16:creationId xmlns:a16="http://schemas.microsoft.com/office/drawing/2014/main" id="{175679E4-3B69-47BE-A069-33154D4DA61E}"/>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72C3742F-5CAE-45D4-9DCB-4FE96861C38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64383FFF-8A81-4540-9B13-ED039827D576}"/>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FD1F5D5F-0B9D-44D2-8287-6F274DED6C2D}"/>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8116190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sp>
        <p:nvSpPr>
          <p:cNvPr id="48" name="文本框 47">
            <a:extLst>
              <a:ext uri="{FF2B5EF4-FFF2-40B4-BE49-F238E27FC236}">
                <a16:creationId xmlns:a16="http://schemas.microsoft.com/office/drawing/2014/main" id="{6E27794A-40BD-412E-A123-F88638CB29D7}"/>
              </a:ext>
            </a:extLst>
          </p:cNvPr>
          <p:cNvSpPr txBox="1"/>
          <p:nvPr/>
        </p:nvSpPr>
        <p:spPr>
          <a:xfrm>
            <a:off x="306930" y="1560615"/>
            <a:ext cx="6682155" cy="1384995"/>
          </a:xfrm>
          <a:prstGeom prst="rect">
            <a:avLst/>
          </a:prstGeom>
          <a:noFill/>
        </p:spPr>
        <p:txBody>
          <a:bodyPr wrap="square" rtlCol="0">
            <a:spAutoFit/>
          </a:bodyPr>
          <a:lstStyle/>
          <a:p>
            <a:pPr indent="457200" defTabSz="457200"/>
            <a:r>
              <a:rPr lang="zh-CN" altLang="en-US" sz="1200" dirty="0">
                <a:solidFill>
                  <a:schemeClr val="tx2"/>
                </a:solidFill>
                <a:latin typeface="楷体_GB2312"/>
                <a:ea typeface="微软雅黑" panose="020B0503020204020204" pitchFamily="34" charset="-122"/>
              </a:rPr>
              <a:t>用单带</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模拟多带</a:t>
            </a:r>
            <a:r>
              <a:rPr lang="en-US" altLang="zh-CN" sz="1200" dirty="0">
                <a:solidFill>
                  <a:schemeClr val="tx2"/>
                </a:solidFill>
                <a:latin typeface="楷体_GB2312"/>
                <a:ea typeface="微软雅黑" panose="020B0503020204020204" pitchFamily="34" charset="-122"/>
              </a:rPr>
              <a:t>m:</a:t>
            </a:r>
          </a:p>
          <a:p>
            <a:pPr indent="457200" defTabSz="457200"/>
            <a:endParaRPr lang="en-US" altLang="zh-CN"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1:</a:t>
            </a:r>
            <a:r>
              <a:rPr lang="zh-CN" altLang="en-US" sz="1200" dirty="0">
                <a:solidFill>
                  <a:schemeClr val="tx2"/>
                </a:solidFill>
                <a:latin typeface="楷体_GB2312"/>
                <a:ea typeface="微软雅黑" panose="020B0503020204020204" pitchFamily="34" charset="-122"/>
              </a:rPr>
              <a:t>不同带子之间用</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分开，在首尾两端也用</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a:t>
            </a:r>
            <a:r>
              <a:rPr lang="en-US" altLang="zh-CN" sz="1200" dirty="0">
                <a:solidFill>
                  <a:schemeClr val="tx2"/>
                </a:solidFill>
                <a:latin typeface="楷体_GB2312"/>
                <a:ea typeface="微软雅黑" panose="020B0503020204020204" pitchFamily="34" charset="-122"/>
              </a:rPr>
              <a:t>k</a:t>
            </a:r>
            <a:r>
              <a:rPr lang="zh-CN" altLang="en-US" sz="1200" dirty="0">
                <a:solidFill>
                  <a:schemeClr val="tx2"/>
                </a:solidFill>
                <a:latin typeface="楷体_GB2312"/>
                <a:ea typeface="微软雅黑" panose="020B0503020204020204" pitchFamily="34" charset="-122"/>
              </a:rPr>
              <a:t>个带子需要</a:t>
            </a:r>
            <a:r>
              <a:rPr lang="en-US" altLang="zh-CN" sz="1200" dirty="0">
                <a:solidFill>
                  <a:schemeClr val="tx2"/>
                </a:solidFill>
                <a:latin typeface="楷体_GB2312"/>
                <a:ea typeface="微软雅黑" panose="020B0503020204020204" pitchFamily="34" charset="-122"/>
              </a:rPr>
              <a:t>k+1</a:t>
            </a:r>
            <a:r>
              <a:rPr lang="zh-CN" altLang="en-US" sz="1200" dirty="0">
                <a:solidFill>
                  <a:schemeClr val="tx2"/>
                </a:solidFill>
                <a:latin typeface="楷体_GB2312"/>
                <a:ea typeface="微软雅黑" panose="020B0503020204020204" pitchFamily="34" charset="-122"/>
              </a:rPr>
              <a:t>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2:s</a:t>
            </a:r>
            <a:r>
              <a:rPr lang="zh-CN" altLang="en-US" sz="1200" dirty="0">
                <a:solidFill>
                  <a:schemeClr val="tx2"/>
                </a:solidFill>
                <a:latin typeface="楷体_GB2312"/>
                <a:ea typeface="微软雅黑" panose="020B0503020204020204" pitchFamily="34" charset="-122"/>
              </a:rPr>
              <a:t>上的点叫“虚拟读写头”，也就是做特殊标志，记住多带</a:t>
            </a:r>
            <a:r>
              <a:rPr lang="en-US" altLang="zh-CN" sz="1200" dirty="0">
                <a:solidFill>
                  <a:schemeClr val="tx2"/>
                </a:solidFill>
                <a:latin typeface="楷体_GB2312"/>
                <a:ea typeface="微软雅黑" panose="020B0503020204020204" pitchFamily="34" charset="-122"/>
              </a:rPr>
              <a:t>m</a:t>
            </a:r>
            <a:r>
              <a:rPr lang="zh-CN" altLang="en-US" sz="1200" dirty="0">
                <a:solidFill>
                  <a:schemeClr val="tx2"/>
                </a:solidFill>
                <a:latin typeface="楷体_GB2312"/>
                <a:ea typeface="微软雅黑" panose="020B0503020204020204" pitchFamily="34" charset="-122"/>
              </a:rPr>
              <a:t>每个带子读写头所指位置。</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3:</a:t>
            </a:r>
            <a:r>
              <a:rPr lang="zh-CN" altLang="en-US" sz="1200" dirty="0">
                <a:solidFill>
                  <a:schemeClr val="tx2"/>
                </a:solidFill>
                <a:latin typeface="楷体_GB2312"/>
                <a:ea typeface="微软雅黑" panose="020B0503020204020204" pitchFamily="34" charset="-122"/>
              </a:rPr>
              <a:t>如果多带写新符号，则</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对应位置后的内容整体右移。</a:t>
            </a:r>
            <a:endParaRPr lang="en-US" altLang="zh-CN" sz="1200" dirty="0">
              <a:solidFill>
                <a:schemeClr val="tx2"/>
              </a:solidFill>
              <a:latin typeface="楷体_GB2312"/>
              <a:ea typeface="微软雅黑" panose="020B0503020204020204" pitchFamily="34" charset="-122"/>
            </a:endParaRPr>
          </a:p>
        </p:txBody>
      </p:sp>
      <p:pic>
        <p:nvPicPr>
          <p:cNvPr id="4" name="图片 3">
            <a:extLst>
              <a:ext uri="{FF2B5EF4-FFF2-40B4-BE49-F238E27FC236}">
                <a16:creationId xmlns:a16="http://schemas.microsoft.com/office/drawing/2014/main" id="{FEB6F261-99E8-47B4-84CC-9B12D87E0732}"/>
              </a:ext>
            </a:extLst>
          </p:cNvPr>
          <p:cNvPicPr>
            <a:picLocks noChangeAspect="1"/>
          </p:cNvPicPr>
          <p:nvPr/>
        </p:nvPicPr>
        <p:blipFill>
          <a:blip r:embed="rId3"/>
          <a:stretch>
            <a:fillRect/>
          </a:stretch>
        </p:blipFill>
        <p:spPr>
          <a:xfrm>
            <a:off x="206257" y="3322214"/>
            <a:ext cx="5435837" cy="238863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DF3524B-0CF3-4A4F-AC28-39E8CC3BE668}"/>
                  </a:ext>
                </a:extLst>
              </p:cNvPr>
              <p:cNvSpPr txBox="1"/>
              <p:nvPr/>
            </p:nvSpPr>
            <p:spPr>
              <a:xfrm>
                <a:off x="5549325" y="3583461"/>
                <a:ext cx="6264386" cy="2309415"/>
              </a:xfrm>
              <a:prstGeom prst="rect">
                <a:avLst/>
              </a:prstGeom>
              <a:noFill/>
            </p:spPr>
            <p:txBody>
              <a:bodyPr wrap="square" rtlCol="0">
                <a:spAutoFit/>
              </a:bodyPr>
              <a:lstStyle/>
              <a:p>
                <a:pPr indent="457200" defTabSz="457200"/>
                <a:r>
                  <a:rPr lang="zh-CN" altLang="en-US" sz="1200" dirty="0">
                    <a:solidFill>
                      <a:schemeClr val="tx2"/>
                    </a:solidFill>
                    <a:latin typeface="楷体_GB2312"/>
                    <a:ea typeface="微软雅黑" panose="020B0503020204020204" pitchFamily="34" charset="-122"/>
                  </a:rPr>
                  <a:t>具体实现：</a:t>
                </a:r>
              </a:p>
              <a:p>
                <a:pPr indent="457200" defTabSz="457200"/>
                <a:endParaRPr lang="zh-CN" altLang="en-US" sz="1200" dirty="0">
                  <a:solidFill>
                    <a:schemeClr val="tx2"/>
                  </a:solidFill>
                  <a:latin typeface="楷体_GB2312"/>
                  <a:ea typeface="微软雅黑" panose="020B0503020204020204" pitchFamily="34" charset="-122"/>
                </a:endParaRPr>
              </a:p>
              <a:p>
                <a:pPr indent="457200" defTabSz="457200"/>
                <a:r>
                  <a:rPr lang="zh-CN" altLang="en-US" sz="1200" dirty="0">
                    <a:solidFill>
                      <a:schemeClr val="tx2"/>
                    </a:solidFill>
                    <a:latin typeface="楷体_GB2312"/>
                    <a:ea typeface="微软雅黑" panose="020B0503020204020204" pitchFamily="34" charset="-122"/>
                  </a:rPr>
                  <a:t>对于输入</a:t>
                </a:r>
                <a14:m>
                  <m:oMath xmlns:m="http://schemas.openxmlformats.org/officeDocument/2006/math">
                    <m:r>
                      <m:rPr>
                        <m:sty m:val="p"/>
                      </m:rPr>
                      <a:rPr lang="en-US" altLang="zh-CN" sz="1200" b="0" i="0" dirty="0" smtClean="0">
                        <a:solidFill>
                          <a:schemeClr val="tx2"/>
                        </a:solidFill>
                        <a:latin typeface="Cambria Math" panose="02040503050406030204" pitchFamily="18" charset="0"/>
                        <a:ea typeface="微软雅黑" panose="020B0503020204020204" pitchFamily="34" charset="-122"/>
                      </a:rPr>
                      <m:t>M</m:t>
                    </m:r>
                    <m:sSub>
                      <m:sSubPr>
                        <m:ctrlPr>
                          <a:rPr lang="en-US" altLang="zh-CN" sz="1200" i="1" dirty="0" smtClean="0">
                            <a:solidFill>
                              <a:schemeClr val="tx2"/>
                            </a:solidFill>
                            <a:latin typeface="Cambria Math" panose="02040503050406030204" pitchFamily="18" charset="0"/>
                            <a:ea typeface="微软雅黑" panose="020B0503020204020204" pitchFamily="34" charset="-122"/>
                          </a:rPr>
                        </m:ctrlPr>
                      </m:sSubPr>
                      <m:e>
                        <m:r>
                          <a:rPr lang="en-US" altLang="zh-CN" sz="1200" b="0" i="0" dirty="0" smtClean="0">
                            <a:solidFill>
                              <a:schemeClr val="tx2"/>
                            </a:solidFill>
                            <a:latin typeface="Cambria Math" panose="02040503050406030204" pitchFamily="18" charset="0"/>
                            <a:ea typeface="微软雅黑" panose="020B0503020204020204" pitchFamily="34" charset="-122"/>
                          </a:rPr>
                          <m:t>=</m:t>
                        </m:r>
                        <m:r>
                          <a:rPr lang="en-US" altLang="zh-CN" sz="1200" b="0" i="1" dirty="0" smtClean="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1</m:t>
                        </m:r>
                      </m:sub>
                    </m:sSub>
                    <m:r>
                      <a:rPr lang="en-US" altLang="zh-CN" sz="1200" i="1" dirty="0" smtClean="0">
                        <a:solidFill>
                          <a:schemeClr val="tx2"/>
                        </a:solidFill>
                        <a:latin typeface="Cambria Math" panose="02040503050406030204" pitchFamily="18" charset="0"/>
                        <a:ea typeface="Cambria Math" panose="02040503050406030204" pitchFamily="18" charset="0"/>
                      </a:rPr>
                      <m:t>⋯</m:t>
                    </m:r>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𝑛</m:t>
                        </m:r>
                      </m:sub>
                    </m:sSub>
                    <m:r>
                      <a:rPr lang="en-US" altLang="zh-CN" sz="1200" b="0" i="1" dirty="0" smtClean="0">
                        <a:solidFill>
                          <a:schemeClr val="tx2"/>
                        </a:solidFill>
                        <a:latin typeface="Cambria Math" panose="02040503050406030204" pitchFamily="18" charset="0"/>
                        <a:ea typeface="微软雅黑" panose="020B0503020204020204" pitchFamily="34" charset="-122"/>
                      </a:rPr>
                      <m:t> </m:t>
                    </m:r>
                  </m:oMath>
                </a14:m>
                <a:r>
                  <a:rPr lang="en-US" altLang="zh-CN" sz="1200" dirty="0">
                    <a:solidFill>
                      <a:schemeClr val="tx2"/>
                    </a:solidFill>
                    <a:latin typeface="楷体_GB2312"/>
                    <a:ea typeface="微软雅黑" panose="020B0503020204020204" pitchFamily="34" charset="-122"/>
                  </a:rPr>
                  <a:t>, </a:t>
                </a:r>
                <a14:m>
                  <m:oMath xmlns:m="http://schemas.openxmlformats.org/officeDocument/2006/math">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b="0" i="1" dirty="0" smtClean="0">
                            <a:solidFill>
                              <a:schemeClr val="tx2"/>
                            </a:solidFill>
                            <a:latin typeface="Cambria Math" panose="02040503050406030204" pitchFamily="18" charset="0"/>
                            <a:ea typeface="微软雅黑" panose="020B0503020204020204" pitchFamily="34" charset="-122"/>
                          </a:rPr>
                          <m:t>𝑖</m:t>
                        </m:r>
                      </m:sub>
                    </m:sSub>
                    <m:r>
                      <a:rPr lang="zh-CN" altLang="en-US" sz="1200" i="1" dirty="0" smtClean="0">
                        <a:solidFill>
                          <a:schemeClr val="tx2"/>
                        </a:solidFill>
                        <a:latin typeface="Cambria Math" panose="02040503050406030204" pitchFamily="18" charset="0"/>
                        <a:ea typeface="微软雅黑" panose="020B0503020204020204" pitchFamily="34" charset="-122"/>
                      </a:rPr>
                      <m:t>代表</m:t>
                    </m:r>
                  </m:oMath>
                </a14:m>
                <a:r>
                  <a:rPr lang="zh-CN" altLang="en-US" sz="1200" dirty="0">
                    <a:solidFill>
                      <a:schemeClr val="tx2"/>
                    </a:solidFill>
                    <a:latin typeface="楷体_GB2312"/>
                    <a:ea typeface="微软雅黑" panose="020B0503020204020204" pitchFamily="34" charset="-122"/>
                  </a:rPr>
                  <a:t>了多带机</a:t>
                </a:r>
                <a14:m>
                  <m:oMath xmlns:m="http://schemas.openxmlformats.org/officeDocument/2006/math">
                    <m:r>
                      <m:rPr>
                        <m:sty m:val="p"/>
                      </m:rPr>
                      <a:rPr lang="en-US" altLang="zh-CN" sz="1200" dirty="0">
                        <a:solidFill>
                          <a:schemeClr val="tx2"/>
                        </a:solidFill>
                        <a:latin typeface="Cambria Math" panose="02040503050406030204" pitchFamily="18" charset="0"/>
                        <a:ea typeface="微软雅黑" panose="020B0503020204020204" pitchFamily="34" charset="-122"/>
                      </a:rPr>
                      <m:t>M</m:t>
                    </m:r>
                  </m:oMath>
                </a14:m>
                <a:r>
                  <a:rPr lang="zh-CN" altLang="en-US" sz="1200" dirty="0">
                    <a:solidFill>
                      <a:schemeClr val="tx2"/>
                    </a:solidFill>
                    <a:latin typeface="楷体_GB2312"/>
                    <a:ea typeface="微软雅黑" panose="020B0503020204020204" pitchFamily="34" charset="-122"/>
                  </a:rPr>
                  <a:t>上的第</a:t>
                </a:r>
                <a:r>
                  <a:rPr lang="en-US" altLang="zh-CN" sz="1200" dirty="0" err="1">
                    <a:solidFill>
                      <a:schemeClr val="tx2"/>
                    </a:solidFill>
                    <a:latin typeface="楷体_GB2312"/>
                    <a:ea typeface="微软雅黑" panose="020B0503020204020204" pitchFamily="34" charset="-122"/>
                  </a:rPr>
                  <a:t>i</a:t>
                </a:r>
                <a:r>
                  <a:rPr lang="zh-CN" altLang="en-US" sz="1200" dirty="0">
                    <a:solidFill>
                      <a:schemeClr val="tx2"/>
                    </a:solidFill>
                    <a:latin typeface="楷体_GB2312"/>
                    <a:ea typeface="微软雅黑" panose="020B0503020204020204" pitchFamily="34" charset="-122"/>
                  </a:rPr>
                  <a:t>条磁带的输入</a:t>
                </a:r>
                <a:r>
                  <a:rPr lang="en-US" altLang="zh-CN" sz="1200" dirty="0">
                    <a:solidFill>
                      <a:schemeClr val="tx2"/>
                    </a:solidFill>
                    <a:latin typeface="楷体_GB2312"/>
                    <a:ea typeface="微软雅黑" panose="020B0503020204020204" pitchFamily="34" charset="-122"/>
                  </a:rPr>
                  <a:t>                                                                                                                	1):S</a:t>
                </a:r>
                <a:r>
                  <a:rPr lang="zh-CN" altLang="en-US" sz="1200" dirty="0">
                    <a:solidFill>
                      <a:schemeClr val="tx2"/>
                    </a:solidFill>
                    <a:latin typeface="楷体_GB2312"/>
                    <a:ea typeface="微软雅黑" panose="020B0503020204020204" pitchFamily="34" charset="-122"/>
                  </a:rPr>
                  <a:t>在自己的带子上放入：</a:t>
                </a:r>
                <a:r>
                  <a:rPr lang="en-US" altLang="zh-CN" sz="1200" dirty="0">
                    <a:solidFill>
                      <a:schemeClr val="tx2"/>
                    </a:solidFill>
                    <a:ea typeface="微软雅黑" panose="020B0503020204020204" pitchFamily="34" charset="-122"/>
                  </a:rPr>
                  <a:t> </a:t>
                </a:r>
                <a14:m>
                  <m:oMath xmlns:m="http://schemas.openxmlformats.org/officeDocument/2006/math">
                    <m:sSub>
                      <m:sSubPr>
                        <m:ctrlPr>
                          <a:rPr lang="en-US" altLang="zh-CN" sz="1200" i="1" dirty="0" smtClean="0">
                            <a:solidFill>
                              <a:schemeClr val="tx2"/>
                            </a:solidFill>
                            <a:latin typeface="Cambria Math" panose="02040503050406030204" pitchFamily="18" charset="0"/>
                            <a:ea typeface="微软雅黑" panose="020B0503020204020204" pitchFamily="34" charset="-122"/>
                          </a:rPr>
                        </m:ctrlPr>
                      </m:sSubPr>
                      <m:e>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i="1" dirty="0">
                            <a:solidFill>
                              <a:schemeClr val="tx2"/>
                            </a:solidFill>
                            <a:latin typeface="Cambria Math" panose="02040503050406030204" pitchFamily="18" charset="0"/>
                            <a:ea typeface="微软雅黑" panose="020B0503020204020204" pitchFamily="34" charset="-122"/>
                          </a:rPr>
                          <m:t>1</m:t>
                        </m:r>
                      </m:sub>
                    </m:sSub>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Cambria Math" panose="02040503050406030204" pitchFamily="18" charset="0"/>
                      </a:rPr>
                      <m:t>⋯</m:t>
                    </m:r>
                    <m:sSub>
                      <m:sSubPr>
                        <m:ctrlPr>
                          <a:rPr lang="en-US" altLang="zh-CN" sz="1200" i="1" dirty="0">
                            <a:solidFill>
                              <a:schemeClr val="tx2"/>
                            </a:solidFill>
                            <a:latin typeface="Cambria Math" panose="02040503050406030204" pitchFamily="18" charset="0"/>
                            <a:ea typeface="微软雅黑" panose="020B0503020204020204" pitchFamily="34" charset="-122"/>
                          </a:rPr>
                        </m:ctrlPr>
                      </m:sSubPr>
                      <m:e>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i="1" dirty="0">
                            <a:solidFill>
                              <a:schemeClr val="tx2"/>
                            </a:solidFill>
                            <a:latin typeface="Cambria Math" panose="02040503050406030204" pitchFamily="18" charset="0"/>
                            <a:ea typeface="微软雅黑" panose="020B0503020204020204" pitchFamily="34" charset="-122"/>
                          </a:rPr>
                          <m:t>𝑤</m:t>
                        </m:r>
                      </m:e>
                      <m:sub>
                        <m:r>
                          <a:rPr lang="en-US" altLang="zh-CN" sz="1200" i="1" dirty="0">
                            <a:solidFill>
                              <a:schemeClr val="tx2"/>
                            </a:solidFill>
                            <a:latin typeface="Cambria Math" panose="02040503050406030204" pitchFamily="18" charset="0"/>
                            <a:ea typeface="微软雅黑" panose="020B0503020204020204" pitchFamily="34" charset="-122"/>
                          </a:rPr>
                          <m:t>𝑛</m:t>
                        </m:r>
                      </m:sub>
                    </m:sSub>
                    <m:r>
                      <a:rPr lang="en-US" altLang="zh-CN" sz="1200" b="0" i="1" dirty="0" smtClean="0">
                        <a:solidFill>
                          <a:schemeClr val="tx2"/>
                        </a:solidFill>
                        <a:latin typeface="Cambria Math" panose="02040503050406030204" pitchFamily="18" charset="0"/>
                        <a:ea typeface="微软雅黑" panose="020B0503020204020204" pitchFamily="34" charset="-122"/>
                      </a:rPr>
                      <m:t>#</m:t>
                    </m:r>
                    <m:r>
                      <a:rPr lang="en-US" altLang="zh-CN" sz="1200" b="0" i="1" dirty="0" smtClean="0">
                        <a:solidFill>
                          <a:schemeClr val="tx2"/>
                        </a:solidFill>
                        <a:latin typeface="Cambria Math" panose="02040503050406030204" pitchFamily="18" charset="0"/>
                        <a:ea typeface="微软雅黑" panose="020B0503020204020204" pitchFamily="34" charset="-122"/>
                      </a:rPr>
                      <m:t>𝐵</m:t>
                    </m:r>
                    <m:r>
                      <a:rPr lang="en-US" altLang="zh-CN" sz="1200" b="0" i="1" dirty="0" smtClean="0">
                        <a:solidFill>
                          <a:schemeClr val="tx2"/>
                        </a:solidFill>
                        <a:latin typeface="Cambria Math" panose="02040503050406030204" pitchFamily="18" charset="0"/>
                        <a:ea typeface="微软雅黑" panose="020B0503020204020204" pitchFamily="34" charset="-122"/>
                      </a:rPr>
                      <m:t>∗#⋯</m:t>
                    </m:r>
                  </m:oMath>
                </a14:m>
                <a:r>
                  <a:rPr lang="en-US" altLang="zh-CN" sz="1200" dirty="0">
                    <a:solidFill>
                      <a:schemeClr val="tx2"/>
                    </a:solidFill>
                    <a:latin typeface="楷体_GB2312"/>
                    <a:ea typeface="微软雅黑" panose="020B0503020204020204" pitchFamily="34" charset="-122"/>
                  </a:rPr>
                  <a:t>  ,</a:t>
                </a:r>
                <a:r>
                  <a:rPr lang="zh-CN" altLang="en-US" sz="1200" dirty="0">
                    <a:solidFill>
                      <a:schemeClr val="tx2"/>
                    </a:solidFill>
                    <a:latin typeface="楷体_GB2312"/>
                    <a:ea typeface="微软雅黑" panose="020B0503020204020204" pitchFamily="34" charset="-122"/>
                  </a:rPr>
                  <a:t>此格式表示了</a:t>
                </a:r>
                <a:r>
                  <a:rPr lang="en-US" altLang="zh-CN" sz="1200" dirty="0">
                    <a:solidFill>
                      <a:schemeClr val="tx2"/>
                    </a:solidFill>
                    <a:latin typeface="楷体_GB2312"/>
                    <a:ea typeface="微软雅黑" panose="020B0503020204020204" pitchFamily="34" charset="-122"/>
                  </a:rPr>
                  <a:t>M</a:t>
                </a:r>
                <a:r>
                  <a:rPr lang="zh-CN" altLang="en-US" sz="1200" dirty="0">
                    <a:solidFill>
                      <a:schemeClr val="tx2"/>
                    </a:solidFill>
                    <a:latin typeface="楷体_GB2312"/>
                    <a:ea typeface="微软雅黑" panose="020B0503020204020204" pitchFamily="34" charset="-122"/>
                  </a:rPr>
                  <a:t>全部带子的内容 </a:t>
                </a:r>
                <a:endParaRPr lang="en-US" altLang="zh-CN" sz="1200" dirty="0">
                  <a:solidFill>
                    <a:schemeClr val="tx2"/>
                  </a:solidFill>
                  <a:latin typeface="楷体_GB2312"/>
                  <a:ea typeface="微软雅黑" panose="020B0503020204020204" pitchFamily="34" charset="-122"/>
                </a:endParaRPr>
              </a:p>
              <a:p>
                <a:pPr indent="457200" defTabSz="457200"/>
                <a:r>
                  <a:rPr lang="en-US" altLang="zh-CN" sz="1200" dirty="0">
                    <a:solidFill>
                      <a:schemeClr val="tx2"/>
                    </a:solidFill>
                    <a:latin typeface="楷体_GB2312"/>
                    <a:ea typeface="微软雅黑" panose="020B0503020204020204" pitchFamily="34" charset="-122"/>
                  </a:rPr>
                  <a:t>2):</a:t>
                </a:r>
                <a:r>
                  <a:rPr lang="zh-CN" altLang="en-US" sz="1200" dirty="0">
                    <a:solidFill>
                      <a:schemeClr val="tx2"/>
                    </a:solidFill>
                    <a:latin typeface="楷体_GB2312"/>
                    <a:ea typeface="微软雅黑" panose="020B0503020204020204" pitchFamily="34" charset="-122"/>
                  </a:rPr>
                  <a:t>为了模拟一步移动，</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从第一个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号扫描直到最后一个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，目的是为了确定虚拟读写头下的符号。（这一次扫描是记住每一个带子的带头符号）然后</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进行第二次扫描，并根据</a:t>
                </a:r>
                <a14:m>
                  <m:oMath xmlns:m="http://schemas.openxmlformats.org/officeDocument/2006/math">
                    <m:r>
                      <m:rPr>
                        <m:sty m:val="p"/>
                      </m:rPr>
                      <a:rPr lang="en-US" altLang="zh-CN" sz="1200" b="0" i="0" dirty="0" smtClean="0">
                        <a:solidFill>
                          <a:schemeClr val="tx2"/>
                        </a:solidFill>
                        <a:latin typeface="Cambria Math" panose="02040503050406030204" pitchFamily="18" charset="0"/>
                        <a:ea typeface="微软雅黑" panose="020B0503020204020204" pitchFamily="34" charset="-122"/>
                      </a:rPr>
                      <m:t>M</m:t>
                    </m:r>
                  </m:oMath>
                </a14:m>
                <a:r>
                  <a:rPr lang="zh-CN" altLang="en-US" sz="1200" dirty="0">
                    <a:solidFill>
                      <a:schemeClr val="tx2"/>
                    </a:solidFill>
                    <a:latin typeface="楷体_GB2312"/>
                    <a:ea typeface="微软雅黑" panose="020B0503020204020204" pitchFamily="34" charset="-122"/>
                  </a:rPr>
                  <a:t>的转移函数指示的运行方式来更新带子。（这是对每一个读写头的改写和带头移动的步骤） </a:t>
                </a:r>
              </a:p>
              <a:p>
                <a:pPr indent="457200" defTabSz="457200"/>
                <a:r>
                  <a:rPr lang="en-US" altLang="zh-CN" sz="1200" dirty="0">
                    <a:solidFill>
                      <a:schemeClr val="tx2"/>
                    </a:solidFill>
                    <a:latin typeface="楷体_GB2312"/>
                    <a:ea typeface="微软雅黑" panose="020B0503020204020204" pitchFamily="34" charset="-122"/>
                  </a:rPr>
                  <a:t>3):</a:t>
                </a:r>
                <a:r>
                  <a:rPr lang="zh-CN" altLang="en-US" sz="1200" dirty="0">
                    <a:solidFill>
                      <a:schemeClr val="tx2"/>
                    </a:solidFill>
                    <a:latin typeface="楷体_GB2312"/>
                    <a:ea typeface="微软雅黑" panose="020B0503020204020204" pitchFamily="34" charset="-122"/>
                  </a:rPr>
                  <a:t>任何时候，</a:t>
                </a:r>
                <a:r>
                  <a:rPr lang="en-US" altLang="zh-CN" sz="1200" dirty="0">
                    <a:solidFill>
                      <a:schemeClr val="tx2"/>
                    </a:solidFill>
                    <a:latin typeface="楷体_GB2312"/>
                    <a:ea typeface="微软雅黑" panose="020B0503020204020204" pitchFamily="34" charset="-122"/>
                  </a:rPr>
                  <a:t>S</a:t>
                </a:r>
                <a:r>
                  <a:rPr lang="zh-CN" altLang="en-US" sz="1200" dirty="0">
                    <a:solidFill>
                      <a:schemeClr val="tx2"/>
                    </a:solidFill>
                    <a:latin typeface="楷体_GB2312"/>
                    <a:ea typeface="微软雅黑" panose="020B0503020204020204" pitchFamily="34" charset="-122"/>
                  </a:rPr>
                  <a:t>的虚拟读写头向右移动到某个</a:t>
                </a:r>
                <a:r>
                  <a:rPr lang="en-US" altLang="zh-CN" sz="1200" dirty="0">
                    <a:solidFill>
                      <a:schemeClr val="tx2"/>
                    </a:solidFill>
                    <a:latin typeface="楷体_GB2312"/>
                    <a:ea typeface="微软雅黑" panose="020B0503020204020204" pitchFamily="34" charset="-122"/>
                  </a:rPr>
                  <a:t>#</a:t>
                </a:r>
                <a:r>
                  <a:rPr lang="zh-CN" altLang="en-US" sz="1200" dirty="0">
                    <a:solidFill>
                      <a:schemeClr val="tx2"/>
                    </a:solidFill>
                    <a:latin typeface="楷体_GB2312"/>
                    <a:ea typeface="微软雅黑" panose="020B0503020204020204" pitchFamily="34" charset="-122"/>
                  </a:rPr>
                  <a:t>号时，就把这个位置已右的所有内容向右平移一格，然后把这个位置的符号写成</a:t>
                </a:r>
                <a:r>
                  <a:rPr lang="en-US" altLang="zh-CN" sz="1200" dirty="0">
                    <a:solidFill>
                      <a:schemeClr val="tx2"/>
                    </a:solidFill>
                    <a:latin typeface="楷体_GB2312"/>
                    <a:ea typeface="微软雅黑" panose="020B0503020204020204" pitchFamily="34" charset="-122"/>
                  </a:rPr>
                  <a:t>B </a:t>
                </a:r>
                <a:r>
                  <a:rPr lang="zh-CN" altLang="en-US" sz="1200" dirty="0">
                    <a:solidFill>
                      <a:schemeClr val="tx2"/>
                    </a:solidFill>
                    <a:latin typeface="楷体_GB2312"/>
                    <a:ea typeface="微软雅黑" panose="020B0503020204020204" pitchFamily="34" charset="-122"/>
                  </a:rPr>
                  <a:t>，接着继续模拟。（如果一个带子读写头移动到空白位置，则有写新符号的可能，此时要把其他以右的内容右移一格，空出写新符号的位置）        </a:t>
                </a:r>
              </a:p>
            </p:txBody>
          </p:sp>
        </mc:Choice>
        <mc:Fallback xmlns="">
          <p:sp>
            <p:nvSpPr>
              <p:cNvPr id="16" name="文本框 15">
                <a:extLst>
                  <a:ext uri="{FF2B5EF4-FFF2-40B4-BE49-F238E27FC236}">
                    <a16:creationId xmlns:a16="http://schemas.microsoft.com/office/drawing/2014/main" id="{1DF3524B-0CF3-4A4F-AC28-39E8CC3BE668}"/>
                  </a:ext>
                </a:extLst>
              </p:cNvPr>
              <p:cNvSpPr txBox="1">
                <a:spLocks noRot="1" noChangeAspect="1" noMove="1" noResize="1" noEditPoints="1" noAdjustHandles="1" noChangeArrowheads="1" noChangeShapeType="1" noTextEdit="1"/>
              </p:cNvSpPr>
              <p:nvPr/>
            </p:nvSpPr>
            <p:spPr>
              <a:xfrm>
                <a:off x="5549325" y="3583461"/>
                <a:ext cx="6264386" cy="2309415"/>
              </a:xfrm>
              <a:prstGeom prst="rect">
                <a:avLst/>
              </a:prstGeom>
              <a:blipFill>
                <a:blip r:embed="rId4"/>
                <a:stretch>
                  <a:fillRect t="-264" b="-1055"/>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710A148-34A6-4064-BF28-BA86092578D8}"/>
              </a:ext>
            </a:extLst>
          </p:cNvPr>
          <p:cNvGrpSpPr/>
          <p:nvPr/>
        </p:nvGrpSpPr>
        <p:grpSpPr>
          <a:xfrm>
            <a:off x="1524001" y="6398"/>
            <a:ext cx="7952508" cy="402193"/>
            <a:chOff x="0" y="6398"/>
            <a:chExt cx="6644482" cy="402193"/>
          </a:xfrm>
        </p:grpSpPr>
        <p:sp>
          <p:nvSpPr>
            <p:cNvPr id="17" name="矩形 16">
              <a:extLst>
                <a:ext uri="{FF2B5EF4-FFF2-40B4-BE49-F238E27FC236}">
                  <a16:creationId xmlns:a16="http://schemas.microsoft.com/office/drawing/2014/main" id="{037835DB-BBC7-4C1F-B71C-B75061E70B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5E97AC96-918A-45FF-87D1-2F4DFBDC9DD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47D9F057-D3AE-4F00-ABBD-CE297D8E126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149839A4-3646-425A-A02D-B9CCC260E5C5}"/>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9169616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27</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grpSp>
        <p:nvGrpSpPr>
          <p:cNvPr id="15" name="组合 14">
            <a:extLst>
              <a:ext uri="{FF2B5EF4-FFF2-40B4-BE49-F238E27FC236}">
                <a16:creationId xmlns:a16="http://schemas.microsoft.com/office/drawing/2014/main" id="{C710A148-34A6-4064-BF28-BA86092578D8}"/>
              </a:ext>
            </a:extLst>
          </p:cNvPr>
          <p:cNvGrpSpPr/>
          <p:nvPr/>
        </p:nvGrpSpPr>
        <p:grpSpPr>
          <a:xfrm>
            <a:off x="1524001" y="6398"/>
            <a:ext cx="7952508" cy="402193"/>
            <a:chOff x="0" y="6398"/>
            <a:chExt cx="6644482" cy="402193"/>
          </a:xfrm>
        </p:grpSpPr>
        <p:sp>
          <p:nvSpPr>
            <p:cNvPr id="17" name="矩形 16">
              <a:extLst>
                <a:ext uri="{FF2B5EF4-FFF2-40B4-BE49-F238E27FC236}">
                  <a16:creationId xmlns:a16="http://schemas.microsoft.com/office/drawing/2014/main" id="{037835DB-BBC7-4C1F-B71C-B75061E70B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8" name="矩形 17">
              <a:extLst>
                <a:ext uri="{FF2B5EF4-FFF2-40B4-BE49-F238E27FC236}">
                  <a16:creationId xmlns:a16="http://schemas.microsoft.com/office/drawing/2014/main" id="{5E97AC96-918A-45FF-87D1-2F4DFBDC9DD7}"/>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9" name="矩形 18">
              <a:extLst>
                <a:ext uri="{FF2B5EF4-FFF2-40B4-BE49-F238E27FC236}">
                  <a16:creationId xmlns:a16="http://schemas.microsoft.com/office/drawing/2014/main" id="{47D9F057-D3AE-4F00-ABBD-CE297D8E126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0" name="矩形 19">
              <a:extLst>
                <a:ext uri="{FF2B5EF4-FFF2-40B4-BE49-F238E27FC236}">
                  <a16:creationId xmlns:a16="http://schemas.microsoft.com/office/drawing/2014/main" id="{149839A4-3646-425A-A02D-B9CCC260E5C5}"/>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pic>
        <p:nvPicPr>
          <p:cNvPr id="5" name="图片 4">
            <a:extLst>
              <a:ext uri="{FF2B5EF4-FFF2-40B4-BE49-F238E27FC236}">
                <a16:creationId xmlns:a16="http://schemas.microsoft.com/office/drawing/2014/main" id="{D234823D-11DA-427A-856A-30CA7020BE0E}"/>
              </a:ext>
            </a:extLst>
          </p:cNvPr>
          <p:cNvPicPr>
            <a:picLocks noChangeAspect="1"/>
          </p:cNvPicPr>
          <p:nvPr/>
        </p:nvPicPr>
        <p:blipFill>
          <a:blip r:embed="rId3"/>
          <a:stretch>
            <a:fillRect/>
          </a:stretch>
        </p:blipFill>
        <p:spPr>
          <a:xfrm>
            <a:off x="108398" y="1630362"/>
            <a:ext cx="12069854" cy="3710956"/>
          </a:xfrm>
          <a:prstGeom prst="rect">
            <a:avLst/>
          </a:prstGeom>
        </p:spPr>
      </p:pic>
    </p:spTree>
    <p:extLst>
      <p:ext uri="{BB962C8B-B14F-4D97-AF65-F5344CB8AC3E}">
        <p14:creationId xmlns:p14="http://schemas.microsoft.com/office/powerpoint/2010/main" val="107820154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28</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1446550"/>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5.</a:t>
                </a:r>
                <a:r>
                  <a:rPr lang="zh-CN" altLang="en-US" sz="2200" dirty="0">
                    <a:solidFill>
                      <a:schemeClr val="tx2"/>
                    </a:solidFill>
                    <a:latin typeface="楷体_GB2312"/>
                    <a:ea typeface="微软雅黑" panose="020B0503020204020204" pitchFamily="34" charset="-122"/>
                  </a:rPr>
                  <a:t>非确定性图灵机</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非确定性图灵机的转移推导结果是概率性的，也就是给定输入后，会根据概率给出不确定的结果。</a:t>
                </a:r>
                <a:endParaRPr lang="en-US" altLang="zh-CN" sz="2200" dirty="0">
                  <a:solidFill>
                    <a:schemeClr val="tx2"/>
                  </a:solidFill>
                  <a:latin typeface="楷体_GB2312"/>
                  <a:ea typeface="微软雅黑" panose="020B0503020204020204" pitchFamily="34" charset="-122"/>
                </a:endParaRPr>
              </a:p>
              <a:p>
                <a:pPr indent="457200" defTabSz="457200"/>
                <a14:m>
                  <m:oMathPara xmlns:m="http://schemas.openxmlformats.org/officeDocument/2006/math">
                    <m:oMathParaPr>
                      <m:jc m:val="centerGroup"/>
                    </m:oMathParaPr>
                    <m:oMath xmlns:m="http://schemas.openxmlformats.org/officeDocument/2006/math">
                      <m:r>
                        <a:rPr lang="en-US" altLang="zh-CN" sz="2200" dirty="0">
                          <a:solidFill>
                            <a:schemeClr val="tx2"/>
                          </a:solidFill>
                          <a:latin typeface="Cambria Math" panose="02040503050406030204" pitchFamily="18" charset="0"/>
                          <a:ea typeface="微软雅黑" panose="020B0503020204020204" pitchFamily="34" charset="-122"/>
                        </a:rPr>
                        <m:t>𝑄</m:t>
                      </m:r>
                      <m:r>
                        <a:rPr lang="en-US" altLang="zh-CN" sz="2200" dirty="0">
                          <a:solidFill>
                            <a:schemeClr val="tx2"/>
                          </a:solidFill>
                          <a:latin typeface="Cambria Math" panose="02040503050406030204" pitchFamily="18" charset="0"/>
                          <a:ea typeface="微软雅黑" panose="020B0503020204020204" pitchFamily="34" charset="-122"/>
                        </a:rPr>
                        <m:t>×</m:t>
                      </m:r>
                      <m:r>
                        <m:rPr>
                          <m:sty m:val="p"/>
                        </m:rPr>
                        <a:rPr lang="en-US" altLang="zh-CN" sz="2200" dirty="0">
                          <a:solidFill>
                            <a:schemeClr val="tx2"/>
                          </a:solidFill>
                          <a:latin typeface="Cambria Math" panose="02040503050406030204" pitchFamily="18" charset="0"/>
                          <a:ea typeface="微软雅黑" panose="020B0503020204020204" pitchFamily="34" charset="-122"/>
                        </a:rPr>
                        <m:t>Γ</m:t>
                      </m:r>
                      <m:r>
                        <a:rPr lang="en-US" altLang="zh-CN" sz="2200" dirty="0">
                          <a:solidFill>
                            <a:schemeClr val="tx2"/>
                          </a:solidFill>
                          <a:latin typeface="Cambria Math" panose="02040503050406030204" pitchFamily="18" charset="0"/>
                          <a:ea typeface="微软雅黑" panose="020B0503020204020204" pitchFamily="34" charset="-122"/>
                        </a:rPr>
                        <m:t>=</m:t>
                      </m:r>
                      <m:r>
                        <a:rPr lang="el-GR" altLang="zh-CN" sz="2200" i="1" dirty="0">
                          <a:solidFill>
                            <a:schemeClr val="tx2"/>
                          </a:solidFill>
                          <a:latin typeface="Cambria Math" panose="02040503050406030204" pitchFamily="18" charset="0"/>
                          <a:ea typeface="Cambria Math" panose="02040503050406030204" pitchFamily="18" charset="0"/>
                        </a:rPr>
                        <m:t>𝒫</m:t>
                      </m:r>
                      <m:r>
                        <a:rPr lang="en-US" altLang="zh-CN" sz="2200" b="0" i="0" dirty="0" smtClean="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𝑄</m:t>
                      </m:r>
                      <m:r>
                        <a:rPr lang="en-US" altLang="zh-CN" sz="2200" dirty="0">
                          <a:solidFill>
                            <a:schemeClr val="tx2"/>
                          </a:solidFill>
                          <a:latin typeface="Cambria Math" panose="02040503050406030204" pitchFamily="18" charset="0"/>
                          <a:ea typeface="微软雅黑" panose="020B0503020204020204" pitchFamily="34" charset="-122"/>
                        </a:rPr>
                        <m:t>×</m:t>
                      </m:r>
                      <m:r>
                        <m:rPr>
                          <m:sty m:val="p"/>
                        </m:rPr>
                        <a:rPr lang="en-US" altLang="zh-CN" sz="2200" dirty="0">
                          <a:solidFill>
                            <a:schemeClr val="tx2"/>
                          </a:solidFill>
                          <a:latin typeface="Cambria Math" panose="02040503050406030204" pitchFamily="18" charset="0"/>
                          <a:ea typeface="微软雅黑" panose="020B0503020204020204" pitchFamily="34" charset="-122"/>
                        </a:rPr>
                        <m:t>Γ</m:t>
                      </m:r>
                      <m:r>
                        <a:rPr lang="el-GR" altLang="zh-CN" sz="2200" dirty="0">
                          <a:solidFill>
                            <a:schemeClr val="tx2"/>
                          </a:solidFill>
                          <a:latin typeface="Cambria Math" panose="02040503050406030204" pitchFamily="18" charset="0"/>
                          <a:ea typeface="微软雅黑" panose="020B0503020204020204" pitchFamily="34" charset="-122"/>
                        </a:rPr>
                        <m:t>×</m:t>
                      </m:r>
                      <m:d>
                        <m:dPr>
                          <m:begChr m:val="{"/>
                          <m:endChr m:val="}"/>
                          <m:ctrlPr>
                            <a:rPr lang="el-GR" altLang="zh-CN" sz="2200" i="1" dirty="0">
                              <a:solidFill>
                                <a:schemeClr val="tx2"/>
                              </a:solidFill>
                              <a:latin typeface="Cambria Math" panose="02040503050406030204" pitchFamily="18" charset="0"/>
                              <a:ea typeface="微软雅黑" panose="020B0503020204020204" pitchFamily="34" charset="-122"/>
                            </a:rPr>
                          </m:ctrlPr>
                        </m:dPr>
                        <m:e>
                          <m:r>
                            <a:rPr lang="en-US" altLang="zh-CN" sz="2200" dirty="0">
                              <a:solidFill>
                                <a:schemeClr val="tx2"/>
                              </a:solidFill>
                              <a:latin typeface="Cambria Math" panose="02040503050406030204" pitchFamily="18" charset="0"/>
                              <a:ea typeface="微软雅黑" panose="020B0503020204020204" pitchFamily="34" charset="-122"/>
                            </a:rPr>
                            <m:t>𝐿</m:t>
                          </m:r>
                          <m:r>
                            <a:rPr lang="en-US" altLang="zh-CN" sz="2200" dirty="0">
                              <a:solidFill>
                                <a:schemeClr val="tx2"/>
                              </a:solidFill>
                              <a:latin typeface="Cambria Math" panose="02040503050406030204" pitchFamily="18" charset="0"/>
                              <a:ea typeface="微软雅黑" panose="020B0503020204020204" pitchFamily="34" charset="-122"/>
                            </a:rPr>
                            <m:t>,</m:t>
                          </m:r>
                          <m:r>
                            <a:rPr lang="en-US" altLang="zh-CN" sz="2200" dirty="0">
                              <a:solidFill>
                                <a:schemeClr val="tx2"/>
                              </a:solidFill>
                              <a:latin typeface="Cambria Math" panose="02040503050406030204" pitchFamily="18" charset="0"/>
                              <a:ea typeface="微软雅黑" panose="020B0503020204020204" pitchFamily="34" charset="-122"/>
                            </a:rPr>
                            <m:t>𝑅</m:t>
                          </m:r>
                          <m:r>
                            <a:rPr lang="en-US" altLang="zh-CN" sz="2200" b="0" i="1" dirty="0" smtClean="0">
                              <a:solidFill>
                                <a:schemeClr val="tx2"/>
                              </a:solidFill>
                              <a:latin typeface="Cambria Math" panose="02040503050406030204" pitchFamily="18" charset="0"/>
                              <a:ea typeface="微软雅黑" panose="020B0503020204020204" pitchFamily="34" charset="-122"/>
                            </a:rPr>
                            <m:t>,</m:t>
                          </m:r>
                          <m:r>
                            <a:rPr lang="en-US" altLang="zh-CN" sz="2200" b="0" i="1" dirty="0" smtClean="0">
                              <a:solidFill>
                                <a:schemeClr val="tx2"/>
                              </a:solidFill>
                              <a:latin typeface="Cambria Math" panose="02040503050406030204" pitchFamily="18" charset="0"/>
                              <a:ea typeface="微软雅黑" panose="020B0503020204020204" pitchFamily="34" charset="-122"/>
                            </a:rPr>
                            <m:t>𝑆</m:t>
                          </m:r>
                        </m:e>
                      </m:d>
                      <m:r>
                        <a:rPr lang="en-US" altLang="zh-CN" sz="2200" b="0" i="0" dirty="0" smtClean="0">
                          <a:solidFill>
                            <a:schemeClr val="tx2"/>
                          </a:solidFill>
                          <a:latin typeface="Cambria Math" panose="02040503050406030204" pitchFamily="18" charset="0"/>
                          <a:ea typeface="微软雅黑" panose="020B0503020204020204" pitchFamily="34" charset="-122"/>
                        </a:rPr>
                        <m:t>)</m:t>
                      </m:r>
                    </m:oMath>
                  </m:oMathPara>
                </a14:m>
                <a:endParaRPr lang="en-US" altLang="zh-CN" sz="2200" b="0"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1446550"/>
              </a:xfrm>
              <a:prstGeom prst="rect">
                <a:avLst/>
              </a:prstGeom>
              <a:blipFill>
                <a:blip r:embed="rId3"/>
                <a:stretch>
                  <a:fillRect l="-724" t="-2954" b="-46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C47DC0E-59B2-47DE-B40E-90D66B0AAB1A}"/>
              </a:ext>
            </a:extLst>
          </p:cNvPr>
          <p:cNvPicPr>
            <a:picLocks noChangeAspect="1"/>
          </p:cNvPicPr>
          <p:nvPr/>
        </p:nvPicPr>
        <p:blipFill>
          <a:blip r:embed="rId4"/>
          <a:stretch>
            <a:fillRect/>
          </a:stretch>
        </p:blipFill>
        <p:spPr>
          <a:xfrm>
            <a:off x="302137" y="2838535"/>
            <a:ext cx="3905382" cy="3087153"/>
          </a:xfrm>
          <a:prstGeom prst="rect">
            <a:avLst/>
          </a:prstGeom>
        </p:spPr>
      </p:pic>
      <p:sp>
        <p:nvSpPr>
          <p:cNvPr id="5" name="文本框 4">
            <a:extLst>
              <a:ext uri="{FF2B5EF4-FFF2-40B4-BE49-F238E27FC236}">
                <a16:creationId xmlns:a16="http://schemas.microsoft.com/office/drawing/2014/main" id="{8BAA659E-A0D6-4E63-828F-D0AA78F8D5FC}"/>
              </a:ext>
            </a:extLst>
          </p:cNvPr>
          <p:cNvSpPr txBox="1"/>
          <p:nvPr/>
        </p:nvSpPr>
        <p:spPr>
          <a:xfrm>
            <a:off x="486507" y="5793331"/>
            <a:ext cx="703385" cy="369332"/>
          </a:xfrm>
          <a:prstGeom prst="rect">
            <a:avLst/>
          </a:prstGeom>
          <a:noFill/>
        </p:spPr>
        <p:txBody>
          <a:bodyPr wrap="square" rtlCol="0">
            <a:spAutoFit/>
          </a:bodyPr>
          <a:lstStyle/>
          <a:p>
            <a:r>
              <a:rPr lang="en-US" altLang="zh-CN" dirty="0"/>
              <a:t>DTM</a:t>
            </a:r>
            <a:endParaRPr lang="zh-CN" altLang="en-US" dirty="0"/>
          </a:p>
        </p:txBody>
      </p:sp>
      <p:sp>
        <p:nvSpPr>
          <p:cNvPr id="16" name="文本框 15">
            <a:extLst>
              <a:ext uri="{FF2B5EF4-FFF2-40B4-BE49-F238E27FC236}">
                <a16:creationId xmlns:a16="http://schemas.microsoft.com/office/drawing/2014/main" id="{9A3505BB-ABE3-4394-A716-2D5F74AB69CF}"/>
              </a:ext>
            </a:extLst>
          </p:cNvPr>
          <p:cNvSpPr txBox="1"/>
          <p:nvPr/>
        </p:nvSpPr>
        <p:spPr>
          <a:xfrm>
            <a:off x="2554746" y="5793331"/>
            <a:ext cx="833225" cy="369332"/>
          </a:xfrm>
          <a:prstGeom prst="rect">
            <a:avLst/>
          </a:prstGeom>
          <a:noFill/>
        </p:spPr>
        <p:txBody>
          <a:bodyPr wrap="square" rtlCol="0">
            <a:spAutoFit/>
          </a:bodyPr>
          <a:lstStyle/>
          <a:p>
            <a:r>
              <a:rPr lang="en-US" altLang="zh-CN" dirty="0"/>
              <a:t>NDTM</a:t>
            </a:r>
            <a:endParaRPr lang="zh-CN" altLang="en-US" dirty="0"/>
          </a:p>
        </p:txBody>
      </p:sp>
      <p:sp>
        <p:nvSpPr>
          <p:cNvPr id="17" name="文本框 16">
            <a:extLst>
              <a:ext uri="{FF2B5EF4-FFF2-40B4-BE49-F238E27FC236}">
                <a16:creationId xmlns:a16="http://schemas.microsoft.com/office/drawing/2014/main" id="{495FCFF8-349A-4566-B82C-D4B14970E3DA}"/>
              </a:ext>
            </a:extLst>
          </p:cNvPr>
          <p:cNvSpPr txBox="1"/>
          <p:nvPr/>
        </p:nvSpPr>
        <p:spPr>
          <a:xfrm>
            <a:off x="4105275" y="3035933"/>
            <a:ext cx="7736529" cy="1785104"/>
          </a:xfrm>
          <a:prstGeom prst="rect">
            <a:avLst/>
          </a:prstGeom>
          <a:noFill/>
        </p:spPr>
        <p:txBody>
          <a:bodyPr wrap="square" rtlCol="0">
            <a:spAutoFit/>
          </a:bodyPr>
          <a:lstStyle/>
          <a:p>
            <a:pPr indent="457200" defTabSz="457200"/>
            <a:r>
              <a:rPr lang="en-US" altLang="zh-CN" sz="2200" dirty="0">
                <a:solidFill>
                  <a:schemeClr val="tx2"/>
                </a:solidFill>
                <a:latin typeface="楷体_GB2312"/>
                <a:ea typeface="微软雅黑" panose="020B0503020204020204" pitchFamily="34" charset="-122"/>
              </a:rPr>
              <a:t>NDTM</a:t>
            </a:r>
            <a:r>
              <a:rPr lang="zh-CN" altLang="en-US" sz="2200" dirty="0">
                <a:solidFill>
                  <a:schemeClr val="tx2"/>
                </a:solidFill>
                <a:latin typeface="楷体_GB2312"/>
                <a:ea typeface="微软雅黑" panose="020B0503020204020204" pitchFamily="34" charset="-122"/>
              </a:rPr>
              <a:t>通常用来解决</a:t>
            </a:r>
            <a:r>
              <a:rPr lang="zh-CN" altLang="en-US" sz="2200" b="1" dirty="0">
                <a:solidFill>
                  <a:schemeClr val="tx2"/>
                </a:solidFill>
                <a:latin typeface="楷体_GB2312"/>
                <a:ea typeface="微软雅黑" panose="020B0503020204020204" pitchFamily="34" charset="-122"/>
              </a:rPr>
              <a:t>存在性问题</a:t>
            </a:r>
            <a:r>
              <a:rPr lang="zh-CN" altLang="en-US" sz="2200" dirty="0">
                <a:solidFill>
                  <a:schemeClr val="tx2"/>
                </a:solidFill>
                <a:latin typeface="楷体_GB2312"/>
                <a:ea typeface="微软雅黑" panose="020B0503020204020204" pitchFamily="34" charset="-122"/>
              </a:rPr>
              <a:t>。非确定图灵机的计算代表着一棵树，不同的分支代表着机器不同的可能性，如果计算的某个分支导致接收状态，则接受该输入。</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定理：对于任意一个非确定性图灵机，都存在一个确定图灵机与之对应，接下来证明</a:t>
            </a:r>
            <a:endParaRPr lang="en-US" altLang="zh-CN" sz="2200" dirty="0">
              <a:solidFill>
                <a:schemeClr val="tx2"/>
              </a:solidFill>
              <a:latin typeface="楷体_GB2312"/>
              <a:ea typeface="微软雅黑" panose="020B0503020204020204" pitchFamily="34" charset="-122"/>
            </a:endParaRPr>
          </a:p>
        </p:txBody>
      </p:sp>
      <p:grpSp>
        <p:nvGrpSpPr>
          <p:cNvPr id="18" name="组合 17">
            <a:extLst>
              <a:ext uri="{FF2B5EF4-FFF2-40B4-BE49-F238E27FC236}">
                <a16:creationId xmlns:a16="http://schemas.microsoft.com/office/drawing/2014/main" id="{4ECDF920-E61F-4DFE-BD75-01CE8CF9C2EF}"/>
              </a:ext>
            </a:extLst>
          </p:cNvPr>
          <p:cNvGrpSpPr/>
          <p:nvPr/>
        </p:nvGrpSpPr>
        <p:grpSpPr>
          <a:xfrm>
            <a:off x="1524001" y="6398"/>
            <a:ext cx="7952508" cy="402193"/>
            <a:chOff x="0" y="6398"/>
            <a:chExt cx="6644482" cy="402193"/>
          </a:xfrm>
        </p:grpSpPr>
        <p:sp>
          <p:nvSpPr>
            <p:cNvPr id="19" name="矩形 18">
              <a:extLst>
                <a:ext uri="{FF2B5EF4-FFF2-40B4-BE49-F238E27FC236}">
                  <a16:creationId xmlns:a16="http://schemas.microsoft.com/office/drawing/2014/main" id="{4CC70640-3A32-45B9-BB25-62182E1B8434}"/>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0" name="矩形 19">
              <a:extLst>
                <a:ext uri="{FF2B5EF4-FFF2-40B4-BE49-F238E27FC236}">
                  <a16:creationId xmlns:a16="http://schemas.microsoft.com/office/drawing/2014/main" id="{11C05D4A-DD0A-4861-A9D8-65F9A49F8978}"/>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1" name="矩形 20">
              <a:extLst>
                <a:ext uri="{FF2B5EF4-FFF2-40B4-BE49-F238E27FC236}">
                  <a16:creationId xmlns:a16="http://schemas.microsoft.com/office/drawing/2014/main" id="{FAAC2EFF-7CA4-4E81-9097-A070125645A0}"/>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2" name="矩形 21">
              <a:extLst>
                <a:ext uri="{FF2B5EF4-FFF2-40B4-BE49-F238E27FC236}">
                  <a16:creationId xmlns:a16="http://schemas.microsoft.com/office/drawing/2014/main" id="{60EA9D8F-8416-4D36-8AE1-320E2AE53D87}"/>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431568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29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p:grpSp>
        <p:nvGrpSpPr>
          <p:cNvPr id="15" name="组合 14">
            <a:extLst>
              <a:ext uri="{FF2B5EF4-FFF2-40B4-BE49-F238E27FC236}">
                <a16:creationId xmlns:a16="http://schemas.microsoft.com/office/drawing/2014/main" id="{45FC157D-66E8-4777-B4BF-4ECD439B7201}"/>
              </a:ext>
            </a:extLst>
          </p:cNvPr>
          <p:cNvGrpSpPr/>
          <p:nvPr/>
        </p:nvGrpSpPr>
        <p:grpSpPr>
          <a:xfrm>
            <a:off x="1524001" y="6398"/>
            <a:ext cx="7952508" cy="402193"/>
            <a:chOff x="0" y="6398"/>
            <a:chExt cx="6644482" cy="402193"/>
          </a:xfrm>
        </p:grpSpPr>
        <p:sp>
          <p:nvSpPr>
            <p:cNvPr id="16" name="矩形 15">
              <a:extLst>
                <a:ext uri="{FF2B5EF4-FFF2-40B4-BE49-F238E27FC236}">
                  <a16:creationId xmlns:a16="http://schemas.microsoft.com/office/drawing/2014/main" id="{490BD6DC-BC4A-4F6E-A75E-8AE30CFED76F}"/>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301A48BE-9ED3-437C-9CCD-13DB20CD6B16}"/>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7583B211-5A13-433A-8E20-5C6D58D8152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FBAE255E-5C28-4BC2-8AF8-DF075C140818}"/>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BDE6396-A8CB-4AD5-B40B-846D887A9DDC}"/>
                  </a:ext>
                </a:extLst>
              </p:cNvPr>
              <p:cNvSpPr txBox="1"/>
              <p:nvPr/>
            </p:nvSpPr>
            <p:spPr>
              <a:xfrm>
                <a:off x="505352" y="1609236"/>
                <a:ext cx="3919577" cy="4154984"/>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a:t>
                </a:r>
                <a:r>
                  <a:rPr lang="zh-CN" altLang="en-US" sz="2200" b="1" dirty="0">
                    <a:solidFill>
                      <a:schemeClr val="tx2"/>
                    </a:solidFill>
                    <a:latin typeface="楷体_GB2312"/>
                    <a:ea typeface="微软雅黑" panose="020B0503020204020204" pitchFamily="34" charset="-122"/>
                  </a:rPr>
                  <a:t>广度优先搜索</a:t>
                </a:r>
                <a:r>
                  <a:rPr lang="zh-CN" altLang="en-US" sz="2200" dirty="0">
                    <a:solidFill>
                      <a:schemeClr val="tx2"/>
                    </a:solidFill>
                    <a:latin typeface="楷体_GB2312"/>
                    <a:ea typeface="微软雅黑" panose="020B0503020204020204" pitchFamily="34" charset="-122"/>
                  </a:rPr>
                  <a:t>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5BDE6396-A8CB-4AD5-B40B-846D887A9DDC}"/>
                  </a:ext>
                </a:extLst>
              </p:cNvPr>
              <p:cNvSpPr txBox="1">
                <a:spLocks noRot="1" noChangeAspect="1" noMove="1" noResize="1" noEditPoints="1" noAdjustHandles="1" noChangeArrowheads="1" noChangeShapeType="1" noTextEdit="1"/>
              </p:cNvSpPr>
              <p:nvPr/>
            </p:nvSpPr>
            <p:spPr>
              <a:xfrm>
                <a:off x="505352" y="1609236"/>
                <a:ext cx="3919577" cy="4154984"/>
              </a:xfrm>
              <a:prstGeom prst="rect">
                <a:avLst/>
              </a:prstGeom>
              <a:blipFill>
                <a:blip r:embed="rId3"/>
                <a:stretch>
                  <a:fillRect l="-2022" t="-1026" r="-9020" b="-1906"/>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CA22F69F-3186-48D3-B957-4B338447E152}"/>
              </a:ext>
            </a:extLst>
          </p:cNvPr>
          <p:cNvPicPr>
            <a:picLocks noChangeAspect="1"/>
          </p:cNvPicPr>
          <p:nvPr/>
        </p:nvPicPr>
        <p:blipFill>
          <a:blip r:embed="rId4"/>
          <a:stretch>
            <a:fillRect/>
          </a:stretch>
        </p:blipFill>
        <p:spPr>
          <a:xfrm>
            <a:off x="5024049" y="1079049"/>
            <a:ext cx="6562007" cy="5022062"/>
          </a:xfrm>
          <a:prstGeom prst="rect">
            <a:avLst/>
          </a:prstGeom>
        </p:spPr>
      </p:pic>
    </p:spTree>
    <p:extLst>
      <p:ext uri="{BB962C8B-B14F-4D97-AF65-F5344CB8AC3E}">
        <p14:creationId xmlns:p14="http://schemas.microsoft.com/office/powerpoint/2010/main" val="26719414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图灵机简介</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2021/11/15</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3</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01</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30</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1785104"/>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来使用广度优先搜索来探索树。该策略先探索所有分支到相同深度，然后再探索到下一个深度的任何分支。这种方法保证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1785104"/>
              </a:xfrm>
              <a:prstGeom prst="rect">
                <a:avLst/>
              </a:prstGeom>
              <a:blipFill>
                <a:blip r:embed="rId3"/>
                <a:stretch>
                  <a:fillRect l="-724" t="-2389" r="-167" b="-614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FC236F8F-9DC7-450F-A8A5-01F11246F005}"/>
              </a:ext>
            </a:extLst>
          </p:cNvPr>
          <p:cNvPicPr>
            <a:picLocks noChangeAspect="1"/>
          </p:cNvPicPr>
          <p:nvPr/>
        </p:nvPicPr>
        <p:blipFill>
          <a:blip r:embed="rId4"/>
          <a:stretch>
            <a:fillRect/>
          </a:stretch>
        </p:blipFill>
        <p:spPr>
          <a:xfrm>
            <a:off x="1426157" y="2889182"/>
            <a:ext cx="8101507" cy="3415503"/>
          </a:xfrm>
          <a:prstGeom prst="rect">
            <a:avLst/>
          </a:prstGeom>
        </p:spPr>
      </p:pic>
      <p:grpSp>
        <p:nvGrpSpPr>
          <p:cNvPr id="15" name="组合 14">
            <a:extLst>
              <a:ext uri="{FF2B5EF4-FFF2-40B4-BE49-F238E27FC236}">
                <a16:creationId xmlns:a16="http://schemas.microsoft.com/office/drawing/2014/main" id="{45FC157D-66E8-4777-B4BF-4ECD439B7201}"/>
              </a:ext>
            </a:extLst>
          </p:cNvPr>
          <p:cNvGrpSpPr/>
          <p:nvPr/>
        </p:nvGrpSpPr>
        <p:grpSpPr>
          <a:xfrm>
            <a:off x="1524001" y="6398"/>
            <a:ext cx="7952508" cy="402193"/>
            <a:chOff x="0" y="6398"/>
            <a:chExt cx="6644482" cy="402193"/>
          </a:xfrm>
        </p:grpSpPr>
        <p:sp>
          <p:nvSpPr>
            <p:cNvPr id="16" name="矩形 15">
              <a:extLst>
                <a:ext uri="{FF2B5EF4-FFF2-40B4-BE49-F238E27FC236}">
                  <a16:creationId xmlns:a16="http://schemas.microsoft.com/office/drawing/2014/main" id="{490BD6DC-BC4A-4F6E-A75E-8AE30CFED76F}"/>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7" name="矩形 16">
              <a:extLst>
                <a:ext uri="{FF2B5EF4-FFF2-40B4-BE49-F238E27FC236}">
                  <a16:creationId xmlns:a16="http://schemas.microsoft.com/office/drawing/2014/main" id="{301A48BE-9ED3-437C-9CCD-13DB20CD6B16}"/>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8" name="矩形 17">
              <a:extLst>
                <a:ext uri="{FF2B5EF4-FFF2-40B4-BE49-F238E27FC236}">
                  <a16:creationId xmlns:a16="http://schemas.microsoft.com/office/drawing/2014/main" id="{7583B211-5A13-433A-8E20-5C6D58D8152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9" name="矩形 18">
              <a:extLst>
                <a:ext uri="{FF2B5EF4-FFF2-40B4-BE49-F238E27FC236}">
                  <a16:creationId xmlns:a16="http://schemas.microsoft.com/office/drawing/2014/main" id="{FBAE255E-5C28-4BC2-8AF8-DF075C140818}"/>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397169186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31</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图灵机的变形</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6E27794A-40BD-412E-A123-F88638CB29D7}"/>
                  </a:ext>
                </a:extLst>
              </p:cNvPr>
              <p:cNvSpPr txBox="1"/>
              <p:nvPr/>
            </p:nvSpPr>
            <p:spPr>
              <a:xfrm>
                <a:off x="524535" y="1359854"/>
                <a:ext cx="10949500" cy="3816429"/>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我们可以用确定性</a:t>
                </a:r>
                <a:r>
                  <a:rPr lang="en-US" altLang="zh-CN" sz="2200" dirty="0">
                    <a:solidFill>
                      <a:schemeClr val="tx2"/>
                    </a:solidFill>
                    <a:latin typeface="楷体_GB2312"/>
                    <a:ea typeface="微软雅黑" panose="020B0503020204020204" pitchFamily="34" charset="-122"/>
                  </a:rPr>
                  <a:t>DTM</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模拟任何非确定性</a:t>
                </a:r>
                <a:r>
                  <a:rPr lang="en-US" altLang="zh-CN" sz="2200" dirty="0">
                    <a:solidFill>
                      <a:schemeClr val="tx2"/>
                    </a:solidFill>
                    <a:latin typeface="楷体_GB2312"/>
                    <a:ea typeface="微软雅黑" panose="020B0503020204020204" pitchFamily="34" charset="-122"/>
                  </a:rPr>
                  <a:t>NDTM</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。模拟背后的想法是让</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尝试</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的非确定性计算的所有可能分支。如果</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在这些分支之一上找到接受状态，则</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接受。否则，</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的模拟不会终止。</a:t>
                </a:r>
                <a:endParaRPr lang="en-US" altLang="zh-CN" sz="2200" dirty="0">
                  <a:solidFill>
                    <a:schemeClr val="tx2"/>
                  </a:solidFill>
                  <a:latin typeface="楷体_GB2312"/>
                  <a:ea typeface="微软雅黑" panose="020B0503020204020204" pitchFamily="34" charset="-122"/>
                </a:endParaRPr>
              </a:p>
              <a:p>
                <a:pPr indent="457200" defTabSz="457200"/>
                <a:r>
                  <a:rPr lang="zh-CN" altLang="en-US" sz="2200" dirty="0">
                    <a:solidFill>
                      <a:schemeClr val="tx2"/>
                    </a:solidFill>
                    <a:latin typeface="楷体_GB2312"/>
                    <a:ea typeface="微软雅黑" panose="020B0503020204020204" pitchFamily="34" charset="-122"/>
                  </a:rPr>
                  <a:t>我们将</a:t>
                </a:r>
                <a14:m>
                  <m:oMath xmlns:m="http://schemas.openxmlformats.org/officeDocument/2006/math">
                    <m:r>
                      <a:rPr lang="en-US" altLang="zh-CN" sz="2200" b="0" i="1" dirty="0" smtClean="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对输入</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𝑤</m:t>
                    </m:r>
                  </m:oMath>
                </a14:m>
                <a:r>
                  <a:rPr lang="zh-CN" altLang="en-US" sz="2200" dirty="0">
                    <a:solidFill>
                      <a:schemeClr val="tx2"/>
                    </a:solidFill>
                    <a:latin typeface="楷体_GB2312"/>
                    <a:ea typeface="微软雅黑" panose="020B0503020204020204" pitchFamily="34" charset="-122"/>
                  </a:rPr>
                  <a:t>的计算视为一棵树。树的每个分支代表非确定性的分支之一。树的每个节点都是</a:t>
                </a:r>
                <a14:m>
                  <m:oMath xmlns:m="http://schemas.openxmlformats.org/officeDocument/2006/math">
                    <m:r>
                      <a:rPr lang="en-US" altLang="zh-CN" sz="2200" b="0" i="1" smtClean="0">
                        <a:solidFill>
                          <a:schemeClr val="tx2"/>
                        </a:solidFill>
                        <a:latin typeface="Cambria Math" panose="02040503050406030204" pitchFamily="18" charset="0"/>
                        <a:ea typeface="微软雅黑" panose="020B0503020204020204" pitchFamily="34" charset="-122"/>
                      </a:rPr>
                      <m:t>𝑁</m:t>
                    </m:r>
                  </m:oMath>
                </a14:m>
                <a:r>
                  <a:rPr lang="zh-CN" altLang="en-US" sz="2200" dirty="0">
                    <a:solidFill>
                      <a:schemeClr val="tx2"/>
                    </a:solidFill>
                    <a:latin typeface="楷体_GB2312"/>
                    <a:ea typeface="微软雅黑" panose="020B0503020204020204" pitchFamily="34" charset="-122"/>
                  </a:rPr>
                  <a:t>的格局。树的根是起始格局。</a:t>
                </a:r>
                <a:r>
                  <a:rPr lang="en-US" altLang="zh-CN" sz="2200" dirty="0">
                    <a:solidFill>
                      <a:schemeClr val="tx2"/>
                    </a:solidFill>
                    <a:latin typeface="楷体_GB2312"/>
                    <a:ea typeface="微软雅黑" panose="020B0503020204020204" pitchFamily="34" charset="-122"/>
                  </a:rPr>
                  <a:t>TM</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在该树中搜索可接受的格局。仔细进行搜索是至关重要的，以免</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无法访问整棵树。一个诱人但很糟糕的想法是让</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使用深度优先搜索来探索树。深度优先搜索策略在备份到探索其他分支之前一直沿着一个分支向下。如果</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以这种方式探索这棵树，</a:t>
                </a:r>
                <a:r>
                  <a:rPr lang="en-US" altLang="zh-CN" sz="2200" dirty="0">
                    <a:solidFill>
                      <a:schemeClr val="tx2"/>
                    </a:solidFill>
                    <a:ea typeface="微软雅黑" panose="020B0503020204020204" pitchFamily="34" charset="-122"/>
                  </a:rPr>
                  <a:t> </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可能会在一个无限的分支上永远走下去，并错过其他分支上的接受格局。因此，我们设计</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来使用广度优先搜索来探索树。该策略先探索所有分支到相同深度，然后再探索到下一个深度的任何分支。这种方法保证</a:t>
                </a:r>
                <a14:m>
                  <m:oMath xmlns:m="http://schemas.openxmlformats.org/officeDocument/2006/math">
                    <m:r>
                      <a:rPr lang="en-US" altLang="zh-CN" sz="2200" i="1" dirty="0">
                        <a:solidFill>
                          <a:schemeClr val="tx2"/>
                        </a:solidFill>
                        <a:latin typeface="Cambria Math" panose="02040503050406030204" pitchFamily="18" charset="0"/>
                        <a:ea typeface="微软雅黑" panose="020B0503020204020204" pitchFamily="34" charset="-122"/>
                      </a:rPr>
                      <m:t>𝐷</m:t>
                    </m:r>
                  </m:oMath>
                </a14:m>
                <a:r>
                  <a:rPr lang="zh-CN" altLang="en-US" sz="2200" dirty="0">
                    <a:solidFill>
                      <a:schemeClr val="tx2"/>
                    </a:solidFill>
                    <a:latin typeface="楷体_GB2312"/>
                    <a:ea typeface="微软雅黑" panose="020B0503020204020204" pitchFamily="34" charset="-122"/>
                  </a:rPr>
                  <a:t>将访问树中的每个节点，直到它遇到一个接受格局。</a:t>
                </a:r>
                <a:endParaRPr lang="en-US" altLang="zh-CN" sz="2200" dirty="0">
                  <a:solidFill>
                    <a:schemeClr val="tx2"/>
                  </a:solidFill>
                  <a:latin typeface="楷体_GB231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6E27794A-40BD-412E-A123-F88638CB29D7}"/>
                  </a:ext>
                </a:extLst>
              </p:cNvPr>
              <p:cNvSpPr txBox="1">
                <a:spLocks noRot="1" noChangeAspect="1" noMove="1" noResize="1" noEditPoints="1" noAdjustHandles="1" noChangeArrowheads="1" noChangeShapeType="1" noTextEdit="1"/>
              </p:cNvSpPr>
              <p:nvPr/>
            </p:nvSpPr>
            <p:spPr>
              <a:xfrm>
                <a:off x="524535" y="1359854"/>
                <a:ext cx="10949500" cy="3816429"/>
              </a:xfrm>
              <a:prstGeom prst="rect">
                <a:avLst/>
              </a:prstGeom>
              <a:blipFill>
                <a:blip r:embed="rId3"/>
                <a:stretch>
                  <a:fillRect l="-724" t="-1118" r="-668" b="-2396"/>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E46BD6B4-AC5D-40AB-A497-F064542263BA}"/>
              </a:ext>
            </a:extLst>
          </p:cNvPr>
          <p:cNvGrpSpPr/>
          <p:nvPr/>
        </p:nvGrpSpPr>
        <p:grpSpPr>
          <a:xfrm>
            <a:off x="1524001" y="6398"/>
            <a:ext cx="7952508" cy="402193"/>
            <a:chOff x="0" y="6398"/>
            <a:chExt cx="6644482" cy="402193"/>
          </a:xfrm>
        </p:grpSpPr>
        <p:sp>
          <p:nvSpPr>
            <p:cNvPr id="15" name="矩形 14">
              <a:extLst>
                <a:ext uri="{FF2B5EF4-FFF2-40B4-BE49-F238E27FC236}">
                  <a16:creationId xmlns:a16="http://schemas.microsoft.com/office/drawing/2014/main" id="{91C41A4E-1599-4079-88C8-61852ED43FA2}"/>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16" name="矩形 15">
              <a:extLst>
                <a:ext uri="{FF2B5EF4-FFF2-40B4-BE49-F238E27FC236}">
                  <a16:creationId xmlns:a16="http://schemas.microsoft.com/office/drawing/2014/main" id="{42DBF69F-6A0A-4349-9DE1-57BF6A7208AB}"/>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17" name="矩形 16">
              <a:extLst>
                <a:ext uri="{FF2B5EF4-FFF2-40B4-BE49-F238E27FC236}">
                  <a16:creationId xmlns:a16="http://schemas.microsoft.com/office/drawing/2014/main" id="{C53DCA08-753E-4E67-ACC3-F978E44BA8F0}"/>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18" name="矩形 17">
              <a:extLst>
                <a:ext uri="{FF2B5EF4-FFF2-40B4-BE49-F238E27FC236}">
                  <a16:creationId xmlns:a16="http://schemas.microsoft.com/office/drawing/2014/main" id="{741B9F9B-9BAF-4B71-B685-FF1BEA2929E0}"/>
                </a:ext>
              </a:extLst>
            </p:cNvPr>
            <p:cNvSpPr/>
            <p:nvPr/>
          </p:nvSpPr>
          <p:spPr>
            <a:xfrm>
              <a:off x="4074178" y="22856"/>
              <a:ext cx="2570304" cy="36490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6901505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4</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7914142" cy="402193"/>
            <a:chOff x="0" y="6398"/>
            <a:chExt cx="6612426"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074178" y="22856"/>
              <a:ext cx="2538248"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图灵机简介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612847" y="1714397"/>
            <a:ext cx="4828792" cy="4524315"/>
          </a:xfrm>
          <a:prstGeom prst="rect">
            <a:avLst/>
          </a:prstGeom>
          <a:noFill/>
        </p:spPr>
        <p:txBody>
          <a:bodyPr wrap="square" rtlCol="0">
            <a:spAutoFit/>
          </a:bodyPr>
          <a:lstStyle/>
          <a:p>
            <a:pPr indent="457200" defTabSz="457200"/>
            <a:r>
              <a:rPr lang="zh-CN" altLang="en-US" sz="2400" dirty="0">
                <a:solidFill>
                  <a:schemeClr val="tx2"/>
                </a:solidFill>
                <a:latin typeface="楷体_GB2312"/>
                <a:ea typeface="微软雅黑" panose="020B0503020204020204" pitchFamily="34" charset="-122"/>
              </a:rPr>
              <a:t>到目前为止，关于计算理论我们提出了许多计算模型，但是同时看到有许多非常简单的例子超出了这些计算模型的可处理能力。这些模型太受限制，无法作为通用计算机的模型。</a:t>
            </a:r>
            <a:endParaRPr lang="en-US" altLang="zh-CN" sz="2400" dirty="0">
              <a:solidFill>
                <a:schemeClr val="tx2"/>
              </a:solidFill>
              <a:latin typeface="楷体_GB2312"/>
              <a:ea typeface="微软雅黑" panose="020B0503020204020204" pitchFamily="34" charset="-122"/>
            </a:endParaRPr>
          </a:p>
          <a:p>
            <a:pPr indent="457200" defTabSz="457200"/>
            <a:r>
              <a:rPr lang="en-US" altLang="zh-CN" sz="2400" dirty="0">
                <a:solidFill>
                  <a:schemeClr val="tx2"/>
                </a:solidFill>
                <a:latin typeface="楷体_GB2312"/>
                <a:ea typeface="微软雅黑" panose="020B0503020204020204" pitchFamily="34" charset="-122"/>
              </a:rPr>
              <a:t>1936</a:t>
            </a:r>
            <a:r>
              <a:rPr lang="zh-CN" altLang="en-US" sz="2400" dirty="0">
                <a:solidFill>
                  <a:schemeClr val="tx2"/>
                </a:solidFill>
                <a:latin typeface="楷体_GB2312"/>
                <a:ea typeface="微软雅黑" panose="020B0503020204020204" pitchFamily="34" charset="-122"/>
              </a:rPr>
              <a:t>年，</a:t>
            </a:r>
            <a:r>
              <a:rPr lang="en-US" altLang="zh-CN" sz="2400" dirty="0">
                <a:solidFill>
                  <a:schemeClr val="tx2"/>
                </a:solidFill>
                <a:latin typeface="楷体_GB2312"/>
                <a:ea typeface="微软雅黑" panose="020B0503020204020204" pitchFamily="34" charset="-122"/>
              </a:rPr>
              <a:t>Alan Turing</a:t>
            </a:r>
            <a:r>
              <a:rPr lang="zh-CN" altLang="en-US" sz="2400" dirty="0">
                <a:solidFill>
                  <a:schemeClr val="tx2"/>
                </a:solidFill>
                <a:latin typeface="楷体_GB2312"/>
                <a:ea typeface="微软雅黑" panose="020B0503020204020204" pitchFamily="34" charset="-122"/>
              </a:rPr>
              <a:t>提出了一种更加强大的模型，叫做图灵机。相似于有限状态机，但是图灵机有着无限和无限制的内存，是通用计算机的一个更准确的模型。它可以做真正计算器可以做的事情。</a:t>
            </a:r>
            <a:endParaRPr lang="en-US" altLang="zh-CN" sz="2400" dirty="0">
              <a:solidFill>
                <a:schemeClr val="tx2"/>
              </a:solidFill>
              <a:latin typeface="楷体_GB2312"/>
              <a:ea typeface="微软雅黑" panose="020B0503020204020204" pitchFamily="34" charset="-122"/>
            </a:endParaRPr>
          </a:p>
        </p:txBody>
      </p:sp>
      <p:pic>
        <p:nvPicPr>
          <p:cNvPr id="13" name="图片 121">
            <a:extLst>
              <a:ext uri="{FF2B5EF4-FFF2-40B4-BE49-F238E27FC236}">
                <a16:creationId xmlns:a16="http://schemas.microsoft.com/office/drawing/2014/main" id="{06B504BA-C4CC-4008-BFBA-59C3CD271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617" y="1425395"/>
            <a:ext cx="2814638"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5">
            <a:extLst>
              <a:ext uri="{FF2B5EF4-FFF2-40B4-BE49-F238E27FC236}">
                <a16:creationId xmlns:a16="http://schemas.microsoft.com/office/drawing/2014/main" id="{F2EEA66F-9A61-4B89-A081-29E639E0F435}"/>
              </a:ext>
            </a:extLst>
          </p:cNvPr>
          <p:cNvSpPr txBox="1">
            <a:spLocks noChangeArrowheads="1"/>
          </p:cNvSpPr>
          <p:nvPr/>
        </p:nvSpPr>
        <p:spPr bwMode="auto">
          <a:xfrm>
            <a:off x="7313617" y="5037029"/>
            <a:ext cx="28797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algn="l">
              <a:spcBef>
                <a:spcPct val="0"/>
              </a:spcBef>
              <a:defRPr>
                <a:solidFill>
                  <a:schemeClr val="tx1"/>
                </a:solidFill>
                <a:latin typeface="Arial" panose="020B0604020202020204" pitchFamily="34" charset="0"/>
                <a:ea typeface="宋体" panose="02010600030101010101" pitchFamily="2" charset="-122"/>
              </a:defRPr>
            </a:lvl2pPr>
            <a:lvl3pPr algn="l">
              <a:spcBef>
                <a:spcPct val="0"/>
              </a:spcBef>
              <a:defRPr>
                <a:solidFill>
                  <a:schemeClr val="tx1"/>
                </a:solidFill>
                <a:latin typeface="Arial" panose="020B0604020202020204" pitchFamily="34" charset="0"/>
                <a:ea typeface="宋体" panose="02010600030101010101" pitchFamily="2" charset="-122"/>
              </a:defRPr>
            </a:lvl3pPr>
            <a:lvl4pPr algn="l">
              <a:spcBef>
                <a:spcPct val="0"/>
              </a:spcBef>
              <a:defRPr>
                <a:solidFill>
                  <a:schemeClr val="tx1"/>
                </a:solidFill>
                <a:latin typeface="Arial" panose="020B0604020202020204" pitchFamily="34" charset="0"/>
                <a:ea typeface="宋体" panose="02010600030101010101" pitchFamily="2" charset="-122"/>
              </a:defRPr>
            </a:lvl4pPr>
            <a:lvl5pPr algn="l">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dirty="0">
                <a:ea typeface="楷体_GB2312" pitchFamily="49" charset="-122"/>
              </a:rPr>
              <a:t>1912-1954</a:t>
            </a:r>
          </a:p>
        </p:txBody>
      </p:sp>
    </p:spTree>
    <p:extLst>
      <p:ext uri="{BB962C8B-B14F-4D97-AF65-F5344CB8AC3E}">
        <p14:creationId xmlns:p14="http://schemas.microsoft.com/office/powerpoint/2010/main" val="2207597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5</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图灵机的基本模型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524535" y="1482803"/>
            <a:ext cx="10949500" cy="769441"/>
          </a:xfrm>
          <a:prstGeom prst="rect">
            <a:avLst/>
          </a:prstGeom>
          <a:noFill/>
        </p:spPr>
        <p:txBody>
          <a:bodyPr wrap="square" rtlCol="0">
            <a:spAutoFit/>
          </a:bodyPr>
          <a:lstStyle/>
          <a:p>
            <a:pPr indent="457200" defTabSz="457200"/>
            <a:r>
              <a:rPr lang="zh-CN" altLang="en-US" sz="2200" dirty="0">
                <a:solidFill>
                  <a:schemeClr val="tx2"/>
                </a:solidFill>
                <a:latin typeface="楷体_GB2312"/>
                <a:ea typeface="微软雅黑" panose="020B0503020204020204" pitchFamily="34" charset="-122"/>
              </a:rPr>
              <a:t>无限制内存图灵机以无限长的磁带来作为它的无限内存。有一个磁带头可以向磁带中读写符号，并且可以在磁带上到处移动。</a:t>
            </a:r>
            <a:endParaRPr lang="en-US" altLang="zh-CN" sz="2200" dirty="0">
              <a:solidFill>
                <a:schemeClr val="tx2"/>
              </a:solidFill>
              <a:latin typeface="楷体_GB2312"/>
              <a:ea typeface="微软雅黑" panose="020B0503020204020204" pitchFamily="34" charset="-122"/>
            </a:endParaRPr>
          </a:p>
        </p:txBody>
      </p:sp>
      <p:pic>
        <p:nvPicPr>
          <p:cNvPr id="13" name="图片 12">
            <a:extLst>
              <a:ext uri="{FF2B5EF4-FFF2-40B4-BE49-F238E27FC236}">
                <a16:creationId xmlns:a16="http://schemas.microsoft.com/office/drawing/2014/main" id="{5AA43A6B-5386-4EBE-A9FD-CD078D0A64F4}"/>
              </a:ext>
            </a:extLst>
          </p:cNvPr>
          <p:cNvPicPr>
            <a:picLocks noChangeAspect="1"/>
          </p:cNvPicPr>
          <p:nvPr/>
        </p:nvPicPr>
        <p:blipFill>
          <a:blip r:embed="rId3"/>
          <a:stretch>
            <a:fillRect/>
          </a:stretch>
        </p:blipFill>
        <p:spPr>
          <a:xfrm>
            <a:off x="5148263" y="2210649"/>
            <a:ext cx="6197811" cy="1806742"/>
          </a:xfrm>
          <a:prstGeom prst="rect">
            <a:avLst/>
          </a:prstGeom>
        </p:spPr>
      </p:pic>
      <p:sp>
        <p:nvSpPr>
          <p:cNvPr id="15" name="Rectangle 3">
            <a:extLst>
              <a:ext uri="{FF2B5EF4-FFF2-40B4-BE49-F238E27FC236}">
                <a16:creationId xmlns:a16="http://schemas.microsoft.com/office/drawing/2014/main" id="{E9ED473C-2A80-4C6E-A0F2-B0E178DD926A}"/>
              </a:ext>
            </a:extLst>
          </p:cNvPr>
          <p:cNvSpPr>
            <a:spLocks noChangeArrowheads="1"/>
          </p:cNvSpPr>
          <p:nvPr/>
        </p:nvSpPr>
        <p:spPr bwMode="auto">
          <a:xfrm>
            <a:off x="838200" y="3314700"/>
            <a:ext cx="5486400" cy="2667000"/>
          </a:xfrm>
          <a:prstGeom prst="rect">
            <a:avLst/>
          </a:prstGeom>
          <a:noFill/>
          <a:ln w="9525">
            <a:solidFill>
              <a:srgbClr val="000000"/>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4">
            <a:extLst>
              <a:ext uri="{FF2B5EF4-FFF2-40B4-BE49-F238E27FC236}">
                <a16:creationId xmlns:a16="http://schemas.microsoft.com/office/drawing/2014/main" id="{729EF48B-6710-418E-AE85-9BD2A78B0377}"/>
              </a:ext>
            </a:extLst>
          </p:cNvPr>
          <p:cNvSpPr>
            <a:spLocks noChangeArrowheads="1"/>
          </p:cNvSpPr>
          <p:nvPr/>
        </p:nvSpPr>
        <p:spPr bwMode="auto">
          <a:xfrm>
            <a:off x="1371600" y="3619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5">
            <a:extLst>
              <a:ext uri="{FF2B5EF4-FFF2-40B4-BE49-F238E27FC236}">
                <a16:creationId xmlns:a16="http://schemas.microsoft.com/office/drawing/2014/main" id="{ECF8D6E7-596A-4173-8DA4-52337A40C8E5}"/>
              </a:ext>
            </a:extLst>
          </p:cNvPr>
          <p:cNvSpPr>
            <a:spLocks noChangeArrowheads="1"/>
          </p:cNvSpPr>
          <p:nvPr/>
        </p:nvSpPr>
        <p:spPr bwMode="auto">
          <a:xfrm>
            <a:off x="2895600" y="3619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6">
            <a:extLst>
              <a:ext uri="{FF2B5EF4-FFF2-40B4-BE49-F238E27FC236}">
                <a16:creationId xmlns:a16="http://schemas.microsoft.com/office/drawing/2014/main" id="{97FF3CA9-257F-4AD3-A61A-4E91EF282353}"/>
              </a:ext>
            </a:extLst>
          </p:cNvPr>
          <p:cNvSpPr>
            <a:spLocks noChangeArrowheads="1"/>
          </p:cNvSpPr>
          <p:nvPr/>
        </p:nvSpPr>
        <p:spPr bwMode="auto">
          <a:xfrm>
            <a:off x="3429000" y="48387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7">
            <a:extLst>
              <a:ext uri="{FF2B5EF4-FFF2-40B4-BE49-F238E27FC236}">
                <a16:creationId xmlns:a16="http://schemas.microsoft.com/office/drawing/2014/main" id="{F538C489-C033-4B48-A330-6D1B48170760}"/>
              </a:ext>
            </a:extLst>
          </p:cNvPr>
          <p:cNvSpPr>
            <a:spLocks noChangeArrowheads="1"/>
          </p:cNvSpPr>
          <p:nvPr/>
        </p:nvSpPr>
        <p:spPr bwMode="auto">
          <a:xfrm>
            <a:off x="4267200" y="40005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8">
            <a:extLst>
              <a:ext uri="{FF2B5EF4-FFF2-40B4-BE49-F238E27FC236}">
                <a16:creationId xmlns:a16="http://schemas.microsoft.com/office/drawing/2014/main" id="{F5A89D2C-F75D-4280-9CDC-1C0985061AB0}"/>
              </a:ext>
            </a:extLst>
          </p:cNvPr>
          <p:cNvSpPr>
            <a:spLocks noChangeArrowheads="1"/>
          </p:cNvSpPr>
          <p:nvPr/>
        </p:nvSpPr>
        <p:spPr bwMode="auto">
          <a:xfrm>
            <a:off x="4876800" y="52197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9">
            <a:extLst>
              <a:ext uri="{FF2B5EF4-FFF2-40B4-BE49-F238E27FC236}">
                <a16:creationId xmlns:a16="http://schemas.microsoft.com/office/drawing/2014/main" id="{BE157727-E69F-48EB-A489-C93CC16B7353}"/>
              </a:ext>
            </a:extLst>
          </p:cNvPr>
          <p:cNvSpPr>
            <a:spLocks noChangeArrowheads="1"/>
          </p:cNvSpPr>
          <p:nvPr/>
        </p:nvSpPr>
        <p:spPr bwMode="auto">
          <a:xfrm>
            <a:off x="1905000" y="4991100"/>
            <a:ext cx="6096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10">
            <a:extLst>
              <a:ext uri="{FF2B5EF4-FFF2-40B4-BE49-F238E27FC236}">
                <a16:creationId xmlns:a16="http://schemas.microsoft.com/office/drawing/2014/main" id="{BDEBEAC1-572F-4BE4-9494-B0B8516BE66A}"/>
              </a:ext>
            </a:extLst>
          </p:cNvPr>
          <p:cNvSpPr>
            <a:spLocks noChangeArrowheads="1"/>
          </p:cNvSpPr>
          <p:nvPr/>
        </p:nvSpPr>
        <p:spPr bwMode="auto">
          <a:xfrm>
            <a:off x="4191000" y="3924300"/>
            <a:ext cx="7620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11">
            <a:extLst>
              <a:ext uri="{FF2B5EF4-FFF2-40B4-BE49-F238E27FC236}">
                <a16:creationId xmlns:a16="http://schemas.microsoft.com/office/drawing/2014/main" id="{89B78EB0-DC15-4E86-B99B-E0CADFA4BB96}"/>
              </a:ext>
            </a:extLst>
          </p:cNvPr>
          <p:cNvSpPr>
            <a:spLocks noChangeArrowheads="1"/>
          </p:cNvSpPr>
          <p:nvPr/>
        </p:nvSpPr>
        <p:spPr bwMode="auto">
          <a:xfrm>
            <a:off x="4800600" y="5143500"/>
            <a:ext cx="7620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Line 12">
            <a:extLst>
              <a:ext uri="{FF2B5EF4-FFF2-40B4-BE49-F238E27FC236}">
                <a16:creationId xmlns:a16="http://schemas.microsoft.com/office/drawing/2014/main" id="{B51B70B5-28ED-49CD-A47A-F87C184E1CD5}"/>
              </a:ext>
            </a:extLst>
          </p:cNvPr>
          <p:cNvSpPr>
            <a:spLocks noChangeShapeType="1"/>
          </p:cNvSpPr>
          <p:nvPr/>
        </p:nvSpPr>
        <p:spPr bwMode="auto">
          <a:xfrm>
            <a:off x="914400" y="39243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13">
            <a:extLst>
              <a:ext uri="{FF2B5EF4-FFF2-40B4-BE49-F238E27FC236}">
                <a16:creationId xmlns:a16="http://schemas.microsoft.com/office/drawing/2014/main" id="{C75AB21D-522D-4FA1-A073-C855BD617784}"/>
              </a:ext>
            </a:extLst>
          </p:cNvPr>
          <p:cNvSpPr>
            <a:spLocks noChangeShapeType="1"/>
          </p:cNvSpPr>
          <p:nvPr/>
        </p:nvSpPr>
        <p:spPr bwMode="auto">
          <a:xfrm>
            <a:off x="1981200" y="39243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Line 14">
            <a:extLst>
              <a:ext uri="{FF2B5EF4-FFF2-40B4-BE49-F238E27FC236}">
                <a16:creationId xmlns:a16="http://schemas.microsoft.com/office/drawing/2014/main" id="{FC04D3D2-CAA4-41A2-9B65-C0CE47B4514B}"/>
              </a:ext>
            </a:extLst>
          </p:cNvPr>
          <p:cNvSpPr>
            <a:spLocks noChangeShapeType="1"/>
          </p:cNvSpPr>
          <p:nvPr/>
        </p:nvSpPr>
        <p:spPr bwMode="auto">
          <a:xfrm>
            <a:off x="3276600" y="4152900"/>
            <a:ext cx="304800" cy="762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Line 15">
            <a:extLst>
              <a:ext uri="{FF2B5EF4-FFF2-40B4-BE49-F238E27FC236}">
                <a16:creationId xmlns:a16="http://schemas.microsoft.com/office/drawing/2014/main" id="{0DB27D23-FECE-443E-8AAD-50D5B5070A5D}"/>
              </a:ext>
            </a:extLst>
          </p:cNvPr>
          <p:cNvSpPr>
            <a:spLocks noChangeShapeType="1"/>
          </p:cNvSpPr>
          <p:nvPr/>
        </p:nvSpPr>
        <p:spPr bwMode="auto">
          <a:xfrm flipV="1">
            <a:off x="3962400" y="4533900"/>
            <a:ext cx="381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 name="Line 16">
            <a:extLst>
              <a:ext uri="{FF2B5EF4-FFF2-40B4-BE49-F238E27FC236}">
                <a16:creationId xmlns:a16="http://schemas.microsoft.com/office/drawing/2014/main" id="{0CFE0339-6A74-49B4-95DB-F9D258471EDA}"/>
              </a:ext>
            </a:extLst>
          </p:cNvPr>
          <p:cNvSpPr>
            <a:spLocks noChangeShapeType="1"/>
          </p:cNvSpPr>
          <p:nvPr/>
        </p:nvSpPr>
        <p:spPr bwMode="auto">
          <a:xfrm>
            <a:off x="1752600" y="4152900"/>
            <a:ext cx="30480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 name="Freeform 17">
            <a:extLst>
              <a:ext uri="{FF2B5EF4-FFF2-40B4-BE49-F238E27FC236}">
                <a16:creationId xmlns:a16="http://schemas.microsoft.com/office/drawing/2014/main" id="{4141185A-076A-40BA-AC3F-E00B13335969}"/>
              </a:ext>
            </a:extLst>
          </p:cNvPr>
          <p:cNvSpPr>
            <a:spLocks/>
          </p:cNvSpPr>
          <p:nvPr/>
        </p:nvSpPr>
        <p:spPr bwMode="auto">
          <a:xfrm>
            <a:off x="2362200" y="5524500"/>
            <a:ext cx="2438400" cy="330200"/>
          </a:xfrm>
          <a:custGeom>
            <a:avLst/>
            <a:gdLst>
              <a:gd name="T0" fmla="*/ 0 w 1536"/>
              <a:gd name="T1" fmla="*/ 0 h 208"/>
              <a:gd name="T2" fmla="*/ 2147483646 w 1536"/>
              <a:gd name="T3" fmla="*/ 2147483646 h 208"/>
              <a:gd name="T4" fmla="*/ 2147483646 w 1536"/>
              <a:gd name="T5" fmla="*/ 2147483646 h 208"/>
              <a:gd name="T6" fmla="*/ 0 60000 65536"/>
              <a:gd name="T7" fmla="*/ 0 60000 65536"/>
              <a:gd name="T8" fmla="*/ 0 60000 65536"/>
            </a:gdLst>
            <a:ahLst/>
            <a:cxnLst>
              <a:cxn ang="T6">
                <a:pos x="T0" y="T1"/>
              </a:cxn>
              <a:cxn ang="T7">
                <a:pos x="T2" y="T3"/>
              </a:cxn>
              <a:cxn ang="T8">
                <a:pos x="T4" y="T5"/>
              </a:cxn>
            </a:cxnLst>
            <a:rect l="0" t="0" r="r" b="b"/>
            <a:pathLst>
              <a:path w="1536" h="208">
                <a:moveTo>
                  <a:pt x="0" y="0"/>
                </a:moveTo>
                <a:cubicBezTo>
                  <a:pt x="208" y="88"/>
                  <a:pt x="416" y="176"/>
                  <a:pt x="672" y="192"/>
                </a:cubicBezTo>
                <a:cubicBezTo>
                  <a:pt x="928" y="208"/>
                  <a:pt x="1232" y="152"/>
                  <a:pt x="1536" y="96"/>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Line 18">
            <a:extLst>
              <a:ext uri="{FF2B5EF4-FFF2-40B4-BE49-F238E27FC236}">
                <a16:creationId xmlns:a16="http://schemas.microsoft.com/office/drawing/2014/main" id="{F793681C-22DE-443E-8C94-6162F28D19DE}"/>
              </a:ext>
            </a:extLst>
          </p:cNvPr>
          <p:cNvSpPr>
            <a:spLocks noChangeShapeType="1"/>
          </p:cNvSpPr>
          <p:nvPr/>
        </p:nvSpPr>
        <p:spPr bwMode="auto">
          <a:xfrm flipV="1">
            <a:off x="2514600" y="5143500"/>
            <a:ext cx="914400" cy="76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 name="Text Box 36">
            <a:extLst>
              <a:ext uri="{FF2B5EF4-FFF2-40B4-BE49-F238E27FC236}">
                <a16:creationId xmlns:a16="http://schemas.microsoft.com/office/drawing/2014/main" id="{CA80A8B6-D0A3-4B4E-A227-66873C562230}"/>
              </a:ext>
            </a:extLst>
          </p:cNvPr>
          <p:cNvSpPr txBox="1">
            <a:spLocks noChangeArrowheads="1"/>
          </p:cNvSpPr>
          <p:nvPr/>
        </p:nvSpPr>
        <p:spPr bwMode="auto">
          <a:xfrm>
            <a:off x="762000" y="2781300"/>
            <a:ext cx="23158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latin typeface="+mn-lt"/>
              </a:rPr>
              <a:t>Control Unit </a:t>
            </a:r>
          </a:p>
        </p:txBody>
      </p:sp>
      <p:sp>
        <p:nvSpPr>
          <p:cNvPr id="36" name="矩形 35">
            <a:extLst>
              <a:ext uri="{FF2B5EF4-FFF2-40B4-BE49-F238E27FC236}">
                <a16:creationId xmlns:a16="http://schemas.microsoft.com/office/drawing/2014/main" id="{189CEBD4-FC00-46FB-8A2D-6BA5A88B3474}"/>
              </a:ext>
            </a:extLst>
          </p:cNvPr>
          <p:cNvSpPr/>
          <p:nvPr/>
        </p:nvSpPr>
        <p:spPr>
          <a:xfrm>
            <a:off x="6400218" y="22856"/>
            <a:ext cx="2980375"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图灵机的变形算法鲁棒性分析</a:t>
            </a:r>
          </a:p>
        </p:txBody>
      </p:sp>
      <p:grpSp>
        <p:nvGrpSpPr>
          <p:cNvPr id="37" name="组合 36">
            <a:extLst>
              <a:ext uri="{FF2B5EF4-FFF2-40B4-BE49-F238E27FC236}">
                <a16:creationId xmlns:a16="http://schemas.microsoft.com/office/drawing/2014/main" id="{C9DA9967-2DFE-4758-92C6-B22F4E09BF18}"/>
              </a:ext>
            </a:extLst>
          </p:cNvPr>
          <p:cNvGrpSpPr/>
          <p:nvPr/>
        </p:nvGrpSpPr>
        <p:grpSpPr>
          <a:xfrm>
            <a:off x="1524001" y="6398"/>
            <a:ext cx="7958902" cy="402193"/>
            <a:chOff x="0" y="6398"/>
            <a:chExt cx="6649824" cy="402193"/>
          </a:xfrm>
        </p:grpSpPr>
        <p:sp>
          <p:nvSpPr>
            <p:cNvPr id="38" name="矩形 37">
              <a:extLst>
                <a:ext uri="{FF2B5EF4-FFF2-40B4-BE49-F238E27FC236}">
                  <a16:creationId xmlns:a16="http://schemas.microsoft.com/office/drawing/2014/main" id="{D53AB652-D184-4208-BD83-8C4D87B56928}"/>
                </a:ext>
              </a:extLst>
            </p:cNvPr>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39" name="矩形 38">
              <a:extLst>
                <a:ext uri="{FF2B5EF4-FFF2-40B4-BE49-F238E27FC236}">
                  <a16:creationId xmlns:a16="http://schemas.microsoft.com/office/drawing/2014/main" id="{6E461AB2-D122-4F02-ADEA-397597BA1D74}"/>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40" name="矩形 39">
              <a:extLst>
                <a:ext uri="{FF2B5EF4-FFF2-40B4-BE49-F238E27FC236}">
                  <a16:creationId xmlns:a16="http://schemas.microsoft.com/office/drawing/2014/main" id="{9B6AF4A2-4021-4807-9F01-CF9A52FCE4C2}"/>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1" name="矩形 40">
              <a:extLst>
                <a:ext uri="{FF2B5EF4-FFF2-40B4-BE49-F238E27FC236}">
                  <a16:creationId xmlns:a16="http://schemas.microsoft.com/office/drawing/2014/main" id="{6A94A9B8-9836-4652-8E67-DA705D38C0D4}"/>
                </a:ext>
              </a:extLst>
            </p:cNvPr>
            <p:cNvSpPr/>
            <p:nvPr/>
          </p:nvSpPr>
          <p:spPr>
            <a:xfrm>
              <a:off x="4074178" y="22856"/>
              <a:ext cx="2575646"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8254776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6</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图灵机的基本模型</a:t>
            </a:r>
          </a:p>
        </p:txBody>
      </p:sp>
      <p:sp>
        <p:nvSpPr>
          <p:cNvPr id="12" name="文本框 11">
            <a:extLst>
              <a:ext uri="{FF2B5EF4-FFF2-40B4-BE49-F238E27FC236}">
                <a16:creationId xmlns:a16="http://schemas.microsoft.com/office/drawing/2014/main" id="{6A3A5A10-0FEA-4E0E-B1F8-452AC4730BCA}"/>
              </a:ext>
            </a:extLst>
          </p:cNvPr>
          <p:cNvSpPr txBox="1"/>
          <p:nvPr/>
        </p:nvSpPr>
        <p:spPr>
          <a:xfrm>
            <a:off x="524535" y="1482803"/>
            <a:ext cx="10949500" cy="646331"/>
          </a:xfrm>
          <a:prstGeom prst="rect">
            <a:avLst/>
          </a:prstGeom>
          <a:noFill/>
        </p:spPr>
        <p:txBody>
          <a:bodyPr wrap="square" rtlCol="0">
            <a:spAutoFit/>
          </a:bodyPr>
          <a:lstStyle/>
          <a:p>
            <a:pPr indent="457200" defTabSz="457200"/>
            <a:r>
              <a:rPr lang="zh-CN" altLang="en-US" dirty="0">
                <a:solidFill>
                  <a:schemeClr val="tx2"/>
                </a:solidFill>
                <a:latin typeface="楷体_GB2312"/>
                <a:ea typeface="微软雅黑" panose="020B0503020204020204" pitchFamily="34" charset="-122"/>
              </a:rPr>
              <a:t>初始情况下，磁带仅仅包含输入字符，除此之外的其他地方是空白的。图灵机需要存储信息时，可以向磁带中写入信息；当需要读取信息时，磁带头到处移动来读取信息。</a:t>
            </a:r>
            <a:endParaRPr lang="en-US" altLang="zh-CN" dirty="0">
              <a:solidFill>
                <a:schemeClr val="tx2"/>
              </a:solidFill>
              <a:latin typeface="楷体_GB2312"/>
              <a:ea typeface="微软雅黑" panose="020B0503020204020204" pitchFamily="34" charset="-122"/>
            </a:endParaRPr>
          </a:p>
        </p:txBody>
      </p:sp>
      <p:pic>
        <p:nvPicPr>
          <p:cNvPr id="4" name="图片 3">
            <a:extLst>
              <a:ext uri="{FF2B5EF4-FFF2-40B4-BE49-F238E27FC236}">
                <a16:creationId xmlns:a16="http://schemas.microsoft.com/office/drawing/2014/main" id="{24839D3B-BE14-4965-8A2F-DC962D38EF85}"/>
              </a:ext>
            </a:extLst>
          </p:cNvPr>
          <p:cNvPicPr>
            <a:picLocks noChangeAspect="1"/>
          </p:cNvPicPr>
          <p:nvPr/>
        </p:nvPicPr>
        <p:blipFill>
          <a:blip r:embed="rId4"/>
          <a:stretch>
            <a:fillRect/>
          </a:stretch>
        </p:blipFill>
        <p:spPr>
          <a:xfrm>
            <a:off x="4243240" y="2129134"/>
            <a:ext cx="5847132" cy="2049316"/>
          </a:xfrm>
          <a:prstGeom prst="rect">
            <a:avLst/>
          </a:prstGeom>
        </p:spPr>
      </p:pic>
      <p:pic>
        <p:nvPicPr>
          <p:cNvPr id="9" name="图片 8">
            <a:extLst>
              <a:ext uri="{FF2B5EF4-FFF2-40B4-BE49-F238E27FC236}">
                <a16:creationId xmlns:a16="http://schemas.microsoft.com/office/drawing/2014/main" id="{AE50226F-B970-4374-A53D-4F3790233A31}"/>
              </a:ext>
            </a:extLst>
          </p:cNvPr>
          <p:cNvPicPr>
            <a:picLocks noChangeAspect="1"/>
          </p:cNvPicPr>
          <p:nvPr/>
        </p:nvPicPr>
        <p:blipFill>
          <a:blip r:embed="rId5"/>
          <a:stretch>
            <a:fillRect/>
          </a:stretch>
        </p:blipFill>
        <p:spPr>
          <a:xfrm>
            <a:off x="4243241" y="4264378"/>
            <a:ext cx="5898286" cy="2067245"/>
          </a:xfrm>
          <a:prstGeom prst="rect">
            <a:avLst/>
          </a:prstGeom>
        </p:spPr>
      </p:pic>
      <p:sp>
        <p:nvSpPr>
          <p:cNvPr id="18" name="Text Box 35">
            <a:extLst>
              <a:ext uri="{FF2B5EF4-FFF2-40B4-BE49-F238E27FC236}">
                <a16:creationId xmlns:a16="http://schemas.microsoft.com/office/drawing/2014/main" id="{C4206D1C-1EF1-45CA-838F-8903A2D6AE1E}"/>
              </a:ext>
            </a:extLst>
          </p:cNvPr>
          <p:cNvSpPr txBox="1">
            <a:spLocks noChangeArrowheads="1"/>
          </p:cNvSpPr>
          <p:nvPr/>
        </p:nvSpPr>
        <p:spPr bwMode="auto">
          <a:xfrm>
            <a:off x="762000" y="2985609"/>
            <a:ext cx="158325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mn-lt"/>
              </a:rPr>
              <a:t>1.</a:t>
            </a:r>
            <a:r>
              <a:rPr kumimoji="0" lang="en-US" altLang="zh-CN" sz="3200" dirty="0">
                <a:solidFill>
                  <a:schemeClr val="accent2"/>
                </a:solidFill>
                <a:latin typeface="+mn-lt"/>
              </a:rPr>
              <a:t> Reads</a:t>
            </a:r>
          </a:p>
        </p:txBody>
      </p:sp>
      <p:sp>
        <p:nvSpPr>
          <p:cNvPr id="19" name="Text Box 36">
            <a:extLst>
              <a:ext uri="{FF2B5EF4-FFF2-40B4-BE49-F238E27FC236}">
                <a16:creationId xmlns:a16="http://schemas.microsoft.com/office/drawing/2014/main" id="{8FA7051E-4CBC-4A85-AC42-9FB1CE20C685}"/>
              </a:ext>
            </a:extLst>
          </p:cNvPr>
          <p:cNvSpPr txBox="1">
            <a:spLocks noChangeArrowheads="1"/>
          </p:cNvSpPr>
          <p:nvPr/>
        </p:nvSpPr>
        <p:spPr bwMode="auto">
          <a:xfrm>
            <a:off x="762000" y="3702869"/>
            <a:ext cx="1771191"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mn-lt"/>
              </a:rPr>
              <a:t>2.</a:t>
            </a:r>
            <a:r>
              <a:rPr kumimoji="0" lang="en-US" altLang="zh-CN" sz="3200" dirty="0">
                <a:solidFill>
                  <a:schemeClr val="accent2"/>
                </a:solidFill>
                <a:latin typeface="+mn-lt"/>
              </a:rPr>
              <a:t> Writes </a:t>
            </a:r>
          </a:p>
        </p:txBody>
      </p:sp>
      <p:graphicFrame>
        <p:nvGraphicFramePr>
          <p:cNvPr id="20" name="Object 45">
            <a:extLst>
              <a:ext uri="{FF2B5EF4-FFF2-40B4-BE49-F238E27FC236}">
                <a16:creationId xmlns:a16="http://schemas.microsoft.com/office/drawing/2014/main" id="{CDFD0264-F227-4D2B-BAD2-6FA0DB58C48F}"/>
              </a:ext>
            </a:extLst>
          </p:cNvPr>
          <p:cNvGraphicFramePr>
            <a:graphicFrameLocks noChangeAspect="1"/>
          </p:cNvGraphicFramePr>
          <p:nvPr>
            <p:extLst>
              <p:ext uri="{D42A27DB-BD31-4B8C-83A1-F6EECF244321}">
                <p14:modId xmlns:p14="http://schemas.microsoft.com/office/powerpoint/2010/main" val="2420761091"/>
              </p:ext>
            </p:extLst>
          </p:nvPr>
        </p:nvGraphicFramePr>
        <p:xfrm>
          <a:off x="2671763" y="3131369"/>
          <a:ext cx="288925" cy="304800"/>
        </p:xfrm>
        <a:graphic>
          <a:graphicData uri="http://schemas.openxmlformats.org/presentationml/2006/ole">
            <mc:AlternateContent xmlns:mc="http://schemas.openxmlformats.org/markup-compatibility/2006">
              <mc:Choice xmlns:v="urn:schemas-microsoft-com:vml" Requires="v">
                <p:oleObj spid="_x0000_s1176" name="Equation" r:id="rId6" imgW="291973" imgH="304668" progId="Equation.3">
                  <p:embed/>
                </p:oleObj>
              </mc:Choice>
              <mc:Fallback>
                <p:oleObj name="Equation" r:id="rId6" imgW="291973" imgH="304668" progId="Equation.3">
                  <p:embed/>
                  <p:pic>
                    <p:nvPicPr>
                      <p:cNvPr id="24621"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1763" y="3131369"/>
                        <a:ext cx="2889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6">
            <a:extLst>
              <a:ext uri="{FF2B5EF4-FFF2-40B4-BE49-F238E27FC236}">
                <a16:creationId xmlns:a16="http://schemas.microsoft.com/office/drawing/2014/main" id="{8335836C-F683-4436-A918-F8F5011F3F04}"/>
              </a:ext>
            </a:extLst>
          </p:cNvPr>
          <p:cNvGraphicFramePr>
            <a:graphicFrameLocks noChangeAspect="1"/>
          </p:cNvGraphicFramePr>
          <p:nvPr>
            <p:extLst>
              <p:ext uri="{D42A27DB-BD31-4B8C-83A1-F6EECF244321}">
                <p14:modId xmlns:p14="http://schemas.microsoft.com/office/powerpoint/2010/main" val="1777600995"/>
              </p:ext>
            </p:extLst>
          </p:nvPr>
        </p:nvGraphicFramePr>
        <p:xfrm>
          <a:off x="2671763" y="3748237"/>
          <a:ext cx="290513" cy="430213"/>
        </p:xfrm>
        <a:graphic>
          <a:graphicData uri="http://schemas.openxmlformats.org/presentationml/2006/ole">
            <mc:AlternateContent xmlns:mc="http://schemas.openxmlformats.org/markup-compatibility/2006">
              <mc:Choice xmlns:v="urn:schemas-microsoft-com:vml" Requires="v">
                <p:oleObj spid="_x0000_s1177" name="Equation" r:id="rId8" imgW="291973" imgH="431613" progId="Equation.3">
                  <p:embed/>
                </p:oleObj>
              </mc:Choice>
              <mc:Fallback>
                <p:oleObj name="Equation" r:id="rId8" imgW="291973" imgH="431613" progId="Equation.3">
                  <p:embed/>
                  <p:pic>
                    <p:nvPicPr>
                      <p:cNvPr id="24622"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1763" y="3748237"/>
                        <a:ext cx="290513"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47">
            <a:extLst>
              <a:ext uri="{FF2B5EF4-FFF2-40B4-BE49-F238E27FC236}">
                <a16:creationId xmlns:a16="http://schemas.microsoft.com/office/drawing/2014/main" id="{981121C3-4CB0-4DAA-9047-FE10B6DF10DE}"/>
              </a:ext>
            </a:extLst>
          </p:cNvPr>
          <p:cNvSpPr txBox="1">
            <a:spLocks noChangeArrowheads="1"/>
          </p:cNvSpPr>
          <p:nvPr/>
        </p:nvSpPr>
        <p:spPr bwMode="auto">
          <a:xfrm>
            <a:off x="762000" y="4388669"/>
            <a:ext cx="243066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mn-lt"/>
              </a:rPr>
              <a:t>3.</a:t>
            </a:r>
            <a:r>
              <a:rPr kumimoji="0" lang="en-US" altLang="zh-CN" sz="3200" dirty="0">
                <a:solidFill>
                  <a:schemeClr val="accent2"/>
                </a:solidFill>
                <a:latin typeface="+mn-lt"/>
              </a:rPr>
              <a:t> Moves Left</a:t>
            </a:r>
          </a:p>
        </p:txBody>
      </p:sp>
      <p:grpSp>
        <p:nvGrpSpPr>
          <p:cNvPr id="23" name="组合 22">
            <a:extLst>
              <a:ext uri="{FF2B5EF4-FFF2-40B4-BE49-F238E27FC236}">
                <a16:creationId xmlns:a16="http://schemas.microsoft.com/office/drawing/2014/main" id="{B66BB1FB-B26E-4F3B-9A46-B62046BB281D}"/>
              </a:ext>
            </a:extLst>
          </p:cNvPr>
          <p:cNvGrpSpPr/>
          <p:nvPr/>
        </p:nvGrpSpPr>
        <p:grpSpPr>
          <a:xfrm>
            <a:off x="1524001" y="6398"/>
            <a:ext cx="7952508" cy="402193"/>
            <a:chOff x="0" y="6398"/>
            <a:chExt cx="6644482" cy="402193"/>
          </a:xfrm>
        </p:grpSpPr>
        <p:sp>
          <p:nvSpPr>
            <p:cNvPr id="28" name="矩形 27">
              <a:extLst>
                <a:ext uri="{FF2B5EF4-FFF2-40B4-BE49-F238E27FC236}">
                  <a16:creationId xmlns:a16="http://schemas.microsoft.com/office/drawing/2014/main" id="{581277BD-8229-4D01-870B-28C1B2177F6B}"/>
                </a:ext>
              </a:extLst>
            </p:cNvPr>
            <p:cNvSpPr/>
            <p:nvPr/>
          </p:nvSpPr>
          <p:spPr>
            <a:xfrm>
              <a:off x="0" y="7200"/>
              <a:ext cx="1382438"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图灵机简介</a:t>
              </a:r>
            </a:p>
          </p:txBody>
        </p:sp>
        <p:sp>
          <p:nvSpPr>
            <p:cNvPr id="29" name="矩形 28">
              <a:extLst>
                <a:ext uri="{FF2B5EF4-FFF2-40B4-BE49-F238E27FC236}">
                  <a16:creationId xmlns:a16="http://schemas.microsoft.com/office/drawing/2014/main" id="{12D26BFE-C7C3-4D2B-AC48-FBDE711A70C8}"/>
                </a:ext>
              </a:extLst>
            </p:cNvPr>
            <p:cNvSpPr/>
            <p:nvPr/>
          </p:nvSpPr>
          <p:spPr>
            <a:xfrm>
              <a:off x="1400175" y="7200"/>
              <a:ext cx="1219197"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形式化表达</a:t>
              </a:r>
            </a:p>
          </p:txBody>
        </p:sp>
        <p:sp>
          <p:nvSpPr>
            <p:cNvPr id="30" name="矩形 29">
              <a:extLst>
                <a:ext uri="{FF2B5EF4-FFF2-40B4-BE49-F238E27FC236}">
                  <a16:creationId xmlns:a16="http://schemas.microsoft.com/office/drawing/2014/main" id="{D4B60912-B421-4136-8341-51DCF591B961}"/>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31" name="矩形 30">
              <a:extLst>
                <a:ext uri="{FF2B5EF4-FFF2-40B4-BE49-F238E27FC236}">
                  <a16:creationId xmlns:a16="http://schemas.microsoft.com/office/drawing/2014/main" id="{1C91172C-AA20-4E9C-99CC-5A5D3EA58967}"/>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40857094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C4C76-2D81-463B-A92D-82096AB2E8A9}"/>
              </a:ext>
            </a:extLst>
          </p:cNvPr>
          <p:cNvSpPr>
            <a:spLocks noGrp="1"/>
          </p:cNvSpPr>
          <p:nvPr>
            <p:ph type="title"/>
          </p:nvPr>
        </p:nvSpPr>
        <p:spPr/>
        <p:txBody>
          <a:bodyPr/>
          <a:lstStyle/>
          <a:p>
            <a:r>
              <a:rPr lang="zh-CN" altLang="en-US" dirty="0"/>
              <a:t>图灵机的基本模型</a:t>
            </a:r>
          </a:p>
        </p:txBody>
      </p:sp>
      <p:sp>
        <p:nvSpPr>
          <p:cNvPr id="4" name="日期占位符 3">
            <a:extLst>
              <a:ext uri="{FF2B5EF4-FFF2-40B4-BE49-F238E27FC236}">
                <a16:creationId xmlns:a16="http://schemas.microsoft.com/office/drawing/2014/main" id="{5BA42DE9-3BD3-489D-8F7C-5E6F718B561D}"/>
              </a:ext>
            </a:extLst>
          </p:cNvPr>
          <p:cNvSpPr>
            <a:spLocks noGrp="1"/>
          </p:cNvSpPr>
          <p:nvPr>
            <p:ph type="dt" sz="half" idx="10"/>
          </p:nvPr>
        </p:nvSpPr>
        <p:spPr/>
        <p:txBody>
          <a:bodyPr/>
          <a:lstStyle/>
          <a:p>
            <a:fld id="{2BB5A37E-577B-47C2-ABD4-1478019C7D65}" type="datetime1">
              <a:rPr lang="zh-CN" altLang="en-US" smtClean="0"/>
              <a:t>2021/11/15</a:t>
            </a:fld>
            <a:endParaRPr lang="zh-CN" altLang="en-US" dirty="0">
              <a:latin typeface="Times New Roman" panose="02020603050405020304" pitchFamily="18" charset="0"/>
            </a:endParaRPr>
          </a:p>
        </p:txBody>
      </p:sp>
      <p:sp>
        <p:nvSpPr>
          <p:cNvPr id="5" name="页脚占位符 4">
            <a:extLst>
              <a:ext uri="{FF2B5EF4-FFF2-40B4-BE49-F238E27FC236}">
                <a16:creationId xmlns:a16="http://schemas.microsoft.com/office/drawing/2014/main" id="{B5DFC752-2FD3-4A61-A80B-917D4829C76E}"/>
              </a:ext>
            </a:extLst>
          </p:cNvPr>
          <p:cNvSpPr>
            <a:spLocks noGrp="1"/>
          </p:cNvSpPr>
          <p:nvPr>
            <p:ph type="ftr" sz="quarter" idx="11"/>
          </p:nvPr>
        </p:nvSpPr>
        <p:spPr/>
        <p:txBody>
          <a:bodyPr/>
          <a:lstStyle/>
          <a:p>
            <a:r>
              <a:rPr lang="zh-CN" altLang="en-US"/>
              <a:t>基于智能法律合约的服务计算架构设计</a:t>
            </a:r>
            <a:endParaRPr lang="zh-CN" altLang="en-US" dirty="0"/>
          </a:p>
        </p:txBody>
      </p:sp>
      <p:sp>
        <p:nvSpPr>
          <p:cNvPr id="6" name="灯片编号占位符 5">
            <a:extLst>
              <a:ext uri="{FF2B5EF4-FFF2-40B4-BE49-F238E27FC236}">
                <a16:creationId xmlns:a16="http://schemas.microsoft.com/office/drawing/2014/main" id="{C32F5B89-FFD9-41C0-8099-A2E40BD3E5B5}"/>
              </a:ext>
            </a:extLst>
          </p:cNvPr>
          <p:cNvSpPr>
            <a:spLocks noGrp="1"/>
          </p:cNvSpPr>
          <p:nvPr>
            <p:ph type="sldNum" sz="quarter" idx="12"/>
          </p:nvPr>
        </p:nvSpPr>
        <p:spPr/>
        <p:txBody>
          <a:bodyPr/>
          <a:lstStyle/>
          <a:p>
            <a:pPr algn="r"/>
            <a:fld id="{75403F22-C01F-4789-9B05-631E9AD6BED9}" type="slidenum">
              <a:rPr lang="zh-CN" altLang="en-US" smtClean="0"/>
              <a:t>7</a:t>
            </a:fld>
            <a:endParaRPr lang="zh-CN" altLang="en-US" dirty="0"/>
          </a:p>
        </p:txBody>
      </p:sp>
      <p:sp>
        <p:nvSpPr>
          <p:cNvPr id="47" name="Oval 3">
            <a:extLst>
              <a:ext uri="{FF2B5EF4-FFF2-40B4-BE49-F238E27FC236}">
                <a16:creationId xmlns:a16="http://schemas.microsoft.com/office/drawing/2014/main" id="{D8B62E56-571B-470C-85F0-278E37DA8A4B}"/>
              </a:ext>
            </a:extLst>
          </p:cNvPr>
          <p:cNvSpPr>
            <a:spLocks noChangeArrowheads="1"/>
          </p:cNvSpPr>
          <p:nvPr/>
        </p:nvSpPr>
        <p:spPr bwMode="auto">
          <a:xfrm>
            <a:off x="2438400" y="29575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Oval 4">
            <a:extLst>
              <a:ext uri="{FF2B5EF4-FFF2-40B4-BE49-F238E27FC236}">
                <a16:creationId xmlns:a16="http://schemas.microsoft.com/office/drawing/2014/main" id="{8B973AD7-4E62-4F88-94F9-431ED8944E9F}"/>
              </a:ext>
            </a:extLst>
          </p:cNvPr>
          <p:cNvSpPr>
            <a:spLocks noChangeArrowheads="1"/>
          </p:cNvSpPr>
          <p:nvPr/>
        </p:nvSpPr>
        <p:spPr bwMode="auto">
          <a:xfrm>
            <a:off x="5638800" y="29575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Line 5">
            <a:extLst>
              <a:ext uri="{FF2B5EF4-FFF2-40B4-BE49-F238E27FC236}">
                <a16:creationId xmlns:a16="http://schemas.microsoft.com/office/drawing/2014/main" id="{38039813-F3AB-4FA2-84E5-808E04A00474}"/>
              </a:ext>
            </a:extLst>
          </p:cNvPr>
          <p:cNvSpPr>
            <a:spLocks noChangeShapeType="1"/>
          </p:cNvSpPr>
          <p:nvPr/>
        </p:nvSpPr>
        <p:spPr bwMode="auto">
          <a:xfrm>
            <a:off x="3276600" y="333851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0" name="Object 6">
            <a:extLst>
              <a:ext uri="{FF2B5EF4-FFF2-40B4-BE49-F238E27FC236}">
                <a16:creationId xmlns:a16="http://schemas.microsoft.com/office/drawing/2014/main" id="{9AA1B55A-4B2C-4691-A95D-A9B6DFCF0965}"/>
              </a:ext>
            </a:extLst>
          </p:cNvPr>
          <p:cNvGraphicFramePr>
            <a:graphicFrameLocks noChangeAspect="1"/>
          </p:cNvGraphicFramePr>
          <p:nvPr/>
        </p:nvGraphicFramePr>
        <p:xfrm>
          <a:off x="2697163" y="3038475"/>
          <a:ext cx="381000" cy="520700"/>
        </p:xfrm>
        <a:graphic>
          <a:graphicData uri="http://schemas.openxmlformats.org/presentationml/2006/ole">
            <mc:AlternateContent xmlns:mc="http://schemas.openxmlformats.org/markup-compatibility/2006">
              <mc:Choice xmlns:v="urn:schemas-microsoft-com:vml" Requires="v">
                <p:oleObj spid="_x0000_s2494" name="Equation" r:id="rId3" imgW="380835" imgH="520474" progId="Equation.3">
                  <p:embed/>
                </p:oleObj>
              </mc:Choice>
              <mc:Fallback>
                <p:oleObj name="Equation" r:id="rId3" imgW="380835" imgH="520474" progId="Equation.3">
                  <p:embed/>
                  <p:pic>
                    <p:nvPicPr>
                      <p:cNvPr id="276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30384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7">
            <a:extLst>
              <a:ext uri="{FF2B5EF4-FFF2-40B4-BE49-F238E27FC236}">
                <a16:creationId xmlns:a16="http://schemas.microsoft.com/office/drawing/2014/main" id="{D2EC3954-3E5C-4A20-BF77-19DD6FF48207}"/>
              </a:ext>
            </a:extLst>
          </p:cNvPr>
          <p:cNvGraphicFramePr>
            <a:graphicFrameLocks noChangeAspect="1"/>
          </p:cNvGraphicFramePr>
          <p:nvPr/>
        </p:nvGraphicFramePr>
        <p:xfrm>
          <a:off x="5867400" y="3033713"/>
          <a:ext cx="442913" cy="520700"/>
        </p:xfrm>
        <a:graphic>
          <a:graphicData uri="http://schemas.openxmlformats.org/presentationml/2006/ole">
            <mc:AlternateContent xmlns:mc="http://schemas.openxmlformats.org/markup-compatibility/2006">
              <mc:Choice xmlns:v="urn:schemas-microsoft-com:vml" Requires="v">
                <p:oleObj spid="_x0000_s2495" name="Equation" r:id="rId5" imgW="444307" imgH="520474" progId="Equation.3">
                  <p:embed/>
                </p:oleObj>
              </mc:Choice>
              <mc:Fallback>
                <p:oleObj name="Equation" r:id="rId5" imgW="444307" imgH="520474" progId="Equation.3">
                  <p:embed/>
                  <p:pic>
                    <p:nvPicPr>
                      <p:cNvPr id="2765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0337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8">
            <a:extLst>
              <a:ext uri="{FF2B5EF4-FFF2-40B4-BE49-F238E27FC236}">
                <a16:creationId xmlns:a16="http://schemas.microsoft.com/office/drawing/2014/main" id="{E708EADA-EA1D-4D43-BAD0-D140E096E231}"/>
              </a:ext>
            </a:extLst>
          </p:cNvPr>
          <p:cNvGraphicFramePr>
            <a:graphicFrameLocks noChangeAspect="1"/>
          </p:cNvGraphicFramePr>
          <p:nvPr/>
        </p:nvGraphicFramePr>
        <p:xfrm>
          <a:off x="3733800" y="2881313"/>
          <a:ext cx="1562100" cy="469900"/>
        </p:xfrm>
        <a:graphic>
          <a:graphicData uri="http://schemas.openxmlformats.org/presentationml/2006/ole">
            <mc:AlternateContent xmlns:mc="http://schemas.openxmlformats.org/markup-compatibility/2006">
              <mc:Choice xmlns:v="urn:schemas-microsoft-com:vml" Requires="v">
                <p:oleObj spid="_x0000_s2496" name="Equation" r:id="rId7" imgW="1562100" imgH="469900" progId="Equation.3">
                  <p:embed/>
                </p:oleObj>
              </mc:Choice>
              <mc:Fallback>
                <p:oleObj name="Equation" r:id="rId7" imgW="1562100" imgH="469900" progId="Equation.3">
                  <p:embed/>
                  <p:pic>
                    <p:nvPicPr>
                      <p:cNvPr id="2765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881313"/>
                        <a:ext cx="156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Line 9">
            <a:extLst>
              <a:ext uri="{FF2B5EF4-FFF2-40B4-BE49-F238E27FC236}">
                <a16:creationId xmlns:a16="http://schemas.microsoft.com/office/drawing/2014/main" id="{49027C78-C2FC-480C-A3E8-419E066A62F1}"/>
              </a:ext>
            </a:extLst>
          </p:cNvPr>
          <p:cNvSpPr>
            <a:spLocks noChangeShapeType="1"/>
          </p:cNvSpPr>
          <p:nvPr/>
        </p:nvSpPr>
        <p:spPr bwMode="auto">
          <a:xfrm>
            <a:off x="2667000" y="1814513"/>
            <a:ext cx="1143000" cy="11430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 name="Line 10">
            <a:extLst>
              <a:ext uri="{FF2B5EF4-FFF2-40B4-BE49-F238E27FC236}">
                <a16:creationId xmlns:a16="http://schemas.microsoft.com/office/drawing/2014/main" id="{D1FB00E9-12AE-4176-A666-C5948BD7569B}"/>
              </a:ext>
            </a:extLst>
          </p:cNvPr>
          <p:cNvSpPr>
            <a:spLocks noChangeShapeType="1"/>
          </p:cNvSpPr>
          <p:nvPr/>
        </p:nvSpPr>
        <p:spPr bwMode="auto">
          <a:xfrm>
            <a:off x="4572000" y="1662113"/>
            <a:ext cx="76200" cy="10668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 name="Text Box 11">
            <a:extLst>
              <a:ext uri="{FF2B5EF4-FFF2-40B4-BE49-F238E27FC236}">
                <a16:creationId xmlns:a16="http://schemas.microsoft.com/office/drawing/2014/main" id="{A6AEBEB5-D472-452E-8BD4-75DDA574DAC7}"/>
              </a:ext>
            </a:extLst>
          </p:cNvPr>
          <p:cNvSpPr txBox="1">
            <a:spLocks noChangeArrowheads="1"/>
          </p:cNvSpPr>
          <p:nvPr/>
        </p:nvSpPr>
        <p:spPr bwMode="auto">
          <a:xfrm>
            <a:off x="1981200" y="1204913"/>
            <a:ext cx="11080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dirty="0">
                <a:solidFill>
                  <a:srgbClr val="FF0000"/>
                </a:solidFill>
                <a:latin typeface="Comic Sans MS" panose="030F0702030302020204" pitchFamily="66" charset="0"/>
              </a:rPr>
              <a:t>Read</a:t>
            </a:r>
          </a:p>
        </p:txBody>
      </p:sp>
      <p:sp>
        <p:nvSpPr>
          <p:cNvPr id="56" name="Text Box 12">
            <a:extLst>
              <a:ext uri="{FF2B5EF4-FFF2-40B4-BE49-F238E27FC236}">
                <a16:creationId xmlns:a16="http://schemas.microsoft.com/office/drawing/2014/main" id="{5A2488C4-D050-44F5-A642-39FB9CF195B9}"/>
              </a:ext>
            </a:extLst>
          </p:cNvPr>
          <p:cNvSpPr txBox="1">
            <a:spLocks noChangeArrowheads="1"/>
          </p:cNvSpPr>
          <p:nvPr/>
        </p:nvSpPr>
        <p:spPr bwMode="auto">
          <a:xfrm>
            <a:off x="3962400" y="1052513"/>
            <a:ext cx="13303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Write</a:t>
            </a:r>
          </a:p>
        </p:txBody>
      </p:sp>
      <p:sp>
        <p:nvSpPr>
          <p:cNvPr id="57" name="Line 13">
            <a:extLst>
              <a:ext uri="{FF2B5EF4-FFF2-40B4-BE49-F238E27FC236}">
                <a16:creationId xmlns:a16="http://schemas.microsoft.com/office/drawing/2014/main" id="{F899902D-1BF8-46A4-9265-A7710F9C879A}"/>
              </a:ext>
            </a:extLst>
          </p:cNvPr>
          <p:cNvSpPr>
            <a:spLocks noChangeShapeType="1"/>
          </p:cNvSpPr>
          <p:nvPr/>
        </p:nvSpPr>
        <p:spPr bwMode="auto">
          <a:xfrm flipH="1">
            <a:off x="5334000" y="1890713"/>
            <a:ext cx="838200" cy="9144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 name="Text Box 14">
            <a:extLst>
              <a:ext uri="{FF2B5EF4-FFF2-40B4-BE49-F238E27FC236}">
                <a16:creationId xmlns:a16="http://schemas.microsoft.com/office/drawing/2014/main" id="{44DE89C6-882B-43CD-9A6A-382ADA304E99}"/>
              </a:ext>
            </a:extLst>
          </p:cNvPr>
          <p:cNvSpPr txBox="1">
            <a:spLocks noChangeArrowheads="1"/>
          </p:cNvSpPr>
          <p:nvPr/>
        </p:nvSpPr>
        <p:spPr bwMode="auto">
          <a:xfrm>
            <a:off x="6324600" y="1281113"/>
            <a:ext cx="214471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Move Left</a:t>
            </a:r>
          </a:p>
        </p:txBody>
      </p:sp>
      <p:sp>
        <p:nvSpPr>
          <p:cNvPr id="59" name="Oval 15">
            <a:extLst>
              <a:ext uri="{FF2B5EF4-FFF2-40B4-BE49-F238E27FC236}">
                <a16:creationId xmlns:a16="http://schemas.microsoft.com/office/drawing/2014/main" id="{11480A0A-5B88-4A87-8183-810FD0EB6D00}"/>
              </a:ext>
            </a:extLst>
          </p:cNvPr>
          <p:cNvSpPr>
            <a:spLocks noChangeArrowheads="1"/>
          </p:cNvSpPr>
          <p:nvPr/>
        </p:nvSpPr>
        <p:spPr bwMode="auto">
          <a:xfrm>
            <a:off x="2438400" y="53959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Oval 16">
            <a:extLst>
              <a:ext uri="{FF2B5EF4-FFF2-40B4-BE49-F238E27FC236}">
                <a16:creationId xmlns:a16="http://schemas.microsoft.com/office/drawing/2014/main" id="{2BC6310E-6A2A-44E5-A3CD-9A0885BE8DA2}"/>
              </a:ext>
            </a:extLst>
          </p:cNvPr>
          <p:cNvSpPr>
            <a:spLocks noChangeArrowheads="1"/>
          </p:cNvSpPr>
          <p:nvPr/>
        </p:nvSpPr>
        <p:spPr bwMode="auto">
          <a:xfrm>
            <a:off x="5638800" y="5395913"/>
            <a:ext cx="838200" cy="762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Line 17">
            <a:extLst>
              <a:ext uri="{FF2B5EF4-FFF2-40B4-BE49-F238E27FC236}">
                <a16:creationId xmlns:a16="http://schemas.microsoft.com/office/drawing/2014/main" id="{E2CA84B8-16E6-43B3-8F29-505D48ECD7AC}"/>
              </a:ext>
            </a:extLst>
          </p:cNvPr>
          <p:cNvSpPr>
            <a:spLocks noChangeShapeType="1"/>
          </p:cNvSpPr>
          <p:nvPr/>
        </p:nvSpPr>
        <p:spPr bwMode="auto">
          <a:xfrm>
            <a:off x="3276600" y="5776913"/>
            <a:ext cx="2362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2" name="Object 18">
            <a:extLst>
              <a:ext uri="{FF2B5EF4-FFF2-40B4-BE49-F238E27FC236}">
                <a16:creationId xmlns:a16="http://schemas.microsoft.com/office/drawing/2014/main" id="{C061E587-8916-4DE5-AD62-8A50ACF750F1}"/>
              </a:ext>
            </a:extLst>
          </p:cNvPr>
          <p:cNvGraphicFramePr>
            <a:graphicFrameLocks noChangeAspect="1"/>
          </p:cNvGraphicFramePr>
          <p:nvPr/>
        </p:nvGraphicFramePr>
        <p:xfrm>
          <a:off x="2697163" y="5476875"/>
          <a:ext cx="381000" cy="520700"/>
        </p:xfrm>
        <a:graphic>
          <a:graphicData uri="http://schemas.openxmlformats.org/presentationml/2006/ole">
            <mc:AlternateContent xmlns:mc="http://schemas.openxmlformats.org/markup-compatibility/2006">
              <mc:Choice xmlns:v="urn:schemas-microsoft-com:vml" Requires="v">
                <p:oleObj spid="_x0000_s2497" name="Equation" r:id="rId9" imgW="380835" imgH="520474" progId="Equation.3">
                  <p:embed/>
                </p:oleObj>
              </mc:Choice>
              <mc:Fallback>
                <p:oleObj name="Equation" r:id="rId9" imgW="380835" imgH="520474" progId="Equation.3">
                  <p:embed/>
                  <p:pic>
                    <p:nvPicPr>
                      <p:cNvPr id="27666"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163" y="5476875"/>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9">
            <a:extLst>
              <a:ext uri="{FF2B5EF4-FFF2-40B4-BE49-F238E27FC236}">
                <a16:creationId xmlns:a16="http://schemas.microsoft.com/office/drawing/2014/main" id="{02CE55C1-64F4-421F-A1A3-8922DE3A168B}"/>
              </a:ext>
            </a:extLst>
          </p:cNvPr>
          <p:cNvGraphicFramePr>
            <a:graphicFrameLocks noChangeAspect="1"/>
          </p:cNvGraphicFramePr>
          <p:nvPr/>
        </p:nvGraphicFramePr>
        <p:xfrm>
          <a:off x="5867400" y="5472113"/>
          <a:ext cx="442913" cy="520700"/>
        </p:xfrm>
        <a:graphic>
          <a:graphicData uri="http://schemas.openxmlformats.org/presentationml/2006/ole">
            <mc:AlternateContent xmlns:mc="http://schemas.openxmlformats.org/markup-compatibility/2006">
              <mc:Choice xmlns:v="urn:schemas-microsoft-com:vml" Requires="v">
                <p:oleObj spid="_x0000_s2498" name="Equation" r:id="rId10" imgW="444307" imgH="520474" progId="Equation.3">
                  <p:embed/>
                </p:oleObj>
              </mc:Choice>
              <mc:Fallback>
                <p:oleObj name="Equation" r:id="rId10" imgW="444307" imgH="520474" progId="Equation.3">
                  <p:embed/>
                  <p:pic>
                    <p:nvPicPr>
                      <p:cNvPr id="27667"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5472113"/>
                        <a:ext cx="4429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0">
            <a:extLst>
              <a:ext uri="{FF2B5EF4-FFF2-40B4-BE49-F238E27FC236}">
                <a16:creationId xmlns:a16="http://schemas.microsoft.com/office/drawing/2014/main" id="{FBCB1FF7-6C0E-466A-84D6-839537F5F124}"/>
              </a:ext>
            </a:extLst>
          </p:cNvPr>
          <p:cNvGraphicFramePr>
            <a:graphicFrameLocks noChangeAspect="1"/>
          </p:cNvGraphicFramePr>
          <p:nvPr/>
        </p:nvGraphicFramePr>
        <p:xfrm>
          <a:off x="3657600" y="5319713"/>
          <a:ext cx="1587500" cy="469900"/>
        </p:xfrm>
        <a:graphic>
          <a:graphicData uri="http://schemas.openxmlformats.org/presentationml/2006/ole">
            <mc:AlternateContent xmlns:mc="http://schemas.openxmlformats.org/markup-compatibility/2006">
              <mc:Choice xmlns:v="urn:schemas-microsoft-com:vml" Requires="v">
                <p:oleObj spid="_x0000_s2499" name="Equation" r:id="rId11" imgW="1587500" imgH="469900" progId="Equation.3">
                  <p:embed/>
                </p:oleObj>
              </mc:Choice>
              <mc:Fallback>
                <p:oleObj name="Equation" r:id="rId11" imgW="1587500" imgH="469900" progId="Equation.3">
                  <p:embed/>
                  <p:pic>
                    <p:nvPicPr>
                      <p:cNvPr id="27668"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319713"/>
                        <a:ext cx="158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Line 21">
            <a:extLst>
              <a:ext uri="{FF2B5EF4-FFF2-40B4-BE49-F238E27FC236}">
                <a16:creationId xmlns:a16="http://schemas.microsoft.com/office/drawing/2014/main" id="{9E4ED08C-6F2E-42C0-AA9D-FBA2AFC82A27}"/>
              </a:ext>
            </a:extLst>
          </p:cNvPr>
          <p:cNvSpPr>
            <a:spLocks noChangeShapeType="1"/>
          </p:cNvSpPr>
          <p:nvPr/>
        </p:nvSpPr>
        <p:spPr bwMode="auto">
          <a:xfrm flipH="1">
            <a:off x="5257800" y="4862513"/>
            <a:ext cx="914400" cy="3810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6" name="Text Box 22">
            <a:extLst>
              <a:ext uri="{FF2B5EF4-FFF2-40B4-BE49-F238E27FC236}">
                <a16:creationId xmlns:a16="http://schemas.microsoft.com/office/drawing/2014/main" id="{FB006BD5-3D2F-4D1B-8496-DD790C5FF670}"/>
              </a:ext>
            </a:extLst>
          </p:cNvPr>
          <p:cNvSpPr txBox="1">
            <a:spLocks noChangeArrowheads="1"/>
          </p:cNvSpPr>
          <p:nvPr/>
        </p:nvSpPr>
        <p:spPr bwMode="auto">
          <a:xfrm>
            <a:off x="6248400" y="4329113"/>
            <a:ext cx="23129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en-US" altLang="zh-CN" sz="3200">
                <a:solidFill>
                  <a:srgbClr val="FF0000"/>
                </a:solidFill>
                <a:latin typeface="Comic Sans MS" panose="030F0702030302020204" pitchFamily="66" charset="0"/>
              </a:rPr>
              <a:t>Move Right</a:t>
            </a:r>
          </a:p>
        </p:txBody>
      </p:sp>
    </p:spTree>
    <p:extLst>
      <p:ext uri="{BB962C8B-B14F-4D97-AF65-F5344CB8AC3E}">
        <p14:creationId xmlns:p14="http://schemas.microsoft.com/office/powerpoint/2010/main" val="347904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图灵机形式化表达</a:t>
            </a:r>
          </a:p>
        </p:txBody>
      </p:sp>
      <p:sp>
        <p:nvSpPr>
          <p:cNvPr id="6" name="文本占位符 5"/>
          <p:cNvSpPr>
            <a:spLocks noGrp="1"/>
          </p:cNvSpPr>
          <p:nvPr>
            <p:ph type="body" idx="1"/>
          </p:nvPr>
        </p:nvSpPr>
        <p:spPr/>
        <p:txBody>
          <a:bodyPr/>
          <a:lstStyle/>
          <a:p>
            <a:pPr>
              <a:buNone/>
            </a:pPr>
            <a:endParaRPr lang="en-US" altLang="zh-CN" dirty="0"/>
          </a:p>
          <a:p>
            <a:pPr>
              <a:buNone/>
            </a:pPr>
            <a:endParaRPr lang="en-US" altLang="zh-CN" dirty="0"/>
          </a:p>
        </p:txBody>
      </p:sp>
      <p:sp>
        <p:nvSpPr>
          <p:cNvPr id="2" name="日期占位符 1"/>
          <p:cNvSpPr>
            <a:spLocks noGrp="1"/>
          </p:cNvSpPr>
          <p:nvPr>
            <p:ph type="dt" sz="half" idx="10"/>
          </p:nvPr>
        </p:nvSpPr>
        <p:spPr/>
        <p:txBody>
          <a:bodyPr/>
          <a:lstStyle/>
          <a:p>
            <a:pPr defTabSz="457200"/>
            <a:fld id="{ED2CCA55-3DFF-42D1-A84F-AD24027FEAE6}" type="datetime1">
              <a:rPr lang="zh-CN" altLang="en-US">
                <a:ea typeface="宋体" panose="02010600030101010101" pitchFamily="2" charset="-122"/>
              </a:rPr>
              <a:pPr defTabSz="457200"/>
              <a:t>2021/11/15</a:t>
            </a:fld>
            <a:endParaRPr lang="zh-CN" altLang="en-US">
              <a:ea typeface="宋体" panose="02010600030101010101" pitchFamily="2" charset="-122"/>
            </a:endParaRPr>
          </a:p>
        </p:txBody>
      </p:sp>
      <p:sp>
        <p:nvSpPr>
          <p:cNvPr id="3" name="页脚占位符 2"/>
          <p:cNvSpPr>
            <a:spLocks noGrp="1"/>
          </p:cNvSpPr>
          <p:nvPr>
            <p:ph type="ftr" sz="quarter" idx="11"/>
          </p:nvPr>
        </p:nvSpPr>
        <p:spPr/>
        <p:txBody>
          <a:bodyPr/>
          <a:lstStyle/>
          <a:p>
            <a:pPr defTabSz="457200"/>
            <a:r>
              <a:rPr lang="zh-CN" altLang="en-US" dirty="0">
                <a:latin typeface="Calibri"/>
                <a:ea typeface="宋体" panose="02010600030101010101" pitchFamily="2" charset="-122"/>
              </a:rPr>
              <a:t>面向软件服务交易的区块链智能合约平台设计</a:t>
            </a:r>
          </a:p>
        </p:txBody>
      </p:sp>
      <p:sp>
        <p:nvSpPr>
          <p:cNvPr id="4" name="灯片编号占位符 3"/>
          <p:cNvSpPr>
            <a:spLocks noGrp="1"/>
          </p:cNvSpPr>
          <p:nvPr>
            <p:ph type="sldNum" sz="quarter" idx="12"/>
          </p:nvPr>
        </p:nvSpPr>
        <p:spPr/>
        <p:txBody>
          <a:bodyPr/>
          <a:lstStyle/>
          <a:p>
            <a:pPr defTabSz="457200"/>
            <a:fld id="{75403F22-C01F-4789-9B05-631E9AD6BED9}" type="slidenum">
              <a:rPr lang="zh-CN" altLang="en-US">
                <a:ea typeface="宋体" panose="02010600030101010101" pitchFamily="2" charset="-122"/>
              </a:rPr>
              <a:pPr defTabSz="457200"/>
              <a:t>8</a:t>
            </a:fld>
            <a:endParaRPr lang="zh-CN" altLang="en-US">
              <a:ea typeface="宋体" panose="02010600030101010101" pitchFamily="2" charset="-122"/>
            </a:endParaRPr>
          </a:p>
        </p:txBody>
      </p:sp>
      <p:sp>
        <p:nvSpPr>
          <p:cNvPr id="10" name="文本框 9"/>
          <p:cNvSpPr txBox="1"/>
          <p:nvPr/>
        </p:nvSpPr>
        <p:spPr>
          <a:xfrm>
            <a:off x="5569143" y="1255224"/>
            <a:ext cx="1124712" cy="923330"/>
          </a:xfrm>
          <a:prstGeom prst="rect">
            <a:avLst/>
          </a:prstGeom>
          <a:noFill/>
        </p:spPr>
        <p:txBody>
          <a:bodyPr wrap="square" rtlCol="0" anchor="ctr">
            <a:spAutoFit/>
          </a:bodyPr>
          <a:lstStyle/>
          <a:p>
            <a:pPr algn="ctr" defTabSz="457200"/>
            <a:r>
              <a:rPr lang="en-US" altLang="zh-CN" sz="5400" dirty="0">
                <a:solidFill>
                  <a:prstClr val="black">
                    <a:lumMod val="75000"/>
                    <a:lumOff val="25000"/>
                  </a:prstClr>
                </a:solidFill>
                <a:latin typeface="微软雅黑" panose="020B0503020204020204" pitchFamily="34" charset="-122"/>
                <a:ea typeface="微软雅黑" panose="020B0503020204020204" pitchFamily="34" charset="-122"/>
              </a:rPr>
              <a:t>02</a:t>
            </a:r>
            <a:endParaRPr lang="zh-CN" altLang="en-US" sz="5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91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defTabSz="457200"/>
            <a:fld id="{96D9CCA1-B5F8-426A-A714-1A76F0271420}" type="datetime1">
              <a:rPr lang="zh-CN" altLang="en-US">
                <a:solidFill>
                  <a:prstClr val="white"/>
                </a:solidFill>
                <a:ea typeface="宋体" panose="02010600030101010101" pitchFamily="2" charset="-122"/>
              </a:rPr>
              <a:pPr defTabSz="457200"/>
              <a:t>2021/11/15</a:t>
            </a:fld>
            <a:endParaRPr lang="zh-CN" altLang="en-US" dirty="0">
              <a:solidFill>
                <a:prstClr val="white"/>
              </a:solidFill>
              <a:ea typeface="宋体" panose="02010600030101010101" pitchFamily="2" charset="-122"/>
            </a:endParaRPr>
          </a:p>
        </p:txBody>
      </p:sp>
      <p:sp>
        <p:nvSpPr>
          <p:cNvPr id="6" name="灯片编号占位符 5"/>
          <p:cNvSpPr>
            <a:spLocks noGrp="1"/>
          </p:cNvSpPr>
          <p:nvPr>
            <p:ph type="sldNum" sz="quarter" idx="12"/>
          </p:nvPr>
        </p:nvSpPr>
        <p:spPr/>
        <p:txBody>
          <a:bodyPr/>
          <a:lstStyle/>
          <a:p>
            <a:pPr algn="r" defTabSz="457200"/>
            <a:fld id="{75403F22-C01F-4789-9B05-631E9AD6BED9}" type="slidenum">
              <a:rPr lang="zh-CN" altLang="en-US">
                <a:solidFill>
                  <a:prstClr val="white"/>
                </a:solidFill>
                <a:ea typeface="宋体" panose="02010600030101010101" pitchFamily="2" charset="-122"/>
              </a:rPr>
              <a:pPr algn="r" defTabSz="457200"/>
              <a:t>9</a:t>
            </a:fld>
            <a:endParaRPr lang="zh-CN" altLang="en-US" dirty="0">
              <a:solidFill>
                <a:prstClr val="white"/>
              </a:solidFill>
              <a:ea typeface="宋体" panose="02010600030101010101" pitchFamily="2" charset="-122"/>
            </a:endParaRPr>
          </a:p>
        </p:txBody>
      </p:sp>
      <p:grpSp>
        <p:nvGrpSpPr>
          <p:cNvPr id="8" name="组合 7"/>
          <p:cNvGrpSpPr/>
          <p:nvPr/>
        </p:nvGrpSpPr>
        <p:grpSpPr>
          <a:xfrm>
            <a:off x="1524001" y="6398"/>
            <a:ext cx="6505573" cy="402193"/>
            <a:chOff x="0" y="6398"/>
            <a:chExt cx="6505573" cy="402193"/>
          </a:xfrm>
        </p:grpSpPr>
        <p:sp>
          <p:nvSpPr>
            <p:cNvPr id="24" name="矩形 23"/>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25" name="矩形 24"/>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26" name="矩形 25"/>
            <p:cNvSpPr/>
            <p:nvPr/>
          </p:nvSpPr>
          <p:spPr>
            <a:xfrm>
              <a:off x="2581274" y="6398"/>
              <a:ext cx="2085976"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27" name="矩形 26"/>
            <p:cNvSpPr/>
            <p:nvPr/>
          </p:nvSpPr>
          <p:spPr>
            <a:xfrm>
              <a:off x="4676774" y="22856"/>
              <a:ext cx="1828799"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a:t>
              </a:r>
            </a:p>
          </p:txBody>
        </p:sp>
      </p:grpSp>
      <p:sp>
        <p:nvSpPr>
          <p:cNvPr id="7" name="页脚占位符 6"/>
          <p:cNvSpPr>
            <a:spLocks noGrp="1"/>
          </p:cNvSpPr>
          <p:nvPr>
            <p:ph type="ftr" sz="quarter" idx="11"/>
          </p:nvPr>
        </p:nvSpPr>
        <p:spPr/>
        <p:txBody>
          <a:bodyPr/>
          <a:lstStyle/>
          <a:p>
            <a:pPr defTabSz="457200"/>
            <a:r>
              <a:rPr lang="zh-CN" altLang="en-US" dirty="0">
                <a:solidFill>
                  <a:prstClr val="white"/>
                </a:solidFill>
                <a:latin typeface="Calibri"/>
                <a:ea typeface="宋体" panose="02010600030101010101" pitchFamily="2" charset="-122"/>
              </a:rPr>
              <a:t>形式语言与计算理论</a:t>
            </a:r>
          </a:p>
        </p:txBody>
      </p:sp>
      <p:sp>
        <p:nvSpPr>
          <p:cNvPr id="10" name="标题 9">
            <a:extLst>
              <a:ext uri="{FF2B5EF4-FFF2-40B4-BE49-F238E27FC236}">
                <a16:creationId xmlns:a16="http://schemas.microsoft.com/office/drawing/2014/main" id="{121C09B1-CD84-48BE-84DB-BC3296B8B219}"/>
              </a:ext>
            </a:extLst>
          </p:cNvPr>
          <p:cNvSpPr>
            <a:spLocks noGrp="1"/>
          </p:cNvSpPr>
          <p:nvPr>
            <p:ph type="title"/>
          </p:nvPr>
        </p:nvSpPr>
        <p:spPr/>
        <p:txBody>
          <a:bodyPr/>
          <a:lstStyle/>
          <a:p>
            <a:r>
              <a:rPr lang="zh-CN" altLang="en-US" dirty="0"/>
              <a:t>图灵机的形式化定义</a:t>
            </a:r>
          </a:p>
        </p:txBody>
      </p:sp>
      <p:sp>
        <p:nvSpPr>
          <p:cNvPr id="15" name="Text Box 7">
            <a:extLst>
              <a:ext uri="{FF2B5EF4-FFF2-40B4-BE49-F238E27FC236}">
                <a16:creationId xmlns:a16="http://schemas.microsoft.com/office/drawing/2014/main" id="{A8090C98-6B18-482D-A296-1D0C210A4336}"/>
              </a:ext>
            </a:extLst>
          </p:cNvPr>
          <p:cNvSpPr txBox="1">
            <a:spLocks noChangeArrowheads="1"/>
          </p:cNvSpPr>
          <p:nvPr/>
        </p:nvSpPr>
        <p:spPr bwMode="auto">
          <a:xfrm>
            <a:off x="1191490" y="2163193"/>
            <a:ext cx="3027161"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有限状态集</a:t>
            </a:r>
            <a:endParaRPr lang="zh-CN" altLang="en-US" sz="2800" i="1" baseline="-250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有限输入符号集</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有限带符号集</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转移函数</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开始状态</a:t>
            </a: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接受状态</a:t>
            </a:r>
            <a:endParaRPr lang="zh-CN" altLang="en-US" sz="1200" dirty="0">
              <a:solidFill>
                <a:srgbClr val="003399"/>
              </a:solidFill>
              <a:latin typeface="楷体_GB2312" pitchFamily="49" charset="-122"/>
              <a:ea typeface="楷体_GB2312" pitchFamily="49" charset="-122"/>
            </a:endParaRPr>
          </a:p>
          <a:p>
            <a:pPr algn="l" eaLnBrk="1" hangingPunct="1">
              <a:spcBef>
                <a:spcPct val="0"/>
              </a:spcBef>
              <a:buClrTx/>
              <a:buSzTx/>
            </a:pPr>
            <a:r>
              <a:rPr lang="zh-CN" altLang="en-US" sz="900" dirty="0">
                <a:solidFill>
                  <a:srgbClr val="003399"/>
                </a:solidFill>
                <a:latin typeface="楷体_GB2312" pitchFamily="49" charset="-122"/>
                <a:ea typeface="楷体_GB2312" pitchFamily="49" charset="-122"/>
              </a:rPr>
              <a:t> </a:t>
            </a:r>
          </a:p>
          <a:p>
            <a:pPr algn="l" eaLnBrk="1" hangingPunct="1">
              <a:spcBef>
                <a:spcPct val="0"/>
              </a:spcBef>
              <a:buClrTx/>
              <a:buSzTx/>
            </a:pPr>
            <a:r>
              <a:rPr lang="zh-CN" altLang="en-US" sz="2800" dirty="0">
                <a:solidFill>
                  <a:srgbClr val="003399"/>
                </a:solidFill>
                <a:latin typeface="楷体_GB2312" pitchFamily="49" charset="-122"/>
                <a:ea typeface="楷体_GB2312" pitchFamily="49" charset="-122"/>
              </a:rPr>
              <a:t> 拒绝状态</a:t>
            </a:r>
          </a:p>
        </p:txBody>
      </p:sp>
      <p:grpSp>
        <p:nvGrpSpPr>
          <p:cNvPr id="16" name="Group 8">
            <a:extLst>
              <a:ext uri="{FF2B5EF4-FFF2-40B4-BE49-F238E27FC236}">
                <a16:creationId xmlns:a16="http://schemas.microsoft.com/office/drawing/2014/main" id="{69BA94E9-A323-4DA3-A3F2-4EF76A9B34C7}"/>
              </a:ext>
            </a:extLst>
          </p:cNvPr>
          <p:cNvGrpSpPr>
            <a:grpSpLocks/>
          </p:cNvGrpSpPr>
          <p:nvPr/>
        </p:nvGrpSpPr>
        <p:grpSpPr bwMode="auto">
          <a:xfrm>
            <a:off x="4144540" y="2161606"/>
            <a:ext cx="604572" cy="331787"/>
            <a:chOff x="2448" y="1968"/>
            <a:chExt cx="864" cy="240"/>
          </a:xfrm>
        </p:grpSpPr>
        <p:sp>
          <p:nvSpPr>
            <p:cNvPr id="17" name="Line 9">
              <a:extLst>
                <a:ext uri="{FF2B5EF4-FFF2-40B4-BE49-F238E27FC236}">
                  <a16:creationId xmlns:a16="http://schemas.microsoft.com/office/drawing/2014/main" id="{316C5FFD-DCD2-4B01-830E-079C0FD2C37E}"/>
                </a:ext>
              </a:extLst>
            </p:cNvPr>
            <p:cNvSpPr>
              <a:spLocks noChangeShapeType="1"/>
            </p:cNvSpPr>
            <p:nvPr/>
          </p:nvSpPr>
          <p:spPr bwMode="auto">
            <a:xfrm>
              <a:off x="2448" y="2208"/>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0">
              <a:extLst>
                <a:ext uri="{FF2B5EF4-FFF2-40B4-BE49-F238E27FC236}">
                  <a16:creationId xmlns:a16="http://schemas.microsoft.com/office/drawing/2014/main" id="{2CD9530D-A2AB-40EE-8959-19347D5B4D0D}"/>
                </a:ext>
              </a:extLst>
            </p:cNvPr>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11">
            <a:extLst>
              <a:ext uri="{FF2B5EF4-FFF2-40B4-BE49-F238E27FC236}">
                <a16:creationId xmlns:a16="http://schemas.microsoft.com/office/drawing/2014/main" id="{EA016AF1-939D-4FDA-991E-3E30C545353B}"/>
              </a:ext>
            </a:extLst>
          </p:cNvPr>
          <p:cNvGrpSpPr>
            <a:grpSpLocks/>
          </p:cNvGrpSpPr>
          <p:nvPr/>
        </p:nvGrpSpPr>
        <p:grpSpPr bwMode="auto">
          <a:xfrm>
            <a:off x="4144540" y="2161606"/>
            <a:ext cx="1172499" cy="1409700"/>
            <a:chOff x="2880" y="1968"/>
            <a:chExt cx="1056" cy="576"/>
          </a:xfrm>
        </p:grpSpPr>
        <p:sp>
          <p:nvSpPr>
            <p:cNvPr id="20" name="Line 12">
              <a:extLst>
                <a:ext uri="{FF2B5EF4-FFF2-40B4-BE49-F238E27FC236}">
                  <a16:creationId xmlns:a16="http://schemas.microsoft.com/office/drawing/2014/main" id="{7F8A2218-E172-4C44-8E8D-2869254B09E8}"/>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3">
              <a:extLst>
                <a:ext uri="{FF2B5EF4-FFF2-40B4-BE49-F238E27FC236}">
                  <a16:creationId xmlns:a16="http://schemas.microsoft.com/office/drawing/2014/main" id="{6F4C3E40-4B8C-4A30-BB08-43FF51A643EB}"/>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 name="Group 14">
            <a:extLst>
              <a:ext uri="{FF2B5EF4-FFF2-40B4-BE49-F238E27FC236}">
                <a16:creationId xmlns:a16="http://schemas.microsoft.com/office/drawing/2014/main" id="{9EC546F1-56E8-4550-B585-2F891D82C903}"/>
              </a:ext>
            </a:extLst>
          </p:cNvPr>
          <p:cNvGrpSpPr>
            <a:grpSpLocks/>
          </p:cNvGrpSpPr>
          <p:nvPr/>
        </p:nvGrpSpPr>
        <p:grpSpPr bwMode="auto">
          <a:xfrm>
            <a:off x="4144541" y="2161606"/>
            <a:ext cx="1437774" cy="1908175"/>
            <a:chOff x="2880" y="1968"/>
            <a:chExt cx="1056" cy="576"/>
          </a:xfrm>
        </p:grpSpPr>
        <p:sp>
          <p:nvSpPr>
            <p:cNvPr id="23" name="Line 15">
              <a:extLst>
                <a:ext uri="{FF2B5EF4-FFF2-40B4-BE49-F238E27FC236}">
                  <a16:creationId xmlns:a16="http://schemas.microsoft.com/office/drawing/2014/main" id="{D556283B-4B51-4A00-B4B5-DFE8763DA667}"/>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16">
              <a:extLst>
                <a:ext uri="{FF2B5EF4-FFF2-40B4-BE49-F238E27FC236}">
                  <a16:creationId xmlns:a16="http://schemas.microsoft.com/office/drawing/2014/main" id="{E9D86B7E-DB81-409F-95B9-2BFD83833B21}"/>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9" name="Group 17">
            <a:extLst>
              <a:ext uri="{FF2B5EF4-FFF2-40B4-BE49-F238E27FC236}">
                <a16:creationId xmlns:a16="http://schemas.microsoft.com/office/drawing/2014/main" id="{02BFAC33-4B4B-4EC4-97B9-B3FD56ABFE02}"/>
              </a:ext>
            </a:extLst>
          </p:cNvPr>
          <p:cNvGrpSpPr>
            <a:grpSpLocks/>
          </p:cNvGrpSpPr>
          <p:nvPr/>
        </p:nvGrpSpPr>
        <p:grpSpPr bwMode="auto">
          <a:xfrm>
            <a:off x="4143373" y="2168702"/>
            <a:ext cx="1811955" cy="2489200"/>
            <a:chOff x="2880" y="1968"/>
            <a:chExt cx="1056" cy="576"/>
          </a:xfrm>
        </p:grpSpPr>
        <p:sp>
          <p:nvSpPr>
            <p:cNvPr id="30" name="Line 18">
              <a:extLst>
                <a:ext uri="{FF2B5EF4-FFF2-40B4-BE49-F238E27FC236}">
                  <a16:creationId xmlns:a16="http://schemas.microsoft.com/office/drawing/2014/main" id="{44590D96-CE22-4C5D-9A0E-CAE625B2D5C8}"/>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19">
              <a:extLst>
                <a:ext uri="{FF2B5EF4-FFF2-40B4-BE49-F238E27FC236}">
                  <a16:creationId xmlns:a16="http://schemas.microsoft.com/office/drawing/2014/main" id="{27240471-0211-47B4-935F-83944EC6A4EF}"/>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 name="Group 20">
            <a:extLst>
              <a:ext uri="{FF2B5EF4-FFF2-40B4-BE49-F238E27FC236}">
                <a16:creationId xmlns:a16="http://schemas.microsoft.com/office/drawing/2014/main" id="{360BE3D5-A276-41D7-97BD-3BA2177FE12B}"/>
              </a:ext>
            </a:extLst>
          </p:cNvPr>
          <p:cNvGrpSpPr>
            <a:grpSpLocks/>
          </p:cNvGrpSpPr>
          <p:nvPr/>
        </p:nvGrpSpPr>
        <p:grpSpPr bwMode="auto">
          <a:xfrm>
            <a:off x="4144540" y="2161606"/>
            <a:ext cx="2465621" cy="2986087"/>
            <a:chOff x="2880" y="1968"/>
            <a:chExt cx="1056" cy="576"/>
          </a:xfrm>
        </p:grpSpPr>
        <p:sp>
          <p:nvSpPr>
            <p:cNvPr id="33" name="Line 21">
              <a:extLst>
                <a:ext uri="{FF2B5EF4-FFF2-40B4-BE49-F238E27FC236}">
                  <a16:creationId xmlns:a16="http://schemas.microsoft.com/office/drawing/2014/main" id="{2FB8F966-4DAD-459D-896D-CEF169879FF3}"/>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2">
              <a:extLst>
                <a:ext uri="{FF2B5EF4-FFF2-40B4-BE49-F238E27FC236}">
                  <a16:creationId xmlns:a16="http://schemas.microsoft.com/office/drawing/2014/main" id="{AC92C1E2-6F54-4B17-9208-FA12F51D894B}"/>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mc:AlternateContent xmlns:mc="http://schemas.openxmlformats.org/markup-compatibility/2006" xmlns:a14="http://schemas.microsoft.com/office/drawing/2010/main">
        <mc:Choice Requires="a14">
          <p:sp>
            <p:nvSpPr>
              <p:cNvPr id="35" name="Text Box 23">
                <a:extLst>
                  <a:ext uri="{FF2B5EF4-FFF2-40B4-BE49-F238E27FC236}">
                    <a16:creationId xmlns:a16="http://schemas.microsoft.com/office/drawing/2014/main" id="{C1BF3196-8271-447F-9525-C011E45C6926}"/>
                  </a:ext>
                </a:extLst>
              </p:cNvPr>
              <p:cNvSpPr txBox="1">
                <a:spLocks noChangeArrowheads="1"/>
              </p:cNvSpPr>
              <p:nvPr/>
            </p:nvSpPr>
            <p:spPr bwMode="auto">
              <a:xfrm>
                <a:off x="7925965" y="3520506"/>
                <a:ext cx="3414664" cy="12598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pPr>
                <a14:m>
                  <m:oMathPara xmlns:m="http://schemas.openxmlformats.org/officeDocument/2006/math">
                    <m:oMathParaPr>
                      <m:jc m:val="left"/>
                    </m:oMathParaPr>
                    <m:oMath xmlns:m="http://schemas.openxmlformats.org/officeDocument/2006/math">
                      <m:sSub>
                        <m:sSubPr>
                          <m:ctrlPr>
                            <a:rPr lang="en-US" altLang="zh-CN" sz="2400" b="0" i="1" dirty="0" smtClean="0">
                              <a:solidFill>
                                <a:srgbClr val="003399"/>
                              </a:solidFill>
                              <a:latin typeface="Cambria Math" panose="02040503050406030204" pitchFamily="18" charset="0"/>
                              <a:ea typeface="Cambria Math" panose="02040503050406030204" pitchFamily="18" charset="0"/>
                            </a:rPr>
                          </m:ctrlPr>
                        </m:sSubPr>
                        <m:e>
                          <m:r>
                            <a:rPr lang="en-US" altLang="zh-CN" sz="2400" b="0" i="1" dirty="0" smtClean="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0</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𝑟𝑒𝑗𝑒𝑐𝑡</m:t>
                          </m:r>
                        </m:sub>
                      </m:sSub>
                      <m:r>
                        <a:rPr lang="zh-CN" altLang="en-US" sz="2400" b="0" i="1" dirty="0" smtClean="0">
                          <a:solidFill>
                            <a:srgbClr val="003399"/>
                          </a:solidFill>
                          <a:latin typeface="Cambria Math" panose="02040503050406030204" pitchFamily="18" charset="0"/>
                          <a:ea typeface="Cambria Math" panose="02040503050406030204" pitchFamily="18" charset="0"/>
                        </a:rPr>
                        <m:t>𝜖</m:t>
                      </m:r>
                      <m:r>
                        <m:rPr>
                          <m:sty m:val="p"/>
                        </m:rPr>
                        <a:rPr lang="en-US" altLang="zh-CN" sz="2400" i="1" dirty="0">
                          <a:solidFill>
                            <a:srgbClr val="003399"/>
                          </a:solidFill>
                          <a:latin typeface="Cambria Math" panose="02040503050406030204" pitchFamily="18" charset="0"/>
                          <a:ea typeface="Cambria Math" panose="02040503050406030204" pitchFamily="18" charset="0"/>
                        </a:rPr>
                        <m:t>Q</m:t>
                      </m:r>
                    </m:oMath>
                  </m:oMathPara>
                </a14:m>
                <a:endParaRPr lang="en-US" altLang="zh-CN" sz="2400" b="1" i="1" dirty="0">
                  <a:solidFill>
                    <a:srgbClr val="800080"/>
                  </a:solidFill>
                  <a:latin typeface="Arial" panose="020B0604020202020204" pitchFamily="34" charset="0"/>
                  <a:ea typeface="华文行楷" panose="02010800040101010101" pitchFamily="2" charset="-122"/>
                  <a:sym typeface="Symbol" panose="05050102010706020507" pitchFamily="18" charset="2"/>
                </a:endParaRPr>
              </a:p>
              <a:p>
                <a:pPr>
                  <a:spcBef>
                    <a:spcPct val="0"/>
                  </a:spcBef>
                </a:pPr>
                <a:r>
                  <a:rPr lang="en-US" altLang="zh-CN" sz="1000" b="1" dirty="0">
                    <a:solidFill>
                      <a:srgbClr val="333399"/>
                    </a:solidFill>
                    <a:ea typeface="楷体_GB2312" pitchFamily="49" charset="-122"/>
                  </a:rPr>
                  <a:t> </a:t>
                </a:r>
                <a14:m>
                  <m:oMath xmlns:m="http://schemas.openxmlformats.org/officeDocument/2006/math">
                    <m:r>
                      <m:rPr>
                        <m:sty m:val="p"/>
                      </m:rPr>
                      <a:rPr lang="el-GR" altLang="zh-CN" sz="2400" b="0" i="1" dirty="0" smtClean="0">
                        <a:solidFill>
                          <a:srgbClr val="003399"/>
                        </a:solidFill>
                        <a:latin typeface="Cambria Math" panose="02040503050406030204" pitchFamily="18" charset="0"/>
                        <a:ea typeface="Cambria Math" panose="02040503050406030204" pitchFamily="18" charset="0"/>
                      </a:rPr>
                      <m:t>Σ</m:t>
                    </m:r>
                    <m:r>
                      <a:rPr lang="en-US" altLang="zh-CN" sz="2400" b="0" i="1" dirty="0" smtClean="0">
                        <a:solidFill>
                          <a:srgbClr val="003399"/>
                        </a:solidFill>
                        <a:latin typeface="Cambria Math" panose="02040503050406030204" pitchFamily="18" charset="0"/>
                        <a:ea typeface="Cambria Math" panose="02040503050406030204" pitchFamily="18" charset="0"/>
                      </a:rPr>
                      <m:t> ⊆</m:t>
                    </m:r>
                    <m:r>
                      <m:rPr>
                        <m:sty m:val="p"/>
                      </m:rPr>
                      <a:rPr lang="en-US" altLang="zh-CN" sz="2400" i="1" dirty="0">
                        <a:solidFill>
                          <a:srgbClr val="003399"/>
                        </a:solidFill>
                        <a:latin typeface="Cambria Math" panose="02040503050406030204" pitchFamily="18" charset="0"/>
                        <a:ea typeface="Cambria Math" panose="02040503050406030204" pitchFamily="18" charset="0"/>
                      </a:rPr>
                      <m:t>Γ</m:t>
                    </m:r>
                    <m:r>
                      <a:rPr lang="en-US" altLang="zh-CN" sz="2400" b="0" i="1" dirty="0" smtClean="0">
                        <a:solidFill>
                          <a:srgbClr val="003399"/>
                        </a:solidFill>
                        <a:latin typeface="Cambria Math" panose="02040503050406030204" pitchFamily="18" charset="0"/>
                        <a:ea typeface="Cambria Math" panose="02040503050406030204" pitchFamily="18" charset="0"/>
                      </a:rPr>
                      <m:t> ⊔</m:t>
                    </m:r>
                    <m:r>
                      <a:rPr lang="zh-CN" altLang="en-US" sz="2400" b="0" i="1" dirty="0" smtClean="0">
                        <a:solidFill>
                          <a:srgbClr val="003399"/>
                        </a:solidFill>
                        <a:latin typeface="Cambria Math" panose="02040503050406030204" pitchFamily="18" charset="0"/>
                        <a:ea typeface="Cambria Math" panose="02040503050406030204" pitchFamily="18" charset="0"/>
                      </a:rPr>
                      <m:t>𝜖</m:t>
                    </m:r>
                    <m:r>
                      <a:rPr lang="en-US" altLang="zh-CN" sz="2400" b="0" i="1" dirty="0" smtClean="0">
                        <a:solidFill>
                          <a:srgbClr val="003399"/>
                        </a:solidFill>
                        <a:latin typeface="Cambria Math" panose="02040503050406030204" pitchFamily="18" charset="0"/>
                        <a:ea typeface="Cambria Math" panose="02040503050406030204" pitchFamily="18" charset="0"/>
                      </a:rPr>
                      <m:t> </m:t>
                    </m:r>
                    <m:r>
                      <m:rPr>
                        <m:sty m:val="p"/>
                      </m:rPr>
                      <a:rPr lang="en-US" altLang="zh-CN" sz="2400" i="1" dirty="0">
                        <a:solidFill>
                          <a:srgbClr val="003399"/>
                        </a:solidFill>
                        <a:latin typeface="Cambria Math" panose="02040503050406030204" pitchFamily="18" charset="0"/>
                        <a:ea typeface="Cambria Math" panose="02040503050406030204" pitchFamily="18" charset="0"/>
                      </a:rPr>
                      <m:t>Γ</m:t>
                    </m:r>
                  </m:oMath>
                </a14:m>
                <a:endParaRPr lang="en-US" altLang="zh-CN" sz="2400" i="1" dirty="0">
                  <a:solidFill>
                    <a:srgbClr val="003399"/>
                  </a:solidFill>
                  <a:latin typeface="Cambria Math" panose="02040503050406030204" pitchFamily="18" charset="0"/>
                  <a:ea typeface="Cambria Math" panose="02040503050406030204" pitchFamily="18" charset="0"/>
                </a:endParaRPr>
              </a:p>
              <a:p>
                <a:pPr eaLnBrk="1" hangingPunct="1">
                  <a:spcBef>
                    <a:spcPct val="0"/>
                  </a:spcBef>
                  <a:buClrTx/>
                  <a:buSzTx/>
                </a:pPr>
                <a14:m>
                  <m:oMathPara xmlns:m="http://schemas.openxmlformats.org/officeDocument/2006/math">
                    <m:oMathParaPr>
                      <m:jc m:val="left"/>
                    </m:oMathParaPr>
                    <m:oMath xmlns:m="http://schemas.openxmlformats.org/officeDocument/2006/math">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i="1" dirty="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i="1" dirty="0">
                              <a:solidFill>
                                <a:srgbClr val="003399"/>
                              </a:solidFill>
                              <a:latin typeface="Cambria Math" panose="02040503050406030204" pitchFamily="18" charset="0"/>
                              <a:ea typeface="Cambria Math" panose="02040503050406030204" pitchFamily="18" charset="0"/>
                            </a:rPr>
                            <m:t>𝑟𝑒𝑗𝑒𝑐𝑡</m:t>
                          </m:r>
                        </m:sub>
                      </m:sSub>
                    </m:oMath>
                  </m:oMathPara>
                </a14:m>
                <a:endParaRPr lang="en-US" altLang="zh-CN" sz="2400" i="1" dirty="0">
                  <a:solidFill>
                    <a:srgbClr val="003399"/>
                  </a:solidFill>
                  <a:latin typeface="Cambria Math" panose="02040503050406030204" pitchFamily="18" charset="0"/>
                  <a:ea typeface="Cambria Math" panose="02040503050406030204" pitchFamily="18" charset="0"/>
                </a:endParaRPr>
              </a:p>
            </p:txBody>
          </p:sp>
        </mc:Choice>
        <mc:Fallback xmlns="">
          <p:sp>
            <p:nvSpPr>
              <p:cNvPr id="35" name="Text Box 23">
                <a:extLst>
                  <a:ext uri="{FF2B5EF4-FFF2-40B4-BE49-F238E27FC236}">
                    <a16:creationId xmlns:a16="http://schemas.microsoft.com/office/drawing/2014/main" id="{C1BF3196-8271-447F-9525-C011E45C6926}"/>
                  </a:ext>
                </a:extLst>
              </p:cNvPr>
              <p:cNvSpPr txBox="1">
                <a:spLocks noRot="1" noChangeAspect="1" noMove="1" noResize="1" noEditPoints="1" noAdjustHandles="1" noChangeArrowheads="1" noChangeShapeType="1" noTextEdit="1"/>
              </p:cNvSpPr>
              <p:nvPr/>
            </p:nvSpPr>
            <p:spPr bwMode="auto">
              <a:xfrm>
                <a:off x="7925965" y="3520506"/>
                <a:ext cx="3414664" cy="1259832"/>
              </a:xfrm>
              <a:prstGeom prst="rect">
                <a:avLst/>
              </a:prstGeom>
              <a:blipFill>
                <a:blip r:embed="rId3"/>
                <a:stretch>
                  <a:fillRect l="-536" b="-38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Rectangle 25">
                <a:extLst>
                  <a:ext uri="{FF2B5EF4-FFF2-40B4-BE49-F238E27FC236}">
                    <a16:creationId xmlns:a16="http://schemas.microsoft.com/office/drawing/2014/main" id="{C59C3963-D842-4F5D-936C-F51A5ACB720F}"/>
                  </a:ext>
                </a:extLst>
              </p:cNvPr>
              <p:cNvSpPr>
                <a:spLocks noChangeArrowheads="1"/>
              </p:cNvSpPr>
              <p:nvPr/>
            </p:nvSpPr>
            <p:spPr bwMode="auto">
              <a:xfrm>
                <a:off x="1006052" y="1248793"/>
                <a:ext cx="8610600" cy="859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 typeface="Wingdings" panose="05000000000000000000" pitchFamily="2" charset="2"/>
                  <a:buChar char="²"/>
                </a:pPr>
                <a:r>
                  <a:rPr lang="zh-CN" altLang="en-US" sz="2400" b="1" dirty="0">
                    <a:solidFill>
                      <a:srgbClr val="800080"/>
                    </a:solidFill>
                    <a:ea typeface="华文行楷" panose="02010800040101010101" pitchFamily="2" charset="-122"/>
                  </a:rPr>
                  <a:t> 形式定义   </a:t>
                </a:r>
                <a:r>
                  <a:rPr lang="zh-CN" altLang="en-US" sz="2400" b="1" dirty="0">
                    <a:solidFill>
                      <a:srgbClr val="333399"/>
                    </a:solidFill>
                    <a:ea typeface="华文行楷" panose="02010800040101010101" pitchFamily="2" charset="-122"/>
                  </a:rPr>
                  <a:t>一个图灵机 </a:t>
                </a:r>
                <a:r>
                  <a:rPr lang="en-US" altLang="zh-CN" sz="2000" b="1" i="1" dirty="0">
                    <a:solidFill>
                      <a:srgbClr val="333399"/>
                    </a:solidFill>
                    <a:latin typeface="Arial" panose="020B0604020202020204" pitchFamily="34" charset="0"/>
                    <a:ea typeface="华文行楷" panose="02010800040101010101" pitchFamily="2" charset="-122"/>
                  </a:rPr>
                  <a:t>TM (Turing machine</a:t>
                </a:r>
                <a:r>
                  <a:rPr lang="en-US" altLang="zh-CN" sz="2400" b="1" i="1" dirty="0">
                    <a:solidFill>
                      <a:srgbClr val="333399"/>
                    </a:solidFill>
                    <a:latin typeface="Arial" panose="020B0604020202020204" pitchFamily="34" charset="0"/>
                    <a:ea typeface="华文行楷" panose="02010800040101010101" pitchFamily="2" charset="-122"/>
                  </a:rPr>
                  <a:t>) </a:t>
                </a:r>
                <a:r>
                  <a:rPr lang="zh-CN" altLang="en-US" sz="2400" b="1" dirty="0">
                    <a:solidFill>
                      <a:srgbClr val="333399"/>
                    </a:solidFill>
                    <a:latin typeface="Arial" panose="020B0604020202020204" pitchFamily="34" charset="0"/>
                    <a:ea typeface="华文行楷" panose="02010800040101010101" pitchFamily="2" charset="-122"/>
                  </a:rPr>
                  <a:t>是一个七元组  </a:t>
                </a:r>
              </a:p>
              <a:p>
                <a:pPr>
                  <a:spcBef>
                    <a:spcPct val="0"/>
                  </a:spcBef>
                </a:pPr>
                <a:r>
                  <a:rPr lang="zh-CN" altLang="en-US" sz="2400" b="1" i="1" dirty="0">
                    <a:solidFill>
                      <a:srgbClr val="800080"/>
                    </a:solidFill>
                    <a:latin typeface="Arial" panose="020B0604020202020204" pitchFamily="34" charset="0"/>
                    <a:ea typeface="华文行楷" panose="02010800040101010101" pitchFamily="2" charset="-122"/>
                  </a:rPr>
                  <a:t> </a:t>
                </a:r>
                <a:r>
                  <a:rPr lang="en-US" altLang="zh-CN" sz="2400" b="1" i="1" dirty="0">
                    <a:solidFill>
                      <a:srgbClr val="800080"/>
                    </a:solidFill>
                    <a:latin typeface="Arial" panose="020B0604020202020204" pitchFamily="34" charset="0"/>
                    <a:ea typeface="华文行楷" panose="02010800040101010101" pitchFamily="2" charset="-122"/>
                  </a:rPr>
                  <a:t>			</a:t>
                </a:r>
                <a14:m>
                  <m:oMath xmlns:m="http://schemas.openxmlformats.org/officeDocument/2006/math">
                    <m:r>
                      <m:rPr>
                        <m:sty m:val="p"/>
                      </m:rPr>
                      <a:rPr lang="en-US" altLang="zh-CN" sz="2400" i="1" dirty="0">
                        <a:solidFill>
                          <a:srgbClr val="003399"/>
                        </a:solidFill>
                        <a:latin typeface="Cambria Math" panose="02040503050406030204" pitchFamily="18" charset="0"/>
                        <a:ea typeface="楷体_GB2312" pitchFamily="49" charset="-122"/>
                      </a:rPr>
                      <m:t>M</m:t>
                    </m:r>
                    <m:r>
                      <a:rPr lang="en-US" altLang="zh-CN" sz="2400" b="0" i="1" dirty="0" smtClean="0">
                        <a:solidFill>
                          <a:srgbClr val="003399"/>
                        </a:solidFill>
                        <a:latin typeface="Cambria Math" panose="02040503050406030204" pitchFamily="18" charset="0"/>
                        <a:ea typeface="楷体_GB2312" pitchFamily="49" charset="-122"/>
                      </a:rPr>
                      <m:t>=(</m:t>
                    </m:r>
                    <m:r>
                      <a:rPr lang="en-US" altLang="zh-CN" sz="2400" i="1" dirty="0" smtClean="0">
                        <a:solidFill>
                          <a:srgbClr val="003399"/>
                        </a:solidFill>
                        <a:latin typeface="Cambria Math" panose="02040503050406030204" pitchFamily="18" charset="0"/>
                        <a:ea typeface="楷体_GB2312" pitchFamily="49" charset="-122"/>
                      </a:rPr>
                      <m:t>𝑄</m:t>
                    </m:r>
                    <m:r>
                      <a:rPr lang="en-US" altLang="zh-CN" sz="2400" b="0" i="1" dirty="0" smtClean="0">
                        <a:solidFill>
                          <a:srgbClr val="003399"/>
                        </a:solidFill>
                        <a:latin typeface="Cambria Math" panose="02040503050406030204" pitchFamily="18" charset="0"/>
                        <a:ea typeface="楷体_GB2312" pitchFamily="49" charset="-122"/>
                      </a:rPr>
                      <m:t>,</m:t>
                    </m:r>
                    <m:r>
                      <m:rPr>
                        <m:sty m:val="p"/>
                      </m:rPr>
                      <a:rPr lang="el-GR" altLang="zh-CN" sz="2400" i="1" dirty="0">
                        <a:solidFill>
                          <a:srgbClr val="003399"/>
                        </a:solidFill>
                        <a:latin typeface="Cambria Math" panose="02040503050406030204" pitchFamily="18" charset="0"/>
                        <a:ea typeface="Cambria Math" panose="02040503050406030204" pitchFamily="18" charset="0"/>
                      </a:rPr>
                      <m:t>Σ</m:t>
                    </m:r>
                    <m:r>
                      <a:rPr lang="en-US" altLang="zh-CN" sz="2400" b="0" i="1" dirty="0" smtClean="0">
                        <a:solidFill>
                          <a:srgbClr val="003399"/>
                        </a:solidFill>
                        <a:latin typeface="Cambria Math" panose="02040503050406030204" pitchFamily="18" charset="0"/>
                        <a:ea typeface="楷体_GB2312" pitchFamily="49" charset="-122"/>
                      </a:rPr>
                      <m:t>,</m:t>
                    </m:r>
                    <m:r>
                      <m:rPr>
                        <m:sty m:val="p"/>
                      </m:rPr>
                      <a:rPr lang="el-GR" altLang="zh-CN" sz="2400" i="1" dirty="0" smtClean="0">
                        <a:solidFill>
                          <a:srgbClr val="003399"/>
                        </a:solidFill>
                        <a:latin typeface="Cambria Math" panose="02040503050406030204" pitchFamily="18" charset="0"/>
                        <a:ea typeface="Cambria Math" panose="02040503050406030204" pitchFamily="18" charset="0"/>
                      </a:rPr>
                      <m:t>Γ</m:t>
                    </m:r>
                    <m:r>
                      <a:rPr lang="en-US" altLang="zh-CN" sz="2400" b="0" i="1" dirty="0" smtClean="0">
                        <a:solidFill>
                          <a:srgbClr val="003399"/>
                        </a:solidFill>
                        <a:latin typeface="Cambria Math" panose="02040503050406030204" pitchFamily="18" charset="0"/>
                        <a:ea typeface="Cambria Math" panose="02040503050406030204" pitchFamily="18" charset="0"/>
                      </a:rPr>
                      <m:t>,</m:t>
                    </m:r>
                    <m:r>
                      <a:rPr lang="zh-CN" altLang="en-US" sz="2400" b="0" i="1" dirty="0" smtClean="0">
                        <a:solidFill>
                          <a:srgbClr val="003399"/>
                        </a:solidFill>
                        <a:latin typeface="Cambria Math" panose="02040503050406030204" pitchFamily="18" charset="0"/>
                        <a:ea typeface="Cambria Math" panose="02040503050406030204" pitchFamily="18" charset="0"/>
                      </a:rPr>
                      <m:t>𝛿</m:t>
                    </m:r>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b="0" i="1" dirty="0" smtClean="0">
                            <a:solidFill>
                              <a:srgbClr val="003399"/>
                            </a:solidFill>
                            <a:latin typeface="Cambria Math" panose="02040503050406030204" pitchFamily="18" charset="0"/>
                            <a:ea typeface="Cambria Math" panose="02040503050406030204" pitchFamily="18" charset="0"/>
                          </a:rPr>
                        </m:ctrlPr>
                      </m:sSubPr>
                      <m:e>
                        <m:r>
                          <a:rPr lang="en-US" altLang="zh-CN" sz="2400" b="0" i="1" dirty="0" smtClean="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0</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𝑎𝑐𝑐𝑒𝑝𝑡</m:t>
                        </m:r>
                      </m:sub>
                    </m:sSub>
                    <m:r>
                      <a:rPr lang="en-US" altLang="zh-CN" sz="2400" b="0" i="1" dirty="0" smtClean="0">
                        <a:solidFill>
                          <a:srgbClr val="003399"/>
                        </a:solidFill>
                        <a:latin typeface="Cambria Math" panose="02040503050406030204" pitchFamily="18" charset="0"/>
                        <a:ea typeface="Cambria Math" panose="02040503050406030204" pitchFamily="18" charset="0"/>
                      </a:rPr>
                      <m:t>,</m:t>
                    </m:r>
                    <m:sSub>
                      <m:sSubPr>
                        <m:ctrlPr>
                          <a:rPr lang="en-US" altLang="zh-CN" sz="2400" i="1" dirty="0">
                            <a:solidFill>
                              <a:srgbClr val="003399"/>
                            </a:solidFill>
                            <a:latin typeface="Cambria Math" panose="02040503050406030204" pitchFamily="18" charset="0"/>
                            <a:ea typeface="Cambria Math" panose="02040503050406030204" pitchFamily="18" charset="0"/>
                          </a:rPr>
                        </m:ctrlPr>
                      </m:sSubPr>
                      <m:e>
                        <m:r>
                          <a:rPr lang="en-US" altLang="zh-CN" sz="2400" i="1" dirty="0">
                            <a:solidFill>
                              <a:srgbClr val="003399"/>
                            </a:solidFill>
                            <a:latin typeface="Cambria Math" panose="02040503050406030204" pitchFamily="18" charset="0"/>
                            <a:ea typeface="Cambria Math" panose="02040503050406030204" pitchFamily="18" charset="0"/>
                          </a:rPr>
                          <m:t>𝑞</m:t>
                        </m:r>
                      </m:e>
                      <m:sub>
                        <m:r>
                          <a:rPr lang="en-US" altLang="zh-CN" sz="2400" b="0" i="1" dirty="0" smtClean="0">
                            <a:solidFill>
                              <a:srgbClr val="003399"/>
                            </a:solidFill>
                            <a:latin typeface="Cambria Math" panose="02040503050406030204" pitchFamily="18" charset="0"/>
                            <a:ea typeface="Cambria Math" panose="02040503050406030204" pitchFamily="18" charset="0"/>
                          </a:rPr>
                          <m:t>𝑟𝑒𝑗𝑒𝑐𝑡</m:t>
                        </m:r>
                      </m:sub>
                    </m:sSub>
                    <m:r>
                      <a:rPr lang="en-US" altLang="zh-CN" sz="2400" b="0" i="1" dirty="0" smtClean="0">
                        <a:solidFill>
                          <a:srgbClr val="003399"/>
                        </a:solidFill>
                        <a:latin typeface="Cambria Math" panose="02040503050406030204" pitchFamily="18" charset="0"/>
                        <a:ea typeface="楷体_GB2312" pitchFamily="49" charset="-122"/>
                      </a:rPr>
                      <m:t>)</m:t>
                    </m:r>
                  </m:oMath>
                </a14:m>
                <a:endParaRPr lang="en-US" altLang="zh-CN" sz="2400" b="1" dirty="0">
                  <a:solidFill>
                    <a:srgbClr val="333399"/>
                  </a:solidFill>
                  <a:latin typeface="Arial" panose="020B0604020202020204" pitchFamily="34" charset="0"/>
                  <a:ea typeface="华文行楷" panose="02010800040101010101" pitchFamily="2" charset="-122"/>
                </a:endParaRPr>
              </a:p>
            </p:txBody>
          </p:sp>
        </mc:Choice>
        <mc:Fallback xmlns="">
          <p:sp>
            <p:nvSpPr>
              <p:cNvPr id="37" name="Rectangle 25">
                <a:extLst>
                  <a:ext uri="{FF2B5EF4-FFF2-40B4-BE49-F238E27FC236}">
                    <a16:creationId xmlns:a16="http://schemas.microsoft.com/office/drawing/2014/main" id="{C59C3963-D842-4F5D-936C-F51A5ACB720F}"/>
                  </a:ext>
                </a:extLst>
              </p:cNvPr>
              <p:cNvSpPr>
                <a:spLocks noRot="1" noChangeAspect="1" noMove="1" noResize="1" noEditPoints="1" noAdjustHandles="1" noChangeArrowheads="1" noChangeShapeType="1" noTextEdit="1"/>
              </p:cNvSpPr>
              <p:nvPr/>
            </p:nvSpPr>
            <p:spPr bwMode="auto">
              <a:xfrm>
                <a:off x="1006052" y="1248793"/>
                <a:ext cx="8610600" cy="859531"/>
              </a:xfrm>
              <a:prstGeom prst="rect">
                <a:avLst/>
              </a:prstGeom>
              <a:blipFill>
                <a:blip r:embed="rId4"/>
                <a:stretch>
                  <a:fillRect l="-920" t="-7801" b="-63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38" name="Group 26">
            <a:extLst>
              <a:ext uri="{FF2B5EF4-FFF2-40B4-BE49-F238E27FC236}">
                <a16:creationId xmlns:a16="http://schemas.microsoft.com/office/drawing/2014/main" id="{00AFB80C-8707-42EC-AD56-7AE67B5FD98F}"/>
              </a:ext>
            </a:extLst>
          </p:cNvPr>
          <p:cNvGrpSpPr>
            <a:grpSpLocks/>
          </p:cNvGrpSpPr>
          <p:nvPr/>
        </p:nvGrpSpPr>
        <p:grpSpPr bwMode="auto">
          <a:xfrm>
            <a:off x="4144541" y="2161606"/>
            <a:ext cx="881462" cy="830262"/>
            <a:chOff x="2448" y="1968"/>
            <a:chExt cx="864" cy="240"/>
          </a:xfrm>
        </p:grpSpPr>
        <p:sp>
          <p:nvSpPr>
            <p:cNvPr id="39" name="Line 27">
              <a:extLst>
                <a:ext uri="{FF2B5EF4-FFF2-40B4-BE49-F238E27FC236}">
                  <a16:creationId xmlns:a16="http://schemas.microsoft.com/office/drawing/2014/main" id="{344C4A10-98C8-4948-B788-78A70094264F}"/>
                </a:ext>
              </a:extLst>
            </p:cNvPr>
            <p:cNvSpPr>
              <a:spLocks noChangeShapeType="1"/>
            </p:cNvSpPr>
            <p:nvPr/>
          </p:nvSpPr>
          <p:spPr bwMode="auto">
            <a:xfrm>
              <a:off x="2448" y="2208"/>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28">
              <a:extLst>
                <a:ext uri="{FF2B5EF4-FFF2-40B4-BE49-F238E27FC236}">
                  <a16:creationId xmlns:a16="http://schemas.microsoft.com/office/drawing/2014/main" id="{E86C020B-5A90-49CA-BA3D-BF7DAFED3C1B}"/>
                </a:ext>
              </a:extLst>
            </p:cNvPr>
            <p:cNvSpPr>
              <a:spLocks noChangeShapeType="1"/>
            </p:cNvSpPr>
            <p:nvPr/>
          </p:nvSpPr>
          <p:spPr bwMode="auto">
            <a:xfrm flipV="1">
              <a:off x="3312"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29">
            <a:extLst>
              <a:ext uri="{FF2B5EF4-FFF2-40B4-BE49-F238E27FC236}">
                <a16:creationId xmlns:a16="http://schemas.microsoft.com/office/drawing/2014/main" id="{90E09BD2-C5AC-4321-ABB7-4C234A8D5D51}"/>
              </a:ext>
            </a:extLst>
          </p:cNvPr>
          <p:cNvGrpSpPr>
            <a:grpSpLocks/>
          </p:cNvGrpSpPr>
          <p:nvPr/>
        </p:nvGrpSpPr>
        <p:grpSpPr bwMode="auto">
          <a:xfrm>
            <a:off x="4144540" y="2161606"/>
            <a:ext cx="3496775" cy="3567112"/>
            <a:chOff x="2880" y="1968"/>
            <a:chExt cx="1056" cy="576"/>
          </a:xfrm>
        </p:grpSpPr>
        <p:sp>
          <p:nvSpPr>
            <p:cNvPr id="42" name="Line 30">
              <a:extLst>
                <a:ext uri="{FF2B5EF4-FFF2-40B4-BE49-F238E27FC236}">
                  <a16:creationId xmlns:a16="http://schemas.microsoft.com/office/drawing/2014/main" id="{4CF5543C-DA33-4140-82ED-3A59D6BA578B}"/>
                </a:ext>
              </a:extLst>
            </p:cNvPr>
            <p:cNvSpPr>
              <a:spLocks noChangeShapeType="1"/>
            </p:cNvSpPr>
            <p:nvPr/>
          </p:nvSpPr>
          <p:spPr bwMode="auto">
            <a:xfrm>
              <a:off x="2880" y="2544"/>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31">
              <a:extLst>
                <a:ext uri="{FF2B5EF4-FFF2-40B4-BE49-F238E27FC236}">
                  <a16:creationId xmlns:a16="http://schemas.microsoft.com/office/drawing/2014/main" id="{099E7E03-F1C0-4682-B2A2-521EADAAA6C2}"/>
                </a:ext>
              </a:extLst>
            </p:cNvPr>
            <p:cNvSpPr>
              <a:spLocks noChangeShapeType="1"/>
            </p:cNvSpPr>
            <p:nvPr/>
          </p:nvSpPr>
          <p:spPr bwMode="auto">
            <a:xfrm flipV="1">
              <a:off x="3936" y="1968"/>
              <a:ext cx="0" cy="57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6" name="组合 35">
            <a:extLst>
              <a:ext uri="{FF2B5EF4-FFF2-40B4-BE49-F238E27FC236}">
                <a16:creationId xmlns:a16="http://schemas.microsoft.com/office/drawing/2014/main" id="{FCE8731F-D862-457B-8C01-D9366EB31B9D}"/>
              </a:ext>
            </a:extLst>
          </p:cNvPr>
          <p:cNvGrpSpPr/>
          <p:nvPr/>
        </p:nvGrpSpPr>
        <p:grpSpPr>
          <a:xfrm>
            <a:off x="1524001" y="6398"/>
            <a:ext cx="7952508" cy="402193"/>
            <a:chOff x="0" y="6398"/>
            <a:chExt cx="6644482" cy="402193"/>
          </a:xfrm>
        </p:grpSpPr>
        <p:sp>
          <p:nvSpPr>
            <p:cNvPr id="44" name="矩形 43">
              <a:extLst>
                <a:ext uri="{FF2B5EF4-FFF2-40B4-BE49-F238E27FC236}">
                  <a16:creationId xmlns:a16="http://schemas.microsoft.com/office/drawing/2014/main" id="{FA127480-5BEC-45D1-8FBF-5140E71BF0B5}"/>
                </a:ext>
              </a:extLst>
            </p:cNvPr>
            <p:cNvSpPr/>
            <p:nvPr/>
          </p:nvSpPr>
          <p:spPr>
            <a:xfrm>
              <a:off x="0" y="7200"/>
              <a:ext cx="1382438"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图灵机简介</a:t>
              </a:r>
            </a:p>
          </p:txBody>
        </p:sp>
        <p:sp>
          <p:nvSpPr>
            <p:cNvPr id="45" name="矩形 44">
              <a:extLst>
                <a:ext uri="{FF2B5EF4-FFF2-40B4-BE49-F238E27FC236}">
                  <a16:creationId xmlns:a16="http://schemas.microsoft.com/office/drawing/2014/main" id="{B7A63342-F576-48D8-87FE-0D043BE6337F}"/>
                </a:ext>
              </a:extLst>
            </p:cNvPr>
            <p:cNvSpPr/>
            <p:nvPr/>
          </p:nvSpPr>
          <p:spPr>
            <a:xfrm>
              <a:off x="1400175" y="7200"/>
              <a:ext cx="1219197" cy="401391"/>
            </a:xfrm>
            <a:prstGeom prst="rect">
              <a:avLst/>
            </a:prstGeom>
            <a:solidFill>
              <a:schemeClr val="bg2"/>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r>
                <a:rPr lang="zh-CN" altLang="en-US" sz="1600" dirty="0">
                  <a:solidFill>
                    <a:srgbClr val="005891"/>
                  </a:solidFill>
                  <a:latin typeface="黑体" panose="02010609060101010101" pitchFamily="49" charset="-122"/>
                  <a:ea typeface="黑体" panose="02010609060101010101" pitchFamily="49" charset="-122"/>
                </a:rPr>
                <a:t>形式化表达</a:t>
              </a:r>
            </a:p>
          </p:txBody>
        </p:sp>
        <p:sp>
          <p:nvSpPr>
            <p:cNvPr id="46" name="矩形 45">
              <a:extLst>
                <a:ext uri="{FF2B5EF4-FFF2-40B4-BE49-F238E27FC236}">
                  <a16:creationId xmlns:a16="http://schemas.microsoft.com/office/drawing/2014/main" id="{1FBBDEC0-5B46-4039-AFAC-4951EF6E68BD}"/>
                </a:ext>
              </a:extLst>
            </p:cNvPr>
            <p:cNvSpPr/>
            <p:nvPr/>
          </p:nvSpPr>
          <p:spPr>
            <a:xfrm>
              <a:off x="2581274" y="6398"/>
              <a:ext cx="1563933" cy="40139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计算过程的形式化</a:t>
              </a:r>
            </a:p>
          </p:txBody>
        </p:sp>
        <p:sp>
          <p:nvSpPr>
            <p:cNvPr id="47" name="矩形 46">
              <a:extLst>
                <a:ext uri="{FF2B5EF4-FFF2-40B4-BE49-F238E27FC236}">
                  <a16:creationId xmlns:a16="http://schemas.microsoft.com/office/drawing/2014/main" id="{7DCDBA4E-DD93-4D7A-9A84-E6301D81C7DB}"/>
                </a:ext>
              </a:extLst>
            </p:cNvPr>
            <p:cNvSpPr/>
            <p:nvPr/>
          </p:nvSpPr>
          <p:spPr>
            <a:xfrm>
              <a:off x="4074178" y="22856"/>
              <a:ext cx="2570304" cy="364901"/>
            </a:xfrm>
            <a:prstGeom prst="rect">
              <a:avLst/>
            </a:prstGeom>
            <a:solidFill>
              <a:srgbClr val="005891"/>
            </a:solidFill>
            <a:ln w="28575">
              <a:solidFill>
                <a:srgbClr val="005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zh-CN" altLang="en-US" sz="1600" dirty="0">
                  <a:solidFill>
                    <a:srgbClr val="EEECE1"/>
                  </a:solidFill>
                  <a:latin typeface="黑体" panose="02010609060101010101" pitchFamily="49" charset="-122"/>
                  <a:ea typeface="黑体" panose="02010609060101010101" pitchFamily="49" charset="-122"/>
                </a:rPr>
                <a:t>图灵机的变形与算法鲁棒性分析</a:t>
              </a:r>
            </a:p>
          </p:txBody>
        </p:sp>
      </p:grpSp>
    </p:spTree>
    <p:extLst>
      <p:ext uri="{BB962C8B-B14F-4D97-AF65-F5344CB8AC3E}">
        <p14:creationId xmlns:p14="http://schemas.microsoft.com/office/powerpoint/2010/main" val="1286703002"/>
      </p:ext>
    </p:extLst>
  </p:cSld>
  <p:clrMapOvr>
    <a:masterClrMapping/>
  </p:clrMapOvr>
  <p:transition/>
</p:sld>
</file>

<file path=ppt/theme/theme1.xml><?xml version="1.0" encoding="utf-8"?>
<a:theme xmlns:a="http://schemas.openxmlformats.org/drawingml/2006/main" name="开题答辩​​">
  <a:themeElements>
    <a:clrScheme name="硕士开题答辩">
      <a:dk1>
        <a:sysClr val="windowText" lastClr="000000"/>
      </a:dk1>
      <a:lt1>
        <a:sysClr val="window" lastClr="FFFFFF"/>
      </a:lt1>
      <a:dk2>
        <a:srgbClr val="005891"/>
      </a:dk2>
      <a:lt2>
        <a:srgbClr val="EEECE1"/>
      </a:lt2>
      <a:accent1>
        <a:srgbClr val="005891"/>
      </a:accent1>
      <a:accent2>
        <a:srgbClr val="C0504D"/>
      </a:accent2>
      <a:accent3>
        <a:srgbClr val="9BBB59"/>
      </a:accent3>
      <a:accent4>
        <a:srgbClr val="8064A2"/>
      </a:accent4>
      <a:accent5>
        <a:srgbClr val="27BCDC"/>
      </a:accent5>
      <a:accent6>
        <a:srgbClr val="F79646"/>
      </a:accent6>
      <a:hlink>
        <a:srgbClr val="0000FF"/>
      </a:hlink>
      <a:folHlink>
        <a:srgbClr val="80008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硕士开题答辩">
    <a:dk1>
      <a:sysClr val="windowText" lastClr="000000"/>
    </a:dk1>
    <a:lt1>
      <a:sysClr val="window" lastClr="FFFFFF"/>
    </a:lt1>
    <a:dk2>
      <a:srgbClr val="005891"/>
    </a:dk2>
    <a:lt2>
      <a:srgbClr val="EEECE1"/>
    </a:lt2>
    <a:accent1>
      <a:srgbClr val="005891"/>
    </a:accent1>
    <a:accent2>
      <a:srgbClr val="C0504D"/>
    </a:accent2>
    <a:accent3>
      <a:srgbClr val="9BBB59"/>
    </a:accent3>
    <a:accent4>
      <a:srgbClr val="8064A2"/>
    </a:accent4>
    <a:accent5>
      <a:srgbClr val="27BCDC"/>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Retrospect</Template>
  <TotalTime>833</TotalTime>
  <Words>3166</Words>
  <Application>Microsoft Office PowerPoint</Application>
  <PresentationFormat>宽屏</PresentationFormat>
  <Paragraphs>471</Paragraphs>
  <Slides>31</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4" baseType="lpstr">
      <vt:lpstr>-apple-system</vt:lpstr>
      <vt:lpstr>等线</vt:lpstr>
      <vt:lpstr>黑体</vt:lpstr>
      <vt:lpstr>楷体_GB2312</vt:lpstr>
      <vt:lpstr>微软雅黑</vt:lpstr>
      <vt:lpstr>Arial</vt:lpstr>
      <vt:lpstr>Calibri</vt:lpstr>
      <vt:lpstr>Cambria Math</vt:lpstr>
      <vt:lpstr>Comic Sans MS</vt:lpstr>
      <vt:lpstr>Times New Roman</vt:lpstr>
      <vt:lpstr>Wingdings</vt:lpstr>
      <vt:lpstr>开题答辩​​</vt:lpstr>
      <vt:lpstr>Equation</vt:lpstr>
      <vt:lpstr>图灵机的形式化描述、变形以及算法鲁棒性分析</vt:lpstr>
      <vt:lpstr>PowerPoint 演示文稿</vt:lpstr>
      <vt:lpstr>图灵机简介</vt:lpstr>
      <vt:lpstr>图灵机简介</vt:lpstr>
      <vt:lpstr>图灵机的基本模型</vt:lpstr>
      <vt:lpstr>图灵机的基本模型</vt:lpstr>
      <vt:lpstr>图灵机的基本模型</vt:lpstr>
      <vt:lpstr>图灵机形式化表达</vt:lpstr>
      <vt:lpstr>图灵机的形式化定义</vt:lpstr>
      <vt:lpstr>图灵机的形式化定义</vt:lpstr>
      <vt:lpstr>图灵机的形式化定义</vt:lpstr>
      <vt:lpstr>图灵机计算过程的形式化</vt:lpstr>
      <vt:lpstr>Configuration（格局）和Yield（推导）</vt:lpstr>
      <vt:lpstr>图灵机语言</vt:lpstr>
      <vt:lpstr>图灵机语言</vt:lpstr>
      <vt:lpstr>图灵机语言</vt:lpstr>
      <vt:lpstr>图灵机语言</vt:lpstr>
      <vt:lpstr>简单的图灵机例子</vt:lpstr>
      <vt:lpstr>简单的图灵机例子</vt:lpstr>
      <vt:lpstr>简单的图灵机例子</vt:lpstr>
      <vt:lpstr>简单的图灵机例子</vt:lpstr>
      <vt:lpstr>简单的图灵机例子</vt:lpstr>
      <vt:lpstr>图灵机的变形</vt:lpstr>
      <vt:lpstr>图灵机的变形</vt:lpstr>
      <vt:lpstr>图灵机的变形</vt:lpstr>
      <vt:lpstr>图灵机的变形</vt:lpstr>
      <vt:lpstr>图灵机的变形</vt:lpstr>
      <vt:lpstr>图灵机的变形</vt:lpstr>
      <vt:lpstr>图灵机的变形</vt:lpstr>
      <vt:lpstr>图灵机的变形</vt:lpstr>
      <vt:lpstr>图灵机的变形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图灵机的形式化描述、变形以及算法鲁棒性分析</dc:title>
  <dc:creator>朱 康希</dc:creator>
  <cp:lastModifiedBy>朱 康希</cp:lastModifiedBy>
  <cp:revision>81</cp:revision>
  <dcterms:created xsi:type="dcterms:W3CDTF">2021-11-13T10:57:29Z</dcterms:created>
  <dcterms:modified xsi:type="dcterms:W3CDTF">2021-11-15T12:39:15Z</dcterms:modified>
</cp:coreProperties>
</file>