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</p:sldMasterIdLst>
  <p:notesMasterIdLst>
    <p:notesMasterId r:id="rId99"/>
  </p:notesMasterIdLst>
  <p:handoutMasterIdLst>
    <p:handoutMasterId r:id="rId100"/>
  </p:handoutMasterIdLst>
  <p:sldIdLst>
    <p:sldId id="259" r:id="rId11"/>
    <p:sldId id="260" r:id="rId12"/>
    <p:sldId id="265" r:id="rId13"/>
    <p:sldId id="266" r:id="rId14"/>
    <p:sldId id="264" r:id="rId15"/>
    <p:sldId id="258" r:id="rId16"/>
    <p:sldId id="268" r:id="rId17"/>
    <p:sldId id="267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92" r:id="rId35"/>
    <p:sldId id="295" r:id="rId36"/>
    <p:sldId id="301" r:id="rId37"/>
    <p:sldId id="296" r:id="rId38"/>
    <p:sldId id="297" r:id="rId39"/>
    <p:sldId id="298" r:id="rId40"/>
    <p:sldId id="299" r:id="rId41"/>
    <p:sldId id="300" r:id="rId42"/>
    <p:sldId id="302" r:id="rId43"/>
    <p:sldId id="289" r:id="rId44"/>
    <p:sldId id="290" r:id="rId45"/>
    <p:sldId id="304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4" r:id="rId54"/>
    <p:sldId id="315" r:id="rId55"/>
    <p:sldId id="317" r:id="rId56"/>
    <p:sldId id="318" r:id="rId57"/>
    <p:sldId id="319" r:id="rId58"/>
    <p:sldId id="321" r:id="rId59"/>
    <p:sldId id="322" r:id="rId60"/>
    <p:sldId id="326" r:id="rId61"/>
    <p:sldId id="328" r:id="rId62"/>
    <p:sldId id="330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75" r:id="rId85"/>
    <p:sldId id="362" r:id="rId86"/>
    <p:sldId id="363" r:id="rId87"/>
    <p:sldId id="365" r:id="rId88"/>
    <p:sldId id="364" r:id="rId89"/>
    <p:sldId id="366" r:id="rId90"/>
    <p:sldId id="370" r:id="rId91"/>
    <p:sldId id="368" r:id="rId92"/>
    <p:sldId id="371" r:id="rId93"/>
    <p:sldId id="372" r:id="rId94"/>
    <p:sldId id="373" r:id="rId95"/>
    <p:sldId id="376" r:id="rId96"/>
    <p:sldId id="324" r:id="rId97"/>
    <p:sldId id="273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AAAA95"/>
    <a:srgbClr val="FBFBF1"/>
    <a:srgbClr val="E8E8DB"/>
    <a:srgbClr val="AFAF9B"/>
    <a:srgbClr val="D7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103" Type="http://schemas.openxmlformats.org/officeDocument/2006/relationships/theme" Target="theme/theme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3" Type="http://schemas.openxmlformats.org/officeDocument/2006/relationships/image" Target="../media/image61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60.wmf"/><Relationship Id="rId16" Type="http://schemas.openxmlformats.org/officeDocument/2006/relationships/image" Target="../media/image66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52.wmf"/><Relationship Id="rId5" Type="http://schemas.openxmlformats.org/officeDocument/2006/relationships/image" Target="../media/image63.wmf"/><Relationship Id="rId15" Type="http://schemas.openxmlformats.org/officeDocument/2006/relationships/image" Target="../media/image65.wmf"/><Relationship Id="rId10" Type="http://schemas.openxmlformats.org/officeDocument/2006/relationships/image" Target="../media/image51.wmf"/><Relationship Id="rId4" Type="http://schemas.openxmlformats.org/officeDocument/2006/relationships/image" Target="../media/image62.wmf"/><Relationship Id="rId9" Type="http://schemas.openxmlformats.org/officeDocument/2006/relationships/image" Target="../media/image50.wmf"/><Relationship Id="rId1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69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66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03.wmf"/><Relationship Id="rId11" Type="http://schemas.openxmlformats.org/officeDocument/2006/relationships/image" Target="../media/image118.wmf"/><Relationship Id="rId5" Type="http://schemas.openxmlformats.org/officeDocument/2006/relationships/image" Target="../media/image113.wmf"/><Relationship Id="rId10" Type="http://schemas.openxmlformats.org/officeDocument/2006/relationships/image" Target="../media/image117.wmf"/><Relationship Id="rId4" Type="http://schemas.openxmlformats.org/officeDocument/2006/relationships/image" Target="../media/image112.wmf"/><Relationship Id="rId9" Type="http://schemas.openxmlformats.org/officeDocument/2006/relationships/image" Target="../media/image11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13.wmf"/><Relationship Id="rId5" Type="http://schemas.openxmlformats.org/officeDocument/2006/relationships/image" Target="../media/image66.wmf"/><Relationship Id="rId4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25C4AA-12E9-445F-9838-ACC537CE7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7E1112-DF66-430B-B400-0690497753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624D5-8529-4F08-9E93-1B2D6F7D39C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51EDA-DBD6-4D4B-8936-3A8FDA7AEA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E7BA0-8107-41EA-9F19-8CB223F599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8B0F8-5551-4560-9DBA-5849A9AD3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79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1BD0E-56D1-4E37-BD5C-2D8BF9F414F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84709-A8D0-46E9-AB13-80467E025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4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2D8B1E-3C92-4BFB-85F6-10E8F260E2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2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B54BFE-F83D-4525-B763-B66413D4746B}" type="slidenum">
              <a:rPr lang="zh-CN" altLang="en-US" smtClean="0">
                <a:solidFill>
                  <a:srgbClr val="000000"/>
                </a:solidFill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zh-CN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5DCED4-4524-4147-BB65-1CF6F16617B1}" type="slidenum">
              <a:rPr lang="zh-CN" altLang="en-US" smtClean="0">
                <a:solidFill>
                  <a:srgbClr val="000000"/>
                </a:solidFill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zh-CN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5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73EF4-5FE1-4A2D-88B1-1FE504536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4352E-CB5F-4F3F-A8E9-88F3AE0B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63F82-4230-42A0-99D4-42536A44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B29B-1EFA-4FDA-B2A4-B0D2FB35BC32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DCD2F-C494-4267-BB80-1FE51BC3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5FBA3-901A-4BA3-9455-47624C6E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C3E60-C656-475A-BFAD-C8D8C7BC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B5491-BE4C-4238-B730-513A31FA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2C2F0-1057-4839-A150-A80FED85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D8E-C6FA-4010-8A67-7A83112ABC56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DC6AB-A204-4C00-8FE9-F0886FB1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22EC5-C739-40AD-A2AE-D93F2E1E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048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521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256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87256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120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2546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6937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36913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25558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2502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83A3E5-22D4-477A-9ADF-D8CE73274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96B49-8195-450A-9F34-E0D786E93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AE1C8-C130-4092-8631-D8773D3F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7034-4CF4-48B7-8684-46167E18B100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D534A-7434-4336-91C0-B1B93766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24BBB-1547-4485-B10B-C29DCCAC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463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34" y="260350"/>
            <a:ext cx="2783417" cy="6121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260350"/>
            <a:ext cx="8151283" cy="6121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40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44227-E80E-42B6-8B1F-6D1C4398D4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45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48FA-CB37-491D-98FB-95A94F579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00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B9AD-3647-4C9A-983C-B40B643BB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78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CA54-0179-4206-A2C5-8E42E0D2B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24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24078-0665-4253-95BD-89BF0B6B8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67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E48F-FBC4-449F-BA7E-275CED81B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153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C3C77-29E8-45BC-9687-19E42FA5B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891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2A4C2-C480-4C05-954D-53F5EC808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68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EA602-C565-4C7E-AB76-FF975CF1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7910C-252E-42E9-9304-91CF46A4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60840-0E9A-4A67-B10F-F05C6C5D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C3C2-2EDE-4152-A28A-08643ED1ED84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3C2D6-B5E5-421C-B1D2-353B4B0A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4947C-A8D4-499F-B338-825AD915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41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0A68-CB83-4B21-B5DF-12E80C596F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117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DDDAB-5D58-4581-8E71-A7E1B8EB0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172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52400"/>
            <a:ext cx="2946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152400"/>
            <a:ext cx="8636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5F640-466B-4B88-BAE0-DB28C9771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899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4817" y="1836738"/>
            <a:ext cx="3024717" cy="2709862"/>
          </a:xfrm>
          <a:custGeom>
            <a:avLst/>
            <a:gdLst>
              <a:gd name="T0" fmla="*/ 2147483646 w 1429"/>
              <a:gd name="T1" fmla="*/ 2147483646 h 1707"/>
              <a:gd name="T2" fmla="*/ 2147483646 w 1429"/>
              <a:gd name="T3" fmla="*/ 2147483646 h 1707"/>
              <a:gd name="T4" fmla="*/ 2147483646 w 1429"/>
              <a:gd name="T5" fmla="*/ 0 h 1707"/>
              <a:gd name="T6" fmla="*/ 2147483646 w 1429"/>
              <a:gd name="T7" fmla="*/ 2147483646 h 1707"/>
              <a:gd name="T8" fmla="*/ 2147483646 w 1429"/>
              <a:gd name="T9" fmla="*/ 2147483646 h 1707"/>
              <a:gd name="T10" fmla="*/ 2147483646 w 1429"/>
              <a:gd name="T11" fmla="*/ 2147483646 h 1707"/>
              <a:gd name="T12" fmla="*/ 2147483646 w 1429"/>
              <a:gd name="T13" fmla="*/ 2147483646 h 1707"/>
              <a:gd name="T14" fmla="*/ 2147483646 w 1429"/>
              <a:gd name="T15" fmla="*/ 2147483646 h 1707"/>
              <a:gd name="T16" fmla="*/ 2147483646 w 1429"/>
              <a:gd name="T17" fmla="*/ 2147483646 h 1707"/>
              <a:gd name="T18" fmla="*/ 2147483646 w 1429"/>
              <a:gd name="T19" fmla="*/ 2147483646 h 1707"/>
              <a:gd name="T20" fmla="*/ 0 w 1429"/>
              <a:gd name="T21" fmla="*/ 2147483646 h 1707"/>
              <a:gd name="T22" fmla="*/ 0 w 1429"/>
              <a:gd name="T23" fmla="*/ 2147483646 h 1707"/>
              <a:gd name="T24" fmla="*/ 2147483646 w 1429"/>
              <a:gd name="T25" fmla="*/ 2147483646 h 1707"/>
              <a:gd name="T26" fmla="*/ 2147483646 w 1429"/>
              <a:gd name="T27" fmla="*/ 2147483646 h 1707"/>
              <a:gd name="T28" fmla="*/ 2147483646 w 1429"/>
              <a:gd name="T29" fmla="*/ 2147483646 h 1707"/>
              <a:gd name="T30" fmla="*/ 2147483646 w 1429"/>
              <a:gd name="T31" fmla="*/ 2147483646 h 1707"/>
              <a:gd name="T32" fmla="*/ 2147483646 w 1429"/>
              <a:gd name="T33" fmla="*/ 2147483646 h 1707"/>
              <a:gd name="T34" fmla="*/ 2147483646 w 1429"/>
              <a:gd name="T35" fmla="*/ 2147483646 h 1707"/>
              <a:gd name="T36" fmla="*/ 2147483646 w 1429"/>
              <a:gd name="T37" fmla="*/ 2147483646 h 1707"/>
              <a:gd name="T38" fmla="*/ 2147483646 w 1429"/>
              <a:gd name="T39" fmla="*/ 2147483646 h 1707"/>
              <a:gd name="T40" fmla="*/ 2147483646 w 1429"/>
              <a:gd name="T41" fmla="*/ 2147483646 h 1707"/>
              <a:gd name="T42" fmla="*/ 2147483646 w 1429"/>
              <a:gd name="T43" fmla="*/ 2147483646 h 1707"/>
              <a:gd name="T44" fmla="*/ 2147483646 w 1429"/>
              <a:gd name="T45" fmla="*/ 2147483646 h 1707"/>
              <a:gd name="T46" fmla="*/ 2147483646 w 1429"/>
              <a:gd name="T47" fmla="*/ 2147483646 h 1707"/>
              <a:gd name="T48" fmla="*/ 2147483646 w 1429"/>
              <a:gd name="T49" fmla="*/ 2147483646 h 1707"/>
              <a:gd name="T50" fmla="*/ 2147483646 w 1429"/>
              <a:gd name="T51" fmla="*/ 2147483646 h 1707"/>
              <a:gd name="T52" fmla="*/ 2147483646 w 1429"/>
              <a:gd name="T53" fmla="*/ 2147483646 h 1707"/>
              <a:gd name="T54" fmla="*/ 2147483646 w 1429"/>
              <a:gd name="T55" fmla="*/ 2147483646 h 1707"/>
              <a:gd name="T56" fmla="*/ 2147483646 w 1429"/>
              <a:gd name="T57" fmla="*/ 2147483646 h 1707"/>
              <a:gd name="T58" fmla="*/ 2147483646 w 1429"/>
              <a:gd name="T59" fmla="*/ 2147483646 h 1707"/>
              <a:gd name="T60" fmla="*/ 2147483646 w 1429"/>
              <a:gd name="T61" fmla="*/ 2147483646 h 1707"/>
              <a:gd name="T62" fmla="*/ 2147483646 w 1429"/>
              <a:gd name="T63" fmla="*/ 2147483646 h 1707"/>
              <a:gd name="T64" fmla="*/ 2147483646 w 1429"/>
              <a:gd name="T65" fmla="*/ 2147483646 h 1707"/>
              <a:gd name="T66" fmla="*/ 2147483646 w 1429"/>
              <a:gd name="T67" fmla="*/ 2147483646 h 1707"/>
              <a:gd name="T68" fmla="*/ 2147483646 w 1429"/>
              <a:gd name="T69" fmla="*/ 2147483646 h 1707"/>
              <a:gd name="T70" fmla="*/ 2147483646 w 1429"/>
              <a:gd name="T71" fmla="*/ 2147483646 h 1707"/>
              <a:gd name="T72" fmla="*/ 2147483646 w 1429"/>
              <a:gd name="T73" fmla="*/ 2147483646 h 1707"/>
              <a:gd name="T74" fmla="*/ 2147483646 w 1429"/>
              <a:gd name="T75" fmla="*/ 2147483646 h 1707"/>
              <a:gd name="T76" fmla="*/ 2147483646 w 1429"/>
              <a:gd name="T77" fmla="*/ 2147483646 h 1707"/>
              <a:gd name="T78" fmla="*/ 2147483646 w 1429"/>
              <a:gd name="T79" fmla="*/ 2147483646 h 1707"/>
              <a:gd name="T80" fmla="*/ 2147483646 w 1429"/>
              <a:gd name="T81" fmla="*/ 2147483646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43933" y="15875"/>
            <a:ext cx="1117600" cy="787400"/>
          </a:xfrm>
          <a:custGeom>
            <a:avLst/>
            <a:gdLst>
              <a:gd name="T0" fmla="*/ 2147483646 w 528"/>
              <a:gd name="T1" fmla="*/ 2147483646 h 496"/>
              <a:gd name="T2" fmla="*/ 2147483646 w 528"/>
              <a:gd name="T3" fmla="*/ 2147483646 h 496"/>
              <a:gd name="T4" fmla="*/ 2147483646 w 528"/>
              <a:gd name="T5" fmla="*/ 0 h 496"/>
              <a:gd name="T6" fmla="*/ 2147483646 w 528"/>
              <a:gd name="T7" fmla="*/ 0 h 496"/>
              <a:gd name="T8" fmla="*/ 2147483646 w 528"/>
              <a:gd name="T9" fmla="*/ 2147483646 h 496"/>
              <a:gd name="T10" fmla="*/ 2147483646 w 528"/>
              <a:gd name="T11" fmla="*/ 2147483646 h 496"/>
              <a:gd name="T12" fmla="*/ 2147483646 w 528"/>
              <a:gd name="T13" fmla="*/ 0 h 496"/>
              <a:gd name="T14" fmla="*/ 2147483646 w 528"/>
              <a:gd name="T15" fmla="*/ 2147483646 h 496"/>
              <a:gd name="T16" fmla="*/ 2147483646 w 528"/>
              <a:gd name="T17" fmla="*/ 2147483646 h 496"/>
              <a:gd name="T18" fmla="*/ 2147483646 w 528"/>
              <a:gd name="T19" fmla="*/ 2147483646 h 496"/>
              <a:gd name="T20" fmla="*/ 2147483646 w 528"/>
              <a:gd name="T21" fmla="*/ 2147483646 h 496"/>
              <a:gd name="T22" fmla="*/ 2147483646 w 528"/>
              <a:gd name="T23" fmla="*/ 2147483646 h 496"/>
              <a:gd name="T24" fmla="*/ 2147483646 w 528"/>
              <a:gd name="T25" fmla="*/ 2147483646 h 496"/>
              <a:gd name="T26" fmla="*/ 2147483646 w 528"/>
              <a:gd name="T27" fmla="*/ 2147483646 h 496"/>
              <a:gd name="T28" fmla="*/ 2147483646 w 528"/>
              <a:gd name="T29" fmla="*/ 2147483646 h 496"/>
              <a:gd name="T30" fmla="*/ 0 w 528"/>
              <a:gd name="T31" fmla="*/ 2147483646 h 496"/>
              <a:gd name="T32" fmla="*/ 2147483646 w 528"/>
              <a:gd name="T33" fmla="*/ 2147483646 h 496"/>
              <a:gd name="T34" fmla="*/ 2147483646 w 528"/>
              <a:gd name="T35" fmla="*/ 2147483646 h 496"/>
              <a:gd name="T36" fmla="*/ 2147483646 w 528"/>
              <a:gd name="T37" fmla="*/ 2147483646 h 496"/>
              <a:gd name="T38" fmla="*/ 2147483646 w 528"/>
              <a:gd name="T39" fmla="*/ 2147483646 h 496"/>
              <a:gd name="T40" fmla="*/ 2147483646 w 528"/>
              <a:gd name="T41" fmla="*/ 2147483646 h 496"/>
              <a:gd name="T42" fmla="*/ 2147483646 w 528"/>
              <a:gd name="T43" fmla="*/ 2147483646 h 496"/>
              <a:gd name="T44" fmla="*/ 2147483646 w 528"/>
              <a:gd name="T45" fmla="*/ 2147483646 h 496"/>
              <a:gd name="T46" fmla="*/ 2147483646 w 528"/>
              <a:gd name="T47" fmla="*/ 2147483646 h 496"/>
              <a:gd name="T48" fmla="*/ 2147483646 w 528"/>
              <a:gd name="T49" fmla="*/ 2147483646 h 496"/>
              <a:gd name="T50" fmla="*/ 2147483646 w 528"/>
              <a:gd name="T51" fmla="*/ 2147483646 h 496"/>
              <a:gd name="T52" fmla="*/ 2147483646 w 528"/>
              <a:gd name="T53" fmla="*/ 2147483646 h 496"/>
              <a:gd name="T54" fmla="*/ 2147483646 w 528"/>
              <a:gd name="T55" fmla="*/ 2147483646 h 496"/>
              <a:gd name="T56" fmla="*/ 2147483646 w 528"/>
              <a:gd name="T57" fmla="*/ 2147483646 h 496"/>
              <a:gd name="T58" fmla="*/ 2147483646 w 528"/>
              <a:gd name="T59" fmla="*/ 2147483646 h 496"/>
              <a:gd name="T60" fmla="*/ 2147483646 w 528"/>
              <a:gd name="T61" fmla="*/ 2147483646 h 496"/>
              <a:gd name="T62" fmla="*/ 2147483646 w 528"/>
              <a:gd name="T63" fmla="*/ 2147483646 h 496"/>
              <a:gd name="T64" fmla="*/ 2147483646 w 528"/>
              <a:gd name="T65" fmla="*/ 2147483646 h 496"/>
              <a:gd name="T66" fmla="*/ 2147483646 w 528"/>
              <a:gd name="T67" fmla="*/ 2147483646 h 496"/>
              <a:gd name="T68" fmla="*/ 2147483646 w 528"/>
              <a:gd name="T69" fmla="*/ 2147483646 h 496"/>
              <a:gd name="T70" fmla="*/ 2147483646 w 528"/>
              <a:gd name="T71" fmla="*/ 2147483646 h 496"/>
              <a:gd name="T72" fmla="*/ 2147483646 w 528"/>
              <a:gd name="T73" fmla="*/ 2147483646 h 496"/>
              <a:gd name="T74" fmla="*/ 2147483646 w 528"/>
              <a:gd name="T75" fmla="*/ 2147483646 h 496"/>
              <a:gd name="T76" fmla="*/ 2147483646 w 528"/>
              <a:gd name="T77" fmla="*/ 2147483646 h 496"/>
              <a:gd name="T78" fmla="*/ 2147483646 w 528"/>
              <a:gd name="T79" fmla="*/ 2147483646 h 496"/>
              <a:gd name="T80" fmla="*/ 2147483646 w 528"/>
              <a:gd name="T81" fmla="*/ 2147483646 h 496"/>
              <a:gd name="T82" fmla="*/ 2147483646 w 528"/>
              <a:gd name="T83" fmla="*/ 2147483646 h 496"/>
              <a:gd name="T84" fmla="*/ 2147483646 w 528"/>
              <a:gd name="T85" fmla="*/ 2147483646 h 496"/>
              <a:gd name="T86" fmla="*/ 2147483646 w 528"/>
              <a:gd name="T87" fmla="*/ 2147483646 h 496"/>
              <a:gd name="T88" fmla="*/ 2147483646 w 528"/>
              <a:gd name="T89" fmla="*/ 2147483646 h 496"/>
              <a:gd name="T90" fmla="*/ 2147483646 w 528"/>
              <a:gd name="T91" fmla="*/ 2147483646 h 496"/>
              <a:gd name="T92" fmla="*/ 2147483646 w 528"/>
              <a:gd name="T93" fmla="*/ 2147483646 h 496"/>
              <a:gd name="T94" fmla="*/ 2147483646 w 528"/>
              <a:gd name="T95" fmla="*/ 0 h 496"/>
              <a:gd name="T96" fmla="*/ 2147483646 w 528"/>
              <a:gd name="T97" fmla="*/ 2147483646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589617" y="354014"/>
            <a:ext cx="3022600" cy="2270125"/>
          </a:xfrm>
          <a:custGeom>
            <a:avLst/>
            <a:gdLst>
              <a:gd name="T0" fmla="*/ 2147483646 w 2312"/>
              <a:gd name="T1" fmla="*/ 2147483646 h 2313"/>
              <a:gd name="T2" fmla="*/ 2147483646 w 2312"/>
              <a:gd name="T3" fmla="*/ 2147483646 h 2313"/>
              <a:gd name="T4" fmla="*/ 2147483646 w 2312"/>
              <a:gd name="T5" fmla="*/ 0 h 2313"/>
              <a:gd name="T6" fmla="*/ 2147483646 w 2312"/>
              <a:gd name="T7" fmla="*/ 2147483646 h 2313"/>
              <a:gd name="T8" fmla="*/ 2147483646 w 2312"/>
              <a:gd name="T9" fmla="*/ 2147483646 h 2313"/>
              <a:gd name="T10" fmla="*/ 2147483646 w 2312"/>
              <a:gd name="T11" fmla="*/ 2147483646 h 2313"/>
              <a:gd name="T12" fmla="*/ 2147483646 w 2312"/>
              <a:gd name="T13" fmla="*/ 2147483646 h 2313"/>
              <a:gd name="T14" fmla="*/ 2147483646 w 2312"/>
              <a:gd name="T15" fmla="*/ 2147483646 h 2313"/>
              <a:gd name="T16" fmla="*/ 2147483646 w 2312"/>
              <a:gd name="T17" fmla="*/ 2147483646 h 2313"/>
              <a:gd name="T18" fmla="*/ 2147483646 w 2312"/>
              <a:gd name="T19" fmla="*/ 2147483646 h 2313"/>
              <a:gd name="T20" fmla="*/ 2147483646 w 2312"/>
              <a:gd name="T21" fmla="*/ 2147483646 h 2313"/>
              <a:gd name="T22" fmla="*/ 2147483646 w 2312"/>
              <a:gd name="T23" fmla="*/ 2147483646 h 2313"/>
              <a:gd name="T24" fmla="*/ 2147483646 w 2312"/>
              <a:gd name="T25" fmla="*/ 2147483646 h 2313"/>
              <a:gd name="T26" fmla="*/ 2147483646 w 2312"/>
              <a:gd name="T27" fmla="*/ 2147483646 h 2313"/>
              <a:gd name="T28" fmla="*/ 2147483646 w 2312"/>
              <a:gd name="T29" fmla="*/ 2147483646 h 2313"/>
              <a:gd name="T30" fmla="*/ 0 w 2312"/>
              <a:gd name="T31" fmla="*/ 2147483646 h 2313"/>
              <a:gd name="T32" fmla="*/ 2147483646 w 2312"/>
              <a:gd name="T33" fmla="*/ 2147483646 h 2313"/>
              <a:gd name="T34" fmla="*/ 2147483646 w 2312"/>
              <a:gd name="T35" fmla="*/ 2147483646 h 2313"/>
              <a:gd name="T36" fmla="*/ 2147483646 w 2312"/>
              <a:gd name="T37" fmla="*/ 2147483646 h 2313"/>
              <a:gd name="T38" fmla="*/ 2147483646 w 2312"/>
              <a:gd name="T39" fmla="*/ 2147483646 h 2313"/>
              <a:gd name="T40" fmla="*/ 2147483646 w 2312"/>
              <a:gd name="T41" fmla="*/ 2147483646 h 2313"/>
              <a:gd name="T42" fmla="*/ 2147483646 w 2312"/>
              <a:gd name="T43" fmla="*/ 2147483646 h 2313"/>
              <a:gd name="T44" fmla="*/ 2147483646 w 2312"/>
              <a:gd name="T45" fmla="*/ 2147483646 h 2313"/>
              <a:gd name="T46" fmla="*/ 2147483646 w 2312"/>
              <a:gd name="T47" fmla="*/ 2147483646 h 2313"/>
              <a:gd name="T48" fmla="*/ 2147483646 w 2312"/>
              <a:gd name="T49" fmla="*/ 2147483646 h 2313"/>
              <a:gd name="T50" fmla="*/ 2147483646 w 2312"/>
              <a:gd name="T51" fmla="*/ 2147483646 h 2313"/>
              <a:gd name="T52" fmla="*/ 2147483646 w 2312"/>
              <a:gd name="T53" fmla="*/ 2147483646 h 2313"/>
              <a:gd name="T54" fmla="*/ 2147483646 w 2312"/>
              <a:gd name="T55" fmla="*/ 2147483646 h 2313"/>
              <a:gd name="T56" fmla="*/ 2147483646 w 2312"/>
              <a:gd name="T57" fmla="*/ 2147483646 h 2313"/>
              <a:gd name="T58" fmla="*/ 2147483646 w 2312"/>
              <a:gd name="T59" fmla="*/ 2147483646 h 2313"/>
              <a:gd name="T60" fmla="*/ 2147483646 w 2312"/>
              <a:gd name="T61" fmla="*/ 2147483646 h 2313"/>
              <a:gd name="T62" fmla="*/ 2147483646 w 2312"/>
              <a:gd name="T63" fmla="*/ 2147483646 h 2313"/>
              <a:gd name="T64" fmla="*/ 2147483646 w 2312"/>
              <a:gd name="T65" fmla="*/ 2147483646 h 2313"/>
              <a:gd name="T66" fmla="*/ 2147483646 w 2312"/>
              <a:gd name="T67" fmla="*/ 2147483646 h 2313"/>
              <a:gd name="T68" fmla="*/ 2147483646 w 2312"/>
              <a:gd name="T69" fmla="*/ 2147483646 h 2313"/>
              <a:gd name="T70" fmla="*/ 2147483646 w 2312"/>
              <a:gd name="T71" fmla="*/ 2147483646 h 2313"/>
              <a:gd name="T72" fmla="*/ 2147483646 w 2312"/>
              <a:gd name="T73" fmla="*/ 2147483646 h 2313"/>
              <a:gd name="T74" fmla="*/ 2147483646 w 2312"/>
              <a:gd name="T75" fmla="*/ 2147483646 h 2313"/>
              <a:gd name="T76" fmla="*/ 2147483646 w 2312"/>
              <a:gd name="T77" fmla="*/ 2147483646 h 2313"/>
              <a:gd name="T78" fmla="*/ 2147483646 w 2312"/>
              <a:gd name="T79" fmla="*/ 2147483646 h 2313"/>
              <a:gd name="T80" fmla="*/ 2147483646 w 2312"/>
              <a:gd name="T81" fmla="*/ 2147483646 h 2313"/>
              <a:gd name="T82" fmla="*/ 2147483646 w 2312"/>
              <a:gd name="T83" fmla="*/ 2147483646 h 2313"/>
              <a:gd name="T84" fmla="*/ 2147483646 w 2312"/>
              <a:gd name="T85" fmla="*/ 2147483646 h 2313"/>
              <a:gd name="T86" fmla="*/ 2147483646 w 2312"/>
              <a:gd name="T87" fmla="*/ 2147483646 h 2313"/>
              <a:gd name="T88" fmla="*/ 2147483646 w 2312"/>
              <a:gd name="T89" fmla="*/ 2147483646 h 2313"/>
              <a:gd name="T90" fmla="*/ 2147483646 w 2312"/>
              <a:gd name="T91" fmla="*/ 2147483646 h 2313"/>
              <a:gd name="T92" fmla="*/ 2147483646 w 2312"/>
              <a:gd name="T93" fmla="*/ 2147483646 h 2313"/>
              <a:gd name="T94" fmla="*/ 2147483646 w 2312"/>
              <a:gd name="T95" fmla="*/ 2147483646 h 2313"/>
              <a:gd name="T96" fmla="*/ 2147483646 w 2312"/>
              <a:gd name="T97" fmla="*/ 2147483646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3376084" y="1270000"/>
            <a:ext cx="4893733" cy="3671888"/>
          </a:xfrm>
          <a:custGeom>
            <a:avLst/>
            <a:gdLst>
              <a:gd name="T0" fmla="*/ 2147483646 w 2312"/>
              <a:gd name="T1" fmla="*/ 2147483646 h 2313"/>
              <a:gd name="T2" fmla="*/ 2147483646 w 2312"/>
              <a:gd name="T3" fmla="*/ 2147483646 h 2313"/>
              <a:gd name="T4" fmla="*/ 2147483646 w 2312"/>
              <a:gd name="T5" fmla="*/ 0 h 2313"/>
              <a:gd name="T6" fmla="*/ 2147483646 w 2312"/>
              <a:gd name="T7" fmla="*/ 2147483646 h 2313"/>
              <a:gd name="T8" fmla="*/ 2147483646 w 2312"/>
              <a:gd name="T9" fmla="*/ 2147483646 h 2313"/>
              <a:gd name="T10" fmla="*/ 2147483646 w 2312"/>
              <a:gd name="T11" fmla="*/ 2147483646 h 2313"/>
              <a:gd name="T12" fmla="*/ 2147483646 w 2312"/>
              <a:gd name="T13" fmla="*/ 2147483646 h 2313"/>
              <a:gd name="T14" fmla="*/ 2147483646 w 2312"/>
              <a:gd name="T15" fmla="*/ 2147483646 h 2313"/>
              <a:gd name="T16" fmla="*/ 2147483646 w 2312"/>
              <a:gd name="T17" fmla="*/ 2147483646 h 2313"/>
              <a:gd name="T18" fmla="*/ 2147483646 w 2312"/>
              <a:gd name="T19" fmla="*/ 2147483646 h 2313"/>
              <a:gd name="T20" fmla="*/ 2147483646 w 2312"/>
              <a:gd name="T21" fmla="*/ 2147483646 h 2313"/>
              <a:gd name="T22" fmla="*/ 2147483646 w 2312"/>
              <a:gd name="T23" fmla="*/ 2147483646 h 2313"/>
              <a:gd name="T24" fmla="*/ 2147483646 w 2312"/>
              <a:gd name="T25" fmla="*/ 2147483646 h 2313"/>
              <a:gd name="T26" fmla="*/ 2147483646 w 2312"/>
              <a:gd name="T27" fmla="*/ 2147483646 h 2313"/>
              <a:gd name="T28" fmla="*/ 2147483646 w 2312"/>
              <a:gd name="T29" fmla="*/ 2147483646 h 2313"/>
              <a:gd name="T30" fmla="*/ 0 w 2312"/>
              <a:gd name="T31" fmla="*/ 2147483646 h 2313"/>
              <a:gd name="T32" fmla="*/ 2147483646 w 2312"/>
              <a:gd name="T33" fmla="*/ 2147483646 h 2313"/>
              <a:gd name="T34" fmla="*/ 2147483646 w 2312"/>
              <a:gd name="T35" fmla="*/ 2147483646 h 2313"/>
              <a:gd name="T36" fmla="*/ 2147483646 w 2312"/>
              <a:gd name="T37" fmla="*/ 2147483646 h 2313"/>
              <a:gd name="T38" fmla="*/ 2147483646 w 2312"/>
              <a:gd name="T39" fmla="*/ 2147483646 h 2313"/>
              <a:gd name="T40" fmla="*/ 2147483646 w 2312"/>
              <a:gd name="T41" fmla="*/ 2147483646 h 2313"/>
              <a:gd name="T42" fmla="*/ 2147483646 w 2312"/>
              <a:gd name="T43" fmla="*/ 2147483646 h 2313"/>
              <a:gd name="T44" fmla="*/ 2147483646 w 2312"/>
              <a:gd name="T45" fmla="*/ 2147483646 h 2313"/>
              <a:gd name="T46" fmla="*/ 2147483646 w 2312"/>
              <a:gd name="T47" fmla="*/ 2147483646 h 2313"/>
              <a:gd name="T48" fmla="*/ 2147483646 w 2312"/>
              <a:gd name="T49" fmla="*/ 2147483646 h 2313"/>
              <a:gd name="T50" fmla="*/ 2147483646 w 2312"/>
              <a:gd name="T51" fmla="*/ 2147483646 h 2313"/>
              <a:gd name="T52" fmla="*/ 2147483646 w 2312"/>
              <a:gd name="T53" fmla="*/ 2147483646 h 2313"/>
              <a:gd name="T54" fmla="*/ 2147483646 w 2312"/>
              <a:gd name="T55" fmla="*/ 2147483646 h 2313"/>
              <a:gd name="T56" fmla="*/ 2147483646 w 2312"/>
              <a:gd name="T57" fmla="*/ 2147483646 h 2313"/>
              <a:gd name="T58" fmla="*/ 2147483646 w 2312"/>
              <a:gd name="T59" fmla="*/ 2147483646 h 2313"/>
              <a:gd name="T60" fmla="*/ 2147483646 w 2312"/>
              <a:gd name="T61" fmla="*/ 2147483646 h 2313"/>
              <a:gd name="T62" fmla="*/ 2147483646 w 2312"/>
              <a:gd name="T63" fmla="*/ 2147483646 h 2313"/>
              <a:gd name="T64" fmla="*/ 2147483646 w 2312"/>
              <a:gd name="T65" fmla="*/ 2147483646 h 2313"/>
              <a:gd name="T66" fmla="*/ 2147483646 w 2312"/>
              <a:gd name="T67" fmla="*/ 2147483646 h 2313"/>
              <a:gd name="T68" fmla="*/ 2147483646 w 2312"/>
              <a:gd name="T69" fmla="*/ 2147483646 h 2313"/>
              <a:gd name="T70" fmla="*/ 2147483646 w 2312"/>
              <a:gd name="T71" fmla="*/ 2147483646 h 2313"/>
              <a:gd name="T72" fmla="*/ 2147483646 w 2312"/>
              <a:gd name="T73" fmla="*/ 2147483646 h 2313"/>
              <a:gd name="T74" fmla="*/ 2147483646 w 2312"/>
              <a:gd name="T75" fmla="*/ 2147483646 h 2313"/>
              <a:gd name="T76" fmla="*/ 2147483646 w 2312"/>
              <a:gd name="T77" fmla="*/ 2147483646 h 2313"/>
              <a:gd name="T78" fmla="*/ 2147483646 w 2312"/>
              <a:gd name="T79" fmla="*/ 2147483646 h 2313"/>
              <a:gd name="T80" fmla="*/ 2147483646 w 2312"/>
              <a:gd name="T81" fmla="*/ 2147483646 h 2313"/>
              <a:gd name="T82" fmla="*/ 2147483646 w 2312"/>
              <a:gd name="T83" fmla="*/ 2147483646 h 2313"/>
              <a:gd name="T84" fmla="*/ 2147483646 w 2312"/>
              <a:gd name="T85" fmla="*/ 2147483646 h 2313"/>
              <a:gd name="T86" fmla="*/ 2147483646 w 2312"/>
              <a:gd name="T87" fmla="*/ 2147483646 h 2313"/>
              <a:gd name="T88" fmla="*/ 2147483646 w 2312"/>
              <a:gd name="T89" fmla="*/ 2147483646 h 2313"/>
              <a:gd name="T90" fmla="*/ 2147483646 w 2312"/>
              <a:gd name="T91" fmla="*/ 2147483646 h 2313"/>
              <a:gd name="T92" fmla="*/ 2147483646 w 2312"/>
              <a:gd name="T93" fmla="*/ 2147483646 h 2313"/>
              <a:gd name="T94" fmla="*/ 2147483646 w 2312"/>
              <a:gd name="T95" fmla="*/ 2147483646 h 2313"/>
              <a:gd name="T96" fmla="*/ 2147483646 w 2312"/>
              <a:gd name="T97" fmla="*/ 2147483646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4233" y="4797425"/>
            <a:ext cx="4557184" cy="2097088"/>
          </a:xfrm>
          <a:custGeom>
            <a:avLst/>
            <a:gdLst>
              <a:gd name="T0" fmla="*/ 2147483646 w 2153"/>
              <a:gd name="T1" fmla="*/ 2147483646 h 1321"/>
              <a:gd name="T2" fmla="*/ 2147483646 w 2153"/>
              <a:gd name="T3" fmla="*/ 2147483646 h 1321"/>
              <a:gd name="T4" fmla="*/ 2147483646 w 2153"/>
              <a:gd name="T5" fmla="*/ 0 h 1321"/>
              <a:gd name="T6" fmla="*/ 2147483646 w 2153"/>
              <a:gd name="T7" fmla="*/ 2147483646 h 1321"/>
              <a:gd name="T8" fmla="*/ 2147483646 w 2153"/>
              <a:gd name="T9" fmla="*/ 2147483646 h 1321"/>
              <a:gd name="T10" fmla="*/ 2147483646 w 2153"/>
              <a:gd name="T11" fmla="*/ 2147483646 h 1321"/>
              <a:gd name="T12" fmla="*/ 2147483646 w 2153"/>
              <a:gd name="T13" fmla="*/ 2147483646 h 1321"/>
              <a:gd name="T14" fmla="*/ 2147483646 w 2153"/>
              <a:gd name="T15" fmla="*/ 2147483646 h 1321"/>
              <a:gd name="T16" fmla="*/ 2147483646 w 2153"/>
              <a:gd name="T17" fmla="*/ 2147483646 h 1321"/>
              <a:gd name="T18" fmla="*/ 2147483646 w 2153"/>
              <a:gd name="T19" fmla="*/ 2147483646 h 1321"/>
              <a:gd name="T20" fmla="*/ 2147483646 w 2153"/>
              <a:gd name="T21" fmla="*/ 2147483646 h 1321"/>
              <a:gd name="T22" fmla="*/ 2147483646 w 2153"/>
              <a:gd name="T23" fmla="*/ 2147483646 h 1321"/>
              <a:gd name="T24" fmla="*/ 2147483646 w 2153"/>
              <a:gd name="T25" fmla="*/ 2147483646 h 1321"/>
              <a:gd name="T26" fmla="*/ 2147483646 w 2153"/>
              <a:gd name="T27" fmla="*/ 2147483646 h 1321"/>
              <a:gd name="T28" fmla="*/ 2147483646 w 2153"/>
              <a:gd name="T29" fmla="*/ 2147483646 h 1321"/>
              <a:gd name="T30" fmla="*/ 0 w 2153"/>
              <a:gd name="T31" fmla="*/ 2147483646 h 1321"/>
              <a:gd name="T32" fmla="*/ 2147483646 w 2153"/>
              <a:gd name="T33" fmla="*/ 2147483646 h 1321"/>
              <a:gd name="T34" fmla="*/ 2147483646 w 2153"/>
              <a:gd name="T35" fmla="*/ 2147483646 h 1321"/>
              <a:gd name="T36" fmla="*/ 2147483646 w 2153"/>
              <a:gd name="T37" fmla="*/ 2147483646 h 1321"/>
              <a:gd name="T38" fmla="*/ 2147483646 w 2153"/>
              <a:gd name="T39" fmla="*/ 2147483646 h 1321"/>
              <a:gd name="T40" fmla="*/ 2147483646 w 2153"/>
              <a:gd name="T41" fmla="*/ 2147483646 h 1321"/>
              <a:gd name="T42" fmla="*/ 2147483646 w 2153"/>
              <a:gd name="T43" fmla="*/ 2147483646 h 1321"/>
              <a:gd name="T44" fmla="*/ 2147483646 w 2153"/>
              <a:gd name="T45" fmla="*/ 2147483646 h 1321"/>
              <a:gd name="T46" fmla="*/ 2147483646 w 2153"/>
              <a:gd name="T47" fmla="*/ 2147483646 h 1321"/>
              <a:gd name="T48" fmla="*/ 2147483646 w 2153"/>
              <a:gd name="T49" fmla="*/ 2147483646 h 1321"/>
              <a:gd name="T50" fmla="*/ 2147483646 w 2153"/>
              <a:gd name="T51" fmla="*/ 2147483646 h 1321"/>
              <a:gd name="T52" fmla="*/ 2147483646 w 2153"/>
              <a:gd name="T53" fmla="*/ 2147483646 h 1321"/>
              <a:gd name="T54" fmla="*/ 2147483646 w 2153"/>
              <a:gd name="T55" fmla="*/ 2147483646 h 1321"/>
              <a:gd name="T56" fmla="*/ 2147483646 w 2153"/>
              <a:gd name="T57" fmla="*/ 2147483646 h 1321"/>
              <a:gd name="T58" fmla="*/ 2147483646 w 2153"/>
              <a:gd name="T59" fmla="*/ 2147483646 h 1321"/>
              <a:gd name="T60" fmla="*/ 2147483646 w 2153"/>
              <a:gd name="T61" fmla="*/ 2147483646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5992285" y="4425951"/>
            <a:ext cx="3018367" cy="2263775"/>
          </a:xfrm>
          <a:custGeom>
            <a:avLst/>
            <a:gdLst>
              <a:gd name="T0" fmla="*/ 2147483646 w 2312"/>
              <a:gd name="T1" fmla="*/ 2147483646 h 2313"/>
              <a:gd name="T2" fmla="*/ 2147483646 w 2312"/>
              <a:gd name="T3" fmla="*/ 2147483646 h 2313"/>
              <a:gd name="T4" fmla="*/ 2147483646 w 2312"/>
              <a:gd name="T5" fmla="*/ 0 h 2313"/>
              <a:gd name="T6" fmla="*/ 2147483646 w 2312"/>
              <a:gd name="T7" fmla="*/ 2147483646 h 2313"/>
              <a:gd name="T8" fmla="*/ 2147483646 w 2312"/>
              <a:gd name="T9" fmla="*/ 2147483646 h 2313"/>
              <a:gd name="T10" fmla="*/ 2147483646 w 2312"/>
              <a:gd name="T11" fmla="*/ 2147483646 h 2313"/>
              <a:gd name="T12" fmla="*/ 2147483646 w 2312"/>
              <a:gd name="T13" fmla="*/ 2147483646 h 2313"/>
              <a:gd name="T14" fmla="*/ 2147483646 w 2312"/>
              <a:gd name="T15" fmla="*/ 2147483646 h 2313"/>
              <a:gd name="T16" fmla="*/ 2147483646 w 2312"/>
              <a:gd name="T17" fmla="*/ 2147483646 h 2313"/>
              <a:gd name="T18" fmla="*/ 2147483646 w 2312"/>
              <a:gd name="T19" fmla="*/ 2147483646 h 2313"/>
              <a:gd name="T20" fmla="*/ 2147483646 w 2312"/>
              <a:gd name="T21" fmla="*/ 2147483646 h 2313"/>
              <a:gd name="T22" fmla="*/ 2147483646 w 2312"/>
              <a:gd name="T23" fmla="*/ 2147483646 h 2313"/>
              <a:gd name="T24" fmla="*/ 2147483646 w 2312"/>
              <a:gd name="T25" fmla="*/ 2147483646 h 2313"/>
              <a:gd name="T26" fmla="*/ 2147483646 w 2312"/>
              <a:gd name="T27" fmla="*/ 2147483646 h 2313"/>
              <a:gd name="T28" fmla="*/ 2147483646 w 2312"/>
              <a:gd name="T29" fmla="*/ 2147483646 h 2313"/>
              <a:gd name="T30" fmla="*/ 0 w 2312"/>
              <a:gd name="T31" fmla="*/ 2147483646 h 2313"/>
              <a:gd name="T32" fmla="*/ 2147483646 w 2312"/>
              <a:gd name="T33" fmla="*/ 2147483646 h 2313"/>
              <a:gd name="T34" fmla="*/ 2147483646 w 2312"/>
              <a:gd name="T35" fmla="*/ 2147483646 h 2313"/>
              <a:gd name="T36" fmla="*/ 2147483646 w 2312"/>
              <a:gd name="T37" fmla="*/ 2147483646 h 2313"/>
              <a:gd name="T38" fmla="*/ 2147483646 w 2312"/>
              <a:gd name="T39" fmla="*/ 2147483646 h 2313"/>
              <a:gd name="T40" fmla="*/ 2147483646 w 2312"/>
              <a:gd name="T41" fmla="*/ 2147483646 h 2313"/>
              <a:gd name="T42" fmla="*/ 2147483646 w 2312"/>
              <a:gd name="T43" fmla="*/ 2147483646 h 2313"/>
              <a:gd name="T44" fmla="*/ 2147483646 w 2312"/>
              <a:gd name="T45" fmla="*/ 2147483646 h 2313"/>
              <a:gd name="T46" fmla="*/ 2147483646 w 2312"/>
              <a:gd name="T47" fmla="*/ 2147483646 h 2313"/>
              <a:gd name="T48" fmla="*/ 2147483646 w 2312"/>
              <a:gd name="T49" fmla="*/ 2147483646 h 2313"/>
              <a:gd name="T50" fmla="*/ 2147483646 w 2312"/>
              <a:gd name="T51" fmla="*/ 2147483646 h 2313"/>
              <a:gd name="T52" fmla="*/ 2147483646 w 2312"/>
              <a:gd name="T53" fmla="*/ 2147483646 h 2313"/>
              <a:gd name="T54" fmla="*/ 2147483646 w 2312"/>
              <a:gd name="T55" fmla="*/ 2147483646 h 2313"/>
              <a:gd name="T56" fmla="*/ 2147483646 w 2312"/>
              <a:gd name="T57" fmla="*/ 2147483646 h 2313"/>
              <a:gd name="T58" fmla="*/ 2147483646 w 2312"/>
              <a:gd name="T59" fmla="*/ 2147483646 h 2313"/>
              <a:gd name="T60" fmla="*/ 2147483646 w 2312"/>
              <a:gd name="T61" fmla="*/ 2147483646 h 2313"/>
              <a:gd name="T62" fmla="*/ 2147483646 w 2312"/>
              <a:gd name="T63" fmla="*/ 2147483646 h 2313"/>
              <a:gd name="T64" fmla="*/ 2147483646 w 2312"/>
              <a:gd name="T65" fmla="*/ 2147483646 h 2313"/>
              <a:gd name="T66" fmla="*/ 2147483646 w 2312"/>
              <a:gd name="T67" fmla="*/ 2147483646 h 2313"/>
              <a:gd name="T68" fmla="*/ 2147483646 w 2312"/>
              <a:gd name="T69" fmla="*/ 2147483646 h 2313"/>
              <a:gd name="T70" fmla="*/ 2147483646 w 2312"/>
              <a:gd name="T71" fmla="*/ 2147483646 h 2313"/>
              <a:gd name="T72" fmla="*/ 2147483646 w 2312"/>
              <a:gd name="T73" fmla="*/ 2147483646 h 2313"/>
              <a:gd name="T74" fmla="*/ 2147483646 w 2312"/>
              <a:gd name="T75" fmla="*/ 2147483646 h 2313"/>
              <a:gd name="T76" fmla="*/ 2147483646 w 2312"/>
              <a:gd name="T77" fmla="*/ 2147483646 h 2313"/>
              <a:gd name="T78" fmla="*/ 2147483646 w 2312"/>
              <a:gd name="T79" fmla="*/ 2147483646 h 2313"/>
              <a:gd name="T80" fmla="*/ 2147483646 w 2312"/>
              <a:gd name="T81" fmla="*/ 2147483646 h 2313"/>
              <a:gd name="T82" fmla="*/ 2147483646 w 2312"/>
              <a:gd name="T83" fmla="*/ 2147483646 h 2313"/>
              <a:gd name="T84" fmla="*/ 2147483646 w 2312"/>
              <a:gd name="T85" fmla="*/ 2147483646 h 2313"/>
              <a:gd name="T86" fmla="*/ 2147483646 w 2312"/>
              <a:gd name="T87" fmla="*/ 2147483646 h 2313"/>
              <a:gd name="T88" fmla="*/ 2147483646 w 2312"/>
              <a:gd name="T89" fmla="*/ 2147483646 h 2313"/>
              <a:gd name="T90" fmla="*/ 2147483646 w 2312"/>
              <a:gd name="T91" fmla="*/ 2147483646 h 2313"/>
              <a:gd name="T92" fmla="*/ 2147483646 w 2312"/>
              <a:gd name="T93" fmla="*/ 2147483646 h 2313"/>
              <a:gd name="T94" fmla="*/ 2147483646 w 2312"/>
              <a:gd name="T95" fmla="*/ 2147483646 h 2313"/>
              <a:gd name="T96" fmla="*/ 2147483646 w 2312"/>
              <a:gd name="T97" fmla="*/ 2147483646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7528985" y="487363"/>
            <a:ext cx="3905249" cy="2930525"/>
          </a:xfrm>
          <a:custGeom>
            <a:avLst/>
            <a:gdLst>
              <a:gd name="T0" fmla="*/ 2147483646 w 2312"/>
              <a:gd name="T1" fmla="*/ 2147483646 h 2313"/>
              <a:gd name="T2" fmla="*/ 2147483646 w 2312"/>
              <a:gd name="T3" fmla="*/ 2147483646 h 2313"/>
              <a:gd name="T4" fmla="*/ 2147483646 w 2312"/>
              <a:gd name="T5" fmla="*/ 0 h 2313"/>
              <a:gd name="T6" fmla="*/ 2147483646 w 2312"/>
              <a:gd name="T7" fmla="*/ 2147483646 h 2313"/>
              <a:gd name="T8" fmla="*/ 2147483646 w 2312"/>
              <a:gd name="T9" fmla="*/ 2147483646 h 2313"/>
              <a:gd name="T10" fmla="*/ 2147483646 w 2312"/>
              <a:gd name="T11" fmla="*/ 2147483646 h 2313"/>
              <a:gd name="T12" fmla="*/ 2147483646 w 2312"/>
              <a:gd name="T13" fmla="*/ 2147483646 h 2313"/>
              <a:gd name="T14" fmla="*/ 2147483646 w 2312"/>
              <a:gd name="T15" fmla="*/ 2147483646 h 2313"/>
              <a:gd name="T16" fmla="*/ 2147483646 w 2312"/>
              <a:gd name="T17" fmla="*/ 2147483646 h 2313"/>
              <a:gd name="T18" fmla="*/ 2147483646 w 2312"/>
              <a:gd name="T19" fmla="*/ 2147483646 h 2313"/>
              <a:gd name="T20" fmla="*/ 2147483646 w 2312"/>
              <a:gd name="T21" fmla="*/ 2147483646 h 2313"/>
              <a:gd name="T22" fmla="*/ 2147483646 w 2312"/>
              <a:gd name="T23" fmla="*/ 2147483646 h 2313"/>
              <a:gd name="T24" fmla="*/ 2147483646 w 2312"/>
              <a:gd name="T25" fmla="*/ 2147483646 h 2313"/>
              <a:gd name="T26" fmla="*/ 2147483646 w 2312"/>
              <a:gd name="T27" fmla="*/ 2147483646 h 2313"/>
              <a:gd name="T28" fmla="*/ 2147483646 w 2312"/>
              <a:gd name="T29" fmla="*/ 2147483646 h 2313"/>
              <a:gd name="T30" fmla="*/ 0 w 2312"/>
              <a:gd name="T31" fmla="*/ 2147483646 h 2313"/>
              <a:gd name="T32" fmla="*/ 2147483646 w 2312"/>
              <a:gd name="T33" fmla="*/ 2147483646 h 2313"/>
              <a:gd name="T34" fmla="*/ 2147483646 w 2312"/>
              <a:gd name="T35" fmla="*/ 2147483646 h 2313"/>
              <a:gd name="T36" fmla="*/ 2147483646 w 2312"/>
              <a:gd name="T37" fmla="*/ 2147483646 h 2313"/>
              <a:gd name="T38" fmla="*/ 2147483646 w 2312"/>
              <a:gd name="T39" fmla="*/ 2147483646 h 2313"/>
              <a:gd name="T40" fmla="*/ 2147483646 w 2312"/>
              <a:gd name="T41" fmla="*/ 2147483646 h 2313"/>
              <a:gd name="T42" fmla="*/ 2147483646 w 2312"/>
              <a:gd name="T43" fmla="*/ 2147483646 h 2313"/>
              <a:gd name="T44" fmla="*/ 2147483646 w 2312"/>
              <a:gd name="T45" fmla="*/ 2147483646 h 2313"/>
              <a:gd name="T46" fmla="*/ 2147483646 w 2312"/>
              <a:gd name="T47" fmla="*/ 2147483646 h 2313"/>
              <a:gd name="T48" fmla="*/ 2147483646 w 2312"/>
              <a:gd name="T49" fmla="*/ 2147483646 h 2313"/>
              <a:gd name="T50" fmla="*/ 2147483646 w 2312"/>
              <a:gd name="T51" fmla="*/ 2147483646 h 2313"/>
              <a:gd name="T52" fmla="*/ 2147483646 w 2312"/>
              <a:gd name="T53" fmla="*/ 2147483646 h 2313"/>
              <a:gd name="T54" fmla="*/ 2147483646 w 2312"/>
              <a:gd name="T55" fmla="*/ 2147483646 h 2313"/>
              <a:gd name="T56" fmla="*/ 2147483646 w 2312"/>
              <a:gd name="T57" fmla="*/ 2147483646 h 2313"/>
              <a:gd name="T58" fmla="*/ 2147483646 w 2312"/>
              <a:gd name="T59" fmla="*/ 2147483646 h 2313"/>
              <a:gd name="T60" fmla="*/ 2147483646 w 2312"/>
              <a:gd name="T61" fmla="*/ 2147483646 h 2313"/>
              <a:gd name="T62" fmla="*/ 2147483646 w 2312"/>
              <a:gd name="T63" fmla="*/ 2147483646 h 2313"/>
              <a:gd name="T64" fmla="*/ 2147483646 w 2312"/>
              <a:gd name="T65" fmla="*/ 2147483646 h 2313"/>
              <a:gd name="T66" fmla="*/ 2147483646 w 2312"/>
              <a:gd name="T67" fmla="*/ 2147483646 h 2313"/>
              <a:gd name="T68" fmla="*/ 2147483646 w 2312"/>
              <a:gd name="T69" fmla="*/ 2147483646 h 2313"/>
              <a:gd name="T70" fmla="*/ 2147483646 w 2312"/>
              <a:gd name="T71" fmla="*/ 2147483646 h 2313"/>
              <a:gd name="T72" fmla="*/ 2147483646 w 2312"/>
              <a:gd name="T73" fmla="*/ 2147483646 h 2313"/>
              <a:gd name="T74" fmla="*/ 2147483646 w 2312"/>
              <a:gd name="T75" fmla="*/ 2147483646 h 2313"/>
              <a:gd name="T76" fmla="*/ 2147483646 w 2312"/>
              <a:gd name="T77" fmla="*/ 2147483646 h 2313"/>
              <a:gd name="T78" fmla="*/ 2147483646 w 2312"/>
              <a:gd name="T79" fmla="*/ 2147483646 h 2313"/>
              <a:gd name="T80" fmla="*/ 2147483646 w 2312"/>
              <a:gd name="T81" fmla="*/ 2147483646 h 2313"/>
              <a:gd name="T82" fmla="*/ 2147483646 w 2312"/>
              <a:gd name="T83" fmla="*/ 2147483646 h 2313"/>
              <a:gd name="T84" fmla="*/ 2147483646 w 2312"/>
              <a:gd name="T85" fmla="*/ 2147483646 h 2313"/>
              <a:gd name="T86" fmla="*/ 2147483646 w 2312"/>
              <a:gd name="T87" fmla="*/ 2147483646 h 2313"/>
              <a:gd name="T88" fmla="*/ 2147483646 w 2312"/>
              <a:gd name="T89" fmla="*/ 2147483646 h 2313"/>
              <a:gd name="T90" fmla="*/ 2147483646 w 2312"/>
              <a:gd name="T91" fmla="*/ 2147483646 h 2313"/>
              <a:gd name="T92" fmla="*/ 2147483646 w 2312"/>
              <a:gd name="T93" fmla="*/ 2147483646 h 2313"/>
              <a:gd name="T94" fmla="*/ 2147483646 w 2312"/>
              <a:gd name="T95" fmla="*/ 2147483646 h 2313"/>
              <a:gd name="T96" fmla="*/ 2147483646 w 2312"/>
              <a:gd name="T97" fmla="*/ 2147483646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9529233" y="2555876"/>
            <a:ext cx="2677584" cy="3997325"/>
          </a:xfrm>
          <a:custGeom>
            <a:avLst/>
            <a:gdLst>
              <a:gd name="T0" fmla="*/ 2147483646 w 1265"/>
              <a:gd name="T1" fmla="*/ 0 h 2518"/>
              <a:gd name="T2" fmla="*/ 2147483646 w 1265"/>
              <a:gd name="T3" fmla="*/ 2147483646 h 2518"/>
              <a:gd name="T4" fmla="*/ 2147483646 w 1265"/>
              <a:gd name="T5" fmla="*/ 2147483646 h 2518"/>
              <a:gd name="T6" fmla="*/ 2147483646 w 1265"/>
              <a:gd name="T7" fmla="*/ 2147483646 h 2518"/>
              <a:gd name="T8" fmla="*/ 2147483646 w 1265"/>
              <a:gd name="T9" fmla="*/ 2147483646 h 2518"/>
              <a:gd name="T10" fmla="*/ 2147483646 w 1265"/>
              <a:gd name="T11" fmla="*/ 2147483646 h 2518"/>
              <a:gd name="T12" fmla="*/ 2147483646 w 1265"/>
              <a:gd name="T13" fmla="*/ 2147483646 h 2518"/>
              <a:gd name="T14" fmla="*/ 2147483646 w 1265"/>
              <a:gd name="T15" fmla="*/ 2147483646 h 2518"/>
              <a:gd name="T16" fmla="*/ 2147483646 w 1265"/>
              <a:gd name="T17" fmla="*/ 2147483646 h 2518"/>
              <a:gd name="T18" fmla="*/ 2147483646 w 1265"/>
              <a:gd name="T19" fmla="*/ 2147483646 h 2518"/>
              <a:gd name="T20" fmla="*/ 2147483646 w 1265"/>
              <a:gd name="T21" fmla="*/ 2147483646 h 2518"/>
              <a:gd name="T22" fmla="*/ 2147483646 w 1265"/>
              <a:gd name="T23" fmla="*/ 2147483646 h 2518"/>
              <a:gd name="T24" fmla="*/ 2147483646 w 1265"/>
              <a:gd name="T25" fmla="*/ 2147483646 h 2518"/>
              <a:gd name="T26" fmla="*/ 0 w 1265"/>
              <a:gd name="T27" fmla="*/ 2147483646 h 2518"/>
              <a:gd name="T28" fmla="*/ 2147483646 w 1265"/>
              <a:gd name="T29" fmla="*/ 2147483646 h 2518"/>
              <a:gd name="T30" fmla="*/ 2147483646 w 1265"/>
              <a:gd name="T31" fmla="*/ 2147483646 h 2518"/>
              <a:gd name="T32" fmla="*/ 2147483646 w 1265"/>
              <a:gd name="T33" fmla="*/ 2147483646 h 2518"/>
              <a:gd name="T34" fmla="*/ 2147483646 w 1265"/>
              <a:gd name="T35" fmla="*/ 2147483646 h 2518"/>
              <a:gd name="T36" fmla="*/ 2147483646 w 1265"/>
              <a:gd name="T37" fmla="*/ 2147483646 h 2518"/>
              <a:gd name="T38" fmla="*/ 2147483646 w 1265"/>
              <a:gd name="T39" fmla="*/ 2147483646 h 2518"/>
              <a:gd name="T40" fmla="*/ 2147483646 w 1265"/>
              <a:gd name="T41" fmla="*/ 2147483646 h 2518"/>
              <a:gd name="T42" fmla="*/ 2147483646 w 1265"/>
              <a:gd name="T43" fmla="*/ 2147483646 h 2518"/>
              <a:gd name="T44" fmla="*/ 2147483646 w 1265"/>
              <a:gd name="T45" fmla="*/ 2147483646 h 2518"/>
              <a:gd name="T46" fmla="*/ 2147483646 w 1265"/>
              <a:gd name="T47" fmla="*/ 2147483646 h 2518"/>
              <a:gd name="T48" fmla="*/ 2147483646 w 1265"/>
              <a:gd name="T49" fmla="*/ 2147483646 h 2518"/>
              <a:gd name="T50" fmla="*/ 2147483646 w 1265"/>
              <a:gd name="T51" fmla="*/ 2147483646 h 2518"/>
              <a:gd name="T52" fmla="*/ 2147483646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5590381" y="-1424781"/>
            <a:ext cx="1722438" cy="4572000"/>
          </a:xfrm>
          <a:custGeom>
            <a:avLst/>
            <a:gdLst>
              <a:gd name="T0" fmla="*/ 2147483646 w 1265"/>
              <a:gd name="T1" fmla="*/ 0 h 2518"/>
              <a:gd name="T2" fmla="*/ 2147483646 w 1265"/>
              <a:gd name="T3" fmla="*/ 2147483646 h 2518"/>
              <a:gd name="T4" fmla="*/ 2147483646 w 1265"/>
              <a:gd name="T5" fmla="*/ 2147483646 h 2518"/>
              <a:gd name="T6" fmla="*/ 2147483646 w 1265"/>
              <a:gd name="T7" fmla="*/ 2147483646 h 2518"/>
              <a:gd name="T8" fmla="*/ 2147483646 w 1265"/>
              <a:gd name="T9" fmla="*/ 2147483646 h 2518"/>
              <a:gd name="T10" fmla="*/ 2147483646 w 1265"/>
              <a:gd name="T11" fmla="*/ 2147483646 h 2518"/>
              <a:gd name="T12" fmla="*/ 2147483646 w 1265"/>
              <a:gd name="T13" fmla="*/ 2147483646 h 2518"/>
              <a:gd name="T14" fmla="*/ 2147483646 w 1265"/>
              <a:gd name="T15" fmla="*/ 2147483646 h 2518"/>
              <a:gd name="T16" fmla="*/ 2147483646 w 1265"/>
              <a:gd name="T17" fmla="*/ 2147483646 h 2518"/>
              <a:gd name="T18" fmla="*/ 2147483646 w 1265"/>
              <a:gd name="T19" fmla="*/ 2147483646 h 2518"/>
              <a:gd name="T20" fmla="*/ 2147483646 w 1265"/>
              <a:gd name="T21" fmla="*/ 2147483646 h 2518"/>
              <a:gd name="T22" fmla="*/ 2147483646 w 1265"/>
              <a:gd name="T23" fmla="*/ 2147483646 h 2518"/>
              <a:gd name="T24" fmla="*/ 2147483646 w 1265"/>
              <a:gd name="T25" fmla="*/ 2147483646 h 2518"/>
              <a:gd name="T26" fmla="*/ 0 w 1265"/>
              <a:gd name="T27" fmla="*/ 2147483646 h 2518"/>
              <a:gd name="T28" fmla="*/ 2147483646 w 1265"/>
              <a:gd name="T29" fmla="*/ 2147483646 h 2518"/>
              <a:gd name="T30" fmla="*/ 2147483646 w 1265"/>
              <a:gd name="T31" fmla="*/ 2147483646 h 2518"/>
              <a:gd name="T32" fmla="*/ 2147483646 w 1265"/>
              <a:gd name="T33" fmla="*/ 2147483646 h 2518"/>
              <a:gd name="T34" fmla="*/ 2147483646 w 1265"/>
              <a:gd name="T35" fmla="*/ 2147483646 h 2518"/>
              <a:gd name="T36" fmla="*/ 2147483646 w 1265"/>
              <a:gd name="T37" fmla="*/ 2147483646 h 2518"/>
              <a:gd name="T38" fmla="*/ 2147483646 w 1265"/>
              <a:gd name="T39" fmla="*/ 2147483646 h 2518"/>
              <a:gd name="T40" fmla="*/ 2147483646 w 1265"/>
              <a:gd name="T41" fmla="*/ 2147483646 h 2518"/>
              <a:gd name="T42" fmla="*/ 2147483646 w 1265"/>
              <a:gd name="T43" fmla="*/ 2147483646 h 2518"/>
              <a:gd name="T44" fmla="*/ 2147483646 w 1265"/>
              <a:gd name="T45" fmla="*/ 2147483646 h 2518"/>
              <a:gd name="T46" fmla="*/ 2147483646 w 1265"/>
              <a:gd name="T47" fmla="*/ 2147483646 h 2518"/>
              <a:gd name="T48" fmla="*/ 2147483646 w 1265"/>
              <a:gd name="T49" fmla="*/ 2147483646 h 2518"/>
              <a:gd name="T50" fmla="*/ 2147483646 w 1265"/>
              <a:gd name="T51" fmla="*/ 2147483646 h 2518"/>
              <a:gd name="T52" fmla="*/ 2147483646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234" y="-3175"/>
            <a:ext cx="10710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4114800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5240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6B23-0DD8-4736-AE70-24B2643E785A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EE9CE-77B0-4C12-AFDA-C63B44315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03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A54D8-8D00-4187-846B-36556A742E89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5490F-1CCD-4A76-9BC1-2DE0E2DEBD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173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13A77-8BDB-47BE-9EE8-E9CE62FA74B9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93B49-079D-4593-A996-5EECE18575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96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6764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5600" y="16764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BDAA4-4E0F-41A0-A7B2-82225F348A65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02C2E-9A1A-4DFA-912A-352F7739F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072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1F10B-CA73-468F-824B-9FCAA31282EA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EA89A-336E-4A4E-9932-A5039512C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60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29B34-776E-407E-A980-F71E23FD4B9D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B39E5-87CD-41CF-A56E-D5AAD88260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86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D9E83-8083-4219-B440-723A301A09F1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5B0D-6B39-4B82-B8AA-615FEF3C90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1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28D90-1D2C-459C-BD8C-77557EA0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ADC54-33F9-4C59-8206-9246C7D3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A1628-785F-4735-A2AF-78773442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BDA4-4FF5-4DF2-967A-6864B6E64797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F4516-64AF-471F-A473-9974C4D7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929A4-3050-4D9A-B059-4CE79A48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4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60B92-879A-46C1-8EA0-5C9A2FEF0A9A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CFEE1-D9AD-499A-AFBE-A2E5AC3617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94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2724-8A43-45E3-BB96-7A28376A2EC6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5547-E465-4C45-820F-C6CC16AF41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1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B4B31-CC80-4A32-AF75-7EE30AF66C17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137A8-C391-4896-90C8-37C1793F6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68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94800" y="3048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3048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B140-EE81-4C08-B61C-1ECE01D60754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070C-AA76-440E-849F-6DB2E68ADF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70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250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81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9854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10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59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2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B7132-C9FC-4AA0-8FBC-1884A6B4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B9004-1617-4A35-ACDD-E50605B0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38F62-E8B3-41B2-A351-D20273E47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3766D-BF24-413D-8461-60AB7478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8DB-6621-4A6D-9876-7EE270FB8693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51300-F8A8-4DB9-B5AE-AAE66DC7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E744A-566A-417F-B74B-C22EE5B8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54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2458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4506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4240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412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34" y="260350"/>
            <a:ext cx="2783417" cy="6121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260350"/>
            <a:ext cx="8151283" cy="6121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409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130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213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4132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702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6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27427-70AE-46A2-B5ED-E5997E4B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2F48F-25B8-40D0-B5C6-72EF7FC5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ED19C-24D6-44AB-BA8D-69330BBA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9BF5C2-A924-409D-8A05-7E8D408DE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21CC3-9AC8-4989-A4E7-0BF2582BE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2E1FB-CE4D-4650-8818-B90B1A68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8CCC-B768-4445-9332-ED3309A9AA20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D1BC19-1A06-456E-83D3-59310A8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94D07-7D8C-4270-ACAF-2F3634A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964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87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7207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605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8265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506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34" y="260350"/>
            <a:ext cx="2783417" cy="6121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260350"/>
            <a:ext cx="8151283" cy="6121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680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B0BFF-18A2-4A30-BA7A-5D5F90AD6B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3133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C593D-0759-4368-BE3B-58540715D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179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1C6EB-CB7F-406B-BCEF-CF026E0039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7690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C5AAA-0891-43F6-A82B-71A904855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20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9B88-20FF-4BB0-A962-3A5B0E27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D66BE-0B46-4215-8BCA-4515CEE0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D233-9912-4B7A-A007-2210A6135A02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0FFBC2-6865-46A4-BAB1-06494D54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4CC2C2-A8F5-4AE7-8988-6EA269EE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997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ED254-151D-4F08-8AF5-0B4BCAD2D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5413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1654B-2196-4614-9C1D-E11088AF6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3333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4D485-A031-4D9B-98C0-F8FE406B0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766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CCBC-E76F-4A1F-8597-1AF04FFA5B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5387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0E982-ABC7-455B-9955-8B338FB281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653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AB005-EB02-4E24-8C72-B1B7AB6BD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5900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52400"/>
            <a:ext cx="29464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0" y="152400"/>
            <a:ext cx="863600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5BE2-D6AF-4C04-BBAD-B9E7D1F90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7039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220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2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29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4D9D1-22A7-4791-B2C6-82F8FEDF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E686-0790-4D24-A771-453087922456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7B04D6-70A8-4C4B-9173-AFC51A49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E6B7C-09F1-4FAC-A2D7-E5C4E053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448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698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519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1318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4494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5828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092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34" y="260350"/>
            <a:ext cx="2783417" cy="6121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260350"/>
            <a:ext cx="8151283" cy="6121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529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7C67-AF44-4CAB-864D-B1E743459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1735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AC92D-E8A4-4AD7-80FC-E315444EA6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72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86F8C-E333-4A58-983D-A7C7863D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8F36-D4D9-4E83-9D42-CCA45C10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D34E-E52F-4D9B-B5B2-5101C14EB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D1DF8-CC21-4177-934F-2D978CA1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C8D-CE71-4DF4-8F75-FA03EC9198EF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205DD-C763-408F-9B4E-2FED954B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17E5B-EF55-40DB-A198-CB90BEEF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716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1CBAA-0F15-4692-9F69-1963E46688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0333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FFE4E-3AE9-4ABD-B971-B34ABF7DA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5810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F5C45-3600-4263-AD2C-E24465EDEA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6966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A4C5D-90D0-4443-9D14-0D3B23FDB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9431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42CAC-F529-4A30-8944-58DEED31EA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9775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68394-BC10-4A27-803C-284D757EF3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364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40F86-603F-4447-BDD4-F07C290E7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2552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09EA5-6D27-408C-8A96-255BF27D5A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59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52400"/>
            <a:ext cx="29464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0" y="152400"/>
            <a:ext cx="863600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EF87-0988-4755-8DA8-C24B4BD3B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9375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8D234-E608-4547-90CD-820EF6E208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5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F04B-ECAA-469F-8703-6B2FB759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FAE10-D4FA-4899-9B3B-56A173AF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C8A4A-282F-4F1D-AFDD-F415CC3B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37368-363D-4800-A8F9-ACBA815A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065C-CBF8-4EE9-8293-D7054B4E3552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8AE3-E6A1-48D2-B017-3F3629D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84052-04C2-4A45-950F-BBFB53EF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195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EAE52-51D2-4810-A382-DAAA1E004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8312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00F29-C20E-4883-8B98-9A8766235D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6749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784B6-0165-4442-9B8C-376CFE4E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41278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A2C71-BBB6-4DC7-880A-8D0ABF3A6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44645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574B5-5A1A-4925-81B0-AC1A82B8BF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74584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E666-9961-4511-81C5-EB3B1E56D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4912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B0A76-C626-4D2D-A361-78C682ABFC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3008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A914F-6B57-4686-97E2-B0CDB53F07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1916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8E59-9B99-4A27-B63A-A55CC289D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9241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52400"/>
            <a:ext cx="29464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0" y="152400"/>
            <a:ext cx="863600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1329A-B6E8-40DE-9C6C-280D230947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7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BE04B-5CEB-4755-95AB-6BB6C7A2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0E6A7-564E-48DD-8F74-46E079B4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7B740-BED2-43C5-A79D-BAE18B9FD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8BB0-83B8-4C31-A72E-884C812963E6}" type="datetime1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0C58-5CBA-44C8-8FFC-FC1D0DFE9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BB4D2-3E8F-4541-9AA6-809E19239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C943-19BE-436F-AEDF-7C682182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260351"/>
            <a:ext cx="111379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1379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527051" y="908050"/>
            <a:ext cx="1113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229296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78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785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071722-254A-4C0C-BD1A-4478DF974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38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"/>
          <p:cNvSpPr>
            <a:spLocks/>
          </p:cNvSpPr>
          <p:nvPr/>
        </p:nvSpPr>
        <p:spPr bwMode="hidden">
          <a:xfrm>
            <a:off x="-14817" y="1836738"/>
            <a:ext cx="3024717" cy="2709862"/>
          </a:xfrm>
          <a:custGeom>
            <a:avLst/>
            <a:gdLst>
              <a:gd name="T0" fmla="*/ 2147483646 w 1429"/>
              <a:gd name="T1" fmla="*/ 2147483646 h 1707"/>
              <a:gd name="T2" fmla="*/ 2147483646 w 1429"/>
              <a:gd name="T3" fmla="*/ 2147483646 h 1707"/>
              <a:gd name="T4" fmla="*/ 2147483646 w 1429"/>
              <a:gd name="T5" fmla="*/ 0 h 1707"/>
              <a:gd name="T6" fmla="*/ 2147483646 w 1429"/>
              <a:gd name="T7" fmla="*/ 2147483646 h 1707"/>
              <a:gd name="T8" fmla="*/ 2147483646 w 1429"/>
              <a:gd name="T9" fmla="*/ 2147483646 h 1707"/>
              <a:gd name="T10" fmla="*/ 2147483646 w 1429"/>
              <a:gd name="T11" fmla="*/ 2147483646 h 1707"/>
              <a:gd name="T12" fmla="*/ 2147483646 w 1429"/>
              <a:gd name="T13" fmla="*/ 2147483646 h 1707"/>
              <a:gd name="T14" fmla="*/ 2147483646 w 1429"/>
              <a:gd name="T15" fmla="*/ 2147483646 h 1707"/>
              <a:gd name="T16" fmla="*/ 2147483646 w 1429"/>
              <a:gd name="T17" fmla="*/ 2147483646 h 1707"/>
              <a:gd name="T18" fmla="*/ 2147483646 w 1429"/>
              <a:gd name="T19" fmla="*/ 2147483646 h 1707"/>
              <a:gd name="T20" fmla="*/ 0 w 1429"/>
              <a:gd name="T21" fmla="*/ 2147483646 h 1707"/>
              <a:gd name="T22" fmla="*/ 0 w 1429"/>
              <a:gd name="T23" fmla="*/ 2147483646 h 1707"/>
              <a:gd name="T24" fmla="*/ 2147483646 w 1429"/>
              <a:gd name="T25" fmla="*/ 2147483646 h 1707"/>
              <a:gd name="T26" fmla="*/ 2147483646 w 1429"/>
              <a:gd name="T27" fmla="*/ 2147483646 h 1707"/>
              <a:gd name="T28" fmla="*/ 2147483646 w 1429"/>
              <a:gd name="T29" fmla="*/ 2147483646 h 1707"/>
              <a:gd name="T30" fmla="*/ 2147483646 w 1429"/>
              <a:gd name="T31" fmla="*/ 2147483646 h 1707"/>
              <a:gd name="T32" fmla="*/ 2147483646 w 1429"/>
              <a:gd name="T33" fmla="*/ 2147483646 h 1707"/>
              <a:gd name="T34" fmla="*/ 2147483646 w 1429"/>
              <a:gd name="T35" fmla="*/ 2147483646 h 1707"/>
              <a:gd name="T36" fmla="*/ 2147483646 w 1429"/>
              <a:gd name="T37" fmla="*/ 2147483646 h 1707"/>
              <a:gd name="T38" fmla="*/ 2147483646 w 1429"/>
              <a:gd name="T39" fmla="*/ 2147483646 h 1707"/>
              <a:gd name="T40" fmla="*/ 2147483646 w 1429"/>
              <a:gd name="T41" fmla="*/ 2147483646 h 1707"/>
              <a:gd name="T42" fmla="*/ 2147483646 w 1429"/>
              <a:gd name="T43" fmla="*/ 2147483646 h 1707"/>
              <a:gd name="T44" fmla="*/ 2147483646 w 1429"/>
              <a:gd name="T45" fmla="*/ 2147483646 h 1707"/>
              <a:gd name="T46" fmla="*/ 2147483646 w 1429"/>
              <a:gd name="T47" fmla="*/ 2147483646 h 1707"/>
              <a:gd name="T48" fmla="*/ 2147483646 w 1429"/>
              <a:gd name="T49" fmla="*/ 2147483646 h 1707"/>
              <a:gd name="T50" fmla="*/ 2147483646 w 1429"/>
              <a:gd name="T51" fmla="*/ 2147483646 h 1707"/>
              <a:gd name="T52" fmla="*/ 2147483646 w 1429"/>
              <a:gd name="T53" fmla="*/ 2147483646 h 1707"/>
              <a:gd name="T54" fmla="*/ 2147483646 w 1429"/>
              <a:gd name="T55" fmla="*/ 2147483646 h 1707"/>
              <a:gd name="T56" fmla="*/ 2147483646 w 1429"/>
              <a:gd name="T57" fmla="*/ 2147483646 h 1707"/>
              <a:gd name="T58" fmla="*/ 2147483646 w 1429"/>
              <a:gd name="T59" fmla="*/ 2147483646 h 1707"/>
              <a:gd name="T60" fmla="*/ 2147483646 w 1429"/>
              <a:gd name="T61" fmla="*/ 2147483646 h 1707"/>
              <a:gd name="T62" fmla="*/ 2147483646 w 1429"/>
              <a:gd name="T63" fmla="*/ 2147483646 h 1707"/>
              <a:gd name="T64" fmla="*/ 2147483646 w 1429"/>
              <a:gd name="T65" fmla="*/ 2147483646 h 1707"/>
              <a:gd name="T66" fmla="*/ 2147483646 w 1429"/>
              <a:gd name="T67" fmla="*/ 2147483646 h 1707"/>
              <a:gd name="T68" fmla="*/ 2147483646 w 1429"/>
              <a:gd name="T69" fmla="*/ 2147483646 h 1707"/>
              <a:gd name="T70" fmla="*/ 2147483646 w 1429"/>
              <a:gd name="T71" fmla="*/ 2147483646 h 1707"/>
              <a:gd name="T72" fmla="*/ 2147483646 w 1429"/>
              <a:gd name="T73" fmla="*/ 2147483646 h 1707"/>
              <a:gd name="T74" fmla="*/ 2147483646 w 1429"/>
              <a:gd name="T75" fmla="*/ 2147483646 h 1707"/>
              <a:gd name="T76" fmla="*/ 2147483646 w 1429"/>
              <a:gd name="T77" fmla="*/ 2147483646 h 1707"/>
              <a:gd name="T78" fmla="*/ 2147483646 w 1429"/>
              <a:gd name="T79" fmla="*/ 2147483646 h 1707"/>
              <a:gd name="T80" fmla="*/ 2147483646 w 1429"/>
              <a:gd name="T81" fmla="*/ 2147483646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051" name="Freeform 5"/>
          <p:cNvSpPr>
            <a:spLocks/>
          </p:cNvSpPr>
          <p:nvPr/>
        </p:nvSpPr>
        <p:spPr bwMode="hidden">
          <a:xfrm>
            <a:off x="143933" y="15875"/>
            <a:ext cx="1117600" cy="787400"/>
          </a:xfrm>
          <a:custGeom>
            <a:avLst/>
            <a:gdLst>
              <a:gd name="T0" fmla="*/ 2147483646 w 528"/>
              <a:gd name="T1" fmla="*/ 2147483646 h 496"/>
              <a:gd name="T2" fmla="*/ 2147483646 w 528"/>
              <a:gd name="T3" fmla="*/ 2147483646 h 496"/>
              <a:gd name="T4" fmla="*/ 2147483646 w 528"/>
              <a:gd name="T5" fmla="*/ 0 h 496"/>
              <a:gd name="T6" fmla="*/ 2147483646 w 528"/>
              <a:gd name="T7" fmla="*/ 0 h 496"/>
              <a:gd name="T8" fmla="*/ 2147483646 w 528"/>
              <a:gd name="T9" fmla="*/ 2147483646 h 496"/>
              <a:gd name="T10" fmla="*/ 2147483646 w 528"/>
              <a:gd name="T11" fmla="*/ 2147483646 h 496"/>
              <a:gd name="T12" fmla="*/ 2147483646 w 528"/>
              <a:gd name="T13" fmla="*/ 0 h 496"/>
              <a:gd name="T14" fmla="*/ 2147483646 w 528"/>
              <a:gd name="T15" fmla="*/ 2147483646 h 496"/>
              <a:gd name="T16" fmla="*/ 2147483646 w 528"/>
              <a:gd name="T17" fmla="*/ 2147483646 h 496"/>
              <a:gd name="T18" fmla="*/ 2147483646 w 528"/>
              <a:gd name="T19" fmla="*/ 2147483646 h 496"/>
              <a:gd name="T20" fmla="*/ 2147483646 w 528"/>
              <a:gd name="T21" fmla="*/ 2147483646 h 496"/>
              <a:gd name="T22" fmla="*/ 2147483646 w 528"/>
              <a:gd name="T23" fmla="*/ 2147483646 h 496"/>
              <a:gd name="T24" fmla="*/ 2147483646 w 528"/>
              <a:gd name="T25" fmla="*/ 2147483646 h 496"/>
              <a:gd name="T26" fmla="*/ 2147483646 w 528"/>
              <a:gd name="T27" fmla="*/ 2147483646 h 496"/>
              <a:gd name="T28" fmla="*/ 2147483646 w 528"/>
              <a:gd name="T29" fmla="*/ 2147483646 h 496"/>
              <a:gd name="T30" fmla="*/ 0 w 528"/>
              <a:gd name="T31" fmla="*/ 2147483646 h 496"/>
              <a:gd name="T32" fmla="*/ 2147483646 w 528"/>
              <a:gd name="T33" fmla="*/ 2147483646 h 496"/>
              <a:gd name="T34" fmla="*/ 2147483646 w 528"/>
              <a:gd name="T35" fmla="*/ 2147483646 h 496"/>
              <a:gd name="T36" fmla="*/ 2147483646 w 528"/>
              <a:gd name="T37" fmla="*/ 2147483646 h 496"/>
              <a:gd name="T38" fmla="*/ 2147483646 w 528"/>
              <a:gd name="T39" fmla="*/ 2147483646 h 496"/>
              <a:gd name="T40" fmla="*/ 2147483646 w 528"/>
              <a:gd name="T41" fmla="*/ 2147483646 h 496"/>
              <a:gd name="T42" fmla="*/ 2147483646 w 528"/>
              <a:gd name="T43" fmla="*/ 2147483646 h 496"/>
              <a:gd name="T44" fmla="*/ 2147483646 w 528"/>
              <a:gd name="T45" fmla="*/ 2147483646 h 496"/>
              <a:gd name="T46" fmla="*/ 2147483646 w 528"/>
              <a:gd name="T47" fmla="*/ 2147483646 h 496"/>
              <a:gd name="T48" fmla="*/ 2147483646 w 528"/>
              <a:gd name="T49" fmla="*/ 2147483646 h 496"/>
              <a:gd name="T50" fmla="*/ 2147483646 w 528"/>
              <a:gd name="T51" fmla="*/ 2147483646 h 496"/>
              <a:gd name="T52" fmla="*/ 2147483646 w 528"/>
              <a:gd name="T53" fmla="*/ 2147483646 h 496"/>
              <a:gd name="T54" fmla="*/ 2147483646 w 528"/>
              <a:gd name="T55" fmla="*/ 2147483646 h 496"/>
              <a:gd name="T56" fmla="*/ 2147483646 w 528"/>
              <a:gd name="T57" fmla="*/ 2147483646 h 496"/>
              <a:gd name="T58" fmla="*/ 2147483646 w 528"/>
              <a:gd name="T59" fmla="*/ 2147483646 h 496"/>
              <a:gd name="T60" fmla="*/ 2147483646 w 528"/>
              <a:gd name="T61" fmla="*/ 2147483646 h 496"/>
              <a:gd name="T62" fmla="*/ 2147483646 w 528"/>
              <a:gd name="T63" fmla="*/ 2147483646 h 496"/>
              <a:gd name="T64" fmla="*/ 2147483646 w 528"/>
              <a:gd name="T65" fmla="*/ 2147483646 h 496"/>
              <a:gd name="T66" fmla="*/ 2147483646 w 528"/>
              <a:gd name="T67" fmla="*/ 2147483646 h 496"/>
              <a:gd name="T68" fmla="*/ 2147483646 w 528"/>
              <a:gd name="T69" fmla="*/ 2147483646 h 496"/>
              <a:gd name="T70" fmla="*/ 2147483646 w 528"/>
              <a:gd name="T71" fmla="*/ 2147483646 h 496"/>
              <a:gd name="T72" fmla="*/ 2147483646 w 528"/>
              <a:gd name="T73" fmla="*/ 2147483646 h 496"/>
              <a:gd name="T74" fmla="*/ 2147483646 w 528"/>
              <a:gd name="T75" fmla="*/ 2147483646 h 496"/>
              <a:gd name="T76" fmla="*/ 2147483646 w 528"/>
              <a:gd name="T77" fmla="*/ 2147483646 h 496"/>
              <a:gd name="T78" fmla="*/ 2147483646 w 528"/>
              <a:gd name="T79" fmla="*/ 2147483646 h 496"/>
              <a:gd name="T80" fmla="*/ 2147483646 w 528"/>
              <a:gd name="T81" fmla="*/ 2147483646 h 496"/>
              <a:gd name="T82" fmla="*/ 2147483646 w 528"/>
              <a:gd name="T83" fmla="*/ 2147483646 h 496"/>
              <a:gd name="T84" fmla="*/ 2147483646 w 528"/>
              <a:gd name="T85" fmla="*/ 2147483646 h 496"/>
              <a:gd name="T86" fmla="*/ 2147483646 w 528"/>
              <a:gd name="T87" fmla="*/ 2147483646 h 496"/>
              <a:gd name="T88" fmla="*/ 2147483646 w 528"/>
              <a:gd name="T89" fmla="*/ 2147483646 h 496"/>
              <a:gd name="T90" fmla="*/ 2147483646 w 528"/>
              <a:gd name="T91" fmla="*/ 2147483646 h 496"/>
              <a:gd name="T92" fmla="*/ 2147483646 w 528"/>
              <a:gd name="T93" fmla="*/ 2147483646 h 496"/>
              <a:gd name="T94" fmla="*/ 2147483646 w 528"/>
              <a:gd name="T95" fmla="*/ 0 h 496"/>
              <a:gd name="T96" fmla="*/ 2147483646 w 528"/>
              <a:gd name="T97" fmla="*/ 2147483646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052" name="Freeform 6"/>
          <p:cNvSpPr>
            <a:spLocks/>
          </p:cNvSpPr>
          <p:nvPr/>
        </p:nvSpPr>
        <p:spPr bwMode="hidden">
          <a:xfrm>
            <a:off x="1589617" y="354014"/>
            <a:ext cx="3022600" cy="2270125"/>
          </a:xfrm>
          <a:custGeom>
            <a:avLst/>
            <a:gdLst>
              <a:gd name="T0" fmla="*/ 2147483646 w 2312"/>
              <a:gd name="T1" fmla="*/ 2147483646 h 2313"/>
              <a:gd name="T2" fmla="*/ 2147483646 w 2312"/>
              <a:gd name="T3" fmla="*/ 2147483646 h 2313"/>
              <a:gd name="T4" fmla="*/ 2147483646 w 2312"/>
              <a:gd name="T5" fmla="*/ 0 h 2313"/>
              <a:gd name="T6" fmla="*/ 2147483646 w 2312"/>
              <a:gd name="T7" fmla="*/ 2147483646 h 2313"/>
              <a:gd name="T8" fmla="*/ 2147483646 w 2312"/>
              <a:gd name="T9" fmla="*/ 2147483646 h 2313"/>
              <a:gd name="T10" fmla="*/ 2147483646 w 2312"/>
              <a:gd name="T11" fmla="*/ 2147483646 h 2313"/>
              <a:gd name="T12" fmla="*/ 2147483646 w 2312"/>
              <a:gd name="T13" fmla="*/ 2147483646 h 2313"/>
              <a:gd name="T14" fmla="*/ 2147483646 w 2312"/>
              <a:gd name="T15" fmla="*/ 2147483646 h 2313"/>
              <a:gd name="T16" fmla="*/ 2147483646 w 2312"/>
              <a:gd name="T17" fmla="*/ 2147483646 h 2313"/>
              <a:gd name="T18" fmla="*/ 2147483646 w 2312"/>
              <a:gd name="T19" fmla="*/ 2147483646 h 2313"/>
              <a:gd name="T20" fmla="*/ 2147483646 w 2312"/>
              <a:gd name="T21" fmla="*/ 2147483646 h 2313"/>
              <a:gd name="T22" fmla="*/ 2147483646 w 2312"/>
              <a:gd name="T23" fmla="*/ 2147483646 h 2313"/>
              <a:gd name="T24" fmla="*/ 2147483646 w 2312"/>
              <a:gd name="T25" fmla="*/ 2147483646 h 2313"/>
              <a:gd name="T26" fmla="*/ 2147483646 w 2312"/>
              <a:gd name="T27" fmla="*/ 2147483646 h 2313"/>
              <a:gd name="T28" fmla="*/ 2147483646 w 2312"/>
              <a:gd name="T29" fmla="*/ 2147483646 h 2313"/>
              <a:gd name="T30" fmla="*/ 0 w 2312"/>
              <a:gd name="T31" fmla="*/ 2147483646 h 2313"/>
              <a:gd name="T32" fmla="*/ 2147483646 w 2312"/>
              <a:gd name="T33" fmla="*/ 2147483646 h 2313"/>
              <a:gd name="T34" fmla="*/ 2147483646 w 2312"/>
              <a:gd name="T35" fmla="*/ 2147483646 h 2313"/>
              <a:gd name="T36" fmla="*/ 2147483646 w 2312"/>
              <a:gd name="T37" fmla="*/ 2147483646 h 2313"/>
              <a:gd name="T38" fmla="*/ 2147483646 w 2312"/>
              <a:gd name="T39" fmla="*/ 2147483646 h 2313"/>
              <a:gd name="T40" fmla="*/ 2147483646 w 2312"/>
              <a:gd name="T41" fmla="*/ 2147483646 h 2313"/>
              <a:gd name="T42" fmla="*/ 2147483646 w 2312"/>
              <a:gd name="T43" fmla="*/ 2147483646 h 2313"/>
              <a:gd name="T44" fmla="*/ 2147483646 w 2312"/>
              <a:gd name="T45" fmla="*/ 2147483646 h 2313"/>
              <a:gd name="T46" fmla="*/ 2147483646 w 2312"/>
              <a:gd name="T47" fmla="*/ 2147483646 h 2313"/>
              <a:gd name="T48" fmla="*/ 2147483646 w 2312"/>
              <a:gd name="T49" fmla="*/ 2147483646 h 2313"/>
              <a:gd name="T50" fmla="*/ 2147483646 w 2312"/>
              <a:gd name="T51" fmla="*/ 2147483646 h 2313"/>
              <a:gd name="T52" fmla="*/ 2147483646 w 2312"/>
              <a:gd name="T53" fmla="*/ 2147483646 h 2313"/>
              <a:gd name="T54" fmla="*/ 2147483646 w 2312"/>
              <a:gd name="T55" fmla="*/ 2147483646 h 2313"/>
              <a:gd name="T56" fmla="*/ 2147483646 w 2312"/>
              <a:gd name="T57" fmla="*/ 2147483646 h 2313"/>
              <a:gd name="T58" fmla="*/ 2147483646 w 2312"/>
              <a:gd name="T59" fmla="*/ 2147483646 h 2313"/>
              <a:gd name="T60" fmla="*/ 2147483646 w 2312"/>
              <a:gd name="T61" fmla="*/ 2147483646 h 2313"/>
              <a:gd name="T62" fmla="*/ 2147483646 w 2312"/>
              <a:gd name="T63" fmla="*/ 2147483646 h 2313"/>
              <a:gd name="T64" fmla="*/ 2147483646 w 2312"/>
              <a:gd name="T65" fmla="*/ 2147483646 h 2313"/>
              <a:gd name="T66" fmla="*/ 2147483646 w 2312"/>
              <a:gd name="T67" fmla="*/ 2147483646 h 2313"/>
              <a:gd name="T68" fmla="*/ 2147483646 w 2312"/>
              <a:gd name="T69" fmla="*/ 2147483646 h 2313"/>
              <a:gd name="T70" fmla="*/ 2147483646 w 2312"/>
              <a:gd name="T71" fmla="*/ 2147483646 h 2313"/>
              <a:gd name="T72" fmla="*/ 2147483646 w 2312"/>
              <a:gd name="T73" fmla="*/ 2147483646 h 2313"/>
              <a:gd name="T74" fmla="*/ 2147483646 w 2312"/>
              <a:gd name="T75" fmla="*/ 2147483646 h 2313"/>
              <a:gd name="T76" fmla="*/ 2147483646 w 2312"/>
              <a:gd name="T77" fmla="*/ 2147483646 h 2313"/>
              <a:gd name="T78" fmla="*/ 2147483646 w 2312"/>
              <a:gd name="T79" fmla="*/ 2147483646 h 2313"/>
              <a:gd name="T80" fmla="*/ 2147483646 w 2312"/>
              <a:gd name="T81" fmla="*/ 2147483646 h 2313"/>
              <a:gd name="T82" fmla="*/ 2147483646 w 2312"/>
              <a:gd name="T83" fmla="*/ 2147483646 h 2313"/>
              <a:gd name="T84" fmla="*/ 2147483646 w 2312"/>
              <a:gd name="T85" fmla="*/ 2147483646 h 2313"/>
              <a:gd name="T86" fmla="*/ 2147483646 w 2312"/>
              <a:gd name="T87" fmla="*/ 2147483646 h 2313"/>
              <a:gd name="T88" fmla="*/ 2147483646 w 2312"/>
              <a:gd name="T89" fmla="*/ 2147483646 h 2313"/>
              <a:gd name="T90" fmla="*/ 2147483646 w 2312"/>
              <a:gd name="T91" fmla="*/ 2147483646 h 2313"/>
              <a:gd name="T92" fmla="*/ 2147483646 w 2312"/>
              <a:gd name="T93" fmla="*/ 2147483646 h 2313"/>
              <a:gd name="T94" fmla="*/ 2147483646 w 2312"/>
              <a:gd name="T95" fmla="*/ 2147483646 h 2313"/>
              <a:gd name="T96" fmla="*/ 2147483646 w 2312"/>
              <a:gd name="T97" fmla="*/ 2147483646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053" name="Freeform 7"/>
          <p:cNvSpPr>
            <a:spLocks/>
          </p:cNvSpPr>
          <p:nvPr/>
        </p:nvSpPr>
        <p:spPr bwMode="hidden">
          <a:xfrm>
            <a:off x="3376084" y="1270000"/>
            <a:ext cx="4893733" cy="3671888"/>
          </a:xfrm>
          <a:custGeom>
            <a:avLst/>
            <a:gdLst>
              <a:gd name="T0" fmla="*/ 2147483646 w 2312"/>
              <a:gd name="T1" fmla="*/ 2147483646 h 2313"/>
              <a:gd name="T2" fmla="*/ 2147483646 w 2312"/>
              <a:gd name="T3" fmla="*/ 2147483646 h 2313"/>
              <a:gd name="T4" fmla="*/ 2147483646 w 2312"/>
              <a:gd name="T5" fmla="*/ 0 h 2313"/>
              <a:gd name="T6" fmla="*/ 2147483646 w 2312"/>
              <a:gd name="T7" fmla="*/ 2147483646 h 2313"/>
              <a:gd name="T8" fmla="*/ 2147483646 w 2312"/>
              <a:gd name="T9" fmla="*/ 2147483646 h 2313"/>
              <a:gd name="T10" fmla="*/ 2147483646 w 2312"/>
              <a:gd name="T11" fmla="*/ 2147483646 h 2313"/>
              <a:gd name="T12" fmla="*/ 2147483646 w 2312"/>
              <a:gd name="T13" fmla="*/ 2147483646 h 2313"/>
              <a:gd name="T14" fmla="*/ 2147483646 w 2312"/>
              <a:gd name="T15" fmla="*/ 2147483646 h 2313"/>
              <a:gd name="T16" fmla="*/ 2147483646 w 2312"/>
              <a:gd name="T17" fmla="*/ 2147483646 h 2313"/>
              <a:gd name="T18" fmla="*/ 2147483646 w 2312"/>
              <a:gd name="T19" fmla="*/ 2147483646 h 2313"/>
              <a:gd name="T20" fmla="*/ 2147483646 w 2312"/>
              <a:gd name="T21" fmla="*/ 2147483646 h 2313"/>
              <a:gd name="T22" fmla="*/ 2147483646 w 2312"/>
              <a:gd name="T23" fmla="*/ 2147483646 h 2313"/>
              <a:gd name="T24" fmla="*/ 2147483646 w 2312"/>
              <a:gd name="T25" fmla="*/ 2147483646 h 2313"/>
              <a:gd name="T26" fmla="*/ 2147483646 w 2312"/>
              <a:gd name="T27" fmla="*/ 2147483646 h 2313"/>
              <a:gd name="T28" fmla="*/ 2147483646 w 2312"/>
              <a:gd name="T29" fmla="*/ 2147483646 h 2313"/>
              <a:gd name="T30" fmla="*/ 0 w 2312"/>
              <a:gd name="T31" fmla="*/ 2147483646 h 2313"/>
              <a:gd name="T32" fmla="*/ 2147483646 w 2312"/>
              <a:gd name="T33" fmla="*/ 2147483646 h 2313"/>
              <a:gd name="T34" fmla="*/ 2147483646 w 2312"/>
              <a:gd name="T35" fmla="*/ 2147483646 h 2313"/>
              <a:gd name="T36" fmla="*/ 2147483646 w 2312"/>
              <a:gd name="T37" fmla="*/ 2147483646 h 2313"/>
              <a:gd name="T38" fmla="*/ 2147483646 w 2312"/>
              <a:gd name="T39" fmla="*/ 2147483646 h 2313"/>
              <a:gd name="T40" fmla="*/ 2147483646 w 2312"/>
              <a:gd name="T41" fmla="*/ 2147483646 h 2313"/>
              <a:gd name="T42" fmla="*/ 2147483646 w 2312"/>
              <a:gd name="T43" fmla="*/ 2147483646 h 2313"/>
              <a:gd name="T44" fmla="*/ 2147483646 w 2312"/>
              <a:gd name="T45" fmla="*/ 2147483646 h 2313"/>
              <a:gd name="T46" fmla="*/ 2147483646 w 2312"/>
              <a:gd name="T47" fmla="*/ 2147483646 h 2313"/>
              <a:gd name="T48" fmla="*/ 2147483646 w 2312"/>
              <a:gd name="T49" fmla="*/ 2147483646 h 2313"/>
              <a:gd name="T50" fmla="*/ 2147483646 w 2312"/>
              <a:gd name="T51" fmla="*/ 2147483646 h 2313"/>
              <a:gd name="T52" fmla="*/ 2147483646 w 2312"/>
              <a:gd name="T53" fmla="*/ 2147483646 h 2313"/>
              <a:gd name="T54" fmla="*/ 2147483646 w 2312"/>
              <a:gd name="T55" fmla="*/ 2147483646 h 2313"/>
              <a:gd name="T56" fmla="*/ 2147483646 w 2312"/>
              <a:gd name="T57" fmla="*/ 2147483646 h 2313"/>
              <a:gd name="T58" fmla="*/ 2147483646 w 2312"/>
              <a:gd name="T59" fmla="*/ 2147483646 h 2313"/>
              <a:gd name="T60" fmla="*/ 2147483646 w 2312"/>
              <a:gd name="T61" fmla="*/ 2147483646 h 2313"/>
              <a:gd name="T62" fmla="*/ 2147483646 w 2312"/>
              <a:gd name="T63" fmla="*/ 2147483646 h 2313"/>
              <a:gd name="T64" fmla="*/ 2147483646 w 2312"/>
              <a:gd name="T65" fmla="*/ 2147483646 h 2313"/>
              <a:gd name="T66" fmla="*/ 2147483646 w 2312"/>
              <a:gd name="T67" fmla="*/ 2147483646 h 2313"/>
              <a:gd name="T68" fmla="*/ 2147483646 w 2312"/>
              <a:gd name="T69" fmla="*/ 2147483646 h 2313"/>
              <a:gd name="T70" fmla="*/ 2147483646 w 2312"/>
              <a:gd name="T71" fmla="*/ 2147483646 h 2313"/>
              <a:gd name="T72" fmla="*/ 2147483646 w 2312"/>
              <a:gd name="T73" fmla="*/ 2147483646 h 2313"/>
              <a:gd name="T74" fmla="*/ 2147483646 w 2312"/>
              <a:gd name="T75" fmla="*/ 2147483646 h 2313"/>
              <a:gd name="T76" fmla="*/ 2147483646 w 2312"/>
              <a:gd name="T77" fmla="*/ 2147483646 h 2313"/>
              <a:gd name="T78" fmla="*/ 2147483646 w 2312"/>
              <a:gd name="T79" fmla="*/ 2147483646 h 2313"/>
              <a:gd name="T80" fmla="*/ 2147483646 w 2312"/>
              <a:gd name="T81" fmla="*/ 2147483646 h 2313"/>
              <a:gd name="T82" fmla="*/ 2147483646 w 2312"/>
              <a:gd name="T83" fmla="*/ 2147483646 h 2313"/>
              <a:gd name="T84" fmla="*/ 2147483646 w 2312"/>
              <a:gd name="T85" fmla="*/ 2147483646 h 2313"/>
              <a:gd name="T86" fmla="*/ 2147483646 w 2312"/>
              <a:gd name="T87" fmla="*/ 2147483646 h 2313"/>
              <a:gd name="T88" fmla="*/ 2147483646 w 2312"/>
              <a:gd name="T89" fmla="*/ 2147483646 h 2313"/>
              <a:gd name="T90" fmla="*/ 2147483646 w 2312"/>
              <a:gd name="T91" fmla="*/ 2147483646 h 2313"/>
              <a:gd name="T92" fmla="*/ 2147483646 w 2312"/>
              <a:gd name="T93" fmla="*/ 2147483646 h 2313"/>
              <a:gd name="T94" fmla="*/ 2147483646 w 2312"/>
              <a:gd name="T95" fmla="*/ 2147483646 h 2313"/>
              <a:gd name="T96" fmla="*/ 2147483646 w 2312"/>
              <a:gd name="T97" fmla="*/ 2147483646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054" name="Freeform 8"/>
          <p:cNvSpPr>
            <a:spLocks/>
          </p:cNvSpPr>
          <p:nvPr/>
        </p:nvSpPr>
        <p:spPr bwMode="hidden">
          <a:xfrm>
            <a:off x="4233" y="4797425"/>
            <a:ext cx="4557184" cy="2097088"/>
          </a:xfrm>
          <a:custGeom>
            <a:avLst/>
            <a:gdLst>
              <a:gd name="T0" fmla="*/ 2147483646 w 2153"/>
              <a:gd name="T1" fmla="*/ 2147483646 h 1321"/>
              <a:gd name="T2" fmla="*/ 2147483646 w 2153"/>
              <a:gd name="T3" fmla="*/ 2147483646 h 1321"/>
              <a:gd name="T4" fmla="*/ 2147483646 w 2153"/>
              <a:gd name="T5" fmla="*/ 0 h 1321"/>
              <a:gd name="T6" fmla="*/ 2147483646 w 2153"/>
              <a:gd name="T7" fmla="*/ 2147483646 h 1321"/>
              <a:gd name="T8" fmla="*/ 2147483646 w 2153"/>
              <a:gd name="T9" fmla="*/ 2147483646 h 1321"/>
              <a:gd name="T10" fmla="*/ 2147483646 w 2153"/>
              <a:gd name="T11" fmla="*/ 2147483646 h 1321"/>
              <a:gd name="T12" fmla="*/ 2147483646 w 2153"/>
              <a:gd name="T13" fmla="*/ 2147483646 h 1321"/>
              <a:gd name="T14" fmla="*/ 2147483646 w 2153"/>
              <a:gd name="T15" fmla="*/ 2147483646 h 1321"/>
              <a:gd name="T16" fmla="*/ 2147483646 w 2153"/>
              <a:gd name="T17" fmla="*/ 2147483646 h 1321"/>
              <a:gd name="T18" fmla="*/ 2147483646 w 2153"/>
              <a:gd name="T19" fmla="*/ 2147483646 h 1321"/>
              <a:gd name="T20" fmla="*/ 2147483646 w 2153"/>
              <a:gd name="T21" fmla="*/ 2147483646 h 1321"/>
              <a:gd name="T22" fmla="*/ 2147483646 w 2153"/>
              <a:gd name="T23" fmla="*/ 2147483646 h 1321"/>
              <a:gd name="T24" fmla="*/ 2147483646 w 2153"/>
              <a:gd name="T25" fmla="*/ 2147483646 h 1321"/>
              <a:gd name="T26" fmla="*/ 2147483646 w 2153"/>
              <a:gd name="T27" fmla="*/ 2147483646 h 1321"/>
              <a:gd name="T28" fmla="*/ 2147483646 w 2153"/>
              <a:gd name="T29" fmla="*/ 2147483646 h 1321"/>
              <a:gd name="T30" fmla="*/ 0 w 2153"/>
              <a:gd name="T31" fmla="*/ 2147483646 h 1321"/>
              <a:gd name="T32" fmla="*/ 2147483646 w 2153"/>
              <a:gd name="T33" fmla="*/ 2147483646 h 1321"/>
              <a:gd name="T34" fmla="*/ 2147483646 w 2153"/>
              <a:gd name="T35" fmla="*/ 2147483646 h 1321"/>
              <a:gd name="T36" fmla="*/ 2147483646 w 2153"/>
              <a:gd name="T37" fmla="*/ 2147483646 h 1321"/>
              <a:gd name="T38" fmla="*/ 2147483646 w 2153"/>
              <a:gd name="T39" fmla="*/ 2147483646 h 1321"/>
              <a:gd name="T40" fmla="*/ 2147483646 w 2153"/>
              <a:gd name="T41" fmla="*/ 2147483646 h 1321"/>
              <a:gd name="T42" fmla="*/ 2147483646 w 2153"/>
              <a:gd name="T43" fmla="*/ 2147483646 h 1321"/>
              <a:gd name="T44" fmla="*/ 2147483646 w 2153"/>
              <a:gd name="T45" fmla="*/ 2147483646 h 1321"/>
              <a:gd name="T46" fmla="*/ 2147483646 w 2153"/>
              <a:gd name="T47" fmla="*/ 2147483646 h 1321"/>
              <a:gd name="T48" fmla="*/ 2147483646 w 2153"/>
              <a:gd name="T49" fmla="*/ 2147483646 h 1321"/>
              <a:gd name="T50" fmla="*/ 2147483646 w 2153"/>
              <a:gd name="T51" fmla="*/ 2147483646 h 1321"/>
              <a:gd name="T52" fmla="*/ 2147483646 w 2153"/>
              <a:gd name="T53" fmla="*/ 2147483646 h 1321"/>
              <a:gd name="T54" fmla="*/ 2147483646 w 2153"/>
              <a:gd name="T55" fmla="*/ 2147483646 h 1321"/>
              <a:gd name="T56" fmla="*/ 2147483646 w 2153"/>
              <a:gd name="T57" fmla="*/ 2147483646 h 1321"/>
              <a:gd name="T58" fmla="*/ 2147483646 w 2153"/>
              <a:gd name="T59" fmla="*/ 2147483646 h 1321"/>
              <a:gd name="T60" fmla="*/ 2147483646 w 2153"/>
              <a:gd name="T61" fmla="*/ 2147483646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055" name="Freeform 9"/>
          <p:cNvSpPr>
            <a:spLocks/>
          </p:cNvSpPr>
          <p:nvPr/>
        </p:nvSpPr>
        <p:spPr bwMode="hidden">
          <a:xfrm>
            <a:off x="5992285" y="4425951"/>
            <a:ext cx="3018367" cy="2263775"/>
          </a:xfrm>
          <a:custGeom>
            <a:avLst/>
            <a:gdLst>
              <a:gd name="T0" fmla="*/ 2147483646 w 2312"/>
              <a:gd name="T1" fmla="*/ 2147483646 h 2313"/>
              <a:gd name="T2" fmla="*/ 2147483646 w 2312"/>
              <a:gd name="T3" fmla="*/ 2147483646 h 2313"/>
              <a:gd name="T4" fmla="*/ 2147483646 w 2312"/>
              <a:gd name="T5" fmla="*/ 0 h 2313"/>
              <a:gd name="T6" fmla="*/ 2147483646 w 2312"/>
              <a:gd name="T7" fmla="*/ 2147483646 h 2313"/>
              <a:gd name="T8" fmla="*/ 2147483646 w 2312"/>
              <a:gd name="T9" fmla="*/ 2147483646 h 2313"/>
              <a:gd name="T10" fmla="*/ 2147483646 w 2312"/>
              <a:gd name="T11" fmla="*/ 2147483646 h 2313"/>
              <a:gd name="T12" fmla="*/ 2147483646 w 2312"/>
              <a:gd name="T13" fmla="*/ 2147483646 h 2313"/>
              <a:gd name="T14" fmla="*/ 2147483646 w 2312"/>
              <a:gd name="T15" fmla="*/ 2147483646 h 2313"/>
              <a:gd name="T16" fmla="*/ 2147483646 w 2312"/>
              <a:gd name="T17" fmla="*/ 2147483646 h 2313"/>
              <a:gd name="T18" fmla="*/ 2147483646 w 2312"/>
              <a:gd name="T19" fmla="*/ 2147483646 h 2313"/>
              <a:gd name="T20" fmla="*/ 2147483646 w 2312"/>
              <a:gd name="T21" fmla="*/ 2147483646 h 2313"/>
              <a:gd name="T22" fmla="*/ 2147483646 w 2312"/>
              <a:gd name="T23" fmla="*/ 2147483646 h 2313"/>
              <a:gd name="T24" fmla="*/ 2147483646 w 2312"/>
              <a:gd name="T25" fmla="*/ 2147483646 h 2313"/>
              <a:gd name="T26" fmla="*/ 2147483646 w 2312"/>
              <a:gd name="T27" fmla="*/ 2147483646 h 2313"/>
              <a:gd name="T28" fmla="*/ 2147483646 w 2312"/>
              <a:gd name="T29" fmla="*/ 2147483646 h 2313"/>
              <a:gd name="T30" fmla="*/ 0 w 2312"/>
              <a:gd name="T31" fmla="*/ 2147483646 h 2313"/>
              <a:gd name="T32" fmla="*/ 2147483646 w 2312"/>
              <a:gd name="T33" fmla="*/ 2147483646 h 2313"/>
              <a:gd name="T34" fmla="*/ 2147483646 w 2312"/>
              <a:gd name="T35" fmla="*/ 2147483646 h 2313"/>
              <a:gd name="T36" fmla="*/ 2147483646 w 2312"/>
              <a:gd name="T37" fmla="*/ 2147483646 h 2313"/>
              <a:gd name="T38" fmla="*/ 2147483646 w 2312"/>
              <a:gd name="T39" fmla="*/ 2147483646 h 2313"/>
              <a:gd name="T40" fmla="*/ 2147483646 w 2312"/>
              <a:gd name="T41" fmla="*/ 2147483646 h 2313"/>
              <a:gd name="T42" fmla="*/ 2147483646 w 2312"/>
              <a:gd name="T43" fmla="*/ 2147483646 h 2313"/>
              <a:gd name="T44" fmla="*/ 2147483646 w 2312"/>
              <a:gd name="T45" fmla="*/ 2147483646 h 2313"/>
              <a:gd name="T46" fmla="*/ 2147483646 w 2312"/>
              <a:gd name="T47" fmla="*/ 2147483646 h 2313"/>
              <a:gd name="T48" fmla="*/ 2147483646 w 2312"/>
              <a:gd name="T49" fmla="*/ 2147483646 h 2313"/>
              <a:gd name="T50" fmla="*/ 2147483646 w 2312"/>
              <a:gd name="T51" fmla="*/ 2147483646 h 2313"/>
              <a:gd name="T52" fmla="*/ 2147483646 w 2312"/>
              <a:gd name="T53" fmla="*/ 2147483646 h 2313"/>
              <a:gd name="T54" fmla="*/ 2147483646 w 2312"/>
              <a:gd name="T55" fmla="*/ 2147483646 h 2313"/>
              <a:gd name="T56" fmla="*/ 2147483646 w 2312"/>
              <a:gd name="T57" fmla="*/ 2147483646 h 2313"/>
              <a:gd name="T58" fmla="*/ 2147483646 w 2312"/>
              <a:gd name="T59" fmla="*/ 2147483646 h 2313"/>
              <a:gd name="T60" fmla="*/ 2147483646 w 2312"/>
              <a:gd name="T61" fmla="*/ 2147483646 h 2313"/>
              <a:gd name="T62" fmla="*/ 2147483646 w 2312"/>
              <a:gd name="T63" fmla="*/ 2147483646 h 2313"/>
              <a:gd name="T64" fmla="*/ 2147483646 w 2312"/>
              <a:gd name="T65" fmla="*/ 2147483646 h 2313"/>
              <a:gd name="T66" fmla="*/ 2147483646 w 2312"/>
              <a:gd name="T67" fmla="*/ 2147483646 h 2313"/>
              <a:gd name="T68" fmla="*/ 2147483646 w 2312"/>
              <a:gd name="T69" fmla="*/ 2147483646 h 2313"/>
              <a:gd name="T70" fmla="*/ 2147483646 w 2312"/>
              <a:gd name="T71" fmla="*/ 2147483646 h 2313"/>
              <a:gd name="T72" fmla="*/ 2147483646 w 2312"/>
              <a:gd name="T73" fmla="*/ 2147483646 h 2313"/>
              <a:gd name="T74" fmla="*/ 2147483646 w 2312"/>
              <a:gd name="T75" fmla="*/ 2147483646 h 2313"/>
              <a:gd name="T76" fmla="*/ 2147483646 w 2312"/>
              <a:gd name="T77" fmla="*/ 2147483646 h 2313"/>
              <a:gd name="T78" fmla="*/ 2147483646 w 2312"/>
              <a:gd name="T79" fmla="*/ 2147483646 h 2313"/>
              <a:gd name="T80" fmla="*/ 2147483646 w 2312"/>
              <a:gd name="T81" fmla="*/ 2147483646 h 2313"/>
              <a:gd name="T82" fmla="*/ 2147483646 w 2312"/>
              <a:gd name="T83" fmla="*/ 2147483646 h 2313"/>
              <a:gd name="T84" fmla="*/ 2147483646 w 2312"/>
              <a:gd name="T85" fmla="*/ 2147483646 h 2313"/>
              <a:gd name="T86" fmla="*/ 2147483646 w 2312"/>
              <a:gd name="T87" fmla="*/ 2147483646 h 2313"/>
              <a:gd name="T88" fmla="*/ 2147483646 w 2312"/>
              <a:gd name="T89" fmla="*/ 2147483646 h 2313"/>
              <a:gd name="T90" fmla="*/ 2147483646 w 2312"/>
              <a:gd name="T91" fmla="*/ 2147483646 h 2313"/>
              <a:gd name="T92" fmla="*/ 2147483646 w 2312"/>
              <a:gd name="T93" fmla="*/ 2147483646 h 2313"/>
              <a:gd name="T94" fmla="*/ 2147483646 w 2312"/>
              <a:gd name="T95" fmla="*/ 2147483646 h 2313"/>
              <a:gd name="T96" fmla="*/ 2147483646 w 2312"/>
              <a:gd name="T97" fmla="*/ 2147483646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056" name="Freeform 10"/>
          <p:cNvSpPr>
            <a:spLocks/>
          </p:cNvSpPr>
          <p:nvPr/>
        </p:nvSpPr>
        <p:spPr bwMode="hidden">
          <a:xfrm>
            <a:off x="7528985" y="487363"/>
            <a:ext cx="3905249" cy="2930525"/>
          </a:xfrm>
          <a:custGeom>
            <a:avLst/>
            <a:gdLst>
              <a:gd name="T0" fmla="*/ 2147483646 w 2312"/>
              <a:gd name="T1" fmla="*/ 2147483646 h 2313"/>
              <a:gd name="T2" fmla="*/ 2147483646 w 2312"/>
              <a:gd name="T3" fmla="*/ 2147483646 h 2313"/>
              <a:gd name="T4" fmla="*/ 2147483646 w 2312"/>
              <a:gd name="T5" fmla="*/ 0 h 2313"/>
              <a:gd name="T6" fmla="*/ 2147483646 w 2312"/>
              <a:gd name="T7" fmla="*/ 2147483646 h 2313"/>
              <a:gd name="T8" fmla="*/ 2147483646 w 2312"/>
              <a:gd name="T9" fmla="*/ 2147483646 h 2313"/>
              <a:gd name="T10" fmla="*/ 2147483646 w 2312"/>
              <a:gd name="T11" fmla="*/ 2147483646 h 2313"/>
              <a:gd name="T12" fmla="*/ 2147483646 w 2312"/>
              <a:gd name="T13" fmla="*/ 2147483646 h 2313"/>
              <a:gd name="T14" fmla="*/ 2147483646 w 2312"/>
              <a:gd name="T15" fmla="*/ 2147483646 h 2313"/>
              <a:gd name="T16" fmla="*/ 2147483646 w 2312"/>
              <a:gd name="T17" fmla="*/ 2147483646 h 2313"/>
              <a:gd name="T18" fmla="*/ 2147483646 w 2312"/>
              <a:gd name="T19" fmla="*/ 2147483646 h 2313"/>
              <a:gd name="T20" fmla="*/ 2147483646 w 2312"/>
              <a:gd name="T21" fmla="*/ 2147483646 h 2313"/>
              <a:gd name="T22" fmla="*/ 2147483646 w 2312"/>
              <a:gd name="T23" fmla="*/ 2147483646 h 2313"/>
              <a:gd name="T24" fmla="*/ 2147483646 w 2312"/>
              <a:gd name="T25" fmla="*/ 2147483646 h 2313"/>
              <a:gd name="T26" fmla="*/ 2147483646 w 2312"/>
              <a:gd name="T27" fmla="*/ 2147483646 h 2313"/>
              <a:gd name="T28" fmla="*/ 2147483646 w 2312"/>
              <a:gd name="T29" fmla="*/ 2147483646 h 2313"/>
              <a:gd name="T30" fmla="*/ 0 w 2312"/>
              <a:gd name="T31" fmla="*/ 2147483646 h 2313"/>
              <a:gd name="T32" fmla="*/ 2147483646 w 2312"/>
              <a:gd name="T33" fmla="*/ 2147483646 h 2313"/>
              <a:gd name="T34" fmla="*/ 2147483646 w 2312"/>
              <a:gd name="T35" fmla="*/ 2147483646 h 2313"/>
              <a:gd name="T36" fmla="*/ 2147483646 w 2312"/>
              <a:gd name="T37" fmla="*/ 2147483646 h 2313"/>
              <a:gd name="T38" fmla="*/ 2147483646 w 2312"/>
              <a:gd name="T39" fmla="*/ 2147483646 h 2313"/>
              <a:gd name="T40" fmla="*/ 2147483646 w 2312"/>
              <a:gd name="T41" fmla="*/ 2147483646 h 2313"/>
              <a:gd name="T42" fmla="*/ 2147483646 w 2312"/>
              <a:gd name="T43" fmla="*/ 2147483646 h 2313"/>
              <a:gd name="T44" fmla="*/ 2147483646 w 2312"/>
              <a:gd name="T45" fmla="*/ 2147483646 h 2313"/>
              <a:gd name="T46" fmla="*/ 2147483646 w 2312"/>
              <a:gd name="T47" fmla="*/ 2147483646 h 2313"/>
              <a:gd name="T48" fmla="*/ 2147483646 w 2312"/>
              <a:gd name="T49" fmla="*/ 2147483646 h 2313"/>
              <a:gd name="T50" fmla="*/ 2147483646 w 2312"/>
              <a:gd name="T51" fmla="*/ 2147483646 h 2313"/>
              <a:gd name="T52" fmla="*/ 2147483646 w 2312"/>
              <a:gd name="T53" fmla="*/ 2147483646 h 2313"/>
              <a:gd name="T54" fmla="*/ 2147483646 w 2312"/>
              <a:gd name="T55" fmla="*/ 2147483646 h 2313"/>
              <a:gd name="T56" fmla="*/ 2147483646 w 2312"/>
              <a:gd name="T57" fmla="*/ 2147483646 h 2313"/>
              <a:gd name="T58" fmla="*/ 2147483646 w 2312"/>
              <a:gd name="T59" fmla="*/ 2147483646 h 2313"/>
              <a:gd name="T60" fmla="*/ 2147483646 w 2312"/>
              <a:gd name="T61" fmla="*/ 2147483646 h 2313"/>
              <a:gd name="T62" fmla="*/ 2147483646 w 2312"/>
              <a:gd name="T63" fmla="*/ 2147483646 h 2313"/>
              <a:gd name="T64" fmla="*/ 2147483646 w 2312"/>
              <a:gd name="T65" fmla="*/ 2147483646 h 2313"/>
              <a:gd name="T66" fmla="*/ 2147483646 w 2312"/>
              <a:gd name="T67" fmla="*/ 2147483646 h 2313"/>
              <a:gd name="T68" fmla="*/ 2147483646 w 2312"/>
              <a:gd name="T69" fmla="*/ 2147483646 h 2313"/>
              <a:gd name="T70" fmla="*/ 2147483646 w 2312"/>
              <a:gd name="T71" fmla="*/ 2147483646 h 2313"/>
              <a:gd name="T72" fmla="*/ 2147483646 w 2312"/>
              <a:gd name="T73" fmla="*/ 2147483646 h 2313"/>
              <a:gd name="T74" fmla="*/ 2147483646 w 2312"/>
              <a:gd name="T75" fmla="*/ 2147483646 h 2313"/>
              <a:gd name="T76" fmla="*/ 2147483646 w 2312"/>
              <a:gd name="T77" fmla="*/ 2147483646 h 2313"/>
              <a:gd name="T78" fmla="*/ 2147483646 w 2312"/>
              <a:gd name="T79" fmla="*/ 2147483646 h 2313"/>
              <a:gd name="T80" fmla="*/ 2147483646 w 2312"/>
              <a:gd name="T81" fmla="*/ 2147483646 h 2313"/>
              <a:gd name="T82" fmla="*/ 2147483646 w 2312"/>
              <a:gd name="T83" fmla="*/ 2147483646 h 2313"/>
              <a:gd name="T84" fmla="*/ 2147483646 w 2312"/>
              <a:gd name="T85" fmla="*/ 2147483646 h 2313"/>
              <a:gd name="T86" fmla="*/ 2147483646 w 2312"/>
              <a:gd name="T87" fmla="*/ 2147483646 h 2313"/>
              <a:gd name="T88" fmla="*/ 2147483646 w 2312"/>
              <a:gd name="T89" fmla="*/ 2147483646 h 2313"/>
              <a:gd name="T90" fmla="*/ 2147483646 w 2312"/>
              <a:gd name="T91" fmla="*/ 2147483646 h 2313"/>
              <a:gd name="T92" fmla="*/ 2147483646 w 2312"/>
              <a:gd name="T93" fmla="*/ 2147483646 h 2313"/>
              <a:gd name="T94" fmla="*/ 2147483646 w 2312"/>
              <a:gd name="T95" fmla="*/ 2147483646 h 2313"/>
              <a:gd name="T96" fmla="*/ 2147483646 w 2312"/>
              <a:gd name="T97" fmla="*/ 2147483646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057" name="Freeform 11"/>
          <p:cNvSpPr>
            <a:spLocks/>
          </p:cNvSpPr>
          <p:nvPr/>
        </p:nvSpPr>
        <p:spPr bwMode="hidden">
          <a:xfrm>
            <a:off x="9529233" y="2555876"/>
            <a:ext cx="2677584" cy="3997325"/>
          </a:xfrm>
          <a:custGeom>
            <a:avLst/>
            <a:gdLst>
              <a:gd name="T0" fmla="*/ 2147483646 w 1265"/>
              <a:gd name="T1" fmla="*/ 0 h 2518"/>
              <a:gd name="T2" fmla="*/ 2147483646 w 1265"/>
              <a:gd name="T3" fmla="*/ 2147483646 h 2518"/>
              <a:gd name="T4" fmla="*/ 2147483646 w 1265"/>
              <a:gd name="T5" fmla="*/ 2147483646 h 2518"/>
              <a:gd name="T6" fmla="*/ 2147483646 w 1265"/>
              <a:gd name="T7" fmla="*/ 2147483646 h 2518"/>
              <a:gd name="T8" fmla="*/ 2147483646 w 1265"/>
              <a:gd name="T9" fmla="*/ 2147483646 h 2518"/>
              <a:gd name="T10" fmla="*/ 2147483646 w 1265"/>
              <a:gd name="T11" fmla="*/ 2147483646 h 2518"/>
              <a:gd name="T12" fmla="*/ 2147483646 w 1265"/>
              <a:gd name="T13" fmla="*/ 2147483646 h 2518"/>
              <a:gd name="T14" fmla="*/ 2147483646 w 1265"/>
              <a:gd name="T15" fmla="*/ 2147483646 h 2518"/>
              <a:gd name="T16" fmla="*/ 2147483646 w 1265"/>
              <a:gd name="T17" fmla="*/ 2147483646 h 2518"/>
              <a:gd name="T18" fmla="*/ 2147483646 w 1265"/>
              <a:gd name="T19" fmla="*/ 2147483646 h 2518"/>
              <a:gd name="T20" fmla="*/ 2147483646 w 1265"/>
              <a:gd name="T21" fmla="*/ 2147483646 h 2518"/>
              <a:gd name="T22" fmla="*/ 2147483646 w 1265"/>
              <a:gd name="T23" fmla="*/ 2147483646 h 2518"/>
              <a:gd name="T24" fmla="*/ 2147483646 w 1265"/>
              <a:gd name="T25" fmla="*/ 2147483646 h 2518"/>
              <a:gd name="T26" fmla="*/ 0 w 1265"/>
              <a:gd name="T27" fmla="*/ 2147483646 h 2518"/>
              <a:gd name="T28" fmla="*/ 2147483646 w 1265"/>
              <a:gd name="T29" fmla="*/ 2147483646 h 2518"/>
              <a:gd name="T30" fmla="*/ 2147483646 w 1265"/>
              <a:gd name="T31" fmla="*/ 2147483646 h 2518"/>
              <a:gd name="T32" fmla="*/ 2147483646 w 1265"/>
              <a:gd name="T33" fmla="*/ 2147483646 h 2518"/>
              <a:gd name="T34" fmla="*/ 2147483646 w 1265"/>
              <a:gd name="T35" fmla="*/ 2147483646 h 2518"/>
              <a:gd name="T36" fmla="*/ 2147483646 w 1265"/>
              <a:gd name="T37" fmla="*/ 2147483646 h 2518"/>
              <a:gd name="T38" fmla="*/ 2147483646 w 1265"/>
              <a:gd name="T39" fmla="*/ 2147483646 h 2518"/>
              <a:gd name="T40" fmla="*/ 2147483646 w 1265"/>
              <a:gd name="T41" fmla="*/ 2147483646 h 2518"/>
              <a:gd name="T42" fmla="*/ 2147483646 w 1265"/>
              <a:gd name="T43" fmla="*/ 2147483646 h 2518"/>
              <a:gd name="T44" fmla="*/ 2147483646 w 1265"/>
              <a:gd name="T45" fmla="*/ 2147483646 h 2518"/>
              <a:gd name="T46" fmla="*/ 2147483646 w 1265"/>
              <a:gd name="T47" fmla="*/ 2147483646 h 2518"/>
              <a:gd name="T48" fmla="*/ 2147483646 w 1265"/>
              <a:gd name="T49" fmla="*/ 2147483646 h 2518"/>
              <a:gd name="T50" fmla="*/ 2147483646 w 1265"/>
              <a:gd name="T51" fmla="*/ 2147483646 h 2518"/>
              <a:gd name="T52" fmla="*/ 2147483646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2058" name="Picture 12" descr="C:\My Documents\bits\Facbanna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234" y="-3175"/>
            <a:ext cx="10710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6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6764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4D04120-1A86-4C39-8DBC-3574D82CA9D9}" type="datetime1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3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理论计算机科学基础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5C7ECC8-FF44-4E16-980A-8BFCE5C811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245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anose="05000000000000000000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anose="05000000000000000000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260351"/>
            <a:ext cx="111379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1379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527051" y="908050"/>
            <a:ext cx="1113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131776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260351"/>
            <a:ext cx="111379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1379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527051" y="908050"/>
            <a:ext cx="1113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939695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anose="020B0600070205080204" pitchFamily="34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anose="020B0600070205080204" pitchFamily="34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anose="020B0600070205080204" pitchFamily="34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anose="020B0600070205080204" pitchFamily="34" charset="-128"/>
          <a:cs typeface="ＭＳ Ｐゴシック" pitchFamily="-107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78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785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000000"/>
                </a:solidFill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A702BE2-6CE1-404B-AD90-C073AD302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52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260351"/>
            <a:ext cx="111379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1379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527051" y="908050"/>
            <a:ext cx="1113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9518258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itchFamily="34" charset="-128"/>
          <a:cs typeface="ＭＳ Ｐゴシック" pitchFamily="-107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78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785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999CAC-0165-4484-9334-702815115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48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78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785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A479470-0D24-4847-B051-1B682A977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34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emf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2.wmf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58.wmf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6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53.wmf"/><Relationship Id="rId32" Type="http://schemas.openxmlformats.org/officeDocument/2006/relationships/image" Target="../media/image57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55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35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56.wmf"/><Relationship Id="rId8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66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52.wmf"/><Relationship Id="rId32" Type="http://schemas.openxmlformats.org/officeDocument/2006/relationships/image" Target="../media/image65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54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64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5.wmf"/><Relationship Id="rId8" Type="http://schemas.openxmlformats.org/officeDocument/2006/relationships/image" Target="../media/image6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8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6.bin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7.bin"/><Relationship Id="rId34" Type="http://schemas.openxmlformats.org/officeDocument/2006/relationships/image" Target="../media/image58.wmf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33" Type="http://schemas.openxmlformats.org/officeDocument/2006/relationships/oleObject" Target="../embeddings/oleObject73.bin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53.wmf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55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69.wmf"/><Relationship Id="rId8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4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6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75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5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84.wmf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2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9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3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6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9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5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95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4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19.w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3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1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0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3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10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2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2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3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591446" y="2401839"/>
            <a:ext cx="70091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j-cs"/>
              </a:rPr>
              <a:t>The Chomsky Hierarchy</a:t>
            </a:r>
          </a:p>
          <a:p>
            <a:r>
              <a:rPr lang="en-US" altLang="zh-CN" sz="4400" kern="0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  <a:cs typeface="+mj-cs"/>
              </a:rPr>
              <a:t>and </a:t>
            </a:r>
            <a:r>
              <a:rPr lang="zh-CN" altLang="en-US" sz="4400" kern="0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  <a:cs typeface="+mj-cs"/>
              </a:rPr>
              <a:t>归约技巧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940B2B-6799-49BB-B282-36F0EEC8D1AE}"/>
              </a:ext>
            </a:extLst>
          </p:cNvPr>
          <p:cNvSpPr txBox="1"/>
          <p:nvPr/>
        </p:nvSpPr>
        <p:spPr>
          <a:xfrm>
            <a:off x="6772759" y="4354110"/>
            <a:ext cx="243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讲述人</a:t>
            </a:r>
            <a:r>
              <a:rPr lang="en-US" altLang="zh-CN" dirty="0"/>
              <a:t>	</a:t>
            </a:r>
            <a:r>
              <a:rPr lang="zh-CN" altLang="en-US" dirty="0"/>
              <a:t>胡旭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2E07EFE-7CE2-4657-9176-ABB0437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9947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9E7C943-19BE-436F-AEDF-7C68218263B8}" type="slidenum">
              <a:rPr lang="zh-CN" altLang="en-US" b="1">
                <a:solidFill>
                  <a:schemeClr val="tx1"/>
                </a:solidFill>
              </a:rPr>
              <a:pPr/>
              <a:t>1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46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3284700" y="284481"/>
            <a:ext cx="56225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确定有限自动机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DFA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10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C52D92F-6678-4407-B62E-45FD28044A25}"/>
              </a:ext>
            </a:extLst>
          </p:cNvPr>
          <p:cNvGrpSpPr/>
          <p:nvPr/>
        </p:nvGrpSpPr>
        <p:grpSpPr>
          <a:xfrm>
            <a:off x="2227845" y="1600200"/>
            <a:ext cx="7736305" cy="2677656"/>
            <a:chOff x="2227846" y="1201639"/>
            <a:chExt cx="7736305" cy="267765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E29EE4A-3C65-40AB-BDC8-EB3F305A5DEE}"/>
                </a:ext>
              </a:extLst>
            </p:cNvPr>
            <p:cNvSpPr txBox="1"/>
            <p:nvPr/>
          </p:nvSpPr>
          <p:spPr>
            <a:xfrm>
              <a:off x="2227846" y="1201639"/>
              <a:ext cx="773630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△ 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定义</a:t>
              </a:r>
              <a:endParaRPr lang="en-US" altLang="zh-CN" sz="2400" dirty="0"/>
            </a:p>
            <a:p>
              <a:r>
                <a:rPr lang="en-US" altLang="zh-CN" sz="2400" dirty="0"/>
                <a:t>      </a:t>
              </a:r>
              <a:r>
                <a:rPr lang="zh-CN" altLang="en-US" sz="2400" dirty="0"/>
                <a:t>一个五元组</a:t>
              </a:r>
              <a:endParaRPr lang="en-US" altLang="zh-CN" sz="2400" dirty="0"/>
            </a:p>
            <a:p>
              <a:r>
                <a:rPr lang="en-US" altLang="zh-CN" sz="2400" dirty="0"/>
                <a:t>	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M = </a:t>
              </a:r>
              <a:r>
                <a:rPr lang="en-US" altLang="zh-CN" sz="2400" dirty="0">
                  <a:solidFill>
                    <a:srgbClr val="0066CC"/>
                  </a:solidFill>
                </a:rPr>
                <a:t>( 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Q,Σ,δ,q</a:t>
              </a:r>
              <a:r>
                <a:rPr lang="en-US" altLang="zh-CN" sz="2400" i="1" baseline="-25000" dirty="0">
                  <a:solidFill>
                    <a:srgbClr val="0066CC"/>
                  </a:solidFill>
                </a:rPr>
                <a:t>0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,F </a:t>
              </a:r>
              <a:r>
                <a:rPr lang="en-US" altLang="zh-CN" sz="2400" dirty="0">
                  <a:solidFill>
                    <a:srgbClr val="0066CC"/>
                  </a:solidFill>
                </a:rPr>
                <a:t>)</a:t>
              </a:r>
            </a:p>
            <a:p>
              <a:r>
                <a:rPr lang="en-US" altLang="zh-CN" sz="2400" dirty="0"/>
                <a:t>      </a:t>
              </a:r>
              <a:r>
                <a:rPr lang="zh-CN" altLang="en-US" sz="2400" dirty="0"/>
                <a:t>其中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Q </a:t>
              </a:r>
              <a:r>
                <a:rPr lang="zh-CN" altLang="en-US" sz="2400" dirty="0"/>
                <a:t>是有限状态集，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 Σ </a:t>
              </a:r>
              <a:r>
                <a:rPr lang="zh-CN" altLang="en-US" sz="2400" dirty="0"/>
                <a:t>是字母表，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 q</a:t>
              </a:r>
              <a:r>
                <a:rPr lang="en-US" altLang="zh-CN" sz="2400" i="1" baseline="-25000" dirty="0">
                  <a:solidFill>
                    <a:srgbClr val="0066CC"/>
                  </a:solidFill>
                </a:rPr>
                <a:t>0</a:t>
              </a:r>
              <a:r>
                <a:rPr lang="zh-CN" altLang="en-US" sz="2400" dirty="0"/>
                <a:t>是初始状态，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 F </a:t>
              </a:r>
              <a:r>
                <a:rPr lang="zh-CN" altLang="en-US" sz="2400" dirty="0"/>
                <a:t>是终止状态集。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 δ </a:t>
              </a:r>
              <a:r>
                <a:rPr lang="zh-CN" altLang="en-US" sz="2400" dirty="0"/>
                <a:t>称为状态转换函数，它是状态集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Q </a:t>
              </a:r>
              <a:r>
                <a:rPr lang="zh-CN" altLang="en-US" sz="2400" dirty="0"/>
                <a:t>与字母表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Σ </a:t>
              </a:r>
              <a:r>
                <a:rPr lang="zh-CN" altLang="en-US" sz="2400" dirty="0"/>
                <a:t>的笛卡尔积到状态集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Q </a:t>
              </a:r>
              <a:r>
                <a:rPr lang="zh-CN" altLang="en-US" sz="2400" dirty="0"/>
                <a:t>的一个映射，也即是：</a:t>
              </a:r>
              <a:endParaRPr lang="en-US" altLang="zh-CN" sz="2400" dirty="0"/>
            </a:p>
            <a:p>
              <a:pPr algn="ctr"/>
              <a:r>
                <a:rPr lang="en-US" altLang="zh-CN" sz="2400" i="1" dirty="0">
                  <a:solidFill>
                    <a:srgbClr val="0066CC"/>
                  </a:solidFill>
                </a:rPr>
                <a:t>δ </a:t>
              </a:r>
              <a:r>
                <a:rPr lang="en-US" altLang="zh-CN" sz="2400" dirty="0">
                  <a:solidFill>
                    <a:srgbClr val="0066CC"/>
                  </a:solidFill>
                </a:rPr>
                <a:t>: 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Q × δ 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6CE8559-5B52-4B6B-B12F-7846CA809D90}"/>
                </a:ext>
              </a:extLst>
            </p:cNvPr>
            <p:cNvCxnSpPr/>
            <p:nvPr/>
          </p:nvCxnSpPr>
          <p:spPr>
            <a:xfrm>
              <a:off x="6918157" y="3596682"/>
              <a:ext cx="288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F9E404C-114F-49B0-BC51-E62F02B3D0A1}"/>
                </a:ext>
              </a:extLst>
            </p:cNvPr>
            <p:cNvSpPr txBox="1"/>
            <p:nvPr/>
          </p:nvSpPr>
          <p:spPr>
            <a:xfrm>
              <a:off x="7290134" y="3349189"/>
              <a:ext cx="60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066CC"/>
                  </a:solidFill>
                </a:rPr>
                <a:t>Q</a:t>
              </a:r>
              <a:endParaRPr lang="zh-CN" altLang="en-US" sz="2400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158B451-5D54-495B-B2D3-8F1E99A3550D}"/>
              </a:ext>
            </a:extLst>
          </p:cNvPr>
          <p:cNvSpPr txBox="1"/>
          <p:nvPr/>
        </p:nvSpPr>
        <p:spPr>
          <a:xfrm>
            <a:off x="2227844" y="4401493"/>
            <a:ext cx="7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举例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2410B0-E8ED-4FBB-83DD-2513F87A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25" y="4857943"/>
            <a:ext cx="3486587" cy="16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3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3134547" y="260847"/>
            <a:ext cx="60277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非确定有限自动机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NFA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11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211A29C-B137-4FF6-A59D-8BF295D9E58E}"/>
              </a:ext>
            </a:extLst>
          </p:cNvPr>
          <p:cNvGrpSpPr/>
          <p:nvPr/>
        </p:nvGrpSpPr>
        <p:grpSpPr>
          <a:xfrm>
            <a:off x="2227845" y="1600200"/>
            <a:ext cx="7736305" cy="1569660"/>
            <a:chOff x="2227845" y="1600200"/>
            <a:chExt cx="7736305" cy="156966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E29EE4A-3C65-40AB-BDC8-EB3F305A5DEE}"/>
                </a:ext>
              </a:extLst>
            </p:cNvPr>
            <p:cNvSpPr txBox="1"/>
            <p:nvPr/>
          </p:nvSpPr>
          <p:spPr>
            <a:xfrm>
              <a:off x="2227845" y="1600200"/>
              <a:ext cx="77363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△ 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定义</a:t>
              </a:r>
              <a:br>
                <a:rPr lang="en-US" altLang="zh-CN" sz="2400" dirty="0"/>
              </a:br>
              <a:r>
                <a:rPr lang="en-US" altLang="zh-CN" sz="2400" dirty="0"/>
                <a:t>      </a:t>
              </a:r>
              <a:r>
                <a:rPr lang="zh-CN" altLang="en-US" sz="2400" dirty="0"/>
                <a:t>类似于</a:t>
              </a:r>
              <a:r>
                <a:rPr lang="en-US" altLang="zh-CN" sz="2400" dirty="0"/>
                <a:t>DFA</a:t>
              </a:r>
              <a:r>
                <a:rPr lang="zh-CN" altLang="en-US" sz="2400" dirty="0"/>
                <a:t>，只是转换函数不同</a:t>
              </a:r>
              <a:endParaRPr lang="en-US" altLang="zh-CN" sz="2400" dirty="0"/>
            </a:p>
            <a:p>
              <a:pPr algn="ctr"/>
              <a:r>
                <a:rPr lang="en-US" altLang="zh-CN" sz="2400" i="1" dirty="0">
                  <a:solidFill>
                    <a:srgbClr val="0066CC"/>
                  </a:solidFill>
                </a:rPr>
                <a:t>δ </a:t>
              </a:r>
              <a:r>
                <a:rPr lang="en-US" altLang="zh-CN" sz="2400" dirty="0">
                  <a:solidFill>
                    <a:srgbClr val="0066CC"/>
                  </a:solidFill>
                </a:rPr>
                <a:t>: 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Q × δ </a:t>
              </a:r>
            </a:p>
            <a:p>
              <a:r>
                <a:rPr lang="en-US" altLang="zh-CN" sz="2400" i="1" dirty="0">
                  <a:solidFill>
                    <a:srgbClr val="0066CC"/>
                  </a:solidFill>
                </a:rPr>
                <a:t>       </a:t>
              </a:r>
              <a:r>
                <a:rPr lang="zh-CN" altLang="en-US" sz="2400" dirty="0"/>
                <a:t>其中，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2</a:t>
              </a:r>
              <a:r>
                <a:rPr lang="en-US" altLang="zh-CN" sz="2400" i="1" baseline="30000" dirty="0">
                  <a:solidFill>
                    <a:srgbClr val="0066CC"/>
                  </a:solidFill>
                </a:rPr>
                <a:t>Q</a:t>
              </a:r>
              <a:r>
                <a:rPr lang="zh-CN" altLang="en-US" sz="2400" dirty="0"/>
                <a:t>表示</a:t>
              </a:r>
              <a:r>
                <a:rPr lang="en-US" altLang="zh-CN" sz="2400" i="1" dirty="0">
                  <a:solidFill>
                    <a:srgbClr val="0066CC"/>
                  </a:solidFill>
                </a:rPr>
                <a:t>Q</a:t>
              </a:r>
              <a:r>
                <a:rPr lang="zh-CN" altLang="en-US" sz="2400" dirty="0"/>
                <a:t>的幂集</a:t>
              </a:r>
              <a:endParaRPr lang="en-US" altLang="zh-CN" sz="2400" i="1" dirty="0">
                <a:solidFill>
                  <a:srgbClr val="0066CC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4D5DA85-7524-41C0-84B4-118534E7BB31}"/>
                </a:ext>
              </a:extLst>
            </p:cNvPr>
            <p:cNvGrpSpPr/>
            <p:nvPr/>
          </p:nvGrpSpPr>
          <p:grpSpPr>
            <a:xfrm>
              <a:off x="6833935" y="2304442"/>
              <a:ext cx="973556" cy="461665"/>
              <a:chOff x="6918156" y="3747750"/>
              <a:chExt cx="973556" cy="46166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C6CE8559-5B52-4B6B-B12F-7846CA809D90}"/>
                  </a:ext>
                </a:extLst>
              </p:cNvPr>
              <p:cNvCxnSpPr/>
              <p:nvPr/>
            </p:nvCxnSpPr>
            <p:spPr>
              <a:xfrm>
                <a:off x="6918156" y="3995243"/>
                <a:ext cx="2887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9E404C-114F-49B0-BC51-E62F02B3D0A1}"/>
                  </a:ext>
                </a:extLst>
              </p:cNvPr>
              <p:cNvSpPr txBox="1"/>
              <p:nvPr/>
            </p:nvSpPr>
            <p:spPr>
              <a:xfrm>
                <a:off x="7290133" y="3747750"/>
                <a:ext cx="60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0066CC"/>
                    </a:solidFill>
                  </a:rPr>
                  <a:t>2</a:t>
                </a:r>
                <a:r>
                  <a:rPr lang="en-US" altLang="zh-CN" sz="2400" i="1" baseline="30000" dirty="0">
                    <a:solidFill>
                      <a:srgbClr val="0066CC"/>
                    </a:solidFill>
                  </a:rPr>
                  <a:t>Q</a:t>
                </a:r>
                <a:endParaRPr lang="zh-CN" altLang="en-US" sz="2400" baseline="30000" dirty="0"/>
              </a:p>
            </p:txBody>
          </p: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158B451-5D54-495B-B2D3-8F1E99A3550D}"/>
              </a:ext>
            </a:extLst>
          </p:cNvPr>
          <p:cNvSpPr txBox="1"/>
          <p:nvPr/>
        </p:nvSpPr>
        <p:spPr>
          <a:xfrm>
            <a:off x="2227844" y="3323312"/>
            <a:ext cx="7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举例</a:t>
            </a:r>
            <a:endParaRPr lang="en-US" altLang="zh-CN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1B370EE-8B7C-479F-8823-C8C1A0F7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11" y="3856795"/>
            <a:ext cx="4406989" cy="18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3082125" y="249037"/>
            <a:ext cx="60277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有限自动机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FA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12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29EE4A-3C65-40AB-BDC8-EB3F305A5DEE}"/>
              </a:ext>
            </a:extLst>
          </p:cNvPr>
          <p:cNvSpPr txBox="1"/>
          <p:nvPr/>
        </p:nvSpPr>
        <p:spPr>
          <a:xfrm>
            <a:off x="2227843" y="1110553"/>
            <a:ext cx="7736305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△ </a:t>
            </a:r>
            <a:r>
              <a:rPr lang="en-US" altLang="zh-CN" sz="2400" dirty="0"/>
              <a:t> NFA</a:t>
            </a:r>
            <a:r>
              <a:rPr lang="zh-CN" altLang="en-US" sz="2400" dirty="0"/>
              <a:t>和</a:t>
            </a:r>
            <a:r>
              <a:rPr lang="en-US" altLang="zh-CN" sz="2400" dirty="0"/>
              <a:t>DFA</a:t>
            </a:r>
            <a:r>
              <a:rPr lang="zh-CN" altLang="en-US" sz="2400" dirty="0"/>
              <a:t>的关系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DFA</a:t>
            </a:r>
            <a:r>
              <a:rPr lang="zh-CN" altLang="en-US" sz="2400" dirty="0"/>
              <a:t>可以看作是</a:t>
            </a:r>
            <a:r>
              <a:rPr lang="en-US" altLang="zh-CN" sz="2400" dirty="0"/>
              <a:t>NFA</a:t>
            </a:r>
            <a:r>
              <a:rPr lang="zh-CN" altLang="en-US" sz="2400" dirty="0"/>
              <a:t>的一种特例。</a:t>
            </a:r>
            <a:endParaRPr lang="en-US" altLang="zh-CN" sz="2400" i="1" dirty="0">
              <a:solidFill>
                <a:srgbClr val="0066CC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NFA</a:t>
            </a:r>
            <a:r>
              <a:rPr lang="zh-CN" altLang="en-US" sz="2400" dirty="0"/>
              <a:t>所接受的语言类不一定比</a:t>
            </a:r>
            <a:r>
              <a:rPr lang="en-US" altLang="zh-CN" sz="2400" dirty="0"/>
              <a:t>DFA</a:t>
            </a:r>
            <a:r>
              <a:rPr lang="zh-CN" altLang="en-US" sz="2400" dirty="0"/>
              <a:t>大。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定理：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若语言</a:t>
            </a:r>
            <a:r>
              <a:rPr lang="en-US" altLang="zh-CN" sz="2400" dirty="0"/>
              <a:t>L</a:t>
            </a:r>
            <a:r>
              <a:rPr lang="zh-CN" altLang="en-US" sz="2400" dirty="0"/>
              <a:t>被</a:t>
            </a:r>
            <a:r>
              <a:rPr lang="en-US" altLang="zh-CN" sz="2400" dirty="0"/>
              <a:t>NFA</a:t>
            </a:r>
            <a:r>
              <a:rPr lang="zh-CN" altLang="en-US" sz="2400" dirty="0"/>
              <a:t>所接受，那么一定至少存在一个</a:t>
            </a:r>
            <a:r>
              <a:rPr lang="en-US" altLang="zh-CN" sz="2400" dirty="0"/>
              <a:t>DFA</a:t>
            </a:r>
            <a:r>
              <a:rPr lang="zh-CN" altLang="en-US" sz="2400" dirty="0"/>
              <a:t>所接受的语言恰好是</a:t>
            </a:r>
            <a:r>
              <a:rPr lang="en-US" altLang="zh-CN" sz="2400" dirty="0"/>
              <a:t>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691" y="4418067"/>
            <a:ext cx="271500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4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3082125" y="249037"/>
            <a:ext cx="60277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上下文无关语言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CFL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13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29EE4A-3C65-40AB-BDC8-EB3F305A5DEE}"/>
              </a:ext>
            </a:extLst>
          </p:cNvPr>
          <p:cNvSpPr txBox="1"/>
          <p:nvPr/>
        </p:nvSpPr>
        <p:spPr>
          <a:xfrm>
            <a:off x="2227843" y="1748956"/>
            <a:ext cx="7736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上下文无关文法（</a:t>
            </a:r>
            <a:r>
              <a:rPr lang="en-US" altLang="zh-CN" sz="2400" dirty="0"/>
              <a:t>CFG</a:t>
            </a:r>
            <a:r>
              <a:rPr lang="zh-CN" altLang="en-US" sz="2400" dirty="0"/>
              <a:t>，或</a:t>
            </a:r>
            <a:r>
              <a:rPr lang="en-US" altLang="zh-CN" sz="2400" dirty="0"/>
              <a:t>2</a:t>
            </a:r>
            <a:r>
              <a:rPr lang="zh-CN" altLang="en-US" sz="2400" dirty="0"/>
              <a:t>型文法）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四元组</a:t>
            </a:r>
            <a:r>
              <a:rPr lang="en-US" altLang="zh-CN" sz="2400" dirty="0"/>
              <a:t>G = (V,T,P,S)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2400" dirty="0"/>
              <a:t>α-&gt;β∈</a:t>
            </a:r>
            <a:r>
              <a:rPr lang="en-US" altLang="zh-CN" sz="2400" dirty="0"/>
              <a:t>P</a:t>
            </a:r>
            <a:r>
              <a:rPr lang="zh-CN" altLang="en-US" sz="2400" dirty="0"/>
              <a:t>，均有</a:t>
            </a:r>
            <a:r>
              <a:rPr lang="en-US" altLang="zh-CN" sz="2400" dirty="0"/>
              <a:t>|</a:t>
            </a:r>
            <a:r>
              <a:rPr lang="el-GR" altLang="zh-CN" sz="2400" dirty="0"/>
              <a:t>β|≥|α| </a:t>
            </a:r>
            <a:r>
              <a:rPr lang="zh-CN" altLang="en-US" sz="2400" dirty="0"/>
              <a:t>，</a:t>
            </a:r>
            <a:r>
              <a:rPr lang="el-GR" altLang="zh-CN" sz="2400" dirty="0"/>
              <a:t>α</a:t>
            </a:r>
            <a:r>
              <a:rPr lang="zh-CN" altLang="en-US" sz="2400" dirty="0"/>
              <a:t>∈</a:t>
            </a:r>
            <a:r>
              <a:rPr lang="en-US" altLang="zh-CN" sz="2400" dirty="0"/>
              <a:t>V</a:t>
            </a:r>
            <a:r>
              <a:rPr lang="zh-CN" altLang="en-US" sz="2400" dirty="0"/>
              <a:t>，</a:t>
            </a:r>
            <a:r>
              <a:rPr lang="el-GR" altLang="zh-CN" sz="2400" dirty="0"/>
              <a:t> β </a:t>
            </a:r>
            <a:r>
              <a:rPr lang="zh-CN" altLang="en-US" sz="2400" dirty="0"/>
              <a:t>∈</a:t>
            </a:r>
            <a:r>
              <a:rPr lang="en-US" altLang="zh-CN" sz="2400" dirty="0"/>
              <a:t>(V</a:t>
            </a:r>
            <a:r>
              <a:rPr lang="zh-CN" altLang="en-US" sz="2400" dirty="0"/>
              <a:t>∪</a:t>
            </a:r>
            <a:r>
              <a:rPr lang="en-US" altLang="zh-CN" sz="2400" dirty="0"/>
              <a:t>T)*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自嵌入特性</a:t>
            </a:r>
            <a:r>
              <a:rPr lang="zh-CN" altLang="en-US" sz="2400" dirty="0"/>
              <a:t>是区分真正的上下文无关文法与正规文法的判定标准。（</a:t>
            </a:r>
            <a:r>
              <a:rPr lang="en-US" altLang="zh-CN" sz="2400" dirty="0" err="1"/>
              <a:t>uvwxy</a:t>
            </a:r>
            <a:r>
              <a:rPr lang="zh-CN" altLang="en-US" sz="2400" dirty="0"/>
              <a:t>定理）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PingFang SC"/>
              </a:rPr>
              <a:t>语法（</a:t>
            </a:r>
            <a:r>
              <a:rPr lang="en-US" altLang="zh-CN" sz="2400" b="0" i="0" dirty="0">
                <a:effectLst/>
                <a:latin typeface="PingFang SC"/>
              </a:rPr>
              <a:t>{A}</a:t>
            </a:r>
            <a:r>
              <a:rPr lang="zh-CN" altLang="en-US" sz="2400" b="0" i="0" dirty="0">
                <a:effectLst/>
                <a:latin typeface="PingFang SC"/>
              </a:rPr>
              <a:t>，</a:t>
            </a:r>
            <a:r>
              <a:rPr lang="en-US" altLang="zh-CN" sz="2400" b="0" i="0" dirty="0">
                <a:effectLst/>
                <a:latin typeface="PingFang SC"/>
              </a:rPr>
              <a:t>{a</a:t>
            </a:r>
            <a:r>
              <a:rPr lang="zh-CN" altLang="en-US" sz="2400" b="0" i="0" dirty="0">
                <a:effectLst/>
                <a:latin typeface="PingFang SC"/>
              </a:rPr>
              <a:t>，</a:t>
            </a:r>
            <a:r>
              <a:rPr lang="en-US" altLang="zh-CN" sz="2400" b="0" i="0" dirty="0">
                <a:effectLst/>
                <a:latin typeface="PingFang SC"/>
              </a:rPr>
              <a:t>b</a:t>
            </a:r>
            <a:r>
              <a:rPr lang="zh-CN" altLang="en-US" sz="2400" b="0" i="0" dirty="0">
                <a:effectLst/>
                <a:latin typeface="PingFang SC"/>
              </a:rPr>
              <a:t>，</a:t>
            </a:r>
            <a:r>
              <a:rPr lang="en-US" altLang="zh-CN" sz="2400" b="0" i="0" dirty="0">
                <a:effectLst/>
                <a:latin typeface="PingFang SC"/>
              </a:rPr>
              <a:t>c}</a:t>
            </a:r>
            <a:r>
              <a:rPr lang="zh-CN" altLang="en-US" sz="2400" b="0" i="0" dirty="0">
                <a:effectLst/>
                <a:latin typeface="PingFang SC"/>
              </a:rPr>
              <a:t>，</a:t>
            </a:r>
            <a:r>
              <a:rPr lang="en-US" altLang="zh-CN" sz="2400" b="0" i="0" dirty="0">
                <a:effectLst/>
                <a:latin typeface="PingFang SC"/>
              </a:rPr>
              <a:t>P</a:t>
            </a:r>
            <a:r>
              <a:rPr lang="zh-CN" altLang="en-US" sz="2400" b="0" i="0" dirty="0">
                <a:effectLst/>
                <a:latin typeface="PingFang SC"/>
              </a:rPr>
              <a:t>，</a:t>
            </a:r>
            <a:r>
              <a:rPr lang="en-US" altLang="zh-CN" sz="2400" b="0" i="0" dirty="0">
                <a:effectLst/>
                <a:latin typeface="PingFang SC"/>
              </a:rPr>
              <a:t>A</a:t>
            </a:r>
            <a:r>
              <a:rPr lang="zh-CN" altLang="en-US" sz="2400" b="0" i="0" dirty="0">
                <a:effectLst/>
                <a:latin typeface="PingFang SC"/>
              </a:rPr>
              <a:t>），</a:t>
            </a:r>
            <a:r>
              <a:rPr lang="en-US" altLang="zh-CN" sz="2400" b="0" i="0" dirty="0">
                <a:effectLst/>
                <a:latin typeface="PingFang SC"/>
              </a:rPr>
              <a:t>P</a:t>
            </a:r>
            <a:r>
              <a:rPr lang="zh-CN" altLang="en-US" sz="2400" b="0" i="0" dirty="0">
                <a:effectLst/>
                <a:latin typeface="PingFang SC"/>
              </a:rPr>
              <a:t>：</a:t>
            </a:r>
            <a:r>
              <a:rPr lang="en-US" altLang="zh-CN" sz="2400" b="0" i="0" dirty="0" err="1">
                <a:effectLst/>
                <a:latin typeface="PingFang SC"/>
              </a:rPr>
              <a:t>A→aA</a:t>
            </a:r>
            <a:r>
              <a:rPr lang="zh-CN" altLang="en-US" sz="2400" b="0" i="0" dirty="0">
                <a:effectLst/>
                <a:latin typeface="PingFang SC"/>
              </a:rPr>
              <a:t>，</a:t>
            </a:r>
            <a:r>
              <a:rPr lang="en-US" altLang="zh-CN" sz="2400" b="0" i="0" dirty="0" err="1">
                <a:effectLst/>
                <a:latin typeface="PingFang SC"/>
              </a:rPr>
              <a:t>A→abc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1845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3082125" y="249037"/>
            <a:ext cx="60277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下推自动机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PDA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14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29EE4A-3C65-40AB-BDC8-EB3F305A5DEE}"/>
              </a:ext>
            </a:extLst>
          </p:cNvPr>
          <p:cNvSpPr txBox="1"/>
          <p:nvPr/>
        </p:nvSpPr>
        <p:spPr>
          <a:xfrm>
            <a:off x="2336127" y="1625858"/>
            <a:ext cx="773630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结构</a:t>
            </a:r>
            <a:endParaRPr lang="en-US" altLang="zh-CN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3C8132-5D37-4893-92DE-605DDCF3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125" y="2641666"/>
            <a:ext cx="559195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57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3082125" y="249037"/>
            <a:ext cx="60277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下推自动机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PDA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15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23EF13-3F06-4547-B988-B91D3AFB1BA4}"/>
              </a:ext>
            </a:extLst>
          </p:cNvPr>
          <p:cNvSpPr txBox="1"/>
          <p:nvPr/>
        </p:nvSpPr>
        <p:spPr>
          <a:xfrm>
            <a:off x="2408316" y="1579499"/>
            <a:ext cx="77363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定义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一个七元组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i="1" dirty="0">
                <a:solidFill>
                  <a:srgbClr val="0066CC"/>
                </a:solidFill>
              </a:rPr>
              <a:t>M = </a:t>
            </a:r>
            <a:r>
              <a:rPr lang="en-US" altLang="zh-CN" sz="2400" dirty="0">
                <a:solidFill>
                  <a:srgbClr val="0066CC"/>
                </a:solidFill>
              </a:rPr>
              <a:t>( </a:t>
            </a:r>
            <a:r>
              <a:rPr lang="en-US" altLang="zh-CN" sz="2400" i="1" dirty="0">
                <a:solidFill>
                  <a:srgbClr val="0066CC"/>
                </a:solidFill>
              </a:rPr>
              <a:t>Q,</a:t>
            </a:r>
            <a:r>
              <a:rPr lang="el-GR" altLang="zh-CN" sz="2400" i="1" dirty="0">
                <a:solidFill>
                  <a:srgbClr val="0066CC"/>
                </a:solidFill>
              </a:rPr>
              <a:t> Σ </a:t>
            </a:r>
            <a:r>
              <a:rPr lang="en-US" altLang="zh-CN" sz="2400" i="1" dirty="0">
                <a:solidFill>
                  <a:srgbClr val="0066CC"/>
                </a:solidFill>
              </a:rPr>
              <a:t>,</a:t>
            </a:r>
            <a:r>
              <a:rPr lang="el-GR" altLang="zh-CN" sz="2400" i="1" dirty="0">
                <a:solidFill>
                  <a:srgbClr val="0066CC"/>
                </a:solidFill>
              </a:rPr>
              <a:t> Γ</a:t>
            </a:r>
            <a:r>
              <a:rPr lang="en-US" altLang="zh-CN" sz="2400" i="1" dirty="0">
                <a:solidFill>
                  <a:srgbClr val="0066CC"/>
                </a:solidFill>
              </a:rPr>
              <a:t>,δ,q</a:t>
            </a:r>
            <a:r>
              <a:rPr lang="en-US" altLang="zh-CN" sz="2400" i="1" baseline="-25000" dirty="0">
                <a:solidFill>
                  <a:srgbClr val="0066CC"/>
                </a:solidFill>
              </a:rPr>
              <a:t>0</a:t>
            </a:r>
            <a:r>
              <a:rPr lang="en-US" altLang="zh-CN" sz="2400" i="1" dirty="0">
                <a:solidFill>
                  <a:srgbClr val="0066CC"/>
                </a:solidFill>
              </a:rPr>
              <a:t>,Z</a:t>
            </a:r>
            <a:r>
              <a:rPr lang="en-US" altLang="zh-CN" sz="2400" i="1" baseline="-25000" dirty="0">
                <a:solidFill>
                  <a:srgbClr val="0066CC"/>
                </a:solidFill>
              </a:rPr>
              <a:t>0</a:t>
            </a:r>
            <a:r>
              <a:rPr lang="en-US" altLang="zh-CN" sz="2400" i="1" dirty="0">
                <a:solidFill>
                  <a:srgbClr val="0066CC"/>
                </a:solidFill>
              </a:rPr>
              <a:t>,F </a:t>
            </a:r>
            <a:r>
              <a:rPr lang="en-US" altLang="zh-CN" sz="2400" dirty="0">
                <a:solidFill>
                  <a:srgbClr val="0066CC"/>
                </a:solidFill>
              </a:rPr>
              <a:t>)</a:t>
            </a:r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其中，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0066CC"/>
                </a:solidFill>
              </a:rPr>
              <a:t>Q</a:t>
            </a:r>
            <a:r>
              <a:rPr lang="zh-CN" altLang="en-US" sz="2400" dirty="0"/>
              <a:t>：有限状态集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zh-CN" sz="2400" i="1" dirty="0">
                <a:solidFill>
                  <a:srgbClr val="0066CC"/>
                </a:solidFill>
              </a:rPr>
              <a:t>Σ </a:t>
            </a:r>
            <a:r>
              <a:rPr lang="zh-CN" altLang="en-US" sz="2400" dirty="0"/>
              <a:t>：字母表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altLang="zh-CN" sz="2400" i="1" dirty="0">
                <a:solidFill>
                  <a:srgbClr val="0066CC"/>
                </a:solidFill>
              </a:rPr>
              <a:t>Γ</a:t>
            </a:r>
            <a:r>
              <a:rPr lang="en-US" altLang="zh-CN" sz="2400" i="1" dirty="0">
                <a:solidFill>
                  <a:srgbClr val="0066CC"/>
                </a:solidFill>
              </a:rPr>
              <a:t> </a:t>
            </a:r>
            <a:r>
              <a:rPr lang="zh-CN" altLang="en-US" sz="2400" dirty="0"/>
              <a:t>：堆栈符号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0066CC"/>
                </a:solidFill>
              </a:rPr>
              <a:t>δ </a:t>
            </a:r>
            <a:r>
              <a:rPr lang="zh-CN" altLang="en-US" sz="2400" dirty="0"/>
              <a:t>：状态转换函数，</a:t>
            </a:r>
            <a:r>
              <a:rPr lang="en-US" altLang="zh-CN" sz="2400" i="1" dirty="0">
                <a:solidFill>
                  <a:srgbClr val="0066CC"/>
                </a:solidFill>
              </a:rPr>
              <a:t>δ </a:t>
            </a:r>
            <a:r>
              <a:rPr lang="en-US" altLang="zh-CN" sz="2400" dirty="0">
                <a:solidFill>
                  <a:srgbClr val="0066CC"/>
                </a:solidFill>
              </a:rPr>
              <a:t>: </a:t>
            </a:r>
            <a:r>
              <a:rPr lang="en-US" altLang="zh-CN" sz="2400" i="1" dirty="0">
                <a:solidFill>
                  <a:srgbClr val="0066CC"/>
                </a:solidFill>
              </a:rPr>
              <a:t>Q×(</a:t>
            </a:r>
            <a:r>
              <a:rPr lang="el-GR" altLang="zh-CN" sz="2400" i="1" dirty="0">
                <a:solidFill>
                  <a:srgbClr val="0066CC"/>
                </a:solidFill>
              </a:rPr>
              <a:t>Σ∪{ε})×Γ -&gt; </a:t>
            </a:r>
            <a:r>
              <a:rPr lang="en-US" altLang="zh-CN" sz="2400" i="1" dirty="0">
                <a:solidFill>
                  <a:srgbClr val="0066CC"/>
                </a:solidFill>
              </a:rPr>
              <a:t>Q×</a:t>
            </a:r>
            <a:r>
              <a:rPr lang="el-GR" altLang="zh-CN" sz="2400" i="1" dirty="0">
                <a:solidFill>
                  <a:srgbClr val="0066CC"/>
                </a:solidFill>
              </a:rPr>
              <a:t>Γ*</a:t>
            </a:r>
            <a:endParaRPr lang="en-US" altLang="zh-CN" sz="2400" i="1" dirty="0">
              <a:solidFill>
                <a:srgbClr val="0066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0066CC"/>
                </a:solidFill>
              </a:rPr>
              <a:t>q</a:t>
            </a:r>
            <a:r>
              <a:rPr lang="en-US" altLang="zh-CN" sz="2400" i="1" baseline="-25000" dirty="0">
                <a:solidFill>
                  <a:srgbClr val="0066CC"/>
                </a:solidFill>
              </a:rPr>
              <a:t>0</a:t>
            </a:r>
            <a:r>
              <a:rPr lang="zh-CN" altLang="en-US" sz="2400" dirty="0"/>
              <a:t> ：初始状态，</a:t>
            </a:r>
            <a:r>
              <a:rPr lang="en-US" altLang="zh-CN" sz="2400" i="1" dirty="0">
                <a:solidFill>
                  <a:srgbClr val="0066CC"/>
                </a:solidFill>
              </a:rPr>
              <a:t> q</a:t>
            </a:r>
            <a:r>
              <a:rPr lang="en-US" altLang="zh-CN" sz="2400" i="1" baseline="-25000" dirty="0">
                <a:solidFill>
                  <a:srgbClr val="0066CC"/>
                </a:solidFill>
              </a:rPr>
              <a:t>0</a:t>
            </a:r>
            <a:r>
              <a:rPr lang="zh-CN" altLang="en-US" sz="2400" dirty="0"/>
              <a:t> </a:t>
            </a:r>
            <a:r>
              <a:rPr lang="zh-CN" altLang="en-US" sz="2400" i="1" dirty="0">
                <a:solidFill>
                  <a:srgbClr val="0066CC"/>
                </a:solidFill>
              </a:rPr>
              <a:t>∈</a:t>
            </a:r>
            <a:r>
              <a:rPr lang="en-US" altLang="zh-CN" sz="2400" i="1" dirty="0">
                <a:solidFill>
                  <a:srgbClr val="0066CC"/>
                </a:solidFill>
              </a:rPr>
              <a:t>Q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0066CC"/>
                </a:solidFill>
              </a:rPr>
              <a:t>Z</a:t>
            </a:r>
            <a:r>
              <a:rPr lang="en-US" altLang="zh-CN" sz="2400" i="1" baseline="-25000" dirty="0">
                <a:solidFill>
                  <a:srgbClr val="0066CC"/>
                </a:solidFill>
              </a:rPr>
              <a:t>0</a:t>
            </a:r>
            <a:r>
              <a:rPr lang="zh-CN" altLang="en-US" sz="2400" dirty="0"/>
              <a:t> ：栈起始符号，</a:t>
            </a:r>
            <a:r>
              <a:rPr lang="en-US" altLang="zh-CN" sz="2400" i="1" dirty="0">
                <a:solidFill>
                  <a:srgbClr val="0066CC"/>
                </a:solidFill>
              </a:rPr>
              <a:t> Z</a:t>
            </a:r>
            <a:r>
              <a:rPr lang="en-US" altLang="zh-CN" sz="2400" i="1" baseline="-25000" dirty="0">
                <a:solidFill>
                  <a:srgbClr val="0066CC"/>
                </a:solidFill>
              </a:rPr>
              <a:t>0 </a:t>
            </a:r>
            <a:r>
              <a:rPr lang="zh-CN" altLang="en-US" sz="2400" i="1" dirty="0">
                <a:solidFill>
                  <a:srgbClr val="0066CC"/>
                </a:solidFill>
              </a:rPr>
              <a:t>∈</a:t>
            </a:r>
            <a:r>
              <a:rPr lang="el-GR" altLang="zh-CN" sz="2400" i="1" dirty="0">
                <a:solidFill>
                  <a:srgbClr val="0066CC"/>
                </a:solidFill>
              </a:rPr>
              <a:t> Γ </a:t>
            </a:r>
            <a:endParaRPr lang="en-US" altLang="zh-CN" sz="2400" i="1" dirty="0">
              <a:solidFill>
                <a:srgbClr val="0066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0066CC"/>
                </a:solidFill>
              </a:rPr>
              <a:t>F </a:t>
            </a:r>
            <a:r>
              <a:rPr lang="zh-CN" altLang="en-US" sz="2400" dirty="0"/>
              <a:t>：终止状态集</a:t>
            </a:r>
            <a:endParaRPr lang="zh-CN" altLang="en-US" sz="24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8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3082125" y="249037"/>
            <a:ext cx="60277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下推自动机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PDA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16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23EF13-3F06-4547-B988-B91D3AFB1BA4}"/>
              </a:ext>
            </a:extLst>
          </p:cNvPr>
          <p:cNvSpPr txBox="1"/>
          <p:nvPr/>
        </p:nvSpPr>
        <p:spPr>
          <a:xfrm>
            <a:off x="2384253" y="1852949"/>
            <a:ext cx="7736305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确定性与非确定性</a:t>
            </a:r>
            <a:endParaRPr lang="en-US" altLang="zh-CN" sz="2400" dirty="0">
              <a:solidFill>
                <a:srgbClr val="0066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通常说的</a:t>
            </a:r>
            <a:r>
              <a:rPr lang="en-US" altLang="zh-CN" sz="2400" dirty="0"/>
              <a:t>PDA</a:t>
            </a:r>
            <a:r>
              <a:rPr lang="zh-CN" altLang="en-US" sz="2400" dirty="0"/>
              <a:t>是非确定的，确定性</a:t>
            </a:r>
            <a:r>
              <a:rPr lang="en-US" altLang="zh-CN" sz="2400" dirty="0"/>
              <a:t>PDA</a:t>
            </a:r>
            <a:r>
              <a:rPr lang="zh-CN" altLang="en-US" sz="2400" dirty="0"/>
              <a:t>（</a:t>
            </a:r>
            <a:r>
              <a:rPr lang="en-US" altLang="zh-CN" sz="2400" dirty="0"/>
              <a:t>DPDA</a:t>
            </a:r>
            <a:r>
              <a:rPr lang="zh-CN" altLang="en-US" sz="2400" dirty="0"/>
              <a:t>）接受的语言类是</a:t>
            </a:r>
            <a:r>
              <a:rPr lang="en-US" altLang="zh-CN" sz="2400" dirty="0"/>
              <a:t>CFL</a:t>
            </a:r>
            <a:r>
              <a:rPr lang="zh-CN" altLang="en-US" sz="2400" dirty="0"/>
              <a:t>的一个子类。</a:t>
            </a:r>
            <a:r>
              <a:rPr lang="en-US" altLang="zh-CN" sz="2400" dirty="0"/>
              <a:t>DPDA</a:t>
            </a:r>
            <a:r>
              <a:rPr lang="zh-CN" altLang="en-US" sz="2400" dirty="0"/>
              <a:t>满足：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0066CC"/>
                </a:solidFill>
              </a:rPr>
              <a:t>δ </a:t>
            </a:r>
            <a:r>
              <a:rPr lang="en-US" altLang="zh-CN" sz="2400" dirty="0">
                <a:solidFill>
                  <a:srgbClr val="0066CC"/>
                </a:solidFill>
              </a:rPr>
              <a:t>(q,</a:t>
            </a:r>
            <a:r>
              <a:rPr lang="el-GR" altLang="zh-CN" sz="2400" i="1" dirty="0">
                <a:solidFill>
                  <a:srgbClr val="0066CC"/>
                </a:solidFill>
              </a:rPr>
              <a:t> ε</a:t>
            </a:r>
            <a:r>
              <a:rPr lang="en-US" altLang="zh-CN" sz="2400" i="1" dirty="0">
                <a:solidFill>
                  <a:srgbClr val="0066CC"/>
                </a:solidFill>
              </a:rPr>
              <a:t>,Z </a:t>
            </a:r>
            <a:r>
              <a:rPr lang="en-US" altLang="zh-CN" sz="2400" dirty="0">
                <a:solidFill>
                  <a:srgbClr val="0066CC"/>
                </a:solidFill>
              </a:rPr>
              <a:t>)</a:t>
            </a:r>
            <a:r>
              <a:rPr lang="zh-CN" altLang="en-US" sz="2400" dirty="0">
                <a:solidFill>
                  <a:srgbClr val="0066CC"/>
                </a:solidFill>
              </a:rPr>
              <a:t>是有意义的</a:t>
            </a:r>
            <a:endParaRPr lang="en-US" altLang="zh-CN" sz="2400" dirty="0">
              <a:solidFill>
                <a:srgbClr val="0066C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0066CC"/>
                </a:solidFill>
              </a:rPr>
              <a:t>δ </a:t>
            </a:r>
            <a:r>
              <a:rPr lang="en-US" altLang="zh-CN" sz="2400" dirty="0">
                <a:solidFill>
                  <a:srgbClr val="0066CC"/>
                </a:solidFill>
              </a:rPr>
              <a:t>(q,</a:t>
            </a:r>
            <a:r>
              <a:rPr lang="el-GR" altLang="zh-CN" sz="2400" i="1" dirty="0">
                <a:solidFill>
                  <a:srgbClr val="0066CC"/>
                </a:solidFill>
              </a:rPr>
              <a:t> </a:t>
            </a:r>
            <a:r>
              <a:rPr lang="en-US" altLang="zh-CN" sz="2400" i="1" dirty="0" err="1">
                <a:solidFill>
                  <a:srgbClr val="0066CC"/>
                </a:solidFill>
              </a:rPr>
              <a:t>a,Z</a:t>
            </a:r>
            <a:r>
              <a:rPr lang="en-US" altLang="zh-CN" sz="2400" i="1" dirty="0">
                <a:solidFill>
                  <a:srgbClr val="0066CC"/>
                </a:solidFill>
              </a:rPr>
              <a:t> </a:t>
            </a:r>
            <a:r>
              <a:rPr lang="en-US" altLang="zh-CN" sz="2400" dirty="0">
                <a:solidFill>
                  <a:srgbClr val="0066CC"/>
                </a:solidFill>
              </a:rPr>
              <a:t>)</a:t>
            </a:r>
            <a:r>
              <a:rPr lang="zh-CN" altLang="en-US" sz="2400" dirty="0">
                <a:solidFill>
                  <a:srgbClr val="0066CC"/>
                </a:solidFill>
              </a:rPr>
              <a:t>不存在多个值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0560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Mild Context-Sensitivity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17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AC24EC-A22E-4807-94BF-6D327D65B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194" y="1417004"/>
            <a:ext cx="7822384" cy="453291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BE3270D-FF81-4411-A30F-1ED5E8F6D9C2}"/>
              </a:ext>
            </a:extLst>
          </p:cNvPr>
          <p:cNvCxnSpPr/>
          <p:nvPr/>
        </p:nvCxnSpPr>
        <p:spPr>
          <a:xfrm>
            <a:off x="6701589" y="4559968"/>
            <a:ext cx="322446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BC41D23-F9DC-4D81-A5D0-97EC6869CBFC}"/>
              </a:ext>
            </a:extLst>
          </p:cNvPr>
          <p:cNvCxnSpPr>
            <a:cxnSpLocks/>
          </p:cNvCxnSpPr>
          <p:nvPr/>
        </p:nvCxnSpPr>
        <p:spPr>
          <a:xfrm>
            <a:off x="6095994" y="3683460"/>
            <a:ext cx="267502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441461-806A-49E9-BE0D-679EE839F87D}"/>
              </a:ext>
            </a:extLst>
          </p:cNvPr>
          <p:cNvCxnSpPr>
            <a:cxnSpLocks/>
          </p:cNvCxnSpPr>
          <p:nvPr/>
        </p:nvCxnSpPr>
        <p:spPr>
          <a:xfrm>
            <a:off x="7503695" y="2751221"/>
            <a:ext cx="1371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E1D9216-3CE2-48F8-8818-4AA679A3E37F}"/>
              </a:ext>
            </a:extLst>
          </p:cNvPr>
          <p:cNvCxnSpPr>
            <a:cxnSpLocks/>
          </p:cNvCxnSpPr>
          <p:nvPr/>
        </p:nvCxnSpPr>
        <p:spPr>
          <a:xfrm>
            <a:off x="3220453" y="3160295"/>
            <a:ext cx="160421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9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Mild Context-Sensitivity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18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A5F069-19C3-4E8A-9D94-D786EEB0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41" y="3828522"/>
            <a:ext cx="7440063" cy="23244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34A871-D1A3-406C-813C-9A72B9B1E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441" y="1641767"/>
            <a:ext cx="744006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24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9" y="167431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TAG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19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51E18E-481B-4631-9814-F4861A2F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314" y="938957"/>
            <a:ext cx="5463380" cy="58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D0AD350-49A8-4C5E-819F-0688AC94A50B}"/>
              </a:ext>
            </a:extLst>
          </p:cNvPr>
          <p:cNvGrpSpPr/>
          <p:nvPr/>
        </p:nvGrpSpPr>
        <p:grpSpPr>
          <a:xfrm>
            <a:off x="2579034" y="1719496"/>
            <a:ext cx="7412606" cy="3419008"/>
            <a:chOff x="2638849" y="1369129"/>
            <a:chExt cx="7269738" cy="431641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07E13AD-4D4F-480D-AACD-E3AAB4789390}"/>
                </a:ext>
              </a:extLst>
            </p:cNvPr>
            <p:cNvSpPr txBox="1"/>
            <p:nvPr/>
          </p:nvSpPr>
          <p:spPr>
            <a:xfrm>
              <a:off x="2638849" y="2333537"/>
              <a:ext cx="1015663" cy="2387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5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EB9A1B4-551A-4DD5-A4B5-ECDD53C4041A}"/>
                </a:ext>
              </a:extLst>
            </p:cNvPr>
            <p:cNvGrpSpPr/>
            <p:nvPr/>
          </p:nvGrpSpPr>
          <p:grpSpPr>
            <a:xfrm>
              <a:off x="3768156" y="1369129"/>
              <a:ext cx="6140431" cy="4316416"/>
              <a:chOff x="3768156" y="1369129"/>
              <a:chExt cx="6140431" cy="4316416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B137BC-1D21-4E2A-BBA5-45D70F5A32FD}"/>
                  </a:ext>
                </a:extLst>
              </p:cNvPr>
              <p:cNvSpPr txBox="1"/>
              <p:nvPr/>
            </p:nvSpPr>
            <p:spPr>
              <a:xfrm>
                <a:off x="3768156" y="2644427"/>
                <a:ext cx="5951757" cy="174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宋体" panose="02010600030101010101" pitchFamily="2" charset="-122"/>
                    <a:cs typeface="+mj-cs"/>
                  </a:rPr>
                  <a:t>The Chomsky Hierarchy</a:t>
                </a:r>
              </a:p>
              <a:p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2.1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各层形式语言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2.2  LBA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6BA0DF-632F-479E-A285-86D31E30FAAB}"/>
                  </a:ext>
                </a:extLst>
              </p:cNvPr>
              <p:cNvSpPr txBox="1"/>
              <p:nvPr/>
            </p:nvSpPr>
            <p:spPr>
              <a:xfrm>
                <a:off x="3830300" y="4300551"/>
                <a:ext cx="4603586" cy="1384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归约技巧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3.1 CFG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相关判定问题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3.2 PCP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12F3BD2-AC73-4062-AA00-1263C3F5C12D}"/>
                  </a:ext>
                </a:extLst>
              </p:cNvPr>
              <p:cNvSpPr txBox="1"/>
              <p:nvPr/>
            </p:nvSpPr>
            <p:spPr>
              <a:xfrm>
                <a:off x="3810005" y="1369129"/>
                <a:ext cx="6098582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1.1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背景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1.2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语言表示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3EB2C602-178B-47A8-A904-DA2B40E6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7916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2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0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上下文有关文法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CSG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20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3149F2-FB43-480B-9A17-249001C64592}"/>
              </a:ext>
            </a:extLst>
          </p:cNvPr>
          <p:cNvSpPr txBox="1"/>
          <p:nvPr/>
        </p:nvSpPr>
        <p:spPr>
          <a:xfrm>
            <a:off x="2408316" y="1579499"/>
            <a:ext cx="77363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定义（</a:t>
            </a:r>
            <a:r>
              <a:rPr lang="en-US" altLang="zh-CN" sz="2400" dirty="0"/>
              <a:t>1</a:t>
            </a:r>
            <a:r>
              <a:rPr lang="zh-CN" altLang="en-US" sz="2400" dirty="0"/>
              <a:t>型文法）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一个文法</a:t>
            </a:r>
            <a:r>
              <a:rPr lang="en-US" altLang="zh-CN" sz="2400" dirty="0"/>
              <a:t>G</a:t>
            </a:r>
            <a:r>
              <a:rPr lang="zh-CN" altLang="en-US" sz="2400" dirty="0"/>
              <a:t>四元组</a:t>
            </a:r>
            <a:endParaRPr lang="en-US" altLang="zh-CN" sz="2400" dirty="0"/>
          </a:p>
          <a:p>
            <a:pPr algn="ctr"/>
            <a:r>
              <a:rPr lang="en-US" altLang="zh-CN" sz="2400" dirty="0">
                <a:solidFill>
                  <a:srgbClr val="0066CC"/>
                </a:solidFill>
              </a:rPr>
              <a:t>G = (V,T,P,S)</a:t>
            </a:r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其中，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CC"/>
                </a:solidFill>
              </a:rPr>
              <a:t>V</a:t>
            </a:r>
            <a:r>
              <a:rPr lang="zh-CN" altLang="en-US" sz="2400" dirty="0"/>
              <a:t>：非终极字符集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CC"/>
                </a:solidFill>
              </a:rPr>
              <a:t>T</a:t>
            </a:r>
            <a:r>
              <a:rPr lang="zh-CN" altLang="en-US" sz="2400" dirty="0"/>
              <a:t>：字母表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CC"/>
                </a:solidFill>
              </a:rPr>
              <a:t>P</a:t>
            </a:r>
            <a:r>
              <a:rPr lang="zh-CN" altLang="en-US" sz="2400" dirty="0"/>
              <a:t>：产生式</a:t>
            </a:r>
            <a:r>
              <a:rPr lang="el-GR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α-&gt;β∈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，均有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|</a:t>
            </a:r>
            <a:r>
              <a:rPr lang="el-GR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β|≥|α|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成立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CC"/>
                </a:solidFill>
              </a:rPr>
              <a:t>S</a:t>
            </a:r>
            <a:r>
              <a:rPr lang="zh-CN" altLang="en-US" sz="2400" dirty="0"/>
              <a:t>：起始字符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2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上下文有关文法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CSG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21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3149F2-FB43-480B-9A17-249001C64592}"/>
              </a:ext>
            </a:extLst>
          </p:cNvPr>
          <p:cNvSpPr txBox="1"/>
          <p:nvPr/>
        </p:nvSpPr>
        <p:spPr>
          <a:xfrm>
            <a:off x="2355194" y="1139334"/>
            <a:ext cx="7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举例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9EAFAB-DAE6-4D11-AB4A-9001C45E8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381" y="1600200"/>
            <a:ext cx="4486901" cy="23244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5F21A69-A04A-4CE0-821B-FF0BBB27F9F5}"/>
              </a:ext>
            </a:extLst>
          </p:cNvPr>
          <p:cNvSpPr txBox="1"/>
          <p:nvPr/>
        </p:nvSpPr>
        <p:spPr>
          <a:xfrm>
            <a:off x="2355194" y="4109522"/>
            <a:ext cx="7481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因为没有单独以</a:t>
            </a:r>
            <a:r>
              <a:rPr lang="en-US" altLang="zh-CN" sz="2400" dirty="0"/>
              <a:t>C</a:t>
            </a:r>
            <a:r>
              <a:rPr lang="zh-CN" altLang="en-US" sz="2400" dirty="0"/>
              <a:t>在左边的推导规则，所以在</a:t>
            </a:r>
            <a:r>
              <a:rPr lang="en-US" altLang="zh-CN" sz="2400" dirty="0"/>
              <a:t>S—&gt;A B C</a:t>
            </a:r>
            <a:r>
              <a:rPr lang="zh-CN" altLang="en-US" sz="2400" dirty="0"/>
              <a:t>替换时，后面的</a:t>
            </a:r>
            <a:r>
              <a:rPr lang="en-US" altLang="zh-CN" sz="2400" dirty="0"/>
              <a:t>BC</a:t>
            </a:r>
            <a:r>
              <a:rPr lang="zh-CN" altLang="en-US" sz="2400" dirty="0"/>
              <a:t>要一起用规则（</a:t>
            </a:r>
            <a:r>
              <a:rPr lang="en-US" altLang="zh-CN" sz="2400" dirty="0"/>
              <a:t>d</a:t>
            </a:r>
            <a:r>
              <a:rPr lang="zh-CN" altLang="en-US" sz="2400" dirty="0"/>
              <a:t>）来作推导。</a:t>
            </a:r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若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C </a:t>
            </a:r>
            <a:r>
              <a:rPr lang="zh-CN" altLang="en-US" sz="2400" dirty="0">
                <a:solidFill>
                  <a:srgbClr val="FF0000"/>
                </a:solidFill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</a:rPr>
              <a:t>B A | c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FBF3468-3B16-4CFF-B16B-50EE759E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381" y="5718666"/>
            <a:ext cx="457263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3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线性有界自动机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22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33149F2-FB43-480B-9A17-249001C64592}"/>
                  </a:ext>
                </a:extLst>
              </p:cNvPr>
              <p:cNvSpPr txBox="1"/>
              <p:nvPr/>
            </p:nvSpPr>
            <p:spPr>
              <a:xfrm>
                <a:off x="2408316" y="1579499"/>
                <a:ext cx="797493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△ 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定义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设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为一个图灵机，如果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满足条件</a:t>
                </a:r>
                <a:endParaRPr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输入字母表</a:t>
                </a:r>
                <a:r>
                  <a:rPr lang="en-US" altLang="zh-CN" sz="2400" dirty="0"/>
                  <a:t>Σ</a:t>
                </a:r>
                <a:r>
                  <a:rPr lang="zh-CN" altLang="en-US" sz="2400" dirty="0"/>
                  <a:t>中包含两个特殊的符号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/>
                      <m:t>Ȼ </m:t>
                    </m:r>
                    <m:r>
                      <m:rPr>
                        <m:nor/>
                      </m:rPr>
                      <a:rPr lang="zh-CN" altLang="en-US"/>
                      <m:t>和 </m:t>
                    </m:r>
                    <m:r>
                      <m:rPr>
                        <m:nor/>
                      </m:rPr>
                      <a:rPr lang="en-US" altLang="zh-CN"/>
                      <m:t>$</m:t>
                    </m:r>
                  </m:oMath>
                </a14:m>
                <a:r>
                  <a:rPr lang="zh-CN" altLang="en-US" sz="2400" dirty="0"/>
                  <a:t>，左右端符</a:t>
                </a:r>
                <a:endParaRPr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读写头只能在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Ȼ 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和 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$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之间移动和写新字符</a:t>
                </a:r>
                <a:endParaRPr lang="en-US" altLang="zh-CN" sz="2400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则称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M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是一个线性有界自动机（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LBA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）</a:t>
                </a:r>
                <a:endParaRPr lang="en-US" altLang="zh-CN" sz="2400" dirty="0">
                  <a:solidFill>
                    <a:srgbClr val="333333"/>
                  </a:solidFill>
                  <a:latin typeface="Helvetica Neue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b="0" i="0" dirty="0">
                    <a:effectLst/>
                    <a:latin typeface="PingFang SC"/>
                  </a:rPr>
                  <a:t>M  = </a:t>
                </a:r>
                <a:r>
                  <a:rPr lang="zh-CN" altLang="en-US" sz="2400" b="0" i="0" dirty="0">
                    <a:effectLst/>
                    <a:latin typeface="PingFang SC"/>
                  </a:rPr>
                  <a:t>（</a:t>
                </a:r>
                <a:r>
                  <a:rPr lang="en-US" altLang="zh-CN" sz="2400" b="0" i="0" dirty="0">
                    <a:effectLst/>
                    <a:latin typeface="PingFang SC"/>
                  </a:rPr>
                  <a:t>Q</a:t>
                </a:r>
                <a:r>
                  <a:rPr lang="zh-CN" altLang="en-US" sz="2400" b="0" i="0" dirty="0">
                    <a:effectLst/>
                    <a:latin typeface="PingFang SC"/>
                  </a:rPr>
                  <a:t>，</a:t>
                </a:r>
                <a:r>
                  <a:rPr lang="en-US" altLang="zh-CN" sz="2400" b="0" i="0" dirty="0">
                    <a:effectLst/>
                    <a:latin typeface="PingFang SC"/>
                  </a:rPr>
                  <a:t>X</a:t>
                </a:r>
                <a:r>
                  <a:rPr lang="zh-CN" altLang="en-US" sz="2400" b="0" i="0" dirty="0">
                    <a:effectLst/>
                    <a:latin typeface="PingFang SC"/>
                  </a:rPr>
                  <a:t>，</a:t>
                </a:r>
                <a:r>
                  <a:rPr lang="el-GR" altLang="zh-CN" sz="2400" b="0" i="0" dirty="0">
                    <a:effectLst/>
                    <a:latin typeface="PingFang SC"/>
                  </a:rPr>
                  <a:t>Σ</a:t>
                </a:r>
                <a:r>
                  <a:rPr lang="zh-CN" altLang="el-GR" sz="2400" b="0" i="0" dirty="0">
                    <a:effectLst/>
                    <a:latin typeface="PingFang SC"/>
                  </a:rPr>
                  <a:t>，</a:t>
                </a:r>
                <a:r>
                  <a:rPr lang="en-US" altLang="zh-CN" sz="2400" b="0" i="0" dirty="0">
                    <a:effectLst/>
                    <a:latin typeface="PingFang SC"/>
                  </a:rPr>
                  <a:t>q </a:t>
                </a:r>
                <a:r>
                  <a:rPr lang="en-US" altLang="zh-CN" sz="2400" b="0" i="0" baseline="-25000" dirty="0">
                    <a:effectLst/>
                    <a:latin typeface="PingFang SC"/>
                  </a:rPr>
                  <a:t>0</a:t>
                </a:r>
                <a:r>
                  <a:rPr lang="zh-CN" altLang="en-US" sz="2400" b="0" i="0" dirty="0">
                    <a:effectLst/>
                    <a:latin typeface="PingFang SC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/>
                      <m:t>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effectLst/>
                    <a:latin typeface="PingFang SC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/>
                      <m:t>$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effectLst/>
                    <a:latin typeface="PingFang SC"/>
                  </a:rPr>
                  <a:t>，</a:t>
                </a:r>
                <a:r>
                  <a:rPr lang="el-GR" altLang="zh-CN" sz="2400" b="0" i="0" dirty="0">
                    <a:effectLst/>
                    <a:latin typeface="PingFang SC"/>
                  </a:rPr>
                  <a:t>δ</a:t>
                </a:r>
                <a:r>
                  <a:rPr lang="zh-CN" altLang="el-GR" sz="2400" b="0" i="0" dirty="0">
                    <a:effectLst/>
                    <a:latin typeface="PingFang SC"/>
                  </a:rPr>
                  <a:t>，</a:t>
                </a:r>
                <a:r>
                  <a:rPr lang="en-US" altLang="zh-CN" sz="2400" b="0" i="0" dirty="0">
                    <a:effectLst/>
                    <a:latin typeface="PingFang SC"/>
                  </a:rPr>
                  <a:t>F</a:t>
                </a:r>
                <a:r>
                  <a:rPr lang="zh-CN" altLang="en-US" sz="2400" b="0" i="0" dirty="0">
                    <a:effectLst/>
                    <a:latin typeface="PingFang SC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33149F2-FB43-480B-9A17-249001C6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16" y="1579499"/>
                <a:ext cx="7974937" cy="3416320"/>
              </a:xfrm>
              <a:prstGeom prst="rect">
                <a:avLst/>
              </a:prstGeom>
              <a:blipFill>
                <a:blip r:embed="rId3"/>
                <a:stretch>
                  <a:fillRect l="-1147" b="-1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A44E9D8-1FDF-4663-A002-1AAA60F49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212" y="5000954"/>
            <a:ext cx="524900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7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4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递归可枚举语言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23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3149F2-FB43-480B-9A17-249001C64592}"/>
              </a:ext>
            </a:extLst>
          </p:cNvPr>
          <p:cNvSpPr txBox="1"/>
          <p:nvPr/>
        </p:nvSpPr>
        <p:spPr>
          <a:xfrm>
            <a:off x="2510590" y="1471990"/>
            <a:ext cx="7736305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定义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设</a:t>
            </a:r>
            <a:r>
              <a:rPr lang="en-US" altLang="zh-CN" sz="2400" dirty="0"/>
              <a:t>L</a:t>
            </a:r>
            <a:r>
              <a:rPr lang="zh-CN" altLang="en-US" sz="2400" dirty="0"/>
              <a:t>为一个语言，若存在一个图灵机</a:t>
            </a:r>
            <a:r>
              <a:rPr lang="en-US" altLang="zh-CN" sz="2400" dirty="0"/>
              <a:t>M</a:t>
            </a:r>
            <a:r>
              <a:rPr lang="zh-CN" altLang="en-US" sz="2400" dirty="0"/>
              <a:t>使得</a:t>
            </a:r>
            <a:r>
              <a:rPr lang="en-US" altLang="zh-CN" sz="2400" dirty="0"/>
              <a:t>L=L(M)</a:t>
            </a:r>
            <a:r>
              <a:rPr lang="zh-CN" altLang="en-US" sz="2400" dirty="0"/>
              <a:t>，则称</a:t>
            </a:r>
            <a:r>
              <a:rPr lang="en-US" altLang="zh-CN" sz="2400" dirty="0"/>
              <a:t>L</a:t>
            </a:r>
            <a:r>
              <a:rPr lang="zh-CN" altLang="en-US" sz="2400" dirty="0"/>
              <a:t>是一个递归可枚举的语言（简记</a:t>
            </a:r>
            <a:r>
              <a:rPr lang="en-US" altLang="zh-CN" sz="2400" dirty="0" err="1"/>
              <a:t>r.e</a:t>
            </a:r>
            <a:r>
              <a:rPr lang="en-US" altLang="zh-CN" sz="2400" dirty="0"/>
              <a:t>.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若存在一个图灵机</a:t>
            </a:r>
            <a:r>
              <a:rPr lang="en-US" altLang="zh-CN" sz="2400" dirty="0"/>
              <a:t>M</a:t>
            </a:r>
            <a:r>
              <a:rPr lang="zh-CN" altLang="en-US" sz="2400" dirty="0"/>
              <a:t>，使得</a:t>
            </a:r>
            <a:r>
              <a:rPr lang="en-US" altLang="zh-CN" sz="2400" dirty="0"/>
              <a:t>L=L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），且对任意输入串，</a:t>
            </a:r>
            <a:r>
              <a:rPr lang="en-US" altLang="zh-CN" sz="2400" dirty="0"/>
              <a:t>M</a:t>
            </a:r>
            <a:r>
              <a:rPr lang="zh-CN" altLang="en-US" sz="2400" dirty="0"/>
              <a:t>都停机，则称</a:t>
            </a:r>
            <a:r>
              <a:rPr lang="en-US" altLang="zh-CN" sz="2400" dirty="0"/>
              <a:t>L</a:t>
            </a:r>
            <a:r>
              <a:rPr lang="zh-CN" altLang="en-US" sz="2400" dirty="0"/>
              <a:t>为一个递归语言。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文法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G=(V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S)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型文法、短语结构文法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PSG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138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4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图灵机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24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CF2038-0CF6-4BD5-8A1C-65C7B7761B17}"/>
              </a:ext>
            </a:extLst>
          </p:cNvPr>
          <p:cNvSpPr txBox="1"/>
          <p:nvPr/>
        </p:nvSpPr>
        <p:spPr>
          <a:xfrm>
            <a:off x="2355194" y="1291135"/>
            <a:ext cx="76189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PingFang SC"/>
              </a:rPr>
              <a:t>图灵机（</a:t>
            </a:r>
            <a:r>
              <a:rPr lang="en-US" altLang="zh-CN" b="0" i="0" dirty="0">
                <a:effectLst/>
                <a:latin typeface="PingFang SC"/>
              </a:rPr>
              <a:t>Turing Machine TM</a:t>
            </a:r>
            <a:r>
              <a:rPr lang="zh-CN" altLang="en-US" b="0" i="0" dirty="0">
                <a:effectLst/>
                <a:latin typeface="PingFang SC"/>
              </a:rPr>
              <a:t>）是一种数学模型，由一个无限长的磁带组成，分为输入信号的单元格。它由读取输入磁带的磁头组成。状态寄存器存储图灵机的状态。读取输入符号后，用另一个符号替换其内部状态，并从一个单元格向右或向左移动。如果</a:t>
            </a:r>
            <a:r>
              <a:rPr lang="en-US" altLang="zh-CN" b="0" i="0" dirty="0">
                <a:effectLst/>
                <a:latin typeface="PingFang SC"/>
              </a:rPr>
              <a:t>TM</a:t>
            </a:r>
            <a:r>
              <a:rPr lang="zh-CN" altLang="en-US" b="0" i="0" dirty="0">
                <a:effectLst/>
                <a:latin typeface="PingFang SC"/>
              </a:rPr>
              <a:t>达到最终状态，则输入字符</a:t>
            </a:r>
            <a:r>
              <a:rPr lang="en-US" altLang="zh-CN" b="0" i="0" dirty="0">
                <a:effectLst/>
                <a:latin typeface="PingFang SC"/>
              </a:rPr>
              <a:t>string</a:t>
            </a:r>
            <a:r>
              <a:rPr lang="zh-CN" altLang="en-US" b="0" i="0" dirty="0">
                <a:effectLst/>
                <a:latin typeface="PingFang SC"/>
              </a:rPr>
              <a:t>被接受，否则被拒绝。</a:t>
            </a:r>
          </a:p>
          <a:p>
            <a:pPr algn="l"/>
            <a:r>
              <a:rPr lang="en-US" altLang="zh-CN" b="0" i="0" dirty="0">
                <a:effectLst/>
                <a:latin typeface="PingFang SC"/>
              </a:rPr>
              <a:t>TM</a:t>
            </a:r>
            <a:r>
              <a:rPr lang="zh-CN" altLang="en-US" b="0" i="0" dirty="0">
                <a:effectLst/>
                <a:latin typeface="PingFang SC"/>
              </a:rPr>
              <a:t>可以正式描述为</a:t>
            </a:r>
            <a:r>
              <a:rPr lang="en-US" altLang="zh-CN" b="0" i="0" dirty="0">
                <a:effectLst/>
                <a:latin typeface="PingFang SC"/>
              </a:rPr>
              <a:t>7</a:t>
            </a:r>
            <a:r>
              <a:rPr lang="zh-CN" altLang="en-US" b="0" i="0" dirty="0">
                <a:effectLst/>
                <a:latin typeface="PingFang SC"/>
              </a:rPr>
              <a:t>元组（</a:t>
            </a:r>
            <a:r>
              <a:rPr lang="en-US" altLang="zh-CN" b="0" i="0" dirty="0">
                <a:effectLst/>
                <a:latin typeface="PingFang SC"/>
              </a:rPr>
              <a:t>Q</a:t>
            </a:r>
            <a:r>
              <a:rPr lang="zh-CN" altLang="en-US" b="0" i="0" dirty="0">
                <a:effectLst/>
                <a:latin typeface="PingFang SC"/>
              </a:rPr>
              <a:t>，</a:t>
            </a:r>
            <a:r>
              <a:rPr lang="en-US" altLang="zh-CN" b="0" i="0" dirty="0">
                <a:effectLst/>
                <a:latin typeface="PingFang SC"/>
              </a:rPr>
              <a:t>X</a:t>
            </a:r>
            <a:r>
              <a:rPr lang="zh-CN" altLang="en-US" b="0" i="0" dirty="0">
                <a:effectLst/>
                <a:latin typeface="PingFang SC"/>
              </a:rPr>
              <a:t>，</a:t>
            </a:r>
            <a:r>
              <a:rPr lang="en-US" altLang="zh-CN" b="0" i="0" dirty="0">
                <a:effectLst/>
                <a:latin typeface="PingFang SC"/>
              </a:rPr>
              <a:t>Σ</a:t>
            </a:r>
            <a:r>
              <a:rPr lang="zh-CN" altLang="en-US" b="0" i="0" dirty="0">
                <a:effectLst/>
                <a:latin typeface="PingFang SC"/>
              </a:rPr>
              <a:t>，</a:t>
            </a:r>
            <a:r>
              <a:rPr lang="en-US" altLang="zh-CN" b="0" i="0" dirty="0">
                <a:effectLst/>
                <a:latin typeface="PingFang SC"/>
              </a:rPr>
              <a:t>δ</a:t>
            </a:r>
            <a:r>
              <a:rPr lang="zh-CN" altLang="en-US" b="0" i="0" dirty="0">
                <a:effectLst/>
                <a:latin typeface="PingFang SC"/>
              </a:rPr>
              <a:t>，</a:t>
            </a:r>
            <a:r>
              <a:rPr lang="en-US" altLang="zh-CN" b="0" i="0" dirty="0">
                <a:effectLst/>
                <a:latin typeface="PingFang SC"/>
              </a:rPr>
              <a:t>q</a:t>
            </a:r>
            <a:r>
              <a:rPr lang="en-US" altLang="zh-CN" b="0" i="0" baseline="-25000" dirty="0">
                <a:effectLst/>
                <a:latin typeface="PingFang SC"/>
              </a:rPr>
              <a:t>0</a:t>
            </a:r>
            <a:r>
              <a:rPr lang="zh-CN" altLang="en-US" b="0" i="0" dirty="0">
                <a:effectLst/>
                <a:latin typeface="PingFang SC"/>
              </a:rPr>
              <a:t>，</a:t>
            </a:r>
            <a:r>
              <a:rPr lang="en-US" altLang="zh-CN" b="0" i="0" dirty="0">
                <a:effectLst/>
                <a:latin typeface="PingFang SC"/>
              </a:rPr>
              <a:t>B</a:t>
            </a:r>
            <a:r>
              <a:rPr lang="zh-CN" altLang="en-US" b="0" i="0" dirty="0">
                <a:effectLst/>
                <a:latin typeface="PingFang SC"/>
              </a:rPr>
              <a:t>，</a:t>
            </a:r>
            <a:r>
              <a:rPr lang="en-US" altLang="zh-CN" b="0" i="0" dirty="0">
                <a:effectLst/>
                <a:latin typeface="PingFang SC"/>
              </a:rPr>
              <a:t>F</a:t>
            </a:r>
            <a:r>
              <a:rPr lang="zh-CN" altLang="en-US" b="0" i="0" dirty="0">
                <a:effectLst/>
                <a:latin typeface="PingFang SC"/>
              </a:rPr>
              <a:t>），其中</a:t>
            </a:r>
            <a:endParaRPr lang="en-US" altLang="zh-CN" b="0" i="0" dirty="0"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PingFang SC"/>
              </a:rPr>
              <a:t>Q</a:t>
            </a:r>
            <a:r>
              <a:rPr lang="zh-CN" altLang="en-US" b="0" i="0" dirty="0">
                <a:effectLst/>
                <a:latin typeface="PingFang SC"/>
              </a:rPr>
              <a:t>是一组有限状态</a:t>
            </a:r>
            <a:endParaRPr lang="en-US" altLang="zh-CN" b="0" i="0" dirty="0"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PingFang SC"/>
              </a:rPr>
              <a:t>X</a:t>
            </a:r>
            <a:r>
              <a:rPr lang="zh-CN" altLang="en-US" b="0" i="0" dirty="0">
                <a:effectLst/>
                <a:latin typeface="PingFang SC"/>
              </a:rPr>
              <a:t>是磁带字母表</a:t>
            </a:r>
            <a:endParaRPr lang="en-US" altLang="zh-CN" b="0" i="0" dirty="0"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PingFang SC"/>
              </a:rPr>
              <a:t>Σ</a:t>
            </a:r>
            <a:r>
              <a:rPr lang="zh-CN" altLang="en-US" b="0" i="0" dirty="0">
                <a:effectLst/>
                <a:latin typeface="PingFang SC"/>
              </a:rPr>
              <a:t>是输入字母表，不含空白符</a:t>
            </a:r>
            <a:endParaRPr lang="en-US" altLang="zh-CN" b="0" i="0" dirty="0"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PingFang SC"/>
              </a:rPr>
              <a:t>δ</a:t>
            </a:r>
            <a:r>
              <a:rPr lang="zh-CN" altLang="en-US" b="0" i="0" dirty="0">
                <a:effectLst/>
                <a:latin typeface="PingFang SC"/>
              </a:rPr>
              <a:t>是过渡函数</a:t>
            </a:r>
            <a:r>
              <a:rPr lang="en-US" altLang="zh-CN" b="0" i="0" dirty="0">
                <a:effectLst/>
                <a:latin typeface="PingFang SC"/>
              </a:rPr>
              <a:t>; δ</a:t>
            </a:r>
            <a:r>
              <a:rPr lang="zh-CN" altLang="en-US" b="0" i="0" dirty="0">
                <a:effectLst/>
                <a:latin typeface="PingFang SC"/>
              </a:rPr>
              <a:t>：</a:t>
            </a:r>
            <a:r>
              <a:rPr lang="en-US" altLang="zh-CN" b="0" i="0" dirty="0">
                <a:effectLst/>
                <a:latin typeface="PingFang SC"/>
              </a:rPr>
              <a:t>Q×X→Q×X×{</a:t>
            </a:r>
            <a:r>
              <a:rPr lang="en-US" altLang="zh-CN" b="0" i="0" dirty="0" err="1">
                <a:effectLst/>
                <a:latin typeface="PingFang SC"/>
              </a:rPr>
              <a:t>Left_shift</a:t>
            </a:r>
            <a:r>
              <a:rPr lang="zh-CN" altLang="en-US" b="0" i="0" dirty="0">
                <a:effectLst/>
                <a:latin typeface="PingFang SC"/>
              </a:rPr>
              <a:t>，</a:t>
            </a:r>
            <a:r>
              <a:rPr lang="en-US" altLang="zh-CN" b="0" i="0" dirty="0" err="1">
                <a:effectLst/>
                <a:latin typeface="PingFang SC"/>
              </a:rPr>
              <a:t>Right_shift</a:t>
            </a:r>
            <a:r>
              <a:rPr lang="en-US" altLang="zh-CN" b="0" i="0" dirty="0">
                <a:effectLst/>
                <a:latin typeface="PingFang SC"/>
              </a:rPr>
              <a:t>}</a:t>
            </a:r>
            <a:r>
              <a:rPr lang="zh-CN" altLang="en-US" b="0" i="0" dirty="0">
                <a:effectLst/>
                <a:latin typeface="PingFang SC"/>
              </a:rPr>
              <a:t>。</a:t>
            </a:r>
            <a:endParaRPr lang="en-US" altLang="zh-CN" b="0" i="0" dirty="0"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PingFang SC"/>
              </a:rPr>
              <a:t>q</a:t>
            </a:r>
            <a:r>
              <a:rPr lang="en-US" altLang="zh-CN" b="1" i="0" baseline="-25000" dirty="0">
                <a:effectLst/>
                <a:latin typeface="PingFang SC"/>
              </a:rPr>
              <a:t>0</a:t>
            </a:r>
            <a:r>
              <a:rPr lang="zh-CN" altLang="en-US" b="0" i="0" dirty="0">
                <a:effectLst/>
                <a:latin typeface="PingFang SC"/>
              </a:rPr>
              <a:t>是初始状态</a:t>
            </a:r>
            <a:endParaRPr lang="en-US" altLang="zh-CN" b="0" i="0" dirty="0"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PingFang SC"/>
              </a:rPr>
              <a:t>B</a:t>
            </a:r>
            <a:r>
              <a:rPr lang="zh-CN" altLang="en-US" b="0" i="0" dirty="0">
                <a:effectLst/>
                <a:latin typeface="PingFang SC"/>
              </a:rPr>
              <a:t>是空白符号</a:t>
            </a:r>
            <a:endParaRPr lang="en-US" altLang="zh-CN" b="0" i="0" dirty="0"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PingFang SC"/>
              </a:rPr>
              <a:t>F</a:t>
            </a:r>
            <a:r>
              <a:rPr lang="zh-CN" altLang="en-US" b="0" i="0" dirty="0">
                <a:effectLst/>
                <a:latin typeface="PingFang SC"/>
              </a:rPr>
              <a:t>是最终状态的集合</a:t>
            </a:r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B3B62D3B-5939-4536-8481-E0CC5D97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50" y="4867815"/>
            <a:ext cx="4396539" cy="18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41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§2.2</a:t>
            </a:r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LBA</a:t>
            </a:r>
            <a:endParaRPr lang="zh-CN" altLang="en-US" sz="4400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25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690687" y="2554288"/>
            <a:ext cx="897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Same as Turing Machines with one difference: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57487" y="3697288"/>
            <a:ext cx="771207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the input string tape space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is the only tape space allowed to use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90687" y="1487488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</a:rPr>
              <a:t>Linear-Bounded Automata:</a:t>
            </a:r>
          </a:p>
        </p:txBody>
      </p:sp>
    </p:spTree>
    <p:extLst>
      <p:ext uri="{BB962C8B-B14F-4D97-AF65-F5344CB8AC3E}">
        <p14:creationId xmlns:p14="http://schemas.microsoft.com/office/powerpoint/2010/main" val="3919858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0BD25B62-0E72-4062-A00B-DE98D7D2AD3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2971800" y="16764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2971800" y="23622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34290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39624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4495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50292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55626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60960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66294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7162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76962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82296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1279" name="Object 14"/>
          <p:cNvGraphicFramePr>
            <a:graphicFrameLocks noChangeAspect="1"/>
          </p:cNvGraphicFramePr>
          <p:nvPr/>
        </p:nvGraphicFramePr>
        <p:xfrm>
          <a:off x="4191001" y="1828800"/>
          <a:ext cx="150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152334" imgH="469696" progId="Equation.3">
                  <p:embed/>
                </p:oleObj>
              </mc:Choice>
              <mc:Fallback>
                <p:oleObj name="Equation" r:id="rId3" imgW="152334" imgH="469696" progId="Equation.3">
                  <p:embed/>
                  <p:pic>
                    <p:nvPicPr>
                      <p:cNvPr id="1127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828800"/>
                        <a:ext cx="150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5"/>
          <p:cNvGraphicFramePr>
            <a:graphicFrameLocks noChangeAspect="1"/>
          </p:cNvGraphicFramePr>
          <p:nvPr/>
        </p:nvGraphicFramePr>
        <p:xfrm>
          <a:off x="7315201" y="1828800"/>
          <a:ext cx="150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5" imgW="152334" imgH="469696" progId="Equation.3">
                  <p:embed/>
                </p:oleObj>
              </mc:Choice>
              <mc:Fallback>
                <p:oleObj name="Equation" r:id="rId5" imgW="152334" imgH="469696" progId="Equation.3">
                  <p:embed/>
                  <p:pic>
                    <p:nvPicPr>
                      <p:cNvPr id="1128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1828800"/>
                        <a:ext cx="150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6"/>
          <p:cNvGraphicFramePr>
            <a:graphicFrameLocks noChangeAspect="1"/>
          </p:cNvGraphicFramePr>
          <p:nvPr/>
        </p:nvGraphicFramePr>
        <p:xfrm>
          <a:off x="4648201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1128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7"/>
          <p:cNvGraphicFramePr>
            <a:graphicFrameLocks noChangeAspect="1"/>
          </p:cNvGraphicFramePr>
          <p:nvPr/>
        </p:nvGraphicFramePr>
        <p:xfrm>
          <a:off x="5181601" y="1828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9" imgW="253890" imgH="393529" progId="Equation.3">
                  <p:embed/>
                </p:oleObj>
              </mc:Choice>
              <mc:Fallback>
                <p:oleObj name="Equation" r:id="rId9" imgW="253890" imgH="393529" progId="Equation.3">
                  <p:embed/>
                  <p:pic>
                    <p:nvPicPr>
                      <p:cNvPr id="1128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1828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8"/>
          <p:cNvGraphicFramePr>
            <a:graphicFrameLocks noChangeAspect="1"/>
          </p:cNvGraphicFramePr>
          <p:nvPr/>
        </p:nvGraphicFramePr>
        <p:xfrm>
          <a:off x="5715001" y="1905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11" imgW="241195" imgH="279279" progId="Equation.3">
                  <p:embed/>
                </p:oleObj>
              </mc:Choice>
              <mc:Fallback>
                <p:oleObj name="Equation" r:id="rId11" imgW="241195" imgH="279279" progId="Equation.3">
                  <p:embed/>
                  <p:pic>
                    <p:nvPicPr>
                      <p:cNvPr id="1128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1905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19"/>
          <p:cNvGraphicFramePr>
            <a:graphicFrameLocks noChangeAspect="1"/>
          </p:cNvGraphicFramePr>
          <p:nvPr/>
        </p:nvGraphicFramePr>
        <p:xfrm>
          <a:off x="6248401" y="18288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13" imgW="304536" imgH="393359" progId="Equation.3">
                  <p:embed/>
                </p:oleObj>
              </mc:Choice>
              <mc:Fallback>
                <p:oleObj name="Equation" r:id="rId13" imgW="304536" imgH="393359" progId="Equation.3">
                  <p:embed/>
                  <p:pic>
                    <p:nvPicPr>
                      <p:cNvPr id="1128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18288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0"/>
          <p:cNvGraphicFramePr>
            <a:graphicFrameLocks noChangeAspect="1"/>
          </p:cNvGraphicFramePr>
          <p:nvPr/>
        </p:nvGraphicFramePr>
        <p:xfrm>
          <a:off x="6781800" y="1905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15" imgW="228600" imgH="279400" progId="Equation.3">
                  <p:embed/>
                </p:oleObj>
              </mc:Choice>
              <mc:Fallback>
                <p:oleObj name="Equation" r:id="rId15" imgW="228600" imgH="279400" progId="Equation.3">
                  <p:embed/>
                  <p:pic>
                    <p:nvPicPr>
                      <p:cNvPr id="1128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05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Line 21"/>
          <p:cNvSpPr>
            <a:spLocks noChangeShapeType="1"/>
          </p:cNvSpPr>
          <p:nvPr/>
        </p:nvSpPr>
        <p:spPr bwMode="auto">
          <a:xfrm flipV="1">
            <a:off x="2819400" y="24384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 flipH="1" flipV="1">
            <a:off x="7543800" y="24384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1524001" y="3429000"/>
            <a:ext cx="188865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Left-end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marker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4572000" y="990600"/>
            <a:ext cx="2490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Input string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8628064" y="3505200"/>
            <a:ext cx="205857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Right-end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marker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4648201" y="3048000"/>
            <a:ext cx="298350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Working space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in tape</a:t>
            </a:r>
          </a:p>
        </p:txBody>
      </p:sp>
      <p:sp>
        <p:nvSpPr>
          <p:cNvPr id="11292" name="AutoShape 27"/>
          <p:cNvSpPr>
            <a:spLocks/>
          </p:cNvSpPr>
          <p:nvPr/>
        </p:nvSpPr>
        <p:spPr bwMode="auto">
          <a:xfrm rot="5400000">
            <a:off x="5638800" y="2364641"/>
            <a:ext cx="381000" cy="680918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zh-CN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1524001" y="4610507"/>
            <a:ext cx="8756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All computation is done between end markers</a:t>
            </a:r>
          </a:p>
        </p:txBody>
      </p:sp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2819400" y="0"/>
            <a:ext cx="645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Linear Bounded Automaton (LBA)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1" y="5077816"/>
            <a:ext cx="93846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一般图灵机，假定带右边无限长，内存无限制；</a:t>
            </a:r>
            <a:endParaRPr lang="en-US" altLang="zh-CN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线性界限自动机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en-US" altLang="zh-CN" sz="2800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假定带右边有限制，内存有限制，实际的计算机都是内存有限的，都是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LBA</a:t>
            </a:r>
          </a:p>
        </p:txBody>
      </p:sp>
    </p:spTree>
    <p:extLst>
      <p:ext uri="{BB962C8B-B14F-4D97-AF65-F5344CB8AC3E}">
        <p14:creationId xmlns:p14="http://schemas.microsoft.com/office/powerpoint/2010/main" val="263634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4841" y="6553200"/>
            <a:ext cx="2540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271A6A-FE74-4A40-A48F-DBA24B1F75C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548062" y="2089484"/>
            <a:ext cx="888897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LBA’s have more power than PDA’s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            (pushdown automata)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1548062" y="3633537"/>
            <a:ext cx="864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LBA’s have less power than Turing Machines </a:t>
            </a:r>
          </a:p>
        </p:txBody>
      </p:sp>
    </p:spTree>
    <p:extLst>
      <p:ext uri="{BB962C8B-B14F-4D97-AF65-F5344CB8AC3E}">
        <p14:creationId xmlns:p14="http://schemas.microsoft.com/office/powerpoint/2010/main" val="221007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364ACD-16DB-4543-B1B0-BF6D0FFB617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193926" y="1804737"/>
            <a:ext cx="7335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We define LBA’s as </a:t>
            </a:r>
            <a:r>
              <a:rPr lang="en-US" altLang="zh-CN" dirty="0" err="1">
                <a:ea typeface="宋体" panose="02010600030101010101" pitchFamily="2" charset="-122"/>
              </a:rPr>
              <a:t>NonDeterministic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193926" y="3302000"/>
            <a:ext cx="303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Open Problem: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260725" y="4064001"/>
            <a:ext cx="4746812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NonDeterministic LBA’s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have same power as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Deterministic LBA’s ?</a:t>
            </a:r>
          </a:p>
        </p:txBody>
      </p:sp>
    </p:spTree>
    <p:extLst>
      <p:ext uri="{BB962C8B-B14F-4D97-AF65-F5344CB8AC3E}">
        <p14:creationId xmlns:p14="http://schemas.microsoft.com/office/powerpoint/2010/main" val="2704790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49AC52-980B-4688-A326-2DF1477A2B7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676401" y="228600"/>
            <a:ext cx="5408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</a:rPr>
              <a:t>Unrestricted Grammars: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2395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Productions</a:t>
            </a: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5181600" y="2057401"/>
          <a:ext cx="1231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231366" imgH="317362" progId="Equation.3">
                  <p:embed/>
                </p:oleObj>
              </mc:Choice>
              <mc:Fallback>
                <p:oleObj name="Equation" r:id="rId3" imgW="1231366" imgH="317362" progId="Equation.3">
                  <p:embed/>
                  <p:pic>
                    <p:nvPicPr>
                      <p:cNvPr id="153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1"/>
                        <a:ext cx="1231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5"/>
          <p:cNvSpPr>
            <a:spLocks noChangeShapeType="1"/>
          </p:cNvSpPr>
          <p:nvPr/>
        </p:nvSpPr>
        <p:spPr bwMode="auto">
          <a:xfrm flipV="1">
            <a:off x="3505200" y="2438400"/>
            <a:ext cx="1524000" cy="10668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 flipV="1">
            <a:off x="6477000" y="2438400"/>
            <a:ext cx="1676400" cy="11430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524001" y="3657600"/>
            <a:ext cx="379462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String of variables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and terminals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908801" y="3733800"/>
            <a:ext cx="379462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String of variables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and terminals</a:t>
            </a:r>
          </a:p>
        </p:txBody>
      </p:sp>
    </p:spTree>
    <p:extLst>
      <p:ext uri="{BB962C8B-B14F-4D97-AF65-F5344CB8AC3E}">
        <p14:creationId xmlns:p14="http://schemas.microsoft.com/office/powerpoint/2010/main" val="9195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5422554" y="160417"/>
            <a:ext cx="13468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j-cs"/>
              </a:rPr>
              <a:t>引入</a:t>
            </a:r>
            <a:endParaRPr lang="zh-CN" altLang="en-US" sz="4400" kern="0" dirty="0">
              <a:solidFill>
                <a:srgbClr val="000000"/>
              </a:solidFill>
              <a:latin typeface="Comic Sans MS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DDA3AC-A641-47A7-9A22-B33A7CFB9FC2}"/>
              </a:ext>
            </a:extLst>
          </p:cNvPr>
          <p:cNvSpPr txBox="1"/>
          <p:nvPr/>
        </p:nvSpPr>
        <p:spPr>
          <a:xfrm>
            <a:off x="3337761" y="2071105"/>
            <a:ext cx="60939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语言表示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3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07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1696B-86EB-436E-A139-0B507A6A213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041526" y="1397000"/>
            <a:ext cx="6176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Example unrestricted grammar: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168900" y="2457450"/>
          <a:ext cx="1854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854200" imgH="1943100" progId="Equation.3">
                  <p:embed/>
                </p:oleObj>
              </mc:Choice>
              <mc:Fallback>
                <p:oleObj name="Equation" r:id="rId3" imgW="1854200" imgH="194310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457450"/>
                        <a:ext cx="18542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4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7F2CC-8A21-4434-B5FE-E7F77077087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676401" y="179388"/>
            <a:ext cx="6481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</a:rPr>
              <a:t>Context-Sensitive Grammars:</a:t>
            </a:r>
          </a:p>
        </p:txBody>
      </p:sp>
      <p:sp>
        <p:nvSpPr>
          <p:cNvPr id="18436" name="Text Box 9"/>
          <p:cNvSpPr txBox="1">
            <a:spLocks noChangeArrowheads="1"/>
          </p:cNvSpPr>
          <p:nvPr/>
        </p:nvSpPr>
        <p:spPr bwMode="auto">
          <a:xfrm>
            <a:off x="3679825" y="5537200"/>
            <a:ext cx="96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and:</a:t>
            </a:r>
          </a:p>
        </p:txBody>
      </p:sp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4953000" y="5562601"/>
          <a:ext cx="1968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968500" imgH="546100" progId="Equation.3">
                  <p:embed/>
                </p:oleObj>
              </mc:Choice>
              <mc:Fallback>
                <p:oleObj name="Equation" r:id="rId3" imgW="1968500" imgH="546100" progId="Equation.3">
                  <p:embed/>
                  <p:pic>
                    <p:nvPicPr>
                      <p:cNvPr id="184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62601"/>
                        <a:ext cx="19685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11"/>
          <p:cNvSpPr txBox="1">
            <a:spLocks noChangeArrowheads="1"/>
          </p:cNvSpPr>
          <p:nvPr/>
        </p:nvSpPr>
        <p:spPr bwMode="auto">
          <a:xfrm>
            <a:off x="4648200" y="1295400"/>
            <a:ext cx="2395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Productions</a:t>
            </a:r>
          </a:p>
        </p:txBody>
      </p:sp>
      <p:graphicFrame>
        <p:nvGraphicFramePr>
          <p:cNvPr id="18439" name="Object 12"/>
          <p:cNvGraphicFramePr>
            <a:graphicFrameLocks noChangeAspect="1"/>
          </p:cNvGraphicFramePr>
          <p:nvPr/>
        </p:nvGraphicFramePr>
        <p:xfrm>
          <a:off x="5181600" y="2057401"/>
          <a:ext cx="1231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1231366" imgH="317362" progId="Equation.3">
                  <p:embed/>
                </p:oleObj>
              </mc:Choice>
              <mc:Fallback>
                <p:oleObj name="Equation" r:id="rId5" imgW="1231366" imgH="317362" progId="Equation.3">
                  <p:embed/>
                  <p:pic>
                    <p:nvPicPr>
                      <p:cNvPr id="184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1"/>
                        <a:ext cx="1231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Line 13"/>
          <p:cNvSpPr>
            <a:spLocks noChangeShapeType="1"/>
          </p:cNvSpPr>
          <p:nvPr/>
        </p:nvSpPr>
        <p:spPr bwMode="auto">
          <a:xfrm flipV="1">
            <a:off x="3505200" y="2438400"/>
            <a:ext cx="1524000" cy="10668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41" name="Line 14"/>
          <p:cNvSpPr>
            <a:spLocks noChangeShapeType="1"/>
          </p:cNvSpPr>
          <p:nvPr/>
        </p:nvSpPr>
        <p:spPr bwMode="auto">
          <a:xfrm flipH="1" flipV="1">
            <a:off x="6477000" y="2438400"/>
            <a:ext cx="1676400" cy="11430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1524001" y="3657600"/>
            <a:ext cx="379462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String of variables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and terminals</a:t>
            </a:r>
          </a:p>
        </p:txBody>
      </p:sp>
      <p:sp>
        <p:nvSpPr>
          <p:cNvPr id="18443" name="Text Box 16"/>
          <p:cNvSpPr txBox="1">
            <a:spLocks noChangeArrowheads="1"/>
          </p:cNvSpPr>
          <p:nvPr/>
        </p:nvSpPr>
        <p:spPr bwMode="auto">
          <a:xfrm>
            <a:off x="6908801" y="3733800"/>
            <a:ext cx="379462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String of variables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and terminals</a:t>
            </a:r>
          </a:p>
        </p:txBody>
      </p:sp>
    </p:spTree>
    <p:extLst>
      <p:ext uri="{BB962C8B-B14F-4D97-AF65-F5344CB8AC3E}">
        <p14:creationId xmlns:p14="http://schemas.microsoft.com/office/powerpoint/2010/main" val="4157912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C5D23-71A9-4DCE-B314-2E4FA8DDEAD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041526" y="558800"/>
            <a:ext cx="2767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 language 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4851400" y="508000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917700" imgH="711200" progId="Equation.3">
                  <p:embed/>
                </p:oleObj>
              </mc:Choice>
              <mc:Fallback>
                <p:oleObj name="Equation" r:id="rId3" imgW="1917700" imgH="711200" progId="Equation.3">
                  <p:embed/>
                  <p:pic>
                    <p:nvPicPr>
                      <p:cNvPr id="1946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08000"/>
                        <a:ext cx="191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133601" y="1371600"/>
            <a:ext cx="4067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context-sensitive:</a:t>
            </a: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4565650" y="2336800"/>
          <a:ext cx="3124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3124200" imgH="3581400" progId="Equation.3">
                  <p:embed/>
                </p:oleObj>
              </mc:Choice>
              <mc:Fallback>
                <p:oleObj name="Equation" r:id="rId5" imgW="3124200" imgH="3581400" progId="Equation.3">
                  <p:embed/>
                  <p:pic>
                    <p:nvPicPr>
                      <p:cNvPr id="19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2336800"/>
                        <a:ext cx="31242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0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40423-97CA-4E28-9E78-EEF1AF5EAC3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539875" y="1143001"/>
            <a:ext cx="9031640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A language       is context </a:t>
            </a:r>
            <a:r>
              <a:rPr lang="en-US" altLang="zh-CN" dirty="0" err="1">
                <a:ea typeface="宋体" panose="02010600030101010101" pitchFamily="2" charset="-122"/>
              </a:rPr>
              <a:t>sensistive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if and only if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it is  accepted by a Linear-Bounded automaton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886201" y="11430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11430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524000" y="3810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b="1">
                <a:solidFill>
                  <a:srgbClr val="CC0099"/>
                </a:solidFill>
                <a:ea typeface="宋体" panose="02010600030101010101" pitchFamily="2" charset="-122"/>
              </a:rPr>
              <a:t>Theorem: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24000" y="3661986"/>
            <a:ext cx="7269163" cy="1747838"/>
            <a:chOff x="1539875" y="4207418"/>
            <a:chExt cx="7269163" cy="1747838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539875" y="4207418"/>
              <a:ext cx="7269163" cy="174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altLang="zh-CN" dirty="0">
                  <a:ea typeface="宋体" panose="02010600030101010101" pitchFamily="2" charset="-122"/>
                </a:rPr>
                <a:t>A language         is Turing-Acceptable</a:t>
              </a:r>
            </a:p>
            <a:p>
              <a:pPr>
                <a:buFontTx/>
                <a:buNone/>
              </a:pPr>
              <a:r>
                <a:rPr lang="en-US" altLang="zh-CN" dirty="0">
                  <a:ea typeface="宋体" panose="02010600030101010101" pitchFamily="2" charset="-122"/>
                </a:rPr>
                <a:t>if and only if        is generated by an</a:t>
              </a:r>
            </a:p>
            <a:p>
              <a:pPr>
                <a:buFontTx/>
                <a:buNone/>
              </a:pPr>
              <a:r>
                <a:rPr lang="en-US" altLang="zh-CN" dirty="0">
                  <a:ea typeface="宋体" panose="02010600030101010101" pitchFamily="2" charset="-122"/>
                </a:rPr>
                <a:t>unrestricted grammar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1892" y="4326885"/>
              <a:ext cx="345844" cy="4045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7736" y="4736537"/>
              <a:ext cx="345844" cy="404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275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LBA</a:t>
            </a:r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接受性问题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34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3149F2-FB43-480B-9A17-249001C64592}"/>
              </a:ext>
            </a:extLst>
          </p:cNvPr>
          <p:cNvSpPr txBox="1"/>
          <p:nvPr/>
        </p:nvSpPr>
        <p:spPr>
          <a:xfrm>
            <a:off x="2693063" y="1829952"/>
            <a:ext cx="7974937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描述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检测一个给定的线性界限自动机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是否接受一个事先给定的串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数学表示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folHlink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folHlink"/>
                </a:solidFill>
                <a:ea typeface="宋体" panose="02010600030101010101" pitchFamily="2" charset="-122"/>
              </a:rPr>
              <a:t>LBA</a:t>
            </a:r>
            <a:r>
              <a:rPr lang="en-US" altLang="zh-CN" sz="2400" b="1" dirty="0">
                <a:ea typeface="宋体" panose="02010600030101010101" pitchFamily="2" charset="-122"/>
              </a:rPr>
              <a:t>={&lt;</a:t>
            </a:r>
            <a:r>
              <a:rPr lang="en-US" altLang="zh-CN" sz="2400" b="1" dirty="0" err="1">
                <a:ea typeface="宋体" panose="02010600030101010101" pitchFamily="2" charset="-122"/>
              </a:rPr>
              <a:t>M,w</a:t>
            </a:r>
            <a:r>
              <a:rPr lang="en-US" altLang="zh-CN" sz="2400" b="1" dirty="0">
                <a:ea typeface="宋体" panose="02010600030101010101" pitchFamily="2" charset="-122"/>
              </a:rPr>
              <a:t>&gt;| LBA M</a:t>
            </a:r>
            <a:r>
              <a:rPr lang="zh-CN" altLang="en-US" sz="2400" b="1" dirty="0">
                <a:ea typeface="宋体" panose="02010600030101010101" pitchFamily="2" charset="-122"/>
              </a:rPr>
              <a:t>接受串</a:t>
            </a:r>
            <a:r>
              <a:rPr lang="en-US" altLang="zh-CN" sz="2400" b="1" dirty="0">
                <a:ea typeface="宋体" panose="02010600030101010101" pitchFamily="2" charset="-122"/>
              </a:rPr>
              <a:t>w}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99052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LBA</a:t>
            </a:r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接受性问题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35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00D3A7D-E4EE-4E11-BA99-D8387EEB213B}"/>
              </a:ext>
            </a:extLst>
          </p:cNvPr>
          <p:cNvSpPr txBox="1">
            <a:spLocks noChangeArrowheads="1"/>
          </p:cNvSpPr>
          <p:nvPr/>
        </p:nvSpPr>
        <p:spPr>
          <a:xfrm>
            <a:off x="2683042" y="1676400"/>
            <a:ext cx="592755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3559B0-BAC0-4688-A1E9-4A9BECB4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94" y="1520826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/>
              <a:t>△引理: </a:t>
            </a:r>
            <a:endParaRPr lang="en-US" altLang="zh-CN" sz="2400" dirty="0"/>
          </a:p>
          <a:p>
            <a:pPr marL="342900" marR="0" lvl="0" indent="-342900" algn="l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/>
              <a:t>    设</a:t>
            </a:r>
            <a:r>
              <a:rPr lang="en-US" altLang="zh-CN" sz="2400" dirty="0"/>
              <a:t>M</a:t>
            </a:r>
            <a:r>
              <a:rPr lang="zh-CN" altLang="en-US" sz="2400" dirty="0"/>
              <a:t>是</a:t>
            </a:r>
            <a:r>
              <a:rPr lang="en-US" altLang="zh-CN" sz="2400" dirty="0"/>
              <a:t>q</a:t>
            </a:r>
            <a:r>
              <a:rPr lang="zh-CN" altLang="en-US" sz="2400" dirty="0"/>
              <a:t>个状态和</a:t>
            </a:r>
            <a:r>
              <a:rPr lang="en-US" altLang="zh-CN" sz="2400" dirty="0"/>
              <a:t>g</a:t>
            </a:r>
            <a:r>
              <a:rPr lang="zh-CN" altLang="en-US" sz="2400" dirty="0"/>
              <a:t>个带符号的</a:t>
            </a:r>
            <a:r>
              <a:rPr lang="en-US" altLang="zh-CN" sz="2400" dirty="0"/>
              <a:t>LBA,</a:t>
            </a:r>
            <a:r>
              <a:rPr lang="zh-CN" altLang="en-US" sz="2400" dirty="0"/>
              <a:t>对于长度为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的带子, </a:t>
            </a:r>
            <a:r>
              <a:rPr lang="en-US" altLang="zh-CN" sz="2400" dirty="0"/>
              <a:t>M</a:t>
            </a:r>
            <a:r>
              <a:rPr lang="zh-CN" altLang="en-US" sz="2400" dirty="0"/>
              <a:t>恰有</a:t>
            </a:r>
            <a:r>
              <a:rPr lang="en-US" altLang="zh-CN" sz="2400" dirty="0"/>
              <a:t>q*n*</a:t>
            </a:r>
            <a:r>
              <a:rPr lang="en-US" altLang="zh-CN" sz="2400" dirty="0" err="1"/>
              <a:t>g</a:t>
            </a:r>
            <a:r>
              <a:rPr lang="en-US" altLang="zh-CN" sz="2400" baseline="30000" dirty="0" err="1"/>
              <a:t>n</a:t>
            </a:r>
            <a:r>
              <a:rPr lang="zh-CN" altLang="en-US" sz="2400" dirty="0"/>
              <a:t>个不同格局.。</a:t>
            </a:r>
          </a:p>
          <a:p>
            <a:pPr marL="342900" marR="0" lvl="0" indent="-342900" algn="l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/>
              <a:t>△证明: </a:t>
            </a:r>
            <a:endParaRPr lang="en-US" altLang="zh-CN" sz="2400" dirty="0"/>
          </a:p>
          <a:p>
            <a:pPr marL="342900" marR="0" lvl="0" indent="-342900" algn="l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格局包括当前状态, 带头位置和带内容，这三者的不同组合数恰为</a:t>
            </a:r>
            <a:r>
              <a:rPr lang="en-US" altLang="zh-CN" sz="2400" dirty="0"/>
              <a:t>q*n* </a:t>
            </a:r>
            <a:r>
              <a:rPr lang="en-US" altLang="zh-CN" sz="2400" dirty="0" err="1"/>
              <a:t>g</a:t>
            </a:r>
            <a:r>
              <a:rPr lang="en-US" altLang="zh-CN" sz="2400" baseline="30000" dirty="0" err="1"/>
              <a:t>n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36740"/>
              </p:ext>
            </p:extLst>
          </p:nvPr>
        </p:nvGraphicFramePr>
        <p:xfrm>
          <a:off x="3864144" y="5523239"/>
          <a:ext cx="4867435" cy="380349"/>
        </p:xfrm>
        <a:graphic>
          <a:graphicData uri="http://schemas.openxmlformats.org/drawingml/2006/table">
            <a:tbl>
              <a:tblPr firstRow="1" bandRow="1"/>
              <a:tblGrid>
                <a:gridCol w="973487">
                  <a:extLst>
                    <a:ext uri="{9D8B030D-6E8A-4147-A177-3AD203B41FA5}">
                      <a16:colId xmlns:a16="http://schemas.microsoft.com/office/drawing/2014/main" val="1980526515"/>
                    </a:ext>
                  </a:extLst>
                </a:gridCol>
                <a:gridCol w="973487">
                  <a:extLst>
                    <a:ext uri="{9D8B030D-6E8A-4147-A177-3AD203B41FA5}">
                      <a16:colId xmlns:a16="http://schemas.microsoft.com/office/drawing/2014/main" val="1615987663"/>
                    </a:ext>
                  </a:extLst>
                </a:gridCol>
                <a:gridCol w="973487">
                  <a:extLst>
                    <a:ext uri="{9D8B030D-6E8A-4147-A177-3AD203B41FA5}">
                      <a16:colId xmlns:a16="http://schemas.microsoft.com/office/drawing/2014/main" val="4240293213"/>
                    </a:ext>
                  </a:extLst>
                </a:gridCol>
                <a:gridCol w="973487">
                  <a:extLst>
                    <a:ext uri="{9D8B030D-6E8A-4147-A177-3AD203B41FA5}">
                      <a16:colId xmlns:a16="http://schemas.microsoft.com/office/drawing/2014/main" val="194765903"/>
                    </a:ext>
                  </a:extLst>
                </a:gridCol>
                <a:gridCol w="973487">
                  <a:extLst>
                    <a:ext uri="{9D8B030D-6E8A-4147-A177-3AD203B41FA5}">
                      <a16:colId xmlns:a16="http://schemas.microsoft.com/office/drawing/2014/main" val="994476915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5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40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FD9B669-1D97-49A4-8AFA-783A56F1F0DB}" type="slidenum">
              <a:rPr lang="zh-CN" altLang="en-US" sz="140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36</a:t>
            </a:fld>
            <a:endParaRPr lang="en-US" altLang="zh-CN" sz="1400">
              <a:solidFill>
                <a:srgbClr val="EAEAEA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15888"/>
            <a:ext cx="7772400" cy="7556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定理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 b="1" baseline="-25000">
                <a:ea typeface="宋体" panose="02010600030101010101" pitchFamily="2" charset="-122"/>
              </a:rPr>
              <a:t>LBA</a:t>
            </a:r>
            <a:r>
              <a:rPr lang="zh-CN" altLang="en-US" b="1">
                <a:ea typeface="宋体" panose="02010600030101010101" pitchFamily="2" charset="-122"/>
              </a:rPr>
              <a:t>是可判定的.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066801"/>
            <a:ext cx="7772400" cy="5153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folHlink"/>
                </a:solidFill>
                <a:ea typeface="宋体" panose="02010600030101010101" pitchFamily="2" charset="-122"/>
              </a:rPr>
              <a:t>证明思路</a:t>
            </a:r>
            <a:r>
              <a:rPr lang="zh-CN" altLang="en-US" b="1">
                <a:ea typeface="宋体" panose="02010600030101010101" pitchFamily="2" charset="-122"/>
              </a:rPr>
              <a:t>: </a:t>
            </a:r>
            <a:r>
              <a:rPr lang="zh-CN" altLang="en-US" sz="2800" b="1">
                <a:ea typeface="宋体" panose="02010600030101010101" pitchFamily="2" charset="-122"/>
              </a:rPr>
              <a:t>在输入</a:t>
            </a:r>
            <a:r>
              <a:rPr lang="en-US" altLang="zh-CN" sz="2800" b="1">
                <a:ea typeface="宋体" panose="02010600030101010101" pitchFamily="2" charset="-122"/>
              </a:rPr>
              <a:t>w</a:t>
            </a:r>
            <a:r>
              <a:rPr lang="zh-CN" altLang="en-US" sz="2800" b="1">
                <a:ea typeface="宋体" panose="02010600030101010101" pitchFamily="2" charset="-122"/>
              </a:rPr>
              <a:t>上模拟</a:t>
            </a:r>
            <a:r>
              <a:rPr lang="en-US" altLang="zh-CN" sz="2800" b="1">
                <a:ea typeface="宋体" panose="02010600030101010101" pitchFamily="2" charset="-122"/>
              </a:rPr>
              <a:t>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  如果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停机接受,则接受</a:t>
            </a:r>
            <a:endParaRPr lang="en-US" altLang="zh-CN" sz="2400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  如果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停机拒绝,则拒绝</a:t>
            </a:r>
            <a:endParaRPr lang="en-US" altLang="zh-CN" sz="2400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  如果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不停机, 则……?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</a:t>
            </a:r>
            <a:r>
              <a:rPr lang="zh-CN" altLang="en-US" sz="2400" b="1" u="sng">
                <a:ea typeface="宋体" panose="02010600030101010101" pitchFamily="2" charset="-122"/>
              </a:rPr>
              <a:t>根据引理,</a:t>
            </a:r>
            <a:endParaRPr lang="en-US" altLang="zh-CN" sz="2400" b="1" u="sng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如果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运行超过</a:t>
            </a:r>
            <a:r>
              <a:rPr lang="en-US" altLang="zh-CN" sz="2400" b="1">
                <a:solidFill>
                  <a:srgbClr val="FFFF00"/>
                </a:solidFill>
                <a:ea typeface="宋体" panose="02010600030101010101" pitchFamily="2" charset="-122"/>
              </a:rPr>
              <a:t>qng</a:t>
            </a:r>
            <a:r>
              <a:rPr lang="en-US" altLang="zh-CN" sz="2400" b="1" baseline="30000">
                <a:solidFill>
                  <a:srgbClr val="FFFF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b="1">
                <a:ea typeface="宋体" panose="02010600030101010101" pitchFamily="2" charset="-122"/>
              </a:rPr>
              <a:t>步,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    则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重复了某个格局,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    因此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将陷入死循环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以上考虑的是确定型</a:t>
            </a:r>
            <a:r>
              <a:rPr lang="en-US" altLang="zh-CN" sz="2400" b="1">
                <a:ea typeface="宋体" panose="02010600030101010101" pitchFamily="2" charset="-122"/>
              </a:rPr>
              <a:t>LBA,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对于非确定型</a:t>
            </a:r>
            <a:r>
              <a:rPr lang="en-US" altLang="zh-CN" sz="2400" b="1">
                <a:ea typeface="宋体" panose="02010600030101010101" pitchFamily="2" charset="-122"/>
              </a:rPr>
              <a:t>LBA,</a:t>
            </a:r>
            <a:r>
              <a:rPr lang="zh-CN" altLang="en-US" sz="2400" b="1">
                <a:ea typeface="宋体" panose="02010600030101010101" pitchFamily="2" charset="-122"/>
              </a:rPr>
              <a:t>  考虑不同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  格局的排列,  共</a:t>
            </a:r>
            <a:r>
              <a:rPr lang="en-US" altLang="zh-CN" sz="2400" b="1">
                <a:solidFill>
                  <a:srgbClr val="FFFF00"/>
                </a:solidFill>
                <a:ea typeface="宋体" panose="02010600030101010101" pitchFamily="2" charset="-122"/>
              </a:rPr>
              <a:t>qng</a:t>
            </a:r>
            <a:r>
              <a:rPr lang="en-US" altLang="zh-CN" sz="2400" b="1" baseline="30000">
                <a:solidFill>
                  <a:srgbClr val="FFFF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b="1">
                <a:solidFill>
                  <a:srgbClr val="FFFF00"/>
                </a:solidFill>
                <a:ea typeface="宋体" panose="02010600030101010101" pitchFamily="2" charset="-122"/>
              </a:rPr>
              <a:t>!</a:t>
            </a:r>
            <a:r>
              <a:rPr lang="zh-CN" altLang="en-US" sz="2400" b="1">
                <a:ea typeface="宋体" panose="02010600030101010101" pitchFamily="2" charset="-122"/>
              </a:rPr>
              <a:t>种.</a:t>
            </a:r>
          </a:p>
        </p:txBody>
      </p:sp>
    </p:spTree>
    <p:extLst>
      <p:ext uri="{BB962C8B-B14F-4D97-AF65-F5344CB8AC3E}">
        <p14:creationId xmlns:p14="http://schemas.microsoft.com/office/powerpoint/2010/main" val="2630429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F7E29C-E7A8-4330-BA9C-7859D53EF5E6}" type="slidenum">
              <a:rPr lang="zh-CN" altLang="en-US" sz="1400">
                <a:solidFill>
                  <a:srgbClr val="EAEAEA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>
              <a:solidFill>
                <a:srgbClr val="EAEAEA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定理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 b="1" baseline="-25000">
                <a:ea typeface="宋体" panose="02010600030101010101" pitchFamily="2" charset="-122"/>
              </a:rPr>
              <a:t>LBA</a:t>
            </a:r>
            <a:r>
              <a:rPr lang="zh-CN" altLang="en-US" b="1">
                <a:ea typeface="宋体" panose="02010600030101010101" pitchFamily="2" charset="-122"/>
              </a:rPr>
              <a:t>是可判定的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3716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folHlink"/>
                </a:solidFill>
                <a:ea typeface="宋体" panose="02010600030101010101" pitchFamily="2" charset="-122"/>
              </a:rPr>
              <a:t>证明</a:t>
            </a:r>
            <a:r>
              <a:rPr lang="zh-CN" altLang="en-US" b="1">
                <a:ea typeface="宋体" panose="02010600030101010101" pitchFamily="2" charset="-122"/>
              </a:rPr>
              <a:t>: </a:t>
            </a:r>
            <a:r>
              <a:rPr lang="en-US" altLang="zh-CN" b="1">
                <a:ea typeface="宋体" panose="02010600030101010101" pitchFamily="2" charset="-122"/>
              </a:rPr>
              <a:t>TM L</a:t>
            </a:r>
            <a:r>
              <a:rPr lang="zh-CN" altLang="en-US" b="1">
                <a:ea typeface="宋体" panose="02010600030101010101" pitchFamily="2" charset="-122"/>
              </a:rPr>
              <a:t>判定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 b="1" baseline="-25000">
                <a:ea typeface="宋体" panose="02010600030101010101" pitchFamily="2" charset="-122"/>
              </a:rPr>
              <a:t>LBA</a:t>
            </a:r>
            <a:r>
              <a:rPr lang="zh-CN" altLang="en-US" b="1">
                <a:ea typeface="宋体" panose="02010600030101010101" pitchFamily="2" charset="-122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ea typeface="宋体" panose="02010600030101010101" pitchFamily="2" charset="-122"/>
              </a:rPr>
              <a:t>    </a:t>
            </a:r>
            <a:r>
              <a:rPr lang="en-US" altLang="zh-CN" sz="2800" b="1">
                <a:ea typeface="宋体" panose="02010600030101010101" pitchFamily="2" charset="-122"/>
              </a:rPr>
              <a:t>L = “</a:t>
            </a:r>
            <a:r>
              <a:rPr lang="zh-CN" altLang="en-US" sz="2800" b="1">
                <a:ea typeface="宋体" panose="02010600030101010101" pitchFamily="2" charset="-122"/>
              </a:rPr>
              <a:t>对输入&lt;</a:t>
            </a:r>
            <a:r>
              <a:rPr lang="en-US" altLang="zh-CN" sz="2800" b="1">
                <a:ea typeface="宋体" panose="02010600030101010101" pitchFamily="2" charset="-122"/>
              </a:rPr>
              <a:t>M,w&gt;,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          </a:t>
            </a: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是</a:t>
            </a:r>
            <a:r>
              <a:rPr lang="en-US" altLang="zh-CN" sz="2800" b="1">
                <a:ea typeface="宋体" panose="02010600030101010101" pitchFamily="2" charset="-122"/>
              </a:rPr>
              <a:t>LBA,w</a:t>
            </a:r>
            <a:r>
              <a:rPr lang="zh-CN" altLang="en-US" sz="2800" b="1">
                <a:ea typeface="宋体" panose="02010600030101010101" pitchFamily="2" charset="-122"/>
              </a:rPr>
              <a:t>是串: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   1) </a:t>
            </a:r>
            <a:r>
              <a:rPr lang="zh-CN" altLang="en-US" sz="2800" b="1"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ea typeface="宋体" panose="02010600030101010101" pitchFamily="2" charset="-122"/>
              </a:rPr>
              <a:t>w</a:t>
            </a:r>
            <a:r>
              <a:rPr lang="zh-CN" altLang="en-US" sz="2800" b="1">
                <a:ea typeface="宋体" panose="02010600030101010101" pitchFamily="2" charset="-122"/>
              </a:rPr>
              <a:t>上模拟</a:t>
            </a: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运行</a:t>
            </a:r>
            <a:r>
              <a:rPr lang="en-US" altLang="zh-CN" sz="2800" b="1">
                <a:ea typeface="宋体" panose="02010600030101010101" pitchFamily="2" charset="-122"/>
              </a:rPr>
              <a:t>qng</a:t>
            </a:r>
            <a:r>
              <a:rPr lang="en-US" altLang="zh-CN" sz="2800" b="1" baseline="30000">
                <a:ea typeface="宋体" panose="02010600030101010101" pitchFamily="2" charset="-122"/>
              </a:rPr>
              <a:t>n</a:t>
            </a:r>
            <a:r>
              <a:rPr lang="zh-CN" altLang="en-US" sz="2800" b="1">
                <a:ea typeface="宋体" panose="02010600030101010101" pitchFamily="2" charset="-122"/>
              </a:rPr>
              <a:t>步, 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       或者直到它停机.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   2) 如果</a:t>
            </a: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停机,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           则当</a:t>
            </a: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接受时接受,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              当</a:t>
            </a: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拒绝时拒绝; 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       如果</a:t>
            </a: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还没有停机,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           则拒绝. ” #</a:t>
            </a:r>
          </a:p>
        </p:txBody>
      </p:sp>
    </p:spTree>
    <p:extLst>
      <p:ext uri="{BB962C8B-B14F-4D97-AF65-F5344CB8AC3E}">
        <p14:creationId xmlns:p14="http://schemas.microsoft.com/office/powerpoint/2010/main" val="2982129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FB3F344-6CBB-4D4B-9BE9-C107FABBA8B2}" type="slidenum">
              <a:rPr lang="zh-CN" altLang="en-US" sz="1400">
                <a:solidFill>
                  <a:srgbClr val="EAEAEA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>
              <a:solidFill>
                <a:srgbClr val="EAEAEA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36717"/>
            <a:ext cx="7772400" cy="8985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计算历史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77724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ea typeface="宋体" panose="02010600030101010101" pitchFamily="2" charset="-122"/>
              </a:rPr>
              <a:t>M</a:t>
            </a:r>
            <a:r>
              <a:rPr lang="zh-CN" altLang="en-US" b="1" dirty="0">
                <a:ea typeface="宋体" panose="02010600030101010101" pitchFamily="2" charset="-122"/>
              </a:rPr>
              <a:t>是一个</a:t>
            </a:r>
            <a:r>
              <a:rPr lang="en-US" altLang="zh-CN" b="1" dirty="0">
                <a:ea typeface="宋体" panose="02010600030101010101" pitchFamily="2" charset="-122"/>
              </a:rPr>
              <a:t>TM, w</a:t>
            </a:r>
            <a:r>
              <a:rPr lang="zh-CN" altLang="en-US" b="1" dirty="0">
                <a:ea typeface="宋体" panose="02010600030101010101" pitchFamily="2" charset="-122"/>
              </a:rPr>
              <a:t>是一个输入串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</a:t>
            </a:r>
            <a:r>
              <a:rPr lang="zh-CN" altLang="en-US" b="1" dirty="0"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ea typeface="宋体" panose="02010600030101010101" pitchFamily="2" charset="-122"/>
              </a:rPr>
              <a:t>w</a:t>
            </a:r>
            <a:r>
              <a:rPr lang="zh-CN" altLang="en-US" b="1" dirty="0">
                <a:ea typeface="宋体" panose="02010600030101010101" pitchFamily="2" charset="-122"/>
              </a:rPr>
              <a:t>上的</a:t>
            </a:r>
            <a:r>
              <a:rPr lang="zh-CN" altLang="en-US" b="1" dirty="0">
                <a:solidFill>
                  <a:schemeClr val="folHlink"/>
                </a:solidFill>
                <a:ea typeface="宋体" panose="02010600030101010101" pitchFamily="2" charset="-122"/>
              </a:rPr>
              <a:t>接受计算历史</a:t>
            </a:r>
            <a:r>
              <a:rPr lang="zh-CN" altLang="en-US" b="1" dirty="0">
                <a:ea typeface="宋体" panose="02010600030101010101" pitchFamily="2" charset="-122"/>
              </a:rPr>
              <a:t>是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格局序列 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en-US" altLang="zh-CN" b="1" dirty="0">
                <a:ea typeface="宋体" panose="02010600030101010101" pitchFamily="2" charset="-122"/>
              </a:rPr>
              <a:t>,C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,…,</a:t>
            </a:r>
            <a:r>
              <a:rPr lang="en-US" altLang="zh-CN" b="1" dirty="0" err="1">
                <a:ea typeface="宋体" panose="02010600030101010101" pitchFamily="2" charset="-122"/>
              </a:rPr>
              <a:t>C</a:t>
            </a:r>
            <a:r>
              <a:rPr lang="en-US" altLang="zh-CN" b="1" baseline="-25000" dirty="0" err="1">
                <a:ea typeface="宋体" panose="02010600030101010101" pitchFamily="2" charset="-122"/>
              </a:rPr>
              <a:t>k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 其中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ea typeface="宋体" panose="02010600030101010101" pitchFamily="2" charset="-122"/>
              </a:rPr>
              <a:t>是初始格局,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 每个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en-US" altLang="zh-CN" b="1" baseline="-25000" dirty="0">
                <a:ea typeface="宋体" panose="02010600030101010101" pitchFamily="2" charset="-122"/>
              </a:rPr>
              <a:t>i</a:t>
            </a:r>
            <a:r>
              <a:rPr lang="zh-CN" altLang="en-US" b="1" dirty="0">
                <a:ea typeface="宋体" panose="02010600030101010101" pitchFamily="2" charset="-122"/>
              </a:rPr>
              <a:t>都是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en-US" altLang="zh-CN" b="1" baseline="-25000" dirty="0">
                <a:ea typeface="宋体" panose="02010600030101010101" pitchFamily="2" charset="-122"/>
              </a:rPr>
              <a:t>i-1</a:t>
            </a:r>
            <a:r>
              <a:rPr lang="zh-CN" altLang="en-US" b="1" dirty="0">
                <a:ea typeface="宋体" panose="02010600030101010101" pitchFamily="2" charset="-122"/>
              </a:rPr>
              <a:t>的合法结果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 (即符合</a:t>
            </a:r>
            <a:r>
              <a:rPr lang="en-US" altLang="zh-CN" b="1" dirty="0">
                <a:ea typeface="宋体" panose="02010600030101010101" pitchFamily="2" charset="-122"/>
              </a:rPr>
              <a:t>M</a:t>
            </a:r>
            <a:r>
              <a:rPr lang="zh-CN" altLang="en-US" b="1" dirty="0">
                <a:ea typeface="宋体" panose="02010600030101010101" pitchFamily="2" charset="-122"/>
              </a:rPr>
              <a:t>的转移函数),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</a:t>
            </a:r>
            <a:r>
              <a:rPr lang="en-US" altLang="zh-CN" b="1" dirty="0" err="1">
                <a:ea typeface="宋体" panose="02010600030101010101" pitchFamily="2" charset="-122"/>
              </a:rPr>
              <a:t>C</a:t>
            </a:r>
            <a:r>
              <a:rPr lang="en-US" altLang="zh-CN" b="1" baseline="-25000" dirty="0" err="1">
                <a:ea typeface="宋体" panose="02010600030101010101" pitchFamily="2" charset="-122"/>
              </a:rPr>
              <a:t>k</a:t>
            </a:r>
            <a:r>
              <a:rPr lang="zh-CN" altLang="en-US" b="1" dirty="0">
                <a:ea typeface="宋体" panose="02010600030101010101" pitchFamily="2" charset="-122"/>
              </a:rPr>
              <a:t>是接受格局.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拒绝计算历史:  </a:t>
            </a:r>
            <a:r>
              <a:rPr lang="en-US" altLang="zh-CN" b="1" dirty="0" err="1">
                <a:ea typeface="宋体" panose="02010600030101010101" pitchFamily="2" charset="-122"/>
              </a:rPr>
              <a:t>C</a:t>
            </a:r>
            <a:r>
              <a:rPr lang="en-US" altLang="zh-CN" b="1" baseline="-25000" dirty="0" err="1">
                <a:ea typeface="宋体" panose="02010600030101010101" pitchFamily="2" charset="-122"/>
              </a:rPr>
              <a:t>k</a:t>
            </a:r>
            <a:r>
              <a:rPr lang="zh-CN" altLang="en-US" b="1" dirty="0">
                <a:ea typeface="宋体" panose="02010600030101010101" pitchFamily="2" charset="-122"/>
              </a:rPr>
              <a:t>是拒绝格局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计算历史都是有穷序列</a:t>
            </a:r>
          </a:p>
        </p:txBody>
      </p:sp>
    </p:spTree>
    <p:extLst>
      <p:ext uri="{BB962C8B-B14F-4D97-AF65-F5344CB8AC3E}">
        <p14:creationId xmlns:p14="http://schemas.microsoft.com/office/powerpoint/2010/main" val="3528085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Representing computations</a:t>
            </a:r>
          </a:p>
        </p:txBody>
      </p:sp>
      <p:sp>
        <p:nvSpPr>
          <p:cNvPr id="33795" name="Oval 4"/>
          <p:cNvSpPr>
            <a:spLocks noChangeArrowheads="1"/>
          </p:cNvSpPr>
          <p:nvPr/>
        </p:nvSpPr>
        <p:spPr bwMode="auto">
          <a:xfrm>
            <a:off x="2171700" y="3298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2179639" y="3248025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0</a:t>
            </a:r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3233738" y="2282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3225800" y="2232025"/>
            <a:ext cx="36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4325938" y="2282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3800" name="TextBox 9"/>
          <p:cNvSpPr txBox="1">
            <a:spLocks noChangeArrowheads="1"/>
          </p:cNvSpPr>
          <p:nvPr/>
        </p:nvSpPr>
        <p:spPr bwMode="auto">
          <a:xfrm>
            <a:off x="4325939" y="22320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5448300" y="3298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3802" name="TextBox 11"/>
          <p:cNvSpPr txBox="1">
            <a:spLocks noChangeArrowheads="1"/>
          </p:cNvSpPr>
          <p:nvPr/>
        </p:nvSpPr>
        <p:spPr bwMode="auto">
          <a:xfrm>
            <a:off x="5448300" y="3248025"/>
            <a:ext cx="36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3230563" y="4314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3804" name="TextBox 13"/>
          <p:cNvSpPr txBox="1">
            <a:spLocks noChangeArrowheads="1"/>
          </p:cNvSpPr>
          <p:nvPr/>
        </p:nvSpPr>
        <p:spPr bwMode="auto">
          <a:xfrm>
            <a:off x="3246439" y="42640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33805" name="Oval 14"/>
          <p:cNvSpPr>
            <a:spLocks noChangeArrowheads="1"/>
          </p:cNvSpPr>
          <p:nvPr/>
        </p:nvSpPr>
        <p:spPr bwMode="auto">
          <a:xfrm>
            <a:off x="4322763" y="4314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3806" name="TextBox 15"/>
          <p:cNvSpPr txBox="1">
            <a:spLocks noChangeArrowheads="1"/>
          </p:cNvSpPr>
          <p:nvPr/>
        </p:nvSpPr>
        <p:spPr bwMode="auto">
          <a:xfrm>
            <a:off x="4332289" y="42640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33807" name="Oval 18"/>
          <p:cNvSpPr>
            <a:spLocks noChangeArrowheads="1"/>
          </p:cNvSpPr>
          <p:nvPr/>
        </p:nvSpPr>
        <p:spPr bwMode="auto">
          <a:xfrm>
            <a:off x="6507163" y="3298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3808" name="TextBox 19"/>
          <p:cNvSpPr txBox="1">
            <a:spLocks noChangeArrowheads="1"/>
          </p:cNvSpPr>
          <p:nvPr/>
        </p:nvSpPr>
        <p:spPr bwMode="auto">
          <a:xfrm>
            <a:off x="6507164" y="32480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6</a:t>
            </a:r>
          </a:p>
        </p:txBody>
      </p:sp>
      <p:sp>
        <p:nvSpPr>
          <p:cNvPr id="33809" name="Oval 22"/>
          <p:cNvSpPr>
            <a:spLocks noChangeArrowheads="1"/>
          </p:cNvSpPr>
          <p:nvPr/>
        </p:nvSpPr>
        <p:spPr bwMode="auto">
          <a:xfrm>
            <a:off x="3233738" y="3298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3810" name="TextBox 23"/>
          <p:cNvSpPr txBox="1">
            <a:spLocks noChangeArrowheads="1"/>
          </p:cNvSpPr>
          <p:nvPr/>
        </p:nvSpPr>
        <p:spPr bwMode="auto">
          <a:xfrm>
            <a:off x="3243264" y="3248025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33811" name="Oval 24"/>
          <p:cNvSpPr>
            <a:spLocks noChangeArrowheads="1"/>
          </p:cNvSpPr>
          <p:nvPr/>
        </p:nvSpPr>
        <p:spPr bwMode="auto">
          <a:xfrm>
            <a:off x="4310063" y="33067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3812" name="TextBox 25"/>
          <p:cNvSpPr txBox="1">
            <a:spLocks noChangeArrowheads="1"/>
          </p:cNvSpPr>
          <p:nvPr/>
        </p:nvSpPr>
        <p:spPr bwMode="auto">
          <a:xfrm>
            <a:off x="4318000" y="3255964"/>
            <a:ext cx="363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a</a:t>
            </a:r>
          </a:p>
        </p:txBody>
      </p:sp>
      <p:cxnSp>
        <p:nvCxnSpPr>
          <p:cNvPr id="33813" name="Straight Arrow Connector 29"/>
          <p:cNvCxnSpPr>
            <a:cxnSpLocks noChangeShapeType="1"/>
          </p:cNvCxnSpPr>
          <p:nvPr/>
        </p:nvCxnSpPr>
        <p:spPr bwMode="auto">
          <a:xfrm>
            <a:off x="1917700" y="348456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Straight Arrow Connector 30"/>
          <p:cNvCxnSpPr>
            <a:cxnSpLocks noChangeShapeType="1"/>
            <a:endCxn id="33809" idx="2"/>
          </p:cNvCxnSpPr>
          <p:nvPr/>
        </p:nvCxnSpPr>
        <p:spPr bwMode="auto">
          <a:xfrm>
            <a:off x="2552700" y="3484563"/>
            <a:ext cx="6810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Straight Arrow Connector 32"/>
          <p:cNvCxnSpPr>
            <a:cxnSpLocks noChangeShapeType="1"/>
          </p:cNvCxnSpPr>
          <p:nvPr/>
        </p:nvCxnSpPr>
        <p:spPr bwMode="auto">
          <a:xfrm>
            <a:off x="3619500" y="3484563"/>
            <a:ext cx="6810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Straight Arrow Connector 33"/>
          <p:cNvCxnSpPr>
            <a:cxnSpLocks noChangeShapeType="1"/>
          </p:cNvCxnSpPr>
          <p:nvPr/>
        </p:nvCxnSpPr>
        <p:spPr bwMode="auto">
          <a:xfrm>
            <a:off x="5821364" y="3489326"/>
            <a:ext cx="681037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Straight Arrow Connector 34"/>
          <p:cNvCxnSpPr>
            <a:cxnSpLocks noChangeShapeType="1"/>
          </p:cNvCxnSpPr>
          <p:nvPr/>
        </p:nvCxnSpPr>
        <p:spPr bwMode="auto">
          <a:xfrm>
            <a:off x="3627439" y="2468563"/>
            <a:ext cx="6826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Straight Arrow Connector 35"/>
          <p:cNvCxnSpPr>
            <a:cxnSpLocks noChangeShapeType="1"/>
          </p:cNvCxnSpPr>
          <p:nvPr/>
        </p:nvCxnSpPr>
        <p:spPr bwMode="auto">
          <a:xfrm>
            <a:off x="3627439" y="4518026"/>
            <a:ext cx="6826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rc 27"/>
          <p:cNvSpPr/>
          <p:nvPr/>
        </p:nvSpPr>
        <p:spPr bwMode="auto">
          <a:xfrm>
            <a:off x="3271838" y="2028825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rc 28"/>
          <p:cNvSpPr/>
          <p:nvPr/>
        </p:nvSpPr>
        <p:spPr bwMode="auto">
          <a:xfrm>
            <a:off x="4373563" y="2003425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 flipV="1">
            <a:off x="3271838" y="4662488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Arc 30"/>
          <p:cNvSpPr/>
          <p:nvPr/>
        </p:nvSpPr>
        <p:spPr bwMode="auto">
          <a:xfrm flipV="1">
            <a:off x="4373563" y="4637088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rc 31"/>
          <p:cNvSpPr/>
          <p:nvPr/>
        </p:nvSpPr>
        <p:spPr bwMode="auto">
          <a:xfrm>
            <a:off x="3281363" y="3019425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24" name="TextBox 41"/>
          <p:cNvSpPr txBox="1">
            <a:spLocks noChangeArrowheads="1"/>
          </p:cNvSpPr>
          <p:nvPr/>
        </p:nvSpPr>
        <p:spPr bwMode="auto">
          <a:xfrm rot="-2500174">
            <a:off x="2322513" y="2859089"/>
            <a:ext cx="595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a/xR</a:t>
            </a:r>
          </a:p>
        </p:txBody>
      </p:sp>
      <p:sp>
        <p:nvSpPr>
          <p:cNvPr id="33825" name="TextBox 42"/>
          <p:cNvSpPr txBox="1">
            <a:spLocks noChangeArrowheads="1"/>
          </p:cNvSpPr>
          <p:nvPr/>
        </p:nvSpPr>
        <p:spPr bwMode="auto">
          <a:xfrm>
            <a:off x="3619501" y="2112964"/>
            <a:ext cx="752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%/%R</a:t>
            </a:r>
          </a:p>
        </p:txBody>
      </p:sp>
      <p:sp>
        <p:nvSpPr>
          <p:cNvPr id="33826" name="TextBox 43"/>
          <p:cNvSpPr txBox="1">
            <a:spLocks noChangeArrowheads="1"/>
          </p:cNvSpPr>
          <p:nvPr/>
        </p:nvSpPr>
        <p:spPr bwMode="auto">
          <a:xfrm>
            <a:off x="3627439" y="4478339"/>
            <a:ext cx="752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%/%R</a:t>
            </a:r>
          </a:p>
        </p:txBody>
      </p:sp>
      <p:cxnSp>
        <p:nvCxnSpPr>
          <p:cNvPr id="33827" name="Straight Arrow Connector 44"/>
          <p:cNvCxnSpPr>
            <a:cxnSpLocks noChangeShapeType="1"/>
          </p:cNvCxnSpPr>
          <p:nvPr/>
        </p:nvCxnSpPr>
        <p:spPr bwMode="auto">
          <a:xfrm flipV="1">
            <a:off x="2501900" y="2638425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8" name="Straight Arrow Connector 47"/>
          <p:cNvCxnSpPr>
            <a:cxnSpLocks noChangeShapeType="1"/>
          </p:cNvCxnSpPr>
          <p:nvPr/>
        </p:nvCxnSpPr>
        <p:spPr bwMode="auto">
          <a:xfrm>
            <a:off x="2501900" y="3662363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9" name="TextBox 48"/>
          <p:cNvSpPr txBox="1">
            <a:spLocks noChangeArrowheads="1"/>
          </p:cNvSpPr>
          <p:nvPr/>
        </p:nvSpPr>
        <p:spPr bwMode="auto">
          <a:xfrm rot="-2500174">
            <a:off x="4530726" y="3844926"/>
            <a:ext cx="608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b/xL</a:t>
            </a:r>
          </a:p>
        </p:txBody>
      </p:sp>
      <p:cxnSp>
        <p:nvCxnSpPr>
          <p:cNvPr id="33830" name="Straight Arrow Connector 49"/>
          <p:cNvCxnSpPr>
            <a:cxnSpLocks noChangeShapeType="1"/>
          </p:cNvCxnSpPr>
          <p:nvPr/>
        </p:nvCxnSpPr>
        <p:spPr bwMode="auto">
          <a:xfrm flipV="1">
            <a:off x="4679950" y="3654425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1" name="TextBox 50"/>
          <p:cNvSpPr txBox="1">
            <a:spLocks noChangeArrowheads="1"/>
          </p:cNvSpPr>
          <p:nvPr/>
        </p:nvSpPr>
        <p:spPr bwMode="auto">
          <a:xfrm rot="2544744">
            <a:off x="2471738" y="3560764"/>
            <a:ext cx="620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b/xR</a:t>
            </a:r>
          </a:p>
        </p:txBody>
      </p:sp>
      <p:cxnSp>
        <p:nvCxnSpPr>
          <p:cNvPr id="33832" name="Straight Arrow Connector 51"/>
          <p:cNvCxnSpPr>
            <a:cxnSpLocks noChangeShapeType="1"/>
          </p:cNvCxnSpPr>
          <p:nvPr/>
        </p:nvCxnSpPr>
        <p:spPr bwMode="auto">
          <a:xfrm>
            <a:off x="4686300" y="2600325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3" name="TextBox 52"/>
          <p:cNvSpPr txBox="1">
            <a:spLocks noChangeArrowheads="1"/>
          </p:cNvSpPr>
          <p:nvPr/>
        </p:nvSpPr>
        <p:spPr bwMode="auto">
          <a:xfrm rot="2544744">
            <a:off x="4686301" y="2514600"/>
            <a:ext cx="582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a/xL</a:t>
            </a:r>
          </a:p>
        </p:txBody>
      </p:sp>
      <p:sp>
        <p:nvSpPr>
          <p:cNvPr id="33834" name="TextBox 53"/>
          <p:cNvSpPr txBox="1">
            <a:spLocks noChangeArrowheads="1"/>
          </p:cNvSpPr>
          <p:nvPr/>
        </p:nvSpPr>
        <p:spPr bwMode="auto">
          <a:xfrm>
            <a:off x="3119438" y="1371600"/>
            <a:ext cx="58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a/aR</a:t>
            </a:r>
          </a:p>
        </p:txBody>
      </p:sp>
      <p:sp>
        <p:nvSpPr>
          <p:cNvPr id="33835" name="TextBox 54"/>
          <p:cNvSpPr txBox="1">
            <a:spLocks noChangeArrowheads="1"/>
          </p:cNvSpPr>
          <p:nvPr/>
        </p:nvSpPr>
        <p:spPr bwMode="auto">
          <a:xfrm>
            <a:off x="3111500" y="1651000"/>
            <a:ext cx="62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b/bR</a:t>
            </a:r>
          </a:p>
        </p:txBody>
      </p:sp>
      <p:sp>
        <p:nvSpPr>
          <p:cNvPr id="33836" name="TextBox 55"/>
          <p:cNvSpPr txBox="1">
            <a:spLocks noChangeArrowheads="1"/>
          </p:cNvSpPr>
          <p:nvPr/>
        </p:nvSpPr>
        <p:spPr bwMode="auto">
          <a:xfrm>
            <a:off x="3128963" y="4927600"/>
            <a:ext cx="58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a/aR</a:t>
            </a:r>
          </a:p>
        </p:txBody>
      </p:sp>
      <p:sp>
        <p:nvSpPr>
          <p:cNvPr id="33837" name="TextBox 56"/>
          <p:cNvSpPr txBox="1">
            <a:spLocks noChangeArrowheads="1"/>
          </p:cNvSpPr>
          <p:nvPr/>
        </p:nvSpPr>
        <p:spPr bwMode="auto">
          <a:xfrm>
            <a:off x="3121025" y="5207000"/>
            <a:ext cx="62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b/bR</a:t>
            </a:r>
          </a:p>
        </p:txBody>
      </p:sp>
      <p:sp>
        <p:nvSpPr>
          <p:cNvPr id="33838" name="TextBox 57"/>
          <p:cNvSpPr txBox="1">
            <a:spLocks noChangeArrowheads="1"/>
          </p:cNvSpPr>
          <p:nvPr/>
        </p:nvSpPr>
        <p:spPr bwMode="auto">
          <a:xfrm>
            <a:off x="4243388" y="1665289"/>
            <a:ext cx="608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x/xR</a:t>
            </a:r>
          </a:p>
        </p:txBody>
      </p:sp>
      <p:sp>
        <p:nvSpPr>
          <p:cNvPr id="33839" name="TextBox 58"/>
          <p:cNvSpPr txBox="1">
            <a:spLocks noChangeArrowheads="1"/>
          </p:cNvSpPr>
          <p:nvPr/>
        </p:nvSpPr>
        <p:spPr bwMode="auto">
          <a:xfrm>
            <a:off x="3133726" y="2674939"/>
            <a:ext cx="608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x/xR</a:t>
            </a:r>
          </a:p>
        </p:txBody>
      </p:sp>
      <p:sp>
        <p:nvSpPr>
          <p:cNvPr id="33840" name="TextBox 59"/>
          <p:cNvSpPr txBox="1">
            <a:spLocks noChangeArrowheads="1"/>
          </p:cNvSpPr>
          <p:nvPr/>
        </p:nvSpPr>
        <p:spPr bwMode="auto">
          <a:xfrm>
            <a:off x="4203701" y="4927600"/>
            <a:ext cx="608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x/xR</a:t>
            </a:r>
          </a:p>
        </p:txBody>
      </p:sp>
      <p:sp>
        <p:nvSpPr>
          <p:cNvPr id="33841" name="TextBox 60"/>
          <p:cNvSpPr txBox="1">
            <a:spLocks noChangeArrowheads="1"/>
          </p:cNvSpPr>
          <p:nvPr/>
        </p:nvSpPr>
        <p:spPr bwMode="auto">
          <a:xfrm>
            <a:off x="5357813" y="2130425"/>
            <a:ext cx="57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a/aL</a:t>
            </a:r>
          </a:p>
        </p:txBody>
      </p:sp>
      <p:sp>
        <p:nvSpPr>
          <p:cNvPr id="51" name="Arc 50"/>
          <p:cNvSpPr/>
          <p:nvPr/>
        </p:nvSpPr>
        <p:spPr bwMode="auto">
          <a:xfrm>
            <a:off x="5481638" y="3027363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43" name="TextBox 62"/>
          <p:cNvSpPr txBox="1">
            <a:spLocks noChangeArrowheads="1"/>
          </p:cNvSpPr>
          <p:nvPr/>
        </p:nvSpPr>
        <p:spPr bwMode="auto">
          <a:xfrm>
            <a:off x="5346701" y="2387600"/>
            <a:ext cx="614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b/bL</a:t>
            </a:r>
          </a:p>
        </p:txBody>
      </p:sp>
      <p:sp>
        <p:nvSpPr>
          <p:cNvPr id="33844" name="TextBox 63"/>
          <p:cNvSpPr txBox="1">
            <a:spLocks noChangeArrowheads="1"/>
          </p:cNvSpPr>
          <p:nvPr/>
        </p:nvSpPr>
        <p:spPr bwMode="auto">
          <a:xfrm>
            <a:off x="5357813" y="2659064"/>
            <a:ext cx="595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x/xL</a:t>
            </a:r>
          </a:p>
        </p:txBody>
      </p:sp>
      <p:sp>
        <p:nvSpPr>
          <p:cNvPr id="33845" name="TextBox 64"/>
          <p:cNvSpPr txBox="1">
            <a:spLocks noChangeArrowheads="1"/>
          </p:cNvSpPr>
          <p:nvPr/>
        </p:nvSpPr>
        <p:spPr bwMode="auto">
          <a:xfrm>
            <a:off x="3533775" y="3167064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☐/☐</a:t>
            </a: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  <a:ea typeface="MS Gothic" panose="020B0609070205080204" pitchFamily="49" charset="-128"/>
              </a:rPr>
              <a:t>R</a:t>
            </a:r>
          </a:p>
        </p:txBody>
      </p:sp>
      <p:sp>
        <p:nvSpPr>
          <p:cNvPr id="33846" name="TextBox 65"/>
          <p:cNvSpPr txBox="1">
            <a:spLocks noChangeArrowheads="1"/>
          </p:cNvSpPr>
          <p:nvPr/>
        </p:nvSpPr>
        <p:spPr bwMode="auto">
          <a:xfrm>
            <a:off x="2514601" y="3167064"/>
            <a:ext cx="752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%/%R</a:t>
            </a:r>
          </a:p>
        </p:txBody>
      </p:sp>
      <p:sp>
        <p:nvSpPr>
          <p:cNvPr id="33847" name="TextBox 66"/>
          <p:cNvSpPr txBox="1">
            <a:spLocks noChangeArrowheads="1"/>
          </p:cNvSpPr>
          <p:nvPr/>
        </p:nvSpPr>
        <p:spPr bwMode="auto">
          <a:xfrm>
            <a:off x="5791201" y="3146425"/>
            <a:ext cx="752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%/%R</a:t>
            </a:r>
          </a:p>
        </p:txBody>
      </p:sp>
      <p:sp>
        <p:nvSpPr>
          <p:cNvPr id="33848" name="TextBox 67"/>
          <p:cNvSpPr txBox="1">
            <a:spLocks noChangeArrowheads="1"/>
          </p:cNvSpPr>
          <p:nvPr/>
        </p:nvSpPr>
        <p:spPr bwMode="auto">
          <a:xfrm>
            <a:off x="6407150" y="2359025"/>
            <a:ext cx="57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a/aL</a:t>
            </a:r>
          </a:p>
        </p:txBody>
      </p:sp>
      <p:sp>
        <p:nvSpPr>
          <p:cNvPr id="33849" name="TextBox 68"/>
          <p:cNvSpPr txBox="1">
            <a:spLocks noChangeArrowheads="1"/>
          </p:cNvSpPr>
          <p:nvPr/>
        </p:nvSpPr>
        <p:spPr bwMode="auto">
          <a:xfrm>
            <a:off x="6396038" y="2616200"/>
            <a:ext cx="614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b/bL</a:t>
            </a:r>
          </a:p>
        </p:txBody>
      </p:sp>
      <p:sp>
        <p:nvSpPr>
          <p:cNvPr id="59" name="Arc 58"/>
          <p:cNvSpPr/>
          <p:nvPr/>
        </p:nvSpPr>
        <p:spPr bwMode="auto">
          <a:xfrm>
            <a:off x="6548438" y="3036888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3851" name="Straight Connector 71"/>
          <p:cNvCxnSpPr>
            <a:cxnSpLocks noChangeShapeType="1"/>
            <a:stCxn id="33807" idx="4"/>
          </p:cNvCxnSpPr>
          <p:nvPr/>
        </p:nvCxnSpPr>
        <p:spPr bwMode="auto">
          <a:xfrm rot="16200000" flipH="1">
            <a:off x="5652295" y="4725195"/>
            <a:ext cx="2111375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5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326357" y="4750595"/>
            <a:ext cx="2082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53" name="Straight Connector 75"/>
          <p:cNvCxnSpPr>
            <a:cxnSpLocks noChangeShapeType="1"/>
          </p:cNvCxnSpPr>
          <p:nvPr/>
        </p:nvCxnSpPr>
        <p:spPr bwMode="auto">
          <a:xfrm>
            <a:off x="2374900" y="5791200"/>
            <a:ext cx="434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4" name="TextBox 77"/>
          <p:cNvSpPr txBox="1">
            <a:spLocks noChangeArrowheads="1"/>
          </p:cNvSpPr>
          <p:nvPr/>
        </p:nvSpPr>
        <p:spPr bwMode="auto">
          <a:xfrm>
            <a:off x="4227514" y="5757864"/>
            <a:ext cx="606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x/xR</a:t>
            </a:r>
          </a:p>
        </p:txBody>
      </p:sp>
      <p:sp>
        <p:nvSpPr>
          <p:cNvPr id="33855" name="TextBox 3"/>
          <p:cNvSpPr txBox="1">
            <a:spLocks noChangeArrowheads="1"/>
          </p:cNvSpPr>
          <p:nvPr/>
        </p:nvSpPr>
        <p:spPr bwMode="auto">
          <a:xfrm>
            <a:off x="6978651" y="1290639"/>
            <a:ext cx="3273653" cy="46166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L</a:t>
            </a:r>
            <a:r>
              <a:rPr lang="en-US" altLang="zh-CN" sz="2400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</a:rPr>
              <a:t> = {</a:t>
            </a: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ea typeface="Garamond" panose="02020404030301010803" pitchFamily="18" charset="0"/>
                <a:cs typeface="Courier New" panose="02070309020205020404" pitchFamily="49" charset="0"/>
              </a:rPr>
              <a:t>%</a:t>
            </a: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</a:rPr>
              <a:t>: </a:t>
            </a: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</a:rPr>
              <a:t> ∈{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</a:rPr>
              <a:t>}*}</a:t>
            </a:r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7586664" y="2133601"/>
            <a:ext cx="2547937" cy="461963"/>
            <a:chOff x="6062135" y="2133600"/>
            <a:chExt cx="2549095" cy="461665"/>
          </a:xfrm>
        </p:grpSpPr>
        <p:sp>
          <p:nvSpPr>
            <p:cNvPr id="33884" name="TextBox 15"/>
            <p:cNvSpPr txBox="1">
              <a:spLocks noChangeArrowheads="1"/>
            </p:cNvSpPr>
            <p:nvPr/>
          </p:nvSpPr>
          <p:spPr bwMode="auto">
            <a:xfrm>
              <a:off x="6394449" y="2133600"/>
              <a:ext cx="22167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u="sng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bbaa%abbaa</a:t>
              </a:r>
            </a:p>
          </p:txBody>
        </p:sp>
        <p:grpSp>
          <p:nvGrpSpPr>
            <p:cNvPr id="33885" name="Group 113"/>
            <p:cNvGrpSpPr>
              <a:grpSpLocks/>
            </p:cNvGrpSpPr>
            <p:nvPr/>
          </p:nvGrpSpPr>
          <p:grpSpPr bwMode="auto">
            <a:xfrm>
              <a:off x="6062135" y="2192866"/>
              <a:ext cx="328698" cy="330198"/>
              <a:chOff x="5987435" y="2108202"/>
              <a:chExt cx="328698" cy="330198"/>
            </a:xfrm>
          </p:grpSpPr>
          <p:sp>
            <p:nvSpPr>
              <p:cNvPr id="33886" name="Oval 4"/>
              <p:cNvSpPr>
                <a:spLocks noChangeArrowheads="1"/>
              </p:cNvSpPr>
              <p:nvPr/>
            </p:nvSpPr>
            <p:spPr bwMode="auto">
              <a:xfrm>
                <a:off x="6015037" y="21844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87" name="TextBox 5"/>
              <p:cNvSpPr txBox="1">
                <a:spLocks noChangeArrowheads="1"/>
              </p:cNvSpPr>
              <p:nvPr/>
            </p:nvSpPr>
            <p:spPr bwMode="auto">
              <a:xfrm>
                <a:off x="5987435" y="2108202"/>
                <a:ext cx="3286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q</a:t>
                </a:r>
                <a:r>
                  <a:rPr lang="en-US" altLang="zh-CN" sz="1400" baseline="-250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0</a:t>
                </a:r>
              </a:p>
            </p:txBody>
          </p:sp>
        </p:grpSp>
      </p:grp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7586664" y="2590801"/>
            <a:ext cx="2554287" cy="461963"/>
            <a:chOff x="6062135" y="3048000"/>
            <a:chExt cx="2554815" cy="461963"/>
          </a:xfrm>
        </p:grpSpPr>
        <p:sp>
          <p:nvSpPr>
            <p:cNvPr id="33880" name="TextBox 107"/>
            <p:cNvSpPr txBox="1">
              <a:spLocks noChangeArrowheads="1"/>
            </p:cNvSpPr>
            <p:nvPr/>
          </p:nvSpPr>
          <p:spPr bwMode="auto">
            <a:xfrm>
              <a:off x="6400800" y="3048000"/>
              <a:ext cx="22161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400" u="sng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baa%abbaa</a:t>
              </a:r>
            </a:p>
          </p:txBody>
        </p:sp>
        <p:grpSp>
          <p:nvGrpSpPr>
            <p:cNvPr id="33881" name="Group 117"/>
            <p:cNvGrpSpPr>
              <a:grpSpLocks/>
            </p:cNvGrpSpPr>
            <p:nvPr/>
          </p:nvGrpSpPr>
          <p:grpSpPr bwMode="auto">
            <a:xfrm>
              <a:off x="6062135" y="3107269"/>
              <a:ext cx="328698" cy="330198"/>
              <a:chOff x="5978968" y="2108202"/>
              <a:chExt cx="328698" cy="330198"/>
            </a:xfrm>
          </p:grpSpPr>
          <p:sp>
            <p:nvSpPr>
              <p:cNvPr id="33882" name="Oval 4"/>
              <p:cNvSpPr>
                <a:spLocks noChangeArrowheads="1"/>
              </p:cNvSpPr>
              <p:nvPr/>
            </p:nvSpPr>
            <p:spPr bwMode="auto">
              <a:xfrm>
                <a:off x="6015037" y="21844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83" name="TextBox 5"/>
              <p:cNvSpPr txBox="1">
                <a:spLocks noChangeArrowheads="1"/>
              </p:cNvSpPr>
              <p:nvPr/>
            </p:nvSpPr>
            <p:spPr bwMode="auto">
              <a:xfrm>
                <a:off x="5978968" y="2108202"/>
                <a:ext cx="3286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q</a:t>
                </a:r>
                <a:r>
                  <a:rPr lang="en-US" altLang="zh-CN" sz="1400" baseline="-250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1</a:t>
                </a:r>
              </a:p>
            </p:txBody>
          </p:sp>
        </p:grpSp>
      </p:grp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7586664" y="3055938"/>
            <a:ext cx="2554287" cy="754062"/>
            <a:chOff x="6062135" y="3513665"/>
            <a:chExt cx="2554987" cy="753237"/>
          </a:xfrm>
        </p:grpSpPr>
        <p:sp>
          <p:nvSpPr>
            <p:cNvPr id="33875" name="TextBox 108"/>
            <p:cNvSpPr txBox="1">
              <a:spLocks noChangeArrowheads="1"/>
            </p:cNvSpPr>
            <p:nvPr/>
          </p:nvSpPr>
          <p:spPr bwMode="auto">
            <a:xfrm>
              <a:off x="6400800" y="3805237"/>
              <a:ext cx="22163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xbbaa</a:t>
              </a:r>
              <a:r>
                <a:rPr lang="en-US" altLang="zh-CN" sz="2400" u="sng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abbaa</a:t>
              </a:r>
            </a:p>
          </p:txBody>
        </p:sp>
        <p:sp>
          <p:nvSpPr>
            <p:cNvPr id="33876" name="TextBox 120"/>
            <p:cNvSpPr txBox="1">
              <a:spLocks noChangeArrowheads="1"/>
            </p:cNvSpPr>
            <p:nvPr/>
          </p:nvSpPr>
          <p:spPr bwMode="auto">
            <a:xfrm rot="5400000">
              <a:off x="7355533" y="3288552"/>
              <a:ext cx="381000" cy="83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Garamond" panose="02020404030301010803" pitchFamily="18" charset="0"/>
                </a:rPr>
                <a:t>...</a:t>
              </a:r>
            </a:p>
          </p:txBody>
        </p:sp>
        <p:grpSp>
          <p:nvGrpSpPr>
            <p:cNvPr id="33877" name="Group 121"/>
            <p:cNvGrpSpPr>
              <a:grpSpLocks/>
            </p:cNvGrpSpPr>
            <p:nvPr/>
          </p:nvGrpSpPr>
          <p:grpSpPr bwMode="auto">
            <a:xfrm>
              <a:off x="6062135" y="3852335"/>
              <a:ext cx="328698" cy="330198"/>
              <a:chOff x="5970501" y="2108202"/>
              <a:chExt cx="328698" cy="330198"/>
            </a:xfrm>
          </p:grpSpPr>
          <p:sp>
            <p:nvSpPr>
              <p:cNvPr id="33878" name="Oval 4"/>
              <p:cNvSpPr>
                <a:spLocks noChangeArrowheads="1"/>
              </p:cNvSpPr>
              <p:nvPr/>
            </p:nvSpPr>
            <p:spPr bwMode="auto">
              <a:xfrm>
                <a:off x="6015037" y="21844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79" name="TextBox 5"/>
              <p:cNvSpPr txBox="1">
                <a:spLocks noChangeArrowheads="1"/>
              </p:cNvSpPr>
              <p:nvPr/>
            </p:nvSpPr>
            <p:spPr bwMode="auto">
              <a:xfrm>
                <a:off x="5970501" y="2108202"/>
                <a:ext cx="3286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q</a:t>
                </a:r>
                <a:r>
                  <a:rPr lang="en-US" altLang="zh-CN" sz="1400" baseline="-250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1</a:t>
                </a:r>
              </a:p>
            </p:txBody>
          </p:sp>
        </p:grpSp>
      </p:grpSp>
      <p:grpSp>
        <p:nvGrpSpPr>
          <p:cNvPr id="8" name="Group 141"/>
          <p:cNvGrpSpPr>
            <a:grpSpLocks/>
          </p:cNvGrpSpPr>
          <p:nvPr/>
        </p:nvGrpSpPr>
        <p:grpSpPr bwMode="auto">
          <a:xfrm>
            <a:off x="7586664" y="3805238"/>
            <a:ext cx="2554287" cy="461962"/>
            <a:chOff x="6062135" y="4262735"/>
            <a:chExt cx="2554987" cy="461665"/>
          </a:xfrm>
        </p:grpSpPr>
        <p:sp>
          <p:nvSpPr>
            <p:cNvPr id="33871" name="TextBox 124"/>
            <p:cNvSpPr txBox="1">
              <a:spLocks noChangeArrowheads="1"/>
            </p:cNvSpPr>
            <p:nvPr/>
          </p:nvSpPr>
          <p:spPr bwMode="auto">
            <a:xfrm>
              <a:off x="6400800" y="4262735"/>
              <a:ext cx="22163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xbbaa%</a:t>
              </a:r>
              <a:r>
                <a:rPr lang="en-US" altLang="zh-CN" sz="2400" u="sng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bbaa</a:t>
              </a:r>
            </a:p>
          </p:txBody>
        </p:sp>
        <p:grpSp>
          <p:nvGrpSpPr>
            <p:cNvPr id="33872" name="Group 126"/>
            <p:cNvGrpSpPr>
              <a:grpSpLocks/>
            </p:cNvGrpSpPr>
            <p:nvPr/>
          </p:nvGrpSpPr>
          <p:grpSpPr bwMode="auto">
            <a:xfrm>
              <a:off x="6062135" y="4318002"/>
              <a:ext cx="328698" cy="330198"/>
              <a:chOff x="5978968" y="2108202"/>
              <a:chExt cx="328698" cy="330198"/>
            </a:xfrm>
          </p:grpSpPr>
          <p:sp>
            <p:nvSpPr>
              <p:cNvPr id="33873" name="Oval 4"/>
              <p:cNvSpPr>
                <a:spLocks noChangeArrowheads="1"/>
              </p:cNvSpPr>
              <p:nvPr/>
            </p:nvSpPr>
            <p:spPr bwMode="auto">
              <a:xfrm>
                <a:off x="6015037" y="21844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74" name="TextBox 5"/>
              <p:cNvSpPr txBox="1">
                <a:spLocks noChangeArrowheads="1"/>
              </p:cNvSpPr>
              <p:nvPr/>
            </p:nvSpPr>
            <p:spPr bwMode="auto">
              <a:xfrm>
                <a:off x="5978968" y="2108202"/>
                <a:ext cx="3286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q</a:t>
                </a:r>
                <a:r>
                  <a:rPr lang="en-US" altLang="zh-CN" sz="1400" baseline="-250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2</a:t>
                </a:r>
              </a:p>
            </p:txBody>
          </p:sp>
        </p:grp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7586664" y="4267201"/>
            <a:ext cx="2547937" cy="461963"/>
            <a:chOff x="6062135" y="4724400"/>
            <a:chExt cx="2548465" cy="461963"/>
          </a:xfrm>
        </p:grpSpPr>
        <p:sp>
          <p:nvSpPr>
            <p:cNvPr id="33867" name="TextBox 105"/>
            <p:cNvSpPr txBox="1">
              <a:spLocks noChangeArrowheads="1"/>
            </p:cNvSpPr>
            <p:nvPr/>
          </p:nvSpPr>
          <p:spPr bwMode="auto">
            <a:xfrm>
              <a:off x="6394450" y="4724400"/>
              <a:ext cx="22161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xbbaa</a:t>
              </a:r>
              <a:r>
                <a:rPr lang="en-US" altLang="zh-CN" sz="2400" u="sng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xbbaa</a:t>
              </a:r>
            </a:p>
          </p:txBody>
        </p:sp>
        <p:grpSp>
          <p:nvGrpSpPr>
            <p:cNvPr id="33868" name="Group 131"/>
            <p:cNvGrpSpPr>
              <a:grpSpLocks/>
            </p:cNvGrpSpPr>
            <p:nvPr/>
          </p:nvGrpSpPr>
          <p:grpSpPr bwMode="auto">
            <a:xfrm>
              <a:off x="6062135" y="4775202"/>
              <a:ext cx="328698" cy="330198"/>
              <a:chOff x="5978968" y="2108202"/>
              <a:chExt cx="328698" cy="330198"/>
            </a:xfrm>
          </p:grpSpPr>
          <p:sp>
            <p:nvSpPr>
              <p:cNvPr id="33869" name="Oval 4"/>
              <p:cNvSpPr>
                <a:spLocks noChangeArrowheads="1"/>
              </p:cNvSpPr>
              <p:nvPr/>
            </p:nvSpPr>
            <p:spPr bwMode="auto">
              <a:xfrm>
                <a:off x="6015037" y="21844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70" name="TextBox 5"/>
              <p:cNvSpPr txBox="1">
                <a:spLocks noChangeArrowheads="1"/>
              </p:cNvSpPr>
              <p:nvPr/>
            </p:nvSpPr>
            <p:spPr bwMode="auto">
              <a:xfrm>
                <a:off x="5978968" y="2108202"/>
                <a:ext cx="3286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q</a:t>
                </a:r>
                <a:r>
                  <a:rPr lang="en-US" altLang="zh-CN" sz="1400" baseline="-250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5</a:t>
                </a:r>
              </a:p>
            </p:txBody>
          </p:sp>
        </p:grpSp>
      </p:grpSp>
      <p:grpSp>
        <p:nvGrpSpPr>
          <p:cNvPr id="12" name="Group 143"/>
          <p:cNvGrpSpPr>
            <a:grpSpLocks/>
          </p:cNvGrpSpPr>
          <p:nvPr/>
        </p:nvGrpSpPr>
        <p:grpSpPr bwMode="auto">
          <a:xfrm>
            <a:off x="7586664" y="4724400"/>
            <a:ext cx="2547937" cy="762000"/>
            <a:chOff x="6062135" y="5181601"/>
            <a:chExt cx="2548465" cy="762000"/>
          </a:xfrm>
        </p:grpSpPr>
        <p:sp>
          <p:nvSpPr>
            <p:cNvPr id="33862" name="TextBox 110"/>
            <p:cNvSpPr txBox="1">
              <a:spLocks noChangeArrowheads="1"/>
            </p:cNvSpPr>
            <p:nvPr/>
          </p:nvSpPr>
          <p:spPr bwMode="auto">
            <a:xfrm rot="5400000">
              <a:off x="7355533" y="4956516"/>
              <a:ext cx="381000" cy="831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Garamond" panose="02020404030301010803" pitchFamily="18" charset="0"/>
                </a:rPr>
                <a:t>...</a:t>
              </a:r>
            </a:p>
          </p:txBody>
        </p:sp>
        <p:sp>
          <p:nvSpPr>
            <p:cNvPr id="33863" name="TextBox 125"/>
            <p:cNvSpPr txBox="1">
              <a:spLocks noChangeArrowheads="1"/>
            </p:cNvSpPr>
            <p:nvPr/>
          </p:nvSpPr>
          <p:spPr bwMode="auto">
            <a:xfrm>
              <a:off x="6394450" y="5481639"/>
              <a:ext cx="22161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xxxxx%xxxx</a:t>
              </a:r>
              <a:r>
                <a:rPr lang="en-US" altLang="zh-CN" sz="2400" u="sng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grpSp>
          <p:nvGrpSpPr>
            <p:cNvPr id="33864" name="Group 134"/>
            <p:cNvGrpSpPr>
              <a:grpSpLocks/>
            </p:cNvGrpSpPr>
            <p:nvPr/>
          </p:nvGrpSpPr>
          <p:grpSpPr bwMode="auto">
            <a:xfrm>
              <a:off x="6062135" y="5537202"/>
              <a:ext cx="328698" cy="330198"/>
              <a:chOff x="5978968" y="2108202"/>
              <a:chExt cx="328698" cy="330198"/>
            </a:xfrm>
          </p:grpSpPr>
          <p:sp>
            <p:nvSpPr>
              <p:cNvPr id="33865" name="Oval 4"/>
              <p:cNvSpPr>
                <a:spLocks noChangeArrowheads="1"/>
              </p:cNvSpPr>
              <p:nvPr/>
            </p:nvSpPr>
            <p:spPr bwMode="auto">
              <a:xfrm>
                <a:off x="6015037" y="21844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66" name="TextBox 5"/>
              <p:cNvSpPr txBox="1">
                <a:spLocks noChangeArrowheads="1"/>
              </p:cNvSpPr>
              <p:nvPr/>
            </p:nvSpPr>
            <p:spPr bwMode="auto">
              <a:xfrm>
                <a:off x="5978968" y="2108202"/>
                <a:ext cx="3286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q</a:t>
                </a:r>
                <a:r>
                  <a:rPr lang="en-US" altLang="zh-CN" sz="1400" baseline="-25000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5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4424714" y="165259"/>
            <a:ext cx="33604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§1.1 </a:t>
            </a:r>
            <a:r>
              <a:rPr lang="zh-CN" altLang="en-US" sz="4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DDA3AC-A641-47A7-9A22-B33A7CFB9FC2}"/>
                  </a:ext>
                </a:extLst>
              </p:cNvPr>
              <p:cNvSpPr txBox="1"/>
              <p:nvPr/>
            </p:nvSpPr>
            <p:spPr>
              <a:xfrm>
                <a:off x="2507079" y="1600200"/>
                <a:ext cx="7177839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zh-CN" altLang="en-US" sz="2400" kern="100" dirty="0">
                    <a:solidFill>
                      <a:srgbClr val="0066CC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形式语言与自动机理论的产生：</a:t>
                </a:r>
                <a:endParaRPr lang="en-US" altLang="zh-CN" sz="2400" kern="100" dirty="0">
                  <a:solidFill>
                    <a:srgbClr val="0066CC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宋体" panose="02010600030101010101" pitchFamily="2" charset="-122"/>
                </a:endParaRPr>
              </a:p>
              <a:p>
                <a:pPr marL="342900" lvl="0" indent="-342900" algn="just">
                  <a:buFont typeface="+mj-lt"/>
                  <a:buAutoNum type="arabicPeriod"/>
                </a:pP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1956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年，乔姆斯基从产生语言的角度给出文法的数学模型。抽象的将语言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L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形式地定义为一个字母表Σ中字母组成的一些串的集合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宋体" panose="02010600030101010101" pitchFamily="2" charset="-122"/>
                      </a:rPr>
                      <m:t>𝐿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宋体" panose="02010600030101010101" pitchFamily="2" charset="-122"/>
                      </a:rPr>
                      <m:t>⊆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宋体" panose="02010600030101010101" pitchFamily="2" charset="-122"/>
                          </a:rPr>
                          <m:t>Σ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宋体" panose="02010600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，组成句子的产生式规则称为文法。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1951-1956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年，克林给出描述语言的另一种形式——自动机，提出了有限自动机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1956</a:t>
                </a:r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年乔姆斯基发表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《</a:t>
                </a:r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句法结构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》</a:t>
                </a:r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，其中提出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了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宋体" panose="02010600030101010101" pitchFamily="2" charset="-122"/>
                    <a:cs typeface="+mj-cs"/>
                  </a:rPr>
                  <a:t>The Chomsky Hierarchy</a:t>
                </a: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宋体" panose="02010600030101010101" pitchFamily="2" charset="-122"/>
                    <a:cs typeface="+mj-cs"/>
                  </a:rPr>
                  <a:t>；并于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1959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年，乔姆斯基证明了文法与自动机的等价性，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宋体" panose="0201060003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DDA3AC-A641-47A7-9A22-B33A7CFB9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079" y="1600200"/>
                <a:ext cx="7177839" cy="2400657"/>
              </a:xfrm>
              <a:prstGeom prst="rect">
                <a:avLst/>
              </a:prstGeom>
              <a:blipFill>
                <a:blip r:embed="rId3"/>
                <a:stretch>
                  <a:fillRect l="-1273" t="-1781" r="-3820" b="-3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8655FB1-BB9E-4622-9D2B-46C05A94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36" y="4092932"/>
            <a:ext cx="1643394" cy="23096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70A9E0-9D67-468F-A329-330F8B5D3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963" y="4102982"/>
            <a:ext cx="1657503" cy="2309635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81082A1-157A-4A60-BF52-94D21D3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6232" y="6402567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4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7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Configurations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1919289" y="1268414"/>
            <a:ext cx="8353425" cy="1017587"/>
          </a:xfrm>
        </p:spPr>
        <p:txBody>
          <a:bodyPr/>
          <a:lstStyle/>
          <a:p>
            <a:r>
              <a:rPr lang="en-US" altLang="zh-CN"/>
              <a:t>A </a:t>
            </a:r>
            <a:r>
              <a:rPr lang="en-US" altLang="zh-CN">
                <a:solidFill>
                  <a:schemeClr val="accent2"/>
                </a:solidFill>
              </a:rPr>
              <a:t>configuration</a:t>
            </a:r>
            <a:r>
              <a:rPr lang="en-US" altLang="zh-CN"/>
              <a:t> consists of the current state, the head position, and tape contents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3124200" y="3048000"/>
            <a:ext cx="3352800" cy="852488"/>
            <a:chOff x="914400" y="2667000"/>
            <a:chExt cx="4495800" cy="1142205"/>
          </a:xfrm>
        </p:grpSpPr>
        <p:sp>
          <p:nvSpPr>
            <p:cNvPr id="34850" name="Rectangle 3"/>
            <p:cNvSpPr>
              <a:spLocks noChangeArrowheads="1"/>
            </p:cNvSpPr>
            <p:nvPr/>
          </p:nvSpPr>
          <p:spPr bwMode="auto">
            <a:xfrm>
              <a:off x="914400" y="2717006"/>
              <a:ext cx="1143000" cy="10921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4851" name="Oval 7"/>
            <p:cNvSpPr>
              <a:spLocks noChangeArrowheads="1"/>
            </p:cNvSpPr>
            <p:nvPr/>
          </p:nvSpPr>
          <p:spPr bwMode="auto">
            <a:xfrm>
              <a:off x="1295400" y="3191669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4852" name="Rectangle 20"/>
            <p:cNvSpPr>
              <a:spLocks noChangeArrowheads="1"/>
            </p:cNvSpPr>
            <p:nvPr/>
          </p:nvSpPr>
          <p:spPr bwMode="auto">
            <a:xfrm>
              <a:off x="2362200" y="332501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4853" name="Rectangle 22"/>
            <p:cNvSpPr>
              <a:spLocks noChangeArrowheads="1"/>
            </p:cNvSpPr>
            <p:nvPr/>
          </p:nvSpPr>
          <p:spPr bwMode="auto">
            <a:xfrm>
              <a:off x="2819400" y="332501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4854" name="Rectangle 24"/>
            <p:cNvSpPr>
              <a:spLocks noChangeArrowheads="1"/>
            </p:cNvSpPr>
            <p:nvPr/>
          </p:nvSpPr>
          <p:spPr bwMode="auto">
            <a:xfrm>
              <a:off x="3276600" y="332501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4855" name="Rectangle 26"/>
            <p:cNvSpPr>
              <a:spLocks noChangeArrowheads="1"/>
            </p:cNvSpPr>
            <p:nvPr/>
          </p:nvSpPr>
          <p:spPr bwMode="auto">
            <a:xfrm>
              <a:off x="3733800" y="332501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4856" name="TextBox 29"/>
            <p:cNvSpPr txBox="1">
              <a:spLocks noChangeArrowheads="1"/>
            </p:cNvSpPr>
            <p:nvPr/>
          </p:nvSpPr>
          <p:spPr bwMode="auto">
            <a:xfrm>
              <a:off x="4590568" y="3299385"/>
              <a:ext cx="453970" cy="371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</a:rPr>
                <a:t>…</a:t>
              </a:r>
            </a:p>
          </p:txBody>
        </p:sp>
        <p:cxnSp>
          <p:nvCxnSpPr>
            <p:cNvPr id="34857" name="Straight Connector 30"/>
            <p:cNvCxnSpPr>
              <a:cxnSpLocks noChangeShapeType="1"/>
            </p:cNvCxnSpPr>
            <p:nvPr/>
          </p:nvCxnSpPr>
          <p:spPr bwMode="auto">
            <a:xfrm>
              <a:off x="4191000" y="3325019"/>
              <a:ext cx="1219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8" name="Straight Connector 31"/>
            <p:cNvCxnSpPr>
              <a:cxnSpLocks noChangeShapeType="1"/>
            </p:cNvCxnSpPr>
            <p:nvPr/>
          </p:nvCxnSpPr>
          <p:spPr bwMode="auto">
            <a:xfrm>
              <a:off x="4191000" y="3782219"/>
              <a:ext cx="1219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9" name="Straight Arrow Connector 23"/>
            <p:cNvCxnSpPr>
              <a:cxnSpLocks noChangeShapeType="1"/>
            </p:cNvCxnSpPr>
            <p:nvPr/>
          </p:nvCxnSpPr>
          <p:spPr bwMode="auto">
            <a:xfrm rot="5400000">
              <a:off x="3317081" y="3135313"/>
              <a:ext cx="377825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0" name="Straight Connector 25"/>
            <p:cNvCxnSpPr>
              <a:cxnSpLocks noChangeShapeType="1"/>
            </p:cNvCxnSpPr>
            <p:nvPr/>
          </p:nvCxnSpPr>
          <p:spPr bwMode="auto">
            <a:xfrm rot="10800000">
              <a:off x="2057400" y="2945606"/>
              <a:ext cx="1447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1" name="Rectangle 9"/>
            <p:cNvSpPr>
              <a:spLocks noChangeArrowheads="1"/>
            </p:cNvSpPr>
            <p:nvPr/>
          </p:nvSpPr>
          <p:spPr bwMode="auto">
            <a:xfrm>
              <a:off x="2362200" y="33266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34862" name="Rectangle 10"/>
            <p:cNvSpPr>
              <a:spLocks noChangeArrowheads="1"/>
            </p:cNvSpPr>
            <p:nvPr/>
          </p:nvSpPr>
          <p:spPr bwMode="auto">
            <a:xfrm>
              <a:off x="2819400" y="33266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863" name="Rectangle 11"/>
            <p:cNvSpPr>
              <a:spLocks noChangeArrowheads="1"/>
            </p:cNvSpPr>
            <p:nvPr/>
          </p:nvSpPr>
          <p:spPr bwMode="auto">
            <a:xfrm>
              <a:off x="3276600" y="33266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34864" name="Rectangle 11"/>
            <p:cNvSpPr>
              <a:spLocks noChangeArrowheads="1"/>
            </p:cNvSpPr>
            <p:nvPr/>
          </p:nvSpPr>
          <p:spPr bwMode="auto">
            <a:xfrm>
              <a:off x="3733800" y="33266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Symbol" panose="05050102010706020507" pitchFamily="18" charset="2"/>
                  <a:ea typeface="MS Gothic" panose="020B0609070205080204" pitchFamily="49" charset="-128"/>
                </a:rPr>
                <a:t>☐</a:t>
              </a:r>
            </a:p>
          </p:txBody>
        </p:sp>
        <p:sp>
          <p:nvSpPr>
            <p:cNvPr id="34865" name="TextBox 28"/>
            <p:cNvSpPr txBox="1">
              <a:spLocks noChangeArrowheads="1"/>
            </p:cNvSpPr>
            <p:nvPr/>
          </p:nvSpPr>
          <p:spPr bwMode="auto">
            <a:xfrm>
              <a:off x="1269277" y="3119990"/>
              <a:ext cx="440754" cy="412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Garamond" panose="02020404030301010803" pitchFamily="18" charset="0"/>
                </a:rPr>
                <a:t>q</a:t>
              </a:r>
              <a:r>
                <a:rPr lang="en-US" altLang="zh-CN" sz="1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cxnSp>
          <p:nvCxnSpPr>
            <p:cNvPr id="34866" name="Straight Arrow Connector 38"/>
            <p:cNvCxnSpPr>
              <a:cxnSpLocks noChangeShapeType="1"/>
            </p:cNvCxnSpPr>
            <p:nvPr/>
          </p:nvCxnSpPr>
          <p:spPr bwMode="auto">
            <a:xfrm rot="5400000">
              <a:off x="1252540" y="2894806"/>
              <a:ext cx="457199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315200" y="3348038"/>
            <a:ext cx="98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1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581400" y="4205288"/>
            <a:ext cx="2039938" cy="627062"/>
            <a:chOff x="1371600" y="4205409"/>
            <a:chExt cx="2040466" cy="627063"/>
          </a:xfrm>
        </p:grpSpPr>
        <p:sp>
          <p:nvSpPr>
            <p:cNvPr id="34844" name="Oval 44"/>
            <p:cNvSpPr>
              <a:spLocks noChangeArrowheads="1"/>
            </p:cNvSpPr>
            <p:nvPr/>
          </p:nvSpPr>
          <p:spPr bwMode="auto">
            <a:xfrm>
              <a:off x="2971800" y="4451472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4845" name="Oval 45"/>
            <p:cNvSpPr>
              <a:spLocks noChangeArrowheads="1"/>
            </p:cNvSpPr>
            <p:nvPr/>
          </p:nvSpPr>
          <p:spPr bwMode="auto">
            <a:xfrm>
              <a:off x="1371600" y="4451472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4846" name="TextBox 59"/>
            <p:cNvSpPr txBox="1">
              <a:spLocks noChangeArrowheads="1"/>
            </p:cNvSpPr>
            <p:nvPr/>
          </p:nvSpPr>
          <p:spPr bwMode="auto">
            <a:xfrm>
              <a:off x="1379538" y="4391147"/>
              <a:ext cx="3698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Garamond" panose="02020404030301010803" pitchFamily="18" charset="0"/>
                </a:rPr>
                <a:t>q</a:t>
              </a:r>
              <a:r>
                <a:rPr lang="en-US" altLang="zh-CN" sz="1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4847" name="TextBox 60"/>
            <p:cNvSpPr txBox="1">
              <a:spLocks noChangeArrowheads="1"/>
            </p:cNvSpPr>
            <p:nvPr/>
          </p:nvSpPr>
          <p:spPr bwMode="auto">
            <a:xfrm>
              <a:off x="2923644" y="4391147"/>
              <a:ext cx="488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Garamond" panose="02020404030301010803" pitchFamily="18" charset="0"/>
                </a:rPr>
                <a:t>q</a:t>
              </a:r>
              <a:r>
                <a:rPr lang="en-US" altLang="zh-CN" sz="1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acc</a:t>
              </a:r>
            </a:p>
          </p:txBody>
        </p:sp>
        <p:cxnSp>
          <p:nvCxnSpPr>
            <p:cNvPr id="34848" name="Straight Arrow Connector 61"/>
            <p:cNvCxnSpPr>
              <a:cxnSpLocks noChangeShapeType="1"/>
              <a:stCxn id="34845" idx="6"/>
              <a:endCxn id="34844" idx="2"/>
            </p:cNvCxnSpPr>
            <p:nvPr/>
          </p:nvCxnSpPr>
          <p:spPr bwMode="auto">
            <a:xfrm>
              <a:off x="1752600" y="4641972"/>
              <a:ext cx="12192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9" name="TextBox 62"/>
            <p:cNvSpPr txBox="1">
              <a:spLocks noChangeArrowheads="1"/>
            </p:cNvSpPr>
            <p:nvPr/>
          </p:nvSpPr>
          <p:spPr bwMode="auto">
            <a:xfrm>
              <a:off x="1905000" y="4205409"/>
              <a:ext cx="902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2400">
                  <a:solidFill>
                    <a:srgbClr val="FFFFFF"/>
                  </a:solidFill>
                  <a:latin typeface="Garamond" panose="02020404030301010803" pitchFamily="18" charset="0"/>
                </a:rPr>
                <a:t>/</a:t>
              </a:r>
              <a:r>
                <a:rPr lang="en-US" altLang="zh-CN" sz="2400">
                  <a:solidFill>
                    <a:srgbClr val="FFFFFF"/>
                  </a:solidFill>
                  <a:latin typeface="Courier New" panose="02070309020205020404" pitchFamily="49" charset="0"/>
                </a:rPr>
                <a:t>b</a:t>
              </a:r>
              <a:r>
                <a:rPr lang="en-US" altLang="zh-CN" sz="2400">
                  <a:solidFill>
                    <a:srgbClr val="FFFFFF"/>
                  </a:solidFill>
                  <a:latin typeface="Garamond" panose="02020404030301010803" pitchFamily="18" charset="0"/>
                </a:rPr>
                <a:t>R</a:t>
              </a:r>
            </a:p>
          </p:txBody>
        </p:sp>
      </p:grp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1" y="5257801"/>
            <a:ext cx="114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acc</a:t>
            </a:r>
            <a:endParaRPr lang="en-US" altLang="zh-CN" sz="24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124200" y="5106988"/>
            <a:ext cx="3352800" cy="850900"/>
            <a:chOff x="914400" y="2667000"/>
            <a:chExt cx="4495800" cy="1142205"/>
          </a:xfrm>
        </p:grpSpPr>
        <p:sp>
          <p:nvSpPr>
            <p:cNvPr id="34827" name="Rectangle 3"/>
            <p:cNvSpPr>
              <a:spLocks noChangeArrowheads="1"/>
            </p:cNvSpPr>
            <p:nvPr/>
          </p:nvSpPr>
          <p:spPr bwMode="auto">
            <a:xfrm>
              <a:off x="914400" y="2717006"/>
              <a:ext cx="1143000" cy="10921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4828" name="Oval 7"/>
            <p:cNvSpPr>
              <a:spLocks noChangeArrowheads="1"/>
            </p:cNvSpPr>
            <p:nvPr/>
          </p:nvSpPr>
          <p:spPr bwMode="auto">
            <a:xfrm>
              <a:off x="1295400" y="3191669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4829" name="Rectangle 20"/>
            <p:cNvSpPr>
              <a:spLocks noChangeArrowheads="1"/>
            </p:cNvSpPr>
            <p:nvPr/>
          </p:nvSpPr>
          <p:spPr bwMode="auto">
            <a:xfrm>
              <a:off x="2362200" y="332501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4830" name="Rectangle 22"/>
            <p:cNvSpPr>
              <a:spLocks noChangeArrowheads="1"/>
            </p:cNvSpPr>
            <p:nvPr/>
          </p:nvSpPr>
          <p:spPr bwMode="auto">
            <a:xfrm>
              <a:off x="2819400" y="332501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4831" name="Rectangle 24"/>
            <p:cNvSpPr>
              <a:spLocks noChangeArrowheads="1"/>
            </p:cNvSpPr>
            <p:nvPr/>
          </p:nvSpPr>
          <p:spPr bwMode="auto">
            <a:xfrm>
              <a:off x="3276600" y="332501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4832" name="Rectangle 26"/>
            <p:cNvSpPr>
              <a:spLocks noChangeArrowheads="1"/>
            </p:cNvSpPr>
            <p:nvPr/>
          </p:nvSpPr>
          <p:spPr bwMode="auto">
            <a:xfrm>
              <a:off x="3733800" y="332501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4833" name="TextBox 29"/>
            <p:cNvSpPr txBox="1">
              <a:spLocks noChangeArrowheads="1"/>
            </p:cNvSpPr>
            <p:nvPr/>
          </p:nvSpPr>
          <p:spPr bwMode="auto">
            <a:xfrm>
              <a:off x="4590568" y="3299385"/>
              <a:ext cx="453970" cy="371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</a:rPr>
                <a:t>…</a:t>
              </a:r>
            </a:p>
          </p:txBody>
        </p:sp>
        <p:cxnSp>
          <p:nvCxnSpPr>
            <p:cNvPr id="34834" name="Straight Connector 30"/>
            <p:cNvCxnSpPr>
              <a:cxnSpLocks noChangeShapeType="1"/>
            </p:cNvCxnSpPr>
            <p:nvPr/>
          </p:nvCxnSpPr>
          <p:spPr bwMode="auto">
            <a:xfrm>
              <a:off x="4191000" y="3325019"/>
              <a:ext cx="1219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5" name="Straight Connector 31"/>
            <p:cNvCxnSpPr>
              <a:cxnSpLocks noChangeShapeType="1"/>
            </p:cNvCxnSpPr>
            <p:nvPr/>
          </p:nvCxnSpPr>
          <p:spPr bwMode="auto">
            <a:xfrm>
              <a:off x="4191000" y="3782219"/>
              <a:ext cx="1219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6" name="Straight Arrow Connector 23"/>
            <p:cNvCxnSpPr>
              <a:cxnSpLocks noChangeShapeType="1"/>
            </p:cNvCxnSpPr>
            <p:nvPr/>
          </p:nvCxnSpPr>
          <p:spPr bwMode="auto">
            <a:xfrm rot="5400000">
              <a:off x="3790012" y="3135312"/>
              <a:ext cx="3778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7" name="Straight Connector 25"/>
            <p:cNvCxnSpPr>
              <a:cxnSpLocks noChangeShapeType="1"/>
            </p:cNvCxnSpPr>
            <p:nvPr/>
          </p:nvCxnSpPr>
          <p:spPr bwMode="auto">
            <a:xfrm rot="10800000">
              <a:off x="2057402" y="2945606"/>
              <a:ext cx="1922317" cy="2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8" name="Rectangle 9"/>
            <p:cNvSpPr>
              <a:spLocks noChangeArrowheads="1"/>
            </p:cNvSpPr>
            <p:nvPr/>
          </p:nvSpPr>
          <p:spPr bwMode="auto">
            <a:xfrm>
              <a:off x="2362200" y="33266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34839" name="Rectangle 10"/>
            <p:cNvSpPr>
              <a:spLocks noChangeArrowheads="1"/>
            </p:cNvSpPr>
            <p:nvPr/>
          </p:nvSpPr>
          <p:spPr bwMode="auto">
            <a:xfrm>
              <a:off x="2819400" y="33266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840" name="Rectangle 11"/>
            <p:cNvSpPr>
              <a:spLocks noChangeArrowheads="1"/>
            </p:cNvSpPr>
            <p:nvPr/>
          </p:nvSpPr>
          <p:spPr bwMode="auto">
            <a:xfrm>
              <a:off x="3276600" y="33266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841" name="Rectangle 11"/>
            <p:cNvSpPr>
              <a:spLocks noChangeArrowheads="1"/>
            </p:cNvSpPr>
            <p:nvPr/>
          </p:nvSpPr>
          <p:spPr bwMode="auto">
            <a:xfrm>
              <a:off x="3733800" y="33266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Symbol" panose="05050102010706020507" pitchFamily="18" charset="2"/>
                  <a:ea typeface="MS Gothic" panose="020B0609070205080204" pitchFamily="49" charset="-128"/>
                </a:rPr>
                <a:t>☐</a:t>
              </a:r>
            </a:p>
          </p:txBody>
        </p:sp>
        <p:sp>
          <p:nvSpPr>
            <p:cNvPr id="34842" name="TextBox 28"/>
            <p:cNvSpPr txBox="1">
              <a:spLocks noChangeArrowheads="1"/>
            </p:cNvSpPr>
            <p:nvPr/>
          </p:nvSpPr>
          <p:spPr bwMode="auto">
            <a:xfrm>
              <a:off x="1201156" y="3119990"/>
              <a:ext cx="564417" cy="412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Garamond" panose="02020404030301010803" pitchFamily="18" charset="0"/>
                </a:rPr>
                <a:t>q</a:t>
              </a:r>
              <a:r>
                <a:rPr lang="en-US" altLang="zh-CN" sz="1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acc</a:t>
              </a:r>
            </a:p>
          </p:txBody>
        </p:sp>
        <p:cxnSp>
          <p:nvCxnSpPr>
            <p:cNvPr id="34843" name="Straight Arrow Connector 38"/>
            <p:cNvCxnSpPr>
              <a:cxnSpLocks noChangeShapeType="1"/>
            </p:cNvCxnSpPr>
            <p:nvPr/>
          </p:nvCxnSpPr>
          <p:spPr bwMode="auto">
            <a:xfrm rot="5400000">
              <a:off x="1252540" y="2894806"/>
              <a:ext cx="457199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7324726" y="2667001"/>
            <a:ext cx="181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</a:rPr>
              <a:t>configuration</a:t>
            </a:r>
          </a:p>
        </p:txBody>
      </p:sp>
      <p:cxnSp>
        <p:nvCxnSpPr>
          <p:cNvPr id="107" name="Straight Arrow Connector 106"/>
          <p:cNvCxnSpPr>
            <a:cxnSpLocks noChangeShapeType="1"/>
          </p:cNvCxnSpPr>
          <p:nvPr/>
        </p:nvCxnSpPr>
        <p:spPr bwMode="auto">
          <a:xfrm rot="5400000">
            <a:off x="7200901" y="4533901"/>
            <a:ext cx="990600" cy="31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986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  <p:bldP spid="55" grpId="0"/>
      <p:bldP spid="83" grpId="0"/>
      <p:bldP spid="10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8"/>
          <p:cNvSpPr txBox="1">
            <a:spLocks noChangeArrowheads="1"/>
          </p:cNvSpPr>
          <p:nvPr/>
        </p:nvSpPr>
        <p:spPr bwMode="auto">
          <a:xfrm>
            <a:off x="7391400" y="1600201"/>
            <a:ext cx="297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2400">
              <a:solidFill>
                <a:srgbClr val="11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2000">
              <a:solidFill>
                <a:srgbClr val="FFFFFF"/>
              </a:solidFill>
              <a:latin typeface="Courier New" panose="02070309020205020404" pitchFamily="49" charset="0"/>
              <a:ea typeface="MS Gothic" panose="020B0609070205080204" pitchFamily="49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2000">
              <a:solidFill>
                <a:srgbClr val="FFFFFF"/>
              </a:solidFill>
              <a:latin typeface="Courier New" panose="02070309020205020404" pitchFamily="49" charset="0"/>
              <a:ea typeface="MS Gothic" panose="020B0609070205080204" pitchFamily="49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24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2400">
              <a:solidFill>
                <a:srgbClr val="11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Computation histories</a:t>
            </a:r>
          </a:p>
        </p:txBody>
      </p:sp>
      <p:sp>
        <p:nvSpPr>
          <p:cNvPr id="35844" name="Rectangle 67"/>
          <p:cNvSpPr>
            <a:spLocks noChangeArrowheads="1"/>
          </p:cNvSpPr>
          <p:nvPr/>
        </p:nvSpPr>
        <p:spPr bwMode="auto">
          <a:xfrm>
            <a:off x="7391400" y="1600200"/>
            <a:ext cx="2667000" cy="3581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45" name="TextBox 58"/>
          <p:cNvSpPr txBox="1">
            <a:spLocks noChangeArrowheads="1"/>
          </p:cNvSpPr>
          <p:nvPr/>
        </p:nvSpPr>
        <p:spPr bwMode="auto">
          <a:xfrm>
            <a:off x="7397750" y="5176838"/>
            <a:ext cx="273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</a:rPr>
              <a:t>computation history</a:t>
            </a:r>
          </a:p>
        </p:txBody>
      </p:sp>
      <p:sp>
        <p:nvSpPr>
          <p:cNvPr id="35846" name="Oval 4"/>
          <p:cNvSpPr>
            <a:spLocks noChangeArrowheads="1"/>
          </p:cNvSpPr>
          <p:nvPr/>
        </p:nvSpPr>
        <p:spPr bwMode="auto">
          <a:xfrm>
            <a:off x="2171700" y="3070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47" name="TextBox 5"/>
          <p:cNvSpPr txBox="1">
            <a:spLocks noChangeArrowheads="1"/>
          </p:cNvSpPr>
          <p:nvPr/>
        </p:nvSpPr>
        <p:spPr bwMode="auto">
          <a:xfrm>
            <a:off x="2179639" y="3019425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0</a:t>
            </a:r>
          </a:p>
        </p:txBody>
      </p:sp>
      <p:sp>
        <p:nvSpPr>
          <p:cNvPr id="35848" name="Oval 6"/>
          <p:cNvSpPr>
            <a:spLocks noChangeArrowheads="1"/>
          </p:cNvSpPr>
          <p:nvPr/>
        </p:nvSpPr>
        <p:spPr bwMode="auto">
          <a:xfrm>
            <a:off x="3233738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49" name="TextBox 7"/>
          <p:cNvSpPr txBox="1">
            <a:spLocks noChangeArrowheads="1"/>
          </p:cNvSpPr>
          <p:nvPr/>
        </p:nvSpPr>
        <p:spPr bwMode="auto">
          <a:xfrm>
            <a:off x="3225800" y="2003425"/>
            <a:ext cx="36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35850" name="Oval 8"/>
          <p:cNvSpPr>
            <a:spLocks noChangeArrowheads="1"/>
          </p:cNvSpPr>
          <p:nvPr/>
        </p:nvSpPr>
        <p:spPr bwMode="auto">
          <a:xfrm>
            <a:off x="4325938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51" name="TextBox 9"/>
          <p:cNvSpPr txBox="1">
            <a:spLocks noChangeArrowheads="1"/>
          </p:cNvSpPr>
          <p:nvPr/>
        </p:nvSpPr>
        <p:spPr bwMode="auto">
          <a:xfrm>
            <a:off x="4325939" y="20034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5852" name="Oval 10"/>
          <p:cNvSpPr>
            <a:spLocks noChangeArrowheads="1"/>
          </p:cNvSpPr>
          <p:nvPr/>
        </p:nvSpPr>
        <p:spPr bwMode="auto">
          <a:xfrm>
            <a:off x="5448300" y="3070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53" name="TextBox 11"/>
          <p:cNvSpPr txBox="1">
            <a:spLocks noChangeArrowheads="1"/>
          </p:cNvSpPr>
          <p:nvPr/>
        </p:nvSpPr>
        <p:spPr bwMode="auto">
          <a:xfrm>
            <a:off x="5448300" y="3019425"/>
            <a:ext cx="36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35854" name="Oval 12"/>
          <p:cNvSpPr>
            <a:spLocks noChangeArrowheads="1"/>
          </p:cNvSpPr>
          <p:nvPr/>
        </p:nvSpPr>
        <p:spPr bwMode="auto">
          <a:xfrm>
            <a:off x="3230563" y="4086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55" name="TextBox 13"/>
          <p:cNvSpPr txBox="1">
            <a:spLocks noChangeArrowheads="1"/>
          </p:cNvSpPr>
          <p:nvPr/>
        </p:nvSpPr>
        <p:spPr bwMode="auto">
          <a:xfrm>
            <a:off x="3246439" y="40354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4322763" y="4086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57" name="TextBox 15"/>
          <p:cNvSpPr txBox="1">
            <a:spLocks noChangeArrowheads="1"/>
          </p:cNvSpPr>
          <p:nvPr/>
        </p:nvSpPr>
        <p:spPr bwMode="auto">
          <a:xfrm>
            <a:off x="4332289" y="40354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507163" y="3070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59" name="TextBox 19"/>
          <p:cNvSpPr txBox="1">
            <a:spLocks noChangeArrowheads="1"/>
          </p:cNvSpPr>
          <p:nvPr/>
        </p:nvSpPr>
        <p:spPr bwMode="auto">
          <a:xfrm>
            <a:off x="6507164" y="30194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6</a:t>
            </a:r>
          </a:p>
        </p:txBody>
      </p:sp>
      <p:sp>
        <p:nvSpPr>
          <p:cNvPr id="35860" name="Oval 22"/>
          <p:cNvSpPr>
            <a:spLocks noChangeArrowheads="1"/>
          </p:cNvSpPr>
          <p:nvPr/>
        </p:nvSpPr>
        <p:spPr bwMode="auto">
          <a:xfrm>
            <a:off x="3233738" y="3070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61" name="TextBox 23"/>
          <p:cNvSpPr txBox="1">
            <a:spLocks noChangeArrowheads="1"/>
          </p:cNvSpPr>
          <p:nvPr/>
        </p:nvSpPr>
        <p:spPr bwMode="auto">
          <a:xfrm>
            <a:off x="3243264" y="3019425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35862" name="Oval 24"/>
          <p:cNvSpPr>
            <a:spLocks noChangeArrowheads="1"/>
          </p:cNvSpPr>
          <p:nvPr/>
        </p:nvSpPr>
        <p:spPr bwMode="auto">
          <a:xfrm>
            <a:off x="4310063" y="30781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5863" name="TextBox 25"/>
          <p:cNvSpPr txBox="1">
            <a:spLocks noChangeArrowheads="1"/>
          </p:cNvSpPr>
          <p:nvPr/>
        </p:nvSpPr>
        <p:spPr bwMode="auto">
          <a:xfrm>
            <a:off x="4318000" y="3027364"/>
            <a:ext cx="363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a</a:t>
            </a:r>
          </a:p>
        </p:txBody>
      </p:sp>
      <p:cxnSp>
        <p:nvCxnSpPr>
          <p:cNvPr id="35864" name="Straight Arrow Connector 29"/>
          <p:cNvCxnSpPr>
            <a:cxnSpLocks noChangeShapeType="1"/>
          </p:cNvCxnSpPr>
          <p:nvPr/>
        </p:nvCxnSpPr>
        <p:spPr bwMode="auto">
          <a:xfrm>
            <a:off x="1917700" y="325596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Straight Arrow Connector 30"/>
          <p:cNvCxnSpPr>
            <a:cxnSpLocks noChangeShapeType="1"/>
            <a:endCxn id="35860" idx="2"/>
          </p:cNvCxnSpPr>
          <p:nvPr/>
        </p:nvCxnSpPr>
        <p:spPr bwMode="auto">
          <a:xfrm>
            <a:off x="2552700" y="3255963"/>
            <a:ext cx="6810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Straight Arrow Connector 32"/>
          <p:cNvCxnSpPr>
            <a:cxnSpLocks noChangeShapeType="1"/>
          </p:cNvCxnSpPr>
          <p:nvPr/>
        </p:nvCxnSpPr>
        <p:spPr bwMode="auto">
          <a:xfrm>
            <a:off x="3619500" y="3255963"/>
            <a:ext cx="6810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7" name="Straight Arrow Connector 33"/>
          <p:cNvCxnSpPr>
            <a:cxnSpLocks noChangeShapeType="1"/>
          </p:cNvCxnSpPr>
          <p:nvPr/>
        </p:nvCxnSpPr>
        <p:spPr bwMode="auto">
          <a:xfrm>
            <a:off x="5821364" y="3260726"/>
            <a:ext cx="681037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8" name="Straight Arrow Connector 34"/>
          <p:cNvCxnSpPr>
            <a:cxnSpLocks noChangeShapeType="1"/>
          </p:cNvCxnSpPr>
          <p:nvPr/>
        </p:nvCxnSpPr>
        <p:spPr bwMode="auto">
          <a:xfrm>
            <a:off x="3627439" y="2239963"/>
            <a:ext cx="6826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Straight Arrow Connector 35"/>
          <p:cNvCxnSpPr>
            <a:cxnSpLocks noChangeShapeType="1"/>
          </p:cNvCxnSpPr>
          <p:nvPr/>
        </p:nvCxnSpPr>
        <p:spPr bwMode="auto">
          <a:xfrm>
            <a:off x="3627439" y="4289426"/>
            <a:ext cx="6826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Arc 81"/>
          <p:cNvSpPr/>
          <p:nvPr/>
        </p:nvSpPr>
        <p:spPr bwMode="auto">
          <a:xfrm>
            <a:off x="3271838" y="1800225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Arc 82"/>
          <p:cNvSpPr/>
          <p:nvPr/>
        </p:nvSpPr>
        <p:spPr bwMode="auto">
          <a:xfrm>
            <a:off x="4373563" y="1774825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Arc 83"/>
          <p:cNvSpPr/>
          <p:nvPr/>
        </p:nvSpPr>
        <p:spPr bwMode="auto">
          <a:xfrm flipV="1">
            <a:off x="3271838" y="4433888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 flipV="1">
            <a:off x="4373563" y="4408488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" name="Arc 85"/>
          <p:cNvSpPr/>
          <p:nvPr/>
        </p:nvSpPr>
        <p:spPr bwMode="auto">
          <a:xfrm>
            <a:off x="3281363" y="2790825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75" name="TextBox 41"/>
          <p:cNvSpPr txBox="1">
            <a:spLocks noChangeArrowheads="1"/>
          </p:cNvSpPr>
          <p:nvPr/>
        </p:nvSpPr>
        <p:spPr bwMode="auto">
          <a:xfrm rot="-2500174">
            <a:off x="2322513" y="2630489"/>
            <a:ext cx="595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a/xR</a:t>
            </a:r>
          </a:p>
        </p:txBody>
      </p:sp>
      <p:sp>
        <p:nvSpPr>
          <p:cNvPr id="35876" name="TextBox 42"/>
          <p:cNvSpPr txBox="1">
            <a:spLocks noChangeArrowheads="1"/>
          </p:cNvSpPr>
          <p:nvPr/>
        </p:nvSpPr>
        <p:spPr bwMode="auto">
          <a:xfrm>
            <a:off x="3581401" y="1884364"/>
            <a:ext cx="752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%/%R</a:t>
            </a:r>
          </a:p>
        </p:txBody>
      </p:sp>
      <p:sp>
        <p:nvSpPr>
          <p:cNvPr id="35877" name="TextBox 43"/>
          <p:cNvSpPr txBox="1">
            <a:spLocks noChangeArrowheads="1"/>
          </p:cNvSpPr>
          <p:nvPr/>
        </p:nvSpPr>
        <p:spPr bwMode="auto">
          <a:xfrm>
            <a:off x="3581401" y="4249739"/>
            <a:ext cx="752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%/%R</a:t>
            </a:r>
          </a:p>
        </p:txBody>
      </p:sp>
      <p:cxnSp>
        <p:nvCxnSpPr>
          <p:cNvPr id="35878" name="Straight Arrow Connector 44"/>
          <p:cNvCxnSpPr>
            <a:cxnSpLocks noChangeShapeType="1"/>
          </p:cNvCxnSpPr>
          <p:nvPr/>
        </p:nvCxnSpPr>
        <p:spPr bwMode="auto">
          <a:xfrm flipV="1">
            <a:off x="2501900" y="2409825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9" name="Straight Arrow Connector 47"/>
          <p:cNvCxnSpPr>
            <a:cxnSpLocks noChangeShapeType="1"/>
          </p:cNvCxnSpPr>
          <p:nvPr/>
        </p:nvCxnSpPr>
        <p:spPr bwMode="auto">
          <a:xfrm>
            <a:off x="2501900" y="3433763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0" name="TextBox 48"/>
          <p:cNvSpPr txBox="1">
            <a:spLocks noChangeArrowheads="1"/>
          </p:cNvSpPr>
          <p:nvPr/>
        </p:nvSpPr>
        <p:spPr bwMode="auto">
          <a:xfrm rot="-2500174">
            <a:off x="4530726" y="3616326"/>
            <a:ext cx="608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b/xL</a:t>
            </a:r>
          </a:p>
        </p:txBody>
      </p:sp>
      <p:cxnSp>
        <p:nvCxnSpPr>
          <p:cNvPr id="35881" name="Straight Arrow Connector 49"/>
          <p:cNvCxnSpPr>
            <a:cxnSpLocks noChangeShapeType="1"/>
          </p:cNvCxnSpPr>
          <p:nvPr/>
        </p:nvCxnSpPr>
        <p:spPr bwMode="auto">
          <a:xfrm flipV="1">
            <a:off x="4679950" y="3425825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2" name="TextBox 50"/>
          <p:cNvSpPr txBox="1">
            <a:spLocks noChangeArrowheads="1"/>
          </p:cNvSpPr>
          <p:nvPr/>
        </p:nvSpPr>
        <p:spPr bwMode="auto">
          <a:xfrm rot="2544744">
            <a:off x="2471738" y="3332164"/>
            <a:ext cx="620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b/xR</a:t>
            </a:r>
          </a:p>
        </p:txBody>
      </p:sp>
      <p:cxnSp>
        <p:nvCxnSpPr>
          <p:cNvPr id="35883" name="Straight Arrow Connector 51"/>
          <p:cNvCxnSpPr>
            <a:cxnSpLocks noChangeShapeType="1"/>
          </p:cNvCxnSpPr>
          <p:nvPr/>
        </p:nvCxnSpPr>
        <p:spPr bwMode="auto">
          <a:xfrm>
            <a:off x="4686300" y="2371725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4" name="TextBox 52"/>
          <p:cNvSpPr txBox="1">
            <a:spLocks noChangeArrowheads="1"/>
          </p:cNvSpPr>
          <p:nvPr/>
        </p:nvSpPr>
        <p:spPr bwMode="auto">
          <a:xfrm rot="2544744">
            <a:off x="4686301" y="2286000"/>
            <a:ext cx="582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a/xL</a:t>
            </a:r>
          </a:p>
        </p:txBody>
      </p:sp>
      <p:sp>
        <p:nvSpPr>
          <p:cNvPr id="35885" name="TextBox 53"/>
          <p:cNvSpPr txBox="1">
            <a:spLocks noChangeArrowheads="1"/>
          </p:cNvSpPr>
          <p:nvPr/>
        </p:nvSpPr>
        <p:spPr bwMode="auto">
          <a:xfrm>
            <a:off x="3119438" y="1143000"/>
            <a:ext cx="58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a/aR</a:t>
            </a:r>
          </a:p>
        </p:txBody>
      </p:sp>
      <p:sp>
        <p:nvSpPr>
          <p:cNvPr id="35886" name="TextBox 54"/>
          <p:cNvSpPr txBox="1">
            <a:spLocks noChangeArrowheads="1"/>
          </p:cNvSpPr>
          <p:nvPr/>
        </p:nvSpPr>
        <p:spPr bwMode="auto">
          <a:xfrm>
            <a:off x="3111500" y="1422400"/>
            <a:ext cx="62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b/bR</a:t>
            </a:r>
          </a:p>
        </p:txBody>
      </p:sp>
      <p:sp>
        <p:nvSpPr>
          <p:cNvPr id="35887" name="TextBox 55"/>
          <p:cNvSpPr txBox="1">
            <a:spLocks noChangeArrowheads="1"/>
          </p:cNvSpPr>
          <p:nvPr/>
        </p:nvSpPr>
        <p:spPr bwMode="auto">
          <a:xfrm>
            <a:off x="3128963" y="4699000"/>
            <a:ext cx="58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a/aR</a:t>
            </a:r>
          </a:p>
        </p:txBody>
      </p:sp>
      <p:sp>
        <p:nvSpPr>
          <p:cNvPr id="35888" name="TextBox 56"/>
          <p:cNvSpPr txBox="1">
            <a:spLocks noChangeArrowheads="1"/>
          </p:cNvSpPr>
          <p:nvPr/>
        </p:nvSpPr>
        <p:spPr bwMode="auto">
          <a:xfrm>
            <a:off x="3121025" y="4978400"/>
            <a:ext cx="62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b/bR</a:t>
            </a:r>
          </a:p>
        </p:txBody>
      </p:sp>
      <p:sp>
        <p:nvSpPr>
          <p:cNvPr id="35889" name="TextBox 57"/>
          <p:cNvSpPr txBox="1">
            <a:spLocks noChangeArrowheads="1"/>
          </p:cNvSpPr>
          <p:nvPr/>
        </p:nvSpPr>
        <p:spPr bwMode="auto">
          <a:xfrm>
            <a:off x="4243388" y="1436689"/>
            <a:ext cx="608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x/xR</a:t>
            </a:r>
          </a:p>
        </p:txBody>
      </p:sp>
      <p:sp>
        <p:nvSpPr>
          <p:cNvPr id="35890" name="TextBox 58"/>
          <p:cNvSpPr txBox="1">
            <a:spLocks noChangeArrowheads="1"/>
          </p:cNvSpPr>
          <p:nvPr/>
        </p:nvSpPr>
        <p:spPr bwMode="auto">
          <a:xfrm>
            <a:off x="3133726" y="2446339"/>
            <a:ext cx="608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x/xR</a:t>
            </a:r>
          </a:p>
        </p:txBody>
      </p:sp>
      <p:sp>
        <p:nvSpPr>
          <p:cNvPr id="35891" name="TextBox 59"/>
          <p:cNvSpPr txBox="1">
            <a:spLocks noChangeArrowheads="1"/>
          </p:cNvSpPr>
          <p:nvPr/>
        </p:nvSpPr>
        <p:spPr bwMode="auto">
          <a:xfrm>
            <a:off x="4203701" y="4699000"/>
            <a:ext cx="608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x/xR</a:t>
            </a:r>
          </a:p>
        </p:txBody>
      </p:sp>
      <p:sp>
        <p:nvSpPr>
          <p:cNvPr id="35892" name="TextBox 60"/>
          <p:cNvSpPr txBox="1">
            <a:spLocks noChangeArrowheads="1"/>
          </p:cNvSpPr>
          <p:nvPr/>
        </p:nvSpPr>
        <p:spPr bwMode="auto">
          <a:xfrm>
            <a:off x="5357813" y="1901825"/>
            <a:ext cx="57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a/aL</a:t>
            </a:r>
          </a:p>
        </p:txBody>
      </p:sp>
      <p:sp>
        <p:nvSpPr>
          <p:cNvPr id="105" name="Arc 104"/>
          <p:cNvSpPr/>
          <p:nvPr/>
        </p:nvSpPr>
        <p:spPr bwMode="auto">
          <a:xfrm>
            <a:off x="5481638" y="2798763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94" name="TextBox 62"/>
          <p:cNvSpPr txBox="1">
            <a:spLocks noChangeArrowheads="1"/>
          </p:cNvSpPr>
          <p:nvPr/>
        </p:nvSpPr>
        <p:spPr bwMode="auto">
          <a:xfrm>
            <a:off x="5346701" y="2159000"/>
            <a:ext cx="614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b/bL</a:t>
            </a:r>
          </a:p>
        </p:txBody>
      </p:sp>
      <p:sp>
        <p:nvSpPr>
          <p:cNvPr id="35895" name="TextBox 63"/>
          <p:cNvSpPr txBox="1">
            <a:spLocks noChangeArrowheads="1"/>
          </p:cNvSpPr>
          <p:nvPr/>
        </p:nvSpPr>
        <p:spPr bwMode="auto">
          <a:xfrm>
            <a:off x="5357813" y="2430464"/>
            <a:ext cx="595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x/xL</a:t>
            </a:r>
          </a:p>
        </p:txBody>
      </p:sp>
      <p:sp>
        <p:nvSpPr>
          <p:cNvPr id="35896" name="TextBox 64"/>
          <p:cNvSpPr txBox="1">
            <a:spLocks noChangeArrowheads="1"/>
          </p:cNvSpPr>
          <p:nvPr/>
        </p:nvSpPr>
        <p:spPr bwMode="auto">
          <a:xfrm>
            <a:off x="3533775" y="2938464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☐/☐</a:t>
            </a: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  <a:ea typeface="MS Gothic" panose="020B0609070205080204" pitchFamily="49" charset="-128"/>
              </a:rPr>
              <a:t>R</a:t>
            </a:r>
          </a:p>
        </p:txBody>
      </p:sp>
      <p:sp>
        <p:nvSpPr>
          <p:cNvPr id="35897" name="TextBox 65"/>
          <p:cNvSpPr txBox="1">
            <a:spLocks noChangeArrowheads="1"/>
          </p:cNvSpPr>
          <p:nvPr/>
        </p:nvSpPr>
        <p:spPr bwMode="auto">
          <a:xfrm>
            <a:off x="2524126" y="2938464"/>
            <a:ext cx="752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%/%R</a:t>
            </a:r>
          </a:p>
        </p:txBody>
      </p:sp>
      <p:sp>
        <p:nvSpPr>
          <p:cNvPr id="35898" name="TextBox 66"/>
          <p:cNvSpPr txBox="1">
            <a:spLocks noChangeArrowheads="1"/>
          </p:cNvSpPr>
          <p:nvPr/>
        </p:nvSpPr>
        <p:spPr bwMode="auto">
          <a:xfrm>
            <a:off x="5765801" y="2917825"/>
            <a:ext cx="752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%/%R</a:t>
            </a:r>
          </a:p>
        </p:txBody>
      </p:sp>
      <p:sp>
        <p:nvSpPr>
          <p:cNvPr id="35899" name="TextBox 67"/>
          <p:cNvSpPr txBox="1">
            <a:spLocks noChangeArrowheads="1"/>
          </p:cNvSpPr>
          <p:nvPr/>
        </p:nvSpPr>
        <p:spPr bwMode="auto">
          <a:xfrm>
            <a:off x="6407150" y="2130425"/>
            <a:ext cx="57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a/aL</a:t>
            </a:r>
          </a:p>
        </p:txBody>
      </p:sp>
      <p:sp>
        <p:nvSpPr>
          <p:cNvPr id="35900" name="TextBox 68"/>
          <p:cNvSpPr txBox="1">
            <a:spLocks noChangeArrowheads="1"/>
          </p:cNvSpPr>
          <p:nvPr/>
        </p:nvSpPr>
        <p:spPr bwMode="auto">
          <a:xfrm>
            <a:off x="6396038" y="2387600"/>
            <a:ext cx="614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b/bL</a:t>
            </a:r>
          </a:p>
        </p:txBody>
      </p:sp>
      <p:sp>
        <p:nvSpPr>
          <p:cNvPr id="113" name="Arc 112"/>
          <p:cNvSpPr/>
          <p:nvPr/>
        </p:nvSpPr>
        <p:spPr bwMode="auto">
          <a:xfrm>
            <a:off x="6548438" y="2808288"/>
            <a:ext cx="304800" cy="304800"/>
          </a:xfrm>
          <a:prstGeom prst="arc">
            <a:avLst>
              <a:gd name="adj1" fmla="val 8778590"/>
              <a:gd name="adj2" fmla="val 2357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902" name="Straight Connector 71"/>
          <p:cNvCxnSpPr>
            <a:cxnSpLocks noChangeShapeType="1"/>
            <a:stCxn id="35858" idx="4"/>
          </p:cNvCxnSpPr>
          <p:nvPr/>
        </p:nvCxnSpPr>
        <p:spPr bwMode="auto">
          <a:xfrm rot="16200000" flipH="1">
            <a:off x="5652295" y="4496595"/>
            <a:ext cx="2111375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3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326357" y="4521995"/>
            <a:ext cx="2082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4" name="Straight Connector 75"/>
          <p:cNvCxnSpPr>
            <a:cxnSpLocks noChangeShapeType="1"/>
          </p:cNvCxnSpPr>
          <p:nvPr/>
        </p:nvCxnSpPr>
        <p:spPr bwMode="auto">
          <a:xfrm>
            <a:off x="2374900" y="5562600"/>
            <a:ext cx="434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5" name="TextBox 77"/>
          <p:cNvSpPr txBox="1">
            <a:spLocks noChangeArrowheads="1"/>
          </p:cNvSpPr>
          <p:nvPr/>
        </p:nvSpPr>
        <p:spPr bwMode="auto">
          <a:xfrm>
            <a:off x="4227514" y="5181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Garamond" panose="02020404030301010803" pitchFamily="18" charset="0"/>
              </a:rPr>
              <a:t>x/xR</a:t>
            </a:r>
          </a:p>
        </p:txBody>
      </p:sp>
      <p:sp>
        <p:nvSpPr>
          <p:cNvPr id="35906" name="TextBox 48"/>
          <p:cNvSpPr txBox="1">
            <a:spLocks noChangeArrowheads="1"/>
          </p:cNvSpPr>
          <p:nvPr/>
        </p:nvSpPr>
        <p:spPr bwMode="auto">
          <a:xfrm>
            <a:off x="7391400" y="4244976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endParaRPr lang="en-US" altLang="zh-CN" sz="2400">
              <a:solidFill>
                <a:srgbClr val="11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☐</a:t>
            </a:r>
            <a:r>
              <a:rPr lang="en-US" altLang="zh-CN" sz="11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endParaRPr lang="en-US" altLang="zh-CN" sz="2400" baseline="-25000">
              <a:solidFill>
                <a:srgbClr val="11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907" name="TextBox 119"/>
          <p:cNvSpPr txBox="1">
            <a:spLocks noChangeArrowheads="1"/>
          </p:cNvSpPr>
          <p:nvPr/>
        </p:nvSpPr>
        <p:spPr bwMode="auto">
          <a:xfrm rot="5400000">
            <a:off x="8574882" y="3845719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43442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Computation histories as strings</a:t>
            </a:r>
          </a:p>
        </p:txBody>
      </p:sp>
      <p:sp>
        <p:nvSpPr>
          <p:cNvPr id="19461" name="TextBox 27"/>
          <p:cNvSpPr txBox="1">
            <a:spLocks noChangeArrowheads="1"/>
          </p:cNvSpPr>
          <p:nvPr/>
        </p:nvSpPr>
        <p:spPr bwMode="auto">
          <a:xfrm>
            <a:off x="4800601" y="5172076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 sz="2400">
                <a:solidFill>
                  <a:srgbClr val="FFFFFF"/>
                </a:solidFill>
              </a:rPr>
              <a:t> accepts </a:t>
            </a: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19462" name="TextBox 28"/>
          <p:cNvSpPr txBox="1">
            <a:spLocks noChangeArrowheads="1"/>
          </p:cNvSpPr>
          <p:nvPr/>
        </p:nvSpPr>
        <p:spPr bwMode="auto">
          <a:xfrm>
            <a:off x="7604125" y="5172076"/>
            <a:ext cx="232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Garamond" panose="02020404030301010803" pitchFamily="18" charset="0"/>
              </a:rPr>
              <a:t>acc</a:t>
            </a:r>
            <a:r>
              <a:rPr lang="en-US" altLang="zh-CN" sz="2400">
                <a:solidFill>
                  <a:srgbClr val="FFFFFF"/>
                </a:solidFill>
              </a:rPr>
              <a:t> occurs in </a:t>
            </a: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hist</a:t>
            </a:r>
          </a:p>
        </p:txBody>
      </p:sp>
      <p:sp>
        <p:nvSpPr>
          <p:cNvPr id="19463" name="TextBox 29"/>
          <p:cNvSpPr txBox="1">
            <a:spLocks noChangeArrowheads="1"/>
          </p:cNvSpPr>
          <p:nvPr/>
        </p:nvSpPr>
        <p:spPr bwMode="auto">
          <a:xfrm>
            <a:off x="4800601" y="5710239"/>
            <a:ext cx="1605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 sz="2400">
                <a:solidFill>
                  <a:srgbClr val="FFFFFF"/>
                </a:solidFill>
              </a:rPr>
              <a:t> rejects </a:t>
            </a: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19464" name="TextBox 30"/>
          <p:cNvSpPr txBox="1">
            <a:spLocks noChangeArrowheads="1"/>
          </p:cNvSpPr>
          <p:nvPr/>
        </p:nvSpPr>
        <p:spPr bwMode="auto">
          <a:xfrm>
            <a:off x="7613650" y="5705476"/>
            <a:ext cx="227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</a:rPr>
              <a:t>q</a:t>
            </a:r>
            <a:r>
              <a:rPr lang="en-US" altLang="zh-CN" sz="2400" baseline="-25000">
                <a:solidFill>
                  <a:srgbClr val="FFFFFF"/>
                </a:solidFill>
                <a:latin typeface="Garamond" panose="02020404030301010803" pitchFamily="18" charset="0"/>
              </a:rPr>
              <a:t>rej</a:t>
            </a:r>
            <a:r>
              <a:rPr lang="en-US" altLang="zh-CN" sz="2400">
                <a:solidFill>
                  <a:srgbClr val="FFFFFF"/>
                </a:solidFill>
              </a:rPr>
              <a:t> occurs in </a:t>
            </a:r>
            <a:r>
              <a:rPr lang="en-US" altLang="zh-CN" sz="2400" i="1">
                <a:solidFill>
                  <a:srgbClr val="FFFFFF"/>
                </a:solidFill>
                <a:latin typeface="Garamond" panose="02020404030301010803" pitchFamily="18" charset="0"/>
              </a:rPr>
              <a:t>hist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547938" y="3000376"/>
            <a:ext cx="2252662" cy="1800225"/>
            <a:chOff x="1023938" y="3000375"/>
            <a:chExt cx="2252662" cy="1800225"/>
          </a:xfrm>
        </p:grpSpPr>
        <p:sp>
          <p:nvSpPr>
            <p:cNvPr id="36886" name="Rectangle 67"/>
            <p:cNvSpPr>
              <a:spLocks noChangeArrowheads="1"/>
            </p:cNvSpPr>
            <p:nvPr/>
          </p:nvSpPr>
          <p:spPr bwMode="auto">
            <a:xfrm>
              <a:off x="1066800" y="3008313"/>
              <a:ext cx="1676400" cy="17859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6887" name="TextBox 48"/>
            <p:cNvSpPr txBox="1">
              <a:spLocks noChangeArrowheads="1"/>
            </p:cNvSpPr>
            <p:nvPr/>
          </p:nvSpPr>
          <p:spPr bwMode="auto">
            <a:xfrm>
              <a:off x="1023938" y="3000375"/>
              <a:ext cx="225266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altLang="zh-CN" sz="2000" baseline="-25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altLang="zh-CN" sz="2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altLang="zh-CN" sz="2000" baseline="-25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altLang="zh-CN" sz="20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88" name="TextBox 48"/>
            <p:cNvSpPr txBox="1">
              <a:spLocks noChangeArrowheads="1"/>
            </p:cNvSpPr>
            <p:nvPr/>
          </p:nvSpPr>
          <p:spPr bwMode="auto">
            <a:xfrm>
              <a:off x="1033463" y="4092575"/>
              <a:ext cx="224313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altLang="zh-CN" sz="2000" baseline="-25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 </a:t>
              </a:r>
              <a:endParaRPr lang="en-US" altLang="zh-CN" sz="2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2000" baseline="-25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altLang="zh-CN" sz="2000" baseline="-25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endParaRPr lang="en-US" altLang="zh-CN" sz="20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89" name="TextBox 15"/>
            <p:cNvSpPr txBox="1">
              <a:spLocks noChangeArrowheads="1"/>
            </p:cNvSpPr>
            <p:nvPr/>
          </p:nvSpPr>
          <p:spPr bwMode="auto">
            <a:xfrm rot="5400000">
              <a:off x="2021682" y="3686968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Garamond" panose="02020404030301010803" pitchFamily="18" charset="0"/>
                </a:rPr>
                <a:t>...</a:t>
              </a:r>
            </a:p>
          </p:txBody>
        </p:sp>
      </p:grpSp>
      <p:sp>
        <p:nvSpPr>
          <p:cNvPr id="15" name="Left-Right Arrow 14"/>
          <p:cNvSpPr>
            <a:spLocks noChangeArrowheads="1"/>
          </p:cNvSpPr>
          <p:nvPr/>
        </p:nvSpPr>
        <p:spPr bwMode="auto">
          <a:xfrm>
            <a:off x="6661150" y="5253038"/>
            <a:ext cx="685800" cy="381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6" name="Left-Right Arrow 15"/>
          <p:cNvSpPr>
            <a:spLocks noChangeArrowheads="1"/>
          </p:cNvSpPr>
          <p:nvPr/>
        </p:nvSpPr>
        <p:spPr bwMode="auto">
          <a:xfrm>
            <a:off x="6661150" y="5786438"/>
            <a:ext cx="685800" cy="381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6874" name="Rectangle 20"/>
          <p:cNvSpPr>
            <a:spLocks noChangeArrowheads="1"/>
          </p:cNvSpPr>
          <p:nvPr/>
        </p:nvSpPr>
        <p:spPr bwMode="auto">
          <a:xfrm>
            <a:off x="2667000" y="1295400"/>
            <a:ext cx="69342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If 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>
                <a:solidFill>
                  <a:srgbClr val="FFFFFF"/>
                </a:solidFill>
              </a:rPr>
              <a:t> halts on 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zh-CN">
                <a:solidFill>
                  <a:srgbClr val="FFFFFF"/>
                </a:solidFill>
              </a:rPr>
              <a:t>, the </a:t>
            </a:r>
            <a:r>
              <a:rPr lang="en-US" altLang="zh-CN">
                <a:solidFill>
                  <a:srgbClr val="6699FF"/>
                </a:solidFill>
              </a:rPr>
              <a:t>computation history </a:t>
            </a:r>
            <a:r>
              <a:rPr lang="en-US" altLang="zh-CN">
                <a:solidFill>
                  <a:srgbClr val="FFFFFF"/>
                </a:solidFill>
              </a:rPr>
              <a:t>of 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  <a:latin typeface="Garamond" panose="02020404030301010803" pitchFamily="18" charset="0"/>
              </a:rPr>
              <a:t>(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zh-CN">
                <a:solidFill>
                  <a:srgbClr val="FFFFFF"/>
                </a:solidFill>
                <a:latin typeface="Garamond" panose="02020404030301010803" pitchFamily="18" charset="0"/>
              </a:rPr>
              <a:t>)</a:t>
            </a:r>
            <a:r>
              <a:rPr lang="en-US" altLang="zh-CN">
                <a:solidFill>
                  <a:srgbClr val="FFFFFF"/>
                </a:solidFill>
              </a:rPr>
              <a:t> is the sequence of configurations 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  <a:r>
              <a:rPr lang="en-US" altLang="zh-CN">
                <a:solidFill>
                  <a:srgbClr val="FFFFFF"/>
                </a:solidFill>
                <a:latin typeface="Garamond" panose="02020404030301010803" pitchFamily="18" charset="0"/>
              </a:rPr>
              <a:t>, ..., 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  <a:r>
              <a:rPr lang="en-US" altLang="zh-CN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l</a:t>
            </a:r>
            <a:r>
              <a:rPr lang="en-US" altLang="zh-CN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that 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>
                <a:solidFill>
                  <a:srgbClr val="FFFFFF"/>
                </a:solidFill>
              </a:rPr>
              <a:t> goes through on input 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876800" y="2971800"/>
            <a:ext cx="4800600" cy="838200"/>
            <a:chOff x="3352800" y="2971800"/>
            <a:chExt cx="4800600" cy="838200"/>
          </a:xfrm>
        </p:grpSpPr>
        <p:sp>
          <p:nvSpPr>
            <p:cNvPr id="36879" name="TextBox 48"/>
            <p:cNvSpPr txBox="1">
              <a:spLocks noChangeArrowheads="1"/>
            </p:cNvSpPr>
            <p:nvPr/>
          </p:nvSpPr>
          <p:spPr bwMode="auto">
            <a:xfrm>
              <a:off x="3352800" y="2971800"/>
              <a:ext cx="4800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#q</a:t>
              </a:r>
              <a:r>
                <a:rPr lang="en-US" altLang="zh-CN" sz="2000" baseline="-25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ab%ab#xq</a:t>
              </a:r>
              <a:r>
                <a:rPr lang="en-US" altLang="zh-CN" sz="2000" baseline="-25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b%ab#</a:t>
              </a:r>
              <a:r>
                <a:rPr lang="en-US" altLang="zh-CN" sz="2000">
                  <a:solidFill>
                    <a:srgbClr val="FFFFFF"/>
                  </a:solidFill>
                  <a:latin typeface="Garamond" panose="02020404030301010803" pitchFamily="18" charset="0"/>
                  <a:ea typeface="Courier New" panose="02070309020205020404" pitchFamily="49" charset="0"/>
                  <a:cs typeface="Garamond" panose="02020404030301010803" pitchFamily="18" charset="0"/>
                </a:rPr>
                <a:t> . . . 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#xx%xx</a:t>
              </a:r>
              <a:r>
                <a:rPr lang="en-US" altLang="zh-CN" sz="1800">
                  <a:solidFill>
                    <a:srgbClr val="FFFFFF"/>
                  </a:solidFill>
                  <a:latin typeface="Courier New" panose="02070309020205020404" pitchFamily="49" charset="0"/>
                  <a:ea typeface="MS Gothic" panose="020B0609070205080204" pitchFamily="49" charset="-128"/>
                </a:rPr>
                <a:t>☐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altLang="zh-CN" sz="2000" baseline="-25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zh-CN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altLang="zh-CN" sz="2000" baseline="-25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altLang="zh-CN" sz="2000" baseline="-2500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80" name="Right Brace 19"/>
            <p:cNvSpPr>
              <a:spLocks/>
            </p:cNvSpPr>
            <p:nvPr/>
          </p:nvSpPr>
          <p:spPr bwMode="auto">
            <a:xfrm rot="5400000">
              <a:off x="4000500" y="2933700"/>
              <a:ext cx="152400" cy="990600"/>
            </a:xfrm>
            <a:prstGeom prst="rightBrace">
              <a:avLst>
                <a:gd name="adj1" fmla="val 5278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6881" name="Right Brace 20"/>
            <p:cNvSpPr>
              <a:spLocks/>
            </p:cNvSpPr>
            <p:nvPr/>
          </p:nvSpPr>
          <p:spPr bwMode="auto">
            <a:xfrm rot="5400000">
              <a:off x="5211233" y="2925233"/>
              <a:ext cx="152400" cy="1007534"/>
            </a:xfrm>
            <a:prstGeom prst="rightBrace">
              <a:avLst>
                <a:gd name="adj1" fmla="val 5276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6882" name="Right Brace 21"/>
            <p:cNvSpPr>
              <a:spLocks/>
            </p:cNvSpPr>
            <p:nvPr/>
          </p:nvSpPr>
          <p:spPr bwMode="auto">
            <a:xfrm rot="5400000">
              <a:off x="7065437" y="2781300"/>
              <a:ext cx="152400" cy="1295400"/>
            </a:xfrm>
            <a:prstGeom prst="rightBrace">
              <a:avLst>
                <a:gd name="adj1" fmla="val 527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36883" name="Rectangle 22"/>
            <p:cNvSpPr>
              <a:spLocks noChangeArrowheads="1"/>
            </p:cNvSpPr>
            <p:nvPr/>
          </p:nvSpPr>
          <p:spPr bwMode="auto">
            <a:xfrm>
              <a:off x="3859925" y="3409890"/>
              <a:ext cx="4251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rgbClr val="FFFFFF"/>
                  </a:solidFill>
                  <a:latin typeface="Garamond" panose="02020404030301010803" pitchFamily="18" charset="0"/>
                </a:rPr>
                <a:t>C</a:t>
              </a:r>
              <a:r>
                <a:rPr lang="en-US" altLang="zh-CN" sz="20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endParaRPr lang="en-US" altLang="zh-CN" sz="2000">
                <a:solidFill>
                  <a:srgbClr val="FFFFFF"/>
                </a:solidFill>
              </a:endParaRPr>
            </a:p>
          </p:txBody>
        </p:sp>
        <p:sp>
          <p:nvSpPr>
            <p:cNvPr id="36884" name="Rectangle 23"/>
            <p:cNvSpPr>
              <a:spLocks noChangeArrowheads="1"/>
            </p:cNvSpPr>
            <p:nvPr/>
          </p:nvSpPr>
          <p:spPr bwMode="auto">
            <a:xfrm>
              <a:off x="5087601" y="3409890"/>
              <a:ext cx="4251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rgbClr val="FFFFFF"/>
                  </a:solidFill>
                  <a:latin typeface="Garamond" panose="02020404030301010803" pitchFamily="18" charset="0"/>
                </a:rPr>
                <a:t>C</a:t>
              </a:r>
              <a:r>
                <a:rPr lang="en-US" altLang="zh-CN" sz="20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endParaRPr lang="en-US" altLang="zh-CN" sz="2000">
                <a:solidFill>
                  <a:srgbClr val="FFFFFF"/>
                </a:solidFill>
              </a:endParaRPr>
            </a:p>
          </p:txBody>
        </p:sp>
        <p:sp>
          <p:nvSpPr>
            <p:cNvPr id="36885" name="Rectangle 24"/>
            <p:cNvSpPr>
              <a:spLocks noChangeArrowheads="1"/>
            </p:cNvSpPr>
            <p:nvPr/>
          </p:nvSpPr>
          <p:spPr bwMode="auto">
            <a:xfrm>
              <a:off x="6933338" y="3409890"/>
              <a:ext cx="3818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rgbClr val="FFFFFF"/>
                  </a:solidFill>
                  <a:latin typeface="Garamond" panose="02020404030301010803" pitchFamily="18" charset="0"/>
                </a:rPr>
                <a:t>C</a:t>
              </a:r>
              <a:r>
                <a:rPr lang="en-US" altLang="zh-CN" sz="2000" i="1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l</a:t>
              </a:r>
              <a:endParaRPr lang="en-US" altLang="zh-CN" sz="2000" i="1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48200" y="3894138"/>
            <a:ext cx="53609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</a:rPr>
              <a:t>The computation history can be written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</a:rPr>
              <a:t>as a </a:t>
            </a:r>
            <a:r>
              <a:rPr lang="en-US" altLang="zh-CN" sz="2400">
                <a:solidFill>
                  <a:srgbClr val="6699FF"/>
                </a:solidFill>
              </a:rPr>
              <a:t>string </a:t>
            </a:r>
            <a:r>
              <a:rPr lang="en-US" altLang="zh-CN" sz="2400" i="1">
                <a:solidFill>
                  <a:srgbClr val="6699FF"/>
                </a:solidFill>
                <a:latin typeface="Garamond" panose="02020404030301010803" pitchFamily="18" charset="0"/>
              </a:rPr>
              <a:t>hist</a:t>
            </a:r>
            <a:r>
              <a:rPr lang="en-US" altLang="zh-CN" sz="2400">
                <a:solidFill>
                  <a:srgbClr val="6699FF"/>
                </a:solidFill>
              </a:rPr>
              <a:t> </a:t>
            </a:r>
            <a:r>
              <a:rPr lang="en-US" altLang="zh-CN" sz="2400">
                <a:solidFill>
                  <a:srgbClr val="FFFFFF"/>
                </a:solidFill>
              </a:rPr>
              <a:t>over alphabet </a:t>
            </a:r>
            <a:r>
              <a:rPr lang="en-US" altLang="zh-TW" sz="2400">
                <a:solidFill>
                  <a:srgbClr val="FFFFFF"/>
                </a:solidFill>
                <a:ea typeface="新細明體" charset="-120"/>
                <a:sym typeface="Symbol" panose="05050102010706020507" pitchFamily="18" charset="2"/>
              </a:rPr>
              <a:t>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  <a:ea typeface="新細明體" charset="-120"/>
                <a:cs typeface="Garamond" panose="02020404030301010803" pitchFamily="18" charset="0"/>
                <a:sym typeface="Symbol" panose="05050102010706020507" pitchFamily="18" charset="2"/>
              </a:rPr>
              <a:t>∪Q∪</a:t>
            </a:r>
            <a:r>
              <a:rPr lang="en-US" altLang="zh-CN" sz="2400">
                <a:solidFill>
                  <a:srgbClr val="FFFFFF"/>
                </a:solidFill>
                <a:latin typeface="Garamond" panose="02020404030301010803" pitchFamily="18" charset="0"/>
                <a:ea typeface="新細明體" charset="-120"/>
              </a:rPr>
              <a:t>{#}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362200" y="5176839"/>
            <a:ext cx="2372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</a:rPr>
              <a:t>accepting history: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62200" y="5710239"/>
            <a:ext cx="2282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</a:rPr>
              <a:t>rejecting history:</a:t>
            </a:r>
          </a:p>
        </p:txBody>
      </p:sp>
    </p:spTree>
    <p:extLst>
      <p:ext uri="{BB962C8B-B14F-4D97-AF65-F5344CB8AC3E}">
        <p14:creationId xmlns:p14="http://schemas.microsoft.com/office/powerpoint/2010/main" val="413463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  <p:bldP spid="19463" grpId="0"/>
      <p:bldP spid="19464" grpId="0"/>
      <p:bldP spid="15" grpId="0" animBg="1"/>
      <p:bldP spid="16" grpId="0" animBg="1"/>
      <p:bldP spid="26" grpId="0"/>
      <p:bldP spid="29" grpId="0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Computation histories as strings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676400"/>
            <a:ext cx="7693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105400"/>
            <a:ext cx="7693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0500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4" y="80963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§3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规约技巧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42" y="1719066"/>
            <a:ext cx="736385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36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规约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3149F2-FB43-480B-9A17-249001C64592}"/>
              </a:ext>
            </a:extLst>
          </p:cNvPr>
          <p:cNvSpPr txBox="1"/>
          <p:nvPr/>
        </p:nvSpPr>
        <p:spPr>
          <a:xfrm>
            <a:off x="2355194" y="2042221"/>
            <a:ext cx="7974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△ </a:t>
            </a:r>
            <a:r>
              <a:rPr lang="en-US" altLang="zh-CN" sz="2400" dirty="0"/>
              <a:t> </a:t>
            </a:r>
            <a:r>
              <a:rPr lang="zh-CN" altLang="en-US" sz="2400" dirty="0"/>
              <a:t>可判定证明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可归约到</a:t>
            </a:r>
            <a:r>
              <a:rPr lang="en-US" altLang="zh-CN" sz="2400" dirty="0"/>
              <a:t>B</a:t>
            </a:r>
            <a:r>
              <a:rPr lang="zh-CN" altLang="en-US" sz="2400" dirty="0"/>
              <a:t>，且</a:t>
            </a:r>
            <a:r>
              <a:rPr lang="en-US" altLang="zh-CN" sz="2400" dirty="0"/>
              <a:t>B</a:t>
            </a:r>
            <a:r>
              <a:rPr lang="zh-CN" altLang="en-US" sz="2400" dirty="0"/>
              <a:t>是可判定的，则</a:t>
            </a:r>
            <a:r>
              <a:rPr lang="en-US" altLang="zh-CN" sz="2400" dirty="0"/>
              <a:t>A</a:t>
            </a:r>
            <a:r>
              <a:rPr lang="zh-CN" altLang="en-US" sz="2400" dirty="0"/>
              <a:t>也是可判定的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△  不可判定证明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是不可判定的，</a:t>
            </a:r>
            <a:r>
              <a:rPr lang="en-US" altLang="zh-CN" sz="2400" dirty="0"/>
              <a:t>A</a:t>
            </a:r>
            <a:r>
              <a:rPr lang="zh-CN" altLang="en-US" sz="2400" dirty="0"/>
              <a:t>可规约到</a:t>
            </a:r>
            <a:r>
              <a:rPr lang="en-US" altLang="zh-CN" sz="2400" dirty="0"/>
              <a:t>B</a:t>
            </a:r>
            <a:r>
              <a:rPr lang="zh-CN" altLang="en-US" sz="2400" dirty="0"/>
              <a:t>，则</a:t>
            </a:r>
            <a:r>
              <a:rPr lang="en-US" altLang="zh-CN" sz="2400" dirty="0"/>
              <a:t>B</a:t>
            </a:r>
            <a:r>
              <a:rPr lang="zh-CN" altLang="en-US" sz="2400" dirty="0"/>
              <a:t>是不可判定的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55350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Undecidable problems for CFGs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ALL</a:t>
            </a:r>
            <a:r>
              <a:rPr lang="en-US" altLang="zh-CN" baseline="-25000" dirty="0"/>
              <a:t>CFG</a:t>
            </a:r>
            <a:r>
              <a:rPr lang="en-US" altLang="zh-CN" dirty="0"/>
              <a:t> = {&lt;</a:t>
            </a:r>
            <a:r>
              <a:rPr lang="en-US" altLang="zh-CN" i="1" dirty="0"/>
              <a:t>G&gt;</a:t>
            </a:r>
            <a:r>
              <a:rPr lang="en-US" altLang="zh-CN" dirty="0"/>
              <a:t>: </a:t>
            </a:r>
            <a:r>
              <a:rPr lang="en-US" altLang="zh-CN" i="1" dirty="0"/>
              <a:t>G</a:t>
            </a:r>
            <a:r>
              <a:rPr lang="en-US" altLang="zh-CN" dirty="0"/>
              <a:t> is a CFG that generates all strings}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ALL</a:t>
            </a:r>
            <a:r>
              <a:rPr lang="en-US" altLang="zh-CN" baseline="-25000" dirty="0"/>
              <a:t>CFG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undecidable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Reduction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baseline="-25000" dirty="0"/>
              <a:t>TM</a:t>
            </a:r>
            <a:r>
              <a:rPr lang="en-US" altLang="zh-CN" dirty="0"/>
              <a:t> = {&lt;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/>
              <a:t>w&gt;</a:t>
            </a:r>
            <a:r>
              <a:rPr lang="en-US" altLang="zh-CN" dirty="0"/>
              <a:t>: </a:t>
            </a:r>
            <a:r>
              <a:rPr lang="en-US" altLang="zh-CN" i="1" dirty="0"/>
              <a:t>M</a:t>
            </a:r>
            <a:r>
              <a:rPr lang="en-US" altLang="zh-CN" dirty="0"/>
              <a:t> is a TM that does not accept </a:t>
            </a:r>
            <a:r>
              <a:rPr lang="en-US" altLang="zh-CN" i="1" dirty="0"/>
              <a:t>w</a:t>
            </a:r>
            <a:r>
              <a:rPr lang="en-US" altLang="zh-CN" dirty="0"/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	 = {&lt;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/>
              <a:t>w&gt;</a:t>
            </a:r>
            <a:r>
              <a:rPr lang="en-US" altLang="zh-CN" dirty="0"/>
              <a:t>: </a:t>
            </a:r>
            <a:r>
              <a:rPr lang="en-US" altLang="zh-CN" i="1" dirty="0"/>
              <a:t>M</a:t>
            </a:r>
            <a:r>
              <a:rPr lang="en-US" altLang="zh-CN" dirty="0"/>
              <a:t> rejects or loops on input </a:t>
            </a:r>
            <a:r>
              <a:rPr lang="en-US" altLang="zh-CN" i="1" dirty="0"/>
              <a:t>w</a:t>
            </a:r>
            <a:r>
              <a:rPr lang="en-US" altLang="zh-CN" dirty="0"/>
              <a:t>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baseline="-25000" dirty="0"/>
              <a:t>TM</a:t>
            </a:r>
            <a:r>
              <a:rPr lang="en-US" altLang="zh-CN" dirty="0"/>
              <a:t> is unrecognizable ⇒ </a:t>
            </a:r>
            <a:r>
              <a:rPr lang="en-US" altLang="zh-CN" i="1" dirty="0"/>
              <a:t>A</a:t>
            </a:r>
            <a:r>
              <a:rPr lang="en-US" altLang="zh-CN" baseline="-25000" dirty="0"/>
              <a:t>TM</a:t>
            </a:r>
            <a:r>
              <a:rPr lang="en-US" altLang="zh-CN" dirty="0"/>
              <a:t> is undecidable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ALL</a:t>
            </a:r>
            <a:r>
              <a:rPr lang="en-US" altLang="zh-CN" baseline="-25000" dirty="0"/>
              <a:t>CFG</a:t>
            </a:r>
            <a:r>
              <a:rPr lang="en-US" altLang="zh-CN" dirty="0"/>
              <a:t> is decidable then </a:t>
            </a:r>
            <a:r>
              <a:rPr lang="en-US" altLang="zh-CN" i="1" dirty="0"/>
              <a:t>A</a:t>
            </a:r>
            <a:r>
              <a:rPr lang="en-US" altLang="zh-CN" baseline="-25000" dirty="0"/>
              <a:t>TM</a:t>
            </a:r>
            <a:r>
              <a:rPr lang="en-US" altLang="zh-CN" dirty="0"/>
              <a:t> is decidable.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Contradiction.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cxnSp>
        <p:nvCxnSpPr>
          <p:cNvPr id="39940" name="Straight Connector 6"/>
          <p:cNvCxnSpPr>
            <a:cxnSpLocks noChangeShapeType="1"/>
          </p:cNvCxnSpPr>
          <p:nvPr/>
        </p:nvCxnSpPr>
        <p:spPr bwMode="auto">
          <a:xfrm>
            <a:off x="2438400" y="34290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1" name="Straight Connector 6"/>
          <p:cNvCxnSpPr>
            <a:cxnSpLocks noChangeShapeType="1"/>
          </p:cNvCxnSpPr>
          <p:nvPr/>
        </p:nvCxnSpPr>
        <p:spPr bwMode="auto">
          <a:xfrm>
            <a:off x="2370138" y="4473575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Connector 6"/>
          <p:cNvCxnSpPr>
            <a:cxnSpLocks noChangeShapeType="1"/>
          </p:cNvCxnSpPr>
          <p:nvPr/>
        </p:nvCxnSpPr>
        <p:spPr bwMode="auto">
          <a:xfrm>
            <a:off x="5981700" y="44958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Straight Connector 6"/>
          <p:cNvCxnSpPr>
            <a:cxnSpLocks noChangeShapeType="1"/>
          </p:cNvCxnSpPr>
          <p:nvPr/>
        </p:nvCxnSpPr>
        <p:spPr bwMode="auto">
          <a:xfrm>
            <a:off x="6248400" y="56388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0468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Undecidable problems for CFGs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3400" y="1267327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ALL</a:t>
            </a:r>
            <a:r>
              <a:rPr lang="en-US" altLang="zh-CN" baseline="-25000" dirty="0"/>
              <a:t>CFG</a:t>
            </a:r>
            <a:r>
              <a:rPr lang="en-US" altLang="zh-CN" dirty="0"/>
              <a:t> = {&lt;</a:t>
            </a:r>
            <a:r>
              <a:rPr lang="en-US" altLang="zh-CN" i="1" dirty="0"/>
              <a:t>G&gt;</a:t>
            </a:r>
            <a:r>
              <a:rPr lang="en-US" altLang="zh-CN" dirty="0"/>
              <a:t>: </a:t>
            </a:r>
            <a:r>
              <a:rPr lang="en-US" altLang="zh-CN" i="1" dirty="0"/>
              <a:t>G</a:t>
            </a:r>
            <a:r>
              <a:rPr lang="en-US" altLang="zh-CN" dirty="0"/>
              <a:t> is a CFG that generates all strings}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ALL</a:t>
            </a:r>
            <a:r>
              <a:rPr lang="en-US" altLang="zh-CN" baseline="-25000" dirty="0">
                <a:solidFill>
                  <a:srgbClr val="FF0000"/>
                </a:solidFill>
              </a:rPr>
              <a:t>CFG</a:t>
            </a:r>
            <a:r>
              <a:rPr lang="en-US" altLang="zh-CN" dirty="0">
                <a:solidFill>
                  <a:srgbClr val="FF0000"/>
                </a:solidFill>
              </a:rPr>
              <a:t> is undecidable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Suppose </a:t>
            </a:r>
            <a:r>
              <a:rPr lang="en-US" altLang="zh-CN" dirty="0"/>
              <a:t>it is decidable, then there exists a universal TM </a:t>
            </a:r>
            <a:r>
              <a:rPr lang="en-US" altLang="zh-CN" i="1" dirty="0"/>
              <a:t>H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H(string &lt;G&gt;) {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G is a CFG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 generates all strings, return “accept”;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 does not generates all strings, return “reject”;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Consider the following TM</a:t>
            </a:r>
            <a:r>
              <a:rPr lang="en-US" altLang="zh-CN" sz="2600" i="1" dirty="0"/>
              <a:t> U (dependent on &lt;M&gt; and w)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string U(string &lt;M&gt;, string w){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If M does not accept </a:t>
            </a:r>
            <a:r>
              <a:rPr lang="en-US" altLang="zh-CN" sz="1400" i="1" dirty="0">
                <a:latin typeface="Courier New" panose="02070309020205020404" pitchFamily="49" charset="0"/>
              </a:rPr>
              <a:t>w</a:t>
            </a:r>
            <a:r>
              <a:rPr lang="en-US" altLang="zh-CN" sz="1400" dirty="0">
                <a:latin typeface="Courier New" panose="02070309020205020404" pitchFamily="49" charset="0"/>
              </a:rPr>
              <a:t>, return &lt;G&gt; that generates all strings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If M accepts w, return &lt;G&gt; that does not generate all strings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}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If we can simulate </a:t>
            </a:r>
            <a:r>
              <a:rPr lang="en-US" altLang="zh-CN" sz="2600" i="1" dirty="0"/>
              <a:t>H</a:t>
            </a:r>
            <a:r>
              <a:rPr lang="en-US" altLang="zh-CN" sz="2600" dirty="0"/>
              <a:t>(</a:t>
            </a:r>
            <a:r>
              <a:rPr lang="en-US" altLang="zh-CN" sz="2600" i="1" dirty="0"/>
              <a:t>U</a:t>
            </a:r>
            <a:r>
              <a:rPr lang="en-US" altLang="zh-CN" sz="2600" dirty="0"/>
              <a:t>(&lt;</a:t>
            </a:r>
            <a:r>
              <a:rPr lang="en-US" altLang="zh-CN" sz="2600" i="1" dirty="0"/>
              <a:t>M</a:t>
            </a:r>
            <a:r>
              <a:rPr lang="en-US" altLang="zh-CN" sz="2600" dirty="0"/>
              <a:t>&gt;,</a:t>
            </a:r>
            <a:r>
              <a:rPr lang="en-US" altLang="zh-CN" sz="2600" i="1" dirty="0"/>
              <a:t>w</a:t>
            </a:r>
            <a:r>
              <a:rPr lang="en-US" altLang="zh-CN" sz="2600" dirty="0"/>
              <a:t>)), then </a:t>
            </a:r>
            <a:r>
              <a:rPr lang="en-US" altLang="zh-CN" sz="2600" i="1" dirty="0"/>
              <a:t>U</a:t>
            </a:r>
            <a:r>
              <a:rPr lang="en-US" altLang="zh-CN" sz="2600" dirty="0"/>
              <a:t> decides </a:t>
            </a:r>
            <a:r>
              <a:rPr lang="en-US" altLang="zh-CN" sz="2600" i="1" dirty="0"/>
              <a:t>A</a:t>
            </a:r>
            <a:r>
              <a:rPr lang="en-US" altLang="zh-CN" sz="2600" baseline="-25000" dirty="0"/>
              <a:t>TM</a:t>
            </a:r>
            <a:r>
              <a:rPr lang="en-US" altLang="zh-CN" sz="2600" dirty="0"/>
              <a:t> and so </a:t>
            </a:r>
            <a:r>
              <a:rPr lang="en-US" altLang="zh-CN" sz="2600" i="1" dirty="0"/>
              <a:t>A</a:t>
            </a:r>
            <a:r>
              <a:rPr lang="en-US" altLang="zh-CN" sz="2600" baseline="-25000" dirty="0"/>
              <a:t>TM</a:t>
            </a:r>
            <a:r>
              <a:rPr lang="en-US" altLang="zh-CN" sz="2600" dirty="0"/>
              <a:t> is decidable.</a:t>
            </a:r>
          </a:p>
        </p:txBody>
      </p:sp>
      <p:cxnSp>
        <p:nvCxnSpPr>
          <p:cNvPr id="40964" name="Straight Connector 6"/>
          <p:cNvCxnSpPr>
            <a:cxnSpLocks noChangeShapeType="1"/>
          </p:cNvCxnSpPr>
          <p:nvPr/>
        </p:nvCxnSpPr>
        <p:spPr bwMode="auto">
          <a:xfrm>
            <a:off x="7395410" y="5245768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5" name="Straight Connector 6"/>
          <p:cNvCxnSpPr>
            <a:cxnSpLocks noChangeShapeType="1"/>
          </p:cNvCxnSpPr>
          <p:nvPr/>
        </p:nvCxnSpPr>
        <p:spPr bwMode="auto">
          <a:xfrm>
            <a:off x="902368" y="560671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7265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Undecidable problems for CFGs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2845802" y="2618873"/>
            <a:ext cx="395605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32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41988" name="Straight Arrow Connector 9"/>
          <p:cNvCxnSpPr>
            <a:cxnSpLocks noChangeShapeType="1"/>
          </p:cNvCxnSpPr>
          <p:nvPr/>
        </p:nvCxnSpPr>
        <p:spPr bwMode="auto">
          <a:xfrm>
            <a:off x="6801852" y="3074487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9" name="TextBox 11"/>
          <p:cNvSpPr txBox="1">
            <a:spLocks noChangeArrowheads="1"/>
          </p:cNvSpPr>
          <p:nvPr/>
        </p:nvSpPr>
        <p:spPr bwMode="auto">
          <a:xfrm>
            <a:off x="1571040" y="2923673"/>
            <a:ext cx="1268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zh-CN" sz="20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 sz="20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zh-CN" sz="20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zh-CN" sz="20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endParaRPr lang="en-US" altLang="zh-CN" sz="20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41990" name="Straight Arrow Connector 6"/>
          <p:cNvCxnSpPr>
            <a:cxnSpLocks noChangeShapeType="1"/>
          </p:cNvCxnSpPr>
          <p:nvPr/>
        </p:nvCxnSpPr>
        <p:spPr bwMode="auto">
          <a:xfrm>
            <a:off x="1620252" y="3379287"/>
            <a:ext cx="1219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Arrow Connector 9"/>
          <p:cNvCxnSpPr>
            <a:cxnSpLocks noChangeShapeType="1"/>
          </p:cNvCxnSpPr>
          <p:nvPr/>
        </p:nvCxnSpPr>
        <p:spPr bwMode="auto">
          <a:xfrm>
            <a:off x="6801852" y="3912687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2" name="TextBox 11"/>
          <p:cNvSpPr txBox="1">
            <a:spLocks noChangeArrowheads="1"/>
          </p:cNvSpPr>
          <p:nvPr/>
        </p:nvSpPr>
        <p:spPr bwMode="auto">
          <a:xfrm>
            <a:off x="7471778" y="3533274"/>
            <a:ext cx="1844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</a:rPr>
              <a:t>reject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</a:rPr>
              <a:t>if</a:t>
            </a:r>
            <a:r>
              <a:rPr lang="en-US" altLang="zh-CN" sz="20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0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 sz="2000">
                <a:solidFill>
                  <a:srgbClr val="FFFFFF"/>
                </a:solidFill>
              </a:rPr>
              <a:t> accepts </a:t>
            </a:r>
            <a:r>
              <a:rPr lang="en-US" altLang="zh-CN" sz="20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479716" y="2672849"/>
            <a:ext cx="1812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</a:rPr>
              <a:t>accept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</a:rPr>
              <a:t>if</a:t>
            </a:r>
            <a:r>
              <a:rPr lang="en-US" altLang="zh-CN" sz="20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0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 sz="2000">
                <a:solidFill>
                  <a:srgbClr val="FFFFFF"/>
                </a:solidFill>
              </a:rPr>
              <a:t> rej/loops </a:t>
            </a:r>
            <a:r>
              <a:rPr lang="en-US" altLang="zh-CN" sz="20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3242677" y="1479049"/>
            <a:ext cx="10937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A</a:t>
            </a:r>
            <a:endParaRPr lang="en-US" altLang="zh-CN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41995" name="Straight Arrow Connector 9"/>
          <p:cNvCxnSpPr>
            <a:cxnSpLocks noChangeShapeType="1"/>
          </p:cNvCxnSpPr>
          <p:nvPr/>
        </p:nvCxnSpPr>
        <p:spPr bwMode="auto">
          <a:xfrm>
            <a:off x="4347578" y="1702887"/>
            <a:ext cx="777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Straight Arrow Connector 17"/>
          <p:cNvCxnSpPr>
            <a:cxnSpLocks noChangeShapeType="1"/>
          </p:cNvCxnSpPr>
          <p:nvPr/>
        </p:nvCxnSpPr>
        <p:spPr bwMode="auto">
          <a:xfrm>
            <a:off x="2610853" y="1909262"/>
            <a:ext cx="6191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Straight Arrow Connector 9"/>
          <p:cNvCxnSpPr>
            <a:cxnSpLocks noChangeShapeType="1"/>
          </p:cNvCxnSpPr>
          <p:nvPr/>
        </p:nvCxnSpPr>
        <p:spPr bwMode="auto">
          <a:xfrm>
            <a:off x="4347578" y="2204537"/>
            <a:ext cx="777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8" name="TextBox 11"/>
          <p:cNvSpPr txBox="1">
            <a:spLocks noChangeArrowheads="1"/>
          </p:cNvSpPr>
          <p:nvPr/>
        </p:nvSpPr>
        <p:spPr bwMode="auto">
          <a:xfrm>
            <a:off x="5109578" y="1952123"/>
            <a:ext cx="2835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</a:rPr>
              <a:t>reject </a:t>
            </a:r>
            <a:r>
              <a:rPr lang="en-US" altLang="zh-CN" sz="2000">
                <a:solidFill>
                  <a:srgbClr val="FFFFFF"/>
                </a:solidFill>
              </a:rPr>
              <a:t>if not</a:t>
            </a:r>
            <a:endParaRPr lang="en-US" altLang="zh-CN" sz="20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5114341" y="1475873"/>
            <a:ext cx="3743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</a:rPr>
              <a:t>accept </a:t>
            </a:r>
            <a:r>
              <a:rPr lang="en-US" altLang="zh-CN" sz="2000">
                <a:solidFill>
                  <a:srgbClr val="FFFFFF"/>
                </a:solidFill>
              </a:rPr>
              <a:t>if</a:t>
            </a:r>
            <a:r>
              <a:rPr lang="en-US" altLang="zh-CN" sz="20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0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zh-CN" sz="2000">
                <a:solidFill>
                  <a:srgbClr val="FFFFFF"/>
                </a:solidFill>
              </a:rPr>
              <a:t> generates all strings</a:t>
            </a:r>
            <a:endParaRPr lang="en-US" altLang="zh-CN" sz="2000">
              <a:solidFill>
                <a:srgbClr val="FFFFFF"/>
              </a:solidFill>
              <a:latin typeface="Symbol" panose="05050102010706020507" pitchFamily="18" charset="2"/>
            </a:endParaRP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2574340" y="1494923"/>
            <a:ext cx="79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zh-CN" sz="20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zh-CN" sz="20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endParaRPr lang="en-US" altLang="zh-CN" sz="2400">
              <a:solidFill>
                <a:srgbClr val="FFFFFF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06328" y="2847473"/>
            <a:ext cx="2295525" cy="1219200"/>
            <a:chOff x="3801000" y="3886201"/>
            <a:chExt cx="2295000" cy="1219200"/>
          </a:xfrm>
        </p:grpSpPr>
        <p:sp>
          <p:nvSpPr>
            <p:cNvPr id="42007" name="Rectangle 18"/>
            <p:cNvSpPr>
              <a:spLocks noChangeArrowheads="1"/>
            </p:cNvSpPr>
            <p:nvPr/>
          </p:nvSpPr>
          <p:spPr bwMode="auto">
            <a:xfrm>
              <a:off x="4468812" y="3886201"/>
              <a:ext cx="1093788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>
                  <a:solidFill>
                    <a:srgbClr val="FFFFFF"/>
                  </a:solidFill>
                  <a:latin typeface="Garamond" panose="02020404030301010803" pitchFamily="18" charset="0"/>
                </a:rPr>
                <a:t>A</a:t>
              </a:r>
              <a:endParaRPr lang="en-US" altLang="zh-CN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42008" name="Straight Arrow Connector 17"/>
            <p:cNvCxnSpPr>
              <a:cxnSpLocks noChangeShapeType="1"/>
            </p:cNvCxnSpPr>
            <p:nvPr/>
          </p:nvCxnSpPr>
          <p:spPr bwMode="auto">
            <a:xfrm>
              <a:off x="3836987" y="4452938"/>
              <a:ext cx="6191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9" name="Rectangle 20"/>
            <p:cNvSpPr>
              <a:spLocks noChangeArrowheads="1"/>
            </p:cNvSpPr>
            <p:nvPr/>
          </p:nvSpPr>
          <p:spPr bwMode="auto">
            <a:xfrm>
              <a:off x="3801000" y="4038600"/>
              <a:ext cx="7713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Garamond" panose="02020404030301010803" pitchFamily="18" charset="0"/>
                </a:rPr>
                <a:t>〈</a:t>
              </a:r>
              <a:r>
                <a:rPr lang="en-US" altLang="zh-CN" sz="2000" i="1">
                  <a:solidFill>
                    <a:srgbClr val="FFFFFF"/>
                  </a:solidFill>
                  <a:latin typeface="Garamond" panose="02020404030301010803" pitchFamily="18" charset="0"/>
                </a:rPr>
                <a:t>G</a:t>
              </a:r>
              <a:r>
                <a:rPr lang="en-US" altLang="zh-CN" sz="2000">
                  <a:solidFill>
                    <a:srgbClr val="FFFFFF"/>
                  </a:solidFill>
                  <a:latin typeface="Garamond" panose="02020404030301010803" pitchFamily="18" charset="0"/>
                </a:rPr>
                <a:t>〉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cxnSp>
          <p:nvCxnSpPr>
            <p:cNvPr id="42010" name="Straight Connector 21"/>
            <p:cNvCxnSpPr>
              <a:cxnSpLocks noChangeShapeType="1"/>
            </p:cNvCxnSpPr>
            <p:nvPr/>
          </p:nvCxnSpPr>
          <p:spPr bwMode="auto">
            <a:xfrm>
              <a:off x="5562600" y="4114800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1" name="Straight Connector 22"/>
            <p:cNvCxnSpPr>
              <a:cxnSpLocks noChangeShapeType="1"/>
            </p:cNvCxnSpPr>
            <p:nvPr/>
          </p:nvCxnSpPr>
          <p:spPr bwMode="auto">
            <a:xfrm>
              <a:off x="5562600" y="4953000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845802" y="2847473"/>
            <a:ext cx="1670050" cy="1219200"/>
            <a:chOff x="2139696" y="2895600"/>
            <a:chExt cx="1670304" cy="1219200"/>
          </a:xfrm>
        </p:grpSpPr>
        <p:sp>
          <p:nvSpPr>
            <p:cNvPr id="42005" name="Rectangle 24"/>
            <p:cNvSpPr>
              <a:spLocks noChangeArrowheads="1"/>
            </p:cNvSpPr>
            <p:nvPr/>
          </p:nvSpPr>
          <p:spPr bwMode="auto">
            <a:xfrm>
              <a:off x="2438400" y="2895600"/>
              <a:ext cx="1371600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</a:rPr>
                <a:t>construct </a:t>
              </a:r>
              <a:r>
                <a:rPr lang="en-US" altLang="zh-CN" sz="2000" i="1">
                  <a:solidFill>
                    <a:srgbClr val="FFFFFF"/>
                  </a:solidFill>
                  <a:latin typeface="Garamond" panose="02020404030301010803" pitchFamily="18" charset="0"/>
                </a:rPr>
                <a:t>G</a:t>
              </a:r>
            </a:p>
          </p:txBody>
        </p:sp>
        <p:cxnSp>
          <p:nvCxnSpPr>
            <p:cNvPr id="42006" name="Straight Connector 25"/>
            <p:cNvCxnSpPr>
              <a:cxnSpLocks noChangeShapeType="1"/>
            </p:cNvCxnSpPr>
            <p:nvPr/>
          </p:nvCxnSpPr>
          <p:spPr bwMode="auto">
            <a:xfrm rot="10800000" flipH="1">
              <a:off x="2139696" y="3429000"/>
              <a:ext cx="298704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003" name="TextBox 26"/>
          <p:cNvSpPr txBox="1">
            <a:spLocks noChangeArrowheads="1"/>
          </p:cNvSpPr>
          <p:nvPr/>
        </p:nvSpPr>
        <p:spPr bwMode="auto">
          <a:xfrm>
            <a:off x="2302878" y="4828674"/>
            <a:ext cx="629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FFFF"/>
                </a:solidFill>
                <a:latin typeface="Garamond" panose="02020404030301010803" pitchFamily="18" charset="0"/>
              </a:rPr>
              <a:t>G </a:t>
            </a:r>
            <a:r>
              <a:rPr lang="en-US" altLang="zh-CN" sz="2400" dirty="0">
                <a:solidFill>
                  <a:srgbClr val="FFFFFF"/>
                </a:solidFill>
              </a:rPr>
              <a:t>generates all strings if </a:t>
            </a:r>
            <a:r>
              <a:rPr lang="en-US" altLang="zh-CN" sz="2400" i="1" dirty="0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 sz="2400" dirty="0">
                <a:solidFill>
                  <a:srgbClr val="FFFFFF"/>
                </a:solidFill>
              </a:rPr>
              <a:t> rejects or loops on </a:t>
            </a:r>
            <a:r>
              <a:rPr lang="en-US" altLang="zh-CN" sz="2400" i="1" dirty="0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42004" name="TextBox 27"/>
          <p:cNvSpPr txBox="1">
            <a:spLocks noChangeArrowheads="1"/>
          </p:cNvSpPr>
          <p:nvPr/>
        </p:nvSpPr>
        <p:spPr bwMode="auto">
          <a:xfrm>
            <a:off x="2306052" y="5281111"/>
            <a:ext cx="591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>
                <a:solidFill>
                  <a:srgbClr val="6699FF"/>
                </a:solidFill>
              </a:rPr>
              <a:t>fails to generate</a:t>
            </a:r>
            <a:r>
              <a:rPr lang="en-US" altLang="zh-CN" sz="2400" dirty="0">
                <a:solidFill>
                  <a:srgbClr val="FFFFFF"/>
                </a:solidFill>
              </a:rPr>
              <a:t> some string if </a:t>
            </a:r>
            <a:r>
              <a:rPr lang="en-US" altLang="zh-CN" sz="2400" i="1" dirty="0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zh-CN" sz="2400" dirty="0">
                <a:solidFill>
                  <a:srgbClr val="FFFFFF"/>
                </a:solidFill>
              </a:rPr>
              <a:t> accepts </a:t>
            </a:r>
            <a:r>
              <a:rPr lang="en-US" altLang="zh-CN" sz="2400" i="1" dirty="0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05982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构造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CFG G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2355194" y="1326209"/>
            <a:ext cx="629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Garamond" panose="02020404030301010803" pitchFamily="18" charset="0"/>
              </a:rPr>
              <a:t>G</a:t>
            </a:r>
            <a:r>
              <a:rPr lang="en-US" altLang="zh-CN" sz="2400" i="1" dirty="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400" dirty="0">
                <a:solidFill>
                  <a:srgbClr val="6699FF"/>
                </a:solidFill>
              </a:rPr>
              <a:t>generates </a:t>
            </a:r>
            <a:r>
              <a:rPr lang="en-US" altLang="zh-CN" sz="2400" dirty="0"/>
              <a:t>all strings if </a:t>
            </a:r>
            <a:r>
              <a:rPr lang="en-US" altLang="zh-CN" sz="2400" i="1" dirty="0">
                <a:latin typeface="Garamond" panose="02020404030301010803" pitchFamily="18" charset="0"/>
              </a:rPr>
              <a:t>M</a:t>
            </a:r>
            <a:r>
              <a:rPr lang="en-US" altLang="zh-CN" sz="2400" dirty="0"/>
              <a:t> rejects or loops on </a:t>
            </a:r>
            <a:r>
              <a:rPr lang="en-US" altLang="zh-CN" sz="2400" i="1" dirty="0"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2358368" y="1778646"/>
            <a:ext cx="591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Garamond" panose="02020404030301010803" pitchFamily="18" charset="0"/>
              </a:rPr>
              <a:t>G</a:t>
            </a: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>
                <a:solidFill>
                  <a:srgbClr val="6699FF"/>
                </a:solidFill>
              </a:rPr>
              <a:t>fails to generate</a:t>
            </a: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/>
              <a:t>some string if </a:t>
            </a:r>
            <a:r>
              <a:rPr lang="en-US" altLang="zh-CN" sz="2400" i="1" dirty="0">
                <a:latin typeface="Garamond" panose="02020404030301010803" pitchFamily="18" charset="0"/>
              </a:rPr>
              <a:t>M</a:t>
            </a:r>
            <a:r>
              <a:rPr lang="en-US" altLang="zh-CN" sz="2400" dirty="0"/>
              <a:t> accepts </a:t>
            </a:r>
            <a:r>
              <a:rPr lang="en-US" altLang="zh-CN" sz="2400" i="1" dirty="0"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4" name="矩形 3"/>
          <p:cNvSpPr/>
          <p:nvPr/>
        </p:nvSpPr>
        <p:spPr>
          <a:xfrm>
            <a:off x="2355194" y="2586680"/>
            <a:ext cx="7891701" cy="336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为此，将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w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上的接受计算历史表示成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#C</a:t>
            </a:r>
            <a:r>
              <a:rPr lang="en-US" altLang="zh-CN" sz="2400" kern="100" baseline="-25000" dirty="0">
                <a:latin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#C</a:t>
            </a:r>
            <a:r>
              <a:rPr lang="en-US" altLang="zh-CN" sz="2400" kern="100" baseline="-25000" dirty="0"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…#C</a:t>
            </a:r>
            <a:r>
              <a:rPr lang="en-US" altLang="zh-CN" sz="2400" kern="100" baseline="-25000" dirty="0">
                <a:latin typeface="等线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#,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2400" kern="100" baseline="-25000" dirty="0">
                <a:latin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w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上计算的第</a:t>
            </a:r>
            <a:r>
              <a:rPr lang="en-US" altLang="zh-CN" sz="2400" kern="100" dirty="0" err="1">
                <a:latin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步的格局。然后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派生出满足下述条件的所有串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不以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2400" kern="100" baseline="-25000" dirty="0">
                <a:latin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开始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不以一个接受格局结束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的规则下，某个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2400" kern="100" baseline="-25000" dirty="0">
                <a:latin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恰好不派生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2400" kern="100" baseline="-25000" dirty="0">
                <a:latin typeface="等线" panose="02010600030101010101" pitchFamily="2" charset="-122"/>
                <a:cs typeface="宋体" panose="02010600030101010101" pitchFamily="2" charset="-122"/>
              </a:rPr>
              <a:t>i+1</a:t>
            </a:r>
            <a:endParaRPr lang="zh-CN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1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6FDB1F4-40B6-4357-931C-B8A3EBC55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7569AB34-5722-4148-8E5E-53FF91506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内容占位符 4" descr="文本&#10;&#10;描述已自动生成">
            <a:extLst>
              <a:ext uri="{FF2B5EF4-FFF2-40B4-BE49-F238E27FC236}">
                <a16:creationId xmlns:a16="http://schemas.microsoft.com/office/drawing/2014/main" id="{BB7CE45D-F228-4A8F-9F14-A832FE183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47" y="0"/>
            <a:ext cx="9373891" cy="685800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C259C6-FEAC-4972-B219-332140E1BDF4}"/>
              </a:ext>
            </a:extLst>
          </p:cNvPr>
          <p:cNvSpPr txBox="1"/>
          <p:nvPr/>
        </p:nvSpPr>
        <p:spPr>
          <a:xfrm>
            <a:off x="4381500" y="88147"/>
            <a:ext cx="3428999" cy="523220"/>
          </a:xfrm>
          <a:prstGeom prst="rect">
            <a:avLst/>
          </a:prstGeom>
          <a:solidFill>
            <a:srgbClr val="FBFBF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§1.2</a:t>
            </a:r>
            <a:r>
              <a:rPr lang="zh-CN" altLang="en-US" sz="28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语言表示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A9497B-A4BD-4FEC-B1B8-6EA65454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2137" y="6356351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5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8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2355194" y="260847"/>
            <a:ext cx="7481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构造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PDA D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94" y="1755637"/>
            <a:ext cx="7891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检查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，若不是，则接受</a:t>
            </a:r>
            <a:endParaRPr lang="zh-CN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检查是否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接受格局结束</a:t>
            </a:r>
            <a:r>
              <a:rPr lang="zh-CN" altLang="en-US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，若不是，则接受</a:t>
            </a:r>
            <a:endParaRPr lang="zh-CN" altLang="zh-CN" sz="2400" kern="100" dirty="0"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若某个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Ci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恰好不派生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Ci+1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，就接受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788567" y="3758565"/>
            <a:ext cx="5842085" cy="13427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15224" y="5414327"/>
            <a:ext cx="8652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Ci</a:t>
            </a:r>
            <a:r>
              <a:rPr lang="zh-CN" altLang="zh-CN" sz="2400" kern="100" dirty="0">
                <a:latin typeface="等线" panose="02010600030101010101" pitchFamily="2" charset="-122"/>
                <a:cs typeface="宋体" panose="02010600030101010101" pitchFamily="2" charset="-122"/>
              </a:rPr>
              <a:t>弹出栈时，串是颠倒的。换一种方式来写接受计算历史</a:t>
            </a:r>
            <a:r>
              <a:rPr lang="zh-CN" altLang="zh-CN" dirty="0"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052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Post Correspondence Problem</a:t>
            </a:r>
          </a:p>
        </p:txBody>
      </p:sp>
      <p:sp>
        <p:nvSpPr>
          <p:cNvPr id="47107" name="Content Placeholder 4"/>
          <p:cNvSpPr>
            <a:spLocks noGrp="1"/>
          </p:cNvSpPr>
          <p:nvPr>
            <p:ph idx="1"/>
          </p:nvPr>
        </p:nvSpPr>
        <p:spPr>
          <a:xfrm>
            <a:off x="1919289" y="1268414"/>
            <a:ext cx="8353425" cy="3379787"/>
          </a:xfrm>
        </p:spPr>
        <p:txBody>
          <a:bodyPr/>
          <a:lstStyle/>
          <a:p>
            <a:r>
              <a:rPr lang="en-US" altLang="en-US"/>
              <a:t>Input: A set of tiles like this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Given an infinite supply of such tiles, can you match top and bottom?</a:t>
            </a:r>
          </a:p>
        </p:txBody>
      </p:sp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2895600" y="2209801"/>
            <a:ext cx="738188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</p:txBody>
      </p: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4038600" y="2217738"/>
            <a:ext cx="554038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47110" name="TextBox 7"/>
          <p:cNvSpPr txBox="1">
            <a:spLocks noChangeArrowheads="1"/>
          </p:cNvSpPr>
          <p:nvPr/>
        </p:nvSpPr>
        <p:spPr bwMode="auto">
          <a:xfrm>
            <a:off x="5008564" y="2209801"/>
            <a:ext cx="55403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47111" name="TextBox 8"/>
          <p:cNvSpPr txBox="1">
            <a:spLocks noChangeArrowheads="1"/>
          </p:cNvSpPr>
          <p:nvPr/>
        </p:nvSpPr>
        <p:spPr bwMode="auto">
          <a:xfrm>
            <a:off x="5967414" y="2209801"/>
            <a:ext cx="73818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959600" y="4800601"/>
            <a:ext cx="738188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40400" y="4800601"/>
            <a:ext cx="554038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03614" y="4800601"/>
            <a:ext cx="55403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3214" y="4800601"/>
            <a:ext cx="73818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350000" y="4800601"/>
            <a:ext cx="554038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47117" name="TextBox 14"/>
          <p:cNvSpPr txBox="1">
            <a:spLocks noChangeArrowheads="1"/>
          </p:cNvSpPr>
          <p:nvPr/>
        </p:nvSpPr>
        <p:spPr bwMode="auto">
          <a:xfrm>
            <a:off x="7162801" y="2209801"/>
            <a:ext cx="92392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baba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62876" y="4808538"/>
            <a:ext cx="923925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baba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26014" y="4800601"/>
            <a:ext cx="73818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Symbol" panose="05050102010706020507" pitchFamily="18" charset="2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7120" name="TextBox 16"/>
          <p:cNvSpPr txBox="1">
            <a:spLocks noChangeArrowheads="1"/>
          </p:cNvSpPr>
          <p:nvPr/>
        </p:nvSpPr>
        <p:spPr bwMode="auto">
          <a:xfrm>
            <a:off x="8558214" y="2209801"/>
            <a:ext cx="73818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Symbol" panose="05050102010706020507" pitchFamily="18" charset="2"/>
                <a:cs typeface="Courier New" panose="020703090202050204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133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0602C16-8D54-4043-B600-AC9167061ED4}" type="datetime1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2021/11/22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CE2F9234-2FF6-4457-AE4E-8EE83791A99C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52</a:t>
            </a:fld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/70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Post</a:t>
            </a:r>
            <a:r>
              <a:rPr lang="zh-CN" altLang="en-US">
                <a:ea typeface="宋体" panose="02010600030101010101" pitchFamily="2" charset="-122"/>
              </a:rPr>
              <a:t>对应问题（</a:t>
            </a:r>
            <a:r>
              <a:rPr lang="en-US" altLang="zh-CN">
                <a:ea typeface="宋体" panose="02010600030101010101" pitchFamily="2" charset="-122"/>
              </a:rPr>
              <a:t>PCP)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2117725" y="1341438"/>
            <a:ext cx="8154988" cy="462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W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下雨天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W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留客天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,W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留我不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,W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留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X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下雨天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留客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天留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X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我不留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 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=X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       </a:t>
            </a:r>
            <a:r>
              <a:rPr lang="zh-CN" altLang="en-US" sz="280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称为歧义串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800" baseline="-250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PCP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问题：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能否设计一个算法，判定汉语中任一字符串是否歧义串。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答案：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不能。因为 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PCP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是不可判定的。有的书先证明它，然后用它证明停机问题不可判定。有历史的意义。</a:t>
            </a:r>
            <a:endParaRPr lang="en-US" altLang="zh-CN" sz="280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04339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Undecidability of PCP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2438400" y="1533525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PCP</a:t>
            </a:r>
            <a:r>
              <a:rPr lang="en-US" altLang="zh-CN">
                <a:solidFill>
                  <a:srgbClr val="FFFFFF"/>
                </a:solidFill>
                <a:latin typeface="Garamond" panose="02020404030301010803" pitchFamily="18" charset="0"/>
              </a:rPr>
              <a:t> = {〈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  <a:r>
              <a:rPr lang="en-US" altLang="zh-CN">
                <a:solidFill>
                  <a:srgbClr val="FFFFFF"/>
                </a:solidFill>
                <a:latin typeface="Garamond" panose="02020404030301010803" pitchFamily="18" charset="0"/>
              </a:rPr>
              <a:t>〉: 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  <a:r>
              <a:rPr lang="en-US" altLang="zh-CN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is a collection of tiles that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		contains a top-bottom match</a:t>
            </a:r>
            <a:r>
              <a:rPr lang="en-US" altLang="zh-CN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3252" name="Rectangle 20"/>
          <p:cNvSpPr>
            <a:spLocks noChangeArrowheads="1"/>
          </p:cNvSpPr>
          <p:nvPr/>
        </p:nvSpPr>
        <p:spPr bwMode="auto">
          <a:xfrm>
            <a:off x="2667000" y="3048000"/>
            <a:ext cx="6934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FFFFFF"/>
                </a:solidFill>
              </a:rPr>
              <a:t>The language </a:t>
            </a:r>
            <a:r>
              <a:rPr lang="en-US" altLang="zh-CN" i="1">
                <a:solidFill>
                  <a:srgbClr val="FFFFFF"/>
                </a:solidFill>
                <a:latin typeface="Garamond" panose="02020404030301010803" pitchFamily="18" charset="0"/>
              </a:rPr>
              <a:t>PCP</a:t>
            </a:r>
            <a:r>
              <a:rPr lang="en-US" altLang="zh-CN">
                <a:solidFill>
                  <a:srgbClr val="FFFFFF"/>
                </a:solidFill>
              </a:rPr>
              <a:t>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2289250959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4C5E461-AB11-4347-9180-EC6E9CDD74A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524000" y="304800"/>
            <a:ext cx="683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The Post Correspondence Problem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574926" y="1244600"/>
            <a:ext cx="136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Input: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4343401" y="1295400"/>
            <a:ext cx="436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Two sets of     strings</a:t>
            </a:r>
          </a:p>
        </p:txBody>
      </p:sp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4451350" y="3162301"/>
          <a:ext cx="328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3289300" imgH="533400" progId="Equation.3">
                  <p:embed/>
                </p:oleObj>
              </mc:Choice>
              <mc:Fallback>
                <p:oleObj name="Equation" r:id="rId3" imgW="3289300" imgH="533400" progId="Equation.3">
                  <p:embed/>
                  <p:pic>
                    <p:nvPicPr>
                      <p:cNvPr id="5427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3162301"/>
                        <a:ext cx="3289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4343400" y="4572001"/>
          <a:ext cx="2984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2984500" imgH="533400" progId="Equation.3">
                  <p:embed/>
                </p:oleObj>
              </mc:Choice>
              <mc:Fallback>
                <p:oleObj name="Equation" r:id="rId5" imgW="2984500" imgH="533400" progId="Equation.3">
                  <p:embed/>
                  <p:pic>
                    <p:nvPicPr>
                      <p:cNvPr id="542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2001"/>
                        <a:ext cx="2984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6858001" y="14478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7" imgW="241195" imgH="253890" progId="Equation.3">
                  <p:embed/>
                </p:oleObj>
              </mc:Choice>
              <mc:Fallback>
                <p:oleObj name="Equation" r:id="rId7" imgW="241195" imgH="253890" progId="Equation.3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4478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381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290A18C-C3FF-4E0A-8155-10BC2A37A8A0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736726" y="254000"/>
            <a:ext cx="862127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There is a </a:t>
            </a:r>
            <a:r>
              <a:rPr lang="en-US" altLang="zh-CN" b="1">
                <a:solidFill>
                  <a:srgbClr val="3333CC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ost </a:t>
            </a:r>
            <a:r>
              <a:rPr lang="en-US" altLang="zh-CN" b="1">
                <a:solidFill>
                  <a:srgbClr val="3333CC"/>
                </a:solidFill>
                <a:ea typeface="宋体" panose="02010600030101010101" pitchFamily="2" charset="-122"/>
              </a:rPr>
              <a:t>C</a:t>
            </a: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orrespondence Solution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if there is a sequence                   such that:</a:t>
            </a:r>
          </a:p>
        </p:txBody>
      </p:sp>
      <p:graphicFrame>
        <p:nvGraphicFramePr>
          <p:cNvPr id="55300" name="Object 3"/>
          <p:cNvGraphicFramePr>
            <a:graphicFrameLocks noChangeAspect="1"/>
          </p:cNvGraphicFramePr>
          <p:nvPr/>
        </p:nvGraphicFramePr>
        <p:xfrm>
          <a:off x="6324600" y="914401"/>
          <a:ext cx="1524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1524000" imgH="482600" progId="Equation.3">
                  <p:embed/>
                </p:oleObj>
              </mc:Choice>
              <mc:Fallback>
                <p:oleObj name="Equation" r:id="rId3" imgW="1524000" imgH="482600" progId="Equation.3">
                  <p:embed/>
                  <p:pic>
                    <p:nvPicPr>
                      <p:cNvPr id="553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914401"/>
                        <a:ext cx="1524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5105400" y="2438400"/>
          <a:ext cx="410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5" imgW="4102100" imgH="609600" progId="Equation.3">
                  <p:embed/>
                </p:oleObj>
              </mc:Choice>
              <mc:Fallback>
                <p:oleObj name="Equation" r:id="rId5" imgW="4102100" imgH="609600" progId="Equation.3">
                  <p:embed/>
                  <p:pic>
                    <p:nvPicPr>
                      <p:cNvPr id="553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38400"/>
                        <a:ext cx="4102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2057400" y="2438400"/>
            <a:ext cx="240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PC-solution:</a:t>
            </a: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2133601" y="5486400"/>
            <a:ext cx="7027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Indices may be repeated or omitted</a:t>
            </a:r>
          </a:p>
        </p:txBody>
      </p:sp>
    </p:spTree>
    <p:extLst>
      <p:ext uri="{BB962C8B-B14F-4D97-AF65-F5344CB8AC3E}">
        <p14:creationId xmlns:p14="http://schemas.microsoft.com/office/powerpoint/2010/main" val="23500694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596D91F-402D-4B8B-AF37-63EEB464D31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1812925" y="330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Example:</a:t>
            </a:r>
          </a:p>
        </p:txBody>
      </p:sp>
      <p:graphicFrame>
        <p:nvGraphicFramePr>
          <p:cNvPr id="56324" name="Object 5"/>
          <p:cNvGraphicFramePr>
            <a:graphicFrameLocks noChangeAspect="1"/>
          </p:cNvGraphicFramePr>
          <p:nvPr/>
        </p:nvGraphicFramePr>
        <p:xfrm>
          <a:off x="7696201" y="9906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563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9906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6"/>
          <p:cNvGraphicFramePr>
            <a:graphicFrameLocks noChangeAspect="1"/>
          </p:cNvGraphicFramePr>
          <p:nvPr/>
        </p:nvGraphicFramePr>
        <p:xfrm>
          <a:off x="5867400" y="990600"/>
          <a:ext cx="66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5" imgW="660113" imgH="380835" progId="Equation.3">
                  <p:embed/>
                </p:oleObj>
              </mc:Choice>
              <mc:Fallback>
                <p:oleObj name="Equation" r:id="rId5" imgW="660113" imgH="380835" progId="Equation.3">
                  <p:embed/>
                  <p:pic>
                    <p:nvPicPr>
                      <p:cNvPr id="563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66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7"/>
          <p:cNvGraphicFramePr>
            <a:graphicFrameLocks noChangeAspect="1"/>
          </p:cNvGraphicFramePr>
          <p:nvPr/>
        </p:nvGraphicFramePr>
        <p:xfrm>
          <a:off x="9372601" y="990600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7" imgW="622030" imgH="368140" progId="Equation.3">
                  <p:embed/>
                </p:oleObj>
              </mc:Choice>
              <mc:Fallback>
                <p:oleObj name="Equation" r:id="rId7" imgW="622030" imgH="368140" progId="Equation.3">
                  <p:embed/>
                  <p:pic>
                    <p:nvPicPr>
                      <p:cNvPr id="563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990600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8"/>
          <p:cNvGraphicFramePr>
            <a:graphicFrameLocks noChangeAspect="1"/>
          </p:cNvGraphicFramePr>
          <p:nvPr/>
        </p:nvGraphicFramePr>
        <p:xfrm>
          <a:off x="5867401" y="2743200"/>
          <a:ext cx="671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9" imgW="672808" imgH="380835" progId="Equation.3">
                  <p:embed/>
                </p:oleObj>
              </mc:Choice>
              <mc:Fallback>
                <p:oleObj name="Equation" r:id="rId9" imgW="672808" imgH="380835" progId="Equation.3">
                  <p:embed/>
                  <p:pic>
                    <p:nvPicPr>
                      <p:cNvPr id="563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743200"/>
                        <a:ext cx="671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9"/>
          <p:cNvGraphicFramePr>
            <a:graphicFrameLocks noChangeAspect="1"/>
          </p:cNvGraphicFramePr>
          <p:nvPr/>
        </p:nvGraphicFramePr>
        <p:xfrm>
          <a:off x="7543801" y="2743200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11" imgW="622030" imgH="368140" progId="Equation.3">
                  <p:embed/>
                </p:oleObj>
              </mc:Choice>
              <mc:Fallback>
                <p:oleObj name="Equation" r:id="rId11" imgW="622030" imgH="368140" progId="Equation.3">
                  <p:embed/>
                  <p:pic>
                    <p:nvPicPr>
                      <p:cNvPr id="563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2743200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10"/>
          <p:cNvGraphicFramePr>
            <a:graphicFrameLocks noChangeAspect="1"/>
          </p:cNvGraphicFramePr>
          <p:nvPr/>
        </p:nvGraphicFramePr>
        <p:xfrm>
          <a:off x="9372601" y="27432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2" imgW="393529" imgH="368140" progId="Equation.3">
                  <p:embed/>
                </p:oleObj>
              </mc:Choice>
              <mc:Fallback>
                <p:oleObj name="Equation" r:id="rId12" imgW="393529" imgH="368140" progId="Equation.3">
                  <p:embed/>
                  <p:pic>
                    <p:nvPicPr>
                      <p:cNvPr id="5632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27432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1"/>
          <p:cNvGraphicFramePr>
            <a:graphicFrameLocks noChangeAspect="1"/>
          </p:cNvGraphicFramePr>
          <p:nvPr/>
        </p:nvGraphicFramePr>
        <p:xfrm>
          <a:off x="5943601" y="38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5633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8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2"/>
          <p:cNvGraphicFramePr>
            <a:graphicFrameLocks noChangeAspect="1"/>
          </p:cNvGraphicFramePr>
          <p:nvPr/>
        </p:nvGraphicFramePr>
        <p:xfrm>
          <a:off x="7620000" y="3810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15" imgW="508000" imgH="520700" progId="Equation.3">
                  <p:embed/>
                </p:oleObj>
              </mc:Choice>
              <mc:Fallback>
                <p:oleObj name="Equation" r:id="rId15" imgW="508000" imgH="520700" progId="Equation.3">
                  <p:embed/>
                  <p:pic>
                    <p:nvPicPr>
                      <p:cNvPr id="563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10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3"/>
          <p:cNvGraphicFramePr>
            <a:graphicFrameLocks noChangeAspect="1"/>
          </p:cNvGraphicFramePr>
          <p:nvPr/>
        </p:nvGraphicFramePr>
        <p:xfrm>
          <a:off x="9372601" y="381001"/>
          <a:ext cx="493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17" imgW="495085" imgH="533169" progId="Equation.3">
                  <p:embed/>
                </p:oleObj>
              </mc:Choice>
              <mc:Fallback>
                <p:oleObj name="Equation" r:id="rId17" imgW="495085" imgH="533169" progId="Equation.3">
                  <p:embed/>
                  <p:pic>
                    <p:nvPicPr>
                      <p:cNvPr id="5633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381001"/>
                        <a:ext cx="493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4"/>
          <p:cNvGraphicFramePr>
            <a:graphicFrameLocks noChangeAspect="1"/>
          </p:cNvGraphicFramePr>
          <p:nvPr/>
        </p:nvGraphicFramePr>
        <p:xfrm>
          <a:off x="5994401" y="2057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19" imgW="342751" imgH="520474" progId="Equation.3">
                  <p:embed/>
                </p:oleObj>
              </mc:Choice>
              <mc:Fallback>
                <p:oleObj name="Equation" r:id="rId19" imgW="342751" imgH="520474" progId="Equation.3">
                  <p:embed/>
                  <p:pic>
                    <p:nvPicPr>
                      <p:cNvPr id="5633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1" y="20574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5"/>
          <p:cNvGraphicFramePr>
            <a:graphicFrameLocks noChangeAspect="1"/>
          </p:cNvGraphicFramePr>
          <p:nvPr/>
        </p:nvGraphicFramePr>
        <p:xfrm>
          <a:off x="7664450" y="20574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21" imgW="419100" imgH="520700" progId="Equation.3">
                  <p:embed/>
                </p:oleObj>
              </mc:Choice>
              <mc:Fallback>
                <p:oleObj name="Equation" r:id="rId21" imgW="419100" imgH="520700" progId="Equation.3">
                  <p:embed/>
                  <p:pic>
                    <p:nvPicPr>
                      <p:cNvPr id="5633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20574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6"/>
          <p:cNvGraphicFramePr>
            <a:graphicFrameLocks noChangeAspect="1"/>
          </p:cNvGraphicFramePr>
          <p:nvPr/>
        </p:nvGraphicFramePr>
        <p:xfrm>
          <a:off x="9423401" y="2057401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23" imgW="393529" imgH="533169" progId="Equation.3">
                  <p:embed/>
                </p:oleObj>
              </mc:Choice>
              <mc:Fallback>
                <p:oleObj name="Equation" r:id="rId23" imgW="393529" imgH="533169" progId="Equation.3">
                  <p:embed/>
                  <p:pic>
                    <p:nvPicPr>
                      <p:cNvPr id="5633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3401" y="2057401"/>
                        <a:ext cx="392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7"/>
          <p:cNvGraphicFramePr>
            <a:graphicFrameLocks noChangeAspect="1"/>
          </p:cNvGraphicFramePr>
          <p:nvPr/>
        </p:nvGraphicFramePr>
        <p:xfrm>
          <a:off x="4110038" y="908050"/>
          <a:ext cx="493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25" imgW="495085" imgH="380835" progId="Equation.3">
                  <p:embed/>
                </p:oleObj>
              </mc:Choice>
              <mc:Fallback>
                <p:oleObj name="Equation" r:id="rId25" imgW="495085" imgH="380835" progId="Equation.3">
                  <p:embed/>
                  <p:pic>
                    <p:nvPicPr>
                      <p:cNvPr id="5633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908050"/>
                        <a:ext cx="493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8"/>
          <p:cNvGraphicFramePr>
            <a:graphicFrameLocks noChangeAspect="1"/>
          </p:cNvGraphicFramePr>
          <p:nvPr/>
        </p:nvGraphicFramePr>
        <p:xfrm>
          <a:off x="4038601" y="2667000"/>
          <a:ext cx="493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27" imgW="495085" imgH="380835" progId="Equation.3">
                  <p:embed/>
                </p:oleObj>
              </mc:Choice>
              <mc:Fallback>
                <p:oleObj name="Equation" r:id="rId27" imgW="495085" imgH="380835" progId="Equation.3">
                  <p:embed/>
                  <p:pic>
                    <p:nvPicPr>
                      <p:cNvPr id="5633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667000"/>
                        <a:ext cx="4937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Text Box 19"/>
          <p:cNvSpPr txBox="1">
            <a:spLocks noChangeArrowheads="1"/>
          </p:cNvSpPr>
          <p:nvPr/>
        </p:nvSpPr>
        <p:spPr bwMode="auto">
          <a:xfrm>
            <a:off x="1752600" y="4191000"/>
            <a:ext cx="240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PC-solution:</a:t>
            </a:r>
          </a:p>
        </p:txBody>
      </p:sp>
      <p:graphicFrame>
        <p:nvGraphicFramePr>
          <p:cNvPr id="56339" name="Object 20"/>
          <p:cNvGraphicFramePr>
            <a:graphicFrameLocks noChangeAspect="1"/>
          </p:cNvGraphicFramePr>
          <p:nvPr/>
        </p:nvGraphicFramePr>
        <p:xfrm>
          <a:off x="4267200" y="4267200"/>
          <a:ext cx="82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29" imgW="825500" imgH="457200" progId="Equation.3">
                  <p:embed/>
                </p:oleObj>
              </mc:Choice>
              <mc:Fallback>
                <p:oleObj name="Equation" r:id="rId29" imgW="825500" imgH="457200" progId="Equation.3">
                  <p:embed/>
                  <p:pic>
                    <p:nvPicPr>
                      <p:cNvPr id="5633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67200"/>
                        <a:ext cx="82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1"/>
          <p:cNvGraphicFramePr>
            <a:graphicFrameLocks noChangeAspect="1"/>
          </p:cNvGraphicFramePr>
          <p:nvPr/>
        </p:nvGraphicFramePr>
        <p:xfrm>
          <a:off x="6477000" y="4267201"/>
          <a:ext cx="2971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31" imgW="2971800" imgH="533400" progId="Equation.3">
                  <p:embed/>
                </p:oleObj>
              </mc:Choice>
              <mc:Fallback>
                <p:oleObj name="Equation" r:id="rId31" imgW="2971800" imgH="533400" progId="Equation.3">
                  <p:embed/>
                  <p:pic>
                    <p:nvPicPr>
                      <p:cNvPr id="5634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267201"/>
                        <a:ext cx="2971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2"/>
          <p:cNvGraphicFramePr>
            <a:graphicFrameLocks noChangeAspect="1"/>
          </p:cNvGraphicFramePr>
          <p:nvPr/>
        </p:nvGraphicFramePr>
        <p:xfrm>
          <a:off x="7162800" y="5638800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33" imgW="1765300" imgH="381000" progId="Equation.3">
                  <p:embed/>
                </p:oleObj>
              </mc:Choice>
              <mc:Fallback>
                <p:oleObj name="Equation" r:id="rId33" imgW="1765300" imgH="381000" progId="Equation.3">
                  <p:embed/>
                  <p:pic>
                    <p:nvPicPr>
                      <p:cNvPr id="5634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638800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574879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EBC59FF-593B-4A98-B33C-EC0E4C678DF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812925" y="330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Example:</a:t>
            </a:r>
          </a:p>
        </p:txBody>
      </p:sp>
      <p:graphicFrame>
        <p:nvGraphicFramePr>
          <p:cNvPr id="57348" name="Object 3"/>
          <p:cNvGraphicFramePr>
            <a:graphicFrameLocks noChangeAspect="1"/>
          </p:cNvGraphicFramePr>
          <p:nvPr/>
        </p:nvGraphicFramePr>
        <p:xfrm>
          <a:off x="7556501" y="984250"/>
          <a:ext cx="671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3" imgW="672808" imgH="380835" progId="Equation.3">
                  <p:embed/>
                </p:oleObj>
              </mc:Choice>
              <mc:Fallback>
                <p:oleObj name="Equation" r:id="rId3" imgW="672808" imgH="380835" progId="Equation.3">
                  <p:embed/>
                  <p:pic>
                    <p:nvPicPr>
                      <p:cNvPr id="573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1" y="984250"/>
                        <a:ext cx="671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5956301" y="990600"/>
          <a:ext cx="481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5" imgW="482391" imgH="380835" progId="Equation.3">
                  <p:embed/>
                </p:oleObj>
              </mc:Choice>
              <mc:Fallback>
                <p:oleObj name="Equation" r:id="rId5" imgW="482391" imgH="380835" progId="Equation.3">
                  <p:embed/>
                  <p:pic>
                    <p:nvPicPr>
                      <p:cNvPr id="573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1" y="990600"/>
                        <a:ext cx="481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5"/>
          <p:cNvGraphicFramePr>
            <a:graphicFrameLocks noChangeAspect="1"/>
          </p:cNvGraphicFramePr>
          <p:nvPr/>
        </p:nvGraphicFramePr>
        <p:xfrm>
          <a:off x="9239250" y="984250"/>
          <a:ext cx="88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7" imgW="888614" imgH="380835" progId="Equation.3">
                  <p:embed/>
                </p:oleObj>
              </mc:Choice>
              <mc:Fallback>
                <p:oleObj name="Equation" r:id="rId7" imgW="888614" imgH="380835" progId="Equation.3">
                  <p:embed/>
                  <p:pic>
                    <p:nvPicPr>
                      <p:cNvPr id="573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0" y="984250"/>
                        <a:ext cx="889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6076951" y="2743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9" imgW="253890" imgH="380835" progId="Equation.3">
                  <p:embed/>
                </p:oleObj>
              </mc:Choice>
              <mc:Fallback>
                <p:oleObj name="Equation" r:id="rId9" imgW="253890" imgH="380835" progId="Equation.3">
                  <p:embed/>
                  <p:pic>
                    <p:nvPicPr>
                      <p:cNvPr id="573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1" y="2743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7"/>
          <p:cNvGraphicFramePr>
            <a:graphicFrameLocks noChangeAspect="1"/>
          </p:cNvGraphicFramePr>
          <p:nvPr/>
        </p:nvGraphicFramePr>
        <p:xfrm>
          <a:off x="7658101" y="27432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11" imgW="393529" imgH="368140" progId="Equation.3">
                  <p:embed/>
                </p:oleObj>
              </mc:Choice>
              <mc:Fallback>
                <p:oleObj name="Equation" r:id="rId11" imgW="393529" imgH="368140" progId="Equation.3">
                  <p:embed/>
                  <p:pic>
                    <p:nvPicPr>
                      <p:cNvPr id="5735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1" y="27432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8"/>
          <p:cNvGraphicFramePr>
            <a:graphicFrameLocks noChangeAspect="1"/>
          </p:cNvGraphicFramePr>
          <p:nvPr/>
        </p:nvGraphicFramePr>
        <p:xfrm>
          <a:off x="9232901" y="2736850"/>
          <a:ext cx="671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13" imgW="672808" imgH="380835" progId="Equation.3">
                  <p:embed/>
                </p:oleObj>
              </mc:Choice>
              <mc:Fallback>
                <p:oleObj name="Equation" r:id="rId13" imgW="672808" imgH="380835" progId="Equation.3">
                  <p:embed/>
                  <p:pic>
                    <p:nvPicPr>
                      <p:cNvPr id="5735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901" y="2736850"/>
                        <a:ext cx="671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9"/>
          <p:cNvGraphicFramePr>
            <a:graphicFrameLocks noChangeAspect="1"/>
          </p:cNvGraphicFramePr>
          <p:nvPr/>
        </p:nvGraphicFramePr>
        <p:xfrm>
          <a:off x="5943601" y="38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15" imgW="444307" imgH="520474" progId="Equation.3">
                  <p:embed/>
                </p:oleObj>
              </mc:Choice>
              <mc:Fallback>
                <p:oleObj name="Equation" r:id="rId15" imgW="444307" imgH="520474" progId="Equation.3">
                  <p:embed/>
                  <p:pic>
                    <p:nvPicPr>
                      <p:cNvPr id="573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8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0"/>
          <p:cNvGraphicFramePr>
            <a:graphicFrameLocks noChangeAspect="1"/>
          </p:cNvGraphicFramePr>
          <p:nvPr/>
        </p:nvGraphicFramePr>
        <p:xfrm>
          <a:off x="7620000" y="3810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17" imgW="508000" imgH="520700" progId="Equation.3">
                  <p:embed/>
                </p:oleObj>
              </mc:Choice>
              <mc:Fallback>
                <p:oleObj name="Equation" r:id="rId17" imgW="508000" imgH="520700" progId="Equation.3">
                  <p:embed/>
                  <p:pic>
                    <p:nvPicPr>
                      <p:cNvPr id="5735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10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1"/>
          <p:cNvGraphicFramePr>
            <a:graphicFrameLocks noChangeAspect="1"/>
          </p:cNvGraphicFramePr>
          <p:nvPr/>
        </p:nvGraphicFramePr>
        <p:xfrm>
          <a:off x="9372601" y="381001"/>
          <a:ext cx="493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19" imgW="495085" imgH="533169" progId="Equation.3">
                  <p:embed/>
                </p:oleObj>
              </mc:Choice>
              <mc:Fallback>
                <p:oleObj name="Equation" r:id="rId19" imgW="495085" imgH="533169" progId="Equation.3">
                  <p:embed/>
                  <p:pic>
                    <p:nvPicPr>
                      <p:cNvPr id="5735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381001"/>
                        <a:ext cx="493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2"/>
          <p:cNvGraphicFramePr>
            <a:graphicFrameLocks noChangeAspect="1"/>
          </p:cNvGraphicFramePr>
          <p:nvPr/>
        </p:nvGraphicFramePr>
        <p:xfrm>
          <a:off x="5994401" y="2057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21" imgW="342751" imgH="520474" progId="Equation.3">
                  <p:embed/>
                </p:oleObj>
              </mc:Choice>
              <mc:Fallback>
                <p:oleObj name="Equation" r:id="rId21" imgW="342751" imgH="520474" progId="Equation.3">
                  <p:embed/>
                  <p:pic>
                    <p:nvPicPr>
                      <p:cNvPr id="5735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1" y="20574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3"/>
          <p:cNvGraphicFramePr>
            <a:graphicFrameLocks noChangeAspect="1"/>
          </p:cNvGraphicFramePr>
          <p:nvPr/>
        </p:nvGraphicFramePr>
        <p:xfrm>
          <a:off x="7664450" y="20574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23" imgW="419100" imgH="520700" progId="Equation.3">
                  <p:embed/>
                </p:oleObj>
              </mc:Choice>
              <mc:Fallback>
                <p:oleObj name="Equation" r:id="rId23" imgW="419100" imgH="520700" progId="Equation.3">
                  <p:embed/>
                  <p:pic>
                    <p:nvPicPr>
                      <p:cNvPr id="5735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20574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4"/>
          <p:cNvGraphicFramePr>
            <a:graphicFrameLocks noChangeAspect="1"/>
          </p:cNvGraphicFramePr>
          <p:nvPr/>
        </p:nvGraphicFramePr>
        <p:xfrm>
          <a:off x="9423401" y="2057401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25" imgW="393529" imgH="533169" progId="Equation.3">
                  <p:embed/>
                </p:oleObj>
              </mc:Choice>
              <mc:Fallback>
                <p:oleObj name="Equation" r:id="rId25" imgW="393529" imgH="533169" progId="Equation.3">
                  <p:embed/>
                  <p:pic>
                    <p:nvPicPr>
                      <p:cNvPr id="5735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3401" y="2057401"/>
                        <a:ext cx="392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5"/>
          <p:cNvGraphicFramePr>
            <a:graphicFrameLocks noChangeAspect="1"/>
          </p:cNvGraphicFramePr>
          <p:nvPr/>
        </p:nvGraphicFramePr>
        <p:xfrm>
          <a:off x="4110038" y="908050"/>
          <a:ext cx="493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27" imgW="495085" imgH="380835" progId="Equation.3">
                  <p:embed/>
                </p:oleObj>
              </mc:Choice>
              <mc:Fallback>
                <p:oleObj name="Equation" r:id="rId27" imgW="495085" imgH="380835" progId="Equation.3">
                  <p:embed/>
                  <p:pic>
                    <p:nvPicPr>
                      <p:cNvPr id="5736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908050"/>
                        <a:ext cx="493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6"/>
          <p:cNvGraphicFramePr>
            <a:graphicFrameLocks noChangeAspect="1"/>
          </p:cNvGraphicFramePr>
          <p:nvPr/>
        </p:nvGraphicFramePr>
        <p:xfrm>
          <a:off x="4038601" y="2667000"/>
          <a:ext cx="493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29" imgW="495085" imgH="380835" progId="Equation.3">
                  <p:embed/>
                </p:oleObj>
              </mc:Choice>
              <mc:Fallback>
                <p:oleObj name="Equation" r:id="rId29" imgW="495085" imgH="380835" progId="Equation.3">
                  <p:embed/>
                  <p:pic>
                    <p:nvPicPr>
                      <p:cNvPr id="5736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667000"/>
                        <a:ext cx="4937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 Box 17"/>
          <p:cNvSpPr txBox="1">
            <a:spLocks noChangeArrowheads="1"/>
          </p:cNvSpPr>
          <p:nvPr/>
        </p:nvSpPr>
        <p:spPr bwMode="auto">
          <a:xfrm>
            <a:off x="3733801" y="3962400"/>
            <a:ext cx="3910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There is no solution</a:t>
            </a:r>
          </a:p>
        </p:txBody>
      </p:sp>
      <p:sp>
        <p:nvSpPr>
          <p:cNvPr id="57363" name="Text Box 21"/>
          <p:cNvSpPr txBox="1">
            <a:spLocks noChangeArrowheads="1"/>
          </p:cNvSpPr>
          <p:nvPr/>
        </p:nvSpPr>
        <p:spPr bwMode="auto">
          <a:xfrm>
            <a:off x="1524000" y="5181600"/>
            <a:ext cx="879920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Because total length of strings from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is  smaller than total length of strings from  </a:t>
            </a:r>
          </a:p>
        </p:txBody>
      </p:sp>
      <p:graphicFrame>
        <p:nvGraphicFramePr>
          <p:cNvPr id="57364" name="Object 22"/>
          <p:cNvGraphicFramePr>
            <a:graphicFrameLocks noChangeAspect="1"/>
          </p:cNvGraphicFramePr>
          <p:nvPr/>
        </p:nvGraphicFramePr>
        <p:xfrm>
          <a:off x="8763000" y="5257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31" imgW="330200" imgH="368300" progId="Equation.3">
                  <p:embed/>
                </p:oleObj>
              </mc:Choice>
              <mc:Fallback>
                <p:oleObj name="Equation" r:id="rId31" imgW="330200" imgH="368300" progId="Equation.3">
                  <p:embed/>
                  <p:pic>
                    <p:nvPicPr>
                      <p:cNvPr id="5736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5257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3"/>
          <p:cNvGraphicFramePr>
            <a:graphicFrameLocks noChangeAspect="1"/>
          </p:cNvGraphicFramePr>
          <p:nvPr/>
        </p:nvGraphicFramePr>
        <p:xfrm>
          <a:off x="10134600" y="5867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33" imgW="330200" imgH="368300" progId="Equation.3">
                  <p:embed/>
                </p:oleObj>
              </mc:Choice>
              <mc:Fallback>
                <p:oleObj name="Equation" r:id="rId33" imgW="330200" imgH="368300" progId="Equation.3">
                  <p:embed/>
                  <p:pic>
                    <p:nvPicPr>
                      <p:cNvPr id="5736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0" y="5867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00968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A6AACBC-0C69-49B6-8CBD-2B3072807F2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1524000" y="304800"/>
            <a:ext cx="847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3333CC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odified </a:t>
            </a:r>
            <a:r>
              <a:rPr lang="en-US" altLang="zh-CN" b="1">
                <a:solidFill>
                  <a:srgbClr val="3333CC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ost </a:t>
            </a:r>
            <a:r>
              <a:rPr lang="en-US" altLang="zh-CN" b="1">
                <a:solidFill>
                  <a:srgbClr val="3333CC"/>
                </a:solidFill>
                <a:ea typeface="宋体" panose="02010600030101010101" pitchFamily="2" charset="-122"/>
              </a:rPr>
              <a:t>C</a:t>
            </a: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orrespondence Problem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2574926" y="1244600"/>
            <a:ext cx="1560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Inputs: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648200" y="1371601"/>
          <a:ext cx="328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3289300" imgH="533400" progId="Equation.3">
                  <p:embed/>
                </p:oleObj>
              </mc:Choice>
              <mc:Fallback>
                <p:oleObj name="Equation" r:id="rId3" imgW="3289300" imgH="533400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1"/>
                        <a:ext cx="3289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4540250" y="2781301"/>
          <a:ext cx="2984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5" imgW="2984500" imgH="533400" progId="Equation.3">
                  <p:embed/>
                </p:oleObj>
              </mc:Choice>
              <mc:Fallback>
                <p:oleObj name="Equation" r:id="rId5" imgW="2984500" imgH="533400" progId="Equation.3">
                  <p:embed/>
                  <p:pic>
                    <p:nvPicPr>
                      <p:cNvPr id="58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781301"/>
                        <a:ext cx="2984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498726" y="4140200"/>
            <a:ext cx="2759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MPC-solution: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5715000" y="4191001"/>
          <a:ext cx="1828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7" imgW="1828800" imgH="482600" progId="Equation.3">
                  <p:embed/>
                </p:oleObj>
              </mc:Choice>
              <mc:Fallback>
                <p:oleObj name="Equation" r:id="rId7" imgW="1828800" imgH="482600" progId="Equation.3">
                  <p:embed/>
                  <p:pic>
                    <p:nvPicPr>
                      <p:cNvPr id="58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1"/>
                        <a:ext cx="1828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3657600" y="5562600"/>
          <a:ext cx="4851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9" imgW="4851400" imgH="609600" progId="Equation.3">
                  <p:embed/>
                </p:oleObj>
              </mc:Choice>
              <mc:Fallback>
                <p:oleObj name="Equation" r:id="rId9" imgW="4851400" imgH="609600" progId="Equation.3">
                  <p:embed/>
                  <p:pic>
                    <p:nvPicPr>
                      <p:cNvPr id="58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4851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660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722FFF2-574A-4ED6-B24C-FEEFCC298740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812925" y="330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Example:</a:t>
            </a:r>
          </a:p>
        </p:txBody>
      </p:sp>
      <p:graphicFrame>
        <p:nvGraphicFramePr>
          <p:cNvPr id="59396" name="Object 3"/>
          <p:cNvGraphicFramePr>
            <a:graphicFrameLocks noChangeAspect="1"/>
          </p:cNvGraphicFramePr>
          <p:nvPr/>
        </p:nvGraphicFramePr>
        <p:xfrm>
          <a:off x="5943601" y="9906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593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9906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9296400" y="990600"/>
          <a:ext cx="66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5" imgW="660113" imgH="380835" progId="Equation.3">
                  <p:embed/>
                </p:oleObj>
              </mc:Choice>
              <mc:Fallback>
                <p:oleObj name="Equation" r:id="rId5" imgW="660113" imgH="380835" progId="Equation.3">
                  <p:embed/>
                  <p:pic>
                    <p:nvPicPr>
                      <p:cNvPr id="593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990600"/>
                        <a:ext cx="66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7620001" y="990600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7" imgW="622030" imgH="368140" progId="Equation.3">
                  <p:embed/>
                </p:oleObj>
              </mc:Choice>
              <mc:Fallback>
                <p:oleObj name="Equation" r:id="rId7" imgW="622030" imgH="368140" progId="Equation.3">
                  <p:embed/>
                  <p:pic>
                    <p:nvPicPr>
                      <p:cNvPr id="593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990600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6"/>
          <p:cNvGraphicFramePr>
            <a:graphicFrameLocks noChangeAspect="1"/>
          </p:cNvGraphicFramePr>
          <p:nvPr/>
        </p:nvGraphicFramePr>
        <p:xfrm>
          <a:off x="9220201" y="2743200"/>
          <a:ext cx="671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9" imgW="672808" imgH="380835" progId="Equation.3">
                  <p:embed/>
                </p:oleObj>
              </mc:Choice>
              <mc:Fallback>
                <p:oleObj name="Equation" r:id="rId9" imgW="672808" imgH="380835" progId="Equation.3">
                  <p:embed/>
                  <p:pic>
                    <p:nvPicPr>
                      <p:cNvPr id="593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2743200"/>
                        <a:ext cx="671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7"/>
          <p:cNvGraphicFramePr>
            <a:graphicFrameLocks noChangeAspect="1"/>
          </p:cNvGraphicFramePr>
          <p:nvPr/>
        </p:nvGraphicFramePr>
        <p:xfrm>
          <a:off x="5867401" y="2743200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11" imgW="622030" imgH="368140" progId="Equation.3">
                  <p:embed/>
                </p:oleObj>
              </mc:Choice>
              <mc:Fallback>
                <p:oleObj name="Equation" r:id="rId11" imgW="622030" imgH="368140" progId="Equation.3">
                  <p:embed/>
                  <p:pic>
                    <p:nvPicPr>
                      <p:cNvPr id="594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743200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8"/>
          <p:cNvGraphicFramePr>
            <a:graphicFrameLocks noChangeAspect="1"/>
          </p:cNvGraphicFramePr>
          <p:nvPr/>
        </p:nvGraphicFramePr>
        <p:xfrm>
          <a:off x="7696201" y="27432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12" imgW="393529" imgH="368140" progId="Equation.3">
                  <p:embed/>
                </p:oleObj>
              </mc:Choice>
              <mc:Fallback>
                <p:oleObj name="Equation" r:id="rId12" imgW="393529" imgH="368140" progId="Equation.3">
                  <p:embed/>
                  <p:pic>
                    <p:nvPicPr>
                      <p:cNvPr id="594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7432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9"/>
          <p:cNvGraphicFramePr>
            <a:graphicFrameLocks noChangeAspect="1"/>
          </p:cNvGraphicFramePr>
          <p:nvPr/>
        </p:nvGraphicFramePr>
        <p:xfrm>
          <a:off x="5943601" y="38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5940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8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0"/>
          <p:cNvGraphicFramePr>
            <a:graphicFrameLocks noChangeAspect="1"/>
          </p:cNvGraphicFramePr>
          <p:nvPr/>
        </p:nvGraphicFramePr>
        <p:xfrm>
          <a:off x="7620000" y="3810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15" imgW="508000" imgH="520700" progId="Equation.3">
                  <p:embed/>
                </p:oleObj>
              </mc:Choice>
              <mc:Fallback>
                <p:oleObj name="Equation" r:id="rId15" imgW="508000" imgH="520700" progId="Equation.3">
                  <p:embed/>
                  <p:pic>
                    <p:nvPicPr>
                      <p:cNvPr id="5940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10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1"/>
          <p:cNvGraphicFramePr>
            <a:graphicFrameLocks noChangeAspect="1"/>
          </p:cNvGraphicFramePr>
          <p:nvPr/>
        </p:nvGraphicFramePr>
        <p:xfrm>
          <a:off x="9372601" y="381001"/>
          <a:ext cx="493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17" imgW="495085" imgH="533169" progId="Equation.3">
                  <p:embed/>
                </p:oleObj>
              </mc:Choice>
              <mc:Fallback>
                <p:oleObj name="Equation" r:id="rId17" imgW="495085" imgH="533169" progId="Equation.3">
                  <p:embed/>
                  <p:pic>
                    <p:nvPicPr>
                      <p:cNvPr id="5940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381001"/>
                        <a:ext cx="493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2"/>
          <p:cNvGraphicFramePr>
            <a:graphicFrameLocks noChangeAspect="1"/>
          </p:cNvGraphicFramePr>
          <p:nvPr/>
        </p:nvGraphicFramePr>
        <p:xfrm>
          <a:off x="5994401" y="2057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19" imgW="342751" imgH="520474" progId="Equation.3">
                  <p:embed/>
                </p:oleObj>
              </mc:Choice>
              <mc:Fallback>
                <p:oleObj name="Equation" r:id="rId19" imgW="342751" imgH="520474" progId="Equation.3">
                  <p:embed/>
                  <p:pic>
                    <p:nvPicPr>
                      <p:cNvPr id="594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1" y="20574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3"/>
          <p:cNvGraphicFramePr>
            <a:graphicFrameLocks noChangeAspect="1"/>
          </p:cNvGraphicFramePr>
          <p:nvPr/>
        </p:nvGraphicFramePr>
        <p:xfrm>
          <a:off x="7664450" y="20574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21" imgW="419100" imgH="520700" progId="Equation.3">
                  <p:embed/>
                </p:oleObj>
              </mc:Choice>
              <mc:Fallback>
                <p:oleObj name="Equation" r:id="rId21" imgW="419100" imgH="520700" progId="Equation.3">
                  <p:embed/>
                  <p:pic>
                    <p:nvPicPr>
                      <p:cNvPr id="5940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20574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4"/>
          <p:cNvGraphicFramePr>
            <a:graphicFrameLocks noChangeAspect="1"/>
          </p:cNvGraphicFramePr>
          <p:nvPr/>
        </p:nvGraphicFramePr>
        <p:xfrm>
          <a:off x="9423401" y="2057401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23" imgW="393529" imgH="533169" progId="Equation.3">
                  <p:embed/>
                </p:oleObj>
              </mc:Choice>
              <mc:Fallback>
                <p:oleObj name="Equation" r:id="rId23" imgW="393529" imgH="533169" progId="Equation.3">
                  <p:embed/>
                  <p:pic>
                    <p:nvPicPr>
                      <p:cNvPr id="5940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3401" y="2057401"/>
                        <a:ext cx="392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5"/>
          <p:cNvGraphicFramePr>
            <a:graphicFrameLocks noChangeAspect="1"/>
          </p:cNvGraphicFramePr>
          <p:nvPr/>
        </p:nvGraphicFramePr>
        <p:xfrm>
          <a:off x="4110038" y="908050"/>
          <a:ext cx="493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25" imgW="495085" imgH="380835" progId="Equation.3">
                  <p:embed/>
                </p:oleObj>
              </mc:Choice>
              <mc:Fallback>
                <p:oleObj name="Equation" r:id="rId25" imgW="495085" imgH="380835" progId="Equation.3">
                  <p:embed/>
                  <p:pic>
                    <p:nvPicPr>
                      <p:cNvPr id="5940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908050"/>
                        <a:ext cx="493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6"/>
          <p:cNvGraphicFramePr>
            <a:graphicFrameLocks noChangeAspect="1"/>
          </p:cNvGraphicFramePr>
          <p:nvPr/>
        </p:nvGraphicFramePr>
        <p:xfrm>
          <a:off x="4038601" y="2667000"/>
          <a:ext cx="493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27" imgW="495085" imgH="380835" progId="Equation.3">
                  <p:embed/>
                </p:oleObj>
              </mc:Choice>
              <mc:Fallback>
                <p:oleObj name="Equation" r:id="rId27" imgW="495085" imgH="380835" progId="Equation.3">
                  <p:embed/>
                  <p:pic>
                    <p:nvPicPr>
                      <p:cNvPr id="5940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667000"/>
                        <a:ext cx="4937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Text Box 17"/>
          <p:cNvSpPr txBox="1">
            <a:spLocks noChangeArrowheads="1"/>
          </p:cNvSpPr>
          <p:nvPr/>
        </p:nvSpPr>
        <p:spPr bwMode="auto">
          <a:xfrm>
            <a:off x="1752601" y="4191000"/>
            <a:ext cx="2759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MPC-solution:</a:t>
            </a:r>
          </a:p>
        </p:txBody>
      </p:sp>
      <p:graphicFrame>
        <p:nvGraphicFramePr>
          <p:cNvPr id="59411" name="Object 18"/>
          <p:cNvGraphicFramePr>
            <a:graphicFrameLocks noChangeAspect="1"/>
          </p:cNvGraphicFramePr>
          <p:nvPr/>
        </p:nvGraphicFramePr>
        <p:xfrm>
          <a:off x="4800600" y="4267200"/>
          <a:ext cx="82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29" imgW="825500" imgH="457200" progId="Equation.3">
                  <p:embed/>
                </p:oleObj>
              </mc:Choice>
              <mc:Fallback>
                <p:oleObj name="Equation" r:id="rId29" imgW="825500" imgH="457200" progId="Equation.3">
                  <p:embed/>
                  <p:pic>
                    <p:nvPicPr>
                      <p:cNvPr id="5941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82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19"/>
          <p:cNvGraphicFramePr>
            <a:graphicFrameLocks noChangeAspect="1"/>
          </p:cNvGraphicFramePr>
          <p:nvPr/>
        </p:nvGraphicFramePr>
        <p:xfrm>
          <a:off x="6851650" y="4216401"/>
          <a:ext cx="2679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31" imgW="2679700" imgH="482600" progId="Equation.3">
                  <p:embed/>
                </p:oleObj>
              </mc:Choice>
              <mc:Fallback>
                <p:oleObj name="Equation" r:id="rId31" imgW="2679700" imgH="482600" progId="Equation.3">
                  <p:embed/>
                  <p:pic>
                    <p:nvPicPr>
                      <p:cNvPr id="594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4216401"/>
                        <a:ext cx="2679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0"/>
          <p:cNvGraphicFramePr>
            <a:graphicFrameLocks noChangeAspect="1"/>
          </p:cNvGraphicFramePr>
          <p:nvPr/>
        </p:nvGraphicFramePr>
        <p:xfrm>
          <a:off x="6629400" y="5791200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33" imgW="1765300" imgH="381000" progId="Equation.3">
                  <p:embed/>
                </p:oleObj>
              </mc:Choice>
              <mc:Fallback>
                <p:oleObj name="Equation" r:id="rId33" imgW="1765300" imgH="381000" progId="Equation.3">
                  <p:embed/>
                  <p:pic>
                    <p:nvPicPr>
                      <p:cNvPr id="5941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91200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11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6FDB1F4-40B6-4357-931C-B8A3EBC55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7569AB34-5722-4148-8E5E-53FF91506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A8F8CE-581F-4E4C-8205-2399C749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53" y="0"/>
            <a:ext cx="9261293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33010D-3EF0-4743-A422-0E62B4B9BD53}"/>
              </a:ext>
            </a:extLst>
          </p:cNvPr>
          <p:cNvSpPr txBox="1"/>
          <p:nvPr/>
        </p:nvSpPr>
        <p:spPr>
          <a:xfrm>
            <a:off x="4740443" y="58526"/>
            <a:ext cx="2671010" cy="523220"/>
          </a:xfrm>
          <a:prstGeom prst="rect">
            <a:avLst/>
          </a:prstGeom>
          <a:solidFill>
            <a:srgbClr val="FBFBF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语言表示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72C4-B70D-4483-9A2B-0EDA5E9C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2136" y="6492875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6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7359D6-51FF-4546-984C-5A1A35E64DE6}"/>
              </a:ext>
            </a:extLst>
          </p:cNvPr>
          <p:cNvSpPr txBox="1"/>
          <p:nvPr/>
        </p:nvSpPr>
        <p:spPr>
          <a:xfrm>
            <a:off x="4381500" y="88147"/>
            <a:ext cx="3428999" cy="523220"/>
          </a:xfrm>
          <a:prstGeom prst="rect">
            <a:avLst/>
          </a:prstGeom>
          <a:solidFill>
            <a:srgbClr val="FBFBF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§1.2</a:t>
            </a:r>
            <a:r>
              <a:rPr lang="zh-CN" altLang="en-US" sz="28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语言表示</a:t>
            </a:r>
          </a:p>
        </p:txBody>
      </p:sp>
    </p:spTree>
    <p:extLst>
      <p:ext uri="{BB962C8B-B14F-4D97-AF65-F5344CB8AC3E}">
        <p14:creationId xmlns:p14="http://schemas.microsoft.com/office/powerpoint/2010/main" val="3904969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30E646E-C856-42B1-8EC5-3CF4106AE5D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981200" y="15240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1. The MPC problem is undecidable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2057400" y="4419600"/>
            <a:ext cx="651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2.  The PC problem is undecidable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3200400" y="5153026"/>
            <a:ext cx="415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2800">
                <a:solidFill>
                  <a:srgbClr val="3333CC"/>
                </a:solidFill>
                <a:ea typeface="宋体" panose="02010600030101010101" pitchFamily="2" charset="-122"/>
              </a:rPr>
              <a:t>(by reducing MPC to PC)</a:t>
            </a: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3200401" y="2181226"/>
            <a:ext cx="642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2800">
                <a:solidFill>
                  <a:srgbClr val="3333CC"/>
                </a:solidFill>
                <a:ea typeface="宋体" panose="02010600030101010101" pitchFamily="2" charset="-122"/>
              </a:rPr>
              <a:t>(by reducing the membership to MPC)</a:t>
            </a:r>
          </a:p>
        </p:txBody>
      </p:sp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1889126" y="406400"/>
            <a:ext cx="273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We will show:</a:t>
            </a:r>
          </a:p>
        </p:txBody>
      </p:sp>
    </p:spTree>
    <p:extLst>
      <p:ext uri="{BB962C8B-B14F-4D97-AF65-F5344CB8AC3E}">
        <p14:creationId xmlns:p14="http://schemas.microsoft.com/office/powerpoint/2010/main" val="3557469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FE1FDF1-2996-43FA-BFAC-2BD8764EAB7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752601" y="533400"/>
            <a:ext cx="839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Theorem:</a:t>
            </a: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  The MPC problem is undecidable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828801" y="4114800"/>
            <a:ext cx="769794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Proof:</a:t>
            </a: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 We will reduce the membership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            problem to the MPC problem</a:t>
            </a:r>
          </a:p>
        </p:txBody>
      </p:sp>
    </p:spTree>
    <p:extLst>
      <p:ext uri="{BB962C8B-B14F-4D97-AF65-F5344CB8AC3E}">
        <p14:creationId xmlns:p14="http://schemas.microsoft.com/office/powerpoint/2010/main" val="16050025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7BAF5BC-CB0B-4151-8F7F-2585E924D80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524001" y="304800"/>
            <a:ext cx="414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Membership problem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2819401" y="1219200"/>
            <a:ext cx="451437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Input:</a:t>
            </a:r>
            <a:r>
              <a:rPr lang="en-US" altLang="zh-CN">
                <a:ea typeface="宋体" panose="02010600030101010101" pitchFamily="2" charset="-122"/>
              </a:rPr>
              <a:t>  Turing machine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string </a:t>
            </a: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7239000" y="1143001"/>
          <a:ext cx="685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624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43001"/>
                        <a:ext cx="685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5715000" y="19812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5" imgW="330200" imgH="279400" progId="Equation.3">
                  <p:embed/>
                </p:oleObj>
              </mc:Choice>
              <mc:Fallback>
                <p:oleObj name="Equation" r:id="rId5" imgW="330200" imgH="279400" progId="Equation.3">
                  <p:embed/>
                  <p:pic>
                    <p:nvPicPr>
                      <p:cNvPr id="624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2879725" y="2921000"/>
            <a:ext cx="202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Question:</a:t>
            </a:r>
          </a:p>
        </p:txBody>
      </p:sp>
      <p:graphicFrame>
        <p:nvGraphicFramePr>
          <p:cNvPr id="62472" name="Object 7"/>
          <p:cNvGraphicFramePr>
            <a:graphicFrameLocks noChangeAspect="1"/>
          </p:cNvGraphicFramePr>
          <p:nvPr/>
        </p:nvGraphicFramePr>
        <p:xfrm>
          <a:off x="5029200" y="2895600"/>
          <a:ext cx="2286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7" imgW="774364" imgH="215806" progId="Equation.3">
                  <p:embed/>
                </p:oleObj>
              </mc:Choice>
              <mc:Fallback>
                <p:oleObj name="Equation" r:id="rId7" imgW="774364" imgH="215806" progId="Equation.3">
                  <p:embed/>
                  <p:pic>
                    <p:nvPicPr>
                      <p:cNvPr id="624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2286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3962400" y="5029200"/>
            <a:ext cx="250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u="sng">
                <a:ea typeface="宋体" panose="02010600030101010101" pitchFamily="2" charset="-122"/>
              </a:rPr>
              <a:t>Undecidable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96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EFF2B42-4125-4422-9C55-C0DD5E1A711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Text Box 11"/>
          <p:cNvSpPr txBox="1">
            <a:spLocks noChangeArrowheads="1"/>
          </p:cNvSpPr>
          <p:nvPr/>
        </p:nvSpPr>
        <p:spPr bwMode="auto">
          <a:xfrm>
            <a:off x="2514601" y="381000"/>
            <a:ext cx="616707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Suppose we have a decider for </a:t>
            </a:r>
          </a:p>
          <a:p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the MPC problem</a:t>
            </a:r>
          </a:p>
        </p:txBody>
      </p:sp>
      <p:sp>
        <p:nvSpPr>
          <p:cNvPr id="64517" name="Line 13"/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4518" name="Line 14"/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4519" name="Line 15"/>
          <p:cNvSpPr>
            <a:spLocks noChangeShapeType="1"/>
          </p:cNvSpPr>
          <p:nvPr/>
        </p:nvSpPr>
        <p:spPr bwMode="auto">
          <a:xfrm>
            <a:off x="7467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4520" name="Line 16"/>
          <p:cNvSpPr>
            <a:spLocks noChangeShapeType="1"/>
          </p:cNvSpPr>
          <p:nvPr/>
        </p:nvSpPr>
        <p:spPr bwMode="auto">
          <a:xfrm>
            <a:off x="7467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1" name="Text Box 17"/>
          <p:cNvSpPr txBox="1">
            <a:spLocks noChangeArrowheads="1"/>
          </p:cNvSpPr>
          <p:nvPr/>
        </p:nvSpPr>
        <p:spPr bwMode="auto">
          <a:xfrm>
            <a:off x="7696200" y="2209800"/>
            <a:ext cx="280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MPC solution?</a:t>
            </a:r>
          </a:p>
        </p:txBody>
      </p:sp>
      <p:sp>
        <p:nvSpPr>
          <p:cNvPr id="64522" name="Text Box 18"/>
          <p:cNvSpPr txBox="1">
            <a:spLocks noChangeArrowheads="1"/>
          </p:cNvSpPr>
          <p:nvPr/>
        </p:nvSpPr>
        <p:spPr bwMode="auto">
          <a:xfrm>
            <a:off x="8518525" y="3149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64523" name="Text Box 19"/>
          <p:cNvSpPr txBox="1">
            <a:spLocks noChangeArrowheads="1"/>
          </p:cNvSpPr>
          <p:nvPr/>
        </p:nvSpPr>
        <p:spPr bwMode="auto">
          <a:xfrm>
            <a:off x="8610600" y="4724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64524" name="Text Box 20"/>
          <p:cNvSpPr txBox="1">
            <a:spLocks noChangeArrowheads="1"/>
          </p:cNvSpPr>
          <p:nvPr/>
        </p:nvSpPr>
        <p:spPr bwMode="auto">
          <a:xfrm>
            <a:off x="1828800" y="2209800"/>
            <a:ext cx="351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String Sequences</a:t>
            </a:r>
          </a:p>
        </p:txBody>
      </p:sp>
      <p:sp>
        <p:nvSpPr>
          <p:cNvPr id="64525" name="Text Box 21"/>
          <p:cNvSpPr txBox="1">
            <a:spLocks noChangeArrowheads="1"/>
          </p:cNvSpPr>
          <p:nvPr/>
        </p:nvSpPr>
        <p:spPr bwMode="auto">
          <a:xfrm>
            <a:off x="4572000" y="3505200"/>
            <a:ext cx="266290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solidFill>
                  <a:srgbClr val="CC6600"/>
                </a:solidFill>
                <a:ea typeface="宋体" panose="02010600030101010101" pitchFamily="2" charset="-122"/>
              </a:rPr>
              <a:t>MPC problem</a:t>
            </a:r>
          </a:p>
          <a:p>
            <a:r>
              <a:rPr lang="en-US" altLang="zh-CN" dirty="0">
                <a:solidFill>
                  <a:srgbClr val="FF9900"/>
                </a:solidFill>
                <a:ea typeface="宋体" panose="02010600030101010101" pitchFamily="2" charset="-122"/>
              </a:rPr>
              <a:t>decider</a:t>
            </a:r>
          </a:p>
        </p:txBody>
      </p:sp>
      <p:graphicFrame>
        <p:nvGraphicFramePr>
          <p:cNvPr id="64526" name="Object 22"/>
          <p:cNvGraphicFramePr>
            <a:graphicFrameLocks noChangeAspect="1"/>
          </p:cNvGraphicFramePr>
          <p:nvPr/>
        </p:nvGraphicFramePr>
        <p:xfrm>
          <a:off x="2971801" y="32004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645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2004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23"/>
          <p:cNvGraphicFramePr>
            <a:graphicFrameLocks noChangeAspect="1"/>
          </p:cNvGraphicFramePr>
          <p:nvPr/>
        </p:nvGraphicFramePr>
        <p:xfrm>
          <a:off x="3048001" y="47244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64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7244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405312" y="2713038"/>
            <a:ext cx="3048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248358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B0BAFA5-00C6-4A97-88EE-E005E62FE19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2514601" y="381000"/>
            <a:ext cx="540724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We will build a decider for </a:t>
            </a:r>
          </a:p>
          <a:p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the membership problem</a:t>
            </a:r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>
            <a:off x="7467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44" name="Line 7"/>
          <p:cNvSpPr>
            <a:spLocks noChangeShapeType="1"/>
          </p:cNvSpPr>
          <p:nvPr/>
        </p:nvSpPr>
        <p:spPr bwMode="auto">
          <a:xfrm>
            <a:off x="7467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8518525" y="3149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8610600" y="4724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65547" name="Text Box 12"/>
          <p:cNvSpPr txBox="1">
            <a:spLocks noChangeArrowheads="1"/>
          </p:cNvSpPr>
          <p:nvPr/>
        </p:nvSpPr>
        <p:spPr bwMode="auto">
          <a:xfrm>
            <a:off x="4572000" y="3352801"/>
            <a:ext cx="2528256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solidFill>
                  <a:srgbClr val="CC6600"/>
                </a:solidFill>
                <a:ea typeface="宋体" panose="02010600030101010101" pitchFamily="2" charset="-122"/>
              </a:rPr>
              <a:t>Membership</a:t>
            </a:r>
          </a:p>
          <a:p>
            <a:r>
              <a:rPr lang="en-US" altLang="zh-CN" dirty="0">
                <a:solidFill>
                  <a:srgbClr val="CC6600"/>
                </a:solidFill>
                <a:ea typeface="宋体" panose="02010600030101010101" pitchFamily="2" charset="-122"/>
              </a:rPr>
              <a:t>problem</a:t>
            </a:r>
          </a:p>
          <a:p>
            <a:r>
              <a:rPr lang="en-US" altLang="zh-CN" dirty="0">
                <a:solidFill>
                  <a:srgbClr val="FF9900"/>
                </a:solidFill>
                <a:ea typeface="宋体" panose="02010600030101010101" pitchFamily="2" charset="-122"/>
              </a:rPr>
              <a:t>decider</a:t>
            </a:r>
          </a:p>
        </p:txBody>
      </p:sp>
      <p:graphicFrame>
        <p:nvGraphicFramePr>
          <p:cNvPr id="65548" name="Object 15"/>
          <p:cNvGraphicFramePr>
            <a:graphicFrameLocks noChangeAspect="1"/>
          </p:cNvGraphicFramePr>
          <p:nvPr/>
        </p:nvGraphicFramePr>
        <p:xfrm>
          <a:off x="2971800" y="32004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330057" imgH="342751" progId="Equation.3">
                  <p:embed/>
                </p:oleObj>
              </mc:Choice>
              <mc:Fallback>
                <p:oleObj name="Equation" r:id="rId3" imgW="330057" imgH="342751" progId="Equation.3">
                  <p:embed/>
                  <p:pic>
                    <p:nvPicPr>
                      <p:cNvPr id="6554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6"/>
          <p:cNvGraphicFramePr>
            <a:graphicFrameLocks noChangeAspect="1"/>
          </p:cNvGraphicFramePr>
          <p:nvPr/>
        </p:nvGraphicFramePr>
        <p:xfrm>
          <a:off x="2971800" y="4876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5" imgW="304536" imgH="253780" progId="Equation.3">
                  <p:embed/>
                </p:oleObj>
              </mc:Choice>
              <mc:Fallback>
                <p:oleObj name="Equation" r:id="rId5" imgW="304536" imgH="253780" progId="Equation.3">
                  <p:embed/>
                  <p:pic>
                    <p:nvPicPr>
                      <p:cNvPr id="6554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7"/>
          <p:cNvGraphicFramePr>
            <a:graphicFrameLocks noChangeAspect="1"/>
          </p:cNvGraphicFramePr>
          <p:nvPr/>
        </p:nvGraphicFramePr>
        <p:xfrm>
          <a:off x="7924800" y="2286000"/>
          <a:ext cx="2514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7" imgW="1727200" imgH="431800" progId="Equation.3">
                  <p:embed/>
                </p:oleObj>
              </mc:Choice>
              <mc:Fallback>
                <p:oleObj name="Equation" r:id="rId7" imgW="1727200" imgH="431800" progId="Equation.3">
                  <p:embed/>
                  <p:pic>
                    <p:nvPicPr>
                      <p:cNvPr id="6555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286000"/>
                        <a:ext cx="25146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419600" y="2940719"/>
            <a:ext cx="3048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174258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F0A8843-D19B-43B1-941F-0E5013B8AB8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2832099" y="1900238"/>
            <a:ext cx="7073901" cy="29123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705601" y="2470108"/>
            <a:ext cx="2285999" cy="1668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solidFill>
                  <a:srgbClr val="CC6600"/>
                </a:solidFill>
                <a:ea typeface="宋体" panose="02010600030101010101" pitchFamily="2" charset="-122"/>
              </a:rPr>
              <a:t>MPC problem</a:t>
            </a:r>
          </a:p>
          <a:p>
            <a:r>
              <a:rPr lang="en-US" altLang="zh-CN" dirty="0">
                <a:solidFill>
                  <a:srgbClr val="FF9900"/>
                </a:solidFill>
                <a:ea typeface="宋体" panose="02010600030101010101" pitchFamily="2" charset="-122"/>
              </a:rPr>
              <a:t>decider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54864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54864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21336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1336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89916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89916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72" name="Text Box 15"/>
          <p:cNvSpPr txBox="1">
            <a:spLocks noChangeArrowheads="1"/>
          </p:cNvSpPr>
          <p:nvPr/>
        </p:nvSpPr>
        <p:spPr bwMode="auto">
          <a:xfrm>
            <a:off x="3108326" y="1320800"/>
            <a:ext cx="5707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Membership problem </a:t>
            </a: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decider</a:t>
            </a:r>
          </a:p>
        </p:txBody>
      </p:sp>
      <p:graphicFrame>
        <p:nvGraphicFramePr>
          <p:cNvPr id="66573" name="Object 16"/>
          <p:cNvGraphicFramePr>
            <a:graphicFrameLocks noChangeAspect="1"/>
          </p:cNvGraphicFramePr>
          <p:nvPr/>
        </p:nvGraphicFramePr>
        <p:xfrm>
          <a:off x="1676400" y="26670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3" imgW="330057" imgH="342751" progId="Equation.3">
                  <p:embed/>
                </p:oleObj>
              </mc:Choice>
              <mc:Fallback>
                <p:oleObj name="Equation" r:id="rId3" imgW="330057" imgH="342751" progId="Equation.3">
                  <p:embed/>
                  <p:pic>
                    <p:nvPicPr>
                      <p:cNvPr id="6657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7"/>
          <p:cNvGraphicFramePr>
            <a:graphicFrameLocks noChangeAspect="1"/>
          </p:cNvGraphicFramePr>
          <p:nvPr/>
        </p:nvGraphicFramePr>
        <p:xfrm>
          <a:off x="1676400" y="3733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5" imgW="304536" imgH="253780" progId="Equation.3">
                  <p:embed/>
                </p:oleObj>
              </mc:Choice>
              <mc:Fallback>
                <p:oleObj name="Equation" r:id="rId5" imgW="304536" imgH="253780" progId="Equation.3">
                  <p:embed/>
                  <p:pic>
                    <p:nvPicPr>
                      <p:cNvPr id="6657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Text Box 18"/>
          <p:cNvSpPr txBox="1">
            <a:spLocks noChangeArrowheads="1"/>
          </p:cNvSpPr>
          <p:nvPr/>
        </p:nvSpPr>
        <p:spPr bwMode="auto">
          <a:xfrm>
            <a:off x="2438400" y="1"/>
            <a:ext cx="72009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800" dirty="0">
                <a:ea typeface="宋体" panose="02010600030101010101" pitchFamily="2" charset="-122"/>
              </a:rPr>
              <a:t>We need to convert the input instance of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one problem to the other</a:t>
            </a:r>
          </a:p>
        </p:txBody>
      </p:sp>
      <p:graphicFrame>
        <p:nvGraphicFramePr>
          <p:cNvPr id="66576" name="Object 21"/>
          <p:cNvGraphicFramePr>
            <a:graphicFrameLocks noChangeAspect="1"/>
          </p:cNvGraphicFramePr>
          <p:nvPr/>
        </p:nvGraphicFramePr>
        <p:xfrm>
          <a:off x="5943600" y="25146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7" imgW="304668" imgH="330057" progId="Equation.3">
                  <p:embed/>
                </p:oleObj>
              </mc:Choice>
              <mc:Fallback>
                <p:oleObj name="Equation" r:id="rId7" imgW="304668" imgH="330057" progId="Equation.3">
                  <p:embed/>
                  <p:pic>
                    <p:nvPicPr>
                      <p:cNvPr id="6657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146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22"/>
          <p:cNvGraphicFramePr>
            <a:graphicFrameLocks noChangeAspect="1"/>
          </p:cNvGraphicFramePr>
          <p:nvPr/>
        </p:nvGraphicFramePr>
        <p:xfrm>
          <a:off x="5943600" y="35052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9" imgW="304668" imgH="330057" progId="Equation.3">
                  <p:embed/>
                </p:oleObj>
              </mc:Choice>
              <mc:Fallback>
                <p:oleObj name="Equation" r:id="rId9" imgW="304668" imgH="330057" progId="Equation.3">
                  <p:embed/>
                  <p:pic>
                    <p:nvPicPr>
                      <p:cNvPr id="6657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8" name="Text Box 23"/>
          <p:cNvSpPr txBox="1">
            <a:spLocks noChangeArrowheads="1"/>
          </p:cNvSpPr>
          <p:nvPr/>
        </p:nvSpPr>
        <p:spPr bwMode="auto">
          <a:xfrm>
            <a:off x="8991601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66579" name="Text Box 24"/>
          <p:cNvSpPr txBox="1">
            <a:spLocks noChangeArrowheads="1"/>
          </p:cNvSpPr>
          <p:nvPr/>
        </p:nvSpPr>
        <p:spPr bwMode="auto">
          <a:xfrm>
            <a:off x="9852026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66580" name="Text Box 25"/>
          <p:cNvSpPr txBox="1">
            <a:spLocks noChangeArrowheads="1"/>
          </p:cNvSpPr>
          <p:nvPr/>
        </p:nvSpPr>
        <p:spPr bwMode="auto">
          <a:xfrm>
            <a:off x="9051925" y="3302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66581" name="Text Box 26"/>
          <p:cNvSpPr txBox="1">
            <a:spLocks noChangeArrowheads="1"/>
          </p:cNvSpPr>
          <p:nvPr/>
        </p:nvSpPr>
        <p:spPr bwMode="auto">
          <a:xfrm>
            <a:off x="9906000" y="32766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2863849" y="2289634"/>
            <a:ext cx="2622549" cy="228236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2969419" y="3124200"/>
            <a:ext cx="226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solidFill>
                  <a:srgbClr val="D60093"/>
                </a:solidFill>
                <a:ea typeface="宋体" panose="02010600030101010101" pitchFamily="2" charset="-122"/>
              </a:rPr>
              <a:t>Reduction?</a:t>
            </a:r>
          </a:p>
        </p:txBody>
      </p:sp>
    </p:spTree>
    <p:extLst>
      <p:ext uri="{BB962C8B-B14F-4D97-AF65-F5344CB8AC3E}">
        <p14:creationId xmlns:p14="http://schemas.microsoft.com/office/powerpoint/2010/main" val="1995827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15C3372-1136-4F4F-A65B-B230576B50E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2590801" y="1371600"/>
            <a:ext cx="632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Convert grammar        and string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1812926" y="177800"/>
            <a:ext cx="217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Reduction:</a:t>
            </a:r>
          </a:p>
        </p:txBody>
      </p:sp>
      <p:graphicFrame>
        <p:nvGraphicFramePr>
          <p:cNvPr id="68613" name="Object 6"/>
          <p:cNvGraphicFramePr>
            <a:graphicFrameLocks noChangeAspect="1"/>
          </p:cNvGraphicFramePr>
          <p:nvPr/>
        </p:nvGraphicFramePr>
        <p:xfrm>
          <a:off x="6172201" y="1371600"/>
          <a:ext cx="506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" imgW="164814" imgH="177492" progId="Equation.3">
                  <p:embed/>
                </p:oleObj>
              </mc:Choice>
              <mc:Fallback>
                <p:oleObj name="Equation" r:id="rId3" imgW="164814" imgH="177492" progId="Equation.3">
                  <p:embed/>
                  <p:pic>
                    <p:nvPicPr>
                      <p:cNvPr id="686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371600"/>
                        <a:ext cx="506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7"/>
          <p:cNvGraphicFramePr>
            <a:graphicFrameLocks noChangeAspect="1"/>
          </p:cNvGraphicFramePr>
          <p:nvPr/>
        </p:nvGraphicFramePr>
        <p:xfrm>
          <a:off x="8991601" y="1447801"/>
          <a:ext cx="5064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5" imgW="164957" imgH="152268" progId="Equation.3">
                  <p:embed/>
                </p:oleObj>
              </mc:Choice>
              <mc:Fallback>
                <p:oleObj name="Equation" r:id="rId5" imgW="164957" imgH="152268" progId="Equation.3">
                  <p:embed/>
                  <p:pic>
                    <p:nvPicPr>
                      <p:cNvPr id="686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1447801"/>
                        <a:ext cx="5064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2651126" y="2235200"/>
            <a:ext cx="527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to sets of strings        and </a:t>
            </a:r>
          </a:p>
        </p:txBody>
      </p:sp>
      <p:graphicFrame>
        <p:nvGraphicFramePr>
          <p:cNvPr id="68616" name="Object 9"/>
          <p:cNvGraphicFramePr>
            <a:graphicFrameLocks noChangeAspect="1"/>
          </p:cNvGraphicFramePr>
          <p:nvPr/>
        </p:nvGraphicFramePr>
        <p:xfrm>
          <a:off x="6324601" y="2209800"/>
          <a:ext cx="498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686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2209800"/>
                        <a:ext cx="4984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10"/>
          <p:cNvGraphicFramePr>
            <a:graphicFrameLocks noChangeAspect="1"/>
          </p:cNvGraphicFramePr>
          <p:nvPr/>
        </p:nvGraphicFramePr>
        <p:xfrm>
          <a:off x="8001001" y="2209801"/>
          <a:ext cx="4984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9" imgW="152202" imgH="177569" progId="Equation.3">
                  <p:embed/>
                </p:oleObj>
              </mc:Choice>
              <mc:Fallback>
                <p:oleObj name="Equation" r:id="rId9" imgW="152202" imgH="177569" progId="Equation.3">
                  <p:embed/>
                  <p:pic>
                    <p:nvPicPr>
                      <p:cNvPr id="686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2209801"/>
                        <a:ext cx="4984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1"/>
          <p:cNvSpPr txBox="1">
            <a:spLocks noChangeArrowheads="1"/>
          </p:cNvSpPr>
          <p:nvPr/>
        </p:nvSpPr>
        <p:spPr bwMode="auto">
          <a:xfrm>
            <a:off x="2651126" y="3759200"/>
            <a:ext cx="219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Such that:</a:t>
            </a:r>
          </a:p>
        </p:txBody>
      </p:sp>
      <p:sp>
        <p:nvSpPr>
          <p:cNvPr id="68619" name="AutoShape 12"/>
          <p:cNvSpPr>
            <a:spLocks noChangeArrowheads="1"/>
          </p:cNvSpPr>
          <p:nvPr/>
        </p:nvSpPr>
        <p:spPr bwMode="auto">
          <a:xfrm>
            <a:off x="5126708" y="5122966"/>
            <a:ext cx="1779587" cy="69670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20" name="Text Box 13"/>
          <p:cNvSpPr txBox="1">
            <a:spLocks noChangeArrowheads="1"/>
          </p:cNvSpPr>
          <p:nvPr/>
        </p:nvSpPr>
        <p:spPr bwMode="auto">
          <a:xfrm>
            <a:off x="2438401" y="5181600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generates</a:t>
            </a:r>
          </a:p>
        </p:txBody>
      </p:sp>
      <p:graphicFrame>
        <p:nvGraphicFramePr>
          <p:cNvPr id="68621" name="Object 14"/>
          <p:cNvGraphicFramePr>
            <a:graphicFrameLocks noChangeAspect="1"/>
          </p:cNvGraphicFramePr>
          <p:nvPr/>
        </p:nvGraphicFramePr>
        <p:xfrm>
          <a:off x="1828801" y="5257800"/>
          <a:ext cx="506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11" imgW="164814" imgH="177492" progId="Equation.3">
                  <p:embed/>
                </p:oleObj>
              </mc:Choice>
              <mc:Fallback>
                <p:oleObj name="Equation" r:id="rId11" imgW="164814" imgH="177492" progId="Equation.3">
                  <p:embed/>
                  <p:pic>
                    <p:nvPicPr>
                      <p:cNvPr id="6862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257800"/>
                        <a:ext cx="506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5"/>
          <p:cNvGraphicFramePr>
            <a:graphicFrameLocks noChangeAspect="1"/>
          </p:cNvGraphicFramePr>
          <p:nvPr/>
        </p:nvGraphicFramePr>
        <p:xfrm>
          <a:off x="4572001" y="5257801"/>
          <a:ext cx="5064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13" imgW="164957" imgH="152268" progId="Equation.3">
                  <p:embed/>
                </p:oleObj>
              </mc:Choice>
              <mc:Fallback>
                <p:oleObj name="Equation" r:id="rId13" imgW="164957" imgH="152268" progId="Equation.3">
                  <p:embed/>
                  <p:pic>
                    <p:nvPicPr>
                      <p:cNvPr id="686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257801"/>
                        <a:ext cx="5064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Text Box 16"/>
          <p:cNvSpPr txBox="1">
            <a:spLocks noChangeArrowheads="1"/>
          </p:cNvSpPr>
          <p:nvPr/>
        </p:nvSpPr>
        <p:spPr bwMode="auto">
          <a:xfrm>
            <a:off x="6858001" y="4800600"/>
            <a:ext cx="328006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There is an MPC</a:t>
            </a:r>
          </a:p>
          <a:p>
            <a:r>
              <a:rPr lang="en-US" altLang="zh-CN">
                <a:ea typeface="宋体" panose="02010600030101010101" pitchFamily="2" charset="-122"/>
              </a:rPr>
              <a:t>solution for</a:t>
            </a:r>
          </a:p>
        </p:txBody>
      </p:sp>
      <p:graphicFrame>
        <p:nvGraphicFramePr>
          <p:cNvPr id="68624" name="Object 17"/>
          <p:cNvGraphicFramePr>
            <a:graphicFrameLocks noChangeAspect="1"/>
          </p:cNvGraphicFramePr>
          <p:nvPr/>
        </p:nvGraphicFramePr>
        <p:xfrm>
          <a:off x="9236076" y="5384800"/>
          <a:ext cx="11223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14" imgW="342603" imgH="215713" progId="Equation.3">
                  <p:embed/>
                </p:oleObj>
              </mc:Choice>
              <mc:Fallback>
                <p:oleObj name="Equation" r:id="rId14" imgW="342603" imgH="215713" progId="Equation.3">
                  <p:embed/>
                  <p:pic>
                    <p:nvPicPr>
                      <p:cNvPr id="6862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076" y="5384800"/>
                        <a:ext cx="11223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8650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4427782" y="216397"/>
            <a:ext cx="333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构造 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MPCP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37346" y="3379812"/>
                <a:ext cx="8117305" cy="533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cs typeface="宋体" panose="02010600030101010101" pitchFamily="2" charset="-122"/>
                  </a:rPr>
                  <a:t>第一部分：构造以下列方式开始：将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dirty="0">
                    <a:cs typeface="宋体" panose="02010600030101010101" pitchFamily="2" charset="-122"/>
                  </a:rPr>
                  <a:t>作为第一张骨牌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zh-CN" dirty="0">
                    <a:cs typeface="宋体" panose="02010600030101010101" pitchFamily="2" charset="-122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46" y="3379812"/>
                <a:ext cx="8117305" cy="533351"/>
              </a:xfrm>
              <a:prstGeom prst="rect">
                <a:avLst/>
              </a:prstGeom>
              <a:blipFill>
                <a:blip r:embed="rId3"/>
                <a:stretch>
                  <a:fillRect l="-601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78" y="2179432"/>
            <a:ext cx="8183117" cy="29341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04439" y="1478773"/>
            <a:ext cx="667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以下为例：</a:t>
            </a:r>
          </a:p>
        </p:txBody>
      </p:sp>
    </p:spTree>
    <p:extLst>
      <p:ext uri="{BB962C8B-B14F-4D97-AF65-F5344CB8AC3E}">
        <p14:creationId xmlns:p14="http://schemas.microsoft.com/office/powerpoint/2010/main" val="181419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4427782" y="216397"/>
            <a:ext cx="333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构造 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MPCP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37346" y="1468487"/>
                <a:ext cx="8117305" cy="1266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cs typeface="宋体" panose="02010600030101010101" pitchFamily="2" charset="-122"/>
                  </a:rPr>
                  <a:t>第一部分：构造以下列方式开始：将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cs typeface="宋体" panose="02010600030101010101" pitchFamily="2" charset="-122"/>
                  </a:rPr>
                  <a:t>作为第一张骨牌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cs typeface="宋体" panose="02010600030101010101" pitchFamily="2" charset="-122"/>
                  </a:rPr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46" y="1468487"/>
                <a:ext cx="8117305" cy="1266372"/>
              </a:xfrm>
              <a:prstGeom prst="rect">
                <a:avLst/>
              </a:prstGeom>
              <a:blipFill>
                <a:blip r:embed="rId3"/>
                <a:stretch>
                  <a:fillRect l="-1126" b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41" y="2834860"/>
            <a:ext cx="808785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820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4427782" y="216397"/>
            <a:ext cx="333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构造 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MPCP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37346" y="1468487"/>
                <a:ext cx="8117305" cy="1381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cs typeface="宋体" panose="02010600030101010101" pitchFamily="2" charset="-122"/>
                  </a:rPr>
                  <a:t>第二部分：处理读写头向右运动。对于每个</a:t>
                </a:r>
                <a:r>
                  <a:rPr lang="en-US" altLang="zh-CN" sz="2400" dirty="0" err="1">
                    <a:cs typeface="宋体" panose="02010600030101010101" pitchFamily="2" charset="-122"/>
                  </a:rPr>
                  <a:t>a,b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∈Γ和</a:t>
                </a:r>
                <a:r>
                  <a:rPr lang="el-GR" altLang="zh-CN" sz="2400" dirty="0">
                    <a:cs typeface="宋体" panose="02010600030101010101" pitchFamily="2" charset="-122"/>
                  </a:rPr>
                  <a:t>q,r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∈</a:t>
                </a:r>
                <a:r>
                  <a:rPr lang="el-GR" altLang="zh-CN" sz="2400" dirty="0">
                    <a:cs typeface="宋体" panose="02010600030101010101" pitchFamily="2" charset="-122"/>
                  </a:rPr>
                  <a:t>Q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，其中</a:t>
                </a:r>
                <a:r>
                  <a:rPr lang="el-GR" altLang="zh-CN" sz="2400" dirty="0">
                    <a:cs typeface="宋体" panose="02010600030101010101" pitchFamily="2" charset="-122"/>
                  </a:rPr>
                  <a:t>q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≠</a:t>
                </a:r>
                <a:r>
                  <a:rPr lang="en-US" altLang="zh-CN" sz="2400" dirty="0" err="1">
                    <a:cs typeface="宋体" panose="02010600030101010101" pitchFamily="2" charset="-122"/>
                  </a:rPr>
                  <a:t>q</a:t>
                </a:r>
                <a:r>
                  <a:rPr lang="en-US" altLang="zh-CN" sz="2400" baseline="-25000" dirty="0" err="1">
                    <a:cs typeface="宋体" panose="02010600030101010101" pitchFamily="2" charset="-122"/>
                  </a:rPr>
                  <a:t>reject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，如果δ（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q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a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） 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= 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（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r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b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R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），则将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q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br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cs typeface="宋体" panose="02010600030101010101" pitchFamily="2" charset="-122"/>
                  </a:rPr>
                  <a:t>放入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P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‘中。</a:t>
                </a:r>
                <a:endParaRPr lang="zh-CN" altLang="en-US" sz="2400" dirty="0"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46" y="1468487"/>
                <a:ext cx="8117305" cy="1381019"/>
              </a:xfrm>
              <a:prstGeom prst="rect">
                <a:avLst/>
              </a:prstGeom>
              <a:blipFill>
                <a:blip r:embed="rId3"/>
                <a:stretch>
                  <a:fillRect l="-1126" t="-3097" r="-3453" b="-9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15" y="3030273"/>
            <a:ext cx="8097380" cy="1790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37345" y="4978066"/>
                <a:ext cx="8117305" cy="138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zh-CN" altLang="en-US" sz="2400" dirty="0">
                    <a:cs typeface="宋体" panose="02010600030101010101" pitchFamily="2" charset="-122"/>
                  </a:rPr>
                  <a:t>第三部分：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处理读写头向左运动。对于每个</a:t>
                </a:r>
                <a:r>
                  <a:rPr lang="en-US" altLang="zh-CN" sz="2400" dirty="0" err="1">
                    <a:cs typeface="宋体" panose="02010600030101010101" pitchFamily="2" charset="-122"/>
                  </a:rPr>
                  <a:t>a,b,c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∈Γ和</a:t>
                </a:r>
                <a:r>
                  <a:rPr lang="el-GR" altLang="zh-CN" sz="2400" dirty="0">
                    <a:cs typeface="宋体" panose="02010600030101010101" pitchFamily="2" charset="-122"/>
                  </a:rPr>
                  <a:t>q,r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∈</a:t>
                </a:r>
                <a:r>
                  <a:rPr lang="el-GR" altLang="zh-CN" sz="2400" dirty="0">
                    <a:cs typeface="宋体" panose="02010600030101010101" pitchFamily="2" charset="-122"/>
                  </a:rPr>
                  <a:t>Q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，其中</a:t>
                </a:r>
                <a:r>
                  <a:rPr lang="el-GR" altLang="zh-CN" sz="2400" dirty="0">
                    <a:cs typeface="宋体" panose="02010600030101010101" pitchFamily="2" charset="-122"/>
                  </a:rPr>
                  <a:t>q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≠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 </a:t>
                </a:r>
                <a:r>
                  <a:rPr lang="en-US" altLang="zh-CN" sz="2400" dirty="0" err="1">
                    <a:cs typeface="宋体" panose="02010600030101010101" pitchFamily="2" charset="-122"/>
                  </a:rPr>
                  <a:t>q</a:t>
                </a:r>
                <a:r>
                  <a:rPr lang="en-US" altLang="zh-CN" sz="2400" baseline="-25000" dirty="0" err="1">
                    <a:cs typeface="宋体" panose="02010600030101010101" pitchFamily="2" charset="-122"/>
                  </a:rPr>
                  <a:t>reject</a:t>
                </a:r>
                <a:r>
                  <a:rPr lang="en-US" altLang="zh-CN" sz="2400" baseline="-25000" dirty="0">
                    <a:cs typeface="宋体" panose="02010600030101010101" pitchFamily="2" charset="-122"/>
                  </a:rPr>
                  <a:t> 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，如果δ（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q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a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） 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= 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（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r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b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，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L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），则将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𝑐𝑞𝑎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𝑟𝑐𝑏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cs typeface="宋体" panose="02010600030101010101" pitchFamily="2" charset="-122"/>
                  </a:rPr>
                  <a:t>放入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P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‘中。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45" y="4978066"/>
                <a:ext cx="8117305" cy="1381019"/>
              </a:xfrm>
              <a:prstGeom prst="rect">
                <a:avLst/>
              </a:prstGeom>
              <a:blipFill>
                <a:blip r:embed="rId5"/>
                <a:stretch>
                  <a:fillRect l="-1126" t="-3097" b="-3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4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3116340" y="177072"/>
            <a:ext cx="6536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j-cs"/>
              </a:rPr>
              <a:t>The Chomsky Hierarchy</a:t>
            </a:r>
            <a:endParaRPr lang="zh-CN" altLang="en-US" sz="4400" kern="0" dirty="0">
              <a:solidFill>
                <a:srgbClr val="000000"/>
              </a:solidFill>
              <a:latin typeface="Comic Sans MS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DDA3AC-A641-47A7-9A22-B33A7CFB9FC2}"/>
              </a:ext>
            </a:extLst>
          </p:cNvPr>
          <p:cNvSpPr txBox="1"/>
          <p:nvPr/>
        </p:nvSpPr>
        <p:spPr>
          <a:xfrm>
            <a:off x="3116340" y="2068876"/>
            <a:ext cx="72259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各层形式语言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LBA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接受性问题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07FE3-3EA0-4935-90EC-DE72CE2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9947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7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74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4427782" y="216397"/>
            <a:ext cx="333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构造 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MPCP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37346" y="1468487"/>
                <a:ext cx="8117305" cy="1011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cs typeface="宋体" panose="02010600030101010101" pitchFamily="2" charset="-122"/>
                  </a:rPr>
                  <a:t>第四部分：处理不与读写头相邻的带方格。对于每一个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a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∈Γ，将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cs typeface="宋体" panose="02010600030101010101" pitchFamily="2" charset="-122"/>
                  </a:rPr>
                  <a:t>放入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P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‘中</a:t>
                </a:r>
                <a:endParaRPr lang="zh-CN" altLang="en-US" sz="2400" dirty="0"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46" y="1468487"/>
                <a:ext cx="8117305" cy="1011687"/>
              </a:xfrm>
              <a:prstGeom prst="rect">
                <a:avLst/>
              </a:prstGeom>
              <a:blipFill>
                <a:blip r:embed="rId3"/>
                <a:stretch>
                  <a:fillRect l="-1126" t="-4217" r="-4655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37346" y="2592468"/>
                <a:ext cx="4478277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>
                    <a:cs typeface="宋体" panose="02010600030101010101" pitchFamily="2" charset="-122"/>
                  </a:rPr>
                  <a:t>第五部分：将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den>
                        </m:f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或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num>
                          <m:den>
                            <m:r>
                              <a:rPr lang="zh-CN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□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cs typeface="宋体" panose="02010600030101010101" pitchFamily="2" charset="-122"/>
                  </a:rPr>
                  <a:t>放入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P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‘中</a:t>
                </a:r>
                <a:endParaRPr lang="zh-CN" altLang="en-US" sz="2400" dirty="0"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46" y="2592468"/>
                <a:ext cx="4478277" cy="642355"/>
              </a:xfrm>
              <a:prstGeom prst="rect">
                <a:avLst/>
              </a:prstGeom>
              <a:blipFill>
                <a:blip r:embed="rId4"/>
                <a:stretch>
                  <a:fillRect l="-2041" r="-1224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047" y="3429000"/>
            <a:ext cx="539190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18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4427782" y="216397"/>
            <a:ext cx="333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构造 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MPCP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99" y="1269669"/>
            <a:ext cx="821169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750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4427782" y="216397"/>
            <a:ext cx="333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构造 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MPCP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203" y="1260142"/>
            <a:ext cx="817359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69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4427782" y="216397"/>
            <a:ext cx="333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构造 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MPCP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37346" y="1468487"/>
                <a:ext cx="8117305" cy="770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cs typeface="宋体" panose="02010600030101010101" pitchFamily="2" charset="-122"/>
                  </a:rPr>
                  <a:t>第</a:t>
                </a:r>
                <a:r>
                  <a:rPr lang="zh-CN" altLang="en-US" sz="2400" dirty="0">
                    <a:cs typeface="宋体" panose="02010600030101010101" pitchFamily="2" charset="-122"/>
                  </a:rPr>
                  <a:t>六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部分：对于每一个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a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∈Γ，将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𝑎𝑐𝑐𝑒𝑝𝑡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𝑎𝑐𝑐𝑒𝑝𝑡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或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𝑎𝑐𝑐𝑒𝑝𝑡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𝑎𝑐𝑐𝑒𝑝𝑡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cs typeface="宋体" panose="02010600030101010101" pitchFamily="2" charset="-122"/>
                  </a:rPr>
                  <a:t>放入</a:t>
                </a:r>
                <a:r>
                  <a:rPr lang="en-US" altLang="zh-CN" sz="2400" dirty="0">
                    <a:cs typeface="宋体" panose="02010600030101010101" pitchFamily="2" charset="-122"/>
                  </a:rPr>
                  <a:t>P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‘中</a:t>
                </a:r>
                <a:endParaRPr lang="zh-CN" altLang="en-US" sz="2400" dirty="0"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46" y="1468487"/>
                <a:ext cx="8117305" cy="770788"/>
              </a:xfrm>
              <a:prstGeom prst="rect">
                <a:avLst/>
              </a:prstGeom>
              <a:blipFill>
                <a:blip r:embed="rId3"/>
                <a:stretch>
                  <a:fillRect l="-1126" r="-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749" y="2213773"/>
            <a:ext cx="6356497" cy="3519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749" y="5733487"/>
            <a:ext cx="6356497" cy="10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17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4427782" y="216397"/>
            <a:ext cx="333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构造 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 panose="02010600030101010101" pitchFamily="2" charset="-122"/>
                <a:cs typeface="+mn-cs"/>
              </a:rPr>
              <a:t>MPCP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7C943-19BE-436F-AEDF-7C68218263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37346" y="1468487"/>
                <a:ext cx="8117305" cy="654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cs typeface="宋体" panose="02010600030101010101" pitchFamily="2" charset="-122"/>
                  </a:rPr>
                  <a:t>第</a:t>
                </a:r>
                <a:r>
                  <a:rPr lang="zh-CN" altLang="en-US" sz="2400" dirty="0">
                    <a:cs typeface="宋体" panose="02010600030101010101" pitchFamily="2" charset="-122"/>
                  </a:rPr>
                  <a:t>七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部分</a:t>
                </a:r>
                <a:r>
                  <a:rPr lang="zh-CN" altLang="en-US" sz="2400" dirty="0">
                    <a:cs typeface="宋体" panose="02010600030101010101" pitchFamily="2" charset="-122"/>
                  </a:rPr>
                  <a:t>：</a:t>
                </a:r>
                <a:r>
                  <a:rPr lang="zh-CN" altLang="zh-CN" sz="2400" dirty="0">
                    <a:cs typeface="宋体" panose="02010600030101010101" pitchFamily="2" charset="-122"/>
                  </a:rPr>
                  <a:t>最后增加骨牌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𝑎𝑐𝑐𝑒𝑝𝑡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#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cs typeface="宋体" panose="02010600030101010101" pitchFamily="2" charset="-122"/>
                  </a:rPr>
                  <a:t>完成匹配</a:t>
                </a:r>
                <a:endParaRPr lang="zh-CN" altLang="en-US" sz="2400" dirty="0"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46" y="1468487"/>
                <a:ext cx="8117305" cy="654346"/>
              </a:xfrm>
              <a:prstGeom prst="rect">
                <a:avLst/>
              </a:prstGeom>
              <a:blipFill>
                <a:blip r:embed="rId3"/>
                <a:stretch>
                  <a:fillRect l="-1126" b="-9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798" y="2491303"/>
            <a:ext cx="6356497" cy="1045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670" y="3794380"/>
            <a:ext cx="2711478" cy="12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685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F1943AB-CB76-4087-B274-C0C81C7D65E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1524000" y="1752600"/>
            <a:ext cx="902202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Since the membership problem is undecidable,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The MPC problem is undecidable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4724401" y="5638800"/>
            <a:ext cx="323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END OF PROOF</a:t>
            </a:r>
          </a:p>
        </p:txBody>
      </p:sp>
    </p:spTree>
    <p:extLst>
      <p:ext uri="{BB962C8B-B14F-4D97-AF65-F5344CB8AC3E}">
        <p14:creationId xmlns:p14="http://schemas.microsoft.com/office/powerpoint/2010/main" val="17437298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BD5E7F5-0FF1-4499-818E-9DD7E4E488E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1905001" y="457200"/>
            <a:ext cx="791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Theorem: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 The PC problem is undecidable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2209800" y="4191000"/>
            <a:ext cx="787587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Proof: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 We will reduce the MPC problem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           to the PC problem</a:t>
            </a:r>
          </a:p>
        </p:txBody>
      </p:sp>
    </p:spTree>
    <p:extLst>
      <p:ext uri="{BB962C8B-B14F-4D97-AF65-F5344CB8AC3E}">
        <p14:creationId xmlns:p14="http://schemas.microsoft.com/office/powerpoint/2010/main" val="1882691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F0FE9A6-2332-4A1B-AFA5-473A71646B7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2614863" y="2255839"/>
            <a:ext cx="7214937" cy="21557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6705601" y="2667001"/>
            <a:ext cx="2320924" cy="142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6770688" y="2786062"/>
            <a:ext cx="20193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800" dirty="0">
                <a:solidFill>
                  <a:srgbClr val="CC6600"/>
                </a:solidFill>
                <a:ea typeface="宋体" panose="02010600030101010101" pitchFamily="2" charset="-122"/>
              </a:rPr>
              <a:t>PC problem</a:t>
            </a:r>
          </a:p>
          <a:p>
            <a:r>
              <a:rPr lang="en-US" altLang="zh-CN" sz="2800" dirty="0">
                <a:solidFill>
                  <a:srgbClr val="FF9900"/>
                </a:solidFill>
                <a:ea typeface="宋体" panose="02010600030101010101" pitchFamily="2" charset="-122"/>
              </a:rPr>
              <a:t>decider</a:t>
            </a:r>
          </a:p>
        </p:txBody>
      </p:sp>
      <p:sp>
        <p:nvSpPr>
          <p:cNvPr id="88070" name="Line 5"/>
          <p:cNvSpPr>
            <a:spLocks noChangeShapeType="1"/>
          </p:cNvSpPr>
          <p:nvPr/>
        </p:nvSpPr>
        <p:spPr bwMode="auto">
          <a:xfrm>
            <a:off x="54864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8071" name="Line 6"/>
          <p:cNvSpPr>
            <a:spLocks noChangeShapeType="1"/>
          </p:cNvSpPr>
          <p:nvPr/>
        </p:nvSpPr>
        <p:spPr bwMode="auto">
          <a:xfrm>
            <a:off x="54864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8072" name="Line 7"/>
          <p:cNvSpPr>
            <a:spLocks noChangeShapeType="1"/>
          </p:cNvSpPr>
          <p:nvPr/>
        </p:nvSpPr>
        <p:spPr bwMode="auto">
          <a:xfrm>
            <a:off x="21336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073" name="Line 8"/>
          <p:cNvSpPr>
            <a:spLocks noChangeShapeType="1"/>
          </p:cNvSpPr>
          <p:nvPr/>
        </p:nvSpPr>
        <p:spPr bwMode="auto">
          <a:xfrm>
            <a:off x="21336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074" name="Line 9"/>
          <p:cNvSpPr>
            <a:spLocks noChangeShapeType="1"/>
          </p:cNvSpPr>
          <p:nvPr/>
        </p:nvSpPr>
        <p:spPr bwMode="auto">
          <a:xfrm>
            <a:off x="89916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8075" name="Line 10"/>
          <p:cNvSpPr>
            <a:spLocks noChangeShapeType="1"/>
          </p:cNvSpPr>
          <p:nvPr/>
        </p:nvSpPr>
        <p:spPr bwMode="auto">
          <a:xfrm>
            <a:off x="89916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076" name="Text Box 11"/>
          <p:cNvSpPr txBox="1">
            <a:spLocks noChangeArrowheads="1"/>
          </p:cNvSpPr>
          <p:nvPr/>
        </p:nvSpPr>
        <p:spPr bwMode="auto">
          <a:xfrm>
            <a:off x="4114801" y="1371600"/>
            <a:ext cx="4200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MPC problem </a:t>
            </a: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decider</a:t>
            </a:r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752600" y="26670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88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1752600" y="37338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880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8991601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9852026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9051925" y="3302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9906000" y="32766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no</a:t>
            </a:r>
          </a:p>
        </p:txBody>
      </p:sp>
      <p:graphicFrame>
        <p:nvGraphicFramePr>
          <p:cNvPr id="88083" name="Object 19"/>
          <p:cNvGraphicFramePr>
            <a:graphicFrameLocks noChangeAspect="1"/>
          </p:cNvGraphicFramePr>
          <p:nvPr/>
        </p:nvGraphicFramePr>
        <p:xfrm>
          <a:off x="5867400" y="2514600"/>
          <a:ext cx="317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7" imgW="317225" imgH="342603" progId="Equation.3">
                  <p:embed/>
                </p:oleObj>
              </mc:Choice>
              <mc:Fallback>
                <p:oleObj name="Equation" r:id="rId7" imgW="317225" imgH="342603" progId="Equation.3">
                  <p:embed/>
                  <p:pic>
                    <p:nvPicPr>
                      <p:cNvPr id="880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4600"/>
                        <a:ext cx="317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5867400" y="3505200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9" imgW="342751" imgH="330057" progId="Equation.3">
                  <p:embed/>
                </p:oleObj>
              </mc:Choice>
              <mc:Fallback>
                <p:oleObj name="Equation" r:id="rId9" imgW="342751" imgH="330057" progId="Equation.3">
                  <p:embed/>
                  <p:pic>
                    <p:nvPicPr>
                      <p:cNvPr id="880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3276600" y="2514599"/>
            <a:ext cx="2365376" cy="189697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52800" y="3124200"/>
            <a:ext cx="226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solidFill>
                  <a:srgbClr val="D60093"/>
                </a:solidFill>
                <a:ea typeface="宋体" panose="02010600030101010101" pitchFamily="2" charset="-122"/>
              </a:rPr>
              <a:t>Reduction?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1752600" y="1"/>
            <a:ext cx="7037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</a:rPr>
              <a:t>We need to convert the input instance of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one problem to the other</a:t>
            </a:r>
          </a:p>
        </p:txBody>
      </p:sp>
    </p:spTree>
    <p:extLst>
      <p:ext uri="{BB962C8B-B14F-4D97-AF65-F5344CB8AC3E}">
        <p14:creationId xmlns:p14="http://schemas.microsoft.com/office/powerpoint/2010/main" val="1731230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B462271-BFA4-466F-AE7D-0F6C18CD6CC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4038600" y="228600"/>
            <a:ext cx="525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: input to the MPC problem</a:t>
            </a:r>
          </a:p>
        </p:txBody>
      </p:sp>
      <p:graphicFrame>
        <p:nvGraphicFramePr>
          <p:cNvPr id="89092" name="Object 3"/>
          <p:cNvGraphicFramePr>
            <a:graphicFrameLocks noChangeAspect="1"/>
          </p:cNvGraphicFramePr>
          <p:nvPr/>
        </p:nvGraphicFramePr>
        <p:xfrm>
          <a:off x="2971800" y="304800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800100" imgH="457200" progId="Equation.3">
                  <p:embed/>
                </p:oleObj>
              </mc:Choice>
              <mc:Fallback>
                <p:oleObj name="Equation" r:id="rId3" imgW="800100" imgH="457200" progId="Equation.3">
                  <p:embed/>
                  <p:pic>
                    <p:nvPicPr>
                      <p:cNvPr id="890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80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6"/>
          <p:cNvGraphicFramePr>
            <a:graphicFrameLocks noChangeAspect="1"/>
          </p:cNvGraphicFramePr>
          <p:nvPr/>
        </p:nvGraphicFramePr>
        <p:xfrm>
          <a:off x="4191000" y="1066801"/>
          <a:ext cx="314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3149600" imgH="533400" progId="Equation.3">
                  <p:embed/>
                </p:oleObj>
              </mc:Choice>
              <mc:Fallback>
                <p:oleObj name="Equation" r:id="rId5" imgW="3149600" imgH="533400" progId="Equation.3">
                  <p:embed/>
                  <p:pic>
                    <p:nvPicPr>
                      <p:cNvPr id="890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66801"/>
                        <a:ext cx="314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7"/>
          <p:cNvGraphicFramePr>
            <a:graphicFrameLocks noChangeAspect="1"/>
          </p:cNvGraphicFramePr>
          <p:nvPr/>
        </p:nvGraphicFramePr>
        <p:xfrm>
          <a:off x="4267200" y="1752601"/>
          <a:ext cx="2844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2844800" imgH="533400" progId="Equation.3">
                  <p:embed/>
                </p:oleObj>
              </mc:Choice>
              <mc:Fallback>
                <p:oleObj name="Equation" r:id="rId7" imgW="2844800" imgH="533400" progId="Equation.3">
                  <p:embed/>
                  <p:pic>
                    <p:nvPicPr>
                      <p:cNvPr id="890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1"/>
                        <a:ext cx="2844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8"/>
          <p:cNvGraphicFramePr>
            <a:graphicFrameLocks noChangeAspect="1"/>
          </p:cNvGraphicFramePr>
          <p:nvPr/>
        </p:nvGraphicFramePr>
        <p:xfrm>
          <a:off x="3962400" y="4648200"/>
          <a:ext cx="3962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9" imgW="1206500" imgH="228600" progId="Equation.3">
                  <p:embed/>
                </p:oleObj>
              </mc:Choice>
              <mc:Fallback>
                <p:oleObj name="Equation" r:id="rId9" imgW="1206500" imgH="228600" progId="Equation.3">
                  <p:embed/>
                  <p:pic>
                    <p:nvPicPr>
                      <p:cNvPr id="890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3962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9"/>
          <p:cNvGraphicFramePr>
            <a:graphicFrameLocks noChangeAspect="1"/>
          </p:cNvGraphicFramePr>
          <p:nvPr/>
        </p:nvGraphicFramePr>
        <p:xfrm>
          <a:off x="3962400" y="5562601"/>
          <a:ext cx="38100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1" imgW="1066800" imgH="228600" progId="Equation.3">
                  <p:embed/>
                </p:oleObj>
              </mc:Choice>
              <mc:Fallback>
                <p:oleObj name="Equation" r:id="rId11" imgW="1066800" imgH="228600" progId="Equation.3">
                  <p:embed/>
                  <p:pic>
                    <p:nvPicPr>
                      <p:cNvPr id="890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62601"/>
                        <a:ext cx="38100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Text Box 10"/>
          <p:cNvSpPr txBox="1">
            <a:spLocks noChangeArrowheads="1"/>
          </p:cNvSpPr>
          <p:nvPr/>
        </p:nvSpPr>
        <p:spPr bwMode="auto">
          <a:xfrm>
            <a:off x="3962401" y="3962400"/>
            <a:ext cx="4894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: input to the PC problem</a:t>
            </a:r>
          </a:p>
        </p:txBody>
      </p:sp>
      <p:graphicFrame>
        <p:nvGraphicFramePr>
          <p:cNvPr id="89098" name="Object 11"/>
          <p:cNvGraphicFramePr>
            <a:graphicFrameLocks noChangeAspect="1"/>
          </p:cNvGraphicFramePr>
          <p:nvPr/>
        </p:nvGraphicFramePr>
        <p:xfrm>
          <a:off x="2819400" y="3962400"/>
          <a:ext cx="91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3" imgW="330057" imgH="215806" progId="Equation.3">
                  <p:embed/>
                </p:oleObj>
              </mc:Choice>
              <mc:Fallback>
                <p:oleObj name="Equation" r:id="rId13" imgW="330057" imgH="215806" progId="Equation.3">
                  <p:embed/>
                  <p:pic>
                    <p:nvPicPr>
                      <p:cNvPr id="8909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914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AutoShape 13"/>
          <p:cNvSpPr>
            <a:spLocks noChangeArrowheads="1"/>
          </p:cNvSpPr>
          <p:nvPr/>
        </p:nvSpPr>
        <p:spPr bwMode="auto">
          <a:xfrm>
            <a:off x="3352800" y="2587278"/>
            <a:ext cx="5329238" cy="122307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Translated to</a:t>
            </a:r>
          </a:p>
        </p:txBody>
      </p:sp>
    </p:spTree>
    <p:extLst>
      <p:ext uri="{BB962C8B-B14F-4D97-AF65-F5344CB8AC3E}">
        <p14:creationId xmlns:p14="http://schemas.microsoft.com/office/powerpoint/2010/main" val="41877616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15FF77E-9741-4DD4-BE40-B86C817CFC6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1828800" y="762001"/>
          <a:ext cx="2432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3" imgW="1002865" imgH="215806" progId="Equation.3">
                  <p:embed/>
                </p:oleObj>
              </mc:Choice>
              <mc:Fallback>
                <p:oleObj name="Equation" r:id="rId3" imgW="1002865" imgH="215806" progId="Equation.3">
                  <p:embed/>
                  <p:pic>
                    <p:nvPicPr>
                      <p:cNvPr id="901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1"/>
                        <a:ext cx="24320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3"/>
          <p:cNvGraphicFramePr>
            <a:graphicFrameLocks noChangeAspect="1"/>
          </p:cNvGraphicFramePr>
          <p:nvPr/>
        </p:nvGraphicFramePr>
        <p:xfrm>
          <a:off x="6400800" y="762001"/>
          <a:ext cx="3835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5" imgW="1473200" imgH="228600" progId="Equation.3">
                  <p:embed/>
                </p:oleObj>
              </mc:Choice>
              <mc:Fallback>
                <p:oleObj name="Equation" r:id="rId5" imgW="1473200" imgH="228600" progId="Equation.3">
                  <p:embed/>
                  <p:pic>
                    <p:nvPicPr>
                      <p:cNvPr id="901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1"/>
                        <a:ext cx="3835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4"/>
          <p:cNvGraphicFramePr>
            <a:graphicFrameLocks noChangeAspect="1"/>
          </p:cNvGraphicFramePr>
          <p:nvPr/>
        </p:nvGraphicFramePr>
        <p:xfrm>
          <a:off x="2057400" y="152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901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5"/>
          <p:cNvGraphicFramePr>
            <a:graphicFrameLocks noChangeAspect="1"/>
          </p:cNvGraphicFramePr>
          <p:nvPr/>
        </p:nvGraphicFramePr>
        <p:xfrm>
          <a:off x="8153401" y="1524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9" imgW="355446" imgH="380835" progId="Equation.3">
                  <p:embed/>
                </p:oleObj>
              </mc:Choice>
              <mc:Fallback>
                <p:oleObj name="Equation" r:id="rId9" imgW="355446" imgH="380835" progId="Equation.3">
                  <p:embed/>
                  <p:pic>
                    <p:nvPicPr>
                      <p:cNvPr id="901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1524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8"/>
          <p:cNvGraphicFramePr>
            <a:graphicFrameLocks noChangeAspect="1"/>
          </p:cNvGraphicFramePr>
          <p:nvPr/>
        </p:nvGraphicFramePr>
        <p:xfrm>
          <a:off x="2057400" y="3886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901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11"/>
          <p:cNvGraphicFramePr>
            <a:graphicFrameLocks noChangeAspect="1"/>
          </p:cNvGraphicFramePr>
          <p:nvPr/>
        </p:nvGraphicFramePr>
        <p:xfrm>
          <a:off x="8458200" y="3657600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13" imgW="342751" imgH="330057" progId="Equation.3">
                  <p:embed/>
                </p:oleObj>
              </mc:Choice>
              <mc:Fallback>
                <p:oleObj name="Equation" r:id="rId13" imgW="342751" imgH="330057" progId="Equation.3">
                  <p:embed/>
                  <p:pic>
                    <p:nvPicPr>
                      <p:cNvPr id="9012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657600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12"/>
          <p:cNvGraphicFramePr>
            <a:graphicFrameLocks noChangeAspect="1"/>
          </p:cNvGraphicFramePr>
          <p:nvPr/>
        </p:nvGraphicFramePr>
        <p:xfrm>
          <a:off x="8153400" y="1447800"/>
          <a:ext cx="16843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15" imgW="634725" imgH="228501" progId="Equation.3">
                  <p:embed/>
                </p:oleObj>
              </mc:Choice>
              <mc:Fallback>
                <p:oleObj name="Equation" r:id="rId15" imgW="634725" imgH="228501" progId="Equation.3">
                  <p:embed/>
                  <p:pic>
                    <p:nvPicPr>
                      <p:cNvPr id="901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447800"/>
                        <a:ext cx="16843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3"/>
          <p:cNvGraphicFramePr>
            <a:graphicFrameLocks noChangeAspect="1"/>
          </p:cNvGraphicFramePr>
          <p:nvPr/>
        </p:nvGraphicFramePr>
        <p:xfrm>
          <a:off x="6400800" y="2362201"/>
          <a:ext cx="1371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17" imgW="558558" imgH="215806" progId="Equation.3">
                  <p:embed/>
                </p:oleObj>
              </mc:Choice>
              <mc:Fallback>
                <p:oleObj name="Equation" r:id="rId17" imgW="558558" imgH="215806" progId="Equation.3">
                  <p:embed/>
                  <p:pic>
                    <p:nvPicPr>
                      <p:cNvPr id="901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362201"/>
                        <a:ext cx="1371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4"/>
          <p:cNvGraphicFramePr>
            <a:graphicFrameLocks noChangeAspect="1"/>
          </p:cNvGraphicFramePr>
          <p:nvPr/>
        </p:nvGraphicFramePr>
        <p:xfrm>
          <a:off x="6248400" y="5105401"/>
          <a:ext cx="1600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19" imgW="596900" imgH="228600" progId="Equation.3">
                  <p:embed/>
                </p:oleObj>
              </mc:Choice>
              <mc:Fallback>
                <p:oleObj name="Equation" r:id="rId19" imgW="596900" imgH="228600" progId="Equation.3">
                  <p:embed/>
                  <p:pic>
                    <p:nvPicPr>
                      <p:cNvPr id="901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05401"/>
                        <a:ext cx="16002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AutoShape 16"/>
          <p:cNvSpPr>
            <a:spLocks noChangeArrowheads="1"/>
          </p:cNvSpPr>
          <p:nvPr/>
        </p:nvSpPr>
        <p:spPr bwMode="auto">
          <a:xfrm>
            <a:off x="4331368" y="933658"/>
            <a:ext cx="2069432" cy="361742"/>
          </a:xfrm>
          <a:prstGeom prst="rightArrow">
            <a:avLst>
              <a:gd name="adj1" fmla="val 50000"/>
              <a:gd name="adj2" fmla="val 118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25" name="AutoShape 17"/>
          <p:cNvSpPr>
            <a:spLocks noChangeArrowheads="1"/>
          </p:cNvSpPr>
          <p:nvPr/>
        </p:nvSpPr>
        <p:spPr bwMode="auto">
          <a:xfrm>
            <a:off x="4331368" y="4389060"/>
            <a:ext cx="1828800" cy="456492"/>
          </a:xfrm>
          <a:prstGeom prst="rightArrow">
            <a:avLst>
              <a:gd name="adj1" fmla="val 50000"/>
              <a:gd name="adj2" fmla="val 118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26" name="Line 18"/>
          <p:cNvSpPr>
            <a:spLocks noChangeShapeType="1"/>
          </p:cNvSpPr>
          <p:nvPr/>
        </p:nvSpPr>
        <p:spPr bwMode="auto">
          <a:xfrm>
            <a:off x="1524000" y="3200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27" name="Text Box 19"/>
          <p:cNvSpPr txBox="1">
            <a:spLocks noChangeArrowheads="1"/>
          </p:cNvSpPr>
          <p:nvPr/>
        </p:nvSpPr>
        <p:spPr bwMode="auto">
          <a:xfrm>
            <a:off x="1660525" y="14732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For each</a:t>
            </a:r>
          </a:p>
        </p:txBody>
      </p:sp>
      <p:graphicFrame>
        <p:nvGraphicFramePr>
          <p:cNvPr id="90128" name="Object 20"/>
          <p:cNvGraphicFramePr>
            <a:graphicFrameLocks noChangeAspect="1"/>
          </p:cNvGraphicFramePr>
          <p:nvPr/>
        </p:nvGraphicFramePr>
        <p:xfrm>
          <a:off x="3505201" y="1447800"/>
          <a:ext cx="379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21" imgW="101468" imgH="164885" progId="Equation.3">
                  <p:embed/>
                </p:oleObj>
              </mc:Choice>
              <mc:Fallback>
                <p:oleObj name="Equation" r:id="rId21" imgW="101468" imgH="164885" progId="Equation.3">
                  <p:embed/>
                  <p:pic>
                    <p:nvPicPr>
                      <p:cNvPr id="901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1447800"/>
                        <a:ext cx="379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21"/>
          <p:cNvGraphicFramePr>
            <a:graphicFrameLocks noChangeAspect="1"/>
          </p:cNvGraphicFramePr>
          <p:nvPr/>
        </p:nvGraphicFramePr>
        <p:xfrm>
          <a:off x="3505201" y="5029200"/>
          <a:ext cx="379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23" imgW="101468" imgH="164885" progId="Equation.3">
                  <p:embed/>
                </p:oleObj>
              </mc:Choice>
              <mc:Fallback>
                <p:oleObj name="Equation" r:id="rId23" imgW="101468" imgH="164885" progId="Equation.3">
                  <p:embed/>
                  <p:pic>
                    <p:nvPicPr>
                      <p:cNvPr id="901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5029200"/>
                        <a:ext cx="379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0" name="Text Box 22"/>
          <p:cNvSpPr txBox="1">
            <a:spLocks noChangeArrowheads="1"/>
          </p:cNvSpPr>
          <p:nvPr/>
        </p:nvSpPr>
        <p:spPr bwMode="auto">
          <a:xfrm>
            <a:off x="1676400" y="50292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For each</a:t>
            </a:r>
          </a:p>
        </p:txBody>
      </p:sp>
      <p:graphicFrame>
        <p:nvGraphicFramePr>
          <p:cNvPr id="90131" name="Object 23"/>
          <p:cNvGraphicFramePr>
            <a:graphicFrameLocks noChangeAspect="1"/>
          </p:cNvGraphicFramePr>
          <p:nvPr/>
        </p:nvGraphicFramePr>
        <p:xfrm>
          <a:off x="3521076" y="5003800"/>
          <a:ext cx="379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24" imgW="101468" imgH="164885" progId="Equation.3">
                  <p:embed/>
                </p:oleObj>
              </mc:Choice>
              <mc:Fallback>
                <p:oleObj name="Equation" r:id="rId24" imgW="101468" imgH="164885" progId="Equation.3">
                  <p:embed/>
                  <p:pic>
                    <p:nvPicPr>
                      <p:cNvPr id="901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6" y="5003800"/>
                        <a:ext cx="379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4"/>
          <p:cNvGraphicFramePr>
            <a:graphicFrameLocks noChangeAspect="1"/>
          </p:cNvGraphicFramePr>
          <p:nvPr/>
        </p:nvGraphicFramePr>
        <p:xfrm>
          <a:off x="1752601" y="4343401"/>
          <a:ext cx="22780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25" imgW="939392" imgH="215806" progId="Equation.3">
                  <p:embed/>
                </p:oleObj>
              </mc:Choice>
              <mc:Fallback>
                <p:oleObj name="Equation" r:id="rId25" imgW="939392" imgH="215806" progId="Equation.3">
                  <p:embed/>
                  <p:pic>
                    <p:nvPicPr>
                      <p:cNvPr id="901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4343401"/>
                        <a:ext cx="22780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5"/>
          <p:cNvGraphicFramePr>
            <a:graphicFrameLocks noChangeAspect="1"/>
          </p:cNvGraphicFramePr>
          <p:nvPr/>
        </p:nvGraphicFramePr>
        <p:xfrm>
          <a:off x="6248400" y="4191001"/>
          <a:ext cx="3835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27" imgW="1473200" imgH="228600" progId="Equation.3">
                  <p:embed/>
                </p:oleObj>
              </mc:Choice>
              <mc:Fallback>
                <p:oleObj name="Equation" r:id="rId27" imgW="1473200" imgH="228600" progId="Equation.3">
                  <p:embed/>
                  <p:pic>
                    <p:nvPicPr>
                      <p:cNvPr id="9013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191001"/>
                        <a:ext cx="3835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4" name="Text Box 26"/>
          <p:cNvSpPr txBox="1">
            <a:spLocks noChangeArrowheads="1"/>
          </p:cNvSpPr>
          <p:nvPr/>
        </p:nvSpPr>
        <p:spPr bwMode="auto">
          <a:xfrm>
            <a:off x="6384925" y="1397000"/>
            <a:ext cx="157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277157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83CA-59DA-4C6C-8024-D5CBE5ADF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3F004-11A5-4568-9334-16447898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0" name="Text Box 13">
            <a:extLst>
              <a:ext uri="{FF2B5EF4-FFF2-40B4-BE49-F238E27FC236}">
                <a16:creationId xmlns:a16="http://schemas.microsoft.com/office/drawing/2014/main" id="{D9E045F3-AFAE-45A8-A5BE-F205F4E9F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063" y="266700"/>
            <a:ext cx="5819222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§2.1 The Chomsky Hierarchy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119168D8-DED8-4C57-A485-D1CE774B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71582"/>
            <a:ext cx="7952874" cy="46690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6DC5DFE9-2B81-4F45-8031-9E8C8FA4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504" y="2856094"/>
            <a:ext cx="7134727" cy="36082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C54670F7-92B5-4F01-9755-606428C3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411" y="3672740"/>
            <a:ext cx="5105400" cy="2715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802F5193-5511-48B7-A379-CFDE5CC6D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939" y="1271703"/>
            <a:ext cx="2651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automata(acceptors)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57EEA53F-F976-4DBA-BC1C-9E6D2E642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413" y="2468186"/>
            <a:ext cx="181296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Recursively </a:t>
            </a:r>
          </a:p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enumerable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CE22B060-B619-44CC-945E-5F07542B3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444" y="3355821"/>
            <a:ext cx="1143262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Context-</a:t>
            </a:r>
          </a:p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sensitive</a:t>
            </a: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A25006CC-3D81-47B6-B5B7-5DD1B50AF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611" y="4559384"/>
            <a:ext cx="41148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81C7AAC6-6BF5-4959-BA59-418D355C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163" y="4690741"/>
            <a:ext cx="1143262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Context-</a:t>
            </a:r>
          </a:p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free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72C7B8C9-6467-4693-8A91-8AADA8587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706" y="5387900"/>
            <a:ext cx="112402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Regular</a:t>
            </a:r>
          </a:p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grammar</a:t>
            </a: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6AC00878-61C0-4185-89AF-9A9C574A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53" y="5257800"/>
            <a:ext cx="3416968" cy="97798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8507B-947E-446B-9DC1-9BCF7FF9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0686" y="6391652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8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FAC246C1-89B2-425B-BD7B-E37888013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277" y="1322132"/>
            <a:ext cx="2892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Grammars(generators)</a:t>
            </a:r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6E3E568E-A16E-4B47-BDB5-78AA9E7EC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236" y="5384771"/>
            <a:ext cx="1303562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Finite</a:t>
            </a:r>
          </a:p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automaton</a:t>
            </a: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6D5C4563-8399-4C75-95BC-9A58AB69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577" y="4669630"/>
            <a:ext cx="1303562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Push-down</a:t>
            </a:r>
          </a:p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automaton</a:t>
            </a: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1FC51F11-5056-44FA-81B9-AFF7CD9E2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232" y="3132178"/>
            <a:ext cx="202800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Linear bounded</a:t>
            </a: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automaton</a:t>
            </a:r>
          </a:p>
        </p:txBody>
      </p:sp>
      <p:sp>
        <p:nvSpPr>
          <p:cNvPr id="51" name="Text Box 6">
            <a:extLst>
              <a:ext uri="{FF2B5EF4-FFF2-40B4-BE49-F238E27FC236}">
                <a16:creationId xmlns:a16="http://schemas.microsoft.com/office/drawing/2014/main" id="{6FCA78EE-70DA-40E8-B406-8565BDD71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898" y="2320426"/>
            <a:ext cx="181296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Turing</a:t>
            </a:r>
          </a:p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machine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08A0B3D-AE74-4B3F-A804-8029F140DD9B}"/>
              </a:ext>
            </a:extLst>
          </p:cNvPr>
          <p:cNvSpPr txBox="1"/>
          <p:nvPr/>
        </p:nvSpPr>
        <p:spPr>
          <a:xfrm>
            <a:off x="3816124" y="4071842"/>
            <a:ext cx="1946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Mild Context-Sensitivity</a:t>
            </a:r>
            <a:endParaRPr lang="zh-CN" altLang="en-US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793CB4-668C-4E45-9223-6541E01C18B0}"/>
              </a:ext>
            </a:extLst>
          </p:cNvPr>
          <p:cNvSpPr txBox="1"/>
          <p:nvPr/>
        </p:nvSpPr>
        <p:spPr>
          <a:xfrm>
            <a:off x="5733662" y="3983036"/>
            <a:ext cx="250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TAG——embedded pushdown automaton</a:t>
            </a:r>
            <a:endParaRPr lang="zh-CN" altLang="en-US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4605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4400042-95FD-4F5B-A545-2B69C8315AA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4648201" y="457200"/>
            <a:ext cx="227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PC-solution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572000" y="4648200"/>
            <a:ext cx="2636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MPC-solution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3505200" y="3581401"/>
          <a:ext cx="4572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1345616" imgH="215806" progId="Equation.3">
                  <p:embed/>
                </p:oleObj>
              </mc:Choice>
              <mc:Fallback>
                <p:oleObj name="Equation" r:id="rId3" imgW="1345616" imgH="215806" progId="Equation.3">
                  <p:embed/>
                  <p:pic>
                    <p:nvPicPr>
                      <p:cNvPr id="92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1"/>
                        <a:ext cx="4572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3222625" y="1219200"/>
          <a:ext cx="61293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1841500" imgH="215900" progId="Equation.3">
                  <p:embed/>
                </p:oleObj>
              </mc:Choice>
              <mc:Fallback>
                <p:oleObj name="Equation" r:id="rId5" imgW="1841500" imgH="215900" progId="Equation.3">
                  <p:embed/>
                  <p:pic>
                    <p:nvPicPr>
                      <p:cNvPr id="92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219200"/>
                        <a:ext cx="612933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3581400" y="533400"/>
          <a:ext cx="496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7" imgW="355446" imgH="380835" progId="Equation.3">
                  <p:embed/>
                </p:oleObj>
              </mc:Choice>
              <mc:Fallback>
                <p:oleObj name="Equation" r:id="rId7" imgW="355446" imgH="380835" progId="Equation.3">
                  <p:embed/>
                  <p:pic>
                    <p:nvPicPr>
                      <p:cNvPr id="92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3400"/>
                        <a:ext cx="496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001000" y="609600"/>
          <a:ext cx="533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9" imgW="342751" imgH="330057" progId="Equation.3">
                  <p:embed/>
                </p:oleObj>
              </mc:Choice>
              <mc:Fallback>
                <p:oleObj name="Equation" r:id="rId9" imgW="342751" imgH="330057" progId="Equation.3">
                  <p:embed/>
                  <p:pic>
                    <p:nvPicPr>
                      <p:cNvPr id="92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609600"/>
                        <a:ext cx="533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810000" y="3048000"/>
          <a:ext cx="47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921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47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6934200" y="3048000"/>
          <a:ext cx="47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13" imgW="330200" imgH="368300" progId="Equation.3">
                  <p:embed/>
                </p:oleObj>
              </mc:Choice>
              <mc:Fallback>
                <p:oleObj name="Equation" r:id="rId13" imgW="330200" imgH="368300" progId="Equation.3">
                  <p:embed/>
                  <p:pic>
                    <p:nvPicPr>
                      <p:cNvPr id="921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048000"/>
                        <a:ext cx="47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2198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rid of the starting tile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1919289" y="1268414"/>
            <a:ext cx="8353425" cy="2693987"/>
          </a:xfrm>
        </p:spPr>
        <p:txBody>
          <a:bodyPr/>
          <a:lstStyle/>
          <a:p>
            <a:r>
              <a:rPr lang="en-US" altLang="en-US" dirty="0"/>
              <a:t>We assumed that one tile marked as </a:t>
            </a:r>
            <a:r>
              <a:rPr lang="en-US" altLang="en-US" dirty="0">
                <a:solidFill>
                  <a:srgbClr val="6699FF"/>
                </a:solidFill>
              </a:rPr>
              <a:t>starting tile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We can remove assumption by changing tiles a bit</a:t>
            </a:r>
          </a:p>
        </p:txBody>
      </p:sp>
      <p:sp>
        <p:nvSpPr>
          <p:cNvPr id="93188" name="TextBox 3"/>
          <p:cNvSpPr txBox="1">
            <a:spLocks noChangeArrowheads="1"/>
          </p:cNvSpPr>
          <p:nvPr/>
        </p:nvSpPr>
        <p:spPr bwMode="auto">
          <a:xfrm>
            <a:off x="4779964" y="2133601"/>
            <a:ext cx="55403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</a:p>
        </p:txBody>
      </p:sp>
      <p:sp>
        <p:nvSpPr>
          <p:cNvPr id="93189" name="TextBox 4"/>
          <p:cNvSpPr txBox="1">
            <a:spLocks noChangeArrowheads="1"/>
          </p:cNvSpPr>
          <p:nvPr/>
        </p:nvSpPr>
        <p:spPr bwMode="auto">
          <a:xfrm>
            <a:off x="5867400" y="2133601"/>
            <a:ext cx="369888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93190" name="TextBox 7"/>
          <p:cNvSpPr txBox="1">
            <a:spLocks noChangeArrowheads="1"/>
          </p:cNvSpPr>
          <p:nvPr/>
        </p:nvSpPr>
        <p:spPr bwMode="auto">
          <a:xfrm>
            <a:off x="3048000" y="2133601"/>
            <a:ext cx="738188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</a:t>
            </a:r>
          </a:p>
        </p:txBody>
      </p:sp>
      <p:sp>
        <p:nvSpPr>
          <p:cNvPr id="93191" name="Oval 8"/>
          <p:cNvSpPr>
            <a:spLocks noChangeArrowheads="1"/>
          </p:cNvSpPr>
          <p:nvPr/>
        </p:nvSpPr>
        <p:spPr bwMode="auto">
          <a:xfrm>
            <a:off x="2819400" y="19939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3192" name="TextBox 9"/>
          <p:cNvSpPr txBox="1">
            <a:spLocks noChangeArrowheads="1"/>
          </p:cNvSpPr>
          <p:nvPr/>
        </p:nvSpPr>
        <p:spPr bwMode="auto">
          <a:xfrm>
            <a:off x="2871788" y="1905001"/>
            <a:ext cx="303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3193" name="TextBox 10"/>
          <p:cNvSpPr txBox="1">
            <a:spLocks noChangeArrowheads="1"/>
          </p:cNvSpPr>
          <p:nvPr/>
        </p:nvSpPr>
        <p:spPr bwMode="auto">
          <a:xfrm>
            <a:off x="4622801" y="4419601"/>
            <a:ext cx="92392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b*a*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*b*b</a:t>
            </a:r>
          </a:p>
        </p:txBody>
      </p:sp>
      <p:sp>
        <p:nvSpPr>
          <p:cNvPr id="93194" name="TextBox 11"/>
          <p:cNvSpPr txBox="1">
            <a:spLocks noChangeArrowheads="1"/>
          </p:cNvSpPr>
          <p:nvPr/>
        </p:nvSpPr>
        <p:spPr bwMode="auto">
          <a:xfrm>
            <a:off x="6530976" y="4427538"/>
            <a:ext cx="1292225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c*c*a*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</a:p>
        </p:txBody>
      </p:sp>
      <p:sp>
        <p:nvSpPr>
          <p:cNvPr id="93195" name="TextBox 14"/>
          <p:cNvSpPr txBox="1">
            <a:spLocks noChangeArrowheads="1"/>
          </p:cNvSpPr>
          <p:nvPr/>
        </p:nvSpPr>
        <p:spPr bwMode="auto">
          <a:xfrm>
            <a:off x="2717801" y="4419601"/>
            <a:ext cx="129222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*a*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*a*b*a</a:t>
            </a:r>
          </a:p>
        </p:txBody>
      </p:sp>
      <p:sp>
        <p:nvSpPr>
          <p:cNvPr id="93196" name="TextBox 17"/>
          <p:cNvSpPr txBox="1">
            <a:spLocks noChangeArrowheads="1"/>
          </p:cNvSpPr>
          <p:nvPr/>
        </p:nvSpPr>
        <p:spPr bwMode="auto">
          <a:xfrm>
            <a:off x="8448676" y="4427538"/>
            <a:ext cx="677863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Webdings" panose="05030102010509060703" pitchFamily="18" charset="2"/>
              </a:rPr>
              <a:t>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>
                <a:solidFill>
                  <a:srgbClr val="FFFFFF"/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</a:t>
            </a:r>
            <a:endParaRPr lang="en-US" altLang="en-US" sz="24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97" name="TextBox 18"/>
          <p:cNvSpPr txBox="1">
            <a:spLocks noChangeArrowheads="1"/>
          </p:cNvSpPr>
          <p:nvPr/>
        </p:nvSpPr>
        <p:spPr bwMode="auto">
          <a:xfrm>
            <a:off x="2642229" y="5311775"/>
            <a:ext cx="16100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000">
                <a:solidFill>
                  <a:srgbClr val="FFFFFF"/>
                </a:solidFill>
              </a:rPr>
              <a:t>“</a:t>
            </a:r>
            <a:r>
              <a:rPr lang="en-US" altLang="ja-JP" sz="2000">
                <a:solidFill>
                  <a:srgbClr val="FFFFFF"/>
                </a:solidFill>
              </a:rPr>
              <a:t>starting tile</a:t>
            </a:r>
            <a:r>
              <a:rPr lang="ja-JP" altLang="en-US" sz="2000">
                <a:solidFill>
                  <a:srgbClr val="FFFFFF"/>
                </a:solidFill>
              </a:rPr>
              <a:t>”</a:t>
            </a:r>
            <a:br>
              <a:rPr lang="en-US" altLang="ja-JP" sz="2000">
                <a:solidFill>
                  <a:srgbClr val="FFFFFF"/>
                </a:solidFill>
              </a:rPr>
            </a:br>
            <a:r>
              <a:rPr lang="en-US" altLang="ja-JP" sz="2000">
                <a:solidFill>
                  <a:srgbClr val="FFFFFF"/>
                </a:solidFill>
              </a:rPr>
              <a:t>begins with </a:t>
            </a:r>
            <a:r>
              <a:rPr lang="en-US" altLang="ja-JP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altLang="en-US" sz="20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98" name="TextBox 19"/>
          <p:cNvSpPr txBox="1">
            <a:spLocks noChangeArrowheads="1"/>
          </p:cNvSpPr>
          <p:nvPr/>
        </p:nvSpPr>
        <p:spPr bwMode="auto">
          <a:xfrm>
            <a:off x="8153401" y="5311775"/>
            <a:ext cx="124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000">
                <a:solidFill>
                  <a:srgbClr val="FFFFFF"/>
                </a:solidFill>
              </a:rPr>
              <a:t>“</a:t>
            </a:r>
            <a:r>
              <a:rPr lang="en-US" altLang="ja-JP" sz="2000">
                <a:solidFill>
                  <a:srgbClr val="FFFFFF"/>
                </a:solidFill>
              </a:rPr>
              <a:t>final tile</a:t>
            </a:r>
            <a:r>
              <a:rPr lang="ja-JP" altLang="en-US" sz="2000">
                <a:solidFill>
                  <a:srgbClr val="FFFFFF"/>
                </a:solidFill>
              </a:rPr>
              <a:t>”</a:t>
            </a:r>
            <a:endParaRPr lang="en-US" altLang="en-US" sz="20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99" name="TextBox 20"/>
          <p:cNvSpPr txBox="1">
            <a:spLocks noChangeArrowheads="1"/>
          </p:cNvSpPr>
          <p:nvPr/>
        </p:nvSpPr>
        <p:spPr bwMode="auto">
          <a:xfrm>
            <a:off x="5298648" y="5334000"/>
            <a:ext cx="1624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000">
                <a:solidFill>
                  <a:srgbClr val="FFFFFF"/>
                </a:solidFill>
              </a:rPr>
              <a:t>“</a:t>
            </a:r>
            <a:r>
              <a:rPr lang="en-US" altLang="ja-JP" sz="2000">
                <a:solidFill>
                  <a:srgbClr val="FFFFFF"/>
                </a:solidFill>
              </a:rPr>
              <a:t>middle tiles</a:t>
            </a:r>
            <a:r>
              <a:rPr lang="ja-JP" altLang="en-US" sz="2000">
                <a:solidFill>
                  <a:srgbClr val="FFFFFF"/>
                </a:solidFill>
              </a:rPr>
              <a:t>”</a:t>
            </a:r>
            <a:endParaRPr lang="en-US" altLang="en-US" sz="20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200" name="TextBox 4"/>
          <p:cNvSpPr txBox="1">
            <a:spLocks noChangeArrowheads="1"/>
          </p:cNvSpPr>
          <p:nvPr/>
        </p:nvSpPr>
        <p:spPr bwMode="auto">
          <a:xfrm>
            <a:off x="6805614" y="2133601"/>
            <a:ext cx="73818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93201" name="TextBox 4"/>
          <p:cNvSpPr txBox="1">
            <a:spLocks noChangeArrowheads="1"/>
          </p:cNvSpPr>
          <p:nvPr/>
        </p:nvSpPr>
        <p:spPr bwMode="auto">
          <a:xfrm>
            <a:off x="5761039" y="4427538"/>
            <a:ext cx="554037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b*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</a:t>
            </a:r>
          </a:p>
        </p:txBody>
      </p:sp>
    </p:spTree>
    <p:extLst>
      <p:ext uri="{BB962C8B-B14F-4D97-AF65-F5344CB8AC3E}">
        <p14:creationId xmlns:p14="http://schemas.microsoft.com/office/powerpoint/2010/main" val="41492801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rid of the starting tile</a:t>
            </a: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4495801" y="4038601"/>
            <a:ext cx="92392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b*a*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*b*b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6792914" y="4046538"/>
            <a:ext cx="1292225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c*c*a*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3124201" y="4038601"/>
            <a:ext cx="129222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*a*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*a*b*a</a:t>
            </a:r>
          </a:p>
        </p:txBody>
      </p:sp>
      <p:sp>
        <p:nvSpPr>
          <p:cNvPr id="26" name="TextBox 17"/>
          <p:cNvSpPr txBox="1">
            <a:spLocks noChangeArrowheads="1"/>
          </p:cNvSpPr>
          <p:nvPr/>
        </p:nvSpPr>
        <p:spPr bwMode="auto">
          <a:xfrm>
            <a:off x="8161338" y="4046538"/>
            <a:ext cx="677862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Webdings" panose="05030102010509060703" pitchFamily="18" charset="2"/>
              </a:rPr>
              <a:t>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>
                <a:solidFill>
                  <a:srgbClr val="FFFFFF"/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</a:t>
            </a:r>
            <a:endParaRPr lang="en-US" altLang="en-US" sz="24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5503864" y="4044950"/>
            <a:ext cx="5540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b*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</a:t>
            </a:r>
          </a:p>
        </p:txBody>
      </p:sp>
      <p:sp>
        <p:nvSpPr>
          <p:cNvPr id="94216" name="TextBox 3"/>
          <p:cNvSpPr txBox="1">
            <a:spLocks noChangeArrowheads="1"/>
          </p:cNvSpPr>
          <p:nvPr/>
        </p:nvSpPr>
        <p:spPr bwMode="auto">
          <a:xfrm>
            <a:off x="5233989" y="1905001"/>
            <a:ext cx="55403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</a:p>
        </p:txBody>
      </p:sp>
      <p:sp>
        <p:nvSpPr>
          <p:cNvPr id="94217" name="TextBox 4"/>
          <p:cNvSpPr txBox="1">
            <a:spLocks noChangeArrowheads="1"/>
          </p:cNvSpPr>
          <p:nvPr/>
        </p:nvSpPr>
        <p:spPr bwMode="auto">
          <a:xfrm>
            <a:off x="5884864" y="1905001"/>
            <a:ext cx="36988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94218" name="TextBox 7"/>
          <p:cNvSpPr txBox="1">
            <a:spLocks noChangeArrowheads="1"/>
          </p:cNvSpPr>
          <p:nvPr/>
        </p:nvSpPr>
        <p:spPr bwMode="auto">
          <a:xfrm>
            <a:off x="4395789" y="1905001"/>
            <a:ext cx="73818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</a:t>
            </a:r>
          </a:p>
        </p:txBody>
      </p:sp>
      <p:sp>
        <p:nvSpPr>
          <p:cNvPr id="94219" name="Oval 8"/>
          <p:cNvSpPr>
            <a:spLocks noChangeArrowheads="1"/>
          </p:cNvSpPr>
          <p:nvPr/>
        </p:nvSpPr>
        <p:spPr bwMode="auto">
          <a:xfrm>
            <a:off x="4167188" y="17653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4220" name="TextBox 9"/>
          <p:cNvSpPr txBox="1">
            <a:spLocks noChangeArrowheads="1"/>
          </p:cNvSpPr>
          <p:nvPr/>
        </p:nvSpPr>
        <p:spPr bwMode="auto">
          <a:xfrm>
            <a:off x="4219576" y="1676401"/>
            <a:ext cx="303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4221" name="TextBox 4"/>
          <p:cNvSpPr txBox="1">
            <a:spLocks noChangeArrowheads="1"/>
          </p:cNvSpPr>
          <p:nvPr/>
        </p:nvSpPr>
        <p:spPr bwMode="auto">
          <a:xfrm>
            <a:off x="6348413" y="1905001"/>
            <a:ext cx="3683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94222" name="TextBox 4"/>
          <p:cNvSpPr txBox="1">
            <a:spLocks noChangeArrowheads="1"/>
          </p:cNvSpPr>
          <p:nvPr/>
        </p:nvSpPr>
        <p:spPr bwMode="auto">
          <a:xfrm>
            <a:off x="6805614" y="1905001"/>
            <a:ext cx="73818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6151564" y="4038601"/>
            <a:ext cx="554037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b*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048001" y="4840288"/>
            <a:ext cx="1490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FFFF"/>
                </a:solidFill>
              </a:rPr>
              <a:t>can only use</a:t>
            </a:r>
            <a:br>
              <a:rPr lang="en-US" altLang="en-US" sz="1800">
                <a:solidFill>
                  <a:srgbClr val="FFFFFF"/>
                </a:solidFill>
              </a:rPr>
            </a:br>
            <a:r>
              <a:rPr lang="en-US" altLang="en-US" sz="1800">
                <a:solidFill>
                  <a:srgbClr val="FFFFFF"/>
                </a:solidFill>
              </a:rPr>
              <a:t>as starting tile</a:t>
            </a:r>
          </a:p>
        </p:txBody>
      </p:sp>
      <p:sp>
        <p:nvSpPr>
          <p:cNvPr id="38" name="Down Arrow 37"/>
          <p:cNvSpPr>
            <a:spLocks noChangeArrowheads="1"/>
          </p:cNvSpPr>
          <p:nvPr/>
        </p:nvSpPr>
        <p:spPr bwMode="auto">
          <a:xfrm>
            <a:off x="4929188" y="3124200"/>
            <a:ext cx="6096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543800" y="4840288"/>
            <a:ext cx="1957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FFFF"/>
                </a:solidFill>
              </a:rPr>
              <a:t>can only use</a:t>
            </a:r>
            <a:br>
              <a:rPr lang="en-US" altLang="en-US" sz="1800">
                <a:solidFill>
                  <a:srgbClr val="FFFFFF"/>
                </a:solidFill>
              </a:rPr>
            </a:br>
            <a:r>
              <a:rPr lang="en-US" altLang="en-US" sz="1800">
                <a:solidFill>
                  <a:srgbClr val="FFFFFF"/>
                </a:solidFill>
              </a:rPr>
              <a:t>to complete match</a:t>
            </a:r>
          </a:p>
        </p:txBody>
      </p:sp>
      <p:sp>
        <p:nvSpPr>
          <p:cNvPr id="40" name="Down Arrow 39"/>
          <p:cNvSpPr>
            <a:spLocks noChangeArrowheads="1"/>
          </p:cNvSpPr>
          <p:nvPr/>
        </p:nvSpPr>
        <p:spPr bwMode="auto">
          <a:xfrm flipV="1">
            <a:off x="6453188" y="3124200"/>
            <a:ext cx="6096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/>
      <p:bldP spid="38" grpId="0" animBg="1"/>
      <p:bldP spid="39" grpId="0"/>
      <p:bldP spid="4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1AB01A4-DE87-466D-B9D6-BE52B8FDC7A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5235" name="Object 1028"/>
          <p:cNvGraphicFramePr>
            <a:graphicFrameLocks noChangeAspect="1"/>
          </p:cNvGraphicFramePr>
          <p:nvPr/>
        </p:nvGraphicFramePr>
        <p:xfrm>
          <a:off x="3429000" y="1143001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863225" imgH="457002" progId="Equation.3">
                  <p:embed/>
                </p:oleObj>
              </mc:Choice>
              <mc:Fallback>
                <p:oleObj name="Equation" r:id="rId3" imgW="863225" imgH="457002" progId="Equation.3">
                  <p:embed/>
                  <p:pic>
                    <p:nvPicPr>
                      <p:cNvPr id="95235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3001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1029"/>
          <p:cNvGraphicFramePr>
            <a:graphicFrameLocks noChangeAspect="1"/>
          </p:cNvGraphicFramePr>
          <p:nvPr/>
        </p:nvGraphicFramePr>
        <p:xfrm>
          <a:off x="3276600" y="4114800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800100" imgH="457200" progId="Equation.3">
                  <p:embed/>
                </p:oleObj>
              </mc:Choice>
              <mc:Fallback>
                <p:oleObj name="Equation" r:id="rId5" imgW="800100" imgH="457200" progId="Equation.3">
                  <p:embed/>
                  <p:pic>
                    <p:nvPicPr>
                      <p:cNvPr id="9523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990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1030"/>
          <p:cNvSpPr txBox="1">
            <a:spLocks noChangeArrowheads="1"/>
          </p:cNvSpPr>
          <p:nvPr/>
        </p:nvSpPr>
        <p:spPr bwMode="auto">
          <a:xfrm>
            <a:off x="4784726" y="1092200"/>
            <a:ext cx="332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has a PC solution</a:t>
            </a:r>
          </a:p>
        </p:txBody>
      </p:sp>
      <p:sp>
        <p:nvSpPr>
          <p:cNvPr id="95238" name="Text Box 1031"/>
          <p:cNvSpPr txBox="1">
            <a:spLocks noChangeArrowheads="1"/>
          </p:cNvSpPr>
          <p:nvPr/>
        </p:nvSpPr>
        <p:spPr bwMode="auto">
          <a:xfrm>
            <a:off x="4724401" y="4038600"/>
            <a:ext cx="389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has an MPC solution</a:t>
            </a:r>
          </a:p>
        </p:txBody>
      </p:sp>
      <p:sp>
        <p:nvSpPr>
          <p:cNvPr id="95239" name="AutoShape 1032"/>
          <p:cNvSpPr>
            <a:spLocks noChangeArrowheads="1"/>
          </p:cNvSpPr>
          <p:nvPr/>
        </p:nvSpPr>
        <p:spPr bwMode="auto">
          <a:xfrm>
            <a:off x="4419600" y="2201368"/>
            <a:ext cx="2967038" cy="133766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if and only if</a:t>
            </a:r>
          </a:p>
        </p:txBody>
      </p:sp>
    </p:spTree>
    <p:extLst>
      <p:ext uri="{BB962C8B-B14F-4D97-AF65-F5344CB8AC3E}">
        <p14:creationId xmlns:p14="http://schemas.microsoft.com/office/powerpoint/2010/main" val="23817302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1AB01A4-DE87-466D-B9D6-BE52B8FDC7A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5235" name="Object 1028"/>
          <p:cNvGraphicFramePr>
            <a:graphicFrameLocks noChangeAspect="1"/>
          </p:cNvGraphicFramePr>
          <p:nvPr/>
        </p:nvGraphicFramePr>
        <p:xfrm>
          <a:off x="3429000" y="1143001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863225" imgH="457002" progId="Equation.3">
                  <p:embed/>
                </p:oleObj>
              </mc:Choice>
              <mc:Fallback>
                <p:oleObj name="Equation" r:id="rId3" imgW="863225" imgH="457002" progId="Equation.3">
                  <p:embed/>
                  <p:pic>
                    <p:nvPicPr>
                      <p:cNvPr id="95235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3001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1029"/>
          <p:cNvGraphicFramePr>
            <a:graphicFrameLocks noChangeAspect="1"/>
          </p:cNvGraphicFramePr>
          <p:nvPr/>
        </p:nvGraphicFramePr>
        <p:xfrm>
          <a:off x="3276600" y="4114800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800100" imgH="457200" progId="Equation.3">
                  <p:embed/>
                </p:oleObj>
              </mc:Choice>
              <mc:Fallback>
                <p:oleObj name="Equation" r:id="rId5" imgW="800100" imgH="457200" progId="Equation.3">
                  <p:embed/>
                  <p:pic>
                    <p:nvPicPr>
                      <p:cNvPr id="9523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990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1030"/>
          <p:cNvSpPr txBox="1">
            <a:spLocks noChangeArrowheads="1"/>
          </p:cNvSpPr>
          <p:nvPr/>
        </p:nvSpPr>
        <p:spPr bwMode="auto">
          <a:xfrm>
            <a:off x="4784726" y="1092200"/>
            <a:ext cx="332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has a PC solution</a:t>
            </a:r>
          </a:p>
        </p:txBody>
      </p:sp>
      <p:sp>
        <p:nvSpPr>
          <p:cNvPr id="95238" name="Text Box 1031"/>
          <p:cNvSpPr txBox="1">
            <a:spLocks noChangeArrowheads="1"/>
          </p:cNvSpPr>
          <p:nvPr/>
        </p:nvSpPr>
        <p:spPr bwMode="auto">
          <a:xfrm>
            <a:off x="4724401" y="4038600"/>
            <a:ext cx="389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has an MPC solution</a:t>
            </a:r>
          </a:p>
        </p:txBody>
      </p:sp>
      <p:sp>
        <p:nvSpPr>
          <p:cNvPr id="95239" name="AutoShape 1032"/>
          <p:cNvSpPr>
            <a:spLocks noChangeArrowheads="1"/>
          </p:cNvSpPr>
          <p:nvPr/>
        </p:nvSpPr>
        <p:spPr bwMode="auto">
          <a:xfrm>
            <a:off x="4419600" y="2201368"/>
            <a:ext cx="2967038" cy="133766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if and only if</a:t>
            </a:r>
          </a:p>
        </p:txBody>
      </p:sp>
    </p:spTree>
    <p:extLst>
      <p:ext uri="{BB962C8B-B14F-4D97-AF65-F5344CB8AC3E}">
        <p14:creationId xmlns:p14="http://schemas.microsoft.com/office/powerpoint/2010/main" val="33936216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F552958-4751-4FC5-A052-198613AFFDB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2193926" y="1473200"/>
            <a:ext cx="754405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Since the MPC problem is undecidable,</a:t>
            </a:r>
          </a:p>
          <a:p>
            <a:r>
              <a:rPr lang="en-US" altLang="zh-CN">
                <a:ea typeface="宋体" panose="02010600030101010101" pitchFamily="2" charset="-122"/>
              </a:rPr>
              <a:t>The PC problem is undecidable</a:t>
            </a:r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4022726" y="5435600"/>
            <a:ext cx="323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END OF PROOF</a:t>
            </a:r>
          </a:p>
        </p:txBody>
      </p:sp>
    </p:spTree>
    <p:extLst>
      <p:ext uri="{BB962C8B-B14F-4D97-AF65-F5344CB8AC3E}">
        <p14:creationId xmlns:p14="http://schemas.microsoft.com/office/powerpoint/2010/main" val="29668481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1BC46-BA83-4BF9-88DD-6A7B39FDCAA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3" name="AutoShape 3"/>
          <p:cNvSpPr>
            <a:spLocks noChangeArrowheads="1"/>
          </p:cNvSpPr>
          <p:nvPr/>
        </p:nvSpPr>
        <p:spPr bwMode="auto">
          <a:xfrm>
            <a:off x="4376739" y="1439368"/>
            <a:ext cx="2967037" cy="133766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if and only if</a:t>
            </a:r>
          </a:p>
        </p:txBody>
      </p:sp>
      <p:graphicFrame>
        <p:nvGraphicFramePr>
          <p:cNvPr id="117764" name="Object 6"/>
          <p:cNvGraphicFramePr>
            <a:graphicFrameLocks noChangeAspect="1"/>
          </p:cNvGraphicFramePr>
          <p:nvPr/>
        </p:nvGraphicFramePr>
        <p:xfrm>
          <a:off x="4343400" y="52578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330057" imgH="342751" progId="Equation.3">
                  <p:embed/>
                </p:oleObj>
              </mc:Choice>
              <mc:Fallback>
                <p:oleObj name="Equation" r:id="rId3" imgW="330057" imgH="342751" progId="Equation.3">
                  <p:embed/>
                  <p:pic>
                    <p:nvPicPr>
                      <p:cNvPr id="1177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7"/>
          <p:cNvSpPr txBox="1">
            <a:spLocks noChangeArrowheads="1"/>
          </p:cNvSpPr>
          <p:nvPr/>
        </p:nvSpPr>
        <p:spPr bwMode="auto">
          <a:xfrm>
            <a:off x="5105401" y="5257800"/>
            <a:ext cx="2549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ambiguous</a:t>
            </a:r>
          </a:p>
        </p:txBody>
      </p:sp>
      <p:graphicFrame>
        <p:nvGraphicFramePr>
          <p:cNvPr id="117766" name="Object 28"/>
          <p:cNvGraphicFramePr>
            <a:graphicFrameLocks noChangeAspect="1"/>
          </p:cNvGraphicFramePr>
          <p:nvPr/>
        </p:nvGraphicFramePr>
        <p:xfrm>
          <a:off x="4038600" y="2971800"/>
          <a:ext cx="39179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3302000" imgH="469900" progId="Equation.3">
                  <p:embed/>
                </p:oleObj>
              </mc:Choice>
              <mc:Fallback>
                <p:oleObj name="Equation" r:id="rId5" imgW="3302000" imgH="469900" progId="Equation.3">
                  <p:embed/>
                  <p:pic>
                    <p:nvPicPr>
                      <p:cNvPr id="11776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71800"/>
                        <a:ext cx="39179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7" name="AutoShape 29"/>
          <p:cNvSpPr>
            <a:spLocks noChangeArrowheads="1"/>
          </p:cNvSpPr>
          <p:nvPr/>
        </p:nvSpPr>
        <p:spPr bwMode="auto">
          <a:xfrm>
            <a:off x="4419600" y="3725368"/>
            <a:ext cx="2967038" cy="133766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if and only if</a:t>
            </a:r>
          </a:p>
        </p:txBody>
      </p:sp>
      <p:graphicFrame>
        <p:nvGraphicFramePr>
          <p:cNvPr id="117768" name="Object 30"/>
          <p:cNvGraphicFramePr>
            <a:graphicFrameLocks noChangeAspect="1"/>
          </p:cNvGraphicFramePr>
          <p:nvPr/>
        </p:nvGraphicFramePr>
        <p:xfrm>
          <a:off x="3673475" y="508001"/>
          <a:ext cx="1143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7" imgW="990170" imgH="431613" progId="Equation.3">
                  <p:embed/>
                </p:oleObj>
              </mc:Choice>
              <mc:Fallback>
                <p:oleObj name="Equation" r:id="rId7" imgW="990170" imgH="431613" progId="Equation.3">
                  <p:embed/>
                  <p:pic>
                    <p:nvPicPr>
                      <p:cNvPr id="11776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508001"/>
                        <a:ext cx="1143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Text Box 31"/>
          <p:cNvSpPr txBox="1">
            <a:spLocks noChangeArrowheads="1"/>
          </p:cNvSpPr>
          <p:nvPr/>
        </p:nvSpPr>
        <p:spPr bwMode="auto">
          <a:xfrm>
            <a:off x="5029201" y="533400"/>
            <a:ext cx="3324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has a PC solution</a:t>
            </a:r>
          </a:p>
        </p:txBody>
      </p:sp>
    </p:spTree>
    <p:extLst>
      <p:ext uri="{BB962C8B-B14F-4D97-AF65-F5344CB8AC3E}">
        <p14:creationId xmlns:p14="http://schemas.microsoft.com/office/powerpoint/2010/main" val="8381570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Decidable vs. undecidable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324600" y="1828801"/>
            <a:ext cx="2582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“</a:t>
            </a:r>
            <a:r>
              <a:rPr lang="en-US" altLang="ja-JP" sz="2400">
                <a:solidFill>
                  <a:srgbClr val="FFFFFF"/>
                </a:solidFill>
              </a:rPr>
              <a:t>TM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M </a:t>
            </a:r>
            <a:r>
              <a:rPr lang="en-US" altLang="ja-JP" sz="2400">
                <a:solidFill>
                  <a:srgbClr val="FFFFFF"/>
                </a:solidFill>
              </a:rPr>
              <a:t>accepts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”</a:t>
            </a:r>
            <a:r>
              <a:rPr lang="en-US" altLang="ja-JP" sz="2400">
                <a:solidFill>
                  <a:srgbClr val="FFFFFF"/>
                </a:solidFill>
              </a:rPr>
              <a:t> 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324601" y="2909889"/>
            <a:ext cx="3817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“</a:t>
            </a:r>
            <a:r>
              <a:rPr lang="en-US" altLang="ja-JP" sz="2400">
                <a:solidFill>
                  <a:srgbClr val="FFFFFF"/>
                </a:solidFill>
              </a:rPr>
              <a:t>TM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400">
                <a:solidFill>
                  <a:srgbClr val="FFFFFF"/>
                </a:solidFill>
              </a:rPr>
              <a:t>accepts some input</a:t>
            </a: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”</a:t>
            </a:r>
            <a:r>
              <a:rPr lang="en-US" altLang="ja-JP" sz="2400">
                <a:solidFill>
                  <a:srgbClr val="FFFFFF"/>
                </a:solidFill>
              </a:rPr>
              <a:t> 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6324601" y="3505201"/>
            <a:ext cx="3166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“</a:t>
            </a:r>
            <a:r>
              <a:rPr lang="en-US" altLang="ja-JP" sz="2400">
                <a:solidFill>
                  <a:srgbClr val="FFFFFF"/>
                </a:solidFill>
              </a:rPr>
              <a:t>TM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400">
                <a:solidFill>
                  <a:srgbClr val="FFFFFF"/>
                </a:solidFill>
              </a:rPr>
              <a:t>and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400">
                <a:solidFill>
                  <a:srgbClr val="FFFFFF"/>
                </a:solidFill>
              </a:rPr>
              <a:t> accept </a:t>
            </a:r>
            <a:br>
              <a:rPr lang="en-US" altLang="ja-JP" sz="2400">
                <a:solidFill>
                  <a:srgbClr val="FFFFFF"/>
                </a:solidFill>
              </a:rPr>
            </a:br>
            <a:r>
              <a:rPr lang="en-US" altLang="ja-JP" sz="2400">
                <a:solidFill>
                  <a:srgbClr val="FFFFFF"/>
                </a:solidFill>
              </a:rPr>
              <a:t>	same inputs</a:t>
            </a: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”</a:t>
            </a:r>
            <a:r>
              <a:rPr lang="en-US" altLang="ja-JP" sz="2400">
                <a:solidFill>
                  <a:srgbClr val="FFFFFF"/>
                </a:solidFill>
              </a:rPr>
              <a:t> 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6324601" y="1295401"/>
            <a:ext cx="190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FFFFFF"/>
                </a:solidFill>
              </a:rPr>
              <a:t>undecidable</a:t>
            </a:r>
          </a:p>
        </p:txBody>
      </p:sp>
      <p:sp>
        <p:nvSpPr>
          <p:cNvPr id="15367" name="TextBox 3"/>
          <p:cNvSpPr txBox="1">
            <a:spLocks noChangeArrowheads="1"/>
          </p:cNvSpPr>
          <p:nvPr/>
        </p:nvSpPr>
        <p:spPr bwMode="auto">
          <a:xfrm>
            <a:off x="6324600" y="2366964"/>
            <a:ext cx="2650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“</a:t>
            </a:r>
            <a:r>
              <a:rPr lang="en-US" altLang="ja-JP" sz="2400">
                <a:solidFill>
                  <a:srgbClr val="FFFFFF"/>
                </a:solidFill>
              </a:rPr>
              <a:t>TM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M </a:t>
            </a:r>
            <a:r>
              <a:rPr lang="en-US" altLang="ja-JP" sz="2400">
                <a:solidFill>
                  <a:srgbClr val="FFFFFF"/>
                </a:solidFill>
              </a:rPr>
              <a:t>halts on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”</a:t>
            </a:r>
            <a:r>
              <a:rPr lang="en-US" altLang="ja-JP" sz="2400">
                <a:solidFill>
                  <a:srgbClr val="FFFFFF"/>
                </a:solidFill>
              </a:rPr>
              <a:t> 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5368" name="TextBox 3"/>
          <p:cNvSpPr txBox="1">
            <a:spLocks noChangeArrowheads="1"/>
          </p:cNvSpPr>
          <p:nvPr/>
        </p:nvSpPr>
        <p:spPr bwMode="auto">
          <a:xfrm>
            <a:off x="2108201" y="2357439"/>
            <a:ext cx="2989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“</a:t>
            </a:r>
            <a:r>
              <a:rPr lang="en-US" altLang="ja-JP" sz="2400">
                <a:solidFill>
                  <a:srgbClr val="FFFFFF"/>
                </a:solidFill>
              </a:rPr>
              <a:t>CFG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G </a:t>
            </a:r>
            <a:r>
              <a:rPr lang="en-US" altLang="ja-JP" sz="2400">
                <a:solidFill>
                  <a:srgbClr val="FFFFFF"/>
                </a:solidFill>
              </a:rPr>
              <a:t>generates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”</a:t>
            </a:r>
            <a:r>
              <a:rPr lang="en-US" altLang="ja-JP" sz="2400">
                <a:solidFill>
                  <a:srgbClr val="FFFFFF"/>
                </a:solidFill>
              </a:rPr>
              <a:t> 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5369" name="TextBox 3"/>
          <p:cNvSpPr txBox="1">
            <a:spLocks noChangeArrowheads="1"/>
          </p:cNvSpPr>
          <p:nvPr/>
        </p:nvSpPr>
        <p:spPr bwMode="auto">
          <a:xfrm>
            <a:off x="2108200" y="1828801"/>
            <a:ext cx="2721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“</a:t>
            </a:r>
            <a:r>
              <a:rPr lang="en-US" altLang="ja-JP" sz="2400">
                <a:solidFill>
                  <a:srgbClr val="FFFFFF"/>
                </a:solidFill>
              </a:rPr>
              <a:t>DFA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M </a:t>
            </a:r>
            <a:r>
              <a:rPr lang="en-US" altLang="ja-JP" sz="2400">
                <a:solidFill>
                  <a:srgbClr val="FFFFFF"/>
                </a:solidFill>
              </a:rPr>
              <a:t>accepts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”</a:t>
            </a:r>
            <a:r>
              <a:rPr lang="en-US" altLang="ja-JP" sz="2400">
                <a:solidFill>
                  <a:srgbClr val="FFFFFF"/>
                </a:solidFill>
              </a:rPr>
              <a:t> 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22" name="TextBox 7"/>
          <p:cNvSpPr txBox="1">
            <a:spLocks noChangeArrowheads="1"/>
          </p:cNvSpPr>
          <p:nvPr/>
        </p:nvSpPr>
        <p:spPr bwMode="auto">
          <a:xfrm>
            <a:off x="2133601" y="1295401"/>
            <a:ext cx="154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FFFFFF"/>
                </a:solidFill>
              </a:rPr>
              <a:t>decidable</a:t>
            </a:r>
          </a:p>
        </p:txBody>
      </p:sp>
      <p:cxnSp>
        <p:nvCxnSpPr>
          <p:cNvPr id="38923" name="Straight Connector 16"/>
          <p:cNvCxnSpPr>
            <a:cxnSpLocks noChangeShapeType="1"/>
          </p:cNvCxnSpPr>
          <p:nvPr/>
        </p:nvCxnSpPr>
        <p:spPr bwMode="auto">
          <a:xfrm>
            <a:off x="2133600" y="1828800"/>
            <a:ext cx="784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Straight Connector 17"/>
          <p:cNvCxnSpPr>
            <a:cxnSpLocks noChangeShapeType="1"/>
          </p:cNvCxnSpPr>
          <p:nvPr/>
        </p:nvCxnSpPr>
        <p:spPr bwMode="auto">
          <a:xfrm>
            <a:off x="2133600" y="4419600"/>
            <a:ext cx="784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Straight Connector 18"/>
          <p:cNvCxnSpPr>
            <a:cxnSpLocks noChangeShapeType="1"/>
          </p:cNvCxnSpPr>
          <p:nvPr/>
        </p:nvCxnSpPr>
        <p:spPr bwMode="auto">
          <a:xfrm>
            <a:off x="2133600" y="1293814"/>
            <a:ext cx="784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10000" y="3962400"/>
            <a:ext cx="4267200" cy="2667000"/>
            <a:chOff x="2209800" y="4038600"/>
            <a:chExt cx="4267200" cy="1752600"/>
          </a:xfrm>
        </p:grpSpPr>
        <p:sp>
          <p:nvSpPr>
            <p:cNvPr id="38930" name="Rectangle 23"/>
            <p:cNvSpPr>
              <a:spLocks noChangeArrowheads="1"/>
            </p:cNvSpPr>
            <p:nvPr/>
          </p:nvSpPr>
          <p:spPr bwMode="auto">
            <a:xfrm>
              <a:off x="2209800" y="4038600"/>
              <a:ext cx="4267200" cy="1752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8931" name="TextBox 20"/>
            <p:cNvSpPr txBox="1">
              <a:spLocks noChangeArrowheads="1"/>
            </p:cNvSpPr>
            <p:nvPr/>
          </p:nvSpPr>
          <p:spPr bwMode="auto">
            <a:xfrm>
              <a:off x="2362200" y="4110335"/>
              <a:ext cx="4114800" cy="30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ja-JP" altLang="en-US" sz="2400">
                  <a:solidFill>
                    <a:srgbClr val="FFFFFF"/>
                  </a:solidFill>
                </a:rPr>
                <a:t>“</a:t>
              </a:r>
              <a:r>
                <a:rPr lang="en-US" altLang="ja-JP" sz="2400">
                  <a:solidFill>
                    <a:srgbClr val="FFFFFF"/>
                  </a:solidFill>
                </a:rPr>
                <a:t>CFG </a:t>
              </a:r>
              <a:r>
                <a:rPr lang="en-US" altLang="ja-JP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G</a:t>
              </a:r>
              <a:r>
                <a:rPr lang="en-US" altLang="ja-JP" sz="2400">
                  <a:solidFill>
                    <a:srgbClr val="FFFFFF"/>
                  </a:solidFill>
                </a:rPr>
                <a:t> generates all inputs</a:t>
              </a:r>
              <a:r>
                <a:rPr lang="ja-JP" altLang="en-US" sz="2400">
                  <a:solidFill>
                    <a:srgbClr val="FFFFFF"/>
                  </a:solidFill>
                </a:rPr>
                <a:t>”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8932" name="TextBox 21"/>
            <p:cNvSpPr txBox="1">
              <a:spLocks noChangeArrowheads="1"/>
            </p:cNvSpPr>
            <p:nvPr/>
          </p:nvSpPr>
          <p:spPr bwMode="auto">
            <a:xfrm>
              <a:off x="2309812" y="4455030"/>
              <a:ext cx="3657600" cy="30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ja-JP" altLang="en-US" sz="2400">
                  <a:solidFill>
                    <a:srgbClr val="FFFFFF"/>
                  </a:solidFill>
                </a:rPr>
                <a:t>“</a:t>
              </a:r>
              <a:r>
                <a:rPr lang="en-US" altLang="ja-JP" sz="2400">
                  <a:solidFill>
                    <a:srgbClr val="FFFFFF"/>
                  </a:solidFill>
                </a:rPr>
                <a:t>CFG </a:t>
              </a:r>
              <a:r>
                <a:rPr lang="en-US" altLang="ja-JP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G</a:t>
              </a:r>
              <a:r>
                <a:rPr lang="en-US" altLang="ja-JP" sz="2400">
                  <a:solidFill>
                    <a:srgbClr val="FFFFFF"/>
                  </a:solidFill>
                </a:rPr>
                <a:t> is ambiguous</a:t>
              </a:r>
              <a:r>
                <a:rPr lang="ja-JP" altLang="en-US" sz="2400">
                  <a:solidFill>
                    <a:srgbClr val="FFFFFF"/>
                  </a:solidFill>
                </a:rPr>
                <a:t>”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8933" name="TextBox 22"/>
            <p:cNvSpPr txBox="1">
              <a:spLocks noChangeArrowheads="1"/>
            </p:cNvSpPr>
            <p:nvPr/>
          </p:nvSpPr>
          <p:spPr bwMode="auto">
            <a:xfrm>
              <a:off x="2380593" y="4815235"/>
              <a:ext cx="4038600" cy="546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FFFFFF"/>
                  </a:solidFill>
                </a:rPr>
                <a:t>L(G1)</a:t>
              </a: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∩L(G2)=</a:t>
              </a:r>
              <a:r>
                <a:rPr lang="el-GR" altLang="zh-CN" sz="24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G1 and G2 are all CFG</a:t>
              </a:r>
              <a:endParaRPr lang="en-US" altLang="zh-CN" sz="240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581900" y="4489450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600" b="1">
                <a:solidFill>
                  <a:srgbClr val="FF0000"/>
                </a:solidFill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15376" name="TextBox 26"/>
          <p:cNvSpPr txBox="1">
            <a:spLocks noChangeArrowheads="1"/>
          </p:cNvSpPr>
          <p:nvPr/>
        </p:nvSpPr>
        <p:spPr bwMode="auto">
          <a:xfrm>
            <a:off x="2108200" y="2913063"/>
            <a:ext cx="3657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“</a:t>
            </a:r>
            <a:r>
              <a:rPr lang="en-US" altLang="ja-JP" sz="2400">
                <a:solidFill>
                  <a:srgbClr val="FFFFFF"/>
                </a:solidFill>
              </a:rPr>
              <a:t>DFAs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ja-JP" sz="2400">
                <a:solidFill>
                  <a:srgbClr val="FFFFFF"/>
                </a:solidFill>
              </a:rPr>
              <a:t> and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400">
                <a:solidFill>
                  <a:srgbClr val="FFFFFF"/>
                </a:solidFill>
              </a:rPr>
              <a:t> accept </a:t>
            </a:r>
            <a:br>
              <a:rPr lang="en-US" altLang="ja-JP" sz="2400">
                <a:solidFill>
                  <a:srgbClr val="FFFFFF"/>
                </a:solidFill>
              </a:rPr>
            </a:br>
            <a:r>
              <a:rPr lang="en-US" altLang="ja-JP" sz="2400">
                <a:solidFill>
                  <a:srgbClr val="FFFFFF"/>
                </a:solidFill>
              </a:rPr>
              <a:t>	same inputs</a:t>
            </a: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”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8929" name="TextBox 22"/>
          <p:cNvSpPr txBox="1">
            <a:spLocks noChangeArrowheads="1"/>
          </p:cNvSpPr>
          <p:nvPr/>
        </p:nvSpPr>
        <p:spPr bwMode="auto">
          <a:xfrm>
            <a:off x="4000500" y="6076951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FFFFFF"/>
                </a:solidFill>
              </a:rPr>
              <a:t>more?</a:t>
            </a:r>
          </a:p>
        </p:txBody>
      </p:sp>
    </p:spTree>
    <p:extLst>
      <p:ext uri="{BB962C8B-B14F-4D97-AF65-F5344CB8AC3E}">
        <p14:creationId xmlns:p14="http://schemas.microsoft.com/office/powerpoint/2010/main" val="85357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7" grpId="0"/>
      <p:bldP spid="15368" grpId="0"/>
      <p:bldP spid="15369" grpId="0"/>
      <p:bldP spid="26" grpId="0" animBg="1"/>
      <p:bldP spid="1537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949092-737F-4A81-A6DE-84E90B80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0" name="文本框 9"/>
          <p:cNvSpPr txBox="1"/>
          <p:nvPr/>
        </p:nvSpPr>
        <p:spPr>
          <a:xfrm>
            <a:off x="2683668" y="382272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归约技巧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83668" y="2670424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LBA</a:t>
            </a:r>
            <a:r>
              <a:rPr lang="zh-CN" altLang="en-US" sz="2400" dirty="0"/>
              <a:t>、</a:t>
            </a:r>
            <a:r>
              <a:rPr lang="en-US" altLang="zh-CN" sz="2400" dirty="0"/>
              <a:t>LBA</a:t>
            </a:r>
            <a:r>
              <a:rPr lang="zh-CN" altLang="en-US" sz="2400" dirty="0"/>
              <a:t>接受性问题（利用历史格局证明）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19D40F-90D5-438A-9E87-956E6B72BB7F}"/>
              </a:ext>
            </a:extLst>
          </p:cNvPr>
          <p:cNvSpPr txBox="1"/>
          <p:nvPr/>
        </p:nvSpPr>
        <p:spPr>
          <a:xfrm>
            <a:off x="5422554" y="160417"/>
            <a:ext cx="13468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kern="0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  <a:cs typeface="+mj-cs"/>
              </a:rPr>
              <a:t>小结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3102-2208-4625-8CC7-9110EDF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3695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88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3668" y="1518120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乔姆斯基分层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68" y="1941458"/>
            <a:ext cx="7406815" cy="456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4294B10-02B2-48BA-AA7C-7F6B1950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90021"/>
            <a:ext cx="8983329" cy="66779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07FE3-3EA0-4935-90EC-DE72CE2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9947" y="6356350"/>
            <a:ext cx="2743200" cy="365125"/>
          </a:xfrm>
        </p:spPr>
        <p:txBody>
          <a:bodyPr/>
          <a:lstStyle/>
          <a:p>
            <a:fld id="{F9E7C943-19BE-436F-AEDF-7C68218263B8}" type="slidenum">
              <a:rPr lang="zh-CN" altLang="en-US" b="1" smtClean="0">
                <a:solidFill>
                  <a:schemeClr val="tx1"/>
                </a:solidFill>
              </a:rPr>
              <a:t>9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02F9F4-DE52-4A4D-837D-B3BA8CFD4F44}"/>
              </a:ext>
            </a:extLst>
          </p:cNvPr>
          <p:cNvSpPr txBox="1"/>
          <p:nvPr/>
        </p:nvSpPr>
        <p:spPr>
          <a:xfrm>
            <a:off x="9420726" y="6521117"/>
            <a:ext cx="324854" cy="224422"/>
          </a:xfrm>
          <a:prstGeom prst="rect">
            <a:avLst/>
          </a:prstGeom>
          <a:solidFill>
            <a:srgbClr val="AAAA95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30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Blank">
  <a:themeElements>
    <a:clrScheme name="Blank 10">
      <a:dk1>
        <a:srgbClr val="808080"/>
      </a:dk1>
      <a:lt1>
        <a:srgbClr val="FFFFFF"/>
      </a:lt1>
      <a:dk2>
        <a:srgbClr val="111111"/>
      </a:dk2>
      <a:lt2>
        <a:srgbClr val="FFFFFF"/>
      </a:lt2>
      <a:accent1>
        <a:srgbClr val="000066"/>
      </a:accent1>
      <a:accent2>
        <a:srgbClr val="6699FF"/>
      </a:accent2>
      <a:accent3>
        <a:srgbClr val="AAAAAA"/>
      </a:accent3>
      <a:accent4>
        <a:srgbClr val="DADADA"/>
      </a:accent4>
      <a:accent5>
        <a:srgbClr val="AAAAB8"/>
      </a:accent5>
      <a:accent6>
        <a:srgbClr val="5C8AE7"/>
      </a:accent6>
      <a:hlink>
        <a:srgbClr val="6699FF"/>
      </a:hlink>
      <a:folHlink>
        <a:srgbClr val="6699FF"/>
      </a:folHlink>
    </a:clrScheme>
    <a:fontScheme name="Blank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99CC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CAE2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3333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DAD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000066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AAAB8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10">
      <a:dk1>
        <a:srgbClr val="808080"/>
      </a:dk1>
      <a:lt1>
        <a:srgbClr val="FFFFFF"/>
      </a:lt1>
      <a:dk2>
        <a:srgbClr val="111111"/>
      </a:dk2>
      <a:lt2>
        <a:srgbClr val="FFFFFF"/>
      </a:lt2>
      <a:accent1>
        <a:srgbClr val="000066"/>
      </a:accent1>
      <a:accent2>
        <a:srgbClr val="6699FF"/>
      </a:accent2>
      <a:accent3>
        <a:srgbClr val="AAAAAA"/>
      </a:accent3>
      <a:accent4>
        <a:srgbClr val="DADADA"/>
      </a:accent4>
      <a:accent5>
        <a:srgbClr val="AAAAB8"/>
      </a:accent5>
      <a:accent6>
        <a:srgbClr val="5C8AE7"/>
      </a:accent6>
      <a:hlink>
        <a:srgbClr val="6699FF"/>
      </a:hlink>
      <a:folHlink>
        <a:srgbClr val="6699FF"/>
      </a:folHlink>
    </a:clrScheme>
    <a:fontScheme name="Blank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99CC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CAE2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3333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DAD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000066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AAAB8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Blank 10">
      <a:dk1>
        <a:srgbClr val="808080"/>
      </a:dk1>
      <a:lt1>
        <a:srgbClr val="FFFFFF"/>
      </a:lt1>
      <a:dk2>
        <a:srgbClr val="111111"/>
      </a:dk2>
      <a:lt2>
        <a:srgbClr val="FFFFFF"/>
      </a:lt2>
      <a:accent1>
        <a:srgbClr val="000066"/>
      </a:accent1>
      <a:accent2>
        <a:srgbClr val="6699FF"/>
      </a:accent2>
      <a:accent3>
        <a:srgbClr val="AAAAAA"/>
      </a:accent3>
      <a:accent4>
        <a:srgbClr val="DADADA"/>
      </a:accent4>
      <a:accent5>
        <a:srgbClr val="AAAAB8"/>
      </a:accent5>
      <a:accent6>
        <a:srgbClr val="5C8AE7"/>
      </a:accent6>
      <a:hlink>
        <a:srgbClr val="6699FF"/>
      </a:hlink>
      <a:folHlink>
        <a:srgbClr val="6699FF"/>
      </a:folHlink>
    </a:clrScheme>
    <a:fontScheme name="Blank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99CC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CAE2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3333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DAD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000066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AAAB8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Blank">
  <a:themeElements>
    <a:clrScheme name="Blank 10">
      <a:dk1>
        <a:srgbClr val="808080"/>
      </a:dk1>
      <a:lt1>
        <a:srgbClr val="FFFFFF"/>
      </a:lt1>
      <a:dk2>
        <a:srgbClr val="111111"/>
      </a:dk2>
      <a:lt2>
        <a:srgbClr val="FFFFFF"/>
      </a:lt2>
      <a:accent1>
        <a:srgbClr val="000066"/>
      </a:accent1>
      <a:accent2>
        <a:srgbClr val="6699FF"/>
      </a:accent2>
      <a:accent3>
        <a:srgbClr val="AAAAAA"/>
      </a:accent3>
      <a:accent4>
        <a:srgbClr val="DADADA"/>
      </a:accent4>
      <a:accent5>
        <a:srgbClr val="AAAAB8"/>
      </a:accent5>
      <a:accent6>
        <a:srgbClr val="5C8AE7"/>
      </a:accent6>
      <a:hlink>
        <a:srgbClr val="6699FF"/>
      </a:hlink>
      <a:folHlink>
        <a:srgbClr val="6699FF"/>
      </a:folHlink>
    </a:clrScheme>
    <a:fontScheme name="Blank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99CC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CAE2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3333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DAD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000066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AAAB8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3549</Words>
  <Application>Microsoft Office PowerPoint</Application>
  <PresentationFormat>宽屏</PresentationFormat>
  <Paragraphs>730</Paragraphs>
  <Slides>88</Slides>
  <Notes>3</Notes>
  <HiddenSlides>5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18" baseType="lpstr">
      <vt:lpstr>-apple-system</vt:lpstr>
      <vt:lpstr>Helvetica Neue</vt:lpstr>
      <vt:lpstr>MS Gothic</vt:lpstr>
      <vt:lpstr>PingFang SC</vt:lpstr>
      <vt:lpstr>等线</vt:lpstr>
      <vt:lpstr>等线 Light</vt:lpstr>
      <vt:lpstr>宋体</vt:lpstr>
      <vt:lpstr>微软雅黑</vt:lpstr>
      <vt:lpstr>Arial</vt:lpstr>
      <vt:lpstr>Arial Narrow</vt:lpstr>
      <vt:lpstr>Cambria Math</vt:lpstr>
      <vt:lpstr>Comic Sans MS</vt:lpstr>
      <vt:lpstr>Courier New</vt:lpstr>
      <vt:lpstr>Garamond</vt:lpstr>
      <vt:lpstr>Gill Sans MT</vt:lpstr>
      <vt:lpstr>Symbol</vt:lpstr>
      <vt:lpstr>Times New Roman</vt:lpstr>
      <vt:lpstr>Webdings</vt:lpstr>
      <vt:lpstr>Wingdings</vt:lpstr>
      <vt:lpstr>Office 主题​​</vt:lpstr>
      <vt:lpstr>class</vt:lpstr>
      <vt:lpstr>Factory</vt:lpstr>
      <vt:lpstr>Blank</vt:lpstr>
      <vt:lpstr>1_Blank</vt:lpstr>
      <vt:lpstr>1_class</vt:lpstr>
      <vt:lpstr>2_Blank</vt:lpstr>
      <vt:lpstr>2_class</vt:lpstr>
      <vt:lpstr>3_class</vt:lpstr>
      <vt:lpstr>3_Blank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定理:ALBA是可判定的.</vt:lpstr>
      <vt:lpstr>定理: ALBA是可判定的</vt:lpstr>
      <vt:lpstr>计算历史</vt:lpstr>
      <vt:lpstr>Representing computations</vt:lpstr>
      <vt:lpstr>Configurations</vt:lpstr>
      <vt:lpstr>Computation histories</vt:lpstr>
      <vt:lpstr>Computation histories as strings</vt:lpstr>
      <vt:lpstr>Computation histories as strings</vt:lpstr>
      <vt:lpstr>PowerPoint 演示文稿</vt:lpstr>
      <vt:lpstr>PowerPoint 演示文稿</vt:lpstr>
      <vt:lpstr>Undecidable problems for CFGs</vt:lpstr>
      <vt:lpstr>Undecidable problems for CFGs</vt:lpstr>
      <vt:lpstr>Undecidable problems for CFGs</vt:lpstr>
      <vt:lpstr>PowerPoint 演示文稿</vt:lpstr>
      <vt:lpstr>PowerPoint 演示文稿</vt:lpstr>
      <vt:lpstr>The Post Correspondence Problem</vt:lpstr>
      <vt:lpstr>Post对应问题（PCP)</vt:lpstr>
      <vt:lpstr>Undecidability of PCP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Getting rid of the starting tile</vt:lpstr>
      <vt:lpstr>Getting rid of the starting tile</vt:lpstr>
      <vt:lpstr>PowerPoint 演示文稿</vt:lpstr>
      <vt:lpstr>PowerPoint 演示文稿</vt:lpstr>
      <vt:lpstr>PowerPoint 演示文稿</vt:lpstr>
      <vt:lpstr>PowerPoint 演示文稿</vt:lpstr>
      <vt:lpstr>Decidable vs. undecidable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xu</dc:creator>
  <cp:lastModifiedBy>Duan Shihong</cp:lastModifiedBy>
  <cp:revision>32</cp:revision>
  <dcterms:created xsi:type="dcterms:W3CDTF">2021-11-20T08:23:37Z</dcterms:created>
  <dcterms:modified xsi:type="dcterms:W3CDTF">2021-11-22T14:09:07Z</dcterms:modified>
</cp:coreProperties>
</file>