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735" r:id="rId2"/>
    <p:sldId id="736" r:id="rId3"/>
    <p:sldId id="746" r:id="rId4"/>
    <p:sldId id="799" r:id="rId5"/>
    <p:sldId id="762" r:id="rId6"/>
    <p:sldId id="788" r:id="rId7"/>
    <p:sldId id="789" r:id="rId8"/>
    <p:sldId id="761" r:id="rId9"/>
    <p:sldId id="790" r:id="rId10"/>
    <p:sldId id="765" r:id="rId11"/>
    <p:sldId id="764" r:id="rId12"/>
    <p:sldId id="792" r:id="rId13"/>
    <p:sldId id="793" r:id="rId14"/>
    <p:sldId id="794" r:id="rId15"/>
    <p:sldId id="795" r:id="rId16"/>
    <p:sldId id="796" r:id="rId17"/>
    <p:sldId id="797" r:id="rId18"/>
    <p:sldId id="798" r:id="rId19"/>
    <p:sldId id="800" r:id="rId20"/>
    <p:sldId id="801" r:id="rId21"/>
    <p:sldId id="802" r:id="rId22"/>
    <p:sldId id="803" r:id="rId23"/>
    <p:sldId id="804" r:id="rId24"/>
    <p:sldId id="805" r:id="rId25"/>
    <p:sldId id="806" r:id="rId26"/>
    <p:sldId id="807" r:id="rId27"/>
    <p:sldId id="808" r:id="rId28"/>
    <p:sldId id="809" r:id="rId29"/>
    <p:sldId id="810" r:id="rId30"/>
    <p:sldId id="811" r:id="rId31"/>
    <p:sldId id="812" r:id="rId32"/>
    <p:sldId id="813" r:id="rId33"/>
    <p:sldId id="766" r:id="rId34"/>
  </p:sldIdLst>
  <p:sldSz cx="9144000" cy="6858000" type="screen4x3"/>
  <p:notesSz cx="7099300" cy="10234613"/>
  <p:custDataLst>
    <p:tags r:id="rId37"/>
  </p:custDataLst>
  <p:defaultTextStyle>
    <a:defPPr>
      <a:defRPr lang="zh-CN"/>
    </a:defPPr>
    <a:lvl1pPr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pos="249" userDrawn="1">
          <p15:clr>
            <a:srgbClr val="A4A3A4"/>
          </p15:clr>
        </p15:guide>
        <p15:guide id="2" pos="5488" userDrawn="1">
          <p15:clr>
            <a:srgbClr val="A4A3A4"/>
          </p15:clr>
        </p15:guide>
        <p15:guide id="3" orient="horz" pos="432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van king" initials="mk" lastIdx="1" clrIdx="0">
    <p:extLst>
      <p:ext uri="{19B8F6BF-5375-455C-9EA6-DF929625EA0E}">
        <p15:presenceInfo xmlns:p15="http://schemas.microsoft.com/office/powerpoint/2012/main" userId="5de936e0741858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840D"/>
    <a:srgbClr val="F5F5F5"/>
    <a:srgbClr val="00B38C"/>
    <a:srgbClr val="D9D9D9"/>
    <a:srgbClr val="036EB8"/>
    <a:srgbClr val="005CA2"/>
    <a:srgbClr val="F7F7F7"/>
    <a:srgbClr val="F9F9F9"/>
    <a:srgbClr val="019ED3"/>
    <a:srgbClr val="126D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49" autoAdjust="0"/>
    <p:restoredTop sz="95244" autoAdjust="0"/>
  </p:normalViewPr>
  <p:slideViewPr>
    <p:cSldViewPr snapToGrid="0" showGuides="1">
      <p:cViewPr varScale="1">
        <p:scale>
          <a:sx n="119" d="100"/>
          <a:sy n="119" d="100"/>
        </p:scale>
        <p:origin x="1373" y="96"/>
      </p:cViewPr>
      <p:guideLst>
        <p:guide pos="249"/>
        <p:guide pos="5488"/>
        <p:guide orient="horz" pos="43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08" d="100"/>
          <a:sy n="108" d="100"/>
        </p:scale>
        <p:origin x="5148" y="108"/>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dirty="0">
                <a:latin typeface="Arial" charset="0"/>
                <a:ea typeface="微软雅黑" pitchFamily="34"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atin typeface="Arial" charset="0"/>
                <a:ea typeface="微软雅黑" pitchFamily="34" charset="-122"/>
              </a:defRPr>
            </a:lvl1pPr>
          </a:lstStyle>
          <a:p>
            <a:pPr>
              <a:defRPr/>
            </a:pPr>
            <a:fld id="{83A91915-E571-4570-80B3-E65B02A79A95}" type="datetimeFigureOut">
              <a:rPr lang="zh-CN" altLang="en-US"/>
              <a:pPr>
                <a:defRPr/>
              </a:pPr>
              <a:t>2021/11/22</a:t>
            </a:fld>
            <a:endParaRPr lang="zh-CN" altLang="en-US" dirty="0"/>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dirty="0">
                <a:latin typeface="Arial" charset="0"/>
                <a:ea typeface="微软雅黑" pitchFamily="34"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a:defRPr sz="1300">
                <a:ea typeface="微软雅黑" panose="020B0503020204020204" pitchFamily="34" charset="-122"/>
              </a:defRPr>
            </a:lvl1pPr>
          </a:lstStyle>
          <a:p>
            <a:fld id="{E0BB458E-555F-42C7-BDA8-CA9357AC47B4}" type="slidenum">
              <a:rPr lang="zh-CN" altLang="en-US"/>
              <a:pPr/>
              <a:t>‹#›</a:t>
            </a:fld>
            <a:endParaRPr lang="zh-CN" altLang="en-US"/>
          </a:p>
        </p:txBody>
      </p:sp>
    </p:spTree>
    <p:extLst>
      <p:ext uri="{BB962C8B-B14F-4D97-AF65-F5344CB8AC3E}">
        <p14:creationId xmlns:p14="http://schemas.microsoft.com/office/powerpoint/2010/main" val="317063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dirty="0">
                <a:solidFill>
                  <a:schemeClr val="tx1"/>
                </a:solidFill>
                <a:latin typeface="Arial" charset="0"/>
                <a:ea typeface="微软雅黑" pitchFamily="34" charset="-122"/>
              </a:defRPr>
            </a:lvl1pPr>
          </a:lstStyle>
          <a:p>
            <a:pPr>
              <a:defRPr/>
            </a:pPr>
            <a:endParaRPr lang="en-US" altLang="zh-CN"/>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dirty="0">
                <a:solidFill>
                  <a:schemeClr val="tx1"/>
                </a:solidFill>
                <a:latin typeface="Arial" charset="0"/>
                <a:ea typeface="微软雅黑" pitchFamily="34"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dirty="0">
                <a:solidFill>
                  <a:schemeClr val="tx1"/>
                </a:solidFill>
                <a:latin typeface="Arial" charset="0"/>
                <a:ea typeface="微软雅黑" pitchFamily="34"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ea typeface="微软雅黑" panose="020B0503020204020204" pitchFamily="34" charset="-122"/>
              </a:defRPr>
            </a:lvl1pPr>
          </a:lstStyle>
          <a:p>
            <a:fld id="{0B48A77E-79FB-4BFF-B1F0-CFD29F30865E}" type="slidenum">
              <a:rPr lang="en-US" altLang="zh-CN"/>
              <a:pPr/>
              <a:t>‹#›</a:t>
            </a:fld>
            <a:endParaRPr lang="en-US" altLang="zh-CN"/>
          </a:p>
        </p:txBody>
      </p:sp>
    </p:spTree>
    <p:extLst>
      <p:ext uri="{BB962C8B-B14F-4D97-AF65-F5344CB8AC3E}">
        <p14:creationId xmlns:p14="http://schemas.microsoft.com/office/powerpoint/2010/main" val="40813489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48A77E-79FB-4BFF-B1F0-CFD29F30865E}" type="slidenum">
              <a:rPr lang="en-US" altLang="zh-CN" smtClean="0"/>
              <a:pPr/>
              <a:t>1</a:t>
            </a:fld>
            <a:endParaRPr lang="en-US" altLang="zh-CN"/>
          </a:p>
        </p:txBody>
      </p:sp>
    </p:spTree>
    <p:extLst>
      <p:ext uri="{BB962C8B-B14F-4D97-AF65-F5344CB8AC3E}">
        <p14:creationId xmlns:p14="http://schemas.microsoft.com/office/powerpoint/2010/main" val="8523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13</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655320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14</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4941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15</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2443667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16</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3445403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17</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3642869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18</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2853608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19</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3134430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20</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3767328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21</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44428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22</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406723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pPr/>
              <a:t>2</a:t>
            </a:fld>
            <a:endParaRPr lang="en-US" altLang="zh-CN"/>
          </a:p>
        </p:txBody>
      </p:sp>
    </p:spTree>
    <p:extLst>
      <p:ext uri="{BB962C8B-B14F-4D97-AF65-F5344CB8AC3E}">
        <p14:creationId xmlns:p14="http://schemas.microsoft.com/office/powerpoint/2010/main" val="2393221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23</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2157366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24</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2647289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25</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146086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26</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341955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3</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18661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4</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289755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5</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51153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6</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17528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7</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3797830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11</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3549725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12</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369683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90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p>
        </p:txBody>
      </p:sp>
    </p:spTree>
    <p:extLst>
      <p:ext uri="{BB962C8B-B14F-4D97-AF65-F5344CB8AC3E}">
        <p14:creationId xmlns:p14="http://schemas.microsoft.com/office/powerpoint/2010/main" val="131809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26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userDrawn="1"/>
        </p:nvGrpSpPr>
        <p:grpSpPr>
          <a:xfrm rot="10800000">
            <a:off x="-7" y="-1"/>
            <a:ext cx="9144001" cy="1882013"/>
            <a:chOff x="1" y="2994858"/>
            <a:chExt cx="9144001" cy="3162457"/>
          </a:xfrm>
        </p:grpSpPr>
        <p:sp>
          <p:nvSpPr>
            <p:cNvPr id="4" name="任意多边形 19"/>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5" name="任意多边形 20"/>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a:off x="0" y="6126486"/>
            <a:ext cx="9143999" cy="731514"/>
            <a:chOff x="1" y="2947547"/>
            <a:chExt cx="9143999" cy="2827685"/>
          </a:xfrm>
        </p:grpSpPr>
        <p:sp>
          <p:nvSpPr>
            <p:cNvPr id="8" name="任意多边形 1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9" name="任意多边形 17"/>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0" name="矩形 9"/>
          <p:cNvSpPr/>
          <p:nvPr userDrawn="1"/>
        </p:nvSpPr>
        <p:spPr>
          <a:xfrm>
            <a:off x="7794733" y="6558835"/>
            <a:ext cx="800219" cy="215444"/>
          </a:xfrm>
          <a:prstGeom prst="rect">
            <a:avLst/>
          </a:prstGeom>
        </p:spPr>
        <p:txBody>
          <a:bodyPr wrap="none">
            <a:spAutoFit/>
          </a:bodyPr>
          <a:lstStyle/>
          <a:p>
            <a:pPr algn="r"/>
            <a:r>
              <a:rPr lang="zh-CN" altLang="en-US" sz="800" kern="100" dirty="0">
                <a:solidFill>
                  <a:schemeClr val="tx1">
                    <a:lumMod val="50000"/>
                    <a:lumOff val="50000"/>
                  </a:schemeClr>
                </a:solidFill>
                <a:latin typeface="微软雅黑" panose="020B0503020204020204" pitchFamily="34" charset="-122"/>
                <a:ea typeface="微软雅黑" panose="020B0503020204020204" pitchFamily="34" charset="-122"/>
              </a:rPr>
              <a:t>北京科技大学</a:t>
            </a:r>
            <a:endParaRPr lang="en-US" altLang="zh-CN" sz="800"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453759" y="6558835"/>
            <a:ext cx="1472519" cy="215444"/>
          </a:xfrm>
          <a:prstGeom prst="rect">
            <a:avLst/>
          </a:prstGeom>
        </p:spPr>
        <p:txBody>
          <a:bodyPr wrap="none" lIns="0">
            <a:spAutoFit/>
          </a:bodyPr>
          <a:lstStyle/>
          <a:p>
            <a:r>
              <a:rPr lang="zh-CN" altLang="en-US" sz="800" b="1" kern="100" dirty="0">
                <a:solidFill>
                  <a:schemeClr val="tx1">
                    <a:lumMod val="50000"/>
                    <a:lumOff val="50000"/>
                  </a:schemeClr>
                </a:solidFill>
                <a:latin typeface="微软雅黑" panose="020B0503020204020204" pitchFamily="34" charset="-122"/>
                <a:ea typeface="微软雅黑" panose="020B0503020204020204" pitchFamily="34" charset="-122"/>
              </a:rPr>
              <a:t>研究生英语</a:t>
            </a:r>
            <a:r>
              <a:rPr lang="en-US" altLang="zh-CN" sz="800" b="1" kern="100" dirty="0">
                <a:solidFill>
                  <a:schemeClr val="tx1">
                    <a:lumMod val="50000"/>
                    <a:lumOff val="50000"/>
                  </a:schemeClr>
                </a:solidFill>
                <a:latin typeface="微软雅黑" panose="020B0503020204020204" pitchFamily="34" charset="-122"/>
                <a:ea typeface="微软雅黑" panose="020B0503020204020204" pitchFamily="34" charset="-122"/>
              </a:rPr>
              <a:t>08</a:t>
            </a:r>
            <a:r>
              <a:rPr lang="zh-CN" altLang="en-US" sz="800" b="1" kern="100" dirty="0">
                <a:solidFill>
                  <a:schemeClr val="tx1">
                    <a:lumMod val="50000"/>
                    <a:lumOff val="50000"/>
                  </a:schemeClr>
                </a:solidFill>
                <a:latin typeface="微软雅黑" panose="020B0503020204020204" pitchFamily="34" charset="-122"/>
                <a:ea typeface="微软雅黑" panose="020B0503020204020204" pitchFamily="34" charset="-122"/>
              </a:rPr>
              <a:t>班</a:t>
            </a:r>
            <a:r>
              <a:rPr lang="en-US" altLang="zh-CN" sz="800" b="1" kern="100" baseline="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800" b="1" kern="100" baseline="0" dirty="0">
                <a:solidFill>
                  <a:schemeClr val="tx1">
                    <a:lumMod val="50000"/>
                    <a:lumOff val="50000"/>
                  </a:schemeClr>
                </a:solidFill>
                <a:latin typeface="微软雅黑" panose="020B0503020204020204" pitchFamily="34" charset="-122"/>
                <a:ea typeface="微软雅黑" panose="020B0503020204020204" pitchFamily="34" charset="-122"/>
              </a:rPr>
              <a:t>高分八人组</a:t>
            </a:r>
            <a:endParaRPr lang="zh-CN" altLang="en-US" sz="800" b="1"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425D7A90-5F84-4A45-B204-6A3C96B394C4}"/>
              </a:ext>
            </a:extLst>
          </p:cNvPr>
          <p:cNvSpPr txBox="1"/>
          <p:nvPr userDrawn="1"/>
        </p:nvSpPr>
        <p:spPr>
          <a:xfrm>
            <a:off x="8703044" y="654169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a:extLst>
              <a:ext uri="{FF2B5EF4-FFF2-40B4-BE49-F238E27FC236}">
                <a16:creationId xmlns:a16="http://schemas.microsoft.com/office/drawing/2014/main" id="{FDABFAFD-81EE-4DC5-976A-084A8717A3FA}"/>
              </a:ext>
            </a:extLst>
          </p:cNvPr>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8191500" y="317500"/>
            <a:ext cx="609600" cy="609600"/>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74" r:id="rId2"/>
    <p:sldLayoutId id="2147483675" r:id="rId3"/>
  </p:sldLayoutIdLst>
  <p:txStyles>
    <p:titleStyle>
      <a:lvl1pPr algn="r" rtl="0" eaLnBrk="0" fontAlgn="base" hangingPunct="0">
        <a:spcBef>
          <a:spcPct val="0"/>
        </a:spcBef>
        <a:spcAft>
          <a:spcPct val="0"/>
        </a:spcAft>
        <a:defRPr sz="2000" b="1">
          <a:solidFill>
            <a:srgbClr val="404040"/>
          </a:solidFill>
          <a:latin typeface="微软雅黑" pitchFamily="34" charset="-122"/>
          <a:ea typeface="微软雅黑"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charset="0"/>
          <a:ea typeface="宋体" charset="-122"/>
        </a:defRPr>
      </a:lvl6pPr>
      <a:lvl7pPr marL="914400" algn="r" rtl="0" fontAlgn="base">
        <a:spcBef>
          <a:spcPct val="0"/>
        </a:spcBef>
        <a:spcAft>
          <a:spcPct val="0"/>
        </a:spcAft>
        <a:defRPr sz="2400">
          <a:solidFill>
            <a:schemeClr val="tx2"/>
          </a:solidFill>
          <a:latin typeface="Arial" charset="0"/>
          <a:ea typeface="宋体" charset="-122"/>
        </a:defRPr>
      </a:lvl7pPr>
      <a:lvl8pPr marL="1371600" algn="r" rtl="0" fontAlgn="base">
        <a:spcBef>
          <a:spcPct val="0"/>
        </a:spcBef>
        <a:spcAft>
          <a:spcPct val="0"/>
        </a:spcAft>
        <a:defRPr sz="2400">
          <a:solidFill>
            <a:schemeClr val="tx2"/>
          </a:solidFill>
          <a:latin typeface="Arial" charset="0"/>
          <a:ea typeface="宋体" charset="-122"/>
        </a:defRPr>
      </a:lvl8pPr>
      <a:lvl9pPr marL="1828800" algn="r" rtl="0" fontAlgn="base">
        <a:spcBef>
          <a:spcPct val="0"/>
        </a:spcBef>
        <a:spcAft>
          <a:spcPct val="0"/>
        </a:spcAft>
        <a:defRPr sz="2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58E773F-07D5-40CE-93B6-3F6AA9838D8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0"/>
            <a:ext cx="9144000" cy="5372100"/>
          </a:xfrm>
          <a:prstGeom prst="rect">
            <a:avLst/>
          </a:prstGeom>
        </p:spPr>
      </p:pic>
      <p:sp>
        <p:nvSpPr>
          <p:cNvPr id="15" name="任意多边形 14"/>
          <p:cNvSpPr/>
          <p:nvPr/>
        </p:nvSpPr>
        <p:spPr>
          <a:xfrm>
            <a:off x="0" y="284203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任意多边形 21"/>
          <p:cNvSpPr/>
          <p:nvPr/>
        </p:nvSpPr>
        <p:spPr>
          <a:xfrm>
            <a:off x="0" y="337999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6"/>
          <p:cNvSpPr txBox="1"/>
          <p:nvPr/>
        </p:nvSpPr>
        <p:spPr>
          <a:xfrm>
            <a:off x="503238" y="5997132"/>
            <a:ext cx="4284980" cy="613694"/>
          </a:xfrm>
          <a:prstGeom prst="rect">
            <a:avLst/>
          </a:prstGeom>
          <a:noFill/>
        </p:spPr>
        <p:txBody>
          <a:bodyPr wrap="square" rtlCol="0">
            <a:spAutoFit/>
          </a:bodyPr>
          <a:lstStyle/>
          <a:p>
            <a:pP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作者：杨晓芬</a:t>
            </a:r>
          </a:p>
          <a:p>
            <a:pP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课程：形式语言与计算理论</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431800" y="5235347"/>
            <a:ext cx="8227291" cy="52322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r>
              <a:rPr lang="zh-CN" altLang="en-US" dirty="0">
                <a:sym typeface="微软雅黑" panose="020B0503020204020204" pitchFamily="34" charset="-122"/>
              </a:rPr>
              <a:t>第</a:t>
            </a:r>
            <a:r>
              <a:rPr lang="en-US" altLang="zh-CN" dirty="0">
                <a:sym typeface="微软雅黑" panose="020B0503020204020204" pitchFamily="34" charset="-122"/>
              </a:rPr>
              <a:t>8</a:t>
            </a:r>
            <a:r>
              <a:rPr lang="zh-CN" altLang="en-US" dirty="0">
                <a:sym typeface="微软雅黑" panose="020B0503020204020204" pitchFamily="34" charset="-122"/>
              </a:rPr>
              <a:t>章</a:t>
            </a:r>
            <a:r>
              <a:rPr lang="en-US" altLang="zh-CN" dirty="0">
                <a:sym typeface="微软雅黑" panose="020B0503020204020204" pitchFamily="34" charset="-122"/>
              </a:rPr>
              <a:t>-</a:t>
            </a:r>
            <a:r>
              <a:rPr lang="zh-CN" altLang="en-US" dirty="0">
                <a:sym typeface="微软雅黑" panose="020B0503020204020204" pitchFamily="34" charset="-122"/>
              </a:rPr>
              <a:t>时间复杂度讨论</a:t>
            </a:r>
          </a:p>
        </p:txBody>
      </p:sp>
      <p:pic>
        <p:nvPicPr>
          <p:cNvPr id="7" name="图片 6">
            <a:extLst>
              <a:ext uri="{FF2B5EF4-FFF2-40B4-BE49-F238E27FC236}">
                <a16:creationId xmlns:a16="http://schemas.microsoft.com/office/drawing/2014/main" id="{0AA739BF-8FF1-4EF1-9DE4-D87A92C86D36}"/>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175500" y="5029200"/>
            <a:ext cx="1524000" cy="1524000"/>
          </a:xfrm>
          <a:prstGeom prst="rect">
            <a:avLst/>
          </a:prstGeom>
        </p:spPr>
      </p:pic>
    </p:spTree>
    <p:extLst>
      <p:ext uri="{BB962C8B-B14F-4D97-AF65-F5344CB8AC3E}">
        <p14:creationId xmlns:p14="http://schemas.microsoft.com/office/powerpoint/2010/main" val="185508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Text Box 8"/>
          <p:cNvSpPr txBox="1">
            <a:spLocks noChangeArrowheads="1"/>
          </p:cNvSpPr>
          <p:nvPr/>
        </p:nvSpPr>
        <p:spPr bwMode="auto">
          <a:xfrm>
            <a:off x="3382963" y="3818037"/>
            <a:ext cx="2538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图灵机的类型</a:t>
            </a:r>
          </a:p>
        </p:txBody>
      </p:sp>
      <p:sp>
        <p:nvSpPr>
          <p:cNvPr id="2" name="标题 1"/>
          <p:cNvSpPr>
            <a:spLocks noGrp="1"/>
          </p:cNvSpPr>
          <p:nvPr>
            <p:ph type="title"/>
          </p:nvPr>
        </p:nvSpPr>
        <p:spPr/>
        <p:txBody>
          <a:bodyPr/>
          <a:lstStyle/>
          <a:p>
            <a:r>
              <a:rPr lang="en-US" altLang="zh-CN" dirty="0">
                <a:sym typeface="微软雅黑" panose="020B0503020204020204" pitchFamily="34" charset="-122"/>
              </a:rPr>
              <a:t>2.2</a:t>
            </a:r>
            <a:r>
              <a:rPr lang="zh-CN" altLang="en-US" dirty="0">
                <a:sym typeface="微软雅黑" panose="020B0503020204020204" pitchFamily="34" charset="-122"/>
              </a:rPr>
              <a:t>、多种图灵机的复杂度分析</a:t>
            </a:r>
          </a:p>
        </p:txBody>
      </p:sp>
      <p:pic>
        <p:nvPicPr>
          <p:cNvPr id="4" name="图片 3">
            <a:extLst>
              <a:ext uri="{FF2B5EF4-FFF2-40B4-BE49-F238E27FC236}">
                <a16:creationId xmlns:a16="http://schemas.microsoft.com/office/drawing/2014/main" id="{8F4F6ECD-5439-418B-9E9D-BC965CE3E202}"/>
              </a:ext>
            </a:extLst>
          </p:cNvPr>
          <p:cNvPicPr>
            <a:picLocks noChangeAspect="1"/>
          </p:cNvPicPr>
          <p:nvPr/>
        </p:nvPicPr>
        <p:blipFill rotWithShape="1">
          <a:blip r:embed="rId2">
            <a:extLst>
              <a:ext uri="{28A0092B-C50C-407E-A947-70E740481C1C}">
                <a14:useLocalDpi xmlns:a14="http://schemas.microsoft.com/office/drawing/2010/main" val="0"/>
              </a:ext>
            </a:extLst>
          </a:blip>
          <a:srcRect l="2467" t="16490" r="3100"/>
          <a:stretch/>
        </p:blipFill>
        <p:spPr>
          <a:xfrm>
            <a:off x="521542" y="1843467"/>
            <a:ext cx="7910416" cy="576262"/>
          </a:xfrm>
          <a:prstGeom prst="rect">
            <a:avLst/>
          </a:prstGeom>
        </p:spPr>
      </p:pic>
      <p:pic>
        <p:nvPicPr>
          <p:cNvPr id="5" name="图片 4">
            <a:extLst>
              <a:ext uri="{FF2B5EF4-FFF2-40B4-BE49-F238E27FC236}">
                <a16:creationId xmlns:a16="http://schemas.microsoft.com/office/drawing/2014/main" id="{A9F99518-4324-409E-90ED-2A60CF5E0072}"/>
              </a:ext>
            </a:extLst>
          </p:cNvPr>
          <p:cNvPicPr>
            <a:picLocks noChangeAspect="1"/>
          </p:cNvPicPr>
          <p:nvPr/>
        </p:nvPicPr>
        <p:blipFill>
          <a:blip r:embed="rId3"/>
          <a:stretch>
            <a:fillRect/>
          </a:stretch>
        </p:blipFill>
        <p:spPr>
          <a:xfrm>
            <a:off x="2129286" y="2984251"/>
            <a:ext cx="5045765" cy="3197525"/>
          </a:xfrm>
          <a:prstGeom prst="rect">
            <a:avLst/>
          </a:prstGeom>
        </p:spPr>
      </p:pic>
      <p:sp>
        <p:nvSpPr>
          <p:cNvPr id="7" name="文本框 6">
            <a:extLst>
              <a:ext uri="{FF2B5EF4-FFF2-40B4-BE49-F238E27FC236}">
                <a16:creationId xmlns:a16="http://schemas.microsoft.com/office/drawing/2014/main" id="{6BC0C49E-22F3-431F-AA9F-1A5D962627E5}"/>
              </a:ext>
            </a:extLst>
          </p:cNvPr>
          <p:cNvSpPr txBox="1"/>
          <p:nvPr/>
        </p:nvSpPr>
        <p:spPr>
          <a:xfrm>
            <a:off x="541176" y="2547257"/>
            <a:ext cx="7781730" cy="436994"/>
          </a:xfrm>
          <a:prstGeom prst="rect">
            <a:avLst/>
          </a:prstGeom>
          <a:noFill/>
        </p:spPr>
        <p:txBody>
          <a:bodyPr wrap="square" rtlCol="0">
            <a:noAutofit/>
          </a:bodyPr>
          <a:lstStyle/>
          <a:p>
            <a:pPr algn="l"/>
            <a:r>
              <a:rPr lang="zh-CN" altLang="en-US" sz="1800" dirty="0">
                <a:solidFill>
                  <a:srgbClr val="FF0000"/>
                </a:solidFill>
                <a:latin typeface="微软雅黑" pitchFamily="34" charset="-122"/>
                <a:ea typeface="微软雅黑" pitchFamily="34" charset="-122"/>
              </a:rPr>
              <a:t>证明</a:t>
            </a:r>
            <a:r>
              <a:rPr lang="zh-CN" altLang="en-US" sz="1800" dirty="0">
                <a:latin typeface="微软雅黑" pitchFamily="34" charset="-122"/>
                <a:ea typeface="微软雅黑" pitchFamily="34" charset="-122"/>
              </a:rPr>
              <a:t>：</a:t>
            </a:r>
          </a:p>
        </p:txBody>
      </p:sp>
    </p:spTree>
    <p:extLst>
      <p:ext uri="{BB962C8B-B14F-4D97-AF65-F5344CB8AC3E}">
        <p14:creationId xmlns:p14="http://schemas.microsoft.com/office/powerpoint/2010/main" val="280014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2.2 </a:t>
            </a:r>
            <a:r>
              <a:rPr lang="zh-CN" altLang="en-US" dirty="0">
                <a:sym typeface="微软雅黑" panose="020B0503020204020204" pitchFamily="34" charset="-122"/>
              </a:rPr>
              <a:t>证明过程</a:t>
            </a:r>
            <a:r>
              <a:rPr lang="en-US" altLang="zh-CN" dirty="0">
                <a:sym typeface="微软雅黑" panose="020B0503020204020204" pitchFamily="34" charset="-122"/>
              </a:rPr>
              <a:t>1</a:t>
            </a:r>
            <a:endParaRPr lang="zh-CN" altLang="en-US" dirty="0">
              <a:sym typeface="微软雅黑" panose="020B0503020204020204" pitchFamily="34" charset="-122"/>
            </a:endParaRPr>
          </a:p>
        </p:txBody>
      </p:sp>
      <p:sp>
        <p:nvSpPr>
          <p:cNvPr id="9" name="文本框 8">
            <a:extLst>
              <a:ext uri="{FF2B5EF4-FFF2-40B4-BE49-F238E27FC236}">
                <a16:creationId xmlns:a16="http://schemas.microsoft.com/office/drawing/2014/main" id="{5207680E-5050-48CD-85F8-558E640F4B74}"/>
              </a:ext>
            </a:extLst>
          </p:cNvPr>
          <p:cNvSpPr txBox="1"/>
          <p:nvPr/>
        </p:nvSpPr>
        <p:spPr>
          <a:xfrm>
            <a:off x="361951" y="1828800"/>
            <a:ext cx="8539454" cy="4236098"/>
          </a:xfrm>
          <a:prstGeom prst="rect">
            <a:avLst/>
          </a:prstGeom>
          <a:noFill/>
        </p:spPr>
        <p:txBody>
          <a:bodyPr wrap="square" rtlCol="0">
            <a:noAutofit/>
          </a:bodyPr>
          <a:lstStyle/>
          <a:p>
            <a:pPr>
              <a:lnSpc>
                <a:spcPct val="150000"/>
              </a:lnSpc>
            </a:pPr>
            <a:r>
              <a:rPr lang="zh-CN" altLang="en-US" sz="2000" dirty="0">
                <a:latin typeface="微软雅黑" pitchFamily="34" charset="-122"/>
                <a:ea typeface="微软雅黑" pitchFamily="34" charset="-122"/>
              </a:rPr>
              <a:t>使用 单个带子图灵机 模仿上述 三带图灵机 ，模仿的核心是</a:t>
            </a:r>
            <a:r>
              <a:rPr lang="zh-CN" altLang="en-US" sz="2000" dirty="0">
                <a:solidFill>
                  <a:srgbClr val="FF0000"/>
                </a:solidFill>
                <a:latin typeface="微软雅黑" pitchFamily="34" charset="-122"/>
                <a:ea typeface="微软雅黑" pitchFamily="34" charset="-122"/>
              </a:rPr>
              <a:t>将三个带子的字符串放在一个带子中 </a:t>
            </a:r>
            <a:r>
              <a:rPr lang="en-US" altLang="zh-CN" sz="2000" dirty="0">
                <a:solidFill>
                  <a:srgbClr val="FF0000"/>
                </a:solidFill>
                <a:latin typeface="微软雅黑" pitchFamily="34" charset="-122"/>
                <a:ea typeface="微软雅黑" pitchFamily="34" charset="-122"/>
              </a:rPr>
              <a:t>, </a:t>
            </a:r>
            <a:r>
              <a:rPr lang="zh-CN" altLang="en-US" sz="2000" dirty="0">
                <a:solidFill>
                  <a:srgbClr val="FF0000"/>
                </a:solidFill>
                <a:latin typeface="微软雅黑" pitchFamily="34" charset="-122"/>
                <a:ea typeface="微软雅黑" pitchFamily="34" charset="-122"/>
              </a:rPr>
              <a:t>使用 “</a:t>
            </a:r>
            <a:r>
              <a:rPr lang="en-US" altLang="zh-CN" sz="2000" dirty="0">
                <a:solidFill>
                  <a:srgbClr val="FF0000"/>
                </a:solidFill>
                <a:latin typeface="微软雅黑" pitchFamily="34" charset="-122"/>
                <a:ea typeface="微软雅黑" pitchFamily="34" charset="-122"/>
              </a:rPr>
              <a:t>#” </a:t>
            </a:r>
            <a:r>
              <a:rPr lang="zh-CN" altLang="en-US" sz="2000" dirty="0">
                <a:solidFill>
                  <a:srgbClr val="FF0000"/>
                </a:solidFill>
                <a:latin typeface="微软雅黑" pitchFamily="34" charset="-122"/>
                <a:ea typeface="微软雅黑" pitchFamily="34" charset="-122"/>
              </a:rPr>
              <a:t>分割 </a:t>
            </a:r>
            <a:r>
              <a:rPr lang="en-US" altLang="zh-CN" sz="2000" dirty="0">
                <a:solidFill>
                  <a:srgbClr val="FF0000"/>
                </a:solidFill>
                <a:latin typeface="微软雅黑" pitchFamily="34" charset="-122"/>
                <a:ea typeface="微软雅黑" pitchFamily="34" charset="-122"/>
              </a:rPr>
              <a:t>, </a:t>
            </a:r>
            <a:r>
              <a:rPr lang="zh-CN" altLang="en-US" sz="2000" dirty="0">
                <a:solidFill>
                  <a:srgbClr val="FF0000"/>
                </a:solidFill>
                <a:latin typeface="微软雅黑" pitchFamily="34" charset="-122"/>
                <a:ea typeface="微软雅黑" pitchFamily="34" charset="-122"/>
              </a:rPr>
              <a:t>并使用红色记录三个带子对应的位置 </a:t>
            </a:r>
            <a:r>
              <a:rPr lang="en-US" altLang="zh-CN" sz="2000" dirty="0">
                <a:solidFill>
                  <a:srgbClr val="FF0000"/>
                </a:solidFill>
                <a:latin typeface="微软雅黑" pitchFamily="34" charset="-122"/>
                <a:ea typeface="微软雅黑" pitchFamily="34" charset="-122"/>
              </a:rPr>
              <a:t>, </a:t>
            </a:r>
            <a:r>
              <a:rPr lang="zh-CN" altLang="en-US" sz="2000" dirty="0">
                <a:solidFill>
                  <a:srgbClr val="FF0000"/>
                </a:solidFill>
                <a:latin typeface="微软雅黑" pitchFamily="34" charset="-122"/>
                <a:ea typeface="微软雅黑" pitchFamily="34" charset="-122"/>
              </a:rPr>
              <a:t>一个读头需要记录三个位置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如下图 </a:t>
            </a:r>
            <a:r>
              <a:rPr lang="en-US" altLang="zh-CN" sz="2000" dirty="0">
                <a:latin typeface="微软雅黑" pitchFamily="34" charset="-122"/>
                <a:ea typeface="微软雅黑" pitchFamily="34" charset="-122"/>
              </a:rPr>
              <a:t>:</a:t>
            </a:r>
          </a:p>
          <a:p>
            <a:pPr>
              <a:lnSpc>
                <a:spcPct val="150000"/>
              </a:lnSpc>
            </a:pPr>
            <a:r>
              <a:rPr lang="zh-CN" altLang="en-US" sz="2000" dirty="0">
                <a:latin typeface="微软雅黑" pitchFamily="34" charset="-122"/>
                <a:ea typeface="微软雅黑" pitchFamily="34" charset="-122"/>
              </a:rPr>
              <a:t>计算 单个带子图灵机 模仿 三个带子图灵机 一步的计算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需要花费的步数 </a:t>
            </a:r>
            <a:r>
              <a:rPr lang="en-US" altLang="zh-CN" sz="2000" dirty="0">
                <a:latin typeface="微软雅黑" pitchFamily="34" charset="-122"/>
                <a:ea typeface="微软雅黑" pitchFamily="34" charset="-122"/>
              </a:rPr>
              <a:t>;</a:t>
            </a:r>
          </a:p>
        </p:txBody>
      </p:sp>
      <p:pic>
        <p:nvPicPr>
          <p:cNvPr id="14" name="图片 13">
            <a:extLst>
              <a:ext uri="{FF2B5EF4-FFF2-40B4-BE49-F238E27FC236}">
                <a16:creationId xmlns:a16="http://schemas.microsoft.com/office/drawing/2014/main" id="{B4AB5ADB-454C-4A1E-884B-81B528571C51}"/>
              </a:ext>
            </a:extLst>
          </p:cNvPr>
          <p:cNvPicPr>
            <a:picLocks noChangeAspect="1"/>
          </p:cNvPicPr>
          <p:nvPr/>
        </p:nvPicPr>
        <p:blipFill rotWithShape="1">
          <a:blip r:embed="rId3"/>
          <a:srcRect l="4107" t="24298" r="3027" b="18635"/>
          <a:stretch/>
        </p:blipFill>
        <p:spPr>
          <a:xfrm>
            <a:off x="1101012" y="4492341"/>
            <a:ext cx="6522098" cy="1367283"/>
          </a:xfrm>
          <a:prstGeom prst="rect">
            <a:avLst/>
          </a:prstGeom>
        </p:spPr>
      </p:pic>
    </p:spTree>
    <p:extLst>
      <p:ext uri="{BB962C8B-B14F-4D97-AF65-F5344CB8AC3E}">
        <p14:creationId xmlns:p14="http://schemas.microsoft.com/office/powerpoint/2010/main" val="410008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2.2 </a:t>
            </a:r>
            <a:r>
              <a:rPr lang="zh-CN" altLang="en-US" dirty="0">
                <a:sym typeface="微软雅黑" panose="020B0503020204020204" pitchFamily="34" charset="-122"/>
              </a:rPr>
              <a:t>证明过程</a:t>
            </a:r>
            <a:r>
              <a:rPr lang="en-US" altLang="zh-CN" dirty="0">
                <a:sym typeface="微软雅黑" panose="020B0503020204020204" pitchFamily="34" charset="-122"/>
              </a:rPr>
              <a:t>1</a:t>
            </a:r>
            <a:endParaRPr lang="zh-CN" altLang="en-US" dirty="0">
              <a:sym typeface="微软雅黑" panose="020B0503020204020204" pitchFamily="34" charset="-122"/>
            </a:endParaRPr>
          </a:p>
        </p:txBody>
      </p:sp>
      <p:sp>
        <p:nvSpPr>
          <p:cNvPr id="9" name="文本框 8">
            <a:extLst>
              <a:ext uri="{FF2B5EF4-FFF2-40B4-BE49-F238E27FC236}">
                <a16:creationId xmlns:a16="http://schemas.microsoft.com/office/drawing/2014/main" id="{5207680E-5050-48CD-85F8-558E640F4B74}"/>
              </a:ext>
            </a:extLst>
          </p:cNvPr>
          <p:cNvSpPr txBox="1"/>
          <p:nvPr/>
        </p:nvSpPr>
        <p:spPr>
          <a:xfrm>
            <a:off x="361950" y="1679115"/>
            <a:ext cx="8498715" cy="4547819"/>
          </a:xfrm>
          <a:prstGeom prst="rect">
            <a:avLst/>
          </a:prstGeom>
          <a:noFill/>
        </p:spPr>
        <p:txBody>
          <a:bodyPr wrap="square" rtlCol="0">
            <a:noAutofit/>
          </a:bodyPr>
          <a:lstStyle/>
          <a:p>
            <a:pPr>
              <a:lnSpc>
                <a:spcPct val="150000"/>
              </a:lnSpc>
            </a:pPr>
            <a:r>
              <a:rPr lang="zh-CN" altLang="en-US" sz="1800" dirty="0">
                <a:latin typeface="微软雅黑" pitchFamily="34" charset="-122"/>
                <a:ea typeface="微软雅黑" pitchFamily="34" charset="-122"/>
              </a:rPr>
              <a:t>使用 </a:t>
            </a:r>
            <a:r>
              <a:rPr lang="en-US" altLang="zh-CN" sz="1800" dirty="0">
                <a:latin typeface="微软雅黑" pitchFamily="34" charset="-122"/>
                <a:ea typeface="微软雅黑" pitchFamily="34" charset="-122"/>
              </a:rPr>
              <a:t>1 </a:t>
            </a:r>
            <a:r>
              <a:rPr lang="zh-CN" altLang="en-US" sz="1800" dirty="0">
                <a:latin typeface="微软雅黑" pitchFamily="34" charset="-122"/>
                <a:ea typeface="微软雅黑" pitchFamily="34" charset="-122"/>
              </a:rPr>
              <a:t>个带子的图灵机 模拟 </a:t>
            </a: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个带子的图灵机 的代价是 </a:t>
            </a:r>
            <a:r>
              <a:rPr lang="zh-CN" altLang="en-US" sz="1800" dirty="0">
                <a:solidFill>
                  <a:srgbClr val="FF0000"/>
                </a:solidFill>
                <a:latin typeface="微软雅黑" pitchFamily="34" charset="-122"/>
                <a:ea typeface="微软雅黑" pitchFamily="34" charset="-122"/>
              </a:rPr>
              <a:t>读写头必须从左向右整个遍历一遍带子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才能模拟 </a:t>
            </a:r>
            <a:r>
              <a:rPr lang="en-US" altLang="zh-CN" sz="1800" dirty="0">
                <a:solidFill>
                  <a:srgbClr val="FF0000"/>
                </a:solidFill>
                <a:latin typeface="微软雅黑" pitchFamily="34" charset="-122"/>
                <a:ea typeface="微软雅黑" pitchFamily="34" charset="-122"/>
              </a:rPr>
              <a:t>3 </a:t>
            </a:r>
            <a:r>
              <a:rPr lang="zh-CN" altLang="en-US" sz="1800" dirty="0">
                <a:solidFill>
                  <a:srgbClr val="FF0000"/>
                </a:solidFill>
                <a:latin typeface="微软雅黑" pitchFamily="34" charset="-122"/>
                <a:ea typeface="微软雅黑" pitchFamily="34" charset="-122"/>
              </a:rPr>
              <a:t>个带子的图灵机 一步的计算</a:t>
            </a:r>
            <a:r>
              <a:rPr lang="zh-CN" altLang="en-US"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a:t>
            </a:r>
          </a:p>
          <a:p>
            <a:pPr>
              <a:lnSpc>
                <a:spcPct val="150000"/>
              </a:lnSpc>
            </a:pPr>
            <a:r>
              <a:rPr lang="zh-CN" altLang="en-US" sz="1800" dirty="0">
                <a:latin typeface="微软雅黑" pitchFamily="34" charset="-122"/>
                <a:ea typeface="微软雅黑" pitchFamily="34" charset="-122"/>
              </a:rPr>
              <a:t>最坏的情况下就是 </a:t>
            </a:r>
            <a:r>
              <a:rPr lang="en-US" altLang="zh-CN" sz="1800" dirty="0">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三个带子图灵机走 </a:t>
            </a:r>
            <a:r>
              <a:rPr lang="en-US" altLang="zh-CN" sz="1800" dirty="0">
                <a:solidFill>
                  <a:srgbClr val="FF0000"/>
                </a:solidFill>
                <a:latin typeface="微软雅黑" pitchFamily="34" charset="-122"/>
                <a:ea typeface="微软雅黑" pitchFamily="34" charset="-122"/>
              </a:rPr>
              <a:t>1 </a:t>
            </a:r>
            <a:r>
              <a:rPr lang="zh-CN" altLang="en-US" sz="1800" dirty="0">
                <a:solidFill>
                  <a:srgbClr val="FF0000"/>
                </a:solidFill>
                <a:latin typeface="微软雅黑" pitchFamily="34" charset="-122"/>
                <a:ea typeface="微软雅黑" pitchFamily="34" charset="-122"/>
              </a:rPr>
              <a:t>步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单个带子图灵机走 三个带子所有字符串的内容长度 对应的步数 </a:t>
            </a:r>
            <a:r>
              <a:rPr lang="en-US" altLang="zh-CN" sz="1800" dirty="0">
                <a:solidFill>
                  <a:srgbClr val="FF0000"/>
                </a:solidFill>
                <a:latin typeface="微软雅黑" pitchFamily="34" charset="-122"/>
                <a:ea typeface="微软雅黑" pitchFamily="34" charset="-122"/>
              </a:rPr>
              <a: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也就是 </a:t>
            </a:r>
            <a:r>
              <a:rPr lang="en-US" altLang="zh-CN" sz="1800" dirty="0">
                <a:latin typeface="微软雅黑" pitchFamily="34" charset="-122"/>
                <a:ea typeface="微软雅黑" pitchFamily="34" charset="-122"/>
              </a:rPr>
              <a:t>10 + 4  </a:t>
            </a:r>
            <a:r>
              <a:rPr lang="zh-CN" altLang="en-US" sz="1800" dirty="0">
                <a:latin typeface="微软雅黑" pitchFamily="34" charset="-122"/>
                <a:ea typeface="微软雅黑" pitchFamily="34" charset="-122"/>
              </a:rPr>
              <a:t>步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多出来的 </a:t>
            </a:r>
            <a:r>
              <a:rPr lang="en-US" altLang="zh-CN" sz="1800" dirty="0">
                <a:latin typeface="微软雅黑" pitchFamily="34" charset="-122"/>
                <a:ea typeface="微软雅黑" pitchFamily="34" charset="-122"/>
              </a:rPr>
              <a:t>4 </a:t>
            </a:r>
            <a:r>
              <a:rPr lang="zh-CN" altLang="en-US" sz="1800" dirty="0">
                <a:latin typeface="微软雅黑" pitchFamily="34" charset="-122"/>
                <a:ea typeface="微软雅黑" pitchFamily="34" charset="-122"/>
              </a:rPr>
              <a:t>步是 </a:t>
            </a:r>
            <a:r>
              <a:rPr lang="en-US" altLang="zh-CN" sz="1800" dirty="0">
                <a:latin typeface="微软雅黑" pitchFamily="34" charset="-122"/>
                <a:ea typeface="微软雅黑" pitchFamily="34" charset="-122"/>
              </a:rPr>
              <a:t>4  </a:t>
            </a:r>
            <a:r>
              <a:rPr lang="zh-CN" altLang="en-US" sz="1800" dirty="0">
                <a:latin typeface="微软雅黑" pitchFamily="34" charset="-122"/>
                <a:ea typeface="微软雅黑" pitchFamily="34" charset="-122"/>
              </a:rPr>
              <a:t>个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分割字符 </a:t>
            </a:r>
            <a:r>
              <a:rPr lang="en-US" altLang="zh-CN" sz="1800" dirty="0">
                <a:latin typeface="微软雅黑" pitchFamily="34" charset="-122"/>
                <a:ea typeface="微软雅黑" pitchFamily="34" charset="-122"/>
              </a:rPr>
              <a:t>;</a:t>
            </a:r>
          </a:p>
          <a:p>
            <a:pPr>
              <a:lnSpc>
                <a:spcPct val="150000"/>
              </a:lnSpc>
            </a:pPr>
            <a:r>
              <a:rPr lang="zh-CN" altLang="en-US" sz="1800" dirty="0">
                <a:latin typeface="微软雅黑" pitchFamily="34" charset="-122"/>
                <a:ea typeface="微软雅黑" pitchFamily="34" charset="-122"/>
              </a:rPr>
              <a:t>三个带子图灵机 每个带子的长度是 </a:t>
            </a:r>
            <a:r>
              <a:rPr lang="en-US" altLang="zh-CN" sz="1800" dirty="0">
                <a:latin typeface="微软雅黑" pitchFamily="34" charset="-122"/>
                <a:ea typeface="微软雅黑" pitchFamily="34" charset="-122"/>
              </a:rPr>
              <a:t>t(n) , </a:t>
            </a:r>
            <a:r>
              <a:rPr lang="zh-CN" altLang="en-US" sz="1800" dirty="0">
                <a:latin typeface="微软雅黑" pitchFamily="34" charset="-122"/>
                <a:ea typeface="微软雅黑" pitchFamily="34" charset="-122"/>
              </a:rPr>
              <a:t>那模拟的单个带子图灵机 带子长度就是 </a:t>
            </a:r>
            <a:r>
              <a:rPr lang="en-US" altLang="zh-CN" sz="1800" dirty="0">
                <a:latin typeface="微软雅黑" pitchFamily="34" charset="-122"/>
                <a:ea typeface="微软雅黑" pitchFamily="34" charset="-122"/>
              </a:rPr>
              <a:t>3t(n) ;</a:t>
            </a:r>
          </a:p>
          <a:p>
            <a:pPr>
              <a:lnSpc>
                <a:spcPct val="150000"/>
              </a:lnSpc>
            </a:pPr>
            <a:r>
              <a:rPr lang="zh-CN" altLang="en-US" sz="1800" dirty="0">
                <a:latin typeface="微软雅黑" pitchFamily="34" charset="-122"/>
                <a:ea typeface="微软雅黑" pitchFamily="34" charset="-122"/>
              </a:rPr>
              <a:t>单个带子图灵机模仿三个带子图灵机</a:t>
            </a: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步操作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最坏的情况下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需要执行的步数是 </a:t>
            </a:r>
            <a:r>
              <a:rPr lang="en-US" altLang="zh-CN" sz="1800" dirty="0">
                <a:latin typeface="微软雅黑" pitchFamily="34" charset="-122"/>
                <a:ea typeface="微软雅黑" pitchFamily="34" charset="-122"/>
              </a:rPr>
              <a:t>3t(n) ;</a:t>
            </a:r>
          </a:p>
          <a:p>
            <a:pPr>
              <a:lnSpc>
                <a:spcPct val="150000"/>
              </a:lnSpc>
            </a:pPr>
            <a:r>
              <a:rPr lang="zh-CN" altLang="en-US" sz="1800" dirty="0">
                <a:solidFill>
                  <a:srgbClr val="FF0000"/>
                </a:solidFill>
                <a:latin typeface="微软雅黑" pitchFamily="34" charset="-122"/>
                <a:ea typeface="微软雅黑" pitchFamily="34" charset="-122"/>
              </a:rPr>
              <a:t>那三个带子每个带子长度是</a:t>
            </a:r>
            <a:r>
              <a:rPr lang="en-US" altLang="zh-CN" sz="1800" dirty="0">
                <a:solidFill>
                  <a:srgbClr val="FF0000"/>
                </a:solidFill>
                <a:latin typeface="微软雅黑" pitchFamily="34" charset="-122"/>
                <a:ea typeface="微软雅黑" pitchFamily="34" charset="-122"/>
              </a:rPr>
              <a:t>t(n)</a:t>
            </a:r>
            <a:r>
              <a:rPr lang="zh-CN" altLang="en-US" sz="1800" dirty="0">
                <a:solidFill>
                  <a:srgbClr val="FF0000"/>
                </a:solidFill>
                <a:latin typeface="微软雅黑" pitchFamily="34" charset="-122"/>
                <a:ea typeface="微软雅黑" pitchFamily="34" charset="-122"/>
              </a:rPr>
              <a:t>，也就是说，单带图灵机需要模仿三带图灵机 </a:t>
            </a:r>
            <a:r>
              <a:rPr lang="en-US" altLang="zh-CN" sz="1800" dirty="0">
                <a:solidFill>
                  <a:srgbClr val="FF0000"/>
                </a:solidFill>
                <a:latin typeface="微软雅黑" pitchFamily="34" charset="-122"/>
                <a:ea typeface="微软雅黑" pitchFamily="34" charset="-122"/>
              </a:rPr>
              <a:t>t(n) </a:t>
            </a:r>
            <a:r>
              <a:rPr lang="zh-CN" altLang="en-US" sz="1800" dirty="0">
                <a:solidFill>
                  <a:srgbClr val="FF0000"/>
                </a:solidFill>
                <a:latin typeface="微软雅黑" pitchFamily="34" charset="-122"/>
                <a:ea typeface="微软雅黑" pitchFamily="34" charset="-122"/>
              </a:rPr>
              <a:t>步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因此总共需要执行的步数是 </a:t>
            </a:r>
            <a:r>
              <a:rPr lang="en-US" altLang="zh-CN" sz="1800" dirty="0">
                <a:solidFill>
                  <a:srgbClr val="FF0000"/>
                </a:solidFill>
                <a:latin typeface="微软雅黑" pitchFamily="34" charset="-122"/>
                <a:ea typeface="微软雅黑" pitchFamily="34" charset="-122"/>
              </a:rPr>
              <a:t>3t^2(n);</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380611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2.2 </a:t>
            </a:r>
            <a:r>
              <a:rPr lang="zh-CN" altLang="en-US" dirty="0">
                <a:sym typeface="微软雅黑" panose="020B0503020204020204" pitchFamily="34" charset="-122"/>
              </a:rPr>
              <a:t>证明过程</a:t>
            </a:r>
            <a:r>
              <a:rPr lang="en-US" altLang="zh-CN" dirty="0">
                <a:sym typeface="微软雅黑" panose="020B0503020204020204" pitchFamily="34" charset="-122"/>
              </a:rPr>
              <a:t>1</a:t>
            </a:r>
            <a:endParaRPr lang="zh-CN" altLang="en-US" dirty="0">
              <a:sym typeface="微软雅黑" panose="020B0503020204020204" pitchFamily="34" charset="-122"/>
            </a:endParaRPr>
          </a:p>
        </p:txBody>
      </p:sp>
      <p:sp>
        <p:nvSpPr>
          <p:cNvPr id="9" name="文本框 8">
            <a:extLst>
              <a:ext uri="{FF2B5EF4-FFF2-40B4-BE49-F238E27FC236}">
                <a16:creationId xmlns:a16="http://schemas.microsoft.com/office/drawing/2014/main" id="{5207680E-5050-48CD-85F8-558E640F4B74}"/>
              </a:ext>
            </a:extLst>
          </p:cNvPr>
          <p:cNvSpPr txBox="1"/>
          <p:nvPr/>
        </p:nvSpPr>
        <p:spPr>
          <a:xfrm>
            <a:off x="361950" y="1726163"/>
            <a:ext cx="8462865" cy="4264090"/>
          </a:xfrm>
          <a:prstGeom prst="rect">
            <a:avLst/>
          </a:prstGeom>
          <a:noFill/>
        </p:spPr>
        <p:txBody>
          <a:bodyPr wrap="square" rtlCol="0">
            <a:noAutofit/>
          </a:bodyPr>
          <a:lstStyle/>
          <a:p>
            <a:pPr>
              <a:lnSpc>
                <a:spcPct val="150000"/>
              </a:lnSpc>
            </a:pPr>
            <a:r>
              <a:rPr lang="zh-CN" altLang="en-US" sz="1800" dirty="0">
                <a:latin typeface="微软雅黑" pitchFamily="34" charset="-122"/>
                <a:ea typeface="微软雅黑" pitchFamily="34" charset="-122"/>
              </a:rPr>
              <a:t>如果是四个带子图灵机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总共需要模仿的步数是 </a:t>
            </a:r>
            <a:r>
              <a:rPr lang="en-US" altLang="zh-CN" sz="1800" dirty="0">
                <a:latin typeface="微软雅黑" pitchFamily="34" charset="-122"/>
                <a:ea typeface="微软雅黑" pitchFamily="34" charset="-122"/>
              </a:rPr>
              <a:t>4t^2(n),</a:t>
            </a:r>
          </a:p>
          <a:p>
            <a:pPr>
              <a:lnSpc>
                <a:spcPct val="150000"/>
              </a:lnSpc>
            </a:pPr>
            <a:r>
              <a:rPr lang="zh-CN" altLang="en-US" sz="1800" dirty="0">
                <a:latin typeface="微软雅黑" pitchFamily="34" charset="-122"/>
                <a:ea typeface="微软雅黑" pitchFamily="34" charset="-122"/>
              </a:rPr>
              <a:t>如果是五个带子图灵机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总共需要模仿的步数是 </a:t>
            </a:r>
            <a:r>
              <a:rPr lang="en-US" altLang="zh-CN" sz="1800" dirty="0">
                <a:latin typeface="微软雅黑" pitchFamily="34" charset="-122"/>
                <a:ea typeface="微软雅黑" pitchFamily="34" charset="-122"/>
              </a:rPr>
              <a:t>5t^2(n),</a:t>
            </a:r>
          </a:p>
          <a:p>
            <a:pPr>
              <a:lnSpc>
                <a:spcPct val="150000"/>
              </a:lnSpc>
            </a:pPr>
            <a:r>
              <a:rPr lang="zh-CN" altLang="en-US" sz="1800" dirty="0">
                <a:latin typeface="微软雅黑" pitchFamily="34" charset="-122"/>
                <a:ea typeface="微软雅黑" pitchFamily="34" charset="-122"/>
              </a:rPr>
              <a:t>如果是一百个带子图灵机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总共需要模仿的步数是 </a:t>
            </a:r>
            <a:r>
              <a:rPr lang="en-US" altLang="zh-CN" sz="1800" dirty="0">
                <a:latin typeface="微软雅黑" pitchFamily="34" charset="-122"/>
                <a:ea typeface="微软雅黑" pitchFamily="34" charset="-122"/>
              </a:rPr>
              <a:t>100t^2(n)</a:t>
            </a:r>
            <a:r>
              <a:rPr lang="zh-CN" altLang="en-US" sz="1800" dirty="0">
                <a:latin typeface="微软雅黑" pitchFamily="34" charset="-122"/>
                <a:ea typeface="微软雅黑" pitchFamily="34" charset="-122"/>
              </a:rPr>
              <a:t>，</a:t>
            </a:r>
          </a:p>
          <a:p>
            <a:pPr>
              <a:lnSpc>
                <a:spcPct val="150000"/>
              </a:lnSpc>
            </a:pPr>
            <a:r>
              <a:rPr lang="zh-CN" altLang="en-US" sz="1800" dirty="0">
                <a:solidFill>
                  <a:srgbClr val="FF0000"/>
                </a:solidFill>
                <a:latin typeface="微软雅黑" pitchFamily="34" charset="-122"/>
                <a:ea typeface="微软雅黑" pitchFamily="34" charset="-122"/>
              </a:rPr>
              <a:t>单带图灵机模仿多带图灵机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所花费的时间是平方增加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不管多个带子的个数是多少 。</a:t>
            </a: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33553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2.2 </a:t>
            </a:r>
            <a:r>
              <a:rPr lang="zh-CN" altLang="en-US" dirty="0">
                <a:sym typeface="微软雅黑" panose="020B0503020204020204" pitchFamily="34" charset="-122"/>
              </a:rPr>
              <a:t>非确定性图灵机和确定性图灵机复杂度之间的关系</a:t>
            </a:r>
          </a:p>
        </p:txBody>
      </p:sp>
      <p:sp>
        <p:nvSpPr>
          <p:cNvPr id="6" name="矩形 5">
            <a:extLst>
              <a:ext uri="{FF2B5EF4-FFF2-40B4-BE49-F238E27FC236}">
                <a16:creationId xmlns:a16="http://schemas.microsoft.com/office/drawing/2014/main" id="{11113082-6A11-4099-BDB9-1E0B8EF9106A}"/>
              </a:ext>
            </a:extLst>
          </p:cNvPr>
          <p:cNvSpPr/>
          <p:nvPr/>
        </p:nvSpPr>
        <p:spPr>
          <a:xfrm>
            <a:off x="1007707" y="1410307"/>
            <a:ext cx="5859624" cy="369332"/>
          </a:xfrm>
          <a:prstGeom prst="rect">
            <a:avLst/>
          </a:prstGeom>
        </p:spPr>
        <p:txBody>
          <a:bodyPr wrap="square">
            <a:spAutoFit/>
          </a:bodyPr>
          <a:lstStyle/>
          <a:p>
            <a:r>
              <a:rPr lang="zh-CN" altLang="en-US" sz="1800" dirty="0"/>
              <a:t>确定性图灵机 计算 </a:t>
            </a:r>
            <a:r>
              <a:rPr lang="en-US" altLang="zh-CN" sz="1800" dirty="0"/>
              <a:t>, </a:t>
            </a:r>
            <a:r>
              <a:rPr lang="zh-CN" altLang="en-US" sz="1800" dirty="0"/>
              <a:t>与 非确定性图灵机 计算 的差别 </a:t>
            </a:r>
            <a:r>
              <a:rPr lang="en-US" altLang="zh-CN" sz="1800" dirty="0"/>
              <a:t>:</a:t>
            </a:r>
            <a:endParaRPr lang="zh-CN" altLang="en-US" sz="1800" dirty="0"/>
          </a:p>
        </p:txBody>
      </p:sp>
      <p:pic>
        <p:nvPicPr>
          <p:cNvPr id="8" name="图片 7">
            <a:extLst>
              <a:ext uri="{FF2B5EF4-FFF2-40B4-BE49-F238E27FC236}">
                <a16:creationId xmlns:a16="http://schemas.microsoft.com/office/drawing/2014/main" id="{24DE63D9-16ED-49B0-A133-9761C3ECCE3E}"/>
              </a:ext>
            </a:extLst>
          </p:cNvPr>
          <p:cNvPicPr>
            <a:picLocks noChangeAspect="1"/>
          </p:cNvPicPr>
          <p:nvPr/>
        </p:nvPicPr>
        <p:blipFill rotWithShape="1">
          <a:blip r:embed="rId3">
            <a:extLst>
              <a:ext uri="{28A0092B-C50C-407E-A947-70E740481C1C}">
                <a14:useLocalDpi xmlns:a14="http://schemas.microsoft.com/office/drawing/2010/main" val="0"/>
              </a:ext>
            </a:extLst>
          </a:blip>
          <a:srcRect l="5933" t="6830" r="5463" b="10360"/>
          <a:stretch/>
        </p:blipFill>
        <p:spPr>
          <a:xfrm>
            <a:off x="1865149" y="1779639"/>
            <a:ext cx="4852891" cy="2757383"/>
          </a:xfrm>
          <a:prstGeom prst="rect">
            <a:avLst/>
          </a:prstGeom>
        </p:spPr>
      </p:pic>
      <p:sp>
        <p:nvSpPr>
          <p:cNvPr id="10" name="文本框 9">
            <a:extLst>
              <a:ext uri="{FF2B5EF4-FFF2-40B4-BE49-F238E27FC236}">
                <a16:creationId xmlns:a16="http://schemas.microsoft.com/office/drawing/2014/main" id="{3D744814-7EC1-474A-A386-F35FEFE9E224}"/>
              </a:ext>
            </a:extLst>
          </p:cNvPr>
          <p:cNvSpPr txBox="1"/>
          <p:nvPr/>
        </p:nvSpPr>
        <p:spPr>
          <a:xfrm>
            <a:off x="361950" y="4906353"/>
            <a:ext cx="8474140" cy="1485115"/>
          </a:xfrm>
          <a:prstGeom prst="rect">
            <a:avLst/>
          </a:prstGeom>
          <a:noFill/>
        </p:spPr>
        <p:txBody>
          <a:bodyPr wrap="square" rtlCol="0">
            <a:noAutofit/>
          </a:bodyPr>
          <a:lstStyle/>
          <a:p>
            <a:pPr algn="l"/>
            <a:r>
              <a:rPr lang="zh-CN" altLang="en-US" sz="1800" dirty="0">
                <a:latin typeface="微软雅黑" pitchFamily="34" charset="-122"/>
                <a:ea typeface="微软雅黑" pitchFamily="34" charset="-122"/>
              </a:rPr>
              <a:t>确定性图灵机 在字符串上进行计算时</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只有一个分支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非确定性图灵机 在字符串上进行计算时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有很多个分支 </a:t>
            </a:r>
            <a:r>
              <a:rPr lang="en-US" altLang="zh-CN" sz="1800" dirty="0">
                <a:latin typeface="微软雅黑" pitchFamily="34" charset="-122"/>
                <a:ea typeface="微软雅黑" pitchFamily="34" charset="-122"/>
              </a:rPr>
              <a:t>;</a:t>
            </a:r>
          </a:p>
          <a:p>
            <a:r>
              <a:rPr lang="zh-CN" altLang="en-US" sz="1800" dirty="0">
                <a:latin typeface="微软雅黑" pitchFamily="34" charset="-122"/>
                <a:ea typeface="微软雅黑" pitchFamily="34" charset="-122"/>
              </a:rPr>
              <a:t>非确定性图灵机 时间复杂度取值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将所有的长度为 </a:t>
            </a:r>
            <a:r>
              <a:rPr lang="en-US" altLang="zh-CN" sz="1800" dirty="0">
                <a:latin typeface="微软雅黑" pitchFamily="34" charset="-122"/>
                <a:ea typeface="微软雅黑" pitchFamily="34" charset="-122"/>
              </a:rPr>
              <a:t>n  </a:t>
            </a:r>
            <a:r>
              <a:rPr lang="zh-CN" altLang="en-US" sz="1800" dirty="0">
                <a:latin typeface="微软雅黑" pitchFamily="34" charset="-122"/>
                <a:ea typeface="微软雅黑" pitchFamily="34" charset="-122"/>
              </a:rPr>
              <a:t>的字符串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依次输入到非确定性图灵机中进行计算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得到的计算树是不同的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所有的计算树中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高度最高的计算树的高度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作为计算的步数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也就是时间复杂度的取值 </a:t>
            </a:r>
            <a:r>
              <a:rPr lang="en-US" altLang="zh-CN" sz="1800" dirty="0">
                <a:solidFill>
                  <a:srgbClr val="FF0000"/>
                </a:solidFill>
                <a:latin typeface="微软雅黑" pitchFamily="34" charset="-122"/>
                <a:ea typeface="微软雅黑" pitchFamily="34" charset="-122"/>
              </a:rPr>
              <a:t>;</a:t>
            </a:r>
          </a:p>
          <a:p>
            <a:pPr algn="l"/>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32374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2.2 </a:t>
            </a:r>
            <a:r>
              <a:rPr lang="zh-CN" altLang="en-US" dirty="0">
                <a:sym typeface="微软雅黑" panose="020B0503020204020204" pitchFamily="34" charset="-122"/>
              </a:rPr>
              <a:t>证明过程</a:t>
            </a:r>
            <a:r>
              <a:rPr lang="en-US" altLang="zh-CN" dirty="0">
                <a:sym typeface="微软雅黑" panose="020B0503020204020204" pitchFamily="34" charset="-122"/>
              </a:rPr>
              <a:t>2</a:t>
            </a:r>
            <a:endParaRPr lang="zh-CN" altLang="en-US" dirty="0">
              <a:sym typeface="微软雅黑" panose="020B0503020204020204" pitchFamily="34" charset="-122"/>
            </a:endParaRPr>
          </a:p>
        </p:txBody>
      </p:sp>
      <p:pic>
        <p:nvPicPr>
          <p:cNvPr id="7" name="图片 6">
            <a:extLst>
              <a:ext uri="{FF2B5EF4-FFF2-40B4-BE49-F238E27FC236}">
                <a16:creationId xmlns:a16="http://schemas.microsoft.com/office/drawing/2014/main" id="{21373860-C9F4-4CBA-B9F0-1C10E7C137D0}"/>
              </a:ext>
            </a:extLst>
          </p:cNvPr>
          <p:cNvPicPr>
            <a:picLocks noChangeAspect="1"/>
          </p:cNvPicPr>
          <p:nvPr/>
        </p:nvPicPr>
        <p:blipFill rotWithShape="1">
          <a:blip r:embed="rId3">
            <a:extLst>
              <a:ext uri="{28A0092B-C50C-407E-A947-70E740481C1C}">
                <a14:useLocalDpi xmlns:a14="http://schemas.microsoft.com/office/drawing/2010/main" val="0"/>
              </a:ext>
            </a:extLst>
          </a:blip>
          <a:srcRect t="88942" r="-4985"/>
          <a:stretch/>
        </p:blipFill>
        <p:spPr>
          <a:xfrm>
            <a:off x="823738" y="1733912"/>
            <a:ext cx="7496524" cy="533401"/>
          </a:xfrm>
          <a:prstGeom prst="rect">
            <a:avLst/>
          </a:prstGeom>
        </p:spPr>
      </p:pic>
      <p:sp>
        <p:nvSpPr>
          <p:cNvPr id="8" name="文本框 7">
            <a:extLst>
              <a:ext uri="{FF2B5EF4-FFF2-40B4-BE49-F238E27FC236}">
                <a16:creationId xmlns:a16="http://schemas.microsoft.com/office/drawing/2014/main" id="{9E4D46F1-A7BD-4D40-B189-6B725F4A1D83}"/>
              </a:ext>
            </a:extLst>
          </p:cNvPr>
          <p:cNvSpPr txBox="1"/>
          <p:nvPr/>
        </p:nvSpPr>
        <p:spPr>
          <a:xfrm>
            <a:off x="361950" y="2453951"/>
            <a:ext cx="8640147" cy="4032641"/>
          </a:xfrm>
          <a:prstGeom prst="rect">
            <a:avLst/>
          </a:prstGeom>
          <a:noFill/>
        </p:spPr>
        <p:txBody>
          <a:bodyPr wrap="square" rtlCol="0">
            <a:noAutofit/>
          </a:bodyPr>
          <a:lstStyle/>
          <a:p>
            <a:pPr algn="l"/>
            <a:r>
              <a:rPr lang="zh-CN" altLang="en-US" sz="1700" dirty="0">
                <a:solidFill>
                  <a:srgbClr val="FF0000"/>
                </a:solidFill>
                <a:latin typeface="微软雅黑" pitchFamily="34" charset="-122"/>
                <a:ea typeface="微软雅黑" pitchFamily="34" charset="-122"/>
              </a:rPr>
              <a:t>证明：</a:t>
            </a:r>
            <a:endParaRPr lang="en-US" altLang="zh-CN" sz="1700" dirty="0">
              <a:solidFill>
                <a:srgbClr val="FF0000"/>
              </a:solidFill>
              <a:latin typeface="微软雅黑" pitchFamily="34" charset="-122"/>
              <a:ea typeface="微软雅黑" pitchFamily="34" charset="-122"/>
            </a:endParaRPr>
          </a:p>
          <a:p>
            <a:pPr algn="l"/>
            <a:endParaRPr lang="en-US" altLang="zh-CN" sz="1700" dirty="0">
              <a:solidFill>
                <a:srgbClr val="FF0000"/>
              </a:solidFill>
              <a:latin typeface="微软雅黑" pitchFamily="34" charset="-122"/>
              <a:ea typeface="微软雅黑" pitchFamily="34" charset="-122"/>
            </a:endParaRPr>
          </a:p>
          <a:p>
            <a:pPr lvl="1">
              <a:lnSpc>
                <a:spcPct val="150000"/>
              </a:lnSpc>
            </a:pPr>
            <a:r>
              <a:rPr lang="zh-CN" altLang="en-US" sz="1800" dirty="0">
                <a:solidFill>
                  <a:schemeClr val="tx1"/>
                </a:solidFill>
                <a:latin typeface="微软雅黑" pitchFamily="34" charset="-122"/>
                <a:ea typeface="微软雅黑" pitchFamily="34" charset="-122"/>
              </a:rPr>
              <a:t>给定 非确定性图灵机 </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找到一个确定性图灵机 </a:t>
            </a:r>
            <a:r>
              <a:rPr lang="en-US" altLang="zh-CN" sz="1800" dirty="0">
                <a:solidFill>
                  <a:schemeClr val="tx1"/>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模仿这个 非确定图灵机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实际上是沿着 非确定性图灵机 计算树最长的分支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进行模仿</a:t>
            </a:r>
            <a:r>
              <a:rPr lang="zh-CN" altLang="en-US" sz="1800" dirty="0">
                <a:solidFill>
                  <a:schemeClr val="tx1"/>
                </a:solidFill>
                <a:latin typeface="微软雅黑" pitchFamily="34" charset="-122"/>
                <a:ea typeface="微软雅黑" pitchFamily="34" charset="-122"/>
              </a:rPr>
              <a:t> </a:t>
            </a:r>
            <a:r>
              <a:rPr lang="en-US" altLang="zh-CN" sz="1800" dirty="0">
                <a:solidFill>
                  <a:schemeClr val="tx1"/>
                </a:solidFill>
                <a:latin typeface="微软雅黑" pitchFamily="34" charset="-122"/>
                <a:ea typeface="微软雅黑" pitchFamily="34" charset="-122"/>
              </a:rPr>
              <a:t>;</a:t>
            </a:r>
          </a:p>
          <a:p>
            <a:pPr lvl="1">
              <a:lnSpc>
                <a:spcPct val="150000"/>
              </a:lnSpc>
            </a:pPr>
            <a:r>
              <a:rPr lang="zh-CN" altLang="en-US" sz="1800" dirty="0">
                <a:solidFill>
                  <a:schemeClr val="tx1"/>
                </a:solidFill>
                <a:latin typeface="微软雅黑" pitchFamily="34" charset="-122"/>
                <a:ea typeface="微软雅黑" pitchFamily="34" charset="-122"/>
              </a:rPr>
              <a:t>如何找到 计算树 的最长分支呢 </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即沿着 计算树 进行深度优先搜索 </a:t>
            </a:r>
            <a:r>
              <a:rPr lang="en-US" altLang="zh-CN" sz="1800" dirty="0">
                <a:solidFill>
                  <a:schemeClr val="tx1"/>
                </a:solidFill>
                <a:latin typeface="微软雅黑" pitchFamily="34" charset="-122"/>
                <a:ea typeface="微软雅黑" pitchFamily="34" charset="-122"/>
              </a:rPr>
              <a:t>:</a:t>
            </a:r>
          </a:p>
          <a:p>
            <a:pPr lvl="1">
              <a:lnSpc>
                <a:spcPct val="150000"/>
              </a:lnSpc>
            </a:pPr>
            <a:r>
              <a:rPr lang="zh-CN" altLang="en-US" sz="1800" dirty="0">
                <a:solidFill>
                  <a:schemeClr val="tx1"/>
                </a:solidFill>
                <a:latin typeface="微软雅黑" pitchFamily="34" charset="-122"/>
                <a:ea typeface="微软雅黑" pitchFamily="34" charset="-122"/>
              </a:rPr>
              <a:t>假设计算树的高度是 </a:t>
            </a:r>
            <a:r>
              <a:rPr lang="en-US" altLang="zh-CN" sz="1800" dirty="0">
                <a:solidFill>
                  <a:schemeClr val="tx1"/>
                </a:solidFill>
                <a:latin typeface="微软雅黑" pitchFamily="34" charset="-122"/>
                <a:ea typeface="微软雅黑" pitchFamily="34" charset="-122"/>
              </a:rPr>
              <a:t>f(n), </a:t>
            </a:r>
            <a:r>
              <a:rPr lang="zh-CN" altLang="en-US" sz="1800" dirty="0">
                <a:solidFill>
                  <a:srgbClr val="FF0000"/>
                </a:solidFill>
                <a:latin typeface="微软雅黑" pitchFamily="34" charset="-122"/>
                <a:ea typeface="微软雅黑" pitchFamily="34" charset="-122"/>
              </a:rPr>
              <a:t>该计算树在最坏的情况下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要走的步数 </a:t>
            </a:r>
            <a:r>
              <a:rPr lang="en-US" altLang="zh-CN" sz="1800" dirty="0">
                <a:solidFill>
                  <a:srgbClr val="FF0000"/>
                </a:solidFill>
                <a:latin typeface="微软雅黑" pitchFamily="34" charset="-122"/>
                <a:ea typeface="微软雅黑" pitchFamily="34" charset="-122"/>
              </a:rPr>
              <a:t>, </a:t>
            </a:r>
            <a:r>
              <a:rPr lang="zh-CN" altLang="en-US" sz="1800" dirty="0">
                <a:solidFill>
                  <a:srgbClr val="FF0000"/>
                </a:solidFill>
                <a:latin typeface="微软雅黑" pitchFamily="34" charset="-122"/>
                <a:ea typeface="微软雅黑" pitchFamily="34" charset="-122"/>
              </a:rPr>
              <a:t>主要决定于树的节点个数 </a:t>
            </a:r>
            <a:endParaRPr lang="en-US" altLang="zh-CN" sz="1800" dirty="0">
              <a:solidFill>
                <a:schemeClr val="tx1"/>
              </a:solidFill>
              <a:latin typeface="微软雅黑" pitchFamily="34" charset="-122"/>
              <a:ea typeface="微软雅黑" pitchFamily="34" charset="-122"/>
            </a:endParaRPr>
          </a:p>
          <a:p>
            <a:pPr lvl="1">
              <a:lnSpc>
                <a:spcPct val="150000"/>
              </a:lnSpc>
            </a:pPr>
            <a:r>
              <a:rPr lang="zh-CN" altLang="en-US" sz="1800" dirty="0">
                <a:solidFill>
                  <a:schemeClr val="tx1"/>
                </a:solidFill>
                <a:latin typeface="微软雅黑" pitchFamily="34" charset="-122"/>
                <a:ea typeface="微软雅黑" pitchFamily="34" charset="-122"/>
              </a:rPr>
              <a:t>如果计算树的高度是 </a:t>
            </a:r>
            <a:r>
              <a:rPr lang="en-US" altLang="zh-CN" sz="1800" dirty="0">
                <a:solidFill>
                  <a:schemeClr val="tx1"/>
                </a:solidFill>
                <a:latin typeface="微软雅黑" pitchFamily="34" charset="-122"/>
                <a:ea typeface="微软雅黑" pitchFamily="34" charset="-122"/>
              </a:rPr>
              <a:t>f(n), </a:t>
            </a:r>
            <a:r>
              <a:rPr lang="zh-CN" altLang="en-US" sz="1800" dirty="0">
                <a:solidFill>
                  <a:srgbClr val="FF0000"/>
                </a:solidFill>
                <a:latin typeface="微软雅黑" pitchFamily="34" charset="-122"/>
                <a:ea typeface="微软雅黑" pitchFamily="34" charset="-122"/>
              </a:rPr>
              <a:t>计算树的节点个数的数量级是</a:t>
            </a:r>
            <a:r>
              <a:rPr lang="en-US" altLang="zh-CN" sz="1800" dirty="0">
                <a:solidFill>
                  <a:srgbClr val="FF0000"/>
                </a:solidFill>
                <a:latin typeface="微软雅黑" pitchFamily="34" charset="-122"/>
                <a:ea typeface="微软雅黑" pitchFamily="34" charset="-122"/>
              </a:rPr>
              <a:t>2^{f(n)} </a:t>
            </a:r>
            <a:r>
              <a:rPr lang="zh-CN" altLang="en-US" sz="1800" dirty="0">
                <a:solidFill>
                  <a:srgbClr val="FF0000"/>
                </a:solidFill>
                <a:latin typeface="微软雅黑" pitchFamily="34" charset="-122"/>
                <a:ea typeface="微软雅黑" pitchFamily="34" charset="-122"/>
              </a:rPr>
              <a:t>数量级 </a:t>
            </a:r>
            <a:r>
              <a:rPr lang="en-US" altLang="zh-CN" sz="1800" dirty="0">
                <a:solidFill>
                  <a:schemeClr val="tx1"/>
                </a:solidFill>
                <a:latin typeface="微软雅黑" pitchFamily="34" charset="-122"/>
                <a:ea typeface="微软雅黑" pitchFamily="34" charset="-122"/>
              </a:rPr>
              <a:t>;</a:t>
            </a:r>
          </a:p>
          <a:p>
            <a:pPr lvl="1">
              <a:lnSpc>
                <a:spcPct val="150000"/>
              </a:lnSpc>
            </a:pPr>
            <a:r>
              <a:rPr lang="en-US" altLang="zh-CN" sz="1800" dirty="0">
                <a:solidFill>
                  <a:schemeClr val="tx1"/>
                </a:solidFill>
                <a:latin typeface="微软雅黑" pitchFamily="34" charset="-122"/>
                <a:ea typeface="微软雅黑" pitchFamily="34" charset="-122"/>
              </a:rPr>
              <a:t> ( </a:t>
            </a:r>
            <a:r>
              <a:rPr lang="zh-CN" altLang="en-US" sz="1800" dirty="0">
                <a:solidFill>
                  <a:schemeClr val="tx1"/>
                </a:solidFill>
                <a:latin typeface="微软雅黑" pitchFamily="34" charset="-122"/>
                <a:ea typeface="微软雅黑" pitchFamily="34" charset="-122"/>
              </a:rPr>
              <a:t>计算二叉树的节点 </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最坏的情况下就是满二叉树的节点个数 ）</a:t>
            </a:r>
            <a:endParaRPr lang="en-US" altLang="zh-CN" sz="1800" dirty="0">
              <a:solidFill>
                <a:schemeClr val="tx1"/>
              </a:solidFill>
              <a:latin typeface="微软雅黑" pitchFamily="34" charset="-122"/>
              <a:ea typeface="微软雅黑" pitchFamily="34" charset="-122"/>
            </a:endParaRPr>
          </a:p>
          <a:p>
            <a:pPr lvl="1"/>
            <a:endParaRPr lang="en-US" altLang="zh-CN" sz="1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27803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2.2 </a:t>
            </a:r>
            <a:r>
              <a:rPr lang="zh-CN" altLang="en-US" dirty="0">
                <a:sym typeface="微软雅黑" panose="020B0503020204020204" pitchFamily="34" charset="-122"/>
              </a:rPr>
              <a:t>证明过程</a:t>
            </a:r>
            <a:r>
              <a:rPr lang="en-US" altLang="zh-CN" dirty="0">
                <a:sym typeface="微软雅黑" panose="020B0503020204020204" pitchFamily="34" charset="-122"/>
              </a:rPr>
              <a:t>2</a:t>
            </a:r>
            <a:endParaRPr lang="zh-CN" altLang="en-US" dirty="0">
              <a:sym typeface="微软雅黑" panose="020B0503020204020204" pitchFamily="34" charset="-122"/>
            </a:endParaRPr>
          </a:p>
        </p:txBody>
      </p:sp>
      <p:pic>
        <p:nvPicPr>
          <p:cNvPr id="7" name="图片 6">
            <a:extLst>
              <a:ext uri="{FF2B5EF4-FFF2-40B4-BE49-F238E27FC236}">
                <a16:creationId xmlns:a16="http://schemas.microsoft.com/office/drawing/2014/main" id="{21373860-C9F4-4CBA-B9F0-1C10E7C137D0}"/>
              </a:ext>
            </a:extLst>
          </p:cNvPr>
          <p:cNvPicPr>
            <a:picLocks noChangeAspect="1"/>
          </p:cNvPicPr>
          <p:nvPr/>
        </p:nvPicPr>
        <p:blipFill rotWithShape="1">
          <a:blip r:embed="rId3">
            <a:extLst>
              <a:ext uri="{28A0092B-C50C-407E-A947-70E740481C1C}">
                <a14:useLocalDpi xmlns:a14="http://schemas.microsoft.com/office/drawing/2010/main" val="0"/>
              </a:ext>
            </a:extLst>
          </a:blip>
          <a:srcRect t="88942" r="-4985"/>
          <a:stretch/>
        </p:blipFill>
        <p:spPr>
          <a:xfrm>
            <a:off x="823738" y="1733912"/>
            <a:ext cx="7496524" cy="533401"/>
          </a:xfrm>
          <a:prstGeom prst="rect">
            <a:avLst/>
          </a:prstGeom>
        </p:spPr>
      </p:pic>
      <p:sp>
        <p:nvSpPr>
          <p:cNvPr id="8" name="文本框 7">
            <a:extLst>
              <a:ext uri="{FF2B5EF4-FFF2-40B4-BE49-F238E27FC236}">
                <a16:creationId xmlns:a16="http://schemas.microsoft.com/office/drawing/2014/main" id="{9E4D46F1-A7BD-4D40-B189-6B725F4A1D83}"/>
              </a:ext>
            </a:extLst>
          </p:cNvPr>
          <p:cNvSpPr txBox="1"/>
          <p:nvPr/>
        </p:nvSpPr>
        <p:spPr>
          <a:xfrm>
            <a:off x="279918" y="2453951"/>
            <a:ext cx="8640147" cy="4032641"/>
          </a:xfrm>
          <a:prstGeom prst="rect">
            <a:avLst/>
          </a:prstGeom>
          <a:noFill/>
        </p:spPr>
        <p:txBody>
          <a:bodyPr wrap="square" rtlCol="0">
            <a:noAutofit/>
          </a:bodyPr>
          <a:lstStyle/>
          <a:p>
            <a:pPr algn="l"/>
            <a:r>
              <a:rPr lang="zh-CN" altLang="en-US" sz="1700" dirty="0">
                <a:solidFill>
                  <a:srgbClr val="FF0000"/>
                </a:solidFill>
                <a:latin typeface="微软雅黑" pitchFamily="34" charset="-122"/>
                <a:ea typeface="微软雅黑" pitchFamily="34" charset="-122"/>
              </a:rPr>
              <a:t>证明（续）：</a:t>
            </a:r>
            <a:endParaRPr lang="en-US" altLang="zh-CN" sz="1700" dirty="0">
              <a:solidFill>
                <a:srgbClr val="FF0000"/>
              </a:solidFill>
              <a:latin typeface="微软雅黑" pitchFamily="34" charset="-122"/>
              <a:ea typeface="微软雅黑" pitchFamily="34" charset="-122"/>
            </a:endParaRPr>
          </a:p>
          <a:p>
            <a:pPr algn="l"/>
            <a:endParaRPr lang="en-US" altLang="zh-CN" sz="1700" dirty="0">
              <a:solidFill>
                <a:srgbClr val="FF0000"/>
              </a:solidFill>
              <a:latin typeface="微软雅黑" pitchFamily="34" charset="-122"/>
              <a:ea typeface="微软雅黑" pitchFamily="34" charset="-122"/>
            </a:endParaRPr>
          </a:p>
          <a:p>
            <a:pPr lvl="1">
              <a:lnSpc>
                <a:spcPct val="150000"/>
              </a:lnSpc>
            </a:pPr>
            <a:r>
              <a:rPr lang="zh-CN" altLang="en-US" sz="1800" dirty="0">
                <a:solidFill>
                  <a:schemeClr val="tx1"/>
                </a:solidFill>
                <a:latin typeface="微软雅黑" pitchFamily="34" charset="-122"/>
                <a:ea typeface="微软雅黑" pitchFamily="34" charset="-122"/>
              </a:rPr>
              <a:t>确定性图灵机 与 非确定性图灵机 计算相同的问题 </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计算的时间 满足如下关系 </a:t>
            </a:r>
            <a:r>
              <a:rPr lang="en-US" altLang="zh-CN" sz="1800" dirty="0">
                <a:solidFill>
                  <a:schemeClr val="tx1"/>
                </a:solidFill>
                <a:latin typeface="微软雅黑" pitchFamily="34" charset="-122"/>
                <a:ea typeface="微软雅黑" pitchFamily="34" charset="-122"/>
              </a:rPr>
              <a:t>:</a:t>
            </a:r>
          </a:p>
          <a:p>
            <a:pPr lvl="1">
              <a:lnSpc>
                <a:spcPct val="150000"/>
              </a:lnSpc>
            </a:pPr>
            <a:r>
              <a:rPr lang="zh-CN" altLang="en-US" sz="1800" dirty="0">
                <a:solidFill>
                  <a:schemeClr val="tx1"/>
                </a:solidFill>
                <a:latin typeface="微软雅黑" pitchFamily="34" charset="-122"/>
                <a:ea typeface="微软雅黑" pitchFamily="34" charset="-122"/>
              </a:rPr>
              <a:t>如果 非确定性图灵机 所花费的时间是 </a:t>
            </a:r>
            <a:r>
              <a:rPr lang="en-US" altLang="zh-CN" sz="1800" dirty="0">
                <a:solidFill>
                  <a:schemeClr val="tx1"/>
                </a:solidFill>
                <a:latin typeface="微软雅黑" pitchFamily="34" charset="-122"/>
                <a:ea typeface="微软雅黑" pitchFamily="34" charset="-122"/>
              </a:rPr>
              <a:t>t(n) , </a:t>
            </a:r>
            <a:r>
              <a:rPr lang="zh-CN" altLang="en-US" sz="1800" dirty="0">
                <a:solidFill>
                  <a:schemeClr val="tx1"/>
                </a:solidFill>
                <a:latin typeface="微软雅黑" pitchFamily="34" charset="-122"/>
                <a:ea typeface="微软雅黑" pitchFamily="34" charset="-122"/>
              </a:rPr>
              <a:t>则确定性图灵机 所花费的时间是  </a:t>
            </a:r>
            <a:r>
              <a:rPr lang="en-US" altLang="zh-CN" sz="1800" dirty="0">
                <a:solidFill>
                  <a:schemeClr val="tx1"/>
                </a:solidFill>
                <a:latin typeface="微软雅黑" pitchFamily="34" charset="-122"/>
                <a:ea typeface="微软雅黑" pitchFamily="34" charset="-122"/>
              </a:rPr>
              <a:t>2^{t(n)}</a:t>
            </a:r>
            <a:r>
              <a:rPr lang="zh-CN" altLang="en-US" sz="1800" dirty="0">
                <a:solidFill>
                  <a:schemeClr val="tx1"/>
                </a:solidFill>
                <a:latin typeface="微软雅黑" pitchFamily="34" charset="-122"/>
                <a:ea typeface="微软雅黑" pitchFamily="34" charset="-122"/>
              </a:rPr>
              <a:t>。</a:t>
            </a:r>
          </a:p>
          <a:p>
            <a:pPr lvl="1"/>
            <a:endParaRPr lang="en-US" altLang="zh-CN" sz="1800" dirty="0">
              <a:solidFill>
                <a:schemeClr val="tx1"/>
              </a:solidFill>
              <a:latin typeface="微软雅黑" pitchFamily="34" charset="-122"/>
              <a:ea typeface="微软雅黑" pitchFamily="34" charset="-122"/>
            </a:endParaRPr>
          </a:p>
          <a:p>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81372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a:t>
            </a:r>
          </a:p>
        </p:txBody>
      </p:sp>
      <p:pic>
        <p:nvPicPr>
          <p:cNvPr id="4" name="图片 3">
            <a:extLst>
              <a:ext uri="{FF2B5EF4-FFF2-40B4-BE49-F238E27FC236}">
                <a16:creationId xmlns:a16="http://schemas.microsoft.com/office/drawing/2014/main" id="{ACBD3D86-416A-48D4-9EC6-A310E0FDF9E9}"/>
              </a:ext>
            </a:extLst>
          </p:cNvPr>
          <p:cNvPicPr>
            <a:picLocks noChangeAspect="1"/>
          </p:cNvPicPr>
          <p:nvPr/>
        </p:nvPicPr>
        <p:blipFill rotWithShape="1">
          <a:blip r:embed="rId3">
            <a:extLst>
              <a:ext uri="{28A0092B-C50C-407E-A947-70E740481C1C}">
                <a14:useLocalDpi xmlns:a14="http://schemas.microsoft.com/office/drawing/2010/main" val="0"/>
              </a:ext>
            </a:extLst>
          </a:blip>
          <a:srcRect l="3863" t="3085" r="530" b="15863"/>
          <a:stretch/>
        </p:blipFill>
        <p:spPr>
          <a:xfrm>
            <a:off x="774441" y="1632856"/>
            <a:ext cx="8315365" cy="1716833"/>
          </a:xfrm>
          <a:prstGeom prst="rect">
            <a:avLst/>
          </a:prstGeom>
        </p:spPr>
      </p:pic>
      <p:sp>
        <p:nvSpPr>
          <p:cNvPr id="5" name="文本框 4">
            <a:extLst>
              <a:ext uri="{FF2B5EF4-FFF2-40B4-BE49-F238E27FC236}">
                <a16:creationId xmlns:a16="http://schemas.microsoft.com/office/drawing/2014/main" id="{7BCA197F-EBE0-49AE-9560-8DEC3AF211C4}"/>
              </a:ext>
            </a:extLst>
          </p:cNvPr>
          <p:cNvSpPr txBox="1"/>
          <p:nvPr/>
        </p:nvSpPr>
        <p:spPr>
          <a:xfrm>
            <a:off x="639146" y="3429000"/>
            <a:ext cx="8140959" cy="3057592"/>
          </a:xfrm>
          <a:prstGeom prst="rect">
            <a:avLst/>
          </a:prstGeom>
          <a:noFill/>
        </p:spPr>
        <p:txBody>
          <a:bodyPr wrap="square" rtlCol="0">
            <a:noAutofit/>
          </a:bodyPr>
          <a:lstStyle/>
          <a:p>
            <a:pPr>
              <a:lnSpc>
                <a:spcPct val="150000"/>
              </a:lnSpc>
            </a:pPr>
            <a:r>
              <a:rPr lang="en-US" altLang="zh-CN" sz="1800" dirty="0">
                <a:solidFill>
                  <a:srgbClr val="FF0000"/>
                </a:solidFill>
                <a:latin typeface="微软雅黑" pitchFamily="34" charset="-122"/>
                <a:ea typeface="微软雅黑" pitchFamily="34" charset="-122"/>
              </a:rPr>
              <a:t>1</a:t>
            </a:r>
            <a:r>
              <a:rPr lang="zh-CN" altLang="en-US" sz="1800" dirty="0">
                <a:solidFill>
                  <a:srgbClr val="FF0000"/>
                </a:solidFill>
                <a:latin typeface="微软雅黑" pitchFamily="34" charset="-122"/>
                <a:ea typeface="微软雅黑" pitchFamily="34" charset="-122"/>
              </a:rPr>
              <a:t>、</a:t>
            </a:r>
            <a:r>
              <a:rPr lang="en-US" altLang="zh-CN" sz="1800" dirty="0">
                <a:solidFill>
                  <a:srgbClr val="FF0000"/>
                </a:solidFill>
                <a:latin typeface="微软雅黑" pitchFamily="34" charset="-122"/>
                <a:ea typeface="微软雅黑" pitchFamily="34" charset="-122"/>
              </a:rPr>
              <a:t>P </a:t>
            </a:r>
            <a:r>
              <a:rPr lang="zh-CN" altLang="en-US" sz="1800" dirty="0">
                <a:solidFill>
                  <a:srgbClr val="FF0000"/>
                </a:solidFill>
                <a:latin typeface="微软雅黑" pitchFamily="34" charset="-122"/>
                <a:ea typeface="微软雅黑" pitchFamily="34" charset="-122"/>
              </a:rPr>
              <a:t>类</a:t>
            </a:r>
            <a:r>
              <a:rPr lang="zh-CN" altLang="en-US" sz="1800" dirty="0">
                <a:latin typeface="微软雅黑" pitchFamily="34" charset="-122"/>
                <a:ea typeface="微软雅黑" pitchFamily="34" charset="-122"/>
              </a:rPr>
              <a:t>：所有能够被确定性单带图灵机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在 </a:t>
            </a:r>
            <a:r>
              <a:rPr lang="zh-CN" altLang="en-US" sz="1800" dirty="0">
                <a:solidFill>
                  <a:srgbClr val="FF0000"/>
                </a:solidFill>
                <a:latin typeface="微软雅黑" pitchFamily="34" charset="-122"/>
                <a:ea typeface="微软雅黑" pitchFamily="34" charset="-122"/>
              </a:rPr>
              <a:t>多项式时间</a:t>
            </a:r>
            <a:r>
              <a:rPr lang="zh-CN" altLang="en-US" sz="1800" dirty="0">
                <a:latin typeface="微软雅黑" pitchFamily="34" charset="-122"/>
                <a:ea typeface="微软雅黑" pitchFamily="34" charset="-122"/>
              </a:rPr>
              <a:t> 内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能够</a:t>
            </a:r>
            <a:r>
              <a:rPr lang="zh-CN" altLang="en-US" sz="1800" dirty="0">
                <a:solidFill>
                  <a:srgbClr val="FF0000"/>
                </a:solidFill>
                <a:latin typeface="微软雅黑" pitchFamily="34" charset="-122"/>
                <a:ea typeface="微软雅黑" pitchFamily="34" charset="-122"/>
              </a:rPr>
              <a:t>被判定的计算问题 </a:t>
            </a:r>
            <a:r>
              <a:rPr lang="zh-CN" altLang="en-US" sz="1800" dirty="0">
                <a:latin typeface="微软雅黑" pitchFamily="34" charset="-122"/>
                <a:ea typeface="微软雅黑" pitchFamily="34" charset="-122"/>
              </a:rPr>
              <a:t>，将这些问题放在一起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广义并集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组成一个整体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就称为 </a:t>
            </a:r>
            <a:r>
              <a:rPr lang="en-US" altLang="zh-CN" sz="1800" dirty="0">
                <a:latin typeface="微软雅黑" pitchFamily="34" charset="-122"/>
                <a:ea typeface="微软雅黑" pitchFamily="34" charset="-122"/>
              </a:rPr>
              <a:t>P</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（这里我们看到：</a:t>
            </a:r>
            <a:r>
              <a:rPr lang="en-US" altLang="zh-CN" sz="1800" dirty="0">
                <a:solidFill>
                  <a:srgbClr val="FF0000"/>
                </a:solidFill>
                <a:latin typeface="微软雅黑" pitchFamily="34" charset="-122"/>
                <a:ea typeface="微软雅黑" pitchFamily="34" charset="-122"/>
              </a:rPr>
              <a:t>P</a:t>
            </a:r>
            <a:r>
              <a:rPr lang="zh-CN" altLang="en-US" sz="1800" dirty="0">
                <a:solidFill>
                  <a:srgbClr val="FF0000"/>
                </a:solidFill>
                <a:latin typeface="微软雅黑" pitchFamily="34" charset="-122"/>
                <a:ea typeface="微软雅黑" pitchFamily="34" charset="-122"/>
              </a:rPr>
              <a:t>是 计算机上实际可解的问题类的集合</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a:lnSpc>
                <a:spcPct val="150000"/>
              </a:lnSpc>
            </a:pPr>
            <a:r>
              <a:rPr lang="en-US" altLang="zh-CN" sz="1800" dirty="0">
                <a:solidFill>
                  <a:srgbClr val="FF0000"/>
                </a:solidFill>
                <a:latin typeface="微软雅黑" pitchFamily="34" charset="-122"/>
                <a:ea typeface="微软雅黑" pitchFamily="34" charset="-122"/>
              </a:rPr>
              <a:t>2</a:t>
            </a:r>
            <a:r>
              <a:rPr lang="zh-CN" altLang="en-US" sz="1800" dirty="0">
                <a:solidFill>
                  <a:srgbClr val="FF0000"/>
                </a:solidFill>
                <a:latin typeface="微软雅黑" pitchFamily="34" charset="-122"/>
                <a:ea typeface="微软雅黑" pitchFamily="34" charset="-122"/>
              </a:rPr>
              <a:t>、</a:t>
            </a:r>
            <a:r>
              <a:rPr lang="en-US" altLang="zh-CN" sz="1800" dirty="0">
                <a:solidFill>
                  <a:srgbClr val="FF0000"/>
                </a:solidFill>
                <a:latin typeface="微软雅黑" pitchFamily="34" charset="-122"/>
                <a:ea typeface="微软雅黑" pitchFamily="34" charset="-122"/>
              </a:rPr>
              <a:t>TIME(t(n)) </a:t>
            </a:r>
            <a:r>
              <a:rPr lang="zh-CN" altLang="en-US" sz="1800" dirty="0">
                <a:solidFill>
                  <a:srgbClr val="FF0000"/>
                </a:solidFill>
                <a:latin typeface="微软雅黑" pitchFamily="34" charset="-122"/>
                <a:ea typeface="微软雅黑" pitchFamily="34" charset="-122"/>
              </a:rPr>
              <a:t>定义时间复杂度类 </a:t>
            </a:r>
            <a:r>
              <a:rPr lang="en-US" altLang="zh-CN" sz="1800" dirty="0">
                <a:latin typeface="微软雅黑" pitchFamily="34" charset="-122"/>
                <a:ea typeface="微软雅黑" pitchFamily="34" charset="-122"/>
              </a:rPr>
              <a:t>, L </a:t>
            </a:r>
            <a:r>
              <a:rPr lang="zh-CN" altLang="en-US" sz="1800" dirty="0">
                <a:latin typeface="微软雅黑" pitchFamily="34" charset="-122"/>
                <a:ea typeface="微软雅黑" pitchFamily="34" charset="-122"/>
              </a:rPr>
              <a:t>是一个语言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对应一个计算问题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如果可以被单带图灵机 </a:t>
            </a:r>
            <a:r>
              <a:rPr lang="en-US" altLang="zh-CN" sz="1800" dirty="0">
                <a:latin typeface="微软雅黑" pitchFamily="34" charset="-122"/>
                <a:ea typeface="微软雅黑" pitchFamily="34" charset="-122"/>
              </a:rPr>
              <a:t>TM </a:t>
            </a:r>
            <a:r>
              <a:rPr lang="zh-CN" altLang="en-US" sz="1800" dirty="0">
                <a:latin typeface="微软雅黑" pitchFamily="34" charset="-122"/>
                <a:ea typeface="微软雅黑" pitchFamily="34" charset="-122"/>
              </a:rPr>
              <a:t>进行判定的话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它的时间复杂度是 </a:t>
            </a:r>
            <a:r>
              <a:rPr lang="en-US" altLang="zh-CN" sz="1800" dirty="0">
                <a:latin typeface="微软雅黑" pitchFamily="34" charset="-122"/>
                <a:ea typeface="微软雅黑" pitchFamily="34" charset="-122"/>
              </a:rPr>
              <a:t>O(t(n)) ;</a:t>
            </a:r>
          </a:p>
          <a:p>
            <a:pPr>
              <a:lnSpc>
                <a:spcPct val="150000"/>
              </a:lnSpc>
            </a:pPr>
            <a:r>
              <a:rPr lang="zh-CN" altLang="en-US" sz="1800" dirty="0">
                <a:latin typeface="微软雅黑" pitchFamily="34" charset="-122"/>
                <a:ea typeface="微软雅黑" pitchFamily="34" charset="-122"/>
              </a:rPr>
              <a:t>符号化表示 ：</a:t>
            </a:r>
            <a:r>
              <a:rPr lang="en-US" altLang="zh-CN" sz="1800" dirty="0">
                <a:latin typeface="微软雅黑" pitchFamily="34" charset="-122"/>
                <a:ea typeface="微软雅黑" pitchFamily="34" charset="-122"/>
              </a:rPr>
              <a:t>TIME(t(n)) = { L : L </a:t>
            </a:r>
            <a:r>
              <a:rPr lang="zh-CN" altLang="en-US" sz="1800" dirty="0">
                <a:latin typeface="微软雅黑" pitchFamily="34" charset="-122"/>
                <a:ea typeface="微软雅黑" pitchFamily="34" charset="-122"/>
              </a:rPr>
              <a:t>是 一 个语言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该语言可以被时间 复杂度</a:t>
            </a:r>
            <a:r>
              <a:rPr lang="en-US" altLang="zh-CN" sz="1800" dirty="0">
                <a:latin typeface="微软雅黑" pitchFamily="34" charset="-122"/>
                <a:ea typeface="微软雅黑" pitchFamily="34" charset="-122"/>
              </a:rPr>
              <a:t>O(t(n)) </a:t>
            </a:r>
            <a:r>
              <a:rPr lang="zh-CN" altLang="en-US" sz="1800" dirty="0">
                <a:latin typeface="微软雅黑" pitchFamily="34" charset="-122"/>
                <a:ea typeface="微软雅黑" pitchFamily="34" charset="-122"/>
              </a:rPr>
              <a:t>的单带图灵机识别 </a:t>
            </a:r>
            <a:r>
              <a:rPr lang="en-US" altLang="zh-CN" sz="1800" dirty="0">
                <a:latin typeface="微软雅黑" pitchFamily="34" charset="-122"/>
                <a:ea typeface="微软雅黑" pitchFamily="34" charset="-122"/>
              </a:rPr>
              <a:t>} </a:t>
            </a:r>
          </a:p>
          <a:p>
            <a:pPr>
              <a:lnSpc>
                <a:spcPct val="150000"/>
              </a:lnSpc>
            </a:pPr>
            <a:endParaRPr lang="en-US"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405992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a:t>
            </a:r>
          </a:p>
        </p:txBody>
      </p:sp>
      <p:sp>
        <p:nvSpPr>
          <p:cNvPr id="5" name="文本框 4">
            <a:extLst>
              <a:ext uri="{FF2B5EF4-FFF2-40B4-BE49-F238E27FC236}">
                <a16:creationId xmlns:a16="http://schemas.microsoft.com/office/drawing/2014/main" id="{7BCA197F-EBE0-49AE-9560-8DEC3AF211C4}"/>
              </a:ext>
            </a:extLst>
          </p:cNvPr>
          <p:cNvSpPr txBox="1"/>
          <p:nvPr/>
        </p:nvSpPr>
        <p:spPr>
          <a:xfrm>
            <a:off x="361950" y="3237947"/>
            <a:ext cx="8604768" cy="2934478"/>
          </a:xfrm>
          <a:prstGeom prst="rect">
            <a:avLst/>
          </a:prstGeom>
          <a:noFill/>
        </p:spPr>
        <p:txBody>
          <a:bodyPr wrap="square" rtlCol="0">
            <a:noAutofit/>
          </a:bodyPr>
          <a:lstStyle/>
          <a:p>
            <a:pPr>
              <a:lnSpc>
                <a:spcPct val="150000"/>
              </a:lnSpc>
            </a:pPr>
            <a:r>
              <a:rPr lang="en-US" altLang="zh-CN" sz="1800" dirty="0">
                <a:solidFill>
                  <a:srgbClr val="FF0000"/>
                </a:solidFill>
                <a:latin typeface="微软雅黑" pitchFamily="34" charset="-122"/>
                <a:ea typeface="微软雅黑" pitchFamily="34" charset="-122"/>
              </a:rPr>
              <a:t>3</a:t>
            </a:r>
            <a:r>
              <a:rPr lang="zh-CN" altLang="en-US" sz="1800" dirty="0">
                <a:solidFill>
                  <a:srgbClr val="FF0000"/>
                </a:solidFill>
                <a:latin typeface="微软雅黑" pitchFamily="34" charset="-122"/>
                <a:ea typeface="微软雅黑" pitchFamily="34" charset="-122"/>
              </a:rPr>
              <a:t>、多项式时间：</a:t>
            </a:r>
            <a:r>
              <a:rPr lang="zh-CN" altLang="en-US" sz="1800" dirty="0">
                <a:solidFill>
                  <a:schemeClr val="tx1"/>
                </a:solidFill>
                <a:latin typeface="微软雅黑" pitchFamily="34" charset="-122"/>
                <a:ea typeface="微软雅黑" pitchFamily="34" charset="-122"/>
              </a:rPr>
              <a:t>是指一个问题的计算时间不大于问题规模的多项式倍数，</a:t>
            </a:r>
            <a:r>
              <a:rPr lang="zh-CN" altLang="en-US" sz="1800" dirty="0">
                <a:solidFill>
                  <a:srgbClr val="FF0000"/>
                </a:solidFill>
                <a:latin typeface="微软雅黑" pitchFamily="34" charset="-122"/>
                <a:ea typeface="微软雅黑" pitchFamily="34" charset="-122"/>
              </a:rPr>
              <a:t>多项式时间代表的是一类时间复杂度的统称</a:t>
            </a:r>
            <a:r>
              <a:rPr lang="zh-CN" altLang="en-US" sz="1800" dirty="0">
                <a:solidFill>
                  <a:schemeClr val="tx1"/>
                </a:solidFill>
                <a:latin typeface="微软雅黑" pitchFamily="34" charset="-122"/>
                <a:ea typeface="微软雅黑" pitchFamily="34" charset="-122"/>
              </a:rPr>
              <a:t>。这里的计算时间不是具体的时间，而是指</a:t>
            </a:r>
            <a:r>
              <a:rPr lang="zh-CN" altLang="en-US" sz="1800" dirty="0">
                <a:solidFill>
                  <a:srgbClr val="FF0000"/>
                </a:solidFill>
                <a:latin typeface="微软雅黑" pitchFamily="34" charset="-122"/>
                <a:ea typeface="微软雅黑" pitchFamily="34" charset="-122"/>
              </a:rPr>
              <a:t>解决问题时使用的算法的时间复杂度</a:t>
            </a:r>
            <a:r>
              <a:rPr lang="zh-CN" altLang="en-US" sz="1800" dirty="0">
                <a:solidFill>
                  <a:schemeClr val="tx1"/>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时间复杂度</a:t>
            </a:r>
            <a:r>
              <a:rPr lang="zh-CN" altLang="en-US" sz="1800" dirty="0">
                <a:solidFill>
                  <a:schemeClr val="tx1"/>
                </a:solidFill>
                <a:latin typeface="微软雅黑" pitchFamily="34" charset="-122"/>
                <a:ea typeface="微软雅黑" pitchFamily="34" charset="-122"/>
              </a:rPr>
              <a:t>表示的是在解决一个问题时，随着问题规模的扩大，解决问题所需要的时间的增长情况，</a:t>
            </a:r>
            <a:r>
              <a:rPr lang="zh-CN" altLang="en-US" sz="1800" dirty="0">
                <a:solidFill>
                  <a:srgbClr val="FF0000"/>
                </a:solidFill>
                <a:latin typeface="微软雅黑" pitchFamily="34" charset="-122"/>
                <a:ea typeface="微软雅黑" pitchFamily="34" charset="-122"/>
              </a:rPr>
              <a:t>通常用来衡量算法的效率</a:t>
            </a:r>
            <a:r>
              <a:rPr lang="zh-CN" altLang="en-US" sz="1800" dirty="0">
                <a:solidFill>
                  <a:schemeClr val="tx1"/>
                </a:solidFill>
                <a:latin typeface="微软雅黑" pitchFamily="34" charset="-122"/>
                <a:ea typeface="微软雅黑" pitchFamily="34" charset="-122"/>
              </a:rPr>
              <a:t>。</a:t>
            </a:r>
            <a:endParaRPr lang="en-US" altLang="zh-CN" sz="1800" dirty="0">
              <a:solidFill>
                <a:schemeClr val="tx1"/>
              </a:solidFill>
              <a:latin typeface="微软雅黑" pitchFamily="34" charset="-122"/>
              <a:ea typeface="微软雅黑" pitchFamily="34" charset="-122"/>
            </a:endParaRPr>
          </a:p>
          <a:p>
            <a:pPr>
              <a:lnSpc>
                <a:spcPct val="150000"/>
              </a:lnSpc>
            </a:pPr>
            <a:r>
              <a:rPr lang="en-US" altLang="zh-CN" sz="1800" dirty="0">
                <a:solidFill>
                  <a:srgbClr val="FF0000"/>
                </a:solidFill>
                <a:latin typeface="微软雅黑" pitchFamily="34" charset="-122"/>
                <a:ea typeface="微软雅黑" pitchFamily="34" charset="-122"/>
              </a:rPr>
              <a:t>4</a:t>
            </a:r>
            <a:r>
              <a:rPr lang="zh-CN" altLang="en-US" sz="1800" dirty="0">
                <a:solidFill>
                  <a:srgbClr val="FF0000"/>
                </a:solidFill>
                <a:latin typeface="微软雅黑" pitchFamily="34" charset="-122"/>
                <a:ea typeface="微软雅黑" pitchFamily="34" charset="-122"/>
              </a:rPr>
              <a:t>、多项式等价</a:t>
            </a:r>
            <a:r>
              <a:rPr lang="zh-CN" altLang="en-US" sz="1800" dirty="0">
                <a:solidFill>
                  <a:schemeClr val="tx1"/>
                </a:solidFill>
                <a:latin typeface="微软雅黑" pitchFamily="34" charset="-122"/>
                <a:ea typeface="微软雅黑" pitchFamily="34" charset="-122"/>
              </a:rPr>
              <a:t>：所有的确定性的计算模型之间是相互等价 的 </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两带图灵机 与 单带图灵机 </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计算相同的问题时 </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它们之间的计算复杂度的差距是平方差别 </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这两个图灵机是等价的 。</a:t>
            </a:r>
            <a:r>
              <a:rPr lang="zh-CN" altLang="en-US" sz="1800" dirty="0">
                <a:solidFill>
                  <a:srgbClr val="FF0000"/>
                </a:solidFill>
                <a:latin typeface="微软雅黑" pitchFamily="34" charset="-122"/>
                <a:ea typeface="微软雅黑" pitchFamily="34" charset="-122"/>
              </a:rPr>
              <a:t>多项式等价的概念忽略了计算模型之间的差异 。</a:t>
            </a:r>
            <a:endParaRPr lang="en-US" altLang="zh-CN" sz="18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FE987269-BB24-4384-A8CB-0C8968E6E0C5}"/>
              </a:ext>
            </a:extLst>
          </p:cNvPr>
          <p:cNvPicPr>
            <a:picLocks noChangeAspect="1"/>
          </p:cNvPicPr>
          <p:nvPr/>
        </p:nvPicPr>
        <p:blipFill rotWithShape="1">
          <a:blip r:embed="rId3">
            <a:extLst>
              <a:ext uri="{28A0092B-C50C-407E-A947-70E740481C1C}">
                <a14:useLocalDpi xmlns:a14="http://schemas.microsoft.com/office/drawing/2010/main" val="0"/>
              </a:ext>
            </a:extLst>
          </a:blip>
          <a:srcRect l="3863" t="3085" r="530" b="15863"/>
          <a:stretch/>
        </p:blipFill>
        <p:spPr>
          <a:xfrm>
            <a:off x="460835" y="1467463"/>
            <a:ext cx="8031830" cy="1658293"/>
          </a:xfrm>
          <a:prstGeom prst="rect">
            <a:avLst/>
          </a:prstGeom>
        </p:spPr>
      </p:pic>
    </p:spTree>
    <p:extLst>
      <p:ext uri="{BB962C8B-B14F-4D97-AF65-F5344CB8AC3E}">
        <p14:creationId xmlns:p14="http://schemas.microsoft.com/office/powerpoint/2010/main" val="6649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类问题的举例</a:t>
            </a:r>
            <a:r>
              <a:rPr lang="zh-CN" altLang="en-US" dirty="0"/>
              <a:t>（冒泡排序）</a:t>
            </a:r>
            <a:endParaRPr lang="zh-CN" altLang="en-US" dirty="0">
              <a:sym typeface="微软雅黑" panose="020B0503020204020204" pitchFamily="34" charset="-122"/>
            </a:endParaRPr>
          </a:p>
        </p:txBody>
      </p:sp>
      <p:sp>
        <p:nvSpPr>
          <p:cNvPr id="3" name="文本框 2">
            <a:extLst>
              <a:ext uri="{FF2B5EF4-FFF2-40B4-BE49-F238E27FC236}">
                <a16:creationId xmlns:a16="http://schemas.microsoft.com/office/drawing/2014/main" id="{1285A15A-F098-4247-AF3A-6BBB3D639CC6}"/>
              </a:ext>
            </a:extLst>
          </p:cNvPr>
          <p:cNvSpPr txBox="1"/>
          <p:nvPr/>
        </p:nvSpPr>
        <p:spPr>
          <a:xfrm>
            <a:off x="361950" y="1698171"/>
            <a:ext cx="8679413" cy="4404049"/>
          </a:xfrm>
          <a:prstGeom prst="rect">
            <a:avLst/>
          </a:prstGeom>
          <a:noFill/>
        </p:spPr>
        <p:txBody>
          <a:bodyPr wrap="square" rtlCol="0">
            <a:noAutofit/>
          </a:bodyPr>
          <a:lstStyle/>
          <a:p>
            <a:pPr>
              <a:lnSpc>
                <a:spcPct val="150000"/>
              </a:lnSpc>
            </a:pPr>
            <a:r>
              <a:rPr lang="en-US" altLang="zh-CN" sz="1800" dirty="0">
                <a:latin typeface="微软雅黑" pitchFamily="34" charset="-122"/>
                <a:ea typeface="微软雅黑" pitchFamily="34" charset="-122"/>
              </a:rPr>
              <a:t>P</a:t>
            </a:r>
            <a:r>
              <a:rPr lang="zh-CN" altLang="en-US" sz="1800" dirty="0">
                <a:latin typeface="微软雅黑" pitchFamily="34" charset="-122"/>
                <a:ea typeface="微软雅黑" pitchFamily="34" charset="-122"/>
              </a:rPr>
              <a:t>类问题：由确定型图灵机在多项式时间内可解的一切判定问题组成的集合；</a:t>
            </a:r>
          </a:p>
          <a:p>
            <a:pPr>
              <a:lnSpc>
                <a:spcPct val="150000"/>
              </a:lnSpc>
            </a:pPr>
            <a:r>
              <a:rPr lang="zh-CN" altLang="en-US" sz="1800" dirty="0">
                <a:latin typeface="微软雅黑" pitchFamily="34" charset="-122"/>
                <a:ea typeface="微软雅黑" pitchFamily="34" charset="-122"/>
              </a:rPr>
              <a:t>例如，最大公约数、计算</a:t>
            </a:r>
            <a:r>
              <a:rPr lang="en-US" altLang="zh-CN" sz="1800" dirty="0">
                <a:latin typeface="微软雅黑" pitchFamily="34" charset="-122"/>
                <a:ea typeface="微软雅黑" pitchFamily="34" charset="-122"/>
              </a:rPr>
              <a:t>PI</a:t>
            </a:r>
            <a:r>
              <a:rPr lang="zh-CN" altLang="en-US" sz="1800" dirty="0">
                <a:latin typeface="微软雅黑" pitchFamily="34" charset="-122"/>
                <a:ea typeface="微软雅黑" pitchFamily="34" charset="-122"/>
              </a:rPr>
              <a:t>值、</a:t>
            </a:r>
            <a:r>
              <a:rPr lang="zh-CN" altLang="en-US" sz="1800" dirty="0">
                <a:solidFill>
                  <a:srgbClr val="FF0000"/>
                </a:solidFill>
                <a:latin typeface="微软雅黑" pitchFamily="34" charset="-122"/>
                <a:ea typeface="微软雅黑" pitchFamily="34" charset="-122"/>
              </a:rPr>
              <a:t>排序问题</a:t>
            </a:r>
            <a:r>
              <a:rPr lang="zh-CN" altLang="en-US" sz="1800" dirty="0">
                <a:latin typeface="微软雅黑" pitchFamily="34" charset="-122"/>
                <a:ea typeface="微软雅黑" pitchFamily="34" charset="-122"/>
              </a:rPr>
              <a:t>、二维匹配问题等。</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这里我们举一个</a:t>
            </a:r>
            <a:r>
              <a:rPr lang="zh-CN" altLang="en-US" sz="1800" dirty="0">
                <a:solidFill>
                  <a:srgbClr val="FF0000"/>
                </a:solidFill>
                <a:latin typeface="微软雅黑" pitchFamily="34" charset="-122"/>
                <a:ea typeface="微软雅黑" pitchFamily="34" charset="-122"/>
              </a:rPr>
              <a:t>冒泡排序</a:t>
            </a:r>
            <a:r>
              <a:rPr lang="zh-CN" altLang="en-US" sz="1800" dirty="0">
                <a:latin typeface="微软雅黑" pitchFamily="34" charset="-122"/>
                <a:ea typeface="微软雅黑" pitchFamily="34" charset="-122"/>
              </a:rPr>
              <a:t>的问题：</a:t>
            </a:r>
            <a:endParaRPr lang="en-US" altLang="zh-CN" sz="1800" dirty="0">
              <a:latin typeface="微软雅黑" pitchFamily="34" charset="-122"/>
              <a:ea typeface="微软雅黑" pitchFamily="34" charset="-122"/>
            </a:endParaRPr>
          </a:p>
          <a:p>
            <a:pPr>
              <a:lnSpc>
                <a:spcPct val="150000"/>
              </a:lnSpc>
            </a:pPr>
            <a:endParaRPr lang="en-US" altLang="zh-CN" sz="1800" dirty="0">
              <a:latin typeface="微软雅黑" pitchFamily="34" charset="-122"/>
              <a:ea typeface="微软雅黑" pitchFamily="34" charset="-122"/>
            </a:endParaRPr>
          </a:p>
          <a:p>
            <a:pPr>
              <a:lnSpc>
                <a:spcPct val="150000"/>
              </a:lnSpc>
            </a:pPr>
            <a:endParaRPr lang="en-US" altLang="zh-CN" sz="1800" dirty="0">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FEA7F621-3C7C-4AF8-832A-07E6AF53CF65}"/>
              </a:ext>
            </a:extLst>
          </p:cNvPr>
          <p:cNvPicPr>
            <a:picLocks noChangeAspect="1"/>
          </p:cNvPicPr>
          <p:nvPr/>
        </p:nvPicPr>
        <p:blipFill rotWithShape="1">
          <a:blip r:embed="rId3">
            <a:extLst>
              <a:ext uri="{28A0092B-C50C-407E-A947-70E740481C1C}">
                <a14:useLocalDpi xmlns:a14="http://schemas.microsoft.com/office/drawing/2010/main" val="0"/>
              </a:ext>
            </a:extLst>
          </a:blip>
          <a:srcRect l="804" t="8433" r="2551"/>
          <a:stretch/>
        </p:blipFill>
        <p:spPr>
          <a:xfrm>
            <a:off x="361950" y="3554963"/>
            <a:ext cx="8089641" cy="1313584"/>
          </a:xfrm>
          <a:prstGeom prst="rect">
            <a:avLst/>
          </a:prstGeom>
        </p:spPr>
      </p:pic>
    </p:spTree>
    <p:extLst>
      <p:ext uri="{BB962C8B-B14F-4D97-AF65-F5344CB8AC3E}">
        <p14:creationId xmlns:p14="http://schemas.microsoft.com/office/powerpoint/2010/main" val="2652242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1" y="0"/>
            <a:ext cx="4368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p:cNvSpPr/>
          <p:nvPr/>
        </p:nvSpPr>
        <p:spPr bwMode="auto">
          <a:xfrm rot="5400000" flipV="1">
            <a:off x="1270707" y="-1270708"/>
            <a:ext cx="1827382" cy="43688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371901" y="3861106"/>
            <a:ext cx="1624987" cy="436880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0" y="1070223"/>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a:extLst>
              <a:ext uri="{FF2B5EF4-FFF2-40B4-BE49-F238E27FC236}">
                <a16:creationId xmlns:a16="http://schemas.microsoft.com/office/drawing/2014/main" id="{20ABC204-CE2F-4709-8DAE-A0D3126E766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 y="2024705"/>
            <a:ext cx="5136596" cy="3017750"/>
          </a:xfrm>
          <a:prstGeom prst="rect">
            <a:avLst/>
          </a:prstGeom>
        </p:spPr>
      </p:pic>
      <p:sp>
        <p:nvSpPr>
          <p:cNvPr id="39" name="任意多边形 38"/>
          <p:cNvSpPr/>
          <p:nvPr/>
        </p:nvSpPr>
        <p:spPr>
          <a:xfrm rot="16200000">
            <a:off x="1059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1516556" y="-16034"/>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4572000" y="3216779"/>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nvSpPr>
        <p:spPr>
          <a:xfrm>
            <a:off x="5187867" y="3944196"/>
            <a:ext cx="314437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模型间的复杂性关系</a:t>
            </a:r>
          </a:p>
        </p:txBody>
      </p:sp>
      <p:sp>
        <p:nvSpPr>
          <p:cNvPr id="24" name="文本框 23">
            <a:extLst>
              <a:ext uri="{FF2B5EF4-FFF2-40B4-BE49-F238E27FC236}">
                <a16:creationId xmlns:a16="http://schemas.microsoft.com/office/drawing/2014/main" id="{8F1422A7-7A7C-476D-A7B7-3AA70DACB57F}"/>
              </a:ext>
            </a:extLst>
          </p:cNvPr>
          <p:cNvSpPr txBox="1"/>
          <p:nvPr/>
        </p:nvSpPr>
        <p:spPr>
          <a:xfrm>
            <a:off x="4368795" y="1992285"/>
            <a:ext cx="3034805" cy="523220"/>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r>
              <a:rPr lang="zh-CN" altLang="en-US" dirty="0">
                <a:sym typeface="微软雅黑" panose="020B0503020204020204" pitchFamily="34" charset="-122"/>
              </a:rPr>
              <a:t>目录 </a:t>
            </a:r>
            <a:r>
              <a:rPr lang="en-US" altLang="zh-CN" dirty="0">
                <a:sym typeface="微软雅黑" panose="020B0503020204020204" pitchFamily="34" charset="-122"/>
              </a:rPr>
              <a:t>| CONTENT</a:t>
            </a:r>
          </a:p>
        </p:txBody>
      </p:sp>
      <p:pic>
        <p:nvPicPr>
          <p:cNvPr id="6" name="图片 5">
            <a:extLst>
              <a:ext uri="{FF2B5EF4-FFF2-40B4-BE49-F238E27FC236}">
                <a16:creationId xmlns:a16="http://schemas.microsoft.com/office/drawing/2014/main" id="{3A2CCACD-BFD2-48E0-BBAE-00A7DD9BB8A5}"/>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556141" y="185623"/>
            <a:ext cx="1397000" cy="1397000"/>
          </a:xfrm>
          <a:prstGeom prst="rect">
            <a:avLst/>
          </a:prstGeom>
        </p:spPr>
      </p:pic>
      <p:sp>
        <p:nvSpPr>
          <p:cNvPr id="25" name="矩形 24">
            <a:extLst>
              <a:ext uri="{FF2B5EF4-FFF2-40B4-BE49-F238E27FC236}">
                <a16:creationId xmlns:a16="http://schemas.microsoft.com/office/drawing/2014/main" id="{C3996359-3A62-4B4E-A35F-6929C755D284}"/>
              </a:ext>
            </a:extLst>
          </p:cNvPr>
          <p:cNvSpPr/>
          <p:nvPr/>
        </p:nvSpPr>
        <p:spPr>
          <a:xfrm>
            <a:off x="4571999" y="3954593"/>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25">
            <a:extLst>
              <a:ext uri="{FF2B5EF4-FFF2-40B4-BE49-F238E27FC236}">
                <a16:creationId xmlns:a16="http://schemas.microsoft.com/office/drawing/2014/main" id="{D1A3EAA1-38C6-4C15-8E26-FD712D2141EE}"/>
              </a:ext>
            </a:extLst>
          </p:cNvPr>
          <p:cNvSpPr/>
          <p:nvPr/>
        </p:nvSpPr>
        <p:spPr>
          <a:xfrm>
            <a:off x="5187866" y="3150222"/>
            <a:ext cx="3343059"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复杂度的度量</a:t>
            </a:r>
          </a:p>
        </p:txBody>
      </p:sp>
      <p:sp>
        <p:nvSpPr>
          <p:cNvPr id="27" name="矩形 26">
            <a:extLst>
              <a:ext uri="{FF2B5EF4-FFF2-40B4-BE49-F238E27FC236}">
                <a16:creationId xmlns:a16="http://schemas.microsoft.com/office/drawing/2014/main" id="{69047D2E-B27C-4963-992A-114D272530C0}"/>
              </a:ext>
            </a:extLst>
          </p:cNvPr>
          <p:cNvSpPr/>
          <p:nvPr/>
        </p:nvSpPr>
        <p:spPr>
          <a:xfrm>
            <a:off x="4579814" y="4692407"/>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a:extLst>
              <a:ext uri="{FF2B5EF4-FFF2-40B4-BE49-F238E27FC236}">
                <a16:creationId xmlns:a16="http://schemas.microsoft.com/office/drawing/2014/main" id="{79129E45-1140-4554-8448-F9C2D99759DD}"/>
              </a:ext>
            </a:extLst>
          </p:cNvPr>
          <p:cNvSpPr/>
          <p:nvPr/>
        </p:nvSpPr>
        <p:spPr>
          <a:xfrm>
            <a:off x="5201592" y="4619591"/>
            <a:ext cx="314437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P</a:t>
            </a: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类的定义</a:t>
            </a:r>
          </a:p>
        </p:txBody>
      </p:sp>
    </p:spTree>
    <p:extLst>
      <p:ext uri="{BB962C8B-B14F-4D97-AF65-F5344CB8AC3E}">
        <p14:creationId xmlns:p14="http://schemas.microsoft.com/office/powerpoint/2010/main" val="328104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类问题的举例</a:t>
            </a:r>
            <a:r>
              <a:rPr lang="zh-CN" altLang="en-US" dirty="0"/>
              <a:t>（冒泡排序）</a:t>
            </a:r>
            <a:endParaRPr lang="zh-CN" altLang="en-US" dirty="0">
              <a:sym typeface="微软雅黑" panose="020B0503020204020204" pitchFamily="34" charset="-122"/>
            </a:endParaRPr>
          </a:p>
        </p:txBody>
      </p:sp>
      <p:pic>
        <p:nvPicPr>
          <p:cNvPr id="5" name="图片 4">
            <a:extLst>
              <a:ext uri="{FF2B5EF4-FFF2-40B4-BE49-F238E27FC236}">
                <a16:creationId xmlns:a16="http://schemas.microsoft.com/office/drawing/2014/main" id="{C6366035-D54E-44D7-ABCA-0C17F927F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1" y="1511559"/>
            <a:ext cx="6232725" cy="4838645"/>
          </a:xfrm>
          <a:prstGeom prst="rect">
            <a:avLst/>
          </a:prstGeom>
        </p:spPr>
      </p:pic>
    </p:spTree>
    <p:extLst>
      <p:ext uri="{BB962C8B-B14F-4D97-AF65-F5344CB8AC3E}">
        <p14:creationId xmlns:p14="http://schemas.microsoft.com/office/powerpoint/2010/main" val="2047735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类问题的举例</a:t>
            </a:r>
            <a:r>
              <a:rPr lang="zh-CN" altLang="en-US" dirty="0"/>
              <a:t>（冒泡排序）</a:t>
            </a:r>
            <a:endParaRPr lang="zh-CN" altLang="en-US" dirty="0">
              <a:sym typeface="微软雅黑" panose="020B0503020204020204" pitchFamily="34" charset="-122"/>
            </a:endParaRPr>
          </a:p>
        </p:txBody>
      </p:sp>
      <p:pic>
        <p:nvPicPr>
          <p:cNvPr id="4" name="图片 3">
            <a:extLst>
              <a:ext uri="{FF2B5EF4-FFF2-40B4-BE49-F238E27FC236}">
                <a16:creationId xmlns:a16="http://schemas.microsoft.com/office/drawing/2014/main" id="{F03C1688-C60E-417B-AC11-10DC5BFCA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617" y="1458666"/>
            <a:ext cx="6486765" cy="4903019"/>
          </a:xfrm>
          <a:prstGeom prst="rect">
            <a:avLst/>
          </a:prstGeom>
        </p:spPr>
      </p:pic>
    </p:spTree>
    <p:extLst>
      <p:ext uri="{BB962C8B-B14F-4D97-AF65-F5344CB8AC3E}">
        <p14:creationId xmlns:p14="http://schemas.microsoft.com/office/powerpoint/2010/main" val="2546006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类问题的举例</a:t>
            </a:r>
            <a:r>
              <a:rPr lang="zh-CN" altLang="en-US" dirty="0"/>
              <a:t>（冒泡排序）</a:t>
            </a:r>
            <a:endParaRPr lang="zh-CN" altLang="en-US" dirty="0">
              <a:sym typeface="微软雅黑" panose="020B0503020204020204" pitchFamily="34" charset="-122"/>
            </a:endParaRPr>
          </a:p>
        </p:txBody>
      </p:sp>
      <p:pic>
        <p:nvPicPr>
          <p:cNvPr id="5" name="图片 4">
            <a:extLst>
              <a:ext uri="{FF2B5EF4-FFF2-40B4-BE49-F238E27FC236}">
                <a16:creationId xmlns:a16="http://schemas.microsoft.com/office/drawing/2014/main" id="{1E509DFA-8B2B-4F95-812B-17B4647B0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566" y="1740000"/>
            <a:ext cx="7696867" cy="3657917"/>
          </a:xfrm>
          <a:prstGeom prst="rect">
            <a:avLst/>
          </a:prstGeom>
        </p:spPr>
      </p:pic>
    </p:spTree>
    <p:extLst>
      <p:ext uri="{BB962C8B-B14F-4D97-AF65-F5344CB8AC3E}">
        <p14:creationId xmlns:p14="http://schemas.microsoft.com/office/powerpoint/2010/main" val="2951560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类问题的举例</a:t>
            </a:r>
            <a:r>
              <a:rPr lang="zh-CN" altLang="en-US" dirty="0"/>
              <a:t>（冒泡排序）</a:t>
            </a:r>
            <a:endParaRPr lang="zh-CN" altLang="en-US" dirty="0">
              <a:sym typeface="微软雅黑" panose="020B0503020204020204" pitchFamily="34" charset="-122"/>
            </a:endParaRPr>
          </a:p>
        </p:txBody>
      </p:sp>
      <p:pic>
        <p:nvPicPr>
          <p:cNvPr id="4" name="图片 3">
            <a:extLst>
              <a:ext uri="{FF2B5EF4-FFF2-40B4-BE49-F238E27FC236}">
                <a16:creationId xmlns:a16="http://schemas.microsoft.com/office/drawing/2014/main" id="{08B7C7BB-400B-4CD4-A2B9-6900CC2AC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987" y="1494883"/>
            <a:ext cx="7702482" cy="4616668"/>
          </a:xfrm>
          <a:prstGeom prst="rect">
            <a:avLst/>
          </a:prstGeom>
        </p:spPr>
      </p:pic>
    </p:spTree>
    <p:extLst>
      <p:ext uri="{BB962C8B-B14F-4D97-AF65-F5344CB8AC3E}">
        <p14:creationId xmlns:p14="http://schemas.microsoft.com/office/powerpoint/2010/main" val="551441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类问题的举例</a:t>
            </a:r>
            <a:r>
              <a:rPr lang="zh-CN" altLang="en-US" dirty="0"/>
              <a:t>（冒泡排序）</a:t>
            </a:r>
            <a:endParaRPr lang="zh-CN" altLang="en-US" dirty="0">
              <a:sym typeface="微软雅黑" panose="020B0503020204020204" pitchFamily="34" charset="-122"/>
            </a:endParaRPr>
          </a:p>
        </p:txBody>
      </p:sp>
      <p:pic>
        <p:nvPicPr>
          <p:cNvPr id="7" name="图片 6">
            <a:extLst>
              <a:ext uri="{FF2B5EF4-FFF2-40B4-BE49-F238E27FC236}">
                <a16:creationId xmlns:a16="http://schemas.microsoft.com/office/drawing/2014/main" id="{6C15B968-5365-426D-BAC5-91B7FA01E1B7}"/>
              </a:ext>
            </a:extLst>
          </p:cNvPr>
          <p:cNvPicPr>
            <a:picLocks noChangeAspect="1"/>
          </p:cNvPicPr>
          <p:nvPr/>
        </p:nvPicPr>
        <p:blipFill rotWithShape="1">
          <a:blip r:embed="rId3">
            <a:extLst>
              <a:ext uri="{28A0092B-C50C-407E-A947-70E740481C1C}">
                <a14:useLocalDpi xmlns:a14="http://schemas.microsoft.com/office/drawing/2010/main" val="0"/>
              </a:ext>
            </a:extLst>
          </a:blip>
          <a:srcRect r="77" b="5746"/>
          <a:stretch/>
        </p:blipFill>
        <p:spPr>
          <a:xfrm>
            <a:off x="970382" y="1535542"/>
            <a:ext cx="7831101" cy="4538687"/>
          </a:xfrm>
          <a:prstGeom prst="rect">
            <a:avLst/>
          </a:prstGeom>
        </p:spPr>
      </p:pic>
    </p:spTree>
    <p:extLst>
      <p:ext uri="{BB962C8B-B14F-4D97-AF65-F5344CB8AC3E}">
        <p14:creationId xmlns:p14="http://schemas.microsoft.com/office/powerpoint/2010/main" val="1461107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类问题的举例</a:t>
            </a:r>
            <a:r>
              <a:rPr lang="zh-CN" altLang="en-US" dirty="0"/>
              <a:t>（冒泡排序）</a:t>
            </a:r>
            <a:endParaRPr lang="zh-CN" altLang="en-US" dirty="0">
              <a:sym typeface="微软雅黑" panose="020B0503020204020204" pitchFamily="34" charset="-122"/>
            </a:endParaRPr>
          </a:p>
        </p:txBody>
      </p:sp>
      <p:pic>
        <p:nvPicPr>
          <p:cNvPr id="13" name="图片 12">
            <a:extLst>
              <a:ext uri="{FF2B5EF4-FFF2-40B4-BE49-F238E27FC236}">
                <a16:creationId xmlns:a16="http://schemas.microsoft.com/office/drawing/2014/main" id="{88E17C48-820E-468E-8C8E-E5E0517962A3}"/>
              </a:ext>
            </a:extLst>
          </p:cNvPr>
          <p:cNvPicPr>
            <a:picLocks noChangeAspect="1"/>
          </p:cNvPicPr>
          <p:nvPr/>
        </p:nvPicPr>
        <p:blipFill rotWithShape="1">
          <a:blip r:embed="rId3">
            <a:extLst>
              <a:ext uri="{28A0092B-C50C-407E-A947-70E740481C1C}">
                <a14:useLocalDpi xmlns:a14="http://schemas.microsoft.com/office/drawing/2010/main" val="0"/>
              </a:ext>
            </a:extLst>
          </a:blip>
          <a:srcRect l="1549" t="898"/>
          <a:stretch/>
        </p:blipFill>
        <p:spPr>
          <a:xfrm>
            <a:off x="1259632" y="1596990"/>
            <a:ext cx="6186196" cy="3925277"/>
          </a:xfrm>
          <a:prstGeom prst="rect">
            <a:avLst/>
          </a:prstGeom>
        </p:spPr>
      </p:pic>
      <p:sp>
        <p:nvSpPr>
          <p:cNvPr id="14" name="文本框 13">
            <a:extLst>
              <a:ext uri="{FF2B5EF4-FFF2-40B4-BE49-F238E27FC236}">
                <a16:creationId xmlns:a16="http://schemas.microsoft.com/office/drawing/2014/main" id="{46044B72-93F1-430F-AA63-7197256D5FA8}"/>
              </a:ext>
            </a:extLst>
          </p:cNvPr>
          <p:cNvSpPr txBox="1"/>
          <p:nvPr/>
        </p:nvSpPr>
        <p:spPr>
          <a:xfrm>
            <a:off x="1259632" y="5738327"/>
            <a:ext cx="6018246" cy="466530"/>
          </a:xfrm>
          <a:prstGeom prst="rect">
            <a:avLst/>
          </a:prstGeom>
          <a:noFill/>
        </p:spPr>
        <p:txBody>
          <a:bodyPr wrap="square" rtlCol="0">
            <a:noAutofit/>
          </a:bodyPr>
          <a:lstStyle/>
          <a:p>
            <a:pPr algn="l"/>
            <a:r>
              <a:rPr lang="zh-CN" altLang="en-US" sz="1800" dirty="0">
                <a:solidFill>
                  <a:srgbClr val="FF0000"/>
                </a:solidFill>
                <a:latin typeface="微软雅黑" pitchFamily="34" charset="-122"/>
                <a:ea typeface="微软雅黑" pitchFamily="34" charset="-122"/>
              </a:rPr>
              <a:t>我们可以看到：最大的数依次沉底。</a:t>
            </a:r>
          </a:p>
        </p:txBody>
      </p:sp>
    </p:spTree>
    <p:extLst>
      <p:ext uri="{BB962C8B-B14F-4D97-AF65-F5344CB8AC3E}">
        <p14:creationId xmlns:p14="http://schemas.microsoft.com/office/powerpoint/2010/main" val="2498523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3</a:t>
            </a:r>
            <a:r>
              <a:rPr lang="zh-CN" altLang="en-US" dirty="0">
                <a:sym typeface="微软雅黑" panose="020B0503020204020204" pitchFamily="34" charset="-122"/>
              </a:rPr>
              <a:t>、</a:t>
            </a:r>
            <a:r>
              <a:rPr lang="en-US" altLang="zh-CN" dirty="0">
                <a:sym typeface="微软雅黑" panose="020B0503020204020204" pitchFamily="34" charset="-122"/>
              </a:rPr>
              <a:t>P</a:t>
            </a:r>
            <a:r>
              <a:rPr lang="zh-CN" altLang="en-US" dirty="0">
                <a:sym typeface="微软雅黑" panose="020B0503020204020204" pitchFamily="34" charset="-122"/>
              </a:rPr>
              <a:t>类问题的举例</a:t>
            </a:r>
            <a:r>
              <a:rPr lang="zh-CN" altLang="en-US" dirty="0"/>
              <a:t>（冒泡排序）</a:t>
            </a:r>
            <a:endParaRPr lang="zh-CN" altLang="en-US" dirty="0">
              <a:sym typeface="微软雅黑" panose="020B0503020204020204" pitchFamily="34" charset="-122"/>
            </a:endParaRPr>
          </a:p>
        </p:txBody>
      </p:sp>
      <p:sp>
        <p:nvSpPr>
          <p:cNvPr id="14" name="文本框 13">
            <a:extLst>
              <a:ext uri="{FF2B5EF4-FFF2-40B4-BE49-F238E27FC236}">
                <a16:creationId xmlns:a16="http://schemas.microsoft.com/office/drawing/2014/main" id="{46044B72-93F1-430F-AA63-7197256D5FA8}"/>
              </a:ext>
            </a:extLst>
          </p:cNvPr>
          <p:cNvSpPr txBox="1"/>
          <p:nvPr/>
        </p:nvSpPr>
        <p:spPr>
          <a:xfrm>
            <a:off x="939415" y="5794310"/>
            <a:ext cx="6338463" cy="410547"/>
          </a:xfrm>
          <a:prstGeom prst="rect">
            <a:avLst/>
          </a:prstGeom>
          <a:noFill/>
        </p:spPr>
        <p:txBody>
          <a:bodyPr wrap="square" rtlCol="0">
            <a:noAutofit/>
          </a:bodyPr>
          <a:lstStyle/>
          <a:p>
            <a:pPr algn="l"/>
            <a:r>
              <a:rPr lang="zh-CN" altLang="en-US" sz="1800" dirty="0">
                <a:solidFill>
                  <a:srgbClr val="FF0000"/>
                </a:solidFill>
                <a:latin typeface="微软雅黑" pitchFamily="34" charset="-122"/>
                <a:ea typeface="微软雅黑" pitchFamily="34" charset="-122"/>
              </a:rPr>
              <a:t>我们可以看到：最大的数依次沉底。</a:t>
            </a:r>
          </a:p>
        </p:txBody>
      </p:sp>
      <p:pic>
        <p:nvPicPr>
          <p:cNvPr id="4" name="图片 3">
            <a:extLst>
              <a:ext uri="{FF2B5EF4-FFF2-40B4-BE49-F238E27FC236}">
                <a16:creationId xmlns:a16="http://schemas.microsoft.com/office/drawing/2014/main" id="{6E6C8818-75C8-46CC-82A7-92F170708B0F}"/>
              </a:ext>
            </a:extLst>
          </p:cNvPr>
          <p:cNvPicPr>
            <a:picLocks noChangeAspect="1"/>
          </p:cNvPicPr>
          <p:nvPr/>
        </p:nvPicPr>
        <p:blipFill rotWithShape="1">
          <a:blip r:embed="rId3">
            <a:extLst>
              <a:ext uri="{28A0092B-C50C-407E-A947-70E740481C1C}">
                <a14:useLocalDpi xmlns:a14="http://schemas.microsoft.com/office/drawing/2010/main" val="0"/>
              </a:ext>
            </a:extLst>
          </a:blip>
          <a:srcRect t="3848" r="776"/>
          <a:stretch/>
        </p:blipFill>
        <p:spPr>
          <a:xfrm>
            <a:off x="939415" y="1651519"/>
            <a:ext cx="7532782" cy="3730026"/>
          </a:xfrm>
          <a:prstGeom prst="rect">
            <a:avLst/>
          </a:prstGeom>
        </p:spPr>
      </p:pic>
    </p:spTree>
    <p:extLst>
      <p:ext uri="{BB962C8B-B14F-4D97-AF65-F5344CB8AC3E}">
        <p14:creationId xmlns:p14="http://schemas.microsoft.com/office/powerpoint/2010/main" val="1692649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9EB70-CB29-4DC8-9291-EA0EA7C1647D}"/>
              </a:ext>
            </a:extLst>
          </p:cNvPr>
          <p:cNvSpPr>
            <a:spLocks noGrp="1"/>
          </p:cNvSpPr>
          <p:nvPr>
            <p:ph type="title"/>
          </p:nvPr>
        </p:nvSpPr>
        <p:spPr/>
        <p:txBody>
          <a:bodyPr/>
          <a:lstStyle/>
          <a:p>
            <a:r>
              <a:rPr lang="en-US" altLang="zh-CN" dirty="0"/>
              <a:t>3</a:t>
            </a:r>
            <a:r>
              <a:rPr lang="zh-CN" altLang="en-US" dirty="0"/>
              <a:t>、</a:t>
            </a:r>
            <a:r>
              <a:rPr lang="en-US" altLang="zh-CN" dirty="0"/>
              <a:t>P</a:t>
            </a:r>
            <a:r>
              <a:rPr lang="zh-CN" altLang="en-US" dirty="0"/>
              <a:t>类问题的举例（冒泡排序）</a:t>
            </a:r>
          </a:p>
        </p:txBody>
      </p:sp>
      <p:sp>
        <p:nvSpPr>
          <p:cNvPr id="3" name="文本框 2">
            <a:extLst>
              <a:ext uri="{FF2B5EF4-FFF2-40B4-BE49-F238E27FC236}">
                <a16:creationId xmlns:a16="http://schemas.microsoft.com/office/drawing/2014/main" id="{7F50C495-51BA-4E8F-B1F5-1DF44FE7D609}"/>
              </a:ext>
            </a:extLst>
          </p:cNvPr>
          <p:cNvSpPr txBox="1"/>
          <p:nvPr/>
        </p:nvSpPr>
        <p:spPr>
          <a:xfrm>
            <a:off x="361950" y="1687133"/>
            <a:ext cx="8292653" cy="4868214"/>
          </a:xfrm>
          <a:prstGeom prst="rect">
            <a:avLst/>
          </a:prstGeom>
          <a:noFill/>
        </p:spPr>
        <p:txBody>
          <a:bodyPr wrap="square" rtlCol="0">
            <a:noAutofit/>
          </a:bodyPr>
          <a:lstStyle/>
          <a:p>
            <a:pPr algn="l">
              <a:lnSpc>
                <a:spcPct val="150000"/>
              </a:lnSpc>
            </a:pPr>
            <a:r>
              <a:rPr lang="zh-CN" altLang="en-US" sz="1800" dirty="0">
                <a:latin typeface="微软雅黑" pitchFamily="34" charset="-122"/>
                <a:ea typeface="微软雅黑" pitchFamily="34" charset="-122"/>
              </a:rPr>
              <a:t>我们计算一下冒泡排序的时间复杂度：</a:t>
            </a:r>
            <a:endParaRPr lang="en-US" altLang="zh-CN" sz="1800" dirty="0">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冒泡排序一共几轮比较大小：</a:t>
            </a:r>
            <a:r>
              <a:rPr lang="zh-CN" altLang="en-US" sz="1800" dirty="0">
                <a:solidFill>
                  <a:srgbClr val="FF0000"/>
                </a:solidFill>
                <a:latin typeface="微软雅黑" pitchFamily="34" charset="-122"/>
                <a:ea typeface="微软雅黑" pitchFamily="34" charset="-122"/>
              </a:rPr>
              <a:t>一共</a:t>
            </a:r>
            <a:r>
              <a:rPr lang="en-US" altLang="zh-CN" sz="1800" dirty="0">
                <a:solidFill>
                  <a:srgbClr val="FF0000"/>
                </a:solidFill>
                <a:latin typeface="微软雅黑" pitchFamily="34" charset="-122"/>
                <a:ea typeface="微软雅黑" pitchFamily="34" charset="-122"/>
              </a:rPr>
              <a:t>n</a:t>
            </a:r>
            <a:r>
              <a:rPr lang="zh-CN" altLang="en-US" sz="1800" dirty="0">
                <a:latin typeface="微软雅黑" pitchFamily="34" charset="-122"/>
                <a:ea typeface="微软雅黑" pitchFamily="34" charset="-122"/>
              </a:rPr>
              <a:t>（比较大小的数的数量）</a:t>
            </a:r>
            <a:r>
              <a:rPr lang="zh-CN" altLang="en-US" sz="1800" dirty="0">
                <a:solidFill>
                  <a:srgbClr val="FF0000"/>
                </a:solidFill>
                <a:latin typeface="微软雅黑" pitchFamily="34" charset="-122"/>
                <a:ea typeface="微软雅黑" pitchFamily="34" charset="-122"/>
              </a:rPr>
              <a:t>轮</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第</a:t>
            </a:r>
            <a:r>
              <a:rPr lang="en-US" altLang="zh-CN" sz="1800" dirty="0">
                <a:solidFill>
                  <a:srgbClr val="FF0000"/>
                </a:solidFill>
                <a:latin typeface="微软雅黑" pitchFamily="34" charset="-122"/>
                <a:ea typeface="微软雅黑" pitchFamily="34" charset="-122"/>
              </a:rPr>
              <a:t>1</a:t>
            </a:r>
            <a:r>
              <a:rPr lang="zh-CN" altLang="en-US" sz="1800" dirty="0">
                <a:latin typeface="微软雅黑" pitchFamily="34" charset="-122"/>
                <a:ea typeface="微软雅黑" pitchFamily="34" charset="-122"/>
              </a:rPr>
              <a:t>轮比较多少次：</a:t>
            </a:r>
            <a:r>
              <a:rPr lang="en-US" altLang="zh-CN" sz="1800" dirty="0">
                <a:solidFill>
                  <a:srgbClr val="FF0000"/>
                </a:solidFill>
                <a:latin typeface="微软雅黑" pitchFamily="34" charset="-122"/>
                <a:ea typeface="微软雅黑" pitchFamily="34" charset="-122"/>
              </a:rPr>
              <a:t>n-1</a:t>
            </a:r>
          </a:p>
          <a:p>
            <a:pPr algn="l">
              <a:lnSpc>
                <a:spcPct val="150000"/>
              </a:lnSpc>
            </a:pPr>
            <a:r>
              <a:rPr lang="zh-CN" altLang="en-US" sz="1800" dirty="0">
                <a:latin typeface="微软雅黑" pitchFamily="34" charset="-122"/>
                <a:ea typeface="微软雅黑" pitchFamily="34" charset="-122"/>
              </a:rPr>
              <a:t>第</a:t>
            </a:r>
            <a:r>
              <a:rPr lang="en-US" altLang="zh-CN" sz="1800" dirty="0">
                <a:solidFill>
                  <a:srgbClr val="FF0000"/>
                </a:solidFill>
                <a:latin typeface="微软雅黑" pitchFamily="34" charset="-122"/>
                <a:ea typeface="微软雅黑" pitchFamily="34" charset="-122"/>
              </a:rPr>
              <a:t>2</a:t>
            </a:r>
            <a:r>
              <a:rPr lang="zh-CN" altLang="en-US" sz="1800" dirty="0">
                <a:latin typeface="微软雅黑" pitchFamily="34" charset="-122"/>
                <a:ea typeface="微软雅黑" pitchFamily="34" charset="-122"/>
              </a:rPr>
              <a:t>轮比较多少次：</a:t>
            </a:r>
            <a:r>
              <a:rPr lang="en-US" altLang="zh-CN" sz="1800" dirty="0">
                <a:solidFill>
                  <a:srgbClr val="FF0000"/>
                </a:solidFill>
                <a:latin typeface="微软雅黑" pitchFamily="34" charset="-122"/>
                <a:ea typeface="微软雅黑" pitchFamily="34" charset="-122"/>
              </a:rPr>
              <a:t>n-2</a:t>
            </a:r>
          </a:p>
          <a:p>
            <a:pPr algn="l">
              <a:lnSpc>
                <a:spcPct val="150000"/>
              </a:lnSpc>
            </a:pPr>
            <a:r>
              <a:rPr lang="zh-CN" altLang="en-US" sz="1800" dirty="0">
                <a:latin typeface="微软雅黑" pitchFamily="34" charset="-122"/>
                <a:ea typeface="微软雅黑" pitchFamily="34" charset="-122"/>
              </a:rPr>
              <a:t>第</a:t>
            </a:r>
            <a:r>
              <a:rPr lang="en-US" altLang="zh-CN" sz="1800" dirty="0">
                <a:solidFill>
                  <a:srgbClr val="FF0000"/>
                </a:solidFill>
                <a:latin typeface="微软雅黑" pitchFamily="34" charset="-122"/>
                <a:ea typeface="微软雅黑" pitchFamily="34" charset="-122"/>
              </a:rPr>
              <a:t>3</a:t>
            </a:r>
            <a:r>
              <a:rPr lang="zh-CN" altLang="en-US" sz="1800" dirty="0">
                <a:latin typeface="微软雅黑" pitchFamily="34" charset="-122"/>
                <a:ea typeface="微软雅黑" pitchFamily="34" charset="-122"/>
              </a:rPr>
              <a:t>轮比较多少次：</a:t>
            </a:r>
            <a:r>
              <a:rPr lang="en-US" altLang="zh-CN" sz="1800" dirty="0">
                <a:solidFill>
                  <a:srgbClr val="FF0000"/>
                </a:solidFill>
                <a:latin typeface="微软雅黑" pitchFamily="34" charset="-122"/>
                <a:ea typeface="微软雅黑" pitchFamily="34" charset="-122"/>
              </a:rPr>
              <a:t>n-3</a:t>
            </a:r>
            <a:r>
              <a:rPr lang="en-US" altLang="zh-CN" sz="1800" dirty="0">
                <a:latin typeface="微软雅黑" pitchFamily="34" charset="-122"/>
                <a:ea typeface="微软雅黑" pitchFamily="34" charset="-122"/>
              </a:rPr>
              <a:t>….</a:t>
            </a:r>
          </a:p>
          <a:p>
            <a:pPr algn="l">
              <a:lnSpc>
                <a:spcPct val="150000"/>
              </a:lnSpc>
            </a:pPr>
            <a:r>
              <a:rPr lang="zh-CN" altLang="en-US" sz="1800" dirty="0">
                <a:latin typeface="微软雅黑" pitchFamily="34" charset="-122"/>
                <a:ea typeface="微软雅黑" pitchFamily="34" charset="-122"/>
              </a:rPr>
              <a:t>第</a:t>
            </a:r>
            <a:r>
              <a:rPr lang="en-US" altLang="zh-CN" sz="1800" dirty="0">
                <a:solidFill>
                  <a:srgbClr val="FF0000"/>
                </a:solidFill>
                <a:latin typeface="微软雅黑" pitchFamily="34" charset="-122"/>
                <a:ea typeface="微软雅黑" pitchFamily="34" charset="-122"/>
              </a:rPr>
              <a:t>n</a:t>
            </a:r>
            <a:r>
              <a:rPr lang="zh-CN" altLang="en-US" sz="1800" dirty="0">
                <a:latin typeface="微软雅黑" pitchFamily="34" charset="-122"/>
                <a:ea typeface="微软雅黑" pitchFamily="34" charset="-122"/>
              </a:rPr>
              <a:t>轮比较多少次：</a:t>
            </a:r>
            <a:r>
              <a:rPr lang="en-US" altLang="zh-CN" sz="1800" dirty="0">
                <a:solidFill>
                  <a:srgbClr val="FF0000"/>
                </a:solidFill>
                <a:latin typeface="微软雅黑" pitchFamily="34" charset="-122"/>
                <a:ea typeface="微软雅黑" pitchFamily="34" charset="-122"/>
              </a:rPr>
              <a:t>0</a:t>
            </a:r>
          </a:p>
          <a:p>
            <a:pPr>
              <a:lnSpc>
                <a:spcPct val="150000"/>
              </a:lnSpc>
            </a:pPr>
            <a:r>
              <a:rPr lang="zh-CN" altLang="en-US" sz="1800" dirty="0">
                <a:latin typeface="微软雅黑" pitchFamily="34" charset="-122"/>
                <a:ea typeface="微软雅黑" pitchFamily="34" charset="-122"/>
              </a:rPr>
              <a:t>冒泡排序算法的时间复杂度：在输入为</a:t>
            </a:r>
            <a:r>
              <a:rPr lang="en-US" altLang="zh-CN" sz="1800" dirty="0">
                <a:latin typeface="微软雅黑" pitchFamily="34" charset="-122"/>
                <a:ea typeface="微软雅黑" pitchFamily="34" charset="-122"/>
              </a:rPr>
              <a:t>n</a:t>
            </a:r>
            <a:r>
              <a:rPr lang="zh-CN" altLang="en-US" sz="1800" dirty="0">
                <a:latin typeface="微软雅黑" pitchFamily="34" charset="-122"/>
                <a:ea typeface="微软雅黑" pitchFamily="34" charset="-122"/>
              </a:rPr>
              <a:t>时（将</a:t>
            </a:r>
            <a:r>
              <a:rPr lang="en-US" altLang="zh-CN" sz="1800" dirty="0">
                <a:latin typeface="微软雅黑" pitchFamily="34" charset="-122"/>
                <a:ea typeface="微软雅黑" pitchFamily="34" charset="-122"/>
              </a:rPr>
              <a:t>n</a:t>
            </a:r>
            <a:r>
              <a:rPr lang="zh-CN" altLang="en-US" sz="1800" dirty="0">
                <a:latin typeface="微软雅黑" pitchFamily="34" charset="-122"/>
                <a:ea typeface="微软雅黑" pitchFamily="34" charset="-122"/>
              </a:rPr>
              <a:t>个无序的数字排序），算法所使用的步数是</a:t>
            </a:r>
            <a:r>
              <a:rPr lang="zh-CN" altLang="en-US" sz="1800" dirty="0">
                <a:latin typeface="微软雅黑" pitchFamily="34" charset="-122"/>
                <a:ea typeface="微软雅黑" pitchFamily="34" charset="-122"/>
                <a:sym typeface="Wingdings" panose="05000000000000000000" pitchFamily="2" charset="2"/>
              </a:rPr>
              <a:t>：</a:t>
            </a:r>
            <a:r>
              <a:rPr lang="zh-CN" altLang="en-US" sz="1800" dirty="0">
                <a:solidFill>
                  <a:srgbClr val="FF0000"/>
                </a:solidFill>
                <a:latin typeface="微软雅黑" pitchFamily="34" charset="-122"/>
                <a:ea typeface="微软雅黑" pitchFamily="34" charset="-122"/>
                <a:sym typeface="Wingdings" panose="05000000000000000000" pitchFamily="2" charset="2"/>
              </a:rPr>
              <a:t>（</a:t>
            </a:r>
            <a:r>
              <a:rPr lang="en-US" altLang="zh-CN" sz="1800" dirty="0">
                <a:solidFill>
                  <a:srgbClr val="FF0000"/>
                </a:solidFill>
                <a:latin typeface="微软雅黑" pitchFamily="34" charset="-122"/>
                <a:ea typeface="微软雅黑" pitchFamily="34" charset="-122"/>
              </a:rPr>
              <a:t>n-1</a:t>
            </a:r>
            <a:r>
              <a:rPr lang="zh-CN" altLang="en-US" sz="1800" dirty="0">
                <a:solidFill>
                  <a:srgbClr val="FF0000"/>
                </a:solidFill>
                <a:latin typeface="微软雅黑" pitchFamily="34" charset="-122"/>
                <a:ea typeface="微软雅黑" pitchFamily="34" charset="-122"/>
              </a:rPr>
              <a:t>）</a:t>
            </a:r>
            <a:r>
              <a:rPr lang="en-US" altLang="zh-CN" sz="1800" dirty="0">
                <a:solidFill>
                  <a:srgbClr val="FF0000"/>
                </a:solidFill>
                <a:latin typeface="微软雅黑" pitchFamily="34" charset="-122"/>
                <a:ea typeface="微软雅黑" pitchFamily="34" charset="-122"/>
              </a:rPr>
              <a:t> + </a:t>
            </a:r>
            <a:r>
              <a:rPr lang="zh-CN" altLang="en-US" sz="1800" dirty="0">
                <a:solidFill>
                  <a:srgbClr val="FF0000"/>
                </a:solidFill>
                <a:latin typeface="微软雅黑" pitchFamily="34" charset="-122"/>
                <a:ea typeface="微软雅黑" pitchFamily="34" charset="-122"/>
              </a:rPr>
              <a:t>（</a:t>
            </a:r>
            <a:r>
              <a:rPr lang="en-US" altLang="zh-CN" sz="1800" dirty="0">
                <a:solidFill>
                  <a:srgbClr val="FF0000"/>
                </a:solidFill>
                <a:latin typeface="微软雅黑" pitchFamily="34" charset="-122"/>
                <a:ea typeface="微软雅黑" pitchFamily="34" charset="-122"/>
              </a:rPr>
              <a:t>n-2</a:t>
            </a:r>
            <a:r>
              <a:rPr lang="zh-CN" altLang="en-US" sz="1800" dirty="0">
                <a:solidFill>
                  <a:srgbClr val="FF0000"/>
                </a:solidFill>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  (n-3)  +  (n-4) +  (n-5) + …. +  1  +  0</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所以一共使用的步数（等差数列求和）</a:t>
            </a:r>
            <a:r>
              <a:rPr lang="zh-CN" altLang="en-US" sz="1800" dirty="0">
                <a:latin typeface="微软雅黑" pitchFamily="34" charset="-122"/>
                <a:ea typeface="微软雅黑" pitchFamily="34" charset="-122"/>
                <a:sym typeface="Wingdings" panose="05000000000000000000" pitchFamily="2" charset="2"/>
              </a:rPr>
              <a:t>：</a:t>
            </a:r>
            <a:r>
              <a:rPr lang="zh-CN" altLang="en-US" sz="1800" dirty="0">
                <a:solidFill>
                  <a:srgbClr val="FF0000"/>
                </a:solidFill>
                <a:latin typeface="微软雅黑" pitchFamily="34" charset="-122"/>
                <a:ea typeface="微软雅黑" pitchFamily="34" charset="-122"/>
                <a:sym typeface="Wingdings" panose="05000000000000000000" pitchFamily="2" charset="2"/>
              </a:rPr>
              <a:t>（</a:t>
            </a:r>
            <a:r>
              <a:rPr lang="en-US" altLang="zh-CN" sz="1800" dirty="0">
                <a:solidFill>
                  <a:srgbClr val="FF0000"/>
                </a:solidFill>
                <a:latin typeface="微软雅黑" pitchFamily="34" charset="-122"/>
                <a:ea typeface="微软雅黑" pitchFamily="34" charset="-122"/>
                <a:sym typeface="Wingdings" panose="05000000000000000000" pitchFamily="2" charset="2"/>
              </a:rPr>
              <a:t>1+</a:t>
            </a:r>
            <a:r>
              <a:rPr lang="zh-CN" altLang="en-US" sz="1800" dirty="0">
                <a:solidFill>
                  <a:srgbClr val="FF0000"/>
                </a:solidFill>
                <a:latin typeface="微软雅黑" pitchFamily="34" charset="-122"/>
                <a:ea typeface="微软雅黑" pitchFamily="34" charset="-122"/>
                <a:sym typeface="Wingdings" panose="05000000000000000000" pitchFamily="2" charset="2"/>
              </a:rPr>
              <a:t>（</a:t>
            </a:r>
            <a:r>
              <a:rPr lang="en-US" altLang="zh-CN" sz="1800" dirty="0">
                <a:solidFill>
                  <a:srgbClr val="FF0000"/>
                </a:solidFill>
                <a:latin typeface="微软雅黑" pitchFamily="34" charset="-122"/>
                <a:ea typeface="微软雅黑" pitchFamily="34" charset="-122"/>
                <a:sym typeface="Wingdings" panose="05000000000000000000" pitchFamily="2" charset="2"/>
              </a:rPr>
              <a:t>n-1</a:t>
            </a:r>
            <a:r>
              <a:rPr lang="zh-CN" altLang="en-US" sz="1800" dirty="0">
                <a:solidFill>
                  <a:srgbClr val="FF0000"/>
                </a:solidFill>
                <a:latin typeface="微软雅黑" pitchFamily="34" charset="-122"/>
                <a:ea typeface="微软雅黑" pitchFamily="34" charset="-122"/>
                <a:sym typeface="Wingdings" panose="05000000000000000000" pitchFamily="2" charset="2"/>
              </a:rPr>
              <a:t>））</a:t>
            </a:r>
            <a:r>
              <a:rPr lang="en-US" altLang="zh-CN" sz="1800" dirty="0">
                <a:solidFill>
                  <a:srgbClr val="FF0000"/>
                </a:solidFill>
                <a:latin typeface="微软雅黑" pitchFamily="34" charset="-122"/>
                <a:ea typeface="微软雅黑" pitchFamily="34" charset="-122"/>
                <a:sym typeface="Wingdings" panose="05000000000000000000" pitchFamily="2" charset="2"/>
              </a:rPr>
              <a:t>/ 2  *(n-1) </a:t>
            </a:r>
            <a:endParaRPr lang="en-US" altLang="zh-CN" sz="1800" dirty="0">
              <a:latin typeface="微软雅黑" pitchFamily="34" charset="-122"/>
              <a:ea typeface="微软雅黑" pitchFamily="34" charset="-122"/>
              <a:sym typeface="Wingdings" panose="05000000000000000000" pitchFamily="2" charset="2"/>
            </a:endParaRPr>
          </a:p>
          <a:p>
            <a:pPr>
              <a:lnSpc>
                <a:spcPct val="150000"/>
              </a:lnSpc>
            </a:pPr>
            <a:r>
              <a:rPr lang="zh-CN" altLang="en-US" sz="1800" dirty="0">
                <a:latin typeface="微软雅黑" pitchFamily="34" charset="-122"/>
                <a:ea typeface="微软雅黑" pitchFamily="34" charset="-122"/>
                <a:sym typeface="Wingdings" panose="05000000000000000000" pitchFamily="2" charset="2"/>
              </a:rPr>
              <a:t>可以看出，</a:t>
            </a:r>
            <a:r>
              <a:rPr lang="zh-CN" altLang="en-US" sz="1800" dirty="0">
                <a:solidFill>
                  <a:srgbClr val="FF0000"/>
                </a:solidFill>
                <a:latin typeface="微软雅黑" pitchFamily="34" charset="-122"/>
                <a:ea typeface="微软雅黑" pitchFamily="34" charset="-122"/>
                <a:sym typeface="Wingdings" panose="05000000000000000000" pitchFamily="2" charset="2"/>
              </a:rPr>
              <a:t>最高阶是</a:t>
            </a:r>
            <a:r>
              <a:rPr lang="en-US" altLang="zh-CN" sz="1800" dirty="0">
                <a:solidFill>
                  <a:srgbClr val="FF0000"/>
                </a:solidFill>
                <a:latin typeface="微软雅黑" pitchFamily="34" charset="-122"/>
                <a:ea typeface="微软雅黑" pitchFamily="34" charset="-122"/>
                <a:sym typeface="Wingdings" panose="05000000000000000000" pitchFamily="2" charset="2"/>
              </a:rPr>
              <a:t>n</a:t>
            </a:r>
            <a:r>
              <a:rPr lang="zh-CN" altLang="en-US" sz="1800" dirty="0">
                <a:solidFill>
                  <a:srgbClr val="FF0000"/>
                </a:solidFill>
                <a:latin typeface="微软雅黑" pitchFamily="34" charset="-122"/>
                <a:ea typeface="微软雅黑" pitchFamily="34" charset="-122"/>
                <a:sym typeface="Wingdings" panose="05000000000000000000" pitchFamily="2" charset="2"/>
              </a:rPr>
              <a:t>的二次方</a:t>
            </a:r>
            <a:r>
              <a:rPr lang="zh-CN" altLang="en-US" sz="1800" dirty="0">
                <a:latin typeface="微软雅黑" pitchFamily="34" charset="-122"/>
                <a:ea typeface="微软雅黑" pitchFamily="34" charset="-122"/>
                <a:sym typeface="Wingdings" panose="05000000000000000000" pitchFamily="2" charset="2"/>
              </a:rPr>
              <a:t>。</a:t>
            </a:r>
            <a:endParaRPr lang="en-US" altLang="zh-CN" sz="1800" dirty="0">
              <a:latin typeface="微软雅黑" pitchFamily="34" charset="-122"/>
              <a:ea typeface="微软雅黑" pitchFamily="34" charset="-122"/>
              <a:sym typeface="Wingdings" panose="05000000000000000000" pitchFamily="2" charset="2"/>
            </a:endParaRPr>
          </a:p>
          <a:p>
            <a:pPr>
              <a:lnSpc>
                <a:spcPct val="150000"/>
              </a:lnSpc>
            </a:pPr>
            <a:r>
              <a:rPr lang="zh-CN" altLang="en-US" sz="1800" dirty="0">
                <a:solidFill>
                  <a:srgbClr val="FF0000"/>
                </a:solidFill>
                <a:latin typeface="微软雅黑" pitchFamily="34" charset="-122"/>
                <a:ea typeface="微软雅黑" pitchFamily="34" charset="-122"/>
                <a:sym typeface="Wingdings" panose="05000000000000000000" pitchFamily="2" charset="2"/>
              </a:rPr>
              <a:t>因此，冒泡排序算法的时间复杂度是 </a:t>
            </a:r>
            <a:r>
              <a:rPr lang="en-US" altLang="zh-CN" sz="1800" dirty="0">
                <a:solidFill>
                  <a:srgbClr val="FF0000"/>
                </a:solidFill>
                <a:latin typeface="微软雅黑" pitchFamily="34" charset="-122"/>
                <a:ea typeface="微软雅黑" pitchFamily="34" charset="-122"/>
                <a:sym typeface="Wingdings" panose="05000000000000000000" pitchFamily="2" charset="2"/>
              </a:rPr>
              <a:t>O(n^2)</a:t>
            </a:r>
            <a:endParaRPr lang="en-US" altLang="zh-CN" sz="1800" dirty="0">
              <a:solidFill>
                <a:srgbClr val="FF0000"/>
              </a:solidFill>
              <a:latin typeface="微软雅黑" pitchFamily="34" charset="-122"/>
              <a:ea typeface="微软雅黑" pitchFamily="34" charset="-122"/>
            </a:endParaRPr>
          </a:p>
          <a:p>
            <a:pPr algn="l"/>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3586845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9EB70-CB29-4DC8-9291-EA0EA7C1647D}"/>
              </a:ext>
            </a:extLst>
          </p:cNvPr>
          <p:cNvSpPr>
            <a:spLocks noGrp="1"/>
          </p:cNvSpPr>
          <p:nvPr>
            <p:ph type="title"/>
          </p:nvPr>
        </p:nvSpPr>
        <p:spPr/>
        <p:txBody>
          <a:bodyPr/>
          <a:lstStyle/>
          <a:p>
            <a:r>
              <a:rPr lang="en-US" altLang="zh-CN" dirty="0"/>
              <a:t>3</a:t>
            </a:r>
            <a:r>
              <a:rPr lang="zh-CN" altLang="en-US" dirty="0"/>
              <a:t>、</a:t>
            </a:r>
            <a:r>
              <a:rPr lang="en-US" altLang="zh-CN" dirty="0"/>
              <a:t>P</a:t>
            </a:r>
            <a:r>
              <a:rPr lang="zh-CN" altLang="en-US" dirty="0"/>
              <a:t>类问题的举例（快速排序）</a:t>
            </a:r>
          </a:p>
        </p:txBody>
      </p:sp>
      <p:sp>
        <p:nvSpPr>
          <p:cNvPr id="3" name="文本框 2">
            <a:extLst>
              <a:ext uri="{FF2B5EF4-FFF2-40B4-BE49-F238E27FC236}">
                <a16:creationId xmlns:a16="http://schemas.microsoft.com/office/drawing/2014/main" id="{7F50C495-51BA-4E8F-B1F5-1DF44FE7D609}"/>
              </a:ext>
            </a:extLst>
          </p:cNvPr>
          <p:cNvSpPr txBox="1"/>
          <p:nvPr/>
        </p:nvSpPr>
        <p:spPr>
          <a:xfrm>
            <a:off x="315532" y="1680693"/>
            <a:ext cx="8339071" cy="4874654"/>
          </a:xfrm>
          <a:prstGeom prst="rect">
            <a:avLst/>
          </a:prstGeom>
          <a:noFill/>
        </p:spPr>
        <p:txBody>
          <a:bodyPr wrap="square" rtlCol="0">
            <a:noAutofit/>
          </a:bodyPr>
          <a:lstStyle/>
          <a:p>
            <a:pPr algn="l"/>
            <a:endParaRPr lang="zh-CN" altLang="en-US" sz="1800" dirty="0">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304ABCCD-E1B3-4ECC-BBF9-505BF26B0198}"/>
              </a:ext>
            </a:extLst>
          </p:cNvPr>
          <p:cNvPicPr>
            <a:picLocks noChangeAspect="1"/>
          </p:cNvPicPr>
          <p:nvPr/>
        </p:nvPicPr>
        <p:blipFill rotWithShape="1">
          <a:blip r:embed="rId2">
            <a:extLst>
              <a:ext uri="{28A0092B-C50C-407E-A947-70E740481C1C}">
                <a14:useLocalDpi xmlns:a14="http://schemas.microsoft.com/office/drawing/2010/main" val="0"/>
              </a:ext>
            </a:extLst>
          </a:blip>
          <a:srcRect l="16184" t="1497" r="5676" b="2397"/>
          <a:stretch/>
        </p:blipFill>
        <p:spPr>
          <a:xfrm>
            <a:off x="756634" y="1690352"/>
            <a:ext cx="4353058" cy="4127607"/>
          </a:xfrm>
          <a:prstGeom prst="rect">
            <a:avLst/>
          </a:prstGeom>
        </p:spPr>
      </p:pic>
      <p:sp>
        <p:nvSpPr>
          <p:cNvPr id="6" name="文本框 5">
            <a:extLst>
              <a:ext uri="{FF2B5EF4-FFF2-40B4-BE49-F238E27FC236}">
                <a16:creationId xmlns:a16="http://schemas.microsoft.com/office/drawing/2014/main" id="{E2AEB299-F638-48DB-ADB0-9E3698CF2F74}"/>
              </a:ext>
            </a:extLst>
          </p:cNvPr>
          <p:cNvSpPr txBox="1"/>
          <p:nvPr/>
        </p:nvSpPr>
        <p:spPr>
          <a:xfrm>
            <a:off x="5499279" y="1790163"/>
            <a:ext cx="3503053" cy="4449652"/>
          </a:xfrm>
          <a:prstGeom prst="rect">
            <a:avLst/>
          </a:prstGeom>
          <a:noFill/>
        </p:spPr>
        <p:txBody>
          <a:bodyPr wrap="square" rtlCol="0">
            <a:noAutofit/>
          </a:bodyPr>
          <a:lstStyle/>
          <a:p>
            <a:pPr>
              <a:lnSpc>
                <a:spcPct val="200000"/>
              </a:lnSpc>
            </a:pPr>
            <a:r>
              <a:rPr lang="zh-CN" altLang="en-US" sz="1600" dirty="0">
                <a:latin typeface="微软雅黑" pitchFamily="34" charset="-122"/>
                <a:ea typeface="微软雅黑" pitchFamily="34" charset="-122"/>
              </a:rPr>
              <a:t>每次排序的时候设置一个</a:t>
            </a:r>
            <a:r>
              <a:rPr lang="zh-CN" altLang="en-US" sz="1600" dirty="0">
                <a:solidFill>
                  <a:srgbClr val="FF0000"/>
                </a:solidFill>
                <a:latin typeface="微软雅黑" pitchFamily="34" charset="-122"/>
                <a:ea typeface="微软雅黑" pitchFamily="34" charset="-122"/>
              </a:rPr>
              <a:t>基准点</a:t>
            </a:r>
            <a:r>
              <a:rPr lang="zh-CN" altLang="en-US" sz="1600" dirty="0">
                <a:latin typeface="微软雅黑" pitchFamily="34" charset="-122"/>
                <a:ea typeface="微软雅黑" pitchFamily="34" charset="-122"/>
              </a:rPr>
              <a:t>，将</a:t>
            </a:r>
            <a:r>
              <a:rPr lang="zh-CN" altLang="en-US" sz="1600" dirty="0">
                <a:solidFill>
                  <a:srgbClr val="FF0000"/>
                </a:solidFill>
                <a:latin typeface="微软雅黑" pitchFamily="34" charset="-122"/>
                <a:ea typeface="微软雅黑" pitchFamily="34" charset="-122"/>
              </a:rPr>
              <a:t>小于等于基准点的数全部放到基准点的左边，将大于等于基准点的数全部放到基准点的右边</a:t>
            </a:r>
            <a:r>
              <a:rPr lang="zh-CN" altLang="en-US" sz="1600" dirty="0">
                <a:latin typeface="微软雅黑" pitchFamily="34" charset="-122"/>
                <a:ea typeface="微软雅黑" pitchFamily="34" charset="-122"/>
              </a:rPr>
              <a:t>。这样在每次交换的时候就不会像冒泡排序一样每次只能在相邻的数之间进行交换，交换的距离就大的多了。因此</a:t>
            </a:r>
            <a:r>
              <a:rPr lang="zh-CN" altLang="en-US" sz="1600" dirty="0">
                <a:solidFill>
                  <a:srgbClr val="FF0000"/>
                </a:solidFill>
                <a:latin typeface="微软雅黑" pitchFamily="34" charset="-122"/>
                <a:ea typeface="微软雅黑" pitchFamily="34" charset="-122"/>
              </a:rPr>
              <a:t>总的比较和交换次数就少了，排序的速度自然就提高了</a:t>
            </a:r>
            <a:r>
              <a:rPr lang="zh-CN" altLang="en-US" sz="1600" dirty="0">
                <a:latin typeface="微软雅黑" pitchFamily="34" charset="-122"/>
                <a:ea typeface="微软雅黑" pitchFamily="34" charset="-122"/>
              </a:rPr>
              <a:t>。</a:t>
            </a:r>
          </a:p>
        </p:txBody>
      </p:sp>
    </p:spTree>
    <p:extLst>
      <p:ext uri="{BB962C8B-B14F-4D97-AF65-F5344CB8AC3E}">
        <p14:creationId xmlns:p14="http://schemas.microsoft.com/office/powerpoint/2010/main" val="105154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9EB70-CB29-4DC8-9291-EA0EA7C1647D}"/>
              </a:ext>
            </a:extLst>
          </p:cNvPr>
          <p:cNvSpPr>
            <a:spLocks noGrp="1"/>
          </p:cNvSpPr>
          <p:nvPr>
            <p:ph type="title"/>
          </p:nvPr>
        </p:nvSpPr>
        <p:spPr/>
        <p:txBody>
          <a:bodyPr/>
          <a:lstStyle/>
          <a:p>
            <a:r>
              <a:rPr lang="en-US" altLang="zh-CN" dirty="0"/>
              <a:t>3</a:t>
            </a:r>
            <a:r>
              <a:rPr lang="zh-CN" altLang="en-US" dirty="0"/>
              <a:t>、</a:t>
            </a:r>
            <a:r>
              <a:rPr lang="en-US" altLang="zh-CN" dirty="0"/>
              <a:t>P</a:t>
            </a:r>
            <a:r>
              <a:rPr lang="zh-CN" altLang="en-US" dirty="0"/>
              <a:t>类问题的举例（快速排序）</a:t>
            </a:r>
          </a:p>
        </p:txBody>
      </p:sp>
      <p:sp>
        <p:nvSpPr>
          <p:cNvPr id="3" name="文本框 2">
            <a:extLst>
              <a:ext uri="{FF2B5EF4-FFF2-40B4-BE49-F238E27FC236}">
                <a16:creationId xmlns:a16="http://schemas.microsoft.com/office/drawing/2014/main" id="{7F50C495-51BA-4E8F-B1F5-1DF44FE7D609}"/>
              </a:ext>
            </a:extLst>
          </p:cNvPr>
          <p:cNvSpPr txBox="1"/>
          <p:nvPr/>
        </p:nvSpPr>
        <p:spPr>
          <a:xfrm>
            <a:off x="315532" y="1583458"/>
            <a:ext cx="8276018" cy="1307206"/>
          </a:xfrm>
          <a:prstGeom prst="rect">
            <a:avLst/>
          </a:prstGeom>
          <a:noFill/>
        </p:spPr>
        <p:txBody>
          <a:bodyPr wrap="square" rtlCol="0">
            <a:noAutofit/>
          </a:bodyPr>
          <a:lstStyle/>
          <a:p>
            <a:pPr>
              <a:lnSpc>
                <a:spcPct val="150000"/>
              </a:lnSpc>
            </a:pPr>
            <a:r>
              <a:rPr lang="zh-CN" altLang="en-US" sz="1800" dirty="0">
                <a:solidFill>
                  <a:srgbClr val="FF0000"/>
                </a:solidFill>
                <a:latin typeface="微软雅黑" pitchFamily="34" charset="-122"/>
                <a:ea typeface="微软雅黑" pitchFamily="34" charset="-122"/>
              </a:rPr>
              <a:t>快速排序算法的最坏时间复杂度和冒泡排序是一样的都是</a:t>
            </a:r>
            <a:r>
              <a:rPr lang="en-US" altLang="zh-CN" sz="1800" dirty="0">
                <a:solidFill>
                  <a:srgbClr val="FF0000"/>
                </a:solidFill>
                <a:latin typeface="微软雅黑" pitchFamily="34" charset="-122"/>
                <a:ea typeface="微软雅黑" pitchFamily="34" charset="-122"/>
              </a:rPr>
              <a:t>O(n^2)</a:t>
            </a:r>
            <a:r>
              <a:rPr lang="zh-CN" altLang="en-US" sz="1800" dirty="0">
                <a:solidFill>
                  <a:srgbClr val="FF0000"/>
                </a:solidFill>
                <a:latin typeface="微软雅黑" pitchFamily="34" charset="-122"/>
                <a:ea typeface="微软雅黑" pitchFamily="34" charset="-122"/>
              </a:rPr>
              <a:t>。</a:t>
            </a:r>
            <a:endParaRPr lang="en-US" altLang="zh-CN" sz="1800" dirty="0">
              <a:solidFill>
                <a:srgbClr val="FF0000"/>
              </a:solidFill>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最坏的情况下，应该是这种情况：</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每次选出的基准数，左边或者右边只有一个数，其他的数都在一侧。</a:t>
            </a:r>
            <a:endParaRPr lang="en-US" altLang="zh-CN" sz="1800" dirty="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p:txBody>
      </p:sp>
      <p:sp>
        <p:nvSpPr>
          <p:cNvPr id="4" name="流程图: 接点 3">
            <a:extLst>
              <a:ext uri="{FF2B5EF4-FFF2-40B4-BE49-F238E27FC236}">
                <a16:creationId xmlns:a16="http://schemas.microsoft.com/office/drawing/2014/main" id="{57FED5FB-96AD-4F35-BDEC-7D658AD411E9}"/>
              </a:ext>
            </a:extLst>
          </p:cNvPr>
          <p:cNvSpPr/>
          <p:nvPr/>
        </p:nvSpPr>
        <p:spPr bwMode="auto">
          <a:xfrm>
            <a:off x="3078051" y="2987899"/>
            <a:ext cx="412124" cy="45719"/>
          </a:xfrm>
          <a:prstGeom prst="flowChartConnector">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7" name="流程图: 接点 6">
            <a:extLst>
              <a:ext uri="{FF2B5EF4-FFF2-40B4-BE49-F238E27FC236}">
                <a16:creationId xmlns:a16="http://schemas.microsoft.com/office/drawing/2014/main" id="{9DD5AB29-4180-435C-AD52-D8F954B9E72D}"/>
              </a:ext>
            </a:extLst>
          </p:cNvPr>
          <p:cNvSpPr/>
          <p:nvPr/>
        </p:nvSpPr>
        <p:spPr bwMode="auto">
          <a:xfrm>
            <a:off x="2723882" y="2987899"/>
            <a:ext cx="592428" cy="173221"/>
          </a:xfrm>
          <a:prstGeom prst="flowChartConnector">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8" name="椭圆 7">
            <a:extLst>
              <a:ext uri="{FF2B5EF4-FFF2-40B4-BE49-F238E27FC236}">
                <a16:creationId xmlns:a16="http://schemas.microsoft.com/office/drawing/2014/main" id="{7044DDEA-9FD3-4108-A071-766BB9952B6B}"/>
              </a:ext>
            </a:extLst>
          </p:cNvPr>
          <p:cNvSpPr/>
          <p:nvPr/>
        </p:nvSpPr>
        <p:spPr bwMode="auto">
          <a:xfrm>
            <a:off x="2208727" y="2762518"/>
            <a:ext cx="817808" cy="35288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pic>
        <p:nvPicPr>
          <p:cNvPr id="10" name="图片 9">
            <a:extLst>
              <a:ext uri="{FF2B5EF4-FFF2-40B4-BE49-F238E27FC236}">
                <a16:creationId xmlns:a16="http://schemas.microsoft.com/office/drawing/2014/main" id="{976B171F-E673-403B-A7C1-0353B4293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85" y="2988218"/>
            <a:ext cx="3247520" cy="3265437"/>
          </a:xfrm>
          <a:prstGeom prst="rect">
            <a:avLst/>
          </a:prstGeom>
        </p:spPr>
      </p:pic>
      <p:sp>
        <p:nvSpPr>
          <p:cNvPr id="11" name="文本框 10">
            <a:extLst>
              <a:ext uri="{FF2B5EF4-FFF2-40B4-BE49-F238E27FC236}">
                <a16:creationId xmlns:a16="http://schemas.microsoft.com/office/drawing/2014/main" id="{18CCA1F3-D9B2-4E9D-B3B3-6C2EEC565B2F}"/>
              </a:ext>
            </a:extLst>
          </p:cNvPr>
          <p:cNvSpPr txBox="1"/>
          <p:nvPr/>
        </p:nvSpPr>
        <p:spPr>
          <a:xfrm>
            <a:off x="3692482" y="2909983"/>
            <a:ext cx="5320316" cy="3550209"/>
          </a:xfrm>
          <a:prstGeom prst="rect">
            <a:avLst/>
          </a:prstGeom>
          <a:noFill/>
        </p:spPr>
        <p:txBody>
          <a:bodyPr wrap="square" rtlCol="0">
            <a:noAutofit/>
          </a:bodyPr>
          <a:lstStyle/>
          <a:p>
            <a:pPr algn="l">
              <a:lnSpc>
                <a:spcPct val="150000"/>
              </a:lnSpc>
            </a:pPr>
            <a:r>
              <a:rPr lang="en-US" altLang="zh-CN" sz="1800" dirty="0">
                <a:latin typeface="微软雅黑" pitchFamily="34" charset="-122"/>
                <a:ea typeface="微软雅黑" pitchFamily="34" charset="-122"/>
              </a:rPr>
              <a:t>n=7(</a:t>
            </a:r>
            <a:r>
              <a:rPr lang="zh-CN" altLang="en-US" sz="1800" dirty="0">
                <a:latin typeface="微软雅黑" pitchFamily="34" charset="-122"/>
                <a:ea typeface="微软雅黑" pitchFamily="34" charset="-122"/>
              </a:rPr>
              <a:t>一共</a:t>
            </a:r>
            <a:r>
              <a:rPr lang="en-US" altLang="zh-CN" sz="1800" dirty="0">
                <a:latin typeface="微软雅黑" pitchFamily="34" charset="-122"/>
                <a:ea typeface="微软雅黑" pitchFamily="34" charset="-122"/>
              </a:rPr>
              <a:t>7</a:t>
            </a:r>
            <a:r>
              <a:rPr lang="zh-CN" altLang="en-US" sz="1800" dirty="0">
                <a:latin typeface="微软雅黑" pitchFamily="34" charset="-122"/>
                <a:ea typeface="微软雅黑" pitchFamily="34" charset="-122"/>
              </a:rPr>
              <a:t>个数进行排序</a:t>
            </a:r>
            <a:r>
              <a:rPr lang="en-US" altLang="zh-CN" sz="1800" dirty="0">
                <a:latin typeface="微软雅黑" pitchFamily="34" charset="-122"/>
                <a:ea typeface="微软雅黑" pitchFamily="34" charset="-122"/>
              </a:rPr>
              <a:t>)</a:t>
            </a:r>
          </a:p>
          <a:p>
            <a:pPr algn="l">
              <a:lnSpc>
                <a:spcPct val="150000"/>
              </a:lnSpc>
            </a:pPr>
            <a:r>
              <a:rPr lang="zh-CN" altLang="en-US" sz="1800" dirty="0">
                <a:latin typeface="微软雅黑" pitchFamily="34" charset="-122"/>
                <a:ea typeface="微软雅黑" pitchFamily="34" charset="-122"/>
              </a:rPr>
              <a:t>第</a:t>
            </a: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轮：以</a:t>
            </a:r>
            <a:r>
              <a:rPr lang="en-US" altLang="zh-CN" sz="1800" dirty="0">
                <a:latin typeface="微软雅黑" pitchFamily="34" charset="-122"/>
                <a:ea typeface="微软雅黑" pitchFamily="34" charset="-122"/>
              </a:rPr>
              <a:t>3</a:t>
            </a:r>
            <a:r>
              <a:rPr lang="zh-CN" altLang="en-US" sz="1800" dirty="0">
                <a:latin typeface="微软雅黑" pitchFamily="34" charset="-122"/>
                <a:ea typeface="微软雅黑" pitchFamily="34" charset="-122"/>
              </a:rPr>
              <a:t>为基准，比较 </a:t>
            </a:r>
            <a:r>
              <a:rPr lang="en-US" altLang="zh-CN" sz="1800" dirty="0">
                <a:solidFill>
                  <a:srgbClr val="FF0000"/>
                </a:solidFill>
                <a:latin typeface="微软雅黑" pitchFamily="34" charset="-122"/>
                <a:ea typeface="微软雅黑" pitchFamily="34" charset="-122"/>
              </a:rPr>
              <a:t>n-1</a:t>
            </a:r>
            <a:r>
              <a:rPr lang="en-US" altLang="zh-CN" sz="1800" dirty="0">
                <a:latin typeface="微软雅黑" pitchFamily="34" charset="-122"/>
                <a:ea typeface="微软雅黑" pitchFamily="34" charset="-122"/>
              </a:rPr>
              <a:t> =6 </a:t>
            </a:r>
            <a:r>
              <a:rPr lang="zh-CN" altLang="en-US" sz="1800" dirty="0">
                <a:latin typeface="微软雅黑" pitchFamily="34" charset="-122"/>
                <a:ea typeface="微软雅黑" pitchFamily="34" charset="-122"/>
              </a:rPr>
              <a:t>次</a:t>
            </a:r>
            <a:endParaRPr lang="en-US" altLang="zh-CN" sz="1800" dirty="0">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第</a:t>
            </a: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轮：以</a:t>
            </a:r>
            <a:r>
              <a:rPr lang="en-US" altLang="zh-CN" sz="1800" dirty="0">
                <a:latin typeface="微软雅黑" pitchFamily="34" charset="-122"/>
                <a:ea typeface="微软雅黑" pitchFamily="34" charset="-122"/>
              </a:rPr>
              <a:t>5</a:t>
            </a:r>
            <a:r>
              <a:rPr lang="zh-CN" altLang="en-US" sz="1800" dirty="0">
                <a:latin typeface="微软雅黑" pitchFamily="34" charset="-122"/>
                <a:ea typeface="微软雅黑" pitchFamily="34" charset="-122"/>
              </a:rPr>
              <a:t>为基准，比较</a:t>
            </a:r>
            <a:r>
              <a:rPr lang="zh-CN" altLang="en-US" sz="1800" dirty="0">
                <a:solidFill>
                  <a:srgbClr val="FF0000"/>
                </a:solidFill>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n-3 </a:t>
            </a:r>
            <a:r>
              <a:rPr lang="en-US" altLang="zh-CN" sz="1800" dirty="0">
                <a:latin typeface="微软雅黑" pitchFamily="34" charset="-122"/>
                <a:ea typeface="微软雅黑" pitchFamily="34" charset="-122"/>
              </a:rPr>
              <a:t>=4</a:t>
            </a:r>
            <a:r>
              <a:rPr lang="zh-CN" altLang="en-US" sz="1800" dirty="0">
                <a:latin typeface="微软雅黑" pitchFamily="34" charset="-122"/>
                <a:ea typeface="微软雅黑" pitchFamily="34" charset="-122"/>
              </a:rPr>
              <a:t>次</a:t>
            </a:r>
            <a:endParaRPr lang="en-US" altLang="zh-CN" sz="1800" dirty="0">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第</a:t>
            </a:r>
            <a:r>
              <a:rPr lang="en-US" altLang="zh-CN" sz="1800" dirty="0">
                <a:latin typeface="微软雅黑" pitchFamily="34" charset="-122"/>
                <a:ea typeface="微软雅黑" pitchFamily="34" charset="-122"/>
              </a:rPr>
              <a:t>3</a:t>
            </a:r>
            <a:r>
              <a:rPr lang="zh-CN" altLang="en-US" sz="1800" dirty="0">
                <a:latin typeface="微软雅黑" pitchFamily="34" charset="-122"/>
                <a:ea typeface="微软雅黑" pitchFamily="34" charset="-122"/>
              </a:rPr>
              <a:t>轮：以</a:t>
            </a:r>
            <a:r>
              <a:rPr lang="en-US" altLang="zh-CN" sz="1800" dirty="0">
                <a:latin typeface="微软雅黑" pitchFamily="34" charset="-122"/>
                <a:ea typeface="微软雅黑" pitchFamily="34" charset="-122"/>
              </a:rPr>
              <a:t>7</a:t>
            </a:r>
            <a:r>
              <a:rPr lang="zh-CN" altLang="en-US" sz="1800" dirty="0">
                <a:latin typeface="微软雅黑" pitchFamily="34" charset="-122"/>
                <a:ea typeface="微软雅黑" pitchFamily="34" charset="-122"/>
              </a:rPr>
              <a:t>为基准，比较</a:t>
            </a:r>
            <a:r>
              <a:rPr lang="zh-CN" altLang="en-US" sz="1800" dirty="0">
                <a:solidFill>
                  <a:srgbClr val="FF0000"/>
                </a:solidFill>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n-5 </a:t>
            </a: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次</a:t>
            </a:r>
            <a:endParaRPr lang="en-US" altLang="zh-CN" sz="1800" dirty="0">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当比较</a:t>
            </a: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次时，说明两边各剩下一个数，结束。</a:t>
            </a:r>
            <a:endParaRPr lang="en-US" altLang="zh-CN" sz="1800" dirty="0">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最坏情况下的时间复杂度：</a:t>
            </a:r>
            <a:endParaRPr lang="en-US" altLang="zh-CN" sz="1800" dirty="0">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一共走了多少步数</a:t>
            </a:r>
            <a:r>
              <a:rPr lang="zh-CN" altLang="en-US" sz="1800" dirty="0">
                <a:latin typeface="微软雅黑" pitchFamily="34" charset="-122"/>
                <a:ea typeface="微软雅黑" pitchFamily="34" charset="-122"/>
                <a:sym typeface="Wingdings" panose="05000000000000000000" pitchFamily="2" charset="2"/>
              </a:rPr>
              <a:t>：</a:t>
            </a:r>
            <a:r>
              <a:rPr lang="zh-CN" altLang="en-US" sz="1800" dirty="0">
                <a:solidFill>
                  <a:srgbClr val="FF0000"/>
                </a:solidFill>
                <a:latin typeface="微软雅黑" pitchFamily="34" charset="-122"/>
                <a:ea typeface="微软雅黑" pitchFamily="34" charset="-122"/>
                <a:sym typeface="Wingdings" panose="05000000000000000000" pitchFamily="2" charset="2"/>
              </a:rPr>
              <a:t>（</a:t>
            </a:r>
            <a:r>
              <a:rPr lang="en-US" altLang="zh-CN" sz="1800" dirty="0">
                <a:solidFill>
                  <a:srgbClr val="FF0000"/>
                </a:solidFill>
                <a:latin typeface="微软雅黑" pitchFamily="34" charset="-122"/>
                <a:ea typeface="微软雅黑" pitchFamily="34" charset="-122"/>
                <a:sym typeface="Wingdings" panose="05000000000000000000" pitchFamily="2" charset="2"/>
              </a:rPr>
              <a:t>n-1</a:t>
            </a:r>
            <a:r>
              <a:rPr lang="zh-CN" altLang="en-US" sz="1800" dirty="0">
                <a:solidFill>
                  <a:srgbClr val="FF0000"/>
                </a:solidFill>
                <a:latin typeface="微软雅黑" pitchFamily="34" charset="-122"/>
                <a:ea typeface="微软雅黑" pitchFamily="34" charset="-122"/>
                <a:sym typeface="Wingdings" panose="05000000000000000000" pitchFamily="2" charset="2"/>
              </a:rPr>
              <a:t>）</a:t>
            </a:r>
            <a:r>
              <a:rPr lang="en-US" altLang="zh-CN" sz="1800" dirty="0">
                <a:solidFill>
                  <a:srgbClr val="FF0000"/>
                </a:solidFill>
                <a:latin typeface="微软雅黑" pitchFamily="34" charset="-122"/>
                <a:ea typeface="微软雅黑" pitchFamily="34" charset="-122"/>
                <a:sym typeface="Wingdings" panose="05000000000000000000" pitchFamily="2" charset="2"/>
              </a:rPr>
              <a:t>+</a:t>
            </a:r>
            <a:r>
              <a:rPr lang="zh-CN" altLang="en-US" sz="1800" dirty="0">
                <a:solidFill>
                  <a:srgbClr val="FF0000"/>
                </a:solidFill>
                <a:latin typeface="微软雅黑" pitchFamily="34" charset="-122"/>
                <a:ea typeface="微软雅黑" pitchFamily="34" charset="-122"/>
                <a:sym typeface="Wingdings" panose="05000000000000000000" pitchFamily="2" charset="2"/>
              </a:rPr>
              <a:t>（</a:t>
            </a:r>
            <a:r>
              <a:rPr lang="en-US" altLang="zh-CN" sz="1800" dirty="0">
                <a:solidFill>
                  <a:srgbClr val="FF0000"/>
                </a:solidFill>
                <a:latin typeface="微软雅黑" pitchFamily="34" charset="-122"/>
                <a:ea typeface="微软雅黑" pitchFamily="34" charset="-122"/>
                <a:sym typeface="Wingdings" panose="05000000000000000000" pitchFamily="2" charset="2"/>
              </a:rPr>
              <a:t>n-3</a:t>
            </a:r>
            <a:r>
              <a:rPr lang="zh-CN" altLang="en-US" sz="1800" dirty="0">
                <a:solidFill>
                  <a:srgbClr val="FF0000"/>
                </a:solidFill>
                <a:latin typeface="微软雅黑" pitchFamily="34" charset="-122"/>
                <a:ea typeface="微软雅黑" pitchFamily="34" charset="-122"/>
                <a:sym typeface="Wingdings" panose="05000000000000000000" pitchFamily="2" charset="2"/>
              </a:rPr>
              <a:t>）</a:t>
            </a:r>
            <a:r>
              <a:rPr lang="en-US" altLang="zh-CN" sz="1800" dirty="0">
                <a:solidFill>
                  <a:srgbClr val="FF0000"/>
                </a:solidFill>
                <a:latin typeface="微软雅黑" pitchFamily="34" charset="-122"/>
                <a:ea typeface="微软雅黑" pitchFamily="34" charset="-122"/>
                <a:sym typeface="Wingdings" panose="05000000000000000000" pitchFamily="2" charset="2"/>
              </a:rPr>
              <a:t>+</a:t>
            </a:r>
            <a:r>
              <a:rPr lang="zh-CN" altLang="en-US" sz="1800" dirty="0">
                <a:solidFill>
                  <a:srgbClr val="FF0000"/>
                </a:solidFill>
                <a:latin typeface="微软雅黑" pitchFamily="34" charset="-122"/>
                <a:ea typeface="微软雅黑" pitchFamily="34" charset="-122"/>
                <a:sym typeface="Wingdings" panose="05000000000000000000" pitchFamily="2" charset="2"/>
              </a:rPr>
              <a:t>（</a:t>
            </a:r>
            <a:r>
              <a:rPr lang="en-US" altLang="zh-CN" sz="1800" dirty="0">
                <a:solidFill>
                  <a:srgbClr val="FF0000"/>
                </a:solidFill>
                <a:latin typeface="微软雅黑" pitchFamily="34" charset="-122"/>
                <a:ea typeface="微软雅黑" pitchFamily="34" charset="-122"/>
                <a:sym typeface="Wingdings" panose="05000000000000000000" pitchFamily="2" charset="2"/>
              </a:rPr>
              <a:t>n-5</a:t>
            </a:r>
            <a:r>
              <a:rPr lang="zh-CN" altLang="en-US" sz="1800" dirty="0">
                <a:solidFill>
                  <a:srgbClr val="FF0000"/>
                </a:solidFill>
                <a:latin typeface="微软雅黑" pitchFamily="34" charset="-122"/>
                <a:ea typeface="微软雅黑" pitchFamily="34" charset="-122"/>
                <a:sym typeface="Wingdings" panose="05000000000000000000" pitchFamily="2" charset="2"/>
              </a:rPr>
              <a:t>）</a:t>
            </a:r>
            <a:endParaRPr lang="en-US" altLang="zh-CN" sz="1800" dirty="0">
              <a:solidFill>
                <a:srgbClr val="FF0000"/>
              </a:solidFill>
              <a:latin typeface="微软雅黑" pitchFamily="34" charset="-122"/>
              <a:ea typeface="微软雅黑" pitchFamily="34" charset="-122"/>
              <a:sym typeface="Wingdings" panose="05000000000000000000" pitchFamily="2" charset="2"/>
            </a:endParaRPr>
          </a:p>
          <a:p>
            <a:pPr>
              <a:lnSpc>
                <a:spcPct val="150000"/>
              </a:lnSpc>
            </a:pPr>
            <a:r>
              <a:rPr lang="zh-CN" altLang="en-US" sz="1800" dirty="0">
                <a:solidFill>
                  <a:schemeClr val="tx1"/>
                </a:solidFill>
                <a:latin typeface="微软雅黑" pitchFamily="34" charset="-122"/>
                <a:ea typeface="微软雅黑" pitchFamily="34" charset="-122"/>
                <a:sym typeface="Wingdings" panose="05000000000000000000" pitchFamily="2" charset="2"/>
              </a:rPr>
              <a:t>此时是</a:t>
            </a:r>
            <a:r>
              <a:rPr lang="zh-CN" altLang="en-US" sz="1800" dirty="0">
                <a:solidFill>
                  <a:srgbClr val="FF0000"/>
                </a:solidFill>
                <a:latin typeface="微软雅黑" pitchFamily="34" charset="-122"/>
                <a:ea typeface="微软雅黑" pitchFamily="34" charset="-122"/>
                <a:sym typeface="Wingdings" panose="05000000000000000000" pitchFamily="2" charset="2"/>
              </a:rPr>
              <a:t>一个等差数列求和问题：</a:t>
            </a:r>
            <a:r>
              <a:rPr lang="en-US" altLang="zh-CN" sz="1800" dirty="0">
                <a:solidFill>
                  <a:srgbClr val="FF0000"/>
                </a:solidFill>
                <a:latin typeface="微软雅黑" pitchFamily="34" charset="-122"/>
                <a:ea typeface="微软雅黑" pitchFamily="34" charset="-122"/>
                <a:sym typeface="Wingdings" panose="05000000000000000000" pitchFamily="2" charset="2"/>
              </a:rPr>
              <a:t>Sum= A</a:t>
            </a:r>
            <a:r>
              <a:rPr lang="en-US" altLang="zh-CN" sz="1800" dirty="0">
                <a:solidFill>
                  <a:srgbClr val="FF0000"/>
                </a:solidFill>
                <a:latin typeface="微软雅黑" pitchFamily="34" charset="-122"/>
                <a:ea typeface="微软雅黑" pitchFamily="34" charset="-122"/>
              </a:rPr>
              <a:t>n^2 </a:t>
            </a:r>
            <a:r>
              <a:rPr lang="en-US" altLang="zh-CN" sz="1800" dirty="0">
                <a:solidFill>
                  <a:srgbClr val="FF0000"/>
                </a:solidFill>
                <a:latin typeface="微软雅黑" pitchFamily="34" charset="-122"/>
                <a:ea typeface="微软雅黑" pitchFamily="34" charset="-122"/>
                <a:sym typeface="Wingdings" panose="05000000000000000000" pitchFamily="2" charset="2"/>
              </a:rPr>
              <a:t>+Bn</a:t>
            </a:r>
            <a:endParaRPr lang="en-US" altLang="zh-CN" sz="1800" dirty="0">
              <a:solidFill>
                <a:srgbClr val="FF0000"/>
              </a:solidFill>
              <a:latin typeface="微软雅黑" pitchFamily="34" charset="-122"/>
              <a:ea typeface="微软雅黑" pitchFamily="34" charset="-122"/>
            </a:endParaRPr>
          </a:p>
          <a:p>
            <a:pPr algn="l"/>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341248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r>
              <a:rPr lang="en-US" altLang="zh-CN" dirty="0">
                <a:sym typeface="微软雅黑" panose="020B0503020204020204" pitchFamily="34" charset="-122"/>
              </a:rPr>
              <a:t>1</a:t>
            </a:r>
            <a:r>
              <a:rPr lang="zh-CN" altLang="en-US" dirty="0">
                <a:sym typeface="微软雅黑" panose="020B0503020204020204" pitchFamily="34" charset="-122"/>
              </a:rPr>
              <a:t>、复杂度的度量</a:t>
            </a:r>
          </a:p>
        </p:txBody>
      </p:sp>
      <p:sp>
        <p:nvSpPr>
          <p:cNvPr id="5" name="TextBox 2"/>
          <p:cNvSpPr txBox="1"/>
          <p:nvPr/>
        </p:nvSpPr>
        <p:spPr>
          <a:xfrm>
            <a:off x="469902" y="1518083"/>
            <a:ext cx="8229599" cy="4654608"/>
          </a:xfrm>
          <a:prstGeom prst="rect">
            <a:avLst/>
          </a:prstGeom>
          <a:noFill/>
        </p:spPr>
        <p:txBody>
          <a:bodyPr wrap="square" lIns="72000" rIns="72000">
            <a:spAutoFit/>
          </a:bodyPr>
          <a:lstStyle/>
          <a:p>
            <a:pPr>
              <a:lnSpc>
                <a:spcPct val="150000"/>
              </a:lnSpc>
              <a:defRPr/>
            </a:pP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图灵机计算时间是根据 </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步数 </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进行定义的 </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图灵机走 </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步 </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时间加一 </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每一步的时间可能不一致 </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有些步需要花费少量时间 </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有些步需要花费大量时间 ，</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在计算理论中 </a:t>
            </a:r>
            <a:r>
              <a:rPr lang="en-US" altLang="zh-CN"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只讨论步数 </a:t>
            </a:r>
            <a:r>
              <a:rPr lang="en-US" altLang="zh-CN"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不讨论具体精确的时间</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在一个特定的输入上，</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算法所使用的步数可能与几个参数有关</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。例如，如果输入是一个图，步数可能依赖于图的节点数、边数和最大度数，或者这些数的组合，或者它们与其他因素的某种组合。</a:t>
            </a:r>
            <a:endPar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为了简单起见，</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算法的运行时间纯粹作为表示输入字符串的长度的函数来计算，</a:t>
            </a:r>
            <a:r>
              <a:rPr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而不考虑其他参数。</a:t>
            </a:r>
            <a:endParaRPr lang="en-US" altLang="zh-CN"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最坏的情况</a:t>
            </a:r>
            <a:r>
              <a:rPr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下，考虑在某特定长度的所有输入上的</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最长运行时间</a:t>
            </a:r>
            <a:r>
              <a:rPr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平均情况</a:t>
            </a:r>
            <a:r>
              <a:rPr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分析下，考虑在某特定长度的所有输入上的</a:t>
            </a:r>
            <a:r>
              <a:rPr lang="zh-CN" altLang="en-US" sz="2000" kern="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平均运行时间</a:t>
            </a:r>
            <a:r>
              <a:rPr lang="zh-CN" altLang="en-US" sz="2000" kern="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p>
        </p:txBody>
      </p:sp>
    </p:spTree>
    <p:extLst>
      <p:ext uri="{BB962C8B-B14F-4D97-AF65-F5344CB8AC3E}">
        <p14:creationId xmlns:p14="http://schemas.microsoft.com/office/powerpoint/2010/main" val="43938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9EB70-CB29-4DC8-9291-EA0EA7C1647D}"/>
              </a:ext>
            </a:extLst>
          </p:cNvPr>
          <p:cNvSpPr>
            <a:spLocks noGrp="1"/>
          </p:cNvSpPr>
          <p:nvPr>
            <p:ph type="title"/>
          </p:nvPr>
        </p:nvSpPr>
        <p:spPr/>
        <p:txBody>
          <a:bodyPr/>
          <a:lstStyle/>
          <a:p>
            <a:r>
              <a:rPr lang="en-US" altLang="zh-CN" dirty="0"/>
              <a:t>3</a:t>
            </a:r>
            <a:r>
              <a:rPr lang="zh-CN" altLang="en-US" dirty="0"/>
              <a:t>、</a:t>
            </a:r>
            <a:r>
              <a:rPr lang="en-US" altLang="zh-CN" dirty="0"/>
              <a:t>P</a:t>
            </a:r>
            <a:r>
              <a:rPr lang="zh-CN" altLang="en-US" dirty="0"/>
              <a:t>类问题的举例（快速排序）</a:t>
            </a:r>
          </a:p>
        </p:txBody>
      </p:sp>
      <p:sp>
        <p:nvSpPr>
          <p:cNvPr id="3" name="文本框 2">
            <a:extLst>
              <a:ext uri="{FF2B5EF4-FFF2-40B4-BE49-F238E27FC236}">
                <a16:creationId xmlns:a16="http://schemas.microsoft.com/office/drawing/2014/main" id="{7F50C495-51BA-4E8F-B1F5-1DF44FE7D609}"/>
              </a:ext>
            </a:extLst>
          </p:cNvPr>
          <p:cNvSpPr txBox="1"/>
          <p:nvPr/>
        </p:nvSpPr>
        <p:spPr>
          <a:xfrm>
            <a:off x="315532" y="1680694"/>
            <a:ext cx="8512936" cy="437882"/>
          </a:xfrm>
          <a:prstGeom prst="rect">
            <a:avLst/>
          </a:prstGeom>
          <a:noFill/>
        </p:spPr>
        <p:txBody>
          <a:bodyPr wrap="square" rtlCol="0">
            <a:noAutofit/>
          </a:bodyPr>
          <a:lstStyle/>
          <a:p>
            <a:r>
              <a:rPr lang="zh-CN" altLang="en-US" sz="1800" dirty="0">
                <a:latin typeface="微软雅黑" pitchFamily="34" charset="-122"/>
                <a:ea typeface="微软雅黑" pitchFamily="34" charset="-122"/>
              </a:rPr>
              <a:t>快速排序算法的平均时间复杂度为 </a:t>
            </a:r>
            <a:r>
              <a:rPr lang="en-US" altLang="zh-CN" sz="1800" dirty="0">
                <a:latin typeface="微软雅黑" pitchFamily="34" charset="-122"/>
                <a:ea typeface="微软雅黑" pitchFamily="34" charset="-122"/>
              </a:rPr>
              <a:t>O (</a:t>
            </a:r>
            <a:r>
              <a:rPr lang="en-US" altLang="zh-CN" sz="1800" dirty="0" err="1">
                <a:latin typeface="微软雅黑" pitchFamily="34" charset="-122"/>
                <a:ea typeface="微软雅黑" pitchFamily="34" charset="-122"/>
              </a:rPr>
              <a:t>nlogn</a:t>
            </a:r>
            <a:r>
              <a:rPr lang="en-US" altLang="zh-CN" sz="1800" dirty="0">
                <a:latin typeface="微软雅黑" pitchFamily="34" charset="-122"/>
                <a:ea typeface="微软雅黑" pitchFamily="34" charset="-122"/>
              </a:rPr>
              <a:t>) </a:t>
            </a:r>
          </a:p>
          <a:p>
            <a:endParaRPr lang="en-US" altLang="zh-CN" sz="1800" dirty="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p:txBody>
      </p:sp>
      <p:sp>
        <p:nvSpPr>
          <p:cNvPr id="4" name="流程图: 接点 3">
            <a:extLst>
              <a:ext uri="{FF2B5EF4-FFF2-40B4-BE49-F238E27FC236}">
                <a16:creationId xmlns:a16="http://schemas.microsoft.com/office/drawing/2014/main" id="{57FED5FB-96AD-4F35-BDEC-7D658AD411E9}"/>
              </a:ext>
            </a:extLst>
          </p:cNvPr>
          <p:cNvSpPr/>
          <p:nvPr/>
        </p:nvSpPr>
        <p:spPr bwMode="auto">
          <a:xfrm>
            <a:off x="3078051" y="2987899"/>
            <a:ext cx="412124" cy="45719"/>
          </a:xfrm>
          <a:prstGeom prst="flowChartConnector">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7" name="流程图: 接点 6">
            <a:extLst>
              <a:ext uri="{FF2B5EF4-FFF2-40B4-BE49-F238E27FC236}">
                <a16:creationId xmlns:a16="http://schemas.microsoft.com/office/drawing/2014/main" id="{9DD5AB29-4180-435C-AD52-D8F954B9E72D}"/>
              </a:ext>
            </a:extLst>
          </p:cNvPr>
          <p:cNvSpPr/>
          <p:nvPr/>
        </p:nvSpPr>
        <p:spPr bwMode="auto">
          <a:xfrm>
            <a:off x="2723882" y="2987899"/>
            <a:ext cx="592428" cy="173221"/>
          </a:xfrm>
          <a:prstGeom prst="flowChartConnector">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8" name="椭圆 7">
            <a:extLst>
              <a:ext uri="{FF2B5EF4-FFF2-40B4-BE49-F238E27FC236}">
                <a16:creationId xmlns:a16="http://schemas.microsoft.com/office/drawing/2014/main" id="{7044DDEA-9FD3-4108-A071-766BB9952B6B}"/>
              </a:ext>
            </a:extLst>
          </p:cNvPr>
          <p:cNvSpPr/>
          <p:nvPr/>
        </p:nvSpPr>
        <p:spPr bwMode="auto">
          <a:xfrm>
            <a:off x="2208727" y="2762518"/>
            <a:ext cx="817808" cy="35288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18CCA1F3-D9B2-4E9D-B3B3-6C2EEC565B2F}"/>
              </a:ext>
            </a:extLst>
          </p:cNvPr>
          <p:cNvSpPr txBox="1"/>
          <p:nvPr/>
        </p:nvSpPr>
        <p:spPr>
          <a:xfrm>
            <a:off x="315532" y="4250028"/>
            <a:ext cx="8512936" cy="2236564"/>
          </a:xfrm>
          <a:prstGeom prst="rect">
            <a:avLst/>
          </a:prstGeom>
          <a:noFill/>
        </p:spPr>
        <p:txBody>
          <a:bodyPr wrap="square" rtlCol="0">
            <a:noAutofit/>
          </a:bodyPr>
          <a:lstStyle/>
          <a:p>
            <a:pPr algn="l">
              <a:lnSpc>
                <a:spcPct val="150000"/>
              </a:lnSpc>
            </a:pPr>
            <a:r>
              <a:rPr lang="en-US" altLang="zh-CN" sz="1800" dirty="0">
                <a:latin typeface="微软雅黑" pitchFamily="34" charset="-122"/>
                <a:ea typeface="微软雅黑" pitchFamily="34" charset="-122"/>
              </a:rPr>
              <a:t>n=7 (</a:t>
            </a:r>
            <a:r>
              <a:rPr lang="zh-CN" altLang="en-US" sz="1800" dirty="0">
                <a:latin typeface="微软雅黑" pitchFamily="34" charset="-122"/>
                <a:ea typeface="微软雅黑" pitchFamily="34" charset="-122"/>
              </a:rPr>
              <a:t>一共</a:t>
            </a:r>
            <a:r>
              <a:rPr lang="en-US" altLang="zh-CN" sz="1800" dirty="0">
                <a:latin typeface="微软雅黑" pitchFamily="34" charset="-122"/>
                <a:ea typeface="微软雅黑" pitchFamily="34" charset="-122"/>
              </a:rPr>
              <a:t>7</a:t>
            </a:r>
            <a:r>
              <a:rPr lang="zh-CN" altLang="en-US" sz="1800" dirty="0">
                <a:latin typeface="微软雅黑" pitchFamily="34" charset="-122"/>
                <a:ea typeface="微软雅黑" pitchFamily="34" charset="-122"/>
              </a:rPr>
              <a:t>个数进行排序</a:t>
            </a:r>
            <a:r>
              <a:rPr lang="en-US" altLang="zh-CN" sz="1800" dirty="0">
                <a:latin typeface="微软雅黑" pitchFamily="34" charset="-122"/>
                <a:ea typeface="微软雅黑" pitchFamily="34" charset="-122"/>
              </a:rPr>
              <a:t>)</a:t>
            </a:r>
          </a:p>
          <a:p>
            <a:pPr algn="l">
              <a:lnSpc>
                <a:spcPct val="150000"/>
              </a:lnSpc>
            </a:pPr>
            <a:r>
              <a:rPr lang="zh-CN" altLang="en-US" sz="1800" dirty="0">
                <a:latin typeface="微软雅黑" pitchFamily="34" charset="-122"/>
                <a:ea typeface="微软雅黑" pitchFamily="34" charset="-122"/>
              </a:rPr>
              <a:t>第</a:t>
            </a: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轮：以</a:t>
            </a:r>
            <a:r>
              <a:rPr lang="en-US" altLang="zh-CN" sz="1800" dirty="0">
                <a:latin typeface="微软雅黑" pitchFamily="34" charset="-122"/>
                <a:ea typeface="微软雅黑" pitchFamily="34" charset="-122"/>
              </a:rPr>
              <a:t>8</a:t>
            </a:r>
            <a:r>
              <a:rPr lang="zh-CN" altLang="en-US" sz="1800" dirty="0">
                <a:latin typeface="微软雅黑" pitchFamily="34" charset="-122"/>
                <a:ea typeface="微软雅黑" pitchFamily="34" charset="-122"/>
              </a:rPr>
              <a:t>为基准，比较 </a:t>
            </a:r>
            <a:r>
              <a:rPr lang="en-US" altLang="zh-CN" sz="1800" dirty="0">
                <a:solidFill>
                  <a:srgbClr val="FF0000"/>
                </a:solidFill>
                <a:latin typeface="微软雅黑" pitchFamily="34" charset="-122"/>
                <a:ea typeface="微软雅黑" pitchFamily="34" charset="-122"/>
              </a:rPr>
              <a:t>n-1</a:t>
            </a:r>
            <a:r>
              <a:rPr lang="en-US" altLang="zh-CN" sz="1800" dirty="0">
                <a:latin typeface="微软雅黑" pitchFamily="34" charset="-122"/>
                <a:ea typeface="微软雅黑" pitchFamily="34" charset="-122"/>
              </a:rPr>
              <a:t> =6 </a:t>
            </a:r>
            <a:r>
              <a:rPr lang="zh-CN" altLang="en-US" sz="1800" dirty="0">
                <a:latin typeface="微软雅黑" pitchFamily="34" charset="-122"/>
                <a:ea typeface="微软雅黑" pitchFamily="34" charset="-122"/>
              </a:rPr>
              <a:t>次   </a:t>
            </a:r>
            <a:endParaRPr lang="en-US" altLang="zh-CN" sz="1800" dirty="0">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第</a:t>
            </a: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轮：左边：以</a:t>
            </a:r>
            <a:r>
              <a:rPr lang="en-US" altLang="zh-CN" sz="1800" dirty="0">
                <a:latin typeface="微软雅黑" pitchFamily="34" charset="-122"/>
                <a:ea typeface="微软雅黑" pitchFamily="34" charset="-122"/>
              </a:rPr>
              <a:t>6</a:t>
            </a:r>
            <a:r>
              <a:rPr lang="zh-CN" altLang="en-US" sz="1800" dirty="0">
                <a:latin typeface="微软雅黑" pitchFamily="34" charset="-122"/>
                <a:ea typeface="微软雅黑" pitchFamily="34" charset="-122"/>
              </a:rPr>
              <a:t>为基准，右边：以</a:t>
            </a:r>
            <a:r>
              <a:rPr lang="en-US" altLang="zh-CN" sz="1800" dirty="0">
                <a:latin typeface="微软雅黑" pitchFamily="34" charset="-122"/>
                <a:ea typeface="微软雅黑" pitchFamily="34" charset="-122"/>
              </a:rPr>
              <a:t>10</a:t>
            </a:r>
            <a:r>
              <a:rPr lang="zh-CN" altLang="en-US" sz="1800" dirty="0">
                <a:latin typeface="微软雅黑" pitchFamily="34" charset="-122"/>
                <a:ea typeface="微软雅黑" pitchFamily="34" charset="-122"/>
              </a:rPr>
              <a:t>为基准，一共比较</a:t>
            </a:r>
            <a:r>
              <a:rPr lang="zh-CN" altLang="en-US" sz="1800" dirty="0">
                <a:solidFill>
                  <a:srgbClr val="FF0000"/>
                </a:solidFill>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n-3 </a:t>
            </a:r>
            <a:r>
              <a:rPr lang="en-US" altLang="zh-CN" sz="1800" dirty="0">
                <a:solidFill>
                  <a:schemeClr val="tx1"/>
                </a:solidFill>
                <a:latin typeface="微软雅黑" pitchFamily="34" charset="-122"/>
                <a:ea typeface="微软雅黑" pitchFamily="34" charset="-122"/>
              </a:rPr>
              <a:t>=4</a:t>
            </a:r>
            <a:r>
              <a:rPr lang="zh-CN" altLang="en-US" sz="1800" dirty="0">
                <a:solidFill>
                  <a:schemeClr val="tx1"/>
                </a:solidFill>
                <a:latin typeface="微软雅黑" pitchFamily="34" charset="-122"/>
                <a:ea typeface="微软雅黑" pitchFamily="34" charset="-122"/>
              </a:rPr>
              <a:t>次。</a:t>
            </a:r>
            <a:endParaRPr lang="en-US" altLang="zh-CN" sz="1800" dirty="0">
              <a:solidFill>
                <a:schemeClr val="tx1"/>
              </a:solidFill>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当作为基准数的两边各剩下一个数字时，说明排序完成，此时结束。</a:t>
            </a:r>
            <a:endParaRPr lang="en-US" altLang="zh-CN" sz="1800" dirty="0">
              <a:latin typeface="微软雅黑" pitchFamily="34" charset="-122"/>
              <a:ea typeface="微软雅黑" pitchFamily="34" charset="-122"/>
            </a:endParaRPr>
          </a:p>
          <a:p>
            <a:pPr>
              <a:lnSpc>
                <a:spcPct val="150000"/>
              </a:lnSpc>
            </a:pPr>
            <a:r>
              <a:rPr lang="zh-CN" altLang="en-US" sz="1800" dirty="0">
                <a:solidFill>
                  <a:srgbClr val="FF0000"/>
                </a:solidFill>
                <a:latin typeface="微软雅黑" pitchFamily="34" charset="-122"/>
                <a:ea typeface="微软雅黑" pitchFamily="34" charset="-122"/>
              </a:rPr>
              <a:t>这里存在：第 </a:t>
            </a:r>
            <a:r>
              <a:rPr lang="en-US" altLang="zh-CN" sz="1800" dirty="0">
                <a:solidFill>
                  <a:srgbClr val="FF0000"/>
                </a:solidFill>
                <a:latin typeface="微软雅黑" pitchFamily="34" charset="-122"/>
                <a:ea typeface="微软雅黑" pitchFamily="34" charset="-122"/>
              </a:rPr>
              <a:t>a </a:t>
            </a:r>
            <a:r>
              <a:rPr lang="zh-CN" altLang="en-US" sz="1800" dirty="0">
                <a:solidFill>
                  <a:srgbClr val="FF0000"/>
                </a:solidFill>
                <a:latin typeface="微软雅黑" pitchFamily="34" charset="-122"/>
                <a:ea typeface="微软雅黑" pitchFamily="34" charset="-122"/>
              </a:rPr>
              <a:t>轮时，比较次数： </a:t>
            </a:r>
            <a:r>
              <a:rPr lang="en-US" altLang="zh-CN" sz="1800" dirty="0">
                <a:solidFill>
                  <a:srgbClr val="FF0000"/>
                </a:solidFill>
                <a:latin typeface="微软雅黑" pitchFamily="34" charset="-122"/>
                <a:ea typeface="微软雅黑" pitchFamily="34" charset="-122"/>
              </a:rPr>
              <a:t>n-(2^a-1</a:t>
            </a:r>
            <a:r>
              <a:rPr lang="zh-CN" altLang="en-US" sz="1800" dirty="0">
                <a:solidFill>
                  <a:srgbClr val="FF0000"/>
                </a:solidFill>
                <a:latin typeface="微软雅黑" pitchFamily="34" charset="-122"/>
                <a:ea typeface="微软雅黑" pitchFamily="34" charset="-122"/>
              </a:rPr>
              <a:t>）</a:t>
            </a:r>
          </a:p>
          <a:p>
            <a:pPr algn="l">
              <a:lnSpc>
                <a:spcPct val="150000"/>
              </a:lnSpc>
            </a:pPr>
            <a:endParaRPr lang="en-US" altLang="zh-CN" sz="1800" dirty="0">
              <a:latin typeface="微软雅黑" pitchFamily="34" charset="-122"/>
              <a:ea typeface="微软雅黑" pitchFamily="34" charset="-122"/>
            </a:endParaRPr>
          </a:p>
          <a:p>
            <a:pPr algn="l"/>
            <a:endParaRPr lang="zh-CN" altLang="en-US" sz="1800" dirty="0">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A4151A73-296C-4484-AAD6-4E894F6D5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389" y="2224466"/>
            <a:ext cx="5930721" cy="1873307"/>
          </a:xfrm>
          <a:prstGeom prst="rect">
            <a:avLst/>
          </a:prstGeom>
        </p:spPr>
      </p:pic>
    </p:spTree>
    <p:extLst>
      <p:ext uri="{BB962C8B-B14F-4D97-AF65-F5344CB8AC3E}">
        <p14:creationId xmlns:p14="http://schemas.microsoft.com/office/powerpoint/2010/main" val="282728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9EB70-CB29-4DC8-9291-EA0EA7C1647D}"/>
              </a:ext>
            </a:extLst>
          </p:cNvPr>
          <p:cNvSpPr>
            <a:spLocks noGrp="1"/>
          </p:cNvSpPr>
          <p:nvPr>
            <p:ph type="title"/>
          </p:nvPr>
        </p:nvSpPr>
        <p:spPr/>
        <p:txBody>
          <a:bodyPr/>
          <a:lstStyle/>
          <a:p>
            <a:r>
              <a:rPr lang="en-US" altLang="zh-CN" dirty="0"/>
              <a:t>3</a:t>
            </a:r>
            <a:r>
              <a:rPr lang="zh-CN" altLang="en-US" dirty="0"/>
              <a:t>、</a:t>
            </a:r>
            <a:r>
              <a:rPr lang="en-US" altLang="zh-CN" dirty="0"/>
              <a:t>P</a:t>
            </a:r>
            <a:r>
              <a:rPr lang="zh-CN" altLang="en-US" dirty="0"/>
              <a:t>类问题的举例（快速排序）</a:t>
            </a:r>
          </a:p>
        </p:txBody>
      </p:sp>
      <p:sp>
        <p:nvSpPr>
          <p:cNvPr id="3" name="文本框 2">
            <a:extLst>
              <a:ext uri="{FF2B5EF4-FFF2-40B4-BE49-F238E27FC236}">
                <a16:creationId xmlns:a16="http://schemas.microsoft.com/office/drawing/2014/main" id="{7F50C495-51BA-4E8F-B1F5-1DF44FE7D609}"/>
              </a:ext>
            </a:extLst>
          </p:cNvPr>
          <p:cNvSpPr txBox="1"/>
          <p:nvPr/>
        </p:nvSpPr>
        <p:spPr>
          <a:xfrm>
            <a:off x="315532" y="1680694"/>
            <a:ext cx="8512936" cy="437882"/>
          </a:xfrm>
          <a:prstGeom prst="rect">
            <a:avLst/>
          </a:prstGeom>
          <a:noFill/>
        </p:spPr>
        <p:txBody>
          <a:bodyPr wrap="square" rtlCol="0">
            <a:noAutofit/>
          </a:bodyPr>
          <a:lstStyle/>
          <a:p>
            <a:r>
              <a:rPr lang="zh-CN" altLang="en-US" sz="1800" dirty="0">
                <a:latin typeface="微软雅黑" pitchFamily="34" charset="-122"/>
                <a:ea typeface="微软雅黑" pitchFamily="34" charset="-122"/>
              </a:rPr>
              <a:t>快速排序算法的平均时间复杂度为 </a:t>
            </a:r>
            <a:r>
              <a:rPr lang="en-US" altLang="zh-CN" sz="1800" dirty="0">
                <a:latin typeface="微软雅黑" pitchFamily="34" charset="-122"/>
                <a:ea typeface="微软雅黑" pitchFamily="34" charset="-122"/>
              </a:rPr>
              <a:t>O (</a:t>
            </a:r>
            <a:r>
              <a:rPr lang="en-US" altLang="zh-CN" sz="1800" dirty="0" err="1">
                <a:latin typeface="微软雅黑" pitchFamily="34" charset="-122"/>
                <a:ea typeface="微软雅黑" pitchFamily="34" charset="-122"/>
              </a:rPr>
              <a:t>nlogn</a:t>
            </a:r>
            <a:r>
              <a:rPr lang="en-US" altLang="zh-CN" sz="1800" dirty="0">
                <a:latin typeface="微软雅黑" pitchFamily="34" charset="-122"/>
                <a:ea typeface="微软雅黑" pitchFamily="34" charset="-122"/>
              </a:rPr>
              <a:t>) </a:t>
            </a:r>
          </a:p>
          <a:p>
            <a:endParaRPr lang="en-US" altLang="zh-CN" sz="1800" dirty="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p:txBody>
      </p:sp>
      <p:sp>
        <p:nvSpPr>
          <p:cNvPr id="4" name="流程图: 接点 3">
            <a:extLst>
              <a:ext uri="{FF2B5EF4-FFF2-40B4-BE49-F238E27FC236}">
                <a16:creationId xmlns:a16="http://schemas.microsoft.com/office/drawing/2014/main" id="{57FED5FB-96AD-4F35-BDEC-7D658AD411E9}"/>
              </a:ext>
            </a:extLst>
          </p:cNvPr>
          <p:cNvSpPr/>
          <p:nvPr/>
        </p:nvSpPr>
        <p:spPr bwMode="auto">
          <a:xfrm>
            <a:off x="3078051" y="2987899"/>
            <a:ext cx="412124" cy="45719"/>
          </a:xfrm>
          <a:prstGeom prst="flowChartConnector">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7" name="流程图: 接点 6">
            <a:extLst>
              <a:ext uri="{FF2B5EF4-FFF2-40B4-BE49-F238E27FC236}">
                <a16:creationId xmlns:a16="http://schemas.microsoft.com/office/drawing/2014/main" id="{9DD5AB29-4180-435C-AD52-D8F954B9E72D}"/>
              </a:ext>
            </a:extLst>
          </p:cNvPr>
          <p:cNvSpPr/>
          <p:nvPr/>
        </p:nvSpPr>
        <p:spPr bwMode="auto">
          <a:xfrm>
            <a:off x="2723882" y="2987899"/>
            <a:ext cx="592428" cy="173221"/>
          </a:xfrm>
          <a:prstGeom prst="flowChartConnector">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8" name="椭圆 7">
            <a:extLst>
              <a:ext uri="{FF2B5EF4-FFF2-40B4-BE49-F238E27FC236}">
                <a16:creationId xmlns:a16="http://schemas.microsoft.com/office/drawing/2014/main" id="{7044DDEA-9FD3-4108-A071-766BB9952B6B}"/>
              </a:ext>
            </a:extLst>
          </p:cNvPr>
          <p:cNvSpPr/>
          <p:nvPr/>
        </p:nvSpPr>
        <p:spPr bwMode="auto">
          <a:xfrm>
            <a:off x="2208727" y="2762518"/>
            <a:ext cx="817808" cy="35288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18CCA1F3-D9B2-4E9D-B3B3-6C2EEC565B2F}"/>
              </a:ext>
            </a:extLst>
          </p:cNvPr>
          <p:cNvSpPr txBox="1"/>
          <p:nvPr/>
        </p:nvSpPr>
        <p:spPr>
          <a:xfrm>
            <a:off x="251138" y="4269347"/>
            <a:ext cx="8577330" cy="1976908"/>
          </a:xfrm>
          <a:prstGeom prst="rect">
            <a:avLst/>
          </a:prstGeom>
          <a:noFill/>
        </p:spPr>
        <p:txBody>
          <a:bodyPr wrap="square" rtlCol="0">
            <a:noAutofit/>
          </a:bodyPr>
          <a:lstStyle/>
          <a:p>
            <a:pPr algn="l">
              <a:lnSpc>
                <a:spcPct val="150000"/>
              </a:lnSpc>
            </a:pPr>
            <a:r>
              <a:rPr lang="en-US" altLang="zh-CN" sz="1800" dirty="0">
                <a:latin typeface="微软雅黑" pitchFamily="34" charset="-122"/>
                <a:ea typeface="微软雅黑" pitchFamily="34" charset="-122"/>
              </a:rPr>
              <a:t>n=</a:t>
            </a:r>
            <a:r>
              <a:rPr lang="zh-CN" altLang="en-US" sz="1800" dirty="0">
                <a:latin typeface="微软雅黑" pitchFamily="34" charset="-122"/>
                <a:ea typeface="微软雅黑" pitchFamily="34" charset="-122"/>
              </a:rPr>
              <a:t>节点数，也就是需要排序的数的数量。</a:t>
            </a:r>
            <a:endParaRPr lang="en-US" altLang="zh-CN" sz="1800" dirty="0">
              <a:latin typeface="微软雅黑" pitchFamily="34" charset="-122"/>
              <a:ea typeface="微软雅黑" pitchFamily="34" charset="-122"/>
            </a:endParaRPr>
          </a:p>
          <a:p>
            <a:pPr algn="l">
              <a:lnSpc>
                <a:spcPct val="150000"/>
              </a:lnSpc>
            </a:pPr>
            <a:r>
              <a:rPr lang="zh-CN" altLang="en-US" sz="1800" dirty="0">
                <a:solidFill>
                  <a:srgbClr val="FF0000"/>
                </a:solidFill>
                <a:latin typeface="微软雅黑" pitchFamily="34" charset="-122"/>
                <a:ea typeface="微软雅黑" pitchFamily="34" charset="-122"/>
              </a:rPr>
              <a:t>此时一共进行多少轮的比较：比较的轮数等于层高</a:t>
            </a:r>
            <a:r>
              <a:rPr lang="en-US" altLang="zh-CN" sz="1800" dirty="0">
                <a:solidFill>
                  <a:srgbClr val="FF0000"/>
                </a:solidFill>
                <a:latin typeface="微软雅黑" pitchFamily="34" charset="-122"/>
                <a:ea typeface="微软雅黑" pitchFamily="34" charset="-122"/>
              </a:rPr>
              <a:t>h</a:t>
            </a:r>
            <a:r>
              <a:rPr lang="zh-CN" altLang="en-US" sz="1800" dirty="0">
                <a:solidFill>
                  <a:srgbClr val="FF0000"/>
                </a:solidFill>
                <a:latin typeface="微软雅黑" pitchFamily="34" charset="-122"/>
                <a:ea typeface="微软雅黑" pitchFamily="34" charset="-122"/>
              </a:rPr>
              <a:t>。</a:t>
            </a:r>
            <a:endParaRPr lang="en-US" altLang="zh-CN" sz="1800" dirty="0">
              <a:solidFill>
                <a:srgbClr val="FF0000"/>
              </a:solidFill>
              <a:latin typeface="微软雅黑" pitchFamily="34" charset="-122"/>
              <a:ea typeface="微软雅黑" pitchFamily="34" charset="-122"/>
            </a:endParaRPr>
          </a:p>
          <a:p>
            <a:pPr algn="l">
              <a:lnSpc>
                <a:spcPct val="150000"/>
              </a:lnSpc>
            </a:pPr>
            <a:r>
              <a:rPr lang="zh-CN" altLang="en-US" sz="1800" dirty="0">
                <a:latin typeface="微软雅黑" pitchFamily="34" charset="-122"/>
                <a:ea typeface="微软雅黑" pitchFamily="34" charset="-122"/>
              </a:rPr>
              <a:t>所有层的节点数相加：</a:t>
            </a:r>
            <a:r>
              <a:rPr lang="en-US" altLang="zh-CN" sz="1800" dirty="0">
                <a:latin typeface="微软雅黑" pitchFamily="34" charset="-122"/>
                <a:ea typeface="微软雅黑" pitchFamily="34" charset="-122"/>
              </a:rPr>
              <a:t>2^h + 2^(h-1) +2^(h-2) =</a:t>
            </a:r>
            <a:r>
              <a:rPr lang="en-US" altLang="zh-CN" sz="1800" dirty="0">
                <a:solidFill>
                  <a:srgbClr val="FF0000"/>
                </a:solidFill>
                <a:latin typeface="微软雅黑" pitchFamily="34" charset="-122"/>
                <a:ea typeface="微软雅黑" pitchFamily="34" charset="-122"/>
              </a:rPr>
              <a:t>2^(h+1)-1=n</a:t>
            </a:r>
          </a:p>
          <a:p>
            <a:pPr algn="l">
              <a:lnSpc>
                <a:spcPct val="150000"/>
              </a:lnSpc>
            </a:pPr>
            <a:r>
              <a:rPr lang="zh-CN" altLang="en-US" sz="1800" dirty="0">
                <a:latin typeface="微软雅黑" pitchFamily="34" charset="-122"/>
                <a:ea typeface="微软雅黑" pitchFamily="34" charset="-122"/>
              </a:rPr>
              <a:t>得出：</a:t>
            </a:r>
            <a:r>
              <a:rPr lang="zh-CN" altLang="en-US" sz="1800" dirty="0">
                <a:solidFill>
                  <a:srgbClr val="FF0000"/>
                </a:solidFill>
                <a:latin typeface="微软雅黑" pitchFamily="34" charset="-122"/>
                <a:ea typeface="微软雅黑" pitchFamily="34" charset="-122"/>
              </a:rPr>
              <a:t>一共需要比较的轮数：</a:t>
            </a:r>
            <a:r>
              <a:rPr lang="en-US" altLang="zh-CN" sz="1800" dirty="0">
                <a:solidFill>
                  <a:srgbClr val="FF0000"/>
                </a:solidFill>
                <a:latin typeface="微软雅黑" pitchFamily="34" charset="-122"/>
                <a:ea typeface="微软雅黑" pitchFamily="34" charset="-122"/>
              </a:rPr>
              <a:t>h=log</a:t>
            </a:r>
            <a:r>
              <a:rPr lang="en-US" altLang="zh-CN" sz="1000" dirty="0">
                <a:solidFill>
                  <a:srgbClr val="FF0000"/>
                </a:solidFill>
                <a:latin typeface="微软雅黑" pitchFamily="34" charset="-122"/>
                <a:ea typeface="微软雅黑" pitchFamily="34" charset="-122"/>
              </a:rPr>
              <a:t>2 </a:t>
            </a:r>
            <a:r>
              <a:rPr lang="en-US" altLang="zh-CN" sz="1600" dirty="0">
                <a:solidFill>
                  <a:srgbClr val="FF0000"/>
                </a:solidFill>
                <a:latin typeface="微软雅黑" pitchFamily="34" charset="-122"/>
                <a:ea typeface="微软雅黑" pitchFamily="34" charset="-122"/>
              </a:rPr>
              <a:t>(n+1)  -1</a:t>
            </a:r>
            <a:endParaRPr lang="zh-CN" altLang="en-US" sz="1800" dirty="0">
              <a:solidFill>
                <a:srgbClr val="FF0000"/>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A4151A73-296C-4484-AAD6-4E894F6D5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389" y="2224466"/>
            <a:ext cx="5930721" cy="1873307"/>
          </a:xfrm>
          <a:prstGeom prst="rect">
            <a:avLst/>
          </a:prstGeom>
        </p:spPr>
      </p:pic>
    </p:spTree>
    <p:extLst>
      <p:ext uri="{BB962C8B-B14F-4D97-AF65-F5344CB8AC3E}">
        <p14:creationId xmlns:p14="http://schemas.microsoft.com/office/powerpoint/2010/main" val="3132822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9EB70-CB29-4DC8-9291-EA0EA7C1647D}"/>
              </a:ext>
            </a:extLst>
          </p:cNvPr>
          <p:cNvSpPr>
            <a:spLocks noGrp="1"/>
          </p:cNvSpPr>
          <p:nvPr>
            <p:ph type="title"/>
          </p:nvPr>
        </p:nvSpPr>
        <p:spPr/>
        <p:txBody>
          <a:bodyPr/>
          <a:lstStyle/>
          <a:p>
            <a:r>
              <a:rPr lang="en-US" altLang="zh-CN" dirty="0"/>
              <a:t>3</a:t>
            </a:r>
            <a:r>
              <a:rPr lang="zh-CN" altLang="en-US" dirty="0"/>
              <a:t>、</a:t>
            </a:r>
            <a:r>
              <a:rPr lang="en-US" altLang="zh-CN" dirty="0"/>
              <a:t>P</a:t>
            </a:r>
            <a:r>
              <a:rPr lang="zh-CN" altLang="en-US" dirty="0"/>
              <a:t>类问题的举例（快速排序）</a:t>
            </a:r>
          </a:p>
        </p:txBody>
      </p:sp>
      <p:sp>
        <p:nvSpPr>
          <p:cNvPr id="3" name="文本框 2">
            <a:extLst>
              <a:ext uri="{FF2B5EF4-FFF2-40B4-BE49-F238E27FC236}">
                <a16:creationId xmlns:a16="http://schemas.microsoft.com/office/drawing/2014/main" id="{7F50C495-51BA-4E8F-B1F5-1DF44FE7D609}"/>
              </a:ext>
            </a:extLst>
          </p:cNvPr>
          <p:cNvSpPr txBox="1"/>
          <p:nvPr/>
        </p:nvSpPr>
        <p:spPr>
          <a:xfrm>
            <a:off x="315532" y="1680694"/>
            <a:ext cx="8512936" cy="437882"/>
          </a:xfrm>
          <a:prstGeom prst="rect">
            <a:avLst/>
          </a:prstGeom>
          <a:noFill/>
        </p:spPr>
        <p:txBody>
          <a:bodyPr wrap="square" rtlCol="0">
            <a:noAutofit/>
          </a:bodyPr>
          <a:lstStyle/>
          <a:p>
            <a:r>
              <a:rPr lang="zh-CN" altLang="en-US" sz="1800" dirty="0">
                <a:latin typeface="微软雅黑" pitchFamily="34" charset="-122"/>
                <a:ea typeface="微软雅黑" pitchFamily="34" charset="-122"/>
              </a:rPr>
              <a:t>快速排序算法的平均时间复杂度为 </a:t>
            </a:r>
            <a:r>
              <a:rPr lang="en-US" altLang="zh-CN" sz="1800" dirty="0">
                <a:latin typeface="微软雅黑" pitchFamily="34" charset="-122"/>
                <a:ea typeface="微软雅黑" pitchFamily="34" charset="-122"/>
              </a:rPr>
              <a:t>O (</a:t>
            </a:r>
            <a:r>
              <a:rPr lang="en-US" altLang="zh-CN" sz="1800" dirty="0" err="1">
                <a:latin typeface="微软雅黑" pitchFamily="34" charset="-122"/>
                <a:ea typeface="微软雅黑" pitchFamily="34" charset="-122"/>
              </a:rPr>
              <a:t>nlogn</a:t>
            </a:r>
            <a:r>
              <a:rPr lang="en-US" altLang="zh-CN" sz="1800" dirty="0">
                <a:latin typeface="微软雅黑" pitchFamily="34" charset="-122"/>
                <a:ea typeface="微软雅黑" pitchFamily="34" charset="-122"/>
              </a:rPr>
              <a:t>) </a:t>
            </a:r>
          </a:p>
          <a:p>
            <a:endParaRPr lang="en-US" altLang="zh-CN" sz="1800" dirty="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p:txBody>
      </p:sp>
      <p:sp>
        <p:nvSpPr>
          <p:cNvPr id="4" name="流程图: 接点 3">
            <a:extLst>
              <a:ext uri="{FF2B5EF4-FFF2-40B4-BE49-F238E27FC236}">
                <a16:creationId xmlns:a16="http://schemas.microsoft.com/office/drawing/2014/main" id="{57FED5FB-96AD-4F35-BDEC-7D658AD411E9}"/>
              </a:ext>
            </a:extLst>
          </p:cNvPr>
          <p:cNvSpPr/>
          <p:nvPr/>
        </p:nvSpPr>
        <p:spPr bwMode="auto">
          <a:xfrm>
            <a:off x="3078051" y="2987899"/>
            <a:ext cx="412124" cy="45719"/>
          </a:xfrm>
          <a:prstGeom prst="flowChartConnector">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7" name="流程图: 接点 6">
            <a:extLst>
              <a:ext uri="{FF2B5EF4-FFF2-40B4-BE49-F238E27FC236}">
                <a16:creationId xmlns:a16="http://schemas.microsoft.com/office/drawing/2014/main" id="{9DD5AB29-4180-435C-AD52-D8F954B9E72D}"/>
              </a:ext>
            </a:extLst>
          </p:cNvPr>
          <p:cNvSpPr/>
          <p:nvPr/>
        </p:nvSpPr>
        <p:spPr bwMode="auto">
          <a:xfrm>
            <a:off x="2723882" y="2987899"/>
            <a:ext cx="592428" cy="173221"/>
          </a:xfrm>
          <a:prstGeom prst="flowChartConnector">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8" name="椭圆 7">
            <a:extLst>
              <a:ext uri="{FF2B5EF4-FFF2-40B4-BE49-F238E27FC236}">
                <a16:creationId xmlns:a16="http://schemas.microsoft.com/office/drawing/2014/main" id="{7044DDEA-9FD3-4108-A071-766BB9952B6B}"/>
              </a:ext>
            </a:extLst>
          </p:cNvPr>
          <p:cNvSpPr/>
          <p:nvPr/>
        </p:nvSpPr>
        <p:spPr bwMode="auto">
          <a:xfrm>
            <a:off x="2208727" y="2762518"/>
            <a:ext cx="817808" cy="35288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18CCA1F3-D9B2-4E9D-B3B3-6C2EEC565B2F}"/>
              </a:ext>
            </a:extLst>
          </p:cNvPr>
          <p:cNvSpPr txBox="1"/>
          <p:nvPr/>
        </p:nvSpPr>
        <p:spPr>
          <a:xfrm>
            <a:off x="251138" y="4269347"/>
            <a:ext cx="8577330" cy="1976908"/>
          </a:xfrm>
          <a:prstGeom prst="rect">
            <a:avLst/>
          </a:prstGeom>
          <a:noFill/>
        </p:spPr>
        <p:txBody>
          <a:bodyPr wrap="square" rtlCol="0">
            <a:noAutofit/>
          </a:bodyPr>
          <a:lstStyle/>
          <a:p>
            <a:pPr>
              <a:lnSpc>
                <a:spcPct val="150000"/>
              </a:lnSpc>
            </a:pPr>
            <a:r>
              <a:rPr lang="zh-CN" altLang="en-US" sz="1800" dirty="0">
                <a:solidFill>
                  <a:schemeClr val="tx1"/>
                </a:solidFill>
                <a:latin typeface="微软雅黑" pitchFamily="34" charset="-122"/>
                <a:ea typeface="微软雅黑" pitchFamily="34" charset="-122"/>
              </a:rPr>
              <a:t>前提：第 </a:t>
            </a:r>
            <a:r>
              <a:rPr lang="en-US" altLang="zh-CN" sz="1800" dirty="0">
                <a:solidFill>
                  <a:schemeClr val="tx1"/>
                </a:solidFill>
                <a:latin typeface="微软雅黑" pitchFamily="34" charset="-122"/>
                <a:ea typeface="微软雅黑" pitchFamily="34" charset="-122"/>
              </a:rPr>
              <a:t>a </a:t>
            </a:r>
            <a:r>
              <a:rPr lang="zh-CN" altLang="en-US" sz="1800" dirty="0">
                <a:solidFill>
                  <a:schemeClr val="tx1"/>
                </a:solidFill>
                <a:latin typeface="微软雅黑" pitchFamily="34" charset="-122"/>
                <a:ea typeface="微软雅黑" pitchFamily="34" charset="-122"/>
              </a:rPr>
              <a:t>轮时，比较的次数： </a:t>
            </a:r>
            <a:r>
              <a:rPr lang="en-US" altLang="zh-CN" sz="1800" dirty="0">
                <a:solidFill>
                  <a:schemeClr val="tx1"/>
                </a:solidFill>
                <a:latin typeface="微软雅黑" pitchFamily="34" charset="-122"/>
                <a:ea typeface="微软雅黑" pitchFamily="34" charset="-122"/>
              </a:rPr>
              <a:t>n-(2^a-1</a:t>
            </a:r>
            <a:r>
              <a:rPr lang="zh-CN" altLang="en-US" sz="1800" dirty="0">
                <a:solidFill>
                  <a:schemeClr val="tx1"/>
                </a:solidFill>
                <a:latin typeface="微软雅黑" pitchFamily="34" charset="-122"/>
                <a:ea typeface="微软雅黑" pitchFamily="34" charset="-122"/>
              </a:rPr>
              <a:t>）（这里忽略常数项后：为</a:t>
            </a:r>
            <a:r>
              <a:rPr lang="en-US" altLang="zh-CN" sz="1800" dirty="0">
                <a:solidFill>
                  <a:schemeClr val="tx1"/>
                </a:solidFill>
                <a:latin typeface="微软雅黑" pitchFamily="34" charset="-122"/>
                <a:ea typeface="微软雅黑" pitchFamily="34" charset="-122"/>
              </a:rPr>
              <a:t>n</a:t>
            </a:r>
            <a:r>
              <a:rPr lang="zh-CN" altLang="en-US" sz="1800" dirty="0">
                <a:solidFill>
                  <a:schemeClr val="tx1"/>
                </a:solidFill>
                <a:latin typeface="微软雅黑" pitchFamily="34" charset="-122"/>
                <a:ea typeface="微软雅黑" pitchFamily="34" charset="-122"/>
              </a:rPr>
              <a:t>）</a:t>
            </a:r>
          </a:p>
          <a:p>
            <a:pPr>
              <a:lnSpc>
                <a:spcPct val="150000"/>
              </a:lnSpc>
            </a:pPr>
            <a:r>
              <a:rPr lang="zh-CN" altLang="en-US" sz="1800" dirty="0">
                <a:solidFill>
                  <a:schemeClr val="tx1"/>
                </a:solidFill>
                <a:latin typeface="微软雅黑" pitchFamily="34" charset="-122"/>
                <a:ea typeface="微软雅黑" pitchFamily="34" charset="-122"/>
              </a:rPr>
              <a:t>      算法一共需要比较的轮数：</a:t>
            </a:r>
            <a:r>
              <a:rPr lang="en-US" altLang="zh-CN" sz="1800" dirty="0">
                <a:solidFill>
                  <a:schemeClr val="tx1"/>
                </a:solidFill>
                <a:latin typeface="微软雅黑" pitchFamily="34" charset="-122"/>
                <a:ea typeface="微软雅黑" pitchFamily="34" charset="-122"/>
              </a:rPr>
              <a:t>h=log</a:t>
            </a:r>
            <a:r>
              <a:rPr lang="en-US" altLang="zh-CN" sz="1050" dirty="0">
                <a:solidFill>
                  <a:schemeClr val="tx1"/>
                </a:solidFill>
                <a:latin typeface="微软雅黑" pitchFamily="34" charset="-122"/>
                <a:ea typeface="微软雅黑" pitchFamily="34" charset="-122"/>
              </a:rPr>
              <a:t>2</a:t>
            </a:r>
            <a:r>
              <a:rPr lang="en-US" altLang="zh-CN" sz="1800" dirty="0">
                <a:solidFill>
                  <a:schemeClr val="tx1"/>
                </a:solidFill>
                <a:latin typeface="微软雅黑" pitchFamily="34" charset="-122"/>
                <a:ea typeface="微软雅黑" pitchFamily="34" charset="-122"/>
              </a:rPr>
              <a:t> (n+1)  -1  </a:t>
            </a:r>
            <a:r>
              <a:rPr lang="zh-CN" altLang="en-US" sz="1800" dirty="0">
                <a:solidFill>
                  <a:schemeClr val="tx1"/>
                </a:solidFill>
                <a:latin typeface="微软雅黑" pitchFamily="34" charset="-122"/>
                <a:ea typeface="微软雅黑" pitchFamily="34" charset="-122"/>
              </a:rPr>
              <a:t>（这里忽略常数项后为：</a:t>
            </a:r>
            <a:r>
              <a:rPr lang="en-US" altLang="zh-CN" sz="1800" dirty="0">
                <a:solidFill>
                  <a:schemeClr val="tx1"/>
                </a:solidFill>
                <a:latin typeface="微软雅黑" pitchFamily="34" charset="-122"/>
                <a:ea typeface="微软雅黑" pitchFamily="34" charset="-122"/>
              </a:rPr>
              <a:t>log</a:t>
            </a:r>
            <a:r>
              <a:rPr lang="en-US" altLang="zh-CN" sz="900" dirty="0">
                <a:solidFill>
                  <a:schemeClr val="tx1"/>
                </a:solidFill>
                <a:latin typeface="微软雅黑" pitchFamily="34" charset="-122"/>
                <a:ea typeface="微软雅黑" pitchFamily="34" charset="-122"/>
              </a:rPr>
              <a:t>2</a:t>
            </a:r>
            <a:r>
              <a:rPr lang="en-US" altLang="zh-CN" sz="2000" dirty="0">
                <a:solidFill>
                  <a:schemeClr val="tx1"/>
                </a:solidFill>
                <a:latin typeface="微软雅黑" pitchFamily="34" charset="-122"/>
                <a:ea typeface="微软雅黑" pitchFamily="34" charset="-122"/>
              </a:rPr>
              <a:t>n</a:t>
            </a:r>
            <a:r>
              <a:rPr lang="zh-CN" altLang="en-US" sz="2000" dirty="0">
                <a:solidFill>
                  <a:schemeClr val="tx1"/>
                </a:solidFill>
                <a:latin typeface="微软雅黑" pitchFamily="34" charset="-122"/>
                <a:ea typeface="微软雅黑" pitchFamily="34" charset="-122"/>
              </a:rPr>
              <a:t>）</a:t>
            </a:r>
            <a:endParaRPr lang="en-US" altLang="zh-CN" sz="1800" dirty="0">
              <a:solidFill>
                <a:schemeClr val="tx1"/>
              </a:solidFill>
              <a:latin typeface="微软雅黑" pitchFamily="34" charset="-122"/>
              <a:ea typeface="微软雅黑" pitchFamily="34" charset="-122"/>
            </a:endParaRPr>
          </a:p>
          <a:p>
            <a:pPr>
              <a:lnSpc>
                <a:spcPct val="150000"/>
              </a:lnSpc>
            </a:pPr>
            <a:r>
              <a:rPr lang="zh-CN" altLang="en-US" sz="1800" dirty="0">
                <a:solidFill>
                  <a:srgbClr val="FF0000"/>
                </a:solidFill>
                <a:latin typeface="微软雅黑" pitchFamily="34" charset="-122"/>
                <a:ea typeface="微软雅黑" pitchFamily="34" charset="-122"/>
              </a:rPr>
              <a:t>快速排序的时间复杂度：</a:t>
            </a:r>
            <a:r>
              <a:rPr lang="zh-CN" altLang="en-US" sz="1800" dirty="0">
                <a:solidFill>
                  <a:schemeClr val="tx1"/>
                </a:solidFill>
                <a:latin typeface="微软雅黑" pitchFamily="34" charset="-122"/>
                <a:ea typeface="微软雅黑" pitchFamily="34" charset="-122"/>
              </a:rPr>
              <a:t>在输入为</a:t>
            </a:r>
            <a:r>
              <a:rPr lang="en-US" altLang="zh-CN" sz="1800" dirty="0">
                <a:solidFill>
                  <a:schemeClr val="tx1"/>
                </a:solidFill>
                <a:latin typeface="微软雅黑" pitchFamily="34" charset="-122"/>
                <a:ea typeface="微软雅黑" pitchFamily="34" charset="-122"/>
              </a:rPr>
              <a:t>n</a:t>
            </a:r>
            <a:r>
              <a:rPr lang="zh-CN" altLang="en-US" sz="1800" dirty="0">
                <a:solidFill>
                  <a:schemeClr val="tx1"/>
                </a:solidFill>
                <a:latin typeface="微软雅黑" pitchFamily="34" charset="-122"/>
                <a:ea typeface="微软雅黑" pitchFamily="34" charset="-122"/>
              </a:rPr>
              <a:t>时（将</a:t>
            </a:r>
            <a:r>
              <a:rPr lang="en-US" altLang="zh-CN" sz="1800" dirty="0">
                <a:solidFill>
                  <a:schemeClr val="tx1"/>
                </a:solidFill>
                <a:latin typeface="微软雅黑" pitchFamily="34" charset="-122"/>
                <a:ea typeface="微软雅黑" pitchFamily="34" charset="-122"/>
              </a:rPr>
              <a:t>n</a:t>
            </a:r>
            <a:r>
              <a:rPr lang="zh-CN" altLang="en-US" sz="1800" dirty="0">
                <a:solidFill>
                  <a:schemeClr val="tx1"/>
                </a:solidFill>
                <a:latin typeface="微软雅黑" pitchFamily="34" charset="-122"/>
                <a:ea typeface="微软雅黑" pitchFamily="34" charset="-122"/>
              </a:rPr>
              <a:t>个无序的数字排序），算法所使用的步数是：</a:t>
            </a:r>
            <a:r>
              <a:rPr lang="en-US" altLang="zh-CN" sz="1800" dirty="0">
                <a:solidFill>
                  <a:schemeClr val="tx1"/>
                </a:solidFill>
                <a:latin typeface="微软雅黑" pitchFamily="34" charset="-122"/>
                <a:ea typeface="微软雅黑" pitchFamily="34" charset="-122"/>
              </a:rPr>
              <a:t> </a:t>
            </a:r>
            <a:r>
              <a:rPr lang="en-US" altLang="zh-CN" sz="1800" dirty="0">
                <a:solidFill>
                  <a:srgbClr val="FF0000"/>
                </a:solidFill>
                <a:latin typeface="微软雅黑" pitchFamily="34" charset="-122"/>
                <a:ea typeface="微软雅黑" pitchFamily="34" charset="-122"/>
              </a:rPr>
              <a:t>log</a:t>
            </a:r>
            <a:r>
              <a:rPr lang="en-US" altLang="zh-CN" sz="900" dirty="0">
                <a:solidFill>
                  <a:srgbClr val="FF0000"/>
                </a:solidFill>
                <a:latin typeface="微软雅黑" pitchFamily="34" charset="-122"/>
                <a:ea typeface="微软雅黑" pitchFamily="34" charset="-122"/>
              </a:rPr>
              <a:t>2</a:t>
            </a:r>
            <a:r>
              <a:rPr lang="en-US" altLang="zh-CN" sz="2000" dirty="0">
                <a:solidFill>
                  <a:srgbClr val="FF0000"/>
                </a:solidFill>
                <a:latin typeface="微软雅黑" pitchFamily="34" charset="-122"/>
                <a:ea typeface="微软雅黑" pitchFamily="34" charset="-122"/>
              </a:rPr>
              <a:t>n*n, </a:t>
            </a:r>
            <a:r>
              <a:rPr lang="zh-CN" altLang="en-US" sz="2000" dirty="0">
                <a:solidFill>
                  <a:srgbClr val="FF0000"/>
                </a:solidFill>
                <a:latin typeface="微软雅黑" pitchFamily="34" charset="-122"/>
                <a:ea typeface="微软雅黑" pitchFamily="34" charset="-122"/>
              </a:rPr>
              <a:t>因此，快速排序的平均时间复杂度为：</a:t>
            </a:r>
            <a:r>
              <a:rPr lang="en-US" altLang="zh-CN" sz="2000" dirty="0">
                <a:solidFill>
                  <a:srgbClr val="FF0000"/>
                </a:solidFill>
                <a:latin typeface="微软雅黑" pitchFamily="34" charset="-122"/>
                <a:ea typeface="微软雅黑" pitchFamily="34" charset="-122"/>
              </a:rPr>
              <a:t>O(</a:t>
            </a:r>
            <a:r>
              <a:rPr lang="en-US" altLang="zh-CN" sz="1800" dirty="0">
                <a:solidFill>
                  <a:srgbClr val="FF0000"/>
                </a:solidFill>
                <a:latin typeface="微软雅黑" pitchFamily="34" charset="-122"/>
                <a:ea typeface="微软雅黑" pitchFamily="34" charset="-122"/>
              </a:rPr>
              <a:t> log</a:t>
            </a:r>
            <a:r>
              <a:rPr lang="en-US" altLang="zh-CN" sz="900" dirty="0">
                <a:solidFill>
                  <a:srgbClr val="FF0000"/>
                </a:solidFill>
                <a:latin typeface="微软雅黑" pitchFamily="34" charset="-122"/>
                <a:ea typeface="微软雅黑" pitchFamily="34" charset="-122"/>
              </a:rPr>
              <a:t>2</a:t>
            </a:r>
            <a:r>
              <a:rPr lang="en-US" altLang="zh-CN" sz="2000" dirty="0">
                <a:solidFill>
                  <a:srgbClr val="FF0000"/>
                </a:solidFill>
                <a:latin typeface="微软雅黑" pitchFamily="34" charset="-122"/>
                <a:ea typeface="微软雅黑" pitchFamily="34" charset="-122"/>
              </a:rPr>
              <a:t>n*n)</a:t>
            </a:r>
            <a:endParaRPr lang="en-US" altLang="zh-CN" sz="1800" dirty="0">
              <a:solidFill>
                <a:srgbClr val="FF0000"/>
              </a:solidFill>
              <a:latin typeface="微软雅黑" pitchFamily="34" charset="-122"/>
              <a:ea typeface="微软雅黑" pitchFamily="34" charset="-122"/>
            </a:endParaRPr>
          </a:p>
          <a:p>
            <a:pPr>
              <a:lnSpc>
                <a:spcPct val="150000"/>
              </a:lnSpc>
            </a:pPr>
            <a:endParaRPr lang="en-US" altLang="zh-CN" sz="18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A4151A73-296C-4484-AAD6-4E894F6D5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389" y="2224466"/>
            <a:ext cx="5930721" cy="1873307"/>
          </a:xfrm>
          <a:prstGeom prst="rect">
            <a:avLst/>
          </a:prstGeom>
        </p:spPr>
      </p:pic>
    </p:spTree>
    <p:extLst>
      <p:ext uri="{BB962C8B-B14F-4D97-AF65-F5344CB8AC3E}">
        <p14:creationId xmlns:p14="http://schemas.microsoft.com/office/powerpoint/2010/main" val="851712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A7DC53B-76B5-4A65-BE9F-2DDA6E9D22A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9144000" cy="5372100"/>
          </a:xfrm>
          <a:prstGeom prst="rect">
            <a:avLst/>
          </a:prstGeom>
        </p:spPr>
      </p:pic>
      <p:sp>
        <p:nvSpPr>
          <p:cNvPr id="11" name="任意多边形 10"/>
          <p:cNvSpPr/>
          <p:nvPr/>
        </p:nvSpPr>
        <p:spPr>
          <a:xfrm>
            <a:off x="0" y="284203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任意多边形 12"/>
          <p:cNvSpPr/>
          <p:nvPr/>
        </p:nvSpPr>
        <p:spPr>
          <a:xfrm>
            <a:off x="0" y="337999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6"/>
          <p:cNvSpPr txBox="1"/>
          <p:nvPr/>
        </p:nvSpPr>
        <p:spPr>
          <a:xfrm>
            <a:off x="1122533" y="5598617"/>
            <a:ext cx="2031325" cy="613694"/>
          </a:xfrm>
          <a:prstGeom prst="rect">
            <a:avLst/>
          </a:prstGeom>
          <a:noFill/>
        </p:spPr>
        <p:txBody>
          <a:bodyPr wrap="none" rtlCol="0">
            <a:spAutoFit/>
          </a:bodyPr>
          <a:lstStyle/>
          <a:p>
            <a:pP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作者：杨晓芬</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课程：形式语言与计算理论</a:t>
            </a:r>
          </a:p>
        </p:txBody>
      </p:sp>
      <p:sp>
        <p:nvSpPr>
          <p:cNvPr id="8" name="TextBox 8"/>
          <p:cNvSpPr txBox="1"/>
          <p:nvPr/>
        </p:nvSpPr>
        <p:spPr>
          <a:xfrm>
            <a:off x="6588842" y="5305300"/>
            <a:ext cx="2228139" cy="1200329"/>
          </a:xfrm>
          <a:prstGeom prst="rect">
            <a:avLst/>
          </a:prstGeom>
          <a:noFill/>
        </p:spPr>
        <p:txBody>
          <a:bodyPr wrap="square" rtlCol="0">
            <a:spAutoFit/>
          </a:bodyPr>
          <a:lstStyle/>
          <a:p>
            <a:pPr algn="r">
              <a:lnSpc>
                <a:spcPct val="120000"/>
              </a:lnSpc>
            </a:pPr>
            <a:r>
              <a:rPr lang="zh-CN" altLang="en-US" sz="3600" b="1" dirty="0">
                <a:solidFill>
                  <a:schemeClr val="accent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谢谢聆听</a:t>
            </a:r>
            <a:endParaRPr lang="en-US" altLang="zh-CN" sz="3600" b="1" dirty="0">
              <a:solidFill>
                <a:schemeClr val="accent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a:p>
            <a:pPr algn="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Thank You</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pic>
        <p:nvPicPr>
          <p:cNvPr id="6" name="图片 5">
            <a:extLst>
              <a:ext uri="{FF2B5EF4-FFF2-40B4-BE49-F238E27FC236}">
                <a16:creationId xmlns:a16="http://schemas.microsoft.com/office/drawing/2014/main" id="{3927B1A7-33AF-4901-AF43-F778D17ED1A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57200" y="5664200"/>
            <a:ext cx="609600" cy="609600"/>
          </a:xfrm>
          <a:prstGeom prst="rect">
            <a:avLst/>
          </a:prstGeom>
        </p:spPr>
      </p:pic>
    </p:spTree>
    <p:extLst>
      <p:ext uri="{BB962C8B-B14F-4D97-AF65-F5344CB8AC3E}">
        <p14:creationId xmlns:p14="http://schemas.microsoft.com/office/powerpoint/2010/main" val="251183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r>
              <a:rPr lang="en-US" altLang="zh-CN" dirty="0">
                <a:sym typeface="微软雅黑" panose="020B0503020204020204" pitchFamily="34" charset="-122"/>
              </a:rPr>
              <a:t>1</a:t>
            </a:r>
            <a:r>
              <a:rPr lang="zh-CN" altLang="en-US" dirty="0">
                <a:sym typeface="微软雅黑" panose="020B0503020204020204" pitchFamily="34" charset="-122"/>
              </a:rPr>
              <a:t>、复杂度的度量</a:t>
            </a:r>
          </a:p>
        </p:txBody>
      </p:sp>
      <p:pic>
        <p:nvPicPr>
          <p:cNvPr id="4" name="图片 3">
            <a:extLst>
              <a:ext uri="{FF2B5EF4-FFF2-40B4-BE49-F238E27FC236}">
                <a16:creationId xmlns:a16="http://schemas.microsoft.com/office/drawing/2014/main" id="{5258D3C4-152A-4381-BC66-A32F4147BD58}"/>
              </a:ext>
            </a:extLst>
          </p:cNvPr>
          <p:cNvPicPr>
            <a:picLocks noChangeAspect="1"/>
          </p:cNvPicPr>
          <p:nvPr/>
        </p:nvPicPr>
        <p:blipFill rotWithShape="1">
          <a:blip r:embed="rId3">
            <a:extLst>
              <a:ext uri="{28A0092B-C50C-407E-A947-70E740481C1C}">
                <a14:useLocalDpi xmlns:a14="http://schemas.microsoft.com/office/drawing/2010/main" val="0"/>
              </a:ext>
            </a:extLst>
          </a:blip>
          <a:srcRect l="1304" t="4491" r="2708"/>
          <a:stretch/>
        </p:blipFill>
        <p:spPr>
          <a:xfrm>
            <a:off x="457200" y="2028055"/>
            <a:ext cx="8229600" cy="981953"/>
          </a:xfrm>
          <a:prstGeom prst="rect">
            <a:avLst/>
          </a:prstGeom>
        </p:spPr>
      </p:pic>
      <p:sp>
        <p:nvSpPr>
          <p:cNvPr id="2" name="文本框 1">
            <a:extLst>
              <a:ext uri="{FF2B5EF4-FFF2-40B4-BE49-F238E27FC236}">
                <a16:creationId xmlns:a16="http://schemas.microsoft.com/office/drawing/2014/main" id="{0CD893C2-4EAB-4F97-83AB-83D0D0F830C9}"/>
              </a:ext>
            </a:extLst>
          </p:cNvPr>
          <p:cNvSpPr txBox="1"/>
          <p:nvPr/>
        </p:nvSpPr>
        <p:spPr>
          <a:xfrm>
            <a:off x="535733" y="3307702"/>
            <a:ext cx="8069036" cy="2076061"/>
          </a:xfrm>
          <a:prstGeom prst="rect">
            <a:avLst/>
          </a:prstGeom>
          <a:noFill/>
        </p:spPr>
        <p:txBody>
          <a:bodyPr wrap="square" rtlCol="0">
            <a:noAutofit/>
          </a:bodyPr>
          <a:lstStyle/>
          <a:p>
            <a:pPr>
              <a:lnSpc>
                <a:spcPct val="150000"/>
              </a:lnSpc>
            </a:pPr>
            <a:r>
              <a:rPr lang="zh-CN" altLang="en-US" sz="1800" dirty="0">
                <a:solidFill>
                  <a:schemeClr val="tx1"/>
                </a:solidFill>
                <a:latin typeface="微软雅黑" pitchFamily="34" charset="-122"/>
                <a:ea typeface="微软雅黑" pitchFamily="34" charset="-122"/>
              </a:rPr>
              <a:t>图灵机 </a:t>
            </a:r>
            <a:r>
              <a:rPr lang="en-US" altLang="zh-CN" sz="1800" dirty="0">
                <a:solidFill>
                  <a:schemeClr val="tx1"/>
                </a:solidFill>
                <a:latin typeface="微软雅黑" pitchFamily="34" charset="-122"/>
                <a:ea typeface="微软雅黑" pitchFamily="34" charset="-122"/>
              </a:rPr>
              <a:t>M </a:t>
            </a:r>
            <a:r>
              <a:rPr lang="zh-CN" altLang="en-US" sz="1800" dirty="0">
                <a:solidFill>
                  <a:schemeClr val="tx1"/>
                </a:solidFill>
                <a:latin typeface="微软雅黑" pitchFamily="34" charset="-122"/>
                <a:ea typeface="微软雅黑" pitchFamily="34" charset="-122"/>
              </a:rPr>
              <a:t>的运行时间 或 时间复杂度 是一个函数 </a:t>
            </a:r>
            <a:r>
              <a:rPr lang="en-US" altLang="zh-CN" sz="1800" dirty="0">
                <a:solidFill>
                  <a:srgbClr val="C00000"/>
                </a:solidFill>
                <a:latin typeface="微软雅黑" pitchFamily="34" charset="-122"/>
                <a:ea typeface="微软雅黑" pitchFamily="34" charset="-122"/>
              </a:rPr>
              <a:t>f(n), </a:t>
            </a:r>
            <a:r>
              <a:rPr lang="zh-CN" altLang="en-US" sz="1800" dirty="0">
                <a:solidFill>
                  <a:schemeClr val="tx1"/>
                </a:solidFill>
                <a:latin typeface="微软雅黑" pitchFamily="34" charset="-122"/>
                <a:ea typeface="微软雅黑" pitchFamily="34" charset="-122"/>
              </a:rPr>
              <a:t>该函数是 从 自然数集 到 自然数集上的映射 </a:t>
            </a:r>
            <a:r>
              <a:rPr lang="en-US" altLang="zh-CN" sz="1800" dirty="0">
                <a:solidFill>
                  <a:schemeClr val="tx1"/>
                </a:solidFill>
                <a:latin typeface="微软雅黑" pitchFamily="34" charset="-122"/>
                <a:ea typeface="微软雅黑" pitchFamily="34" charset="-122"/>
              </a:rPr>
              <a:t>, N → N</a:t>
            </a:r>
            <a:r>
              <a:rPr lang="zh-CN" altLang="en-US" sz="1800" dirty="0">
                <a:solidFill>
                  <a:schemeClr val="tx1"/>
                </a:solidFill>
                <a:latin typeface="微软雅黑" pitchFamily="34" charset="-122"/>
                <a:ea typeface="微软雅黑" pitchFamily="34" charset="-122"/>
              </a:rPr>
              <a:t>，前面的自然数集 </a:t>
            </a:r>
            <a:r>
              <a:rPr lang="en-US" altLang="zh-CN" sz="1800" dirty="0">
                <a:solidFill>
                  <a:schemeClr val="tx1"/>
                </a:solidFill>
                <a:latin typeface="微软雅黑" pitchFamily="34" charset="-122"/>
                <a:ea typeface="微软雅黑" pitchFamily="34" charset="-122"/>
              </a:rPr>
              <a:t>N </a:t>
            </a:r>
            <a:r>
              <a:rPr lang="zh-CN" altLang="en-US" sz="1800" dirty="0">
                <a:solidFill>
                  <a:schemeClr val="tx1"/>
                </a:solidFill>
                <a:latin typeface="微软雅黑" pitchFamily="34" charset="-122"/>
                <a:ea typeface="微软雅黑" pitchFamily="34" charset="-122"/>
              </a:rPr>
              <a:t>主要是度量的 输入字符串大小 </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后面的自然数集 </a:t>
            </a:r>
            <a:r>
              <a:rPr lang="en-US" altLang="zh-CN" sz="1800" dirty="0">
                <a:solidFill>
                  <a:schemeClr val="tx1"/>
                </a:solidFill>
                <a:latin typeface="微软雅黑" pitchFamily="34" charset="-122"/>
                <a:ea typeface="微软雅黑" pitchFamily="34" charset="-122"/>
              </a:rPr>
              <a:t>N </a:t>
            </a:r>
            <a:r>
              <a:rPr lang="zh-CN" altLang="en-US" sz="1800" dirty="0">
                <a:solidFill>
                  <a:schemeClr val="tx1"/>
                </a:solidFill>
                <a:latin typeface="微软雅黑" pitchFamily="34" charset="-122"/>
                <a:ea typeface="微软雅黑" pitchFamily="34" charset="-122"/>
              </a:rPr>
              <a:t>是计算的步数 </a:t>
            </a:r>
            <a:r>
              <a:rPr lang="en-US" altLang="zh-CN" sz="1800" dirty="0">
                <a:solidFill>
                  <a:schemeClr val="tx1"/>
                </a:solidFill>
                <a:latin typeface="微软雅黑" pitchFamily="34" charset="-122"/>
                <a:ea typeface="微软雅黑" pitchFamily="34" charset="-122"/>
              </a:rPr>
              <a:t>; </a:t>
            </a:r>
          </a:p>
          <a:p>
            <a:pPr>
              <a:lnSpc>
                <a:spcPct val="150000"/>
              </a:lnSpc>
            </a:pPr>
            <a:r>
              <a:rPr lang="en-US" altLang="zh-CN" sz="1800" dirty="0">
                <a:solidFill>
                  <a:srgbClr val="C00000"/>
                </a:solidFill>
                <a:latin typeface="微软雅黑" pitchFamily="34" charset="-122"/>
                <a:ea typeface="微软雅黑" pitchFamily="34" charset="-122"/>
              </a:rPr>
              <a:t>f(n) </a:t>
            </a:r>
            <a:r>
              <a:rPr lang="zh-CN" altLang="en-US" sz="1800" dirty="0">
                <a:solidFill>
                  <a:srgbClr val="C00000"/>
                </a:solidFill>
                <a:latin typeface="微软雅黑" pitchFamily="34" charset="-122"/>
                <a:ea typeface="微软雅黑" pitchFamily="34" charset="-122"/>
              </a:rPr>
              <a:t>的含义是度量长度为 </a:t>
            </a:r>
            <a:r>
              <a:rPr lang="en-US" altLang="zh-CN" sz="1800" dirty="0">
                <a:solidFill>
                  <a:srgbClr val="C00000"/>
                </a:solidFill>
                <a:latin typeface="微软雅黑" pitchFamily="34" charset="-122"/>
                <a:ea typeface="微软雅黑" pitchFamily="34" charset="-122"/>
              </a:rPr>
              <a:t>n </a:t>
            </a:r>
            <a:r>
              <a:rPr lang="zh-CN" altLang="en-US" sz="1800" dirty="0">
                <a:solidFill>
                  <a:srgbClr val="C00000"/>
                </a:solidFill>
                <a:latin typeface="微软雅黑" pitchFamily="34" charset="-122"/>
                <a:ea typeface="微软雅黑" pitchFamily="34" charset="-122"/>
              </a:rPr>
              <a:t>的所有字符串 </a:t>
            </a:r>
            <a:r>
              <a:rPr lang="en-US" altLang="zh-CN" sz="1800" dirty="0">
                <a:solidFill>
                  <a:srgbClr val="C00000"/>
                </a:solidFill>
                <a:latin typeface="微软雅黑" pitchFamily="34" charset="-122"/>
                <a:ea typeface="微软雅黑" pitchFamily="34" charset="-122"/>
              </a:rPr>
              <a:t>, </a:t>
            </a:r>
            <a:r>
              <a:rPr lang="zh-CN" altLang="en-US" sz="1800" dirty="0">
                <a:solidFill>
                  <a:srgbClr val="C00000"/>
                </a:solidFill>
                <a:latin typeface="微软雅黑" pitchFamily="34" charset="-122"/>
                <a:ea typeface="微软雅黑" pitchFamily="34" charset="-122"/>
              </a:rPr>
              <a:t>计算时所花费的步数的最大值 </a:t>
            </a:r>
            <a:r>
              <a:rPr lang="en-US" altLang="zh-CN" sz="1800" dirty="0">
                <a:solidFill>
                  <a:schemeClr val="tx1"/>
                </a:solidFill>
                <a:latin typeface="微软雅黑" pitchFamily="34" charset="-122"/>
                <a:ea typeface="微软雅黑" pitchFamily="34" charset="-122"/>
              </a:rPr>
              <a:t>;</a:t>
            </a:r>
          </a:p>
        </p:txBody>
      </p:sp>
    </p:spTree>
    <p:extLst>
      <p:ext uri="{BB962C8B-B14F-4D97-AF65-F5344CB8AC3E}">
        <p14:creationId xmlns:p14="http://schemas.microsoft.com/office/powerpoint/2010/main" val="15832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sym typeface="微软雅黑" panose="020B0503020204020204" pitchFamily="34" charset="-122"/>
              </a:rPr>
              <a:t>1.1 </a:t>
            </a:r>
            <a:r>
              <a:rPr lang="zh-CN" altLang="en-US" dirty="0">
                <a:sym typeface="微软雅黑" panose="020B0503020204020204" pitchFamily="34" charset="-122"/>
              </a:rPr>
              <a:t>大</a:t>
            </a:r>
            <a:r>
              <a:rPr lang="en-US" altLang="zh-CN" dirty="0">
                <a:sym typeface="微软雅黑" panose="020B0503020204020204" pitchFamily="34" charset="-122"/>
              </a:rPr>
              <a:t>O</a:t>
            </a:r>
            <a:r>
              <a:rPr lang="zh-CN" altLang="en-US" dirty="0">
                <a:sym typeface="微软雅黑" panose="020B0503020204020204" pitchFamily="34" charset="-122"/>
              </a:rPr>
              <a:t>记法（渐进上界表达法）</a:t>
            </a:r>
          </a:p>
        </p:txBody>
      </p:sp>
      <p:pic>
        <p:nvPicPr>
          <p:cNvPr id="20" name="图片 19">
            <a:extLst>
              <a:ext uri="{FF2B5EF4-FFF2-40B4-BE49-F238E27FC236}">
                <a16:creationId xmlns:a16="http://schemas.microsoft.com/office/drawing/2014/main" id="{6F5A5306-D9FE-4F6D-BA80-5618D0EE350E}"/>
              </a:ext>
            </a:extLst>
          </p:cNvPr>
          <p:cNvPicPr>
            <a:picLocks noChangeAspect="1"/>
          </p:cNvPicPr>
          <p:nvPr/>
        </p:nvPicPr>
        <p:blipFill rotWithShape="1">
          <a:blip r:embed="rId3">
            <a:extLst>
              <a:ext uri="{28A0092B-C50C-407E-A947-70E740481C1C}">
                <a14:useLocalDpi xmlns:a14="http://schemas.microsoft.com/office/drawing/2010/main" val="0"/>
              </a:ext>
            </a:extLst>
          </a:blip>
          <a:srcRect t="8183" r="7873" b="5507"/>
          <a:stretch/>
        </p:blipFill>
        <p:spPr>
          <a:xfrm>
            <a:off x="775963" y="1723525"/>
            <a:ext cx="7967582" cy="1374238"/>
          </a:xfrm>
          <a:prstGeom prst="rect">
            <a:avLst/>
          </a:prstGeom>
        </p:spPr>
      </p:pic>
      <p:sp>
        <p:nvSpPr>
          <p:cNvPr id="21" name="文本框 20">
            <a:extLst>
              <a:ext uri="{FF2B5EF4-FFF2-40B4-BE49-F238E27FC236}">
                <a16:creationId xmlns:a16="http://schemas.microsoft.com/office/drawing/2014/main" id="{FB739842-C3ED-4F5B-B856-6000BD148134}"/>
              </a:ext>
            </a:extLst>
          </p:cNvPr>
          <p:cNvSpPr txBox="1"/>
          <p:nvPr/>
        </p:nvSpPr>
        <p:spPr>
          <a:xfrm>
            <a:off x="775963" y="3638939"/>
            <a:ext cx="8209417" cy="1374239"/>
          </a:xfrm>
          <a:prstGeom prst="rect">
            <a:avLst/>
          </a:prstGeom>
          <a:noFill/>
        </p:spPr>
        <p:txBody>
          <a:bodyPr wrap="square" rtlCol="0">
            <a:noAutofit/>
          </a:bodyPr>
          <a:lstStyle/>
          <a:p>
            <a:pPr>
              <a:lnSpc>
                <a:spcPct val="150000"/>
              </a:lnSpc>
            </a:pPr>
            <a:r>
              <a:rPr lang="en-US" altLang="zh-CN" sz="1800" dirty="0">
                <a:solidFill>
                  <a:schemeClr val="tx1"/>
                </a:solidFill>
                <a:latin typeface="微软雅黑" pitchFamily="34" charset="-122"/>
                <a:ea typeface="微软雅黑" pitchFamily="34" charset="-122"/>
              </a:rPr>
              <a:t>f(n)=O(g(n)) </a:t>
            </a:r>
            <a:r>
              <a:rPr lang="zh-CN" altLang="en-US" sz="1800" dirty="0">
                <a:solidFill>
                  <a:schemeClr val="tx1"/>
                </a:solidFill>
                <a:latin typeface="微软雅黑" pitchFamily="34" charset="-122"/>
                <a:ea typeface="微软雅黑" pitchFamily="34" charset="-122"/>
              </a:rPr>
              <a:t>意味着如果忽略一个常数因子的差别，那么 </a:t>
            </a:r>
            <a:r>
              <a:rPr lang="en-US" altLang="zh-CN" sz="1800" dirty="0">
                <a:solidFill>
                  <a:srgbClr val="FF0000"/>
                </a:solidFill>
                <a:latin typeface="微软雅黑" pitchFamily="34" charset="-122"/>
                <a:ea typeface="微软雅黑" pitchFamily="34" charset="-122"/>
              </a:rPr>
              <a:t>f </a:t>
            </a:r>
            <a:r>
              <a:rPr lang="zh-CN" altLang="en-US" sz="1800" dirty="0">
                <a:solidFill>
                  <a:srgbClr val="FF0000"/>
                </a:solidFill>
                <a:latin typeface="微软雅黑" pitchFamily="34" charset="-122"/>
                <a:ea typeface="微软雅黑" pitchFamily="34" charset="-122"/>
              </a:rPr>
              <a:t>将小于或者等于 </a:t>
            </a:r>
            <a:r>
              <a:rPr lang="en-US" altLang="zh-CN" sz="1800" dirty="0">
                <a:solidFill>
                  <a:srgbClr val="FF0000"/>
                </a:solidFill>
                <a:latin typeface="微软雅黑" pitchFamily="34" charset="-122"/>
                <a:ea typeface="微软雅黑" pitchFamily="34" charset="-122"/>
              </a:rPr>
              <a:t>g </a:t>
            </a:r>
            <a:r>
              <a:rPr lang="zh-CN" altLang="en-US" sz="1800" dirty="0">
                <a:solidFill>
                  <a:schemeClr val="tx1"/>
                </a:solidFill>
                <a:latin typeface="微软雅黑" pitchFamily="34" charset="-122"/>
                <a:ea typeface="微软雅黑" pitchFamily="34" charset="-122"/>
              </a:rPr>
              <a:t>。</a:t>
            </a:r>
          </a:p>
          <a:p>
            <a:pPr>
              <a:lnSpc>
                <a:spcPct val="150000"/>
              </a:lnSpc>
            </a:pPr>
            <a:r>
              <a:rPr lang="zh-CN" altLang="en-US" sz="1800" dirty="0">
                <a:solidFill>
                  <a:schemeClr val="tx1"/>
                </a:solidFill>
                <a:latin typeface="微软雅黑" pitchFamily="34" charset="-122"/>
                <a:ea typeface="微软雅黑" pitchFamily="34" charset="-122"/>
              </a:rPr>
              <a:t>在实践中，大部分可能碰到的函数 </a:t>
            </a:r>
            <a:r>
              <a:rPr lang="en-US" altLang="zh-CN" sz="1800" dirty="0">
                <a:solidFill>
                  <a:schemeClr val="tx1"/>
                </a:solidFill>
                <a:latin typeface="微软雅黑" pitchFamily="34" charset="-122"/>
                <a:ea typeface="微软雅黑" pitchFamily="34" charset="-122"/>
              </a:rPr>
              <a:t>f </a:t>
            </a:r>
            <a:r>
              <a:rPr lang="zh-CN" altLang="en-US" sz="1800" dirty="0">
                <a:solidFill>
                  <a:schemeClr val="tx1"/>
                </a:solidFill>
                <a:latin typeface="微软雅黑" pitchFamily="34" charset="-122"/>
                <a:ea typeface="微软雅黑" pitchFamily="34" charset="-122"/>
              </a:rPr>
              <a:t>都有一个</a:t>
            </a:r>
            <a:r>
              <a:rPr lang="zh-CN" altLang="en-US" sz="1800" dirty="0">
                <a:solidFill>
                  <a:srgbClr val="FF0000"/>
                </a:solidFill>
                <a:latin typeface="微软雅黑" pitchFamily="34" charset="-122"/>
                <a:ea typeface="微软雅黑" pitchFamily="34" charset="-122"/>
              </a:rPr>
              <a:t>明显的最高次项 </a:t>
            </a:r>
            <a:r>
              <a:rPr lang="en-US" altLang="zh-CN" sz="1800" dirty="0">
                <a:solidFill>
                  <a:srgbClr val="FF0000"/>
                </a:solidFill>
                <a:latin typeface="微软雅黑" pitchFamily="34" charset="-122"/>
                <a:ea typeface="微软雅黑" pitchFamily="34" charset="-122"/>
              </a:rPr>
              <a:t>h </a:t>
            </a:r>
            <a:r>
              <a:rPr lang="zh-CN" altLang="en-US" sz="1800" dirty="0">
                <a:solidFill>
                  <a:schemeClr val="tx1"/>
                </a:solidFill>
                <a:latin typeface="微软雅黑" pitchFamily="34" charset="-122"/>
                <a:ea typeface="微软雅黑" pitchFamily="34" charset="-122"/>
              </a:rPr>
              <a:t>。</a:t>
            </a:r>
            <a:endParaRPr lang="en-US" altLang="zh-CN" sz="1800" dirty="0">
              <a:solidFill>
                <a:schemeClr val="tx1"/>
              </a:solidFill>
              <a:latin typeface="微软雅黑" pitchFamily="34" charset="-122"/>
              <a:ea typeface="微软雅黑" pitchFamily="34" charset="-122"/>
            </a:endParaRPr>
          </a:p>
          <a:p>
            <a:pPr>
              <a:lnSpc>
                <a:spcPct val="150000"/>
              </a:lnSpc>
            </a:pPr>
            <a:r>
              <a:rPr lang="zh-CN" altLang="en-US" sz="1800" dirty="0">
                <a:solidFill>
                  <a:schemeClr val="tx1"/>
                </a:solidFill>
                <a:latin typeface="微软雅黑" pitchFamily="34" charset="-122"/>
                <a:ea typeface="微软雅黑" pitchFamily="34" charset="-122"/>
              </a:rPr>
              <a:t>这种情况下，写成 </a:t>
            </a:r>
            <a:r>
              <a:rPr lang="en-US" altLang="zh-CN" sz="1800" dirty="0">
                <a:solidFill>
                  <a:schemeClr val="tx1"/>
                </a:solidFill>
                <a:latin typeface="微软雅黑" pitchFamily="34" charset="-122"/>
                <a:ea typeface="微软雅黑" pitchFamily="34" charset="-122"/>
              </a:rPr>
              <a:t>f(n)=O(g(n)), </a:t>
            </a:r>
            <a:r>
              <a:rPr lang="zh-CN" altLang="en-US" sz="1800" dirty="0">
                <a:solidFill>
                  <a:schemeClr val="tx1"/>
                </a:solidFill>
                <a:latin typeface="微软雅黑" pitchFamily="34" charset="-122"/>
                <a:ea typeface="微软雅黑" pitchFamily="34" charset="-122"/>
              </a:rPr>
              <a:t>这里的</a:t>
            </a:r>
            <a:r>
              <a:rPr lang="en-US" altLang="zh-CN" sz="1800" dirty="0">
                <a:solidFill>
                  <a:schemeClr val="tx1"/>
                </a:solidFill>
                <a:latin typeface="微软雅黑" pitchFamily="34" charset="-122"/>
                <a:ea typeface="微软雅黑" pitchFamily="34" charset="-122"/>
              </a:rPr>
              <a:t>g</a:t>
            </a:r>
            <a:r>
              <a:rPr lang="zh-CN" altLang="en-US" sz="1800" dirty="0">
                <a:solidFill>
                  <a:schemeClr val="tx1"/>
                </a:solidFill>
                <a:latin typeface="微软雅黑" pitchFamily="34" charset="-122"/>
                <a:ea typeface="微软雅黑" pitchFamily="34" charset="-122"/>
              </a:rPr>
              <a:t>是不带系数的 </a:t>
            </a:r>
            <a:r>
              <a:rPr lang="en-US" altLang="zh-CN" sz="1800" dirty="0">
                <a:solidFill>
                  <a:schemeClr val="tx1"/>
                </a:solidFill>
                <a:latin typeface="微软雅黑" pitchFamily="34" charset="-122"/>
                <a:ea typeface="微软雅黑" pitchFamily="34" charset="-122"/>
              </a:rPr>
              <a:t>h </a:t>
            </a:r>
            <a:r>
              <a:rPr lang="zh-CN" altLang="en-US" sz="1800" dirty="0">
                <a:solidFill>
                  <a:schemeClr val="tx1"/>
                </a:solidFill>
                <a:latin typeface="微软雅黑" pitchFamily="34" charset="-122"/>
                <a:ea typeface="微软雅黑" pitchFamily="34" charset="-122"/>
              </a:rPr>
              <a:t>。</a:t>
            </a:r>
          </a:p>
        </p:txBody>
      </p:sp>
      <p:pic>
        <p:nvPicPr>
          <p:cNvPr id="24" name="图片 23">
            <a:extLst>
              <a:ext uri="{FF2B5EF4-FFF2-40B4-BE49-F238E27FC236}">
                <a16:creationId xmlns:a16="http://schemas.microsoft.com/office/drawing/2014/main" id="{44BEFA95-3FD5-4AB0-A21B-CBEEF8CA0508}"/>
              </a:ext>
            </a:extLst>
          </p:cNvPr>
          <p:cNvPicPr>
            <a:picLocks noChangeAspect="1"/>
          </p:cNvPicPr>
          <p:nvPr/>
        </p:nvPicPr>
        <p:blipFill rotWithShape="1">
          <a:blip r:embed="rId4">
            <a:extLst>
              <a:ext uri="{28A0092B-C50C-407E-A947-70E740481C1C}">
                <a14:useLocalDpi xmlns:a14="http://schemas.microsoft.com/office/drawing/2010/main" val="0"/>
              </a:ext>
            </a:extLst>
          </a:blip>
          <a:srcRect t="-2857" r="5013"/>
          <a:stretch/>
        </p:blipFill>
        <p:spPr>
          <a:xfrm>
            <a:off x="555932" y="5290458"/>
            <a:ext cx="8032135" cy="671803"/>
          </a:xfrm>
          <a:prstGeom prst="rect">
            <a:avLst/>
          </a:prstGeom>
        </p:spPr>
      </p:pic>
    </p:spTree>
    <p:extLst>
      <p:ext uri="{BB962C8B-B14F-4D97-AF65-F5344CB8AC3E}">
        <p14:creationId xmlns:p14="http://schemas.microsoft.com/office/powerpoint/2010/main" val="317934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sym typeface="微软雅黑" panose="020B0503020204020204" pitchFamily="34" charset="-122"/>
              </a:rPr>
              <a:t>1.1 </a:t>
            </a:r>
            <a:r>
              <a:rPr lang="zh-CN" altLang="en-US" dirty="0">
                <a:sym typeface="微软雅黑" panose="020B0503020204020204" pitchFamily="34" charset="-122"/>
              </a:rPr>
              <a:t>大</a:t>
            </a:r>
            <a:r>
              <a:rPr lang="en-US" altLang="zh-CN" dirty="0">
                <a:sym typeface="微软雅黑" panose="020B0503020204020204" pitchFamily="34" charset="-122"/>
              </a:rPr>
              <a:t>O</a:t>
            </a:r>
            <a:r>
              <a:rPr lang="zh-CN" altLang="en-US" dirty="0">
                <a:sym typeface="微软雅黑" panose="020B0503020204020204" pitchFamily="34" charset="-122"/>
              </a:rPr>
              <a:t>记法</a:t>
            </a:r>
          </a:p>
        </p:txBody>
      </p:sp>
      <p:pic>
        <p:nvPicPr>
          <p:cNvPr id="4" name="图片 3">
            <a:extLst>
              <a:ext uri="{FF2B5EF4-FFF2-40B4-BE49-F238E27FC236}">
                <a16:creationId xmlns:a16="http://schemas.microsoft.com/office/drawing/2014/main" id="{355F4686-8047-4450-B1F3-06D8BF08498D}"/>
              </a:ext>
            </a:extLst>
          </p:cNvPr>
          <p:cNvPicPr>
            <a:picLocks noChangeAspect="1"/>
          </p:cNvPicPr>
          <p:nvPr/>
        </p:nvPicPr>
        <p:blipFill rotWithShape="1">
          <a:blip r:embed="rId3">
            <a:extLst>
              <a:ext uri="{28A0092B-C50C-407E-A947-70E740481C1C}">
                <a14:useLocalDpi xmlns:a14="http://schemas.microsoft.com/office/drawing/2010/main" val="0"/>
              </a:ext>
            </a:extLst>
          </a:blip>
          <a:srcRect t="6909" r="410"/>
          <a:stretch/>
        </p:blipFill>
        <p:spPr>
          <a:xfrm>
            <a:off x="2203555" y="1334278"/>
            <a:ext cx="5732530" cy="4907902"/>
          </a:xfrm>
          <a:prstGeom prst="rect">
            <a:avLst/>
          </a:prstGeom>
        </p:spPr>
      </p:pic>
    </p:spTree>
    <p:extLst>
      <p:ext uri="{BB962C8B-B14F-4D97-AF65-F5344CB8AC3E}">
        <p14:creationId xmlns:p14="http://schemas.microsoft.com/office/powerpoint/2010/main" val="81747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sym typeface="微软雅黑" panose="020B0503020204020204" pitchFamily="34" charset="-122"/>
              </a:rPr>
              <a:t>1.2 </a:t>
            </a:r>
            <a:r>
              <a:rPr lang="zh-CN" altLang="en-US" dirty="0">
                <a:sym typeface="微软雅黑" panose="020B0503020204020204" pitchFamily="34" charset="-122"/>
              </a:rPr>
              <a:t>小</a:t>
            </a:r>
            <a:r>
              <a:rPr lang="en-US" altLang="zh-CN" dirty="0">
                <a:sym typeface="微软雅黑" panose="020B0503020204020204" pitchFamily="34" charset="-122"/>
              </a:rPr>
              <a:t>O</a:t>
            </a:r>
            <a:r>
              <a:rPr lang="zh-CN" altLang="en-US" dirty="0">
                <a:sym typeface="微软雅黑" panose="020B0503020204020204" pitchFamily="34" charset="-122"/>
              </a:rPr>
              <a:t>记法（严格渐进上界）</a:t>
            </a:r>
          </a:p>
        </p:txBody>
      </p:sp>
      <p:pic>
        <p:nvPicPr>
          <p:cNvPr id="6" name="图片 5">
            <a:extLst>
              <a:ext uri="{FF2B5EF4-FFF2-40B4-BE49-F238E27FC236}">
                <a16:creationId xmlns:a16="http://schemas.microsoft.com/office/drawing/2014/main" id="{D2485393-158C-4B69-BDC7-F9F30049D18A}"/>
              </a:ext>
            </a:extLst>
          </p:cNvPr>
          <p:cNvPicPr>
            <a:picLocks noChangeAspect="1"/>
          </p:cNvPicPr>
          <p:nvPr/>
        </p:nvPicPr>
        <p:blipFill rotWithShape="1">
          <a:blip r:embed="rId3">
            <a:extLst>
              <a:ext uri="{28A0092B-C50C-407E-A947-70E740481C1C}">
                <a14:useLocalDpi xmlns:a14="http://schemas.microsoft.com/office/drawing/2010/main" val="0"/>
              </a:ext>
            </a:extLst>
          </a:blip>
          <a:srcRect t="5854" r="9659" b="4264"/>
          <a:stretch/>
        </p:blipFill>
        <p:spPr>
          <a:xfrm>
            <a:off x="1156996" y="1489822"/>
            <a:ext cx="7072604" cy="4864326"/>
          </a:xfrm>
          <a:prstGeom prst="rect">
            <a:avLst/>
          </a:prstGeom>
        </p:spPr>
      </p:pic>
    </p:spTree>
    <p:extLst>
      <p:ext uri="{BB962C8B-B14F-4D97-AF65-F5344CB8AC3E}">
        <p14:creationId xmlns:p14="http://schemas.microsoft.com/office/powerpoint/2010/main" val="266426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2</a:t>
            </a:r>
            <a:r>
              <a:rPr lang="zh-CN" altLang="en-US" dirty="0">
                <a:sym typeface="微软雅黑" panose="020B0503020204020204" pitchFamily="34" charset="-122"/>
              </a:rPr>
              <a:t>、模型间的复杂性关系</a:t>
            </a:r>
            <a:r>
              <a:rPr lang="en-US" altLang="zh-CN" dirty="0">
                <a:sym typeface="微软雅黑" panose="020B0503020204020204" pitchFamily="34" charset="-122"/>
              </a:rPr>
              <a:t>-</a:t>
            </a:r>
            <a:r>
              <a:rPr lang="zh-CN" altLang="en-US" dirty="0">
                <a:sym typeface="微软雅黑" panose="020B0503020204020204" pitchFamily="34" charset="-122"/>
              </a:rPr>
              <a:t>两大论题</a:t>
            </a:r>
          </a:p>
        </p:txBody>
      </p:sp>
      <p:grpSp>
        <p:nvGrpSpPr>
          <p:cNvPr id="59" name="组合 58"/>
          <p:cNvGrpSpPr/>
          <p:nvPr/>
        </p:nvGrpSpPr>
        <p:grpSpPr>
          <a:xfrm>
            <a:off x="648476" y="1810140"/>
            <a:ext cx="8229599" cy="4590661"/>
            <a:chOff x="3635896" y="1856131"/>
            <a:chExt cx="4896917" cy="1733434"/>
          </a:xfrm>
        </p:grpSpPr>
        <p:sp>
          <p:nvSpPr>
            <p:cNvPr id="60" name="内容占位符 2"/>
            <p:cNvSpPr txBox="1">
              <a:spLocks/>
            </p:cNvSpPr>
            <p:nvPr/>
          </p:nvSpPr>
          <p:spPr bwMode="auto">
            <a:xfrm>
              <a:off x="3784742" y="1856131"/>
              <a:ext cx="4748071"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sz="2400" dirty="0">
                  <a:solidFill>
                    <a:prstClr val="black"/>
                  </a:solidFill>
                  <a:sym typeface="微软雅黑" panose="020B0503020204020204" pitchFamily="34" charset="-122"/>
                </a:rPr>
                <a:t>Church-Turing Thesis</a:t>
              </a:r>
              <a:br>
                <a:rPr kumimoji="0" lang="en-US" altLang="zh-CN" sz="2400" b="0" i="0" u="none" strike="noStrike" kern="1200" cap="none" spc="0" normalizeH="0" baseline="0" noProof="0" dirty="0">
                  <a:ln>
                    <a:noFill/>
                  </a:ln>
                  <a:solidFill>
                    <a:prstClr val="black"/>
                  </a:solidFill>
                  <a:effectLst/>
                  <a:uLnTx/>
                  <a:uFillTx/>
                  <a:sym typeface="微软雅黑" panose="020B0503020204020204" pitchFamily="34" charset="-122"/>
                </a:rPr>
              </a:br>
              <a:r>
                <a:rPr lang="zh-CN" altLang="en-US" sz="2400" dirty="0">
                  <a:solidFill>
                    <a:srgbClr val="FF0000"/>
                  </a:solidFill>
                  <a:sym typeface="微软雅黑" panose="020B0503020204020204" pitchFamily="34" charset="-122"/>
                </a:rPr>
                <a:t>所有算法都可以由一台图灵机来执行</a:t>
              </a:r>
              <a:r>
                <a:rPr lang="zh-CN" altLang="en-US" sz="2400" dirty="0">
                  <a:solidFill>
                    <a:schemeClr val="tx1">
                      <a:lumMod val="75000"/>
                      <a:lumOff val="25000"/>
                    </a:schemeClr>
                  </a:solidFill>
                  <a:sym typeface="微软雅黑" panose="020B0503020204020204" pitchFamily="34" charset="-122"/>
                </a:rPr>
                <a:t>。以任何常规编程语言编写的计算机程序都可以翻译成一台图灵机，反之任何一台图灵机也都可以翻译成大部分编程语言程序。</a:t>
              </a:r>
              <a:endParaRPr lang="en-US" altLang="zh-CN" sz="2400" dirty="0">
                <a:solidFill>
                  <a:schemeClr val="tx1">
                    <a:lumMod val="75000"/>
                    <a:lumOff val="25000"/>
                  </a:schemeClr>
                </a:solidFill>
                <a:sym typeface="微软雅黑" panose="020B0503020204020204" pitchFamily="34" charset="-122"/>
              </a:endParaRPr>
            </a:p>
            <a:p>
              <a:pPr>
                <a:lnSpc>
                  <a:spcPct val="150000"/>
                </a:lnSpc>
              </a:pPr>
              <a:endParaRPr lang="en-US" altLang="zh-CN" sz="2400" dirty="0">
                <a:solidFill>
                  <a:schemeClr val="tx1">
                    <a:lumMod val="75000"/>
                    <a:lumOff val="25000"/>
                  </a:schemeClr>
                </a:solidFill>
                <a:sym typeface="微软雅黑" panose="020B0503020204020204" pitchFamily="34" charset="-122"/>
              </a:endParaRPr>
            </a:p>
            <a:p>
              <a:pPr>
                <a:lnSpc>
                  <a:spcPct val="150000"/>
                </a:lnSpc>
              </a:pPr>
              <a:r>
                <a:rPr lang="zh-CN" altLang="en-US" sz="2400" dirty="0">
                  <a:solidFill>
                    <a:srgbClr val="FF0000"/>
                  </a:solidFill>
                  <a:sym typeface="微软雅黑" panose="020B0503020204020204" pitchFamily="34" charset="-122"/>
                </a:rPr>
                <a:t> 图灵机为 算法 提供了一个严格的数学定义 </a:t>
              </a:r>
              <a:r>
                <a:rPr lang="en-US" altLang="zh-CN" sz="2400" dirty="0">
                  <a:solidFill>
                    <a:srgbClr val="FF0000"/>
                  </a:solidFill>
                  <a:sym typeface="微软雅黑" panose="020B0503020204020204" pitchFamily="34" charset="-122"/>
                </a:rPr>
                <a:t>;</a:t>
              </a:r>
              <a:endParaRPr lang="zh-CN" altLang="zh-CN" sz="2400" dirty="0">
                <a:solidFill>
                  <a:srgbClr val="FF0000"/>
                </a:solidFill>
                <a:sym typeface="微软雅黑" panose="020B0503020204020204" pitchFamily="34" charset="-122"/>
              </a:endParaRPr>
            </a:p>
          </p:txBody>
        </p:sp>
        <p:sp>
          <p:nvSpPr>
            <p:cNvPr id="61" name="任意多边形 60"/>
            <p:cNvSpPr/>
            <p:nvPr/>
          </p:nvSpPr>
          <p:spPr>
            <a:xfrm>
              <a:off x="3635896" y="2221413"/>
              <a:ext cx="4896917" cy="1368152"/>
            </a:xfrm>
            <a:custGeom>
              <a:avLst/>
              <a:gdLst>
                <a:gd name="connsiteX0" fmla="*/ 0 w 4896917"/>
                <a:gd name="connsiteY0" fmla="*/ 0 h 1368152"/>
                <a:gd name="connsiteX1" fmla="*/ 144016 w 4896917"/>
                <a:gd name="connsiteY1" fmla="*/ 0 h 1368152"/>
                <a:gd name="connsiteX2" fmla="*/ 144016 w 4896917"/>
                <a:gd name="connsiteY2" fmla="*/ 271483 h 1368152"/>
                <a:gd name="connsiteX3" fmla="*/ 1440160 w 4896917"/>
                <a:gd name="connsiteY3" fmla="*/ 271483 h 1368152"/>
                <a:gd name="connsiteX4" fmla="*/ 1440160 w 4896917"/>
                <a:gd name="connsiteY4" fmla="*/ 0 h 1368152"/>
                <a:gd name="connsiteX5" fmla="*/ 4896917 w 4896917"/>
                <a:gd name="connsiteY5" fmla="*/ 0 h 1368152"/>
                <a:gd name="connsiteX6" fmla="*/ 4896917 w 4896917"/>
                <a:gd name="connsiteY6" fmla="*/ 1368152 h 1368152"/>
                <a:gd name="connsiteX7" fmla="*/ 0 w 4896917"/>
                <a:gd name="connsiteY7" fmla="*/ 1368152 h 1368152"/>
                <a:gd name="connsiteX8" fmla="*/ 0 w 4896917"/>
                <a:gd name="connsiteY8" fmla="*/ 0 h 1368152"/>
                <a:gd name="connsiteX0" fmla="*/ 0 w 4896917"/>
                <a:gd name="connsiteY0" fmla="*/ 0 h 1368152"/>
                <a:gd name="connsiteX1" fmla="*/ 144016 w 4896917"/>
                <a:gd name="connsiteY1" fmla="*/ 0 h 1368152"/>
                <a:gd name="connsiteX2" fmla="*/ 144016 w 4896917"/>
                <a:gd name="connsiteY2" fmla="*/ 271483 h 1368152"/>
                <a:gd name="connsiteX3" fmla="*/ 1440160 w 4896917"/>
                <a:gd name="connsiteY3" fmla="*/ 0 h 1368152"/>
                <a:gd name="connsiteX4" fmla="*/ 4896917 w 4896917"/>
                <a:gd name="connsiteY4" fmla="*/ 0 h 1368152"/>
                <a:gd name="connsiteX5" fmla="*/ 4896917 w 4896917"/>
                <a:gd name="connsiteY5" fmla="*/ 1368152 h 1368152"/>
                <a:gd name="connsiteX6" fmla="*/ 0 w 4896917"/>
                <a:gd name="connsiteY6" fmla="*/ 1368152 h 1368152"/>
                <a:gd name="connsiteX7" fmla="*/ 0 w 4896917"/>
                <a:gd name="connsiteY7" fmla="*/ 0 h 1368152"/>
                <a:gd name="connsiteX0" fmla="*/ 144016 w 4896917"/>
                <a:gd name="connsiteY0" fmla="*/ 271483 h 1368152"/>
                <a:gd name="connsiteX1" fmla="*/ 1440160 w 4896917"/>
                <a:gd name="connsiteY1" fmla="*/ 0 h 1368152"/>
                <a:gd name="connsiteX2" fmla="*/ 4896917 w 4896917"/>
                <a:gd name="connsiteY2" fmla="*/ 0 h 1368152"/>
                <a:gd name="connsiteX3" fmla="*/ 4896917 w 4896917"/>
                <a:gd name="connsiteY3" fmla="*/ 1368152 h 1368152"/>
                <a:gd name="connsiteX4" fmla="*/ 0 w 4896917"/>
                <a:gd name="connsiteY4" fmla="*/ 1368152 h 1368152"/>
                <a:gd name="connsiteX5" fmla="*/ 0 w 4896917"/>
                <a:gd name="connsiteY5" fmla="*/ 0 h 1368152"/>
                <a:gd name="connsiteX6" fmla="*/ 144016 w 4896917"/>
                <a:gd name="connsiteY6" fmla="*/ 0 h 1368152"/>
                <a:gd name="connsiteX7" fmla="*/ 235456 w 4896917"/>
                <a:gd name="connsiteY7" fmla="*/ 362923 h 1368152"/>
                <a:gd name="connsiteX0" fmla="*/ 144016 w 4896917"/>
                <a:gd name="connsiteY0" fmla="*/ 271483 h 1368152"/>
                <a:gd name="connsiteX1" fmla="*/ 1440160 w 4896917"/>
                <a:gd name="connsiteY1" fmla="*/ 0 h 1368152"/>
                <a:gd name="connsiteX2" fmla="*/ 4896917 w 4896917"/>
                <a:gd name="connsiteY2" fmla="*/ 0 h 1368152"/>
                <a:gd name="connsiteX3" fmla="*/ 4896917 w 4896917"/>
                <a:gd name="connsiteY3" fmla="*/ 1368152 h 1368152"/>
                <a:gd name="connsiteX4" fmla="*/ 0 w 4896917"/>
                <a:gd name="connsiteY4" fmla="*/ 1368152 h 1368152"/>
                <a:gd name="connsiteX5" fmla="*/ 0 w 4896917"/>
                <a:gd name="connsiteY5" fmla="*/ 0 h 1368152"/>
                <a:gd name="connsiteX6" fmla="*/ 144016 w 4896917"/>
                <a:gd name="connsiteY6" fmla="*/ 0 h 1368152"/>
                <a:gd name="connsiteX0" fmla="*/ 1440160 w 4896917"/>
                <a:gd name="connsiteY0" fmla="*/ 0 h 1368152"/>
                <a:gd name="connsiteX1" fmla="*/ 4896917 w 4896917"/>
                <a:gd name="connsiteY1" fmla="*/ 0 h 1368152"/>
                <a:gd name="connsiteX2" fmla="*/ 4896917 w 4896917"/>
                <a:gd name="connsiteY2" fmla="*/ 1368152 h 1368152"/>
                <a:gd name="connsiteX3" fmla="*/ 0 w 4896917"/>
                <a:gd name="connsiteY3" fmla="*/ 1368152 h 1368152"/>
                <a:gd name="connsiteX4" fmla="*/ 0 w 4896917"/>
                <a:gd name="connsiteY4" fmla="*/ 0 h 1368152"/>
                <a:gd name="connsiteX5" fmla="*/ 144016 w 4896917"/>
                <a:gd name="connsiteY5" fmla="*/ 0 h 13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6917" h="1368152">
                  <a:moveTo>
                    <a:pt x="1440160" y="0"/>
                  </a:moveTo>
                  <a:lnTo>
                    <a:pt x="4896917" y="0"/>
                  </a:lnTo>
                  <a:lnTo>
                    <a:pt x="4896917" y="1368152"/>
                  </a:lnTo>
                  <a:lnTo>
                    <a:pt x="0" y="1368152"/>
                  </a:lnTo>
                  <a:lnTo>
                    <a:pt x="0" y="0"/>
                  </a:lnTo>
                  <a:lnTo>
                    <a:pt x="144016" y="0"/>
                  </a:lnTo>
                </a:path>
              </a:pathLst>
            </a:custGeom>
            <a:noFill/>
            <a:ln w="12700" cap="flat" cmpd="sng" algn="ctr">
              <a:solidFill>
                <a:schemeClr val="bg1">
                  <a:lumMod val="8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236854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微软雅黑" panose="020B0503020204020204" pitchFamily="34" charset="-122"/>
              </a:rPr>
              <a:t>2</a:t>
            </a:r>
            <a:r>
              <a:rPr lang="zh-CN" altLang="en-US" dirty="0">
                <a:sym typeface="微软雅黑" panose="020B0503020204020204" pitchFamily="34" charset="-122"/>
              </a:rPr>
              <a:t>、模型间的复杂性关系</a:t>
            </a:r>
            <a:r>
              <a:rPr lang="en-US" altLang="zh-CN" dirty="0">
                <a:sym typeface="微软雅黑" panose="020B0503020204020204" pitchFamily="34" charset="-122"/>
              </a:rPr>
              <a:t>-</a:t>
            </a:r>
            <a:r>
              <a:rPr lang="zh-CN" altLang="en-US" dirty="0">
                <a:sym typeface="微软雅黑" panose="020B0503020204020204" pitchFamily="34" charset="-122"/>
              </a:rPr>
              <a:t>两大论题</a:t>
            </a:r>
          </a:p>
        </p:txBody>
      </p:sp>
      <p:grpSp>
        <p:nvGrpSpPr>
          <p:cNvPr id="59" name="组合 58"/>
          <p:cNvGrpSpPr/>
          <p:nvPr/>
        </p:nvGrpSpPr>
        <p:grpSpPr>
          <a:xfrm>
            <a:off x="648476" y="1810140"/>
            <a:ext cx="8229599" cy="4590661"/>
            <a:chOff x="3635896" y="1856131"/>
            <a:chExt cx="4896917" cy="1733434"/>
          </a:xfrm>
        </p:grpSpPr>
        <p:sp>
          <p:nvSpPr>
            <p:cNvPr id="60" name="内容占位符 2"/>
            <p:cNvSpPr txBox="1">
              <a:spLocks/>
            </p:cNvSpPr>
            <p:nvPr/>
          </p:nvSpPr>
          <p:spPr bwMode="auto">
            <a:xfrm>
              <a:off x="3784742" y="1856131"/>
              <a:ext cx="4748071"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sz="2400" dirty="0" err="1">
                  <a:solidFill>
                    <a:prstClr val="black"/>
                  </a:solidFill>
                  <a:sym typeface="微软雅黑" panose="020B0503020204020204" pitchFamily="34" charset="-122"/>
                </a:rPr>
                <a:t>Cobham</a:t>
              </a:r>
              <a:r>
                <a:rPr lang="en-US" altLang="zh-CN" sz="2400" dirty="0">
                  <a:solidFill>
                    <a:prstClr val="black"/>
                  </a:solidFill>
                  <a:sym typeface="微软雅黑" panose="020B0503020204020204" pitchFamily="34" charset="-122"/>
                </a:rPr>
                <a:t>-Edmonds Thesis</a:t>
              </a:r>
              <a:br>
                <a:rPr kumimoji="0" lang="en-US" altLang="zh-CN" sz="2400" b="0" i="0" u="none" strike="noStrike" kern="1200" cap="none" spc="0" normalizeH="0" baseline="0" noProof="0" dirty="0">
                  <a:ln>
                    <a:noFill/>
                  </a:ln>
                  <a:solidFill>
                    <a:prstClr val="black"/>
                  </a:solidFill>
                  <a:effectLst/>
                  <a:uLnTx/>
                  <a:uFillTx/>
                  <a:sym typeface="微软雅黑" panose="020B0503020204020204" pitchFamily="34" charset="-122"/>
                </a:rPr>
              </a:br>
              <a:r>
                <a:rPr kumimoji="0" lang="en-US" altLang="zh-CN" sz="2400" b="0" i="0" u="none" strike="noStrike" kern="1200" cap="none" spc="0" normalizeH="0" baseline="0" noProof="0" dirty="0">
                  <a:ln>
                    <a:noFill/>
                  </a:ln>
                  <a:solidFill>
                    <a:srgbClr val="FF0000"/>
                  </a:solidFill>
                  <a:effectLst/>
                  <a:uLnTx/>
                  <a:uFillTx/>
                  <a:sym typeface="微软雅黑" panose="020B0503020204020204" pitchFamily="34" charset="-122"/>
                </a:rPr>
                <a:t>C</a:t>
              </a:r>
              <a:r>
                <a:rPr lang="en-US" altLang="zh-CN" sz="2400" dirty="0" err="1">
                  <a:solidFill>
                    <a:srgbClr val="FF0000"/>
                  </a:solidFill>
                  <a:sym typeface="微软雅黑" panose="020B0503020204020204" pitchFamily="34" charset="-122"/>
                </a:rPr>
                <a:t>omputational</a:t>
              </a:r>
              <a:r>
                <a:rPr lang="en-US" altLang="zh-CN" sz="2400" dirty="0">
                  <a:solidFill>
                    <a:srgbClr val="FF0000"/>
                  </a:solidFill>
                  <a:sym typeface="微软雅黑" panose="020B0503020204020204" pitchFamily="34" charset="-122"/>
                </a:rPr>
                <a:t> problems can be feasibly computed on some computational device only if they can be computed in polynomial time; that is, if they lie in the complexity class P.</a:t>
              </a:r>
            </a:p>
            <a:p>
              <a:pPr>
                <a:lnSpc>
                  <a:spcPct val="150000"/>
                </a:lnSpc>
              </a:pPr>
              <a:endParaRPr lang="en-US" altLang="zh-CN" sz="2400" dirty="0">
                <a:solidFill>
                  <a:srgbClr val="FF0000"/>
                </a:solidFill>
                <a:sym typeface="微软雅黑" panose="020B0503020204020204" pitchFamily="34" charset="-122"/>
              </a:endParaRPr>
            </a:p>
            <a:p>
              <a:pPr>
                <a:lnSpc>
                  <a:spcPct val="150000"/>
                </a:lnSpc>
              </a:pPr>
              <a:r>
                <a:rPr lang="zh-CN" altLang="en-US" sz="2400" dirty="0">
                  <a:sym typeface="微软雅黑" panose="020B0503020204020204" pitchFamily="34" charset="-122"/>
                </a:rPr>
                <a:t>只有在多项式时间内可计算的问题，也就是说，在复杂度</a:t>
              </a:r>
              <a:r>
                <a:rPr lang="en-US" altLang="zh-CN" sz="2400" dirty="0">
                  <a:sym typeface="微软雅黑" panose="020B0503020204020204" pitchFamily="34" charset="-122"/>
                </a:rPr>
                <a:t>P</a:t>
              </a:r>
              <a:r>
                <a:rPr lang="zh-CN" altLang="en-US" sz="2400" dirty="0">
                  <a:sym typeface="微软雅黑" panose="020B0503020204020204" pitchFamily="34" charset="-122"/>
                </a:rPr>
                <a:t>类中的计算问题才能由计算机可行计算。</a:t>
              </a:r>
            </a:p>
            <a:p>
              <a:pPr>
                <a:lnSpc>
                  <a:spcPct val="150000"/>
                </a:lnSpc>
              </a:pPr>
              <a:endParaRPr lang="zh-CN" altLang="en-US" sz="2400" dirty="0">
                <a:solidFill>
                  <a:srgbClr val="FF0000"/>
                </a:solidFill>
                <a:sym typeface="微软雅黑" panose="020B0503020204020204" pitchFamily="34" charset="-122"/>
              </a:endParaRPr>
            </a:p>
          </p:txBody>
        </p:sp>
        <p:sp>
          <p:nvSpPr>
            <p:cNvPr id="61" name="任意多边形 60"/>
            <p:cNvSpPr/>
            <p:nvPr/>
          </p:nvSpPr>
          <p:spPr>
            <a:xfrm>
              <a:off x="3635896" y="2221413"/>
              <a:ext cx="4896917" cy="1368152"/>
            </a:xfrm>
            <a:custGeom>
              <a:avLst/>
              <a:gdLst>
                <a:gd name="connsiteX0" fmla="*/ 0 w 4896917"/>
                <a:gd name="connsiteY0" fmla="*/ 0 h 1368152"/>
                <a:gd name="connsiteX1" fmla="*/ 144016 w 4896917"/>
                <a:gd name="connsiteY1" fmla="*/ 0 h 1368152"/>
                <a:gd name="connsiteX2" fmla="*/ 144016 w 4896917"/>
                <a:gd name="connsiteY2" fmla="*/ 271483 h 1368152"/>
                <a:gd name="connsiteX3" fmla="*/ 1440160 w 4896917"/>
                <a:gd name="connsiteY3" fmla="*/ 271483 h 1368152"/>
                <a:gd name="connsiteX4" fmla="*/ 1440160 w 4896917"/>
                <a:gd name="connsiteY4" fmla="*/ 0 h 1368152"/>
                <a:gd name="connsiteX5" fmla="*/ 4896917 w 4896917"/>
                <a:gd name="connsiteY5" fmla="*/ 0 h 1368152"/>
                <a:gd name="connsiteX6" fmla="*/ 4896917 w 4896917"/>
                <a:gd name="connsiteY6" fmla="*/ 1368152 h 1368152"/>
                <a:gd name="connsiteX7" fmla="*/ 0 w 4896917"/>
                <a:gd name="connsiteY7" fmla="*/ 1368152 h 1368152"/>
                <a:gd name="connsiteX8" fmla="*/ 0 w 4896917"/>
                <a:gd name="connsiteY8" fmla="*/ 0 h 1368152"/>
                <a:gd name="connsiteX0" fmla="*/ 0 w 4896917"/>
                <a:gd name="connsiteY0" fmla="*/ 0 h 1368152"/>
                <a:gd name="connsiteX1" fmla="*/ 144016 w 4896917"/>
                <a:gd name="connsiteY1" fmla="*/ 0 h 1368152"/>
                <a:gd name="connsiteX2" fmla="*/ 144016 w 4896917"/>
                <a:gd name="connsiteY2" fmla="*/ 271483 h 1368152"/>
                <a:gd name="connsiteX3" fmla="*/ 1440160 w 4896917"/>
                <a:gd name="connsiteY3" fmla="*/ 0 h 1368152"/>
                <a:gd name="connsiteX4" fmla="*/ 4896917 w 4896917"/>
                <a:gd name="connsiteY4" fmla="*/ 0 h 1368152"/>
                <a:gd name="connsiteX5" fmla="*/ 4896917 w 4896917"/>
                <a:gd name="connsiteY5" fmla="*/ 1368152 h 1368152"/>
                <a:gd name="connsiteX6" fmla="*/ 0 w 4896917"/>
                <a:gd name="connsiteY6" fmla="*/ 1368152 h 1368152"/>
                <a:gd name="connsiteX7" fmla="*/ 0 w 4896917"/>
                <a:gd name="connsiteY7" fmla="*/ 0 h 1368152"/>
                <a:gd name="connsiteX0" fmla="*/ 144016 w 4896917"/>
                <a:gd name="connsiteY0" fmla="*/ 271483 h 1368152"/>
                <a:gd name="connsiteX1" fmla="*/ 1440160 w 4896917"/>
                <a:gd name="connsiteY1" fmla="*/ 0 h 1368152"/>
                <a:gd name="connsiteX2" fmla="*/ 4896917 w 4896917"/>
                <a:gd name="connsiteY2" fmla="*/ 0 h 1368152"/>
                <a:gd name="connsiteX3" fmla="*/ 4896917 w 4896917"/>
                <a:gd name="connsiteY3" fmla="*/ 1368152 h 1368152"/>
                <a:gd name="connsiteX4" fmla="*/ 0 w 4896917"/>
                <a:gd name="connsiteY4" fmla="*/ 1368152 h 1368152"/>
                <a:gd name="connsiteX5" fmla="*/ 0 w 4896917"/>
                <a:gd name="connsiteY5" fmla="*/ 0 h 1368152"/>
                <a:gd name="connsiteX6" fmla="*/ 144016 w 4896917"/>
                <a:gd name="connsiteY6" fmla="*/ 0 h 1368152"/>
                <a:gd name="connsiteX7" fmla="*/ 235456 w 4896917"/>
                <a:gd name="connsiteY7" fmla="*/ 362923 h 1368152"/>
                <a:gd name="connsiteX0" fmla="*/ 144016 w 4896917"/>
                <a:gd name="connsiteY0" fmla="*/ 271483 h 1368152"/>
                <a:gd name="connsiteX1" fmla="*/ 1440160 w 4896917"/>
                <a:gd name="connsiteY1" fmla="*/ 0 h 1368152"/>
                <a:gd name="connsiteX2" fmla="*/ 4896917 w 4896917"/>
                <a:gd name="connsiteY2" fmla="*/ 0 h 1368152"/>
                <a:gd name="connsiteX3" fmla="*/ 4896917 w 4896917"/>
                <a:gd name="connsiteY3" fmla="*/ 1368152 h 1368152"/>
                <a:gd name="connsiteX4" fmla="*/ 0 w 4896917"/>
                <a:gd name="connsiteY4" fmla="*/ 1368152 h 1368152"/>
                <a:gd name="connsiteX5" fmla="*/ 0 w 4896917"/>
                <a:gd name="connsiteY5" fmla="*/ 0 h 1368152"/>
                <a:gd name="connsiteX6" fmla="*/ 144016 w 4896917"/>
                <a:gd name="connsiteY6" fmla="*/ 0 h 1368152"/>
                <a:gd name="connsiteX0" fmla="*/ 1440160 w 4896917"/>
                <a:gd name="connsiteY0" fmla="*/ 0 h 1368152"/>
                <a:gd name="connsiteX1" fmla="*/ 4896917 w 4896917"/>
                <a:gd name="connsiteY1" fmla="*/ 0 h 1368152"/>
                <a:gd name="connsiteX2" fmla="*/ 4896917 w 4896917"/>
                <a:gd name="connsiteY2" fmla="*/ 1368152 h 1368152"/>
                <a:gd name="connsiteX3" fmla="*/ 0 w 4896917"/>
                <a:gd name="connsiteY3" fmla="*/ 1368152 h 1368152"/>
                <a:gd name="connsiteX4" fmla="*/ 0 w 4896917"/>
                <a:gd name="connsiteY4" fmla="*/ 0 h 1368152"/>
                <a:gd name="connsiteX5" fmla="*/ 144016 w 4896917"/>
                <a:gd name="connsiteY5" fmla="*/ 0 h 13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96917" h="1368152">
                  <a:moveTo>
                    <a:pt x="1440160" y="0"/>
                  </a:moveTo>
                  <a:lnTo>
                    <a:pt x="4896917" y="0"/>
                  </a:lnTo>
                  <a:lnTo>
                    <a:pt x="4896917" y="1368152"/>
                  </a:lnTo>
                  <a:lnTo>
                    <a:pt x="0" y="1368152"/>
                  </a:lnTo>
                  <a:lnTo>
                    <a:pt x="0" y="0"/>
                  </a:lnTo>
                  <a:lnTo>
                    <a:pt x="144016" y="0"/>
                  </a:lnTo>
                </a:path>
              </a:pathLst>
            </a:custGeom>
            <a:noFill/>
            <a:ln w="12700" cap="flat" cmpd="sng" algn="ctr">
              <a:solidFill>
                <a:schemeClr val="bg1">
                  <a:lumMod val="8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166364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ef12e3d6a5730109fa504f9e871012e0946499"/>
</p:tagLst>
</file>

<file path=ppt/theme/theme1.xml><?xml version="1.0" encoding="utf-8"?>
<a:theme xmlns:a="http://schemas.openxmlformats.org/drawingml/2006/main" name="默认设计模板">
  <a:themeElements>
    <a:clrScheme name="自定义 1">
      <a:dk1>
        <a:sysClr val="windowText" lastClr="000000"/>
      </a:dk1>
      <a:lt1>
        <a:sysClr val="window" lastClr="FFFFFF"/>
      </a:lt1>
      <a:dk2>
        <a:srgbClr val="44546A"/>
      </a:dk2>
      <a:lt2>
        <a:srgbClr val="E7E6E6"/>
      </a:lt2>
      <a:accent1>
        <a:srgbClr val="025A92"/>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smtClean="0">
            <a:ln>
              <a:noFill/>
            </a:ln>
            <a:solidFill>
              <a:schemeClr val="tx2"/>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2"/>
            </a:solidFill>
            <a:effectLst/>
            <a:latin typeface="Arial" charset="0"/>
            <a:ea typeface="宋体" charset="-122"/>
          </a:defRPr>
        </a:defPPr>
      </a:lstStyle>
    </a:lnDef>
    <a:txDef>
      <a:spPr>
        <a:noFill/>
      </a:spPr>
      <a:bodyPr wrap="square" rtlCol="0">
        <a:noAutofit/>
      </a:bodyPr>
      <a:lstStyle>
        <a:defPPr algn="l">
          <a:defRPr sz="1800"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TM02900743[[fn=环保]]</Template>
  <TotalTime>10624</TotalTime>
  <Words>2623</Words>
  <Application>Microsoft Office PowerPoint</Application>
  <PresentationFormat>全屏显示(4:3)</PresentationFormat>
  <Paragraphs>177</Paragraphs>
  <Slides>33</Slides>
  <Notes>23</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33</vt:i4>
      </vt:variant>
    </vt:vector>
  </HeadingPairs>
  <TitlesOfParts>
    <vt:vector size="36" baseType="lpstr">
      <vt:lpstr>微软雅黑</vt:lpstr>
      <vt:lpstr>Arial</vt:lpstr>
      <vt:lpstr>默认设计模板</vt:lpstr>
      <vt:lpstr>PowerPoint 演示文稿</vt:lpstr>
      <vt:lpstr>PowerPoint 演示文稿</vt:lpstr>
      <vt:lpstr>1、复杂度的度量</vt:lpstr>
      <vt:lpstr>1、复杂度的度量</vt:lpstr>
      <vt:lpstr>1.1 大O记法（渐进上界表达法）</vt:lpstr>
      <vt:lpstr>1.1 大O记法</vt:lpstr>
      <vt:lpstr>1.2 小O记法（严格渐进上界）</vt:lpstr>
      <vt:lpstr>2、模型间的复杂性关系-两大论题</vt:lpstr>
      <vt:lpstr>2、模型间的复杂性关系-两大论题</vt:lpstr>
      <vt:lpstr>2.2、多种图灵机的复杂度分析</vt:lpstr>
      <vt:lpstr>2.2 证明过程1</vt:lpstr>
      <vt:lpstr>2.2 证明过程1</vt:lpstr>
      <vt:lpstr>2.2 证明过程1</vt:lpstr>
      <vt:lpstr>2.2 非确定性图灵机和确定性图灵机复杂度之间的关系</vt:lpstr>
      <vt:lpstr>2.2 证明过程2</vt:lpstr>
      <vt:lpstr>2.2 证明过程2</vt:lpstr>
      <vt:lpstr>3、P类</vt:lpstr>
      <vt:lpstr>3、P类</vt:lpstr>
      <vt:lpstr>3、P类问题的举例（冒泡排序）</vt:lpstr>
      <vt:lpstr>3、P类问题的举例（冒泡排序）</vt:lpstr>
      <vt:lpstr>3、P类问题的举例（冒泡排序）</vt:lpstr>
      <vt:lpstr>3、P类问题的举例（冒泡排序）</vt:lpstr>
      <vt:lpstr>3、P类问题的举例（冒泡排序）</vt:lpstr>
      <vt:lpstr>3、P类问题的举例（冒泡排序）</vt:lpstr>
      <vt:lpstr>3、P类问题的举例（冒泡排序）</vt:lpstr>
      <vt:lpstr>3、P类问题的举例（冒泡排序）</vt:lpstr>
      <vt:lpstr>3、P类问题的举例（冒泡排序）</vt:lpstr>
      <vt:lpstr>3、P类问题的举例（快速排序）</vt:lpstr>
      <vt:lpstr>3、P类问题的举例（快速排序）</vt:lpstr>
      <vt:lpstr>3、P类问题的举例（快速排序）</vt:lpstr>
      <vt:lpstr>3、P类问题的举例（快速排序）</vt:lpstr>
      <vt:lpstr>3、P类问题的举例（快速排序）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PPTfans网设计</dc:title>
  <dc:creator>林辉强</dc:creator>
  <cp:keywords>www.pptfans.cn</cp:keywords>
  <cp:lastModifiedBy>mivan king</cp:lastModifiedBy>
  <cp:revision>2097</cp:revision>
  <cp:lastPrinted>1601-01-01T00:00:00Z</cp:lastPrinted>
  <dcterms:created xsi:type="dcterms:W3CDTF">1601-01-01T00:00:00Z</dcterms:created>
  <dcterms:modified xsi:type="dcterms:W3CDTF">2021-11-22T10:37:46Z</dcterms:modified>
  <cp:category>ppt模板设计</cp:category>
  <cp:contentStatus>pptfans网版权所有，www.pptfans.cn</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