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61" r:id="rId3"/>
    <p:sldId id="262" r:id="rId4"/>
    <p:sldId id="263" r:id="rId5"/>
    <p:sldId id="256" r:id="rId6"/>
    <p:sldId id="257" r:id="rId7"/>
    <p:sldId id="258"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01"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2D9AD-5548-4089-8522-CAC66BD6BA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4B869CB-1583-4620-BDFB-0AACEFA0E930}">
      <dgm:prSet phldrT="[文本]"/>
      <dgm:spPr/>
      <dgm:t>
        <a:bodyPr/>
        <a:lstStyle/>
        <a:p>
          <a:r>
            <a:rPr lang="en-US" altLang="zh-CN" b="1" dirty="0"/>
            <a:t>P</a:t>
          </a:r>
          <a:r>
            <a:rPr lang="zh-CN" altLang="en-US" b="1" dirty="0"/>
            <a:t>问题：</a:t>
          </a:r>
          <a:r>
            <a:rPr lang="zh-CN" altLang="en-US" dirty="0"/>
            <a:t>有多项式时间算法，算得很快的问题。</a:t>
          </a:r>
        </a:p>
      </dgm:t>
    </dgm:pt>
    <dgm:pt modelId="{773041E9-C2A6-489A-AAAF-C509C38CF0F7}" type="parTrans" cxnId="{EDF4A262-E360-4C65-831E-05318E7B1511}">
      <dgm:prSet/>
      <dgm:spPr/>
      <dgm:t>
        <a:bodyPr/>
        <a:lstStyle/>
        <a:p>
          <a:endParaRPr lang="zh-CN" altLang="en-US"/>
        </a:p>
      </dgm:t>
    </dgm:pt>
    <dgm:pt modelId="{31CA0751-02BC-48B8-B334-7B9AD6D56C90}" type="sibTrans" cxnId="{EDF4A262-E360-4C65-831E-05318E7B1511}">
      <dgm:prSet/>
      <dgm:spPr/>
      <dgm:t>
        <a:bodyPr/>
        <a:lstStyle/>
        <a:p>
          <a:endParaRPr lang="zh-CN" altLang="en-US"/>
        </a:p>
      </dgm:t>
    </dgm:pt>
    <dgm:pt modelId="{091E4BD0-C76E-4C10-9FA9-7AAFCAB02F30}">
      <dgm:prSet phldrT="[文本]" custT="1"/>
      <dgm:spPr/>
      <dgm:t>
        <a:bodyPr/>
        <a:lstStyle/>
        <a:p>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存在多项式时间算法的问题。</a:t>
          </a:r>
        </a:p>
      </dgm:t>
    </dgm:pt>
    <dgm:pt modelId="{DD81C039-AA73-4281-BD10-8B727A84E7B1}" type="parTrans" cxnId="{E62F1BE6-14D0-43F3-B399-08B5F82A728C}">
      <dgm:prSet/>
      <dgm:spPr/>
      <dgm:t>
        <a:bodyPr/>
        <a:lstStyle/>
        <a:p>
          <a:endParaRPr lang="zh-CN" altLang="en-US"/>
        </a:p>
      </dgm:t>
    </dgm:pt>
    <dgm:pt modelId="{7397A243-8A52-43BE-AF1A-FF9BA595F529}" type="sibTrans" cxnId="{E62F1BE6-14D0-43F3-B399-08B5F82A728C}">
      <dgm:prSet/>
      <dgm:spPr/>
      <dgm:t>
        <a:bodyPr/>
        <a:lstStyle/>
        <a:p>
          <a:endParaRPr lang="zh-CN" altLang="en-US"/>
        </a:p>
      </dgm:t>
    </dgm:pt>
    <dgm:pt modelId="{9B75D556-2DA0-4164-A942-CED8C08C9752}">
      <dgm:prSet phldrT="[文本]"/>
      <dgm:spPr/>
      <dgm:t>
        <a:bodyPr/>
        <a:lstStyle/>
        <a:p>
          <a:r>
            <a:rPr lang="en-US" altLang="zh-CN" b="1" dirty="0"/>
            <a:t>NP-complete</a:t>
          </a:r>
          <a:r>
            <a:rPr lang="zh-CN" altLang="en-US" b="1" dirty="0"/>
            <a:t>问题：</a:t>
          </a:r>
          <a:r>
            <a:rPr lang="zh-CN" altLang="en-US" dirty="0"/>
            <a:t>属于</a:t>
          </a:r>
          <a:r>
            <a:rPr lang="en-US" altLang="zh-CN" dirty="0"/>
            <a:t>NP</a:t>
          </a:r>
          <a:r>
            <a:rPr lang="zh-CN" altLang="en-US" dirty="0"/>
            <a:t>问题，且属于</a:t>
          </a:r>
          <a:r>
            <a:rPr lang="en-US" altLang="zh-CN" dirty="0"/>
            <a:t>NP-hard</a:t>
          </a:r>
          <a:r>
            <a:rPr lang="zh-CN" altLang="en-US" dirty="0"/>
            <a:t>问题。</a:t>
          </a:r>
        </a:p>
      </dgm:t>
    </dgm:pt>
    <dgm:pt modelId="{D4B7AB48-5CB6-43AA-A535-C58BC54A5A93}" type="parTrans" cxnId="{6956E631-6C24-48D2-B45D-25EB7E36C91B}">
      <dgm:prSet/>
      <dgm:spPr/>
      <dgm:t>
        <a:bodyPr/>
        <a:lstStyle/>
        <a:p>
          <a:endParaRPr lang="zh-CN" altLang="en-US"/>
        </a:p>
      </dgm:t>
    </dgm:pt>
    <dgm:pt modelId="{08B576CE-CFA7-4634-91AA-47564A1FD4EC}" type="sibTrans" cxnId="{6956E631-6C24-48D2-B45D-25EB7E36C91B}">
      <dgm:prSet/>
      <dgm:spPr/>
      <dgm:t>
        <a:bodyPr/>
        <a:lstStyle/>
        <a:p>
          <a:endParaRPr lang="zh-CN" altLang="en-US"/>
        </a:p>
      </dgm:t>
    </dgm:pt>
    <dgm:pt modelId="{64257399-EBA0-47DC-8F8C-66447EF8DF2D}">
      <dgm:prSet phldrT="[文本]" custT="1"/>
      <dgm:spPr/>
      <dgm:t>
        <a:bodyPr/>
        <a:lstStyle/>
        <a:p>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存在这样一个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问题都可以约化成它。换句话说，只要解决了这个问题，那么所有的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问题都解决了。其定义要满足</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2</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个条件：</a:t>
          </a:r>
        </a:p>
      </dgm:t>
    </dgm:pt>
    <dgm:pt modelId="{51387CC6-754B-45DA-BF32-FEC6ADFF2D9D}" type="parTrans" cxnId="{ADB73EF8-5750-4100-A1DF-8D791004B8A0}">
      <dgm:prSet/>
      <dgm:spPr/>
      <dgm:t>
        <a:bodyPr/>
        <a:lstStyle/>
        <a:p>
          <a:endParaRPr lang="zh-CN" altLang="en-US"/>
        </a:p>
      </dgm:t>
    </dgm:pt>
    <dgm:pt modelId="{074FD558-8FC0-45B6-84DA-33D8C637D836}" type="sibTrans" cxnId="{ADB73EF8-5750-4100-A1DF-8D791004B8A0}">
      <dgm:prSet/>
      <dgm:spPr/>
      <dgm:t>
        <a:bodyPr/>
        <a:lstStyle/>
        <a:p>
          <a:endParaRPr lang="zh-CN" altLang="en-US"/>
        </a:p>
      </dgm:t>
    </dgm:pt>
    <dgm:pt modelId="{228CE413-C29E-4088-880A-898CD780910A}">
      <dgm:prSet/>
      <dgm:spPr/>
      <dgm:t>
        <a:bodyPr/>
        <a:lstStyle/>
        <a:p>
          <a:r>
            <a:rPr lang="en-US" altLang="zh-CN" b="1" dirty="0"/>
            <a:t>NP</a:t>
          </a:r>
          <a:r>
            <a:rPr lang="zh-CN" altLang="en-US" b="1" dirty="0"/>
            <a:t>问题：</a:t>
          </a:r>
          <a:r>
            <a:rPr lang="zh-CN" altLang="en-US" dirty="0"/>
            <a:t>算起来不确定快不快的问题，但是我们可以快速验证这个问题的解。</a:t>
          </a:r>
        </a:p>
      </dgm:t>
    </dgm:pt>
    <dgm:pt modelId="{6D976DD4-6EE9-4363-BF6B-B435593CEDDE}" type="parTrans" cxnId="{9A7AFFF2-EB9A-4066-8DEF-5978C4631FEB}">
      <dgm:prSet/>
      <dgm:spPr/>
      <dgm:t>
        <a:bodyPr/>
        <a:lstStyle/>
        <a:p>
          <a:endParaRPr lang="zh-CN" altLang="en-US"/>
        </a:p>
      </dgm:t>
    </dgm:pt>
    <dgm:pt modelId="{CD432EF8-E51F-4D47-A0AB-83DFAC66B973}" type="sibTrans" cxnId="{9A7AFFF2-EB9A-4066-8DEF-5978C4631FEB}">
      <dgm:prSet/>
      <dgm:spPr/>
      <dgm:t>
        <a:bodyPr/>
        <a:lstStyle/>
        <a:p>
          <a:endParaRPr lang="zh-CN" altLang="en-US"/>
        </a:p>
      </dgm:t>
    </dgm:pt>
    <dgm:pt modelId="{41DDED7D-D34C-4BA2-810A-BD331104199F}">
      <dgm:prSet custT="1"/>
      <dgm:spPr/>
      <dgm:t>
        <a:bodyPr/>
        <a:lstStyle/>
        <a:p>
          <a:r>
            <a:rPr lang="zh-CN" altLang="en-US" sz="1600" b="0" i="0" dirty="0"/>
            <a:t>能在</a:t>
          </a:r>
          <a:r>
            <a:rPr lang="zh-CN" altLang="en-US" sz="1600" b="1" i="0" dirty="0"/>
            <a:t>多项式时间内验证得出一个正确解</a:t>
          </a:r>
          <a:r>
            <a:rPr lang="zh-CN" altLang="en-US" sz="1600" b="0" i="0" dirty="0"/>
            <a:t>的问题。</a:t>
          </a:r>
          <a:endParaRPr lang="zh-CN" altLang="en-US" sz="1600" dirty="0"/>
        </a:p>
      </dgm:t>
    </dgm:pt>
    <dgm:pt modelId="{2D7EAFF2-6A10-41E4-B8D5-C4611B3A6298}" type="parTrans" cxnId="{8EA19C37-1225-45F7-B3CF-C60A25B66E37}">
      <dgm:prSet/>
      <dgm:spPr/>
      <dgm:t>
        <a:bodyPr/>
        <a:lstStyle/>
        <a:p>
          <a:endParaRPr lang="zh-CN" altLang="en-US"/>
        </a:p>
      </dgm:t>
    </dgm:pt>
    <dgm:pt modelId="{8F5CD4C8-9AB2-4873-BDD1-2D2249204C06}" type="sibTrans" cxnId="{8EA19C37-1225-45F7-B3CF-C60A25B66E37}">
      <dgm:prSet/>
      <dgm:spPr/>
      <dgm:t>
        <a:bodyPr/>
        <a:lstStyle/>
        <a:p>
          <a:endParaRPr lang="zh-CN" altLang="en-US"/>
        </a:p>
      </dgm:t>
    </dgm:pt>
    <dgm:pt modelId="{9B221A88-3BA3-42FD-A1DF-B3EDC73C9CCE}">
      <dgm:prSet/>
      <dgm:spPr/>
      <dgm:t>
        <a:bodyPr/>
        <a:lstStyle/>
        <a:p>
          <a:r>
            <a:rPr lang="en-US" altLang="zh-CN" b="1" dirty="0"/>
            <a:t>NP-hard</a:t>
          </a:r>
          <a:r>
            <a:rPr lang="zh-CN" altLang="en-US" b="1" dirty="0"/>
            <a:t>问题：</a:t>
          </a:r>
          <a:r>
            <a:rPr lang="zh-CN" altLang="en-US" dirty="0"/>
            <a:t>比</a:t>
          </a:r>
          <a:r>
            <a:rPr lang="en-US" altLang="zh-CN" dirty="0"/>
            <a:t>NP</a:t>
          </a:r>
          <a:r>
            <a:rPr lang="zh-CN" altLang="en-US" dirty="0"/>
            <a:t>问题都要难的问题。</a:t>
          </a:r>
        </a:p>
      </dgm:t>
    </dgm:pt>
    <dgm:pt modelId="{8995DF46-ABD7-48DB-A742-61BC11EBCABC}" type="parTrans" cxnId="{4BA1A5D1-FEE3-4158-81F9-4EBF78E7167C}">
      <dgm:prSet/>
      <dgm:spPr/>
      <dgm:t>
        <a:bodyPr/>
        <a:lstStyle/>
        <a:p>
          <a:endParaRPr lang="zh-CN" altLang="en-US"/>
        </a:p>
      </dgm:t>
    </dgm:pt>
    <dgm:pt modelId="{907F0EC3-E68C-4556-B337-3B42DD8729C4}" type="sibTrans" cxnId="{4BA1A5D1-FEE3-4158-81F9-4EBF78E7167C}">
      <dgm:prSet/>
      <dgm:spPr/>
      <dgm:t>
        <a:bodyPr/>
        <a:lstStyle/>
        <a:p>
          <a:endParaRPr lang="zh-CN" altLang="en-US"/>
        </a:p>
      </dgm:t>
    </dgm:pt>
    <dgm:pt modelId="{36817ED6-FB1F-46B6-ABE0-8788E86C8BDB}">
      <dgm:prSet custT="1"/>
      <dgm:spPr/>
      <dgm:t>
        <a:bodyPr/>
        <a:lstStyle/>
        <a:p>
          <a:pPr marL="171450" lvl="1" indent="-171450" algn="l" defTabSz="711200">
            <a:lnSpc>
              <a:spcPct val="90000"/>
            </a:lnSpc>
            <a:spcBef>
              <a:spcPct val="0"/>
            </a:spcBef>
            <a:spcAft>
              <a:spcPct val="20000"/>
            </a:spcAft>
            <a:buChar char="•"/>
          </a:pP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NP-Hard</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问题要比 </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NPC</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问题的范围广，</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NP-Hard</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问题没有限定属于</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，即所有的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问题都能约化到它，但是它不一定是一个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a:t>
          </a:r>
        </a:p>
      </dgm:t>
    </dgm:pt>
    <dgm:pt modelId="{4C2F0182-541C-4323-A7C1-3947E1DFA3AE}" type="parTrans" cxnId="{D6C9418D-ED54-493E-864A-1A2D00E3413B}">
      <dgm:prSet/>
      <dgm:spPr/>
      <dgm:t>
        <a:bodyPr/>
        <a:lstStyle/>
        <a:p>
          <a:endParaRPr lang="zh-CN" altLang="en-US"/>
        </a:p>
      </dgm:t>
    </dgm:pt>
    <dgm:pt modelId="{CDEC9F97-3704-41CB-B893-BE6EE6FEC7A5}" type="sibTrans" cxnId="{D6C9418D-ED54-493E-864A-1A2D00E3413B}">
      <dgm:prSet/>
      <dgm:spPr/>
      <dgm:t>
        <a:bodyPr/>
        <a:lstStyle/>
        <a:p>
          <a:endParaRPr lang="zh-CN" altLang="en-US"/>
        </a:p>
      </dgm:t>
    </dgm:pt>
    <dgm:pt modelId="{D95D0EED-85F1-405A-9934-E3EA5900558A}">
      <dgm:prSet custT="1"/>
      <dgm:spPr/>
      <dgm:t>
        <a:bodyPr/>
        <a:lstStyle/>
        <a:p>
          <a:r>
            <a:rPr lang="zh-CN" altLang="en-US" sz="1600" dirty="0"/>
            <a:t>因为</a:t>
          </a:r>
          <a:r>
            <a:rPr lang="zh-CN" altLang="en-US" sz="1600" b="0" i="0" dirty="0"/>
            <a:t>存在多项式时间算法的问题，总能在多项式时间内验证它，所以说</a:t>
          </a:r>
          <a:r>
            <a:rPr lang="en-US" altLang="zh-CN" sz="1600" b="1" i="0" dirty="0"/>
            <a:t>P</a:t>
          </a:r>
          <a:r>
            <a:rPr lang="zh-CN" altLang="en-US" sz="1600" b="1" i="0" dirty="0"/>
            <a:t>类问题是</a:t>
          </a:r>
          <a:r>
            <a:rPr lang="en-US" altLang="zh-CN" sz="1600" b="1" i="0" dirty="0"/>
            <a:t>NP</a:t>
          </a:r>
          <a:r>
            <a:rPr lang="zh-CN" altLang="en-US" sz="1600" b="1" i="0" dirty="0"/>
            <a:t>类问题的子集</a:t>
          </a:r>
          <a:r>
            <a:rPr lang="zh-CN" altLang="en-US" sz="1600" b="0" i="0" dirty="0"/>
            <a:t>。</a:t>
          </a:r>
          <a:endParaRPr lang="zh-CN" altLang="en-US" sz="1600" dirty="0"/>
        </a:p>
      </dgm:t>
    </dgm:pt>
    <dgm:pt modelId="{8BF805F3-B57D-43B8-B535-4CDF61939AA9}" type="parTrans" cxnId="{BA7F7D98-3FB6-4B7B-92CB-703D7DDB3EB1}">
      <dgm:prSet/>
      <dgm:spPr/>
      <dgm:t>
        <a:bodyPr/>
        <a:lstStyle/>
        <a:p>
          <a:endParaRPr lang="zh-CN" altLang="en-US"/>
        </a:p>
      </dgm:t>
    </dgm:pt>
    <dgm:pt modelId="{260D258C-0274-4991-848A-ACFDFE8EBF61}" type="sibTrans" cxnId="{BA7F7D98-3FB6-4B7B-92CB-703D7DDB3EB1}">
      <dgm:prSet/>
      <dgm:spPr/>
      <dgm:t>
        <a:bodyPr/>
        <a:lstStyle/>
        <a:p>
          <a:endParaRPr lang="zh-CN" altLang="en-US"/>
        </a:p>
      </dgm:t>
    </dgm:pt>
    <dgm:pt modelId="{D3AB8D0F-D5FA-4D36-96AD-AB7F491C280F}">
      <dgm:prSet custT="1"/>
      <dgm:spPr/>
      <dgm:t>
        <a:bodyPr/>
        <a:lstStyle/>
        <a:p>
          <a:r>
            <a:rPr lang="zh-CN" altLang="en-US" sz="1600" b="0" i="0" dirty="0"/>
            <a:t>不知道这个问题存不存在一个多项式时间的算法，所以叫非确定性（</a:t>
          </a:r>
          <a:r>
            <a:rPr lang="en-US" altLang="zh-CN" sz="1600" b="0" i="0" dirty="0"/>
            <a:t>non-deterministic</a:t>
          </a:r>
          <a:r>
            <a:rPr lang="zh-CN" altLang="en-US" sz="1600" b="0" i="0" dirty="0"/>
            <a:t>）。但是我们可以在多项式时间内验证并得出这个问题的一个正确解。</a:t>
          </a:r>
          <a:endParaRPr lang="zh-CN" altLang="en-US" sz="1600" dirty="0"/>
        </a:p>
      </dgm:t>
    </dgm:pt>
    <dgm:pt modelId="{BE325DC8-EDC4-45D4-9F64-A74E68B2251F}" type="parTrans" cxnId="{A94F72BE-A8BB-4B06-9876-992463E9B53F}">
      <dgm:prSet/>
      <dgm:spPr/>
      <dgm:t>
        <a:bodyPr/>
        <a:lstStyle/>
        <a:p>
          <a:endParaRPr lang="zh-CN" altLang="en-US"/>
        </a:p>
      </dgm:t>
    </dgm:pt>
    <dgm:pt modelId="{855A4A90-0F86-4DD1-90B9-E1A6D9AD0EA0}" type="sibTrans" cxnId="{A94F72BE-A8BB-4B06-9876-992463E9B53F}">
      <dgm:prSet/>
      <dgm:spPr/>
      <dgm:t>
        <a:bodyPr/>
        <a:lstStyle/>
        <a:p>
          <a:endParaRPr lang="zh-CN" altLang="en-US"/>
        </a:p>
      </dgm:t>
    </dgm:pt>
    <dgm:pt modelId="{E35EEA04-6C7C-471A-AF49-77F562C74A79}">
      <dgm:prSet custT="1"/>
      <dgm:spPr/>
      <dgm:t>
        <a:bodyPr/>
        <a:lstStyle/>
        <a:p>
          <a:r>
            <a:rPr lang="zh-CN" altLang="en-US" sz="1600" b="0" i="0" dirty="0"/>
            <a:t>是否 </a:t>
          </a:r>
          <a:r>
            <a:rPr lang="en-US" altLang="zh-CN" sz="1600" b="0" i="0" dirty="0"/>
            <a:t>NP</a:t>
          </a:r>
          <a:r>
            <a:rPr lang="zh-CN" altLang="en-US" sz="1600" b="0" i="0" dirty="0"/>
            <a:t>类问题</a:t>
          </a:r>
          <a:r>
            <a:rPr lang="en-US" altLang="zh-CN" sz="1600" b="0" i="0" dirty="0"/>
            <a:t>=P</a:t>
          </a:r>
          <a:r>
            <a:rPr lang="zh-CN" altLang="en-US" sz="1600" b="0" i="0" dirty="0"/>
            <a:t>类问题？</a:t>
          </a:r>
          <a:endParaRPr lang="zh-CN" altLang="en-US" sz="1600" dirty="0"/>
        </a:p>
      </dgm:t>
    </dgm:pt>
    <dgm:pt modelId="{EBC5DF6A-B7CC-4300-B0CB-3C21BA478CF9}" type="parTrans" cxnId="{138FF8AF-15FE-40B1-812D-0BC371DF5FDC}">
      <dgm:prSet/>
      <dgm:spPr/>
      <dgm:t>
        <a:bodyPr/>
        <a:lstStyle/>
        <a:p>
          <a:endParaRPr lang="zh-CN" altLang="en-US"/>
        </a:p>
      </dgm:t>
    </dgm:pt>
    <dgm:pt modelId="{19788C07-96CB-4408-96AA-B5BACBE4E20E}" type="sibTrans" cxnId="{138FF8AF-15FE-40B1-812D-0BC371DF5FDC}">
      <dgm:prSet/>
      <dgm:spPr/>
      <dgm:t>
        <a:bodyPr/>
        <a:lstStyle/>
        <a:p>
          <a:endParaRPr lang="zh-CN" altLang="en-US"/>
        </a:p>
      </dgm:t>
    </dgm:pt>
    <dgm:pt modelId="{99FD4FDB-F448-47A1-AFF2-F07A8C23278A}">
      <dgm:prSet custT="1"/>
      <dgm:spPr/>
      <dgm:t>
        <a:bodyPr/>
        <a:lstStyle/>
        <a:p>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首先，它得是一个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问题；然后，所有的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问题都可以约化到它。</a:t>
          </a:r>
        </a:p>
      </dgm:t>
    </dgm:pt>
    <dgm:pt modelId="{6FCA62E6-C7E1-4C7B-9B2F-2DA0A785E9EF}" type="parTrans" cxnId="{E3779129-8739-4D21-91E8-7DF43F8EE9EB}">
      <dgm:prSet/>
      <dgm:spPr/>
      <dgm:t>
        <a:bodyPr/>
        <a:lstStyle/>
        <a:p>
          <a:endParaRPr lang="zh-CN" altLang="en-US"/>
        </a:p>
      </dgm:t>
    </dgm:pt>
    <dgm:pt modelId="{E76C8A48-66C3-4A20-A125-D8512FD1AE92}" type="sibTrans" cxnId="{E3779129-8739-4D21-91E8-7DF43F8EE9EB}">
      <dgm:prSet/>
      <dgm:spPr/>
      <dgm:t>
        <a:bodyPr/>
        <a:lstStyle/>
        <a:p>
          <a:endParaRPr lang="zh-CN" altLang="en-US"/>
        </a:p>
      </dgm:t>
    </dgm:pt>
    <dgm:pt modelId="{CC55B6F5-534A-46F0-B52B-F5512D906685}">
      <dgm:prSet custT="1"/>
      <dgm:spPr/>
      <dgm:t>
        <a:bodyPr/>
        <a:lstStyle/>
        <a:p>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要证明</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NPC</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问题的思路就是： 先证明它至少是一个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问题，再证明其中一个已知的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NPC</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问题能约化到它。</a:t>
          </a:r>
        </a:p>
      </dgm:t>
    </dgm:pt>
    <dgm:pt modelId="{77FB48E1-78BA-4660-B814-AF15DDA44C2A}" type="parTrans" cxnId="{48959CC7-9261-42A6-8542-1D532CEB3D3C}">
      <dgm:prSet/>
      <dgm:spPr/>
      <dgm:t>
        <a:bodyPr/>
        <a:lstStyle/>
        <a:p>
          <a:endParaRPr lang="zh-CN" altLang="en-US"/>
        </a:p>
      </dgm:t>
    </dgm:pt>
    <dgm:pt modelId="{22C32509-4CC7-44A9-8172-0151F23B8205}" type="sibTrans" cxnId="{48959CC7-9261-42A6-8542-1D532CEB3D3C}">
      <dgm:prSet/>
      <dgm:spPr/>
      <dgm:t>
        <a:bodyPr/>
        <a:lstStyle/>
        <a:p>
          <a:endParaRPr lang="zh-CN" altLang="en-US"/>
        </a:p>
      </dgm:t>
    </dgm:pt>
    <dgm:pt modelId="{719B09C8-DCFB-458B-BAFF-EAD363C47125}" type="pres">
      <dgm:prSet presAssocID="{E032D9AD-5548-4089-8522-CAC66BD6BA25}" presName="linear" presStyleCnt="0">
        <dgm:presLayoutVars>
          <dgm:animLvl val="lvl"/>
          <dgm:resizeHandles val="exact"/>
        </dgm:presLayoutVars>
      </dgm:prSet>
      <dgm:spPr/>
    </dgm:pt>
    <dgm:pt modelId="{2084E6E3-702C-4343-ADFC-D238056B04A3}" type="pres">
      <dgm:prSet presAssocID="{D4B869CB-1583-4620-BDFB-0AACEFA0E930}" presName="parentText" presStyleLbl="node1" presStyleIdx="0" presStyleCnt="4">
        <dgm:presLayoutVars>
          <dgm:chMax val="0"/>
          <dgm:bulletEnabled val="1"/>
        </dgm:presLayoutVars>
      </dgm:prSet>
      <dgm:spPr/>
    </dgm:pt>
    <dgm:pt modelId="{5839D9E7-C720-453D-B17F-483F33B23C92}" type="pres">
      <dgm:prSet presAssocID="{D4B869CB-1583-4620-BDFB-0AACEFA0E930}" presName="childText" presStyleLbl="revTx" presStyleIdx="0" presStyleCnt="4">
        <dgm:presLayoutVars>
          <dgm:bulletEnabled val="1"/>
        </dgm:presLayoutVars>
      </dgm:prSet>
      <dgm:spPr/>
    </dgm:pt>
    <dgm:pt modelId="{37522AFF-E013-404C-B611-E4717C8E860B}" type="pres">
      <dgm:prSet presAssocID="{228CE413-C29E-4088-880A-898CD780910A}" presName="parentText" presStyleLbl="node1" presStyleIdx="1" presStyleCnt="4">
        <dgm:presLayoutVars>
          <dgm:chMax val="0"/>
          <dgm:bulletEnabled val="1"/>
        </dgm:presLayoutVars>
      </dgm:prSet>
      <dgm:spPr/>
    </dgm:pt>
    <dgm:pt modelId="{97706AE7-8BD8-402C-A87A-38F916A9C9F1}" type="pres">
      <dgm:prSet presAssocID="{228CE413-C29E-4088-880A-898CD780910A}" presName="childText" presStyleLbl="revTx" presStyleIdx="1" presStyleCnt="4">
        <dgm:presLayoutVars>
          <dgm:bulletEnabled val="1"/>
        </dgm:presLayoutVars>
      </dgm:prSet>
      <dgm:spPr/>
    </dgm:pt>
    <dgm:pt modelId="{93E9819A-D24E-4143-8E7D-D12FD4A3A74A}" type="pres">
      <dgm:prSet presAssocID="{9B75D556-2DA0-4164-A942-CED8C08C9752}" presName="parentText" presStyleLbl="node1" presStyleIdx="2" presStyleCnt="4">
        <dgm:presLayoutVars>
          <dgm:chMax val="0"/>
          <dgm:bulletEnabled val="1"/>
        </dgm:presLayoutVars>
      </dgm:prSet>
      <dgm:spPr/>
    </dgm:pt>
    <dgm:pt modelId="{0EBBE573-2FA5-4F06-BE6F-23381E5FACC8}" type="pres">
      <dgm:prSet presAssocID="{9B75D556-2DA0-4164-A942-CED8C08C9752}" presName="childText" presStyleLbl="revTx" presStyleIdx="2" presStyleCnt="4">
        <dgm:presLayoutVars>
          <dgm:bulletEnabled val="1"/>
        </dgm:presLayoutVars>
      </dgm:prSet>
      <dgm:spPr/>
    </dgm:pt>
    <dgm:pt modelId="{58273038-6C10-44DC-ACF4-004CC9593D18}" type="pres">
      <dgm:prSet presAssocID="{9B221A88-3BA3-42FD-A1DF-B3EDC73C9CCE}" presName="parentText" presStyleLbl="node1" presStyleIdx="3" presStyleCnt="4">
        <dgm:presLayoutVars>
          <dgm:chMax val="0"/>
          <dgm:bulletEnabled val="1"/>
        </dgm:presLayoutVars>
      </dgm:prSet>
      <dgm:spPr/>
    </dgm:pt>
    <dgm:pt modelId="{3A1837FF-1170-427F-AD74-1BC180DE5438}" type="pres">
      <dgm:prSet presAssocID="{9B221A88-3BA3-42FD-A1DF-B3EDC73C9CCE}" presName="childText" presStyleLbl="revTx" presStyleIdx="3" presStyleCnt="4">
        <dgm:presLayoutVars>
          <dgm:bulletEnabled val="1"/>
        </dgm:presLayoutVars>
      </dgm:prSet>
      <dgm:spPr/>
    </dgm:pt>
  </dgm:ptLst>
  <dgm:cxnLst>
    <dgm:cxn modelId="{E3779129-8739-4D21-91E8-7DF43F8EE9EB}" srcId="{9B75D556-2DA0-4164-A942-CED8C08C9752}" destId="{99FD4FDB-F448-47A1-AFF2-F07A8C23278A}" srcOrd="1" destOrd="0" parTransId="{6FCA62E6-C7E1-4C7B-9B2F-2DA0A785E9EF}" sibTransId="{E76C8A48-66C3-4A20-A125-D8512FD1AE92}"/>
    <dgm:cxn modelId="{6956E631-6C24-48D2-B45D-25EB7E36C91B}" srcId="{E032D9AD-5548-4089-8522-CAC66BD6BA25}" destId="{9B75D556-2DA0-4164-A942-CED8C08C9752}" srcOrd="2" destOrd="0" parTransId="{D4B7AB48-5CB6-43AA-A535-C58BC54A5A93}" sibTransId="{08B576CE-CFA7-4634-91AA-47564A1FD4EC}"/>
    <dgm:cxn modelId="{8EA19C37-1225-45F7-B3CF-C60A25B66E37}" srcId="{228CE413-C29E-4088-880A-898CD780910A}" destId="{41DDED7D-D34C-4BA2-810A-BD331104199F}" srcOrd="0" destOrd="0" parTransId="{2D7EAFF2-6A10-41E4-B8D5-C4611B3A6298}" sibTransId="{8F5CD4C8-9AB2-4873-BDD1-2D2249204C06}"/>
    <dgm:cxn modelId="{EDF4A262-E360-4C65-831E-05318E7B1511}" srcId="{E032D9AD-5548-4089-8522-CAC66BD6BA25}" destId="{D4B869CB-1583-4620-BDFB-0AACEFA0E930}" srcOrd="0" destOrd="0" parTransId="{773041E9-C2A6-489A-AAAF-C509C38CF0F7}" sibTransId="{31CA0751-02BC-48B8-B334-7B9AD6D56C90}"/>
    <dgm:cxn modelId="{71629D64-BD84-459F-AAE4-5EDA86F1850F}" type="presOf" srcId="{091E4BD0-C76E-4C10-9FA9-7AAFCAB02F30}" destId="{5839D9E7-C720-453D-B17F-483F33B23C92}" srcOrd="0" destOrd="0" presId="urn:microsoft.com/office/officeart/2005/8/layout/vList2"/>
    <dgm:cxn modelId="{F1E9CA72-C9A4-4AEF-A4B8-71B22DD8FAED}" type="presOf" srcId="{228CE413-C29E-4088-880A-898CD780910A}" destId="{37522AFF-E013-404C-B611-E4717C8E860B}" srcOrd="0" destOrd="0" presId="urn:microsoft.com/office/officeart/2005/8/layout/vList2"/>
    <dgm:cxn modelId="{6CF01674-A293-444E-AD1E-281FA60051BE}" type="presOf" srcId="{9B221A88-3BA3-42FD-A1DF-B3EDC73C9CCE}" destId="{58273038-6C10-44DC-ACF4-004CC9593D18}" srcOrd="0" destOrd="0" presId="urn:microsoft.com/office/officeart/2005/8/layout/vList2"/>
    <dgm:cxn modelId="{C9015876-8FD7-45DE-85B9-8F63E2E74809}" type="presOf" srcId="{36817ED6-FB1F-46B6-ABE0-8788E86C8BDB}" destId="{3A1837FF-1170-427F-AD74-1BC180DE5438}" srcOrd="0" destOrd="0" presId="urn:microsoft.com/office/officeart/2005/8/layout/vList2"/>
    <dgm:cxn modelId="{215E6889-B5F9-4A49-A0C5-F912F777F0AA}" type="presOf" srcId="{9B75D556-2DA0-4164-A942-CED8C08C9752}" destId="{93E9819A-D24E-4143-8E7D-D12FD4A3A74A}" srcOrd="0" destOrd="0" presId="urn:microsoft.com/office/officeart/2005/8/layout/vList2"/>
    <dgm:cxn modelId="{D6C9418D-ED54-493E-864A-1A2D00E3413B}" srcId="{9B221A88-3BA3-42FD-A1DF-B3EDC73C9CCE}" destId="{36817ED6-FB1F-46B6-ABE0-8788E86C8BDB}" srcOrd="0" destOrd="0" parTransId="{4C2F0182-541C-4323-A7C1-3947E1DFA3AE}" sibTransId="{CDEC9F97-3704-41CB-B893-BE6EE6FEC7A5}"/>
    <dgm:cxn modelId="{BA7F7D98-3FB6-4B7B-92CB-703D7DDB3EB1}" srcId="{228CE413-C29E-4088-880A-898CD780910A}" destId="{D95D0EED-85F1-405A-9934-E3EA5900558A}" srcOrd="2" destOrd="0" parTransId="{8BF805F3-B57D-43B8-B535-4CDF61939AA9}" sibTransId="{260D258C-0274-4991-848A-ACFDFE8EBF61}"/>
    <dgm:cxn modelId="{806A1E9F-7298-4417-B6F1-225A388D5D12}" type="presOf" srcId="{D3AB8D0F-D5FA-4D36-96AD-AB7F491C280F}" destId="{97706AE7-8BD8-402C-A87A-38F916A9C9F1}" srcOrd="0" destOrd="1" presId="urn:microsoft.com/office/officeart/2005/8/layout/vList2"/>
    <dgm:cxn modelId="{0A8A3CA1-EFC4-4DE5-AEDB-FC464DCAE3B0}" type="presOf" srcId="{41DDED7D-D34C-4BA2-810A-BD331104199F}" destId="{97706AE7-8BD8-402C-A87A-38F916A9C9F1}" srcOrd="0" destOrd="0" presId="urn:microsoft.com/office/officeart/2005/8/layout/vList2"/>
    <dgm:cxn modelId="{4A4F66AA-5656-4947-BC6E-0873E13B7A1F}" type="presOf" srcId="{E35EEA04-6C7C-471A-AF49-77F562C74A79}" destId="{97706AE7-8BD8-402C-A87A-38F916A9C9F1}" srcOrd="0" destOrd="3" presId="urn:microsoft.com/office/officeart/2005/8/layout/vList2"/>
    <dgm:cxn modelId="{138FF8AF-15FE-40B1-812D-0BC371DF5FDC}" srcId="{228CE413-C29E-4088-880A-898CD780910A}" destId="{E35EEA04-6C7C-471A-AF49-77F562C74A79}" srcOrd="3" destOrd="0" parTransId="{EBC5DF6A-B7CC-4300-B0CB-3C21BA478CF9}" sibTransId="{19788C07-96CB-4408-96AA-B5BACBE4E20E}"/>
    <dgm:cxn modelId="{56F5B5B1-2414-4996-B941-F0049B61A175}" type="presOf" srcId="{64257399-EBA0-47DC-8F8C-66447EF8DF2D}" destId="{0EBBE573-2FA5-4F06-BE6F-23381E5FACC8}" srcOrd="0" destOrd="0" presId="urn:microsoft.com/office/officeart/2005/8/layout/vList2"/>
    <dgm:cxn modelId="{A94F72BE-A8BB-4B06-9876-992463E9B53F}" srcId="{228CE413-C29E-4088-880A-898CD780910A}" destId="{D3AB8D0F-D5FA-4D36-96AD-AB7F491C280F}" srcOrd="1" destOrd="0" parTransId="{BE325DC8-EDC4-45D4-9F64-A74E68B2251F}" sibTransId="{855A4A90-0F86-4DD1-90B9-E1A6D9AD0EA0}"/>
    <dgm:cxn modelId="{48959CC7-9261-42A6-8542-1D532CEB3D3C}" srcId="{9B75D556-2DA0-4164-A942-CED8C08C9752}" destId="{CC55B6F5-534A-46F0-B52B-F5512D906685}" srcOrd="2" destOrd="0" parTransId="{77FB48E1-78BA-4660-B814-AF15DDA44C2A}" sibTransId="{22C32509-4CC7-44A9-8172-0151F23B8205}"/>
    <dgm:cxn modelId="{5948AAC8-681B-4DB9-841F-3E8B9B3E008C}" type="presOf" srcId="{D4B869CB-1583-4620-BDFB-0AACEFA0E930}" destId="{2084E6E3-702C-4343-ADFC-D238056B04A3}" srcOrd="0" destOrd="0" presId="urn:microsoft.com/office/officeart/2005/8/layout/vList2"/>
    <dgm:cxn modelId="{4BA1A5D1-FEE3-4158-81F9-4EBF78E7167C}" srcId="{E032D9AD-5548-4089-8522-CAC66BD6BA25}" destId="{9B221A88-3BA3-42FD-A1DF-B3EDC73C9CCE}" srcOrd="3" destOrd="0" parTransId="{8995DF46-ABD7-48DB-A742-61BC11EBCABC}" sibTransId="{907F0EC3-E68C-4556-B337-3B42DD8729C4}"/>
    <dgm:cxn modelId="{8D2721E1-96AD-4A53-B399-4B470708F7C0}" type="presOf" srcId="{99FD4FDB-F448-47A1-AFF2-F07A8C23278A}" destId="{0EBBE573-2FA5-4F06-BE6F-23381E5FACC8}" srcOrd="0" destOrd="1" presId="urn:microsoft.com/office/officeart/2005/8/layout/vList2"/>
    <dgm:cxn modelId="{B69880E5-F458-4686-9DFF-0DCC75A982D3}" type="presOf" srcId="{E032D9AD-5548-4089-8522-CAC66BD6BA25}" destId="{719B09C8-DCFB-458B-BAFF-EAD363C47125}" srcOrd="0" destOrd="0" presId="urn:microsoft.com/office/officeart/2005/8/layout/vList2"/>
    <dgm:cxn modelId="{E62F1BE6-14D0-43F3-B399-08B5F82A728C}" srcId="{D4B869CB-1583-4620-BDFB-0AACEFA0E930}" destId="{091E4BD0-C76E-4C10-9FA9-7AAFCAB02F30}" srcOrd="0" destOrd="0" parTransId="{DD81C039-AA73-4281-BD10-8B727A84E7B1}" sibTransId="{7397A243-8A52-43BE-AF1A-FF9BA595F529}"/>
    <dgm:cxn modelId="{9A7AFFF2-EB9A-4066-8DEF-5978C4631FEB}" srcId="{E032D9AD-5548-4089-8522-CAC66BD6BA25}" destId="{228CE413-C29E-4088-880A-898CD780910A}" srcOrd="1" destOrd="0" parTransId="{6D976DD4-6EE9-4363-BF6B-B435593CEDDE}" sibTransId="{CD432EF8-E51F-4D47-A0AB-83DFAC66B973}"/>
    <dgm:cxn modelId="{836240F6-57E5-4EE8-9425-AB289C1299B1}" type="presOf" srcId="{CC55B6F5-534A-46F0-B52B-F5512D906685}" destId="{0EBBE573-2FA5-4F06-BE6F-23381E5FACC8}" srcOrd="0" destOrd="2" presId="urn:microsoft.com/office/officeart/2005/8/layout/vList2"/>
    <dgm:cxn modelId="{ADB73EF8-5750-4100-A1DF-8D791004B8A0}" srcId="{9B75D556-2DA0-4164-A942-CED8C08C9752}" destId="{64257399-EBA0-47DC-8F8C-66447EF8DF2D}" srcOrd="0" destOrd="0" parTransId="{51387CC6-754B-45DA-BF32-FEC6ADFF2D9D}" sibTransId="{074FD558-8FC0-45B6-84DA-33D8C637D836}"/>
    <dgm:cxn modelId="{B4B659FD-C886-4844-A35F-6E83844063B4}" type="presOf" srcId="{D95D0EED-85F1-405A-9934-E3EA5900558A}" destId="{97706AE7-8BD8-402C-A87A-38F916A9C9F1}" srcOrd="0" destOrd="2" presId="urn:microsoft.com/office/officeart/2005/8/layout/vList2"/>
    <dgm:cxn modelId="{2C43AF96-9F41-4141-B088-83A16B43B72C}" type="presParOf" srcId="{719B09C8-DCFB-458B-BAFF-EAD363C47125}" destId="{2084E6E3-702C-4343-ADFC-D238056B04A3}" srcOrd="0" destOrd="0" presId="urn:microsoft.com/office/officeart/2005/8/layout/vList2"/>
    <dgm:cxn modelId="{5B9CED2D-8990-4A16-86F9-4EC9163A1852}" type="presParOf" srcId="{719B09C8-DCFB-458B-BAFF-EAD363C47125}" destId="{5839D9E7-C720-453D-B17F-483F33B23C92}" srcOrd="1" destOrd="0" presId="urn:microsoft.com/office/officeart/2005/8/layout/vList2"/>
    <dgm:cxn modelId="{1EBDD068-011F-450B-B217-C820953F3398}" type="presParOf" srcId="{719B09C8-DCFB-458B-BAFF-EAD363C47125}" destId="{37522AFF-E013-404C-B611-E4717C8E860B}" srcOrd="2" destOrd="0" presId="urn:microsoft.com/office/officeart/2005/8/layout/vList2"/>
    <dgm:cxn modelId="{71CBF97D-7C4C-46B1-A130-A7057A3CE0AE}" type="presParOf" srcId="{719B09C8-DCFB-458B-BAFF-EAD363C47125}" destId="{97706AE7-8BD8-402C-A87A-38F916A9C9F1}" srcOrd="3" destOrd="0" presId="urn:microsoft.com/office/officeart/2005/8/layout/vList2"/>
    <dgm:cxn modelId="{E7DE1481-65CD-409C-A6C2-48D2F297F4D4}" type="presParOf" srcId="{719B09C8-DCFB-458B-BAFF-EAD363C47125}" destId="{93E9819A-D24E-4143-8E7D-D12FD4A3A74A}" srcOrd="4" destOrd="0" presId="urn:microsoft.com/office/officeart/2005/8/layout/vList2"/>
    <dgm:cxn modelId="{53F5CA07-06DA-4DB1-B906-503587E8834C}" type="presParOf" srcId="{719B09C8-DCFB-458B-BAFF-EAD363C47125}" destId="{0EBBE573-2FA5-4F06-BE6F-23381E5FACC8}" srcOrd="5" destOrd="0" presId="urn:microsoft.com/office/officeart/2005/8/layout/vList2"/>
    <dgm:cxn modelId="{11AA7E3F-31D4-4ED7-BA00-73AB0151532A}" type="presParOf" srcId="{719B09C8-DCFB-458B-BAFF-EAD363C47125}" destId="{58273038-6C10-44DC-ACF4-004CC9593D18}" srcOrd="6" destOrd="0" presId="urn:microsoft.com/office/officeart/2005/8/layout/vList2"/>
    <dgm:cxn modelId="{6BBEBCE8-DC32-4E00-8E1C-66728E4EC64B}" type="presParOf" srcId="{719B09C8-DCFB-458B-BAFF-EAD363C47125}" destId="{3A1837FF-1170-427F-AD74-1BC180DE543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4E6E3-702C-4343-ADFC-D238056B04A3}">
      <dsp:nvSpPr>
        <dsp:cNvPr id="0" name=""/>
        <dsp:cNvSpPr/>
      </dsp:nvSpPr>
      <dsp:spPr>
        <a:xfrm>
          <a:off x="0" y="40271"/>
          <a:ext cx="8128000" cy="3422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CN" sz="1300" b="1" kern="1200" dirty="0"/>
            <a:t>P</a:t>
          </a:r>
          <a:r>
            <a:rPr lang="zh-CN" altLang="en-US" sz="1300" b="1" kern="1200" dirty="0"/>
            <a:t>问题：</a:t>
          </a:r>
          <a:r>
            <a:rPr lang="zh-CN" altLang="en-US" sz="1300" kern="1200" dirty="0"/>
            <a:t>有多项式时间算法，算得很快的问题。</a:t>
          </a:r>
        </a:p>
      </dsp:txBody>
      <dsp:txXfrm>
        <a:off x="16706" y="56977"/>
        <a:ext cx="8094588" cy="308813"/>
      </dsp:txXfrm>
    </dsp:sp>
    <dsp:sp modelId="{5839D9E7-C720-453D-B17F-483F33B23C92}">
      <dsp:nvSpPr>
        <dsp:cNvPr id="0" name=""/>
        <dsp:cNvSpPr/>
      </dsp:nvSpPr>
      <dsp:spPr>
        <a:xfrm>
          <a:off x="0" y="382496"/>
          <a:ext cx="8128000" cy="2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存在多项式时间算法的问题。</a:t>
          </a:r>
        </a:p>
      </dsp:txBody>
      <dsp:txXfrm>
        <a:off x="0" y="382496"/>
        <a:ext cx="8128000" cy="296010"/>
      </dsp:txXfrm>
    </dsp:sp>
    <dsp:sp modelId="{37522AFF-E013-404C-B611-E4717C8E860B}">
      <dsp:nvSpPr>
        <dsp:cNvPr id="0" name=""/>
        <dsp:cNvSpPr/>
      </dsp:nvSpPr>
      <dsp:spPr>
        <a:xfrm>
          <a:off x="0" y="678506"/>
          <a:ext cx="8128000" cy="3422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CN" sz="1300" b="1" kern="1200" dirty="0"/>
            <a:t>NP</a:t>
          </a:r>
          <a:r>
            <a:rPr lang="zh-CN" altLang="en-US" sz="1300" b="1" kern="1200" dirty="0"/>
            <a:t>问题：</a:t>
          </a:r>
          <a:r>
            <a:rPr lang="zh-CN" altLang="en-US" sz="1300" kern="1200" dirty="0"/>
            <a:t>算起来不确定快不快的问题，但是我们可以快速验证这个问题的解。</a:t>
          </a:r>
        </a:p>
      </dsp:txBody>
      <dsp:txXfrm>
        <a:off x="16706" y="695212"/>
        <a:ext cx="8094588" cy="308813"/>
      </dsp:txXfrm>
    </dsp:sp>
    <dsp:sp modelId="{97706AE7-8BD8-402C-A87A-38F916A9C9F1}">
      <dsp:nvSpPr>
        <dsp:cNvPr id="0" name=""/>
        <dsp:cNvSpPr/>
      </dsp:nvSpPr>
      <dsp:spPr>
        <a:xfrm>
          <a:off x="0" y="1020731"/>
          <a:ext cx="812800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0" i="0" kern="1200" dirty="0"/>
            <a:t>能在</a:t>
          </a:r>
          <a:r>
            <a:rPr lang="zh-CN" altLang="en-US" sz="1600" b="1" i="0" kern="1200" dirty="0"/>
            <a:t>多项式时间内验证得出一个正确解</a:t>
          </a:r>
          <a:r>
            <a:rPr lang="zh-CN" altLang="en-US" sz="1600" b="0" i="0" kern="1200" dirty="0"/>
            <a:t>的问题。</a:t>
          </a:r>
          <a:endParaRPr lang="zh-CN" altLang="en-US" sz="1600" kern="1200" dirty="0"/>
        </a:p>
        <a:p>
          <a:pPr marL="171450" lvl="1" indent="-171450" algn="l" defTabSz="711200">
            <a:lnSpc>
              <a:spcPct val="90000"/>
            </a:lnSpc>
            <a:spcBef>
              <a:spcPct val="0"/>
            </a:spcBef>
            <a:spcAft>
              <a:spcPct val="20000"/>
            </a:spcAft>
            <a:buChar char="•"/>
          </a:pPr>
          <a:r>
            <a:rPr lang="zh-CN" altLang="en-US" sz="1600" b="0" i="0" kern="1200" dirty="0"/>
            <a:t>不知道这个问题存不存在一个多项式时间的算法，所以叫非确定性（</a:t>
          </a:r>
          <a:r>
            <a:rPr lang="en-US" altLang="zh-CN" sz="1600" b="0" i="0" kern="1200" dirty="0"/>
            <a:t>non-deterministic</a:t>
          </a:r>
          <a:r>
            <a:rPr lang="zh-CN" altLang="en-US" sz="1600" b="0" i="0" kern="1200" dirty="0"/>
            <a:t>）。但是我们可以在多项式时间内验证并得出这个问题的一个正确解。</a:t>
          </a:r>
          <a:endParaRPr lang="zh-CN" altLang="en-US" sz="1600" kern="1200" dirty="0"/>
        </a:p>
        <a:p>
          <a:pPr marL="171450" lvl="1" indent="-171450" algn="l" defTabSz="711200">
            <a:lnSpc>
              <a:spcPct val="90000"/>
            </a:lnSpc>
            <a:spcBef>
              <a:spcPct val="0"/>
            </a:spcBef>
            <a:spcAft>
              <a:spcPct val="20000"/>
            </a:spcAft>
            <a:buChar char="•"/>
          </a:pPr>
          <a:r>
            <a:rPr lang="zh-CN" altLang="en-US" sz="1600" kern="1200" dirty="0"/>
            <a:t>因为</a:t>
          </a:r>
          <a:r>
            <a:rPr lang="zh-CN" altLang="en-US" sz="1600" b="0" i="0" kern="1200" dirty="0"/>
            <a:t>存在多项式时间算法的问题，总能在多项式时间内验证它，所以说</a:t>
          </a:r>
          <a:r>
            <a:rPr lang="en-US" altLang="zh-CN" sz="1600" b="1" i="0" kern="1200" dirty="0"/>
            <a:t>P</a:t>
          </a:r>
          <a:r>
            <a:rPr lang="zh-CN" altLang="en-US" sz="1600" b="1" i="0" kern="1200" dirty="0"/>
            <a:t>类问题是</a:t>
          </a:r>
          <a:r>
            <a:rPr lang="en-US" altLang="zh-CN" sz="1600" b="1" i="0" kern="1200" dirty="0"/>
            <a:t>NP</a:t>
          </a:r>
          <a:r>
            <a:rPr lang="zh-CN" altLang="en-US" sz="1600" b="1" i="0" kern="1200" dirty="0"/>
            <a:t>类问题的子集</a:t>
          </a:r>
          <a:r>
            <a:rPr lang="zh-CN" altLang="en-US" sz="1600" b="0" i="0" kern="1200" dirty="0"/>
            <a:t>。</a:t>
          </a:r>
          <a:endParaRPr lang="zh-CN" altLang="en-US" sz="1600" kern="1200" dirty="0"/>
        </a:p>
        <a:p>
          <a:pPr marL="171450" lvl="1" indent="-171450" algn="l" defTabSz="711200">
            <a:lnSpc>
              <a:spcPct val="90000"/>
            </a:lnSpc>
            <a:spcBef>
              <a:spcPct val="0"/>
            </a:spcBef>
            <a:spcAft>
              <a:spcPct val="20000"/>
            </a:spcAft>
            <a:buChar char="•"/>
          </a:pPr>
          <a:r>
            <a:rPr lang="zh-CN" altLang="en-US" sz="1600" b="0" i="0" kern="1200" dirty="0"/>
            <a:t>是否 </a:t>
          </a:r>
          <a:r>
            <a:rPr lang="en-US" altLang="zh-CN" sz="1600" b="0" i="0" kern="1200" dirty="0"/>
            <a:t>NP</a:t>
          </a:r>
          <a:r>
            <a:rPr lang="zh-CN" altLang="en-US" sz="1600" b="0" i="0" kern="1200" dirty="0"/>
            <a:t>类问题</a:t>
          </a:r>
          <a:r>
            <a:rPr lang="en-US" altLang="zh-CN" sz="1600" b="0" i="0" kern="1200" dirty="0"/>
            <a:t>=P</a:t>
          </a:r>
          <a:r>
            <a:rPr lang="zh-CN" altLang="en-US" sz="1600" b="0" i="0" kern="1200" dirty="0"/>
            <a:t>类问题？</a:t>
          </a:r>
          <a:endParaRPr lang="zh-CN" altLang="en-US" sz="1600" kern="1200" dirty="0"/>
        </a:p>
      </dsp:txBody>
      <dsp:txXfrm>
        <a:off x="0" y="1020731"/>
        <a:ext cx="8128000" cy="1722240"/>
      </dsp:txXfrm>
    </dsp:sp>
    <dsp:sp modelId="{93E9819A-D24E-4143-8E7D-D12FD4A3A74A}">
      <dsp:nvSpPr>
        <dsp:cNvPr id="0" name=""/>
        <dsp:cNvSpPr/>
      </dsp:nvSpPr>
      <dsp:spPr>
        <a:xfrm>
          <a:off x="0" y="2742971"/>
          <a:ext cx="8128000" cy="3422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CN" sz="1300" b="1" kern="1200" dirty="0"/>
            <a:t>NP-complete</a:t>
          </a:r>
          <a:r>
            <a:rPr lang="zh-CN" altLang="en-US" sz="1300" b="1" kern="1200" dirty="0"/>
            <a:t>问题：</a:t>
          </a:r>
          <a:r>
            <a:rPr lang="zh-CN" altLang="en-US" sz="1300" kern="1200" dirty="0"/>
            <a:t>属于</a:t>
          </a:r>
          <a:r>
            <a:rPr lang="en-US" altLang="zh-CN" sz="1300" kern="1200" dirty="0"/>
            <a:t>NP</a:t>
          </a:r>
          <a:r>
            <a:rPr lang="zh-CN" altLang="en-US" sz="1300" kern="1200" dirty="0"/>
            <a:t>问题，且属于</a:t>
          </a:r>
          <a:r>
            <a:rPr lang="en-US" altLang="zh-CN" sz="1300" kern="1200" dirty="0"/>
            <a:t>NP-hard</a:t>
          </a:r>
          <a:r>
            <a:rPr lang="zh-CN" altLang="en-US" sz="1300" kern="1200" dirty="0"/>
            <a:t>问题。</a:t>
          </a:r>
        </a:p>
      </dsp:txBody>
      <dsp:txXfrm>
        <a:off x="16706" y="2759677"/>
        <a:ext cx="8094588" cy="308813"/>
      </dsp:txXfrm>
    </dsp:sp>
    <dsp:sp modelId="{0EBBE573-2FA5-4F06-BE6F-23381E5FACC8}">
      <dsp:nvSpPr>
        <dsp:cNvPr id="0" name=""/>
        <dsp:cNvSpPr/>
      </dsp:nvSpPr>
      <dsp:spPr>
        <a:xfrm>
          <a:off x="0" y="3085196"/>
          <a:ext cx="8128000" cy="139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存在这样一个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问题都可以约化成它。换句话说，只要解决了这个问题，那么所有的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问题都解决了。其定义要满足</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2</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个条件：</a:t>
          </a:r>
        </a:p>
        <a:p>
          <a:pPr marL="171450" lvl="1" indent="-171450" algn="l" defTabSz="711200">
            <a:lnSpc>
              <a:spcPct val="90000"/>
            </a:lnSpc>
            <a:spcBef>
              <a:spcPct val="0"/>
            </a:spcBef>
            <a:spcAft>
              <a:spcPct val="20000"/>
            </a:spcAft>
            <a:buChar char="•"/>
          </a:pP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首先，它得是一个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问题；然后，所有的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问题都可以约化到它。</a:t>
          </a:r>
        </a:p>
        <a:p>
          <a:pPr marL="171450" lvl="1" indent="-171450" algn="l" defTabSz="711200">
            <a:lnSpc>
              <a:spcPct val="90000"/>
            </a:lnSpc>
            <a:spcBef>
              <a:spcPct val="0"/>
            </a:spcBef>
            <a:spcAft>
              <a:spcPct val="20000"/>
            </a:spcAft>
            <a:buChar char="•"/>
          </a:pP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要证明</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NPC</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问题的思路就是： 先证明它至少是一个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问题，再证明其中一个已知的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NPC</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问题能约化到它。</a:t>
          </a:r>
        </a:p>
      </dsp:txBody>
      <dsp:txXfrm>
        <a:off x="0" y="3085196"/>
        <a:ext cx="8128000" cy="1399320"/>
      </dsp:txXfrm>
    </dsp:sp>
    <dsp:sp modelId="{58273038-6C10-44DC-ACF4-004CC9593D18}">
      <dsp:nvSpPr>
        <dsp:cNvPr id="0" name=""/>
        <dsp:cNvSpPr/>
      </dsp:nvSpPr>
      <dsp:spPr>
        <a:xfrm>
          <a:off x="0" y="4484516"/>
          <a:ext cx="8128000" cy="3422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CN" sz="1300" b="1" kern="1200" dirty="0"/>
            <a:t>NP-hard</a:t>
          </a:r>
          <a:r>
            <a:rPr lang="zh-CN" altLang="en-US" sz="1300" b="1" kern="1200" dirty="0"/>
            <a:t>问题：</a:t>
          </a:r>
          <a:r>
            <a:rPr lang="zh-CN" altLang="en-US" sz="1300" kern="1200" dirty="0"/>
            <a:t>比</a:t>
          </a:r>
          <a:r>
            <a:rPr lang="en-US" altLang="zh-CN" sz="1300" kern="1200" dirty="0"/>
            <a:t>NP</a:t>
          </a:r>
          <a:r>
            <a:rPr lang="zh-CN" altLang="en-US" sz="1300" kern="1200" dirty="0"/>
            <a:t>问题都要难的问题。</a:t>
          </a:r>
        </a:p>
      </dsp:txBody>
      <dsp:txXfrm>
        <a:off x="16706" y="4501222"/>
        <a:ext cx="8094588" cy="308813"/>
      </dsp:txXfrm>
    </dsp:sp>
    <dsp:sp modelId="{3A1837FF-1170-427F-AD74-1BC180DE5438}">
      <dsp:nvSpPr>
        <dsp:cNvPr id="0" name=""/>
        <dsp:cNvSpPr/>
      </dsp:nvSpPr>
      <dsp:spPr>
        <a:xfrm>
          <a:off x="0" y="4826741"/>
          <a:ext cx="8128000" cy="55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NP-Hard</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问题要比 </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NPC</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问题的范围广，</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NP-Hard</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问题没有限定属于</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，即所有的</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问题都能约化到它，但是它不一定是一个</a:t>
          </a:r>
          <a:r>
            <a:rPr lang="en-US" altLang="zh-CN" sz="1600" b="0" i="0" kern="1200" dirty="0">
              <a:solidFill>
                <a:prstClr val="black">
                  <a:hueOff val="0"/>
                  <a:satOff val="0"/>
                  <a:lumOff val="0"/>
                  <a:alphaOff val="0"/>
                </a:prstClr>
              </a:solidFill>
              <a:latin typeface="等线" panose="020F0502020204030204"/>
              <a:ea typeface="等线" panose="02010600030101010101" pitchFamily="2" charset="-122"/>
              <a:cs typeface="+mn-cs"/>
            </a:rPr>
            <a:t>NP</a:t>
          </a:r>
          <a:r>
            <a:rPr lang="zh-CN" altLang="en-US" sz="1600" b="0" i="0" kern="1200" dirty="0">
              <a:solidFill>
                <a:prstClr val="black">
                  <a:hueOff val="0"/>
                  <a:satOff val="0"/>
                  <a:lumOff val="0"/>
                  <a:alphaOff val="0"/>
                </a:prstClr>
              </a:solidFill>
              <a:latin typeface="等线" panose="020F0502020204030204"/>
              <a:ea typeface="等线" panose="02010600030101010101" pitchFamily="2" charset="-122"/>
              <a:cs typeface="+mn-cs"/>
            </a:rPr>
            <a:t>问题。</a:t>
          </a:r>
        </a:p>
      </dsp:txBody>
      <dsp:txXfrm>
        <a:off x="0" y="4826741"/>
        <a:ext cx="8128000" cy="551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65D2C-2C5E-490A-8763-6DE462448803}"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2AD29-2EEE-4D07-957A-81A5E3F86FA8}" type="slidenum">
              <a:rPr lang="zh-CN" altLang="en-US" smtClean="0"/>
              <a:t>‹#›</a:t>
            </a:fld>
            <a:endParaRPr lang="zh-CN" altLang="en-US"/>
          </a:p>
        </p:txBody>
      </p:sp>
    </p:spTree>
    <p:extLst>
      <p:ext uri="{BB962C8B-B14F-4D97-AF65-F5344CB8AC3E}">
        <p14:creationId xmlns:p14="http://schemas.microsoft.com/office/powerpoint/2010/main" val="86000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20A0A-8045-4CFD-B140-B4C6D9E560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E7C518-ECD4-423E-9DA9-682D9ABC9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6A2E9A1-774F-455A-AF05-8D8E38BD5129}"/>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B2F8DE86-2E58-43C4-96F9-C5EA3988F2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AD7C27-74F5-45D4-9961-BE2E772C6023}"/>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279325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6D6EA-3A57-416C-B888-A8CD110A2C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8180E2-DE79-4EC0-BF89-05AE932898D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3A6C4-18CD-4B79-9244-361A53C70EEF}"/>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91A867D3-9E2C-42C3-BA3E-60EE9F25CF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9D74E8-5B07-4DA3-ABD8-A348E2BAD066}"/>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48706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12507E-FF00-4FC4-98A0-2B053EFACC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32C384-0AAE-41FD-B204-DB23809759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991176B-5549-408F-B9A5-DC47DC944A87}"/>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8DBBE271-968A-4753-9B13-89A7A89D39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E8C7B7-2C5F-4DE1-8E1A-0A33276FB872}"/>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187918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48CB5-14CF-473B-853C-9A414C6787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BD5205-3B52-421C-8B2C-B3B161B247A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D4ABD8-9A19-4ED4-B2D7-8588063D3597}"/>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1BD432A5-121B-4730-9A23-B97C70CDED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F41D1-609C-4A34-AE26-1AF3EE520815}"/>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268093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7177F-5A8E-479E-AF13-D465F9B491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45F6EA-9F2F-4E3F-A21E-478CD3F7A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29C7F90-6B5F-41B8-A6AA-4676CCDAB0CB}"/>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85937E27-9BC5-43B8-AD41-DC4630F65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DA6197-6276-4B3D-9A6C-CE4433CFBCD4}"/>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3556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65D66-E4FE-47FF-AA6B-FCCFA40B2D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5659CB-2385-423B-94E7-3A4A6BA4937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4C8DC5-367F-4137-B5C9-BECBE8173B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F336B39-C400-484D-B094-56C2D32D9133}"/>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B0E9255C-B94A-4833-9E4A-D66917E7F6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A3EB10-F5FE-4E80-A20C-0E91049E39E6}"/>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153309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5FBE-4983-4515-80D7-E2333EA076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91130B-66B4-47E0-AF0F-1DD522524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561184E-D913-4F7E-8071-DDE1C9E0FEF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36C468A-9323-423A-B8B2-D9FAE2B14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3D638C1-BE02-4166-BA6E-731E874E293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91770C-2072-44D5-9BE5-DF0D2A44A0D7}"/>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4E8B7EFC-0E3D-482E-876D-0514E5911B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F9AD5D-09D6-4498-B561-3E9F3D2AD486}"/>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34638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FED23-1D23-4F60-AA3F-F8F2A85F11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C8FB8C-BFCB-4A34-8CF7-6EE2F019854E}"/>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5B38CC50-80D5-4CA4-8056-990B6F1F6D5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E171516-754F-425D-9E49-B2023CE02AB5}"/>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406429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D15AB3-F540-473E-A8A2-91FD564ACCD8}"/>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E0E5F609-6BB7-4C0F-B233-361165B83D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9DBC43-F1EC-464C-85B7-834CDE9C6B24}"/>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407368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5E558-28D5-4233-97FD-432857C09A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656101-D75C-4973-8125-C4606BD8C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92FAB53-AAE0-4877-9E7A-F2A0AA3C5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0A1793-0554-4B1D-A5AF-8B01F124CD64}"/>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91F71918-CDB6-4898-B827-43150F4490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9AE8CF-7238-4687-B5B7-09C329F0F2CA}"/>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396694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EF295-7FD1-42A6-94E6-C3E2436C8B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6E83BB-621A-4B3D-9C77-4606465E3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EA2370-52EB-4B13-9B9F-2807B470D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8D4D33-E3B4-40F0-ACF5-838C830A5D8C}"/>
              </a:ext>
            </a:extLst>
          </p:cNvPr>
          <p:cNvSpPr>
            <a:spLocks noGrp="1"/>
          </p:cNvSpPr>
          <p:nvPr>
            <p:ph type="dt" sz="half" idx="10"/>
          </p:nvPr>
        </p:nvSpPr>
        <p:spPr/>
        <p:txBody>
          <a:bodyPr/>
          <a:lstStyle/>
          <a:p>
            <a:fld id="{E348222F-191F-4B1F-B9D2-1F0398CF1507}"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E6B8AB04-F76B-4A19-90C1-298F23FC75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1A68CA-9535-4A33-B818-B1B7906D8556}"/>
              </a:ext>
            </a:extLst>
          </p:cNvPr>
          <p:cNvSpPr>
            <a:spLocks noGrp="1"/>
          </p:cNvSpPr>
          <p:nvPr>
            <p:ph type="sldNum" sz="quarter" idx="12"/>
          </p:nvPr>
        </p:nvSpPr>
        <p:spPr/>
        <p:txBody>
          <a:body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411963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B540E2-1DE3-416F-A9D3-B75578377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9C095F-B416-4998-9399-42A16B3AC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A1559D-73EE-4DCA-BFC2-A55AAAC0A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8222F-191F-4B1F-B9D2-1F0398CF150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819AEF54-C498-45D9-83A1-998B74499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BF27D4-E14A-4C56-91B1-B79B27550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009B6-4FD7-46AD-ABBE-57790FF6A452}" type="slidenum">
              <a:rPr lang="zh-CN" altLang="en-US" smtClean="0"/>
              <a:t>‹#›</a:t>
            </a:fld>
            <a:endParaRPr lang="zh-CN" altLang="en-US"/>
          </a:p>
        </p:txBody>
      </p:sp>
    </p:spTree>
    <p:extLst>
      <p:ext uri="{BB962C8B-B14F-4D97-AF65-F5344CB8AC3E}">
        <p14:creationId xmlns:p14="http://schemas.microsoft.com/office/powerpoint/2010/main" val="3924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448A15D5-2C4C-4185-B984-2D4DA06AFEE9}"/>
              </a:ext>
            </a:extLst>
          </p:cNvPr>
          <p:cNvSpPr/>
          <p:nvPr/>
        </p:nvSpPr>
        <p:spPr>
          <a:xfrm>
            <a:off x="8726750" y="2583402"/>
            <a:ext cx="3146640" cy="27964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zh-CN" altLang="en-US" dirty="0"/>
          </a:p>
        </p:txBody>
      </p:sp>
      <p:graphicFrame>
        <p:nvGraphicFramePr>
          <p:cNvPr id="9" name="图示 8">
            <a:extLst>
              <a:ext uri="{FF2B5EF4-FFF2-40B4-BE49-F238E27FC236}">
                <a16:creationId xmlns:a16="http://schemas.microsoft.com/office/drawing/2014/main" id="{2A77C2B0-75E4-496D-B183-EA79523418BF}"/>
              </a:ext>
            </a:extLst>
          </p:cNvPr>
          <p:cNvGraphicFramePr/>
          <p:nvPr>
            <p:extLst>
              <p:ext uri="{D42A27DB-BD31-4B8C-83A1-F6EECF244321}">
                <p14:modId xmlns:p14="http://schemas.microsoft.com/office/powerpoint/2010/main" val="776443438"/>
              </p:ext>
            </p:extLst>
          </p:nvPr>
        </p:nvGraphicFramePr>
        <p:xfrm>
          <a:off x="31861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a:extLst>
              <a:ext uri="{FF2B5EF4-FFF2-40B4-BE49-F238E27FC236}">
                <a16:creationId xmlns:a16="http://schemas.microsoft.com/office/drawing/2014/main" id="{8088F1EA-06AD-4A6E-B1C7-103C25F8FFDC}"/>
              </a:ext>
            </a:extLst>
          </p:cNvPr>
          <p:cNvSpPr/>
          <p:nvPr/>
        </p:nvSpPr>
        <p:spPr>
          <a:xfrm>
            <a:off x="3675355" y="0"/>
            <a:ext cx="4385467" cy="646331"/>
          </a:xfrm>
          <a:prstGeom prst="rect">
            <a:avLst/>
          </a:prstGeom>
          <a:noFill/>
        </p:spPr>
        <p:txBody>
          <a:bodyPr wrap="square" lIns="91440" tIns="45720" rIns="91440" bIns="45720">
            <a:spAutoFit/>
          </a:bodyPr>
          <a:lstStyle/>
          <a:p>
            <a:pPr algn="ctr"/>
            <a:r>
              <a:rPr lang="zh-CN" altLang="en-US" sz="3600" b="0" cap="none" spc="0" dirty="0">
                <a:ln w="0"/>
                <a:solidFill>
                  <a:schemeClr val="tx1"/>
                </a:solidFill>
                <a:effectLst>
                  <a:outerShdw blurRad="38100" dist="19050" dir="2700000" algn="tl" rotWithShape="0">
                    <a:schemeClr val="dk1">
                      <a:alpha val="40000"/>
                    </a:schemeClr>
                  </a:outerShdw>
                </a:effectLst>
              </a:rPr>
              <a:t>复杂性理论</a:t>
            </a:r>
          </a:p>
        </p:txBody>
      </p:sp>
      <p:sp>
        <p:nvSpPr>
          <p:cNvPr id="11" name="椭圆 10">
            <a:extLst>
              <a:ext uri="{FF2B5EF4-FFF2-40B4-BE49-F238E27FC236}">
                <a16:creationId xmlns:a16="http://schemas.microsoft.com/office/drawing/2014/main" id="{3590CF17-D980-4DE2-9B94-D90CD2470038}"/>
              </a:ext>
            </a:extLst>
          </p:cNvPr>
          <p:cNvSpPr/>
          <p:nvPr/>
        </p:nvSpPr>
        <p:spPr>
          <a:xfrm>
            <a:off x="9561250" y="3879542"/>
            <a:ext cx="1571347" cy="150032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a:t>
            </a:r>
            <a:r>
              <a:rPr lang="zh-CN" altLang="en-US" dirty="0"/>
              <a:t>问题</a:t>
            </a:r>
          </a:p>
        </p:txBody>
      </p:sp>
      <p:sp>
        <p:nvSpPr>
          <p:cNvPr id="13" name="椭圆 12">
            <a:extLst>
              <a:ext uri="{FF2B5EF4-FFF2-40B4-BE49-F238E27FC236}">
                <a16:creationId xmlns:a16="http://schemas.microsoft.com/office/drawing/2014/main" id="{1F8377AC-16E7-4BEC-8B0F-7F3AC5E9EB60}"/>
              </a:ext>
            </a:extLst>
          </p:cNvPr>
          <p:cNvSpPr/>
          <p:nvPr/>
        </p:nvSpPr>
        <p:spPr>
          <a:xfrm>
            <a:off x="9090734" y="870012"/>
            <a:ext cx="2512381" cy="300953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5EDBFED-16D5-4746-9751-51C6FB3EA72C}"/>
              </a:ext>
            </a:extLst>
          </p:cNvPr>
          <p:cNvSpPr txBox="1"/>
          <p:nvPr/>
        </p:nvSpPr>
        <p:spPr>
          <a:xfrm>
            <a:off x="8895425" y="3694876"/>
            <a:ext cx="967666" cy="369332"/>
          </a:xfrm>
          <a:prstGeom prst="rect">
            <a:avLst/>
          </a:prstGeom>
          <a:noFill/>
        </p:spPr>
        <p:txBody>
          <a:bodyPr wrap="square" rtlCol="0">
            <a:spAutoFit/>
          </a:bodyPr>
          <a:lstStyle/>
          <a:p>
            <a:r>
              <a:rPr lang="en-US" altLang="zh-CN" dirty="0"/>
              <a:t>NP</a:t>
            </a:r>
            <a:r>
              <a:rPr lang="zh-CN" altLang="en-US" dirty="0"/>
              <a:t>问题</a:t>
            </a:r>
          </a:p>
        </p:txBody>
      </p:sp>
      <p:sp>
        <p:nvSpPr>
          <p:cNvPr id="15" name="文本框 14">
            <a:extLst>
              <a:ext uri="{FF2B5EF4-FFF2-40B4-BE49-F238E27FC236}">
                <a16:creationId xmlns:a16="http://schemas.microsoft.com/office/drawing/2014/main" id="{430EACAF-5E6C-43BC-8A51-F219CC346016}"/>
              </a:ext>
            </a:extLst>
          </p:cNvPr>
          <p:cNvSpPr txBox="1"/>
          <p:nvPr/>
        </p:nvSpPr>
        <p:spPr>
          <a:xfrm>
            <a:off x="9860625" y="2190111"/>
            <a:ext cx="1251752" cy="369332"/>
          </a:xfrm>
          <a:prstGeom prst="rect">
            <a:avLst/>
          </a:prstGeom>
          <a:noFill/>
        </p:spPr>
        <p:txBody>
          <a:bodyPr wrap="square" rtlCol="0">
            <a:spAutoFit/>
          </a:bodyPr>
          <a:lstStyle/>
          <a:p>
            <a:r>
              <a:rPr lang="en-US" altLang="zh-CN" dirty="0"/>
              <a:t>NP-hard</a:t>
            </a:r>
            <a:endParaRPr lang="zh-CN" altLang="en-US" dirty="0"/>
          </a:p>
        </p:txBody>
      </p:sp>
      <p:sp>
        <p:nvSpPr>
          <p:cNvPr id="16" name="文本框 15">
            <a:extLst>
              <a:ext uri="{FF2B5EF4-FFF2-40B4-BE49-F238E27FC236}">
                <a16:creationId xmlns:a16="http://schemas.microsoft.com/office/drawing/2014/main" id="{02DD96CD-FD4F-4DEA-B5D5-34C1988B56D7}"/>
              </a:ext>
            </a:extLst>
          </p:cNvPr>
          <p:cNvSpPr txBox="1"/>
          <p:nvPr/>
        </p:nvSpPr>
        <p:spPr>
          <a:xfrm>
            <a:off x="9804947" y="2895310"/>
            <a:ext cx="1083951" cy="369332"/>
          </a:xfrm>
          <a:prstGeom prst="rect">
            <a:avLst/>
          </a:prstGeom>
          <a:noFill/>
        </p:spPr>
        <p:txBody>
          <a:bodyPr wrap="none" rtlCol="0">
            <a:spAutoFit/>
          </a:bodyPr>
          <a:lstStyle/>
          <a:p>
            <a:r>
              <a:rPr lang="en-US" altLang="zh-CN" dirty="0"/>
              <a:t>NPC</a:t>
            </a:r>
            <a:r>
              <a:rPr lang="zh-CN" altLang="en-US" dirty="0"/>
              <a:t>问题</a:t>
            </a:r>
          </a:p>
        </p:txBody>
      </p:sp>
    </p:spTree>
    <p:extLst>
      <p:ext uri="{BB962C8B-B14F-4D97-AF65-F5344CB8AC3E}">
        <p14:creationId xmlns:p14="http://schemas.microsoft.com/office/powerpoint/2010/main" val="350496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CF02156-0398-456B-939D-C6D01C212140}"/>
              </a:ext>
            </a:extLst>
          </p:cNvPr>
          <p:cNvPicPr>
            <a:picLocks noChangeAspect="1"/>
          </p:cNvPicPr>
          <p:nvPr/>
        </p:nvPicPr>
        <p:blipFill rotWithShape="1">
          <a:blip r:embed="rId2">
            <a:extLst>
              <a:ext uri="{28A0092B-C50C-407E-A947-70E740481C1C}">
                <a14:useLocalDpi xmlns:a14="http://schemas.microsoft.com/office/drawing/2010/main" val="0"/>
              </a:ext>
            </a:extLst>
          </a:blip>
          <a:srcRect t="3116"/>
          <a:stretch/>
        </p:blipFill>
        <p:spPr>
          <a:xfrm>
            <a:off x="1595761" y="752383"/>
            <a:ext cx="8666825" cy="1829001"/>
          </a:xfrm>
          <a:prstGeom prst="rect">
            <a:avLst/>
          </a:prstGeom>
        </p:spPr>
      </p:pic>
      <p:pic>
        <p:nvPicPr>
          <p:cNvPr id="7" name="图片 6">
            <a:extLst>
              <a:ext uri="{FF2B5EF4-FFF2-40B4-BE49-F238E27FC236}">
                <a16:creationId xmlns:a16="http://schemas.microsoft.com/office/drawing/2014/main" id="{278D8CED-8BA5-4549-9C02-66A81C662CF2}"/>
              </a:ext>
            </a:extLst>
          </p:cNvPr>
          <p:cNvPicPr>
            <a:picLocks noChangeAspect="1"/>
          </p:cNvPicPr>
          <p:nvPr/>
        </p:nvPicPr>
        <p:blipFill rotWithShape="1">
          <a:blip r:embed="rId3">
            <a:extLst>
              <a:ext uri="{28A0092B-C50C-407E-A947-70E740481C1C}">
                <a14:useLocalDpi xmlns:a14="http://schemas.microsoft.com/office/drawing/2010/main" val="0"/>
              </a:ext>
            </a:extLst>
          </a:blip>
          <a:srcRect r="3868"/>
          <a:stretch/>
        </p:blipFill>
        <p:spPr>
          <a:xfrm>
            <a:off x="941033" y="3226923"/>
            <a:ext cx="8841470" cy="3056247"/>
          </a:xfrm>
          <a:prstGeom prst="rect">
            <a:avLst/>
          </a:prstGeom>
        </p:spPr>
      </p:pic>
      <p:sp>
        <p:nvSpPr>
          <p:cNvPr id="8" name="矩形 7">
            <a:extLst>
              <a:ext uri="{FF2B5EF4-FFF2-40B4-BE49-F238E27FC236}">
                <a16:creationId xmlns:a16="http://schemas.microsoft.com/office/drawing/2014/main" id="{6A1DA5FC-3825-4B68-A25A-C93F4AB2695F}"/>
              </a:ext>
            </a:extLst>
          </p:cNvPr>
          <p:cNvSpPr/>
          <p:nvPr/>
        </p:nvSpPr>
        <p:spPr>
          <a:xfrm>
            <a:off x="3489210" y="0"/>
            <a:ext cx="3775393" cy="707886"/>
          </a:xfrm>
          <a:prstGeom prst="rect">
            <a:avLst/>
          </a:prstGeom>
          <a:noFill/>
        </p:spPr>
        <p:txBody>
          <a:bodyPr wrap="none" lIns="91440" tIns="45720" rIns="91440" bIns="45720">
            <a:spAutoFit/>
          </a:bodyPr>
          <a:lstStyle/>
          <a:p>
            <a:pPr algn="ctr"/>
            <a:r>
              <a:rPr lang="zh-CN" altLang="en-US" sz="4000" dirty="0">
                <a:ln w="0"/>
                <a:solidFill>
                  <a:schemeClr val="accent1"/>
                </a:solidFill>
                <a:effectLst>
                  <a:outerShdw blurRad="38100" dist="25400" dir="5400000" algn="ctr" rotWithShape="0">
                    <a:srgbClr val="6E747A">
                      <a:alpha val="43000"/>
                    </a:srgbClr>
                  </a:outerShdw>
                </a:effectLst>
              </a:rPr>
              <a:t>多项式时间规约</a:t>
            </a:r>
          </a:p>
        </p:txBody>
      </p:sp>
      <p:sp>
        <p:nvSpPr>
          <p:cNvPr id="6" name="矩形 5">
            <a:extLst>
              <a:ext uri="{FF2B5EF4-FFF2-40B4-BE49-F238E27FC236}">
                <a16:creationId xmlns:a16="http://schemas.microsoft.com/office/drawing/2014/main" id="{3BCBFE04-4F63-44A1-A496-FF647FD32035}"/>
              </a:ext>
            </a:extLst>
          </p:cNvPr>
          <p:cNvSpPr/>
          <p:nvPr/>
        </p:nvSpPr>
        <p:spPr>
          <a:xfrm>
            <a:off x="4438430" y="1955714"/>
            <a:ext cx="2466961" cy="269851"/>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023D3A0-723D-4B2A-AB63-776BF33FB0F5}"/>
              </a:ext>
            </a:extLst>
          </p:cNvPr>
          <p:cNvSpPr/>
          <p:nvPr/>
        </p:nvSpPr>
        <p:spPr>
          <a:xfrm>
            <a:off x="1513927" y="752383"/>
            <a:ext cx="8441997" cy="557792"/>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740FEE-B735-4820-9397-1172B9ACED27}"/>
              </a:ext>
            </a:extLst>
          </p:cNvPr>
          <p:cNvSpPr/>
          <p:nvPr/>
        </p:nvSpPr>
        <p:spPr>
          <a:xfrm>
            <a:off x="1513926" y="1345645"/>
            <a:ext cx="8441997" cy="557792"/>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76BCDE9-7EF0-4CCD-AE05-6279D6C8E54B}"/>
              </a:ext>
            </a:extLst>
          </p:cNvPr>
          <p:cNvSpPr/>
          <p:nvPr/>
        </p:nvSpPr>
        <p:spPr>
          <a:xfrm>
            <a:off x="1569106" y="3733311"/>
            <a:ext cx="8441997" cy="348576"/>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8F1DCDA-DD4B-4EB5-AD5D-B44DDD61AEFA}"/>
              </a:ext>
            </a:extLst>
          </p:cNvPr>
          <p:cNvSpPr/>
          <p:nvPr/>
        </p:nvSpPr>
        <p:spPr>
          <a:xfrm>
            <a:off x="1513926" y="4591039"/>
            <a:ext cx="8441998" cy="815716"/>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AB550D5-B298-4F3C-84BF-71D4CC14FC47}"/>
              </a:ext>
            </a:extLst>
          </p:cNvPr>
          <p:cNvSpPr txBox="1"/>
          <p:nvPr/>
        </p:nvSpPr>
        <p:spPr>
          <a:xfrm>
            <a:off x="1569106" y="3129849"/>
            <a:ext cx="8363171" cy="584775"/>
          </a:xfrm>
          <a:prstGeom prst="rect">
            <a:avLst/>
          </a:prstGeom>
          <a:solidFill>
            <a:schemeClr val="bg1"/>
          </a:solidFill>
        </p:spPr>
        <p:txBody>
          <a:bodyPr wrap="square" rtlCol="0">
            <a:spAutoFit/>
          </a:bodyPr>
          <a:lstStyle/>
          <a:p>
            <a:r>
              <a:rPr lang="zh-CN" altLang="en-US" sz="1600" dirty="0"/>
              <a:t>若一个语言是多项式时间可归约到另一个已知有多项式时间算法的语言，则可以获得第一个语言的多项式算法，如下面的定理所示：</a:t>
            </a:r>
          </a:p>
        </p:txBody>
      </p:sp>
      <p:sp>
        <p:nvSpPr>
          <p:cNvPr id="13" name="文本框 12">
            <a:extLst>
              <a:ext uri="{FF2B5EF4-FFF2-40B4-BE49-F238E27FC236}">
                <a16:creationId xmlns:a16="http://schemas.microsoft.com/office/drawing/2014/main" id="{21D82E60-67D7-46BF-9D87-6D9DB3BF53BC}"/>
              </a:ext>
            </a:extLst>
          </p:cNvPr>
          <p:cNvSpPr txBox="1"/>
          <p:nvPr/>
        </p:nvSpPr>
        <p:spPr>
          <a:xfrm>
            <a:off x="1466629" y="4089130"/>
            <a:ext cx="8544474" cy="584775"/>
          </a:xfrm>
          <a:prstGeom prst="rect">
            <a:avLst/>
          </a:prstGeom>
          <a:solidFill>
            <a:schemeClr val="bg1"/>
          </a:solidFill>
        </p:spPr>
        <p:txBody>
          <a:bodyPr wrap="square" rtlCol="0">
            <a:spAutoFit/>
          </a:bodyPr>
          <a:lstStyle/>
          <a:p>
            <a:r>
              <a:rPr lang="zh-CN" altLang="en-US" sz="1600" dirty="0"/>
              <a:t>证明：设</a:t>
            </a:r>
            <a:r>
              <a:rPr lang="en-US" altLang="zh-CN" sz="1600" dirty="0"/>
              <a:t>M</a:t>
            </a:r>
            <a:r>
              <a:rPr lang="zh-CN" altLang="en-US" sz="1600" dirty="0"/>
              <a:t>是判定</a:t>
            </a:r>
            <a:r>
              <a:rPr lang="en-US" altLang="zh-CN" sz="1600" dirty="0"/>
              <a:t>B</a:t>
            </a:r>
            <a:r>
              <a:rPr lang="zh-CN" altLang="en-US" sz="1600" dirty="0"/>
              <a:t>的多项式时间算法，</a:t>
            </a:r>
            <a:r>
              <a:rPr lang="en-US" altLang="zh-CN" sz="1600" dirty="0"/>
              <a:t>f</a:t>
            </a:r>
            <a:r>
              <a:rPr lang="zh-CN" altLang="en-US" sz="1600" dirty="0"/>
              <a:t>是从</a:t>
            </a:r>
            <a:r>
              <a:rPr lang="en-US" altLang="zh-CN" sz="1600" dirty="0"/>
              <a:t>A</a:t>
            </a:r>
            <a:r>
              <a:rPr lang="zh-CN" altLang="en-US" sz="1600" dirty="0"/>
              <a:t>到</a:t>
            </a:r>
            <a:r>
              <a:rPr lang="en-US" altLang="zh-CN" sz="1600" dirty="0"/>
              <a:t>B</a:t>
            </a:r>
            <a:r>
              <a:rPr lang="zh-CN" altLang="en-US" sz="1600" dirty="0"/>
              <a:t>的多项式时间规约。判定</a:t>
            </a:r>
            <a:r>
              <a:rPr lang="en-US" altLang="zh-CN" sz="1600" dirty="0"/>
              <a:t>A</a:t>
            </a:r>
            <a:r>
              <a:rPr lang="zh-CN" altLang="en-US" sz="1600" dirty="0"/>
              <a:t>的多项式时间算法</a:t>
            </a:r>
            <a:r>
              <a:rPr lang="en-US" altLang="zh-CN" sz="1600" dirty="0"/>
              <a:t>N</a:t>
            </a:r>
            <a:r>
              <a:rPr lang="zh-CN" altLang="en-US" sz="1600" dirty="0"/>
              <a:t>的描述如下：</a:t>
            </a:r>
          </a:p>
        </p:txBody>
      </p:sp>
    </p:spTree>
    <p:extLst>
      <p:ext uri="{BB962C8B-B14F-4D97-AF65-F5344CB8AC3E}">
        <p14:creationId xmlns:p14="http://schemas.microsoft.com/office/powerpoint/2010/main" val="256472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810F90C-CC1A-4E0B-90E8-1F2D7E9A5EE1}"/>
              </a:ext>
            </a:extLst>
          </p:cNvPr>
          <p:cNvPicPr>
            <a:picLocks noChangeAspect="1"/>
          </p:cNvPicPr>
          <p:nvPr/>
        </p:nvPicPr>
        <p:blipFill rotWithShape="1">
          <a:blip r:embed="rId2">
            <a:extLst>
              <a:ext uri="{28A0092B-C50C-407E-A947-70E740481C1C}">
                <a14:useLocalDpi xmlns:a14="http://schemas.microsoft.com/office/drawing/2010/main" val="0"/>
              </a:ext>
            </a:extLst>
          </a:blip>
          <a:srcRect l="8646" t="9062" r="7956" b="13398"/>
          <a:stretch/>
        </p:blipFill>
        <p:spPr>
          <a:xfrm>
            <a:off x="1686757" y="1003177"/>
            <a:ext cx="8229600" cy="5317724"/>
          </a:xfrm>
          <a:prstGeom prst="rect">
            <a:avLst/>
          </a:prstGeom>
        </p:spPr>
      </p:pic>
      <p:sp>
        <p:nvSpPr>
          <p:cNvPr id="8" name="矩形 7">
            <a:extLst>
              <a:ext uri="{FF2B5EF4-FFF2-40B4-BE49-F238E27FC236}">
                <a16:creationId xmlns:a16="http://schemas.microsoft.com/office/drawing/2014/main" id="{5ABDDD7F-1949-44B0-B2AA-5EBA3F7A12C1}"/>
              </a:ext>
            </a:extLst>
          </p:cNvPr>
          <p:cNvSpPr/>
          <p:nvPr/>
        </p:nvSpPr>
        <p:spPr>
          <a:xfrm>
            <a:off x="5012223" y="79847"/>
            <a:ext cx="1705916"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3SAT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3">
            <a:extLst>
              <a:ext uri="{FF2B5EF4-FFF2-40B4-BE49-F238E27FC236}">
                <a16:creationId xmlns:a16="http://schemas.microsoft.com/office/drawing/2014/main" id="{720F57F5-1338-4A76-9A94-143E352C2800}"/>
              </a:ext>
            </a:extLst>
          </p:cNvPr>
          <p:cNvSpPr/>
          <p:nvPr/>
        </p:nvSpPr>
        <p:spPr>
          <a:xfrm>
            <a:off x="1686757" y="1863852"/>
            <a:ext cx="8441997" cy="557792"/>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F5545CA-1E40-40EF-84A0-86E13F9C7946}"/>
              </a:ext>
            </a:extLst>
          </p:cNvPr>
          <p:cNvSpPr/>
          <p:nvPr/>
        </p:nvSpPr>
        <p:spPr>
          <a:xfrm>
            <a:off x="1686757" y="2447359"/>
            <a:ext cx="8441997" cy="557792"/>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598EF52-339C-4EBB-8145-DD92110E1C48}"/>
              </a:ext>
            </a:extLst>
          </p:cNvPr>
          <p:cNvSpPr/>
          <p:nvPr/>
        </p:nvSpPr>
        <p:spPr>
          <a:xfrm>
            <a:off x="1686756" y="3878565"/>
            <a:ext cx="8441997" cy="307180"/>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A5F50E3-D121-4D2E-BA7C-C44CB44EFDBA}"/>
              </a:ext>
            </a:extLst>
          </p:cNvPr>
          <p:cNvSpPr txBox="1"/>
          <p:nvPr/>
        </p:nvSpPr>
        <p:spPr>
          <a:xfrm>
            <a:off x="1440663" y="1065530"/>
            <a:ext cx="9064580" cy="1077218"/>
          </a:xfrm>
          <a:prstGeom prst="rect">
            <a:avLst/>
          </a:prstGeom>
          <a:solidFill>
            <a:schemeClr val="bg1"/>
          </a:solid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在举例说明多项式时间规约之前，先介绍</a:t>
            </a:r>
            <a:r>
              <a:rPr lang="en-US" altLang="zh-CN" sz="1600" dirty="0">
                <a:latin typeface="华文楷体" panose="02010600040101010101" pitchFamily="2" charset="-122"/>
                <a:ea typeface="华文楷体" panose="02010600040101010101" pitchFamily="2" charset="-122"/>
              </a:rPr>
              <a:t>3SAT </a:t>
            </a:r>
            <a:r>
              <a:rPr lang="zh-CN" altLang="en-US" sz="1600" dirty="0">
                <a:latin typeface="华文楷体" panose="02010600040101010101" pitchFamily="2" charset="-122"/>
                <a:ea typeface="华文楷体" panose="02010600040101010101" pitchFamily="2" charset="-122"/>
              </a:rPr>
              <a:t>它是可满足性问题的一种特殊情况，其中所有公式都具有一种特殊</a:t>
            </a:r>
            <a:r>
              <a:rPr lang="en-US" altLang="zh-CN" sz="1600" dirty="0" err="1">
                <a:latin typeface="华文楷体" panose="02010600040101010101" pitchFamily="2" charset="-122"/>
                <a:ea typeface="华文楷体" panose="02010600040101010101" pitchFamily="2" charset="-122"/>
              </a:rPr>
              <a:t>i</a:t>
            </a:r>
            <a:r>
              <a:rPr lang="zh-CN" altLang="en-US" sz="1600" dirty="0">
                <a:latin typeface="华文楷体" panose="02010600040101010101" pitchFamily="2" charset="-122"/>
                <a:ea typeface="华文楷体" panose="02010600040101010101" pitchFamily="2" charset="-122"/>
              </a:rPr>
              <a:t>形式，文字是一个布尔变量或者布尔变量的非 如</a:t>
            </a:r>
            <a:r>
              <a:rPr lang="en-US" altLang="zh-CN" sz="1600" dirty="0">
                <a:latin typeface="华文楷体" panose="02010600040101010101" pitchFamily="2" charset="-122"/>
                <a:ea typeface="华文楷体" panose="02010600040101010101" pitchFamily="2" charset="-122"/>
              </a:rPr>
              <a:t>x</a:t>
            </a:r>
            <a:r>
              <a:rPr lang="zh-CN" altLang="en-US" sz="1600" dirty="0">
                <a:latin typeface="华文楷体" panose="02010600040101010101" pitchFamily="2" charset="-122"/>
                <a:ea typeface="华文楷体" panose="02010600040101010101" pitchFamily="2" charset="-122"/>
              </a:rPr>
              <a:t>和非</a:t>
            </a:r>
            <a:r>
              <a:rPr lang="en-US" altLang="zh-CN" sz="1600" dirty="0">
                <a:latin typeface="华文楷体" panose="02010600040101010101" pitchFamily="2" charset="-122"/>
                <a:ea typeface="华文楷体" panose="02010600040101010101" pitchFamily="2" charset="-122"/>
              </a:rPr>
              <a:t>x </a:t>
            </a:r>
            <a:r>
              <a:rPr lang="zh-CN" altLang="en-US" sz="1600" dirty="0">
                <a:latin typeface="华文楷体" panose="02010600040101010101" pitchFamily="2" charset="-122"/>
                <a:ea typeface="华文楷体" panose="02010600040101010101" pitchFamily="2" charset="-122"/>
              </a:rPr>
              <a:t>子句是由</a:t>
            </a:r>
            <a:r>
              <a:rPr lang="en-US" altLang="zh-CN" sz="1600" dirty="0">
                <a:latin typeface="华文楷体" panose="02010600040101010101" pitchFamily="2" charset="-122"/>
                <a:ea typeface="华文楷体" panose="02010600040101010101" pitchFamily="2" charset="-122"/>
              </a:rPr>
              <a:t>V</a:t>
            </a:r>
            <a:r>
              <a:rPr lang="zh-CN" altLang="en-US" sz="1600" dirty="0">
                <a:latin typeface="华文楷体" panose="02010600040101010101" pitchFamily="2" charset="-122"/>
                <a:ea typeface="华文楷体" panose="02010600040101010101" pitchFamily="2" charset="-122"/>
              </a:rPr>
              <a:t>连接起来的若干问题，如（</a:t>
            </a:r>
            <a:r>
              <a:rPr lang="en-US" altLang="zh-CN" sz="1600" dirty="0">
                <a:latin typeface="华文楷体" panose="02010600040101010101" pitchFamily="2" charset="-122"/>
                <a:ea typeface="华文楷体" panose="02010600040101010101" pitchFamily="2" charset="-122"/>
              </a:rPr>
              <a:t>x1 V x2 V x4</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一个布尔公式 若是由</a:t>
            </a:r>
            <a:r>
              <a:rPr lang="en-US" altLang="zh-CN" sz="1600" dirty="0">
                <a:latin typeface="华文楷体" panose="02010600040101010101" pitchFamily="2" charset="-122"/>
                <a:ea typeface="华文楷体" panose="02010600040101010101" pitchFamily="2" charset="-122"/>
              </a:rPr>
              <a:t>and</a:t>
            </a:r>
            <a:r>
              <a:rPr lang="zh-CN" altLang="en-US" sz="1600" dirty="0">
                <a:latin typeface="华文楷体" panose="02010600040101010101" pitchFamily="2" charset="-122"/>
                <a:ea typeface="华文楷体" panose="02010600040101010101" pitchFamily="2" charset="-122"/>
              </a:rPr>
              <a:t>链接的若干子句组成，则为合取范式的，称他为</a:t>
            </a:r>
            <a:r>
              <a:rPr lang="en-US" altLang="zh-CN" sz="1600" dirty="0" err="1">
                <a:latin typeface="华文楷体" panose="02010600040101010101" pitchFamily="2" charset="-122"/>
                <a:ea typeface="华文楷体" panose="02010600040101010101" pitchFamily="2" charset="-122"/>
              </a:rPr>
              <a:t>cnf</a:t>
            </a:r>
            <a:r>
              <a:rPr lang="zh-CN" altLang="en-US" sz="1600" dirty="0">
                <a:latin typeface="华文楷体" panose="02010600040101010101" pitchFamily="2" charset="-122"/>
                <a:ea typeface="华文楷体" panose="02010600040101010101" pitchFamily="2" charset="-122"/>
              </a:rPr>
              <a:t>公式，如</a:t>
            </a:r>
          </a:p>
        </p:txBody>
      </p:sp>
      <p:sp>
        <p:nvSpPr>
          <p:cNvPr id="10" name="文本框 9">
            <a:extLst>
              <a:ext uri="{FF2B5EF4-FFF2-40B4-BE49-F238E27FC236}">
                <a16:creationId xmlns:a16="http://schemas.microsoft.com/office/drawing/2014/main" id="{A7EA1F95-6BDB-452E-BA67-920C20001238}"/>
              </a:ext>
            </a:extLst>
          </p:cNvPr>
          <p:cNvSpPr txBox="1"/>
          <p:nvPr/>
        </p:nvSpPr>
        <p:spPr>
          <a:xfrm>
            <a:off x="1563710" y="2421644"/>
            <a:ext cx="9064580" cy="338554"/>
          </a:xfrm>
          <a:prstGeom prst="rect">
            <a:avLst/>
          </a:prstGeom>
          <a:solidFill>
            <a:schemeClr val="bg1"/>
          </a:solid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若是所有子句都有三个文字，则为</a:t>
            </a:r>
            <a:r>
              <a:rPr lang="en-US" altLang="zh-CN" sz="1600" dirty="0">
                <a:latin typeface="华文楷体" panose="02010600040101010101" pitchFamily="2" charset="-122"/>
                <a:ea typeface="华文楷体" panose="02010600040101010101" pitchFamily="2" charset="-122"/>
              </a:rPr>
              <a:t>3cnf</a:t>
            </a:r>
            <a:r>
              <a:rPr lang="zh-CN" altLang="en-US" sz="1600" dirty="0">
                <a:latin typeface="华文楷体" panose="02010600040101010101" pitchFamily="2" charset="-122"/>
                <a:ea typeface="华文楷体" panose="02010600040101010101" pitchFamily="2" charset="-122"/>
              </a:rPr>
              <a:t>公式，如</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07BB26D-4B5E-4188-9F64-5A4EDC11CA0B}"/>
                  </a:ext>
                </a:extLst>
              </p:cNvPr>
              <p:cNvSpPr txBox="1"/>
              <p:nvPr/>
            </p:nvSpPr>
            <p:spPr>
              <a:xfrm>
                <a:off x="1503275" y="3066078"/>
                <a:ext cx="9064580" cy="830997"/>
              </a:xfrm>
              <a:prstGeom prst="rect">
                <a:avLst/>
              </a:prstGeom>
              <a:solidFill>
                <a:schemeClr val="bg1"/>
              </a:solid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令</a:t>
                </a:r>
                <a:r>
                  <a:rPr lang="en-US" altLang="zh-CN" sz="1600" dirty="0">
                    <a:latin typeface="华文楷体" panose="02010600040101010101" pitchFamily="2" charset="-122"/>
                    <a:ea typeface="华文楷体" panose="02010600040101010101" pitchFamily="2" charset="-122"/>
                  </a:rPr>
                  <a:t>3SAT={</a:t>
                </a:r>
                <a14:m>
                  <m:oMath xmlns:m="http://schemas.openxmlformats.org/officeDocument/2006/math">
                    <m:r>
                      <a:rPr lang="en-US" altLang="zh-CN" sz="1600" dirty="0" smtClean="0">
                        <a:latin typeface="Cambria Math" panose="02040503050406030204" pitchFamily="18" charset="0"/>
                        <a:ea typeface="华文楷体" panose="02010600040101010101" pitchFamily="2" charset="-122"/>
                      </a:rPr>
                      <m:t>&lt;</m:t>
                    </m:r>
                    <m:r>
                      <a:rPr lang="zh-CN" altLang="en-US" sz="1600" i="1">
                        <a:latin typeface="Cambria Math" panose="02040503050406030204" pitchFamily="18" charset="0"/>
                        <a:ea typeface="华文楷体" panose="02010600040101010101" pitchFamily="2" charset="-122"/>
                      </a:rPr>
                      <m:t>𝜑</m:t>
                    </m:r>
                    <m:r>
                      <a:rPr lang="en-US" altLang="zh-CN" sz="1600" b="0" i="0" dirty="0" smtClean="0">
                        <a:latin typeface="Cambria Math" panose="02040503050406030204" pitchFamily="18" charset="0"/>
                        <a:ea typeface="华文楷体" panose="02010600040101010101" pitchFamily="2" charset="-122"/>
                      </a:rPr>
                      <m:t>&gt;</m:t>
                    </m:r>
                    <m:r>
                      <a:rPr lang="en-US" altLang="zh-CN" sz="1600" b="0" i="1" dirty="0" smtClean="0">
                        <a:latin typeface="Cambria Math" panose="02040503050406030204" pitchFamily="18" charset="0"/>
                        <a:ea typeface="华文楷体" panose="02010600040101010101" pitchFamily="2" charset="-122"/>
                      </a:rPr>
                      <m:t>|</m:t>
                    </m:r>
                    <m:r>
                      <a:rPr lang="zh-CN" altLang="en-US" sz="1600" i="1" smtClean="0">
                        <a:latin typeface="Cambria Math" panose="02040503050406030204" pitchFamily="18" charset="0"/>
                        <a:ea typeface="华文楷体" panose="02010600040101010101" pitchFamily="2" charset="-122"/>
                      </a:rPr>
                      <m:t>𝜑</m:t>
                    </m:r>
                    <m:r>
                      <a:rPr lang="zh-CN" altLang="en-US" sz="1600" i="1">
                        <a:latin typeface="Cambria Math" panose="02040503050406030204" pitchFamily="18" charset="0"/>
                        <a:ea typeface="华文楷体" panose="02010600040101010101" pitchFamily="2" charset="-122"/>
                      </a:rPr>
                      <m:t>是</m:t>
                    </m:r>
                  </m:oMath>
                </a14:m>
                <a:r>
                  <a:rPr lang="zh-CN" altLang="en-US" sz="1600" dirty="0">
                    <a:latin typeface="华文楷体" panose="02010600040101010101" pitchFamily="2" charset="-122"/>
                    <a:ea typeface="华文楷体" panose="02010600040101010101" pitchFamily="2" charset="-122"/>
                  </a:rPr>
                  <a:t>可满足的</a:t>
                </a:r>
                <a:r>
                  <a:rPr lang="en-US" altLang="zh-CN" sz="1600" dirty="0">
                    <a:latin typeface="华文楷体" panose="02010600040101010101" pitchFamily="2" charset="-122"/>
                    <a:ea typeface="华文楷体" panose="02010600040101010101" pitchFamily="2" charset="-122"/>
                  </a:rPr>
                  <a:t>3cnf</a:t>
                </a:r>
                <a:r>
                  <a:rPr lang="zh-CN" altLang="en-US" sz="1600" dirty="0">
                    <a:latin typeface="华文楷体" panose="02010600040101010101" pitchFamily="2" charset="-122"/>
                    <a:ea typeface="华文楷体" panose="02010600040101010101" pitchFamily="2" charset="-122"/>
                  </a:rPr>
                  <a:t>公式</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 在可满足的</a:t>
                </a:r>
                <a:r>
                  <a:rPr lang="en-US" altLang="zh-CN" sz="1600" dirty="0" err="1">
                    <a:latin typeface="华文楷体" panose="02010600040101010101" pitchFamily="2" charset="-122"/>
                    <a:ea typeface="华文楷体" panose="02010600040101010101" pitchFamily="2" charset="-122"/>
                  </a:rPr>
                  <a:t>cnf</a:t>
                </a:r>
                <a:r>
                  <a:rPr lang="zh-CN" altLang="en-US" sz="1600" dirty="0">
                    <a:latin typeface="华文楷体" panose="02010600040101010101" pitchFamily="2" charset="-122"/>
                    <a:ea typeface="华文楷体" panose="02010600040101010101" pitchFamily="2" charset="-122"/>
                  </a:rPr>
                  <a:t>公式中，每一个子句必须至少包含一个赋值为</a:t>
                </a:r>
                <a:r>
                  <a:rPr lang="en-US" altLang="zh-CN" sz="1600" dirty="0">
                    <a:latin typeface="华文楷体" panose="02010600040101010101" pitchFamily="2" charset="-122"/>
                    <a:ea typeface="华文楷体" panose="02010600040101010101" pitchFamily="2" charset="-122"/>
                  </a:rPr>
                  <a:t>1</a:t>
                </a:r>
                <a:r>
                  <a:rPr lang="zh-CN" altLang="en-US" sz="1600" dirty="0">
                    <a:latin typeface="华文楷体" panose="02010600040101010101" pitchFamily="2" charset="-122"/>
                    <a:ea typeface="华文楷体" panose="02010600040101010101" pitchFamily="2" charset="-122"/>
                  </a:rPr>
                  <a:t>的数字。</a:t>
                </a:r>
                <a:endParaRPr lang="en-US" altLang="zh-CN" sz="1600" dirty="0">
                  <a:latin typeface="华文楷体" panose="02010600040101010101" pitchFamily="2" charset="-122"/>
                  <a:ea typeface="华文楷体" panose="02010600040101010101" pitchFamily="2" charset="-122"/>
                </a:endParaRPr>
              </a:p>
              <a:p>
                <a:endParaRPr lang="zh-CN" altLang="en-US" sz="1600" dirty="0">
                  <a:latin typeface="华文楷体" panose="02010600040101010101" pitchFamily="2" charset="-122"/>
                  <a:ea typeface="华文楷体" panose="02010600040101010101" pitchFamily="2" charset="-122"/>
                </a:endParaRPr>
              </a:p>
            </p:txBody>
          </p:sp>
        </mc:Choice>
        <mc:Fallback xmlns="">
          <p:sp>
            <p:nvSpPr>
              <p:cNvPr id="11" name="文本框 10">
                <a:extLst>
                  <a:ext uri="{FF2B5EF4-FFF2-40B4-BE49-F238E27FC236}">
                    <a16:creationId xmlns:a16="http://schemas.microsoft.com/office/drawing/2014/main" id="{807BB26D-4B5E-4188-9F64-5A4EDC11CA0B}"/>
                  </a:ext>
                </a:extLst>
              </p:cNvPr>
              <p:cNvSpPr txBox="1">
                <a:spLocks noRot="1" noChangeAspect="1" noMove="1" noResize="1" noEditPoints="1" noAdjustHandles="1" noChangeArrowheads="1" noChangeShapeType="1" noTextEdit="1"/>
              </p:cNvSpPr>
              <p:nvPr/>
            </p:nvSpPr>
            <p:spPr>
              <a:xfrm>
                <a:off x="1503275" y="3066078"/>
                <a:ext cx="9064580" cy="830997"/>
              </a:xfrm>
              <a:prstGeom prst="rect">
                <a:avLst/>
              </a:prstGeom>
              <a:blipFill>
                <a:blip r:embed="rId3"/>
                <a:stretch>
                  <a:fillRect l="-403" t="-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A8798D-8144-401E-A348-42942CA27783}"/>
                  </a:ext>
                </a:extLst>
              </p:cNvPr>
              <p:cNvSpPr txBox="1"/>
              <p:nvPr/>
            </p:nvSpPr>
            <p:spPr>
              <a:xfrm>
                <a:off x="1828646" y="4210838"/>
                <a:ext cx="9064580" cy="1077218"/>
              </a:xfrm>
              <a:prstGeom prst="rect">
                <a:avLst/>
              </a:prstGeom>
              <a:solidFill>
                <a:schemeClr val="bg1"/>
              </a:solid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证明：设</a:t>
                </a:r>
                <a14:m>
                  <m:oMath xmlns:m="http://schemas.openxmlformats.org/officeDocument/2006/math">
                    <m:r>
                      <a:rPr lang="zh-CN" altLang="en-US" sz="1600" i="1" smtClean="0">
                        <a:latin typeface="Cambria Math" panose="02040503050406030204" pitchFamily="18" charset="0"/>
                        <a:ea typeface="华文楷体" panose="02010600040101010101" pitchFamily="2" charset="-122"/>
                      </a:rPr>
                      <m:t>𝜑</m:t>
                    </m:r>
                  </m:oMath>
                </a14:m>
                <a:r>
                  <a:rPr lang="zh-CN" altLang="en-US" sz="1600" dirty="0">
                    <a:latin typeface="华文楷体" panose="02010600040101010101" pitchFamily="2" charset="-122"/>
                    <a:ea typeface="华文楷体" panose="02010600040101010101" pitchFamily="2" charset="-122"/>
                  </a:rPr>
                  <a:t>是</a:t>
                </a:r>
                <a:r>
                  <a:rPr lang="en-US" altLang="zh-CN" sz="1600" dirty="0">
                    <a:latin typeface="华文楷体" panose="02010600040101010101" pitchFamily="2" charset="-122"/>
                    <a:ea typeface="华文楷体" panose="02010600040101010101" pitchFamily="2" charset="-122"/>
                  </a:rPr>
                  <a:t>k</a:t>
                </a:r>
                <a:r>
                  <a:rPr lang="zh-CN" altLang="en-US" sz="1600" dirty="0">
                    <a:latin typeface="华文楷体" panose="02010600040101010101" pitchFamily="2" charset="-122"/>
                    <a:ea typeface="华文楷体" panose="02010600040101010101" pitchFamily="2" charset="-122"/>
                  </a:rPr>
                  <a:t>个子句的公式，如</a:t>
                </a:r>
                <a:endParaRPr lang="en-US" altLang="zh-CN" sz="16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zh-CN" altLang="en-US" sz="1600" dirty="0">
                  <a:latin typeface="华文楷体" panose="02010600040101010101" pitchFamily="2" charset="-122"/>
                  <a:ea typeface="华文楷体" panose="02010600040101010101" pitchFamily="2" charset="-122"/>
                </a:endParaRPr>
              </a:p>
            </p:txBody>
          </p:sp>
        </mc:Choice>
        <mc:Fallback xmlns="">
          <p:sp>
            <p:nvSpPr>
              <p:cNvPr id="12" name="文本框 11">
                <a:extLst>
                  <a:ext uri="{FF2B5EF4-FFF2-40B4-BE49-F238E27FC236}">
                    <a16:creationId xmlns:a16="http://schemas.microsoft.com/office/drawing/2014/main" id="{E9A8798D-8144-401E-A348-42942CA27783}"/>
                  </a:ext>
                </a:extLst>
              </p:cNvPr>
              <p:cNvSpPr txBox="1">
                <a:spLocks noRot="1" noChangeAspect="1" noMove="1" noResize="1" noEditPoints="1" noAdjustHandles="1" noChangeArrowheads="1" noChangeShapeType="1" noTextEdit="1"/>
              </p:cNvSpPr>
              <p:nvPr/>
            </p:nvSpPr>
            <p:spPr>
              <a:xfrm>
                <a:off x="1828646" y="4210838"/>
                <a:ext cx="9064580" cy="1077218"/>
              </a:xfrm>
              <a:prstGeom prst="rect">
                <a:avLst/>
              </a:prstGeom>
              <a:blipFill>
                <a:blip r:embed="rId4"/>
                <a:stretch>
                  <a:fillRect l="-403" t="-1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213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71A600-EBCE-425C-BC6E-C48B94D750B8}"/>
              </a:ext>
            </a:extLst>
          </p:cNvPr>
          <p:cNvPicPr>
            <a:picLocks noChangeAspect="1"/>
          </p:cNvPicPr>
          <p:nvPr/>
        </p:nvPicPr>
        <p:blipFill>
          <a:blip r:embed="rId2"/>
          <a:stretch>
            <a:fillRect/>
          </a:stretch>
        </p:blipFill>
        <p:spPr>
          <a:xfrm>
            <a:off x="7538390" y="1057275"/>
            <a:ext cx="2619375" cy="2371725"/>
          </a:xfrm>
          <a:prstGeom prst="rect">
            <a:avLst/>
          </a:prstGeom>
        </p:spPr>
      </p:pic>
      <p:sp>
        <p:nvSpPr>
          <p:cNvPr id="5" name="文本框 4">
            <a:extLst>
              <a:ext uri="{FF2B5EF4-FFF2-40B4-BE49-F238E27FC236}">
                <a16:creationId xmlns:a16="http://schemas.microsoft.com/office/drawing/2014/main" id="{5D5F1FFF-130E-4E91-8194-960D93B7B25E}"/>
              </a:ext>
            </a:extLst>
          </p:cNvPr>
          <p:cNvSpPr txBox="1"/>
          <p:nvPr/>
        </p:nvSpPr>
        <p:spPr>
          <a:xfrm>
            <a:off x="719091" y="532660"/>
            <a:ext cx="7973658" cy="369332"/>
          </a:xfrm>
          <a:prstGeom prst="rect">
            <a:avLst/>
          </a:prstGeom>
          <a:noFill/>
        </p:spPr>
        <p:txBody>
          <a:bodyPr wrap="none" rtlCol="0">
            <a:spAutoFit/>
          </a:bodyPr>
          <a:lstStyle/>
          <a:p>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哈密顿路径：有向图</a:t>
            </a:r>
            <a:r>
              <a:rPr lang="en-US" altLang="zh-CN" b="1" dirty="0">
                <a:latin typeface="楷体" panose="02010609060101010101" pitchFamily="49" charset="-122"/>
                <a:ea typeface="楷体" panose="02010609060101010101" pitchFamily="49" charset="-122"/>
              </a:rPr>
              <a:t>G</a:t>
            </a:r>
            <a:r>
              <a:rPr lang="zh-CN" altLang="en-US" b="1" dirty="0">
                <a:latin typeface="楷体" panose="02010609060101010101" pitchFamily="49" charset="-122"/>
                <a:ea typeface="楷体" panose="02010609060101010101" pitchFamily="49" charset="-122"/>
              </a:rPr>
              <a:t>中的哈密顿路径是指每个节点恰好一次的有向路径。</a:t>
            </a:r>
          </a:p>
        </p:txBody>
      </p:sp>
      <p:sp>
        <p:nvSpPr>
          <p:cNvPr id="6" name="文本框 5">
            <a:extLst>
              <a:ext uri="{FF2B5EF4-FFF2-40B4-BE49-F238E27FC236}">
                <a16:creationId xmlns:a16="http://schemas.microsoft.com/office/drawing/2014/main" id="{16E8D4EF-23CB-4D78-868D-7B10C52E3403}"/>
              </a:ext>
            </a:extLst>
          </p:cNvPr>
          <p:cNvSpPr txBox="1"/>
          <p:nvPr/>
        </p:nvSpPr>
        <p:spPr>
          <a:xfrm>
            <a:off x="719090" y="1057275"/>
            <a:ext cx="7290778" cy="369332"/>
          </a:xfrm>
          <a:prstGeom prst="rect">
            <a:avLst/>
          </a:prstGeom>
          <a:noFill/>
        </p:spPr>
        <p:txBody>
          <a:bodyPr wrap="none" rtlCol="0">
            <a:spAutoFi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哈密顿路径</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HAMPATH={&lt;G, s, t&gt;|G</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是包含</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的哈密顿路径的有向图</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2871F189-CC2D-45AD-B3ED-A498FCFAA1B2}"/>
              </a:ext>
            </a:extLst>
          </p:cNvPr>
          <p:cNvSpPr txBox="1"/>
          <p:nvPr/>
        </p:nvSpPr>
        <p:spPr>
          <a:xfrm>
            <a:off x="719091" y="1629260"/>
            <a:ext cx="7003515" cy="1477328"/>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哈密顿路径是一种典型的多项式可验证性问题。通过蛮力算法，很容易获得哈密顿问题的指数时间算法。但是没人知道是否该问题能在多项式时间内求解。虽然不能在多项式时间内找到它的全部解，但是可以在多项式内证明该问题存在一个解。所以哈密顿问题验证是否存在解可以在多项式时间算法内完成。</a:t>
            </a:r>
          </a:p>
        </p:txBody>
      </p:sp>
      <p:sp>
        <p:nvSpPr>
          <p:cNvPr id="8" name="文本框 7">
            <a:extLst>
              <a:ext uri="{FF2B5EF4-FFF2-40B4-BE49-F238E27FC236}">
                <a16:creationId xmlns:a16="http://schemas.microsoft.com/office/drawing/2014/main" id="{A1AC8535-A0A7-4786-9DEF-9CC408F68E21}"/>
              </a:ext>
            </a:extLst>
          </p:cNvPr>
          <p:cNvSpPr txBox="1"/>
          <p:nvPr/>
        </p:nvSpPr>
        <p:spPr>
          <a:xfrm>
            <a:off x="1114649" y="5635931"/>
            <a:ext cx="7967400" cy="923330"/>
          </a:xfrm>
          <a:prstGeom prst="rect">
            <a:avLst/>
          </a:prstGeom>
          <a:noFill/>
        </p:spPr>
        <p:txBody>
          <a:bodyPr wrap="square" rtlCol="0">
            <a:spAutoFi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有些问题可能不是多项式可验证的，例如</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HAMPATH</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的补问题，尽管能够判定图中没有哈密顿路径，但如果不采用原先做判定时用的指数级算法，就没有办法让人验证它的不存在性。 </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3611BEDC-7A47-49D6-AC91-99D55B93C1FE}"/>
              </a:ext>
            </a:extLst>
          </p:cNvPr>
          <p:cNvSpPr/>
          <p:nvPr/>
        </p:nvSpPr>
        <p:spPr>
          <a:xfrm>
            <a:off x="3675355" y="0"/>
            <a:ext cx="4385467" cy="523220"/>
          </a:xfrm>
          <a:prstGeom prst="rect">
            <a:avLst/>
          </a:prstGeom>
          <a:noFill/>
        </p:spPr>
        <p:txBody>
          <a:bodyPr wrap="squar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多项式可验证问题</a:t>
            </a:r>
          </a:p>
        </p:txBody>
      </p:sp>
      <p:sp>
        <p:nvSpPr>
          <p:cNvPr id="10" name="文本框 9">
            <a:extLst>
              <a:ext uri="{FF2B5EF4-FFF2-40B4-BE49-F238E27FC236}">
                <a16:creationId xmlns:a16="http://schemas.microsoft.com/office/drawing/2014/main" id="{5D8677C0-CB9E-435C-9DD4-F5336713B08C}"/>
              </a:ext>
            </a:extLst>
          </p:cNvPr>
          <p:cNvSpPr txBox="1"/>
          <p:nvPr/>
        </p:nvSpPr>
        <p:spPr>
          <a:xfrm>
            <a:off x="877750" y="3715087"/>
            <a:ext cx="7967400" cy="1754326"/>
          </a:xfrm>
          <a:prstGeom prst="rect">
            <a:avLst/>
          </a:prstGeom>
          <a:noFill/>
        </p:spPr>
        <p:txBody>
          <a:bodyPr wrap="square" rtlCol="0">
            <a:sp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合数性：当一个自然数是两个大于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的证书的乘积的时候，称该自然数为合数。令</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COMPOSITES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x|x</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pq</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，整数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 q&gt;1}</a:t>
            </a:r>
          </a:p>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虽然不知道判定该问题的多项式时间算法，但是很容易能够验证一个数是合数。因为这只需要该数的一个因子。</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2483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5C72A-FD64-414A-A354-7D4407582F7C}"/>
              </a:ext>
            </a:extLst>
          </p:cNvPr>
          <p:cNvSpPr txBox="1"/>
          <p:nvPr/>
        </p:nvSpPr>
        <p:spPr>
          <a:xfrm>
            <a:off x="1454799" y="998519"/>
            <a:ext cx="7967400" cy="4439933"/>
          </a:xfrm>
          <a:prstGeom prst="rect">
            <a:avLst/>
          </a:prstGeom>
          <a:noFill/>
        </p:spPr>
        <p:txBody>
          <a:bodyPr wrap="square" rtlCol="0">
            <a:spAutoFit/>
          </a:bodyPr>
          <a:lstStyle/>
          <a:p>
            <a:pPr>
              <a:lnSpc>
                <a:spcPct val="20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定义：语言</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的验证机是一个算法</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，这里</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 = {w|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对某个字符串</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接收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w,c</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&gt;}</a:t>
            </a:r>
          </a:p>
          <a:p>
            <a:pPr>
              <a:lnSpc>
                <a:spcPct val="20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因为只根据</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的长度来度量验证机的时间，所以多项式时间验证机在</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的长度的多项式时间内运行，若语言</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有一个多项式时间验证机，则称他为多项式可验证。</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若有额外信息能够字符串</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的成员，称该信息为</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的成员资格证书，或者证明。</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哈密顿问题的证书就是一条正确的哈密顿路径。</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4814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65E208-C3D0-4E8F-A6B4-CAD30BD9B071}"/>
              </a:ext>
            </a:extLst>
          </p:cNvPr>
          <p:cNvSpPr txBox="1"/>
          <p:nvPr/>
        </p:nvSpPr>
        <p:spPr>
          <a:xfrm>
            <a:off x="904383" y="115409"/>
            <a:ext cx="4602542" cy="369332"/>
          </a:xfrm>
          <a:prstGeom prst="rect">
            <a:avLst/>
          </a:prstGeom>
          <a:noFill/>
        </p:spPr>
        <p:txBody>
          <a:bodyPr wrap="none" rtlCol="0">
            <a:spAutoFit/>
          </a:bodyPr>
          <a:lstStyle/>
          <a:p>
            <a:r>
              <a:rPr lang="en-US" altLang="zh-CN" b="1" dirty="0">
                <a:latin typeface="楷体" panose="02010609060101010101" pitchFamily="49" charset="-122"/>
                <a:ea typeface="楷体" panose="02010609060101010101" pitchFamily="49" charset="-122"/>
              </a:rPr>
              <a:t>NP</a:t>
            </a:r>
            <a:r>
              <a:rPr lang="zh-CN" altLang="en-US" b="1" dirty="0">
                <a:latin typeface="楷体" panose="02010609060101010101" pitchFamily="49" charset="-122"/>
                <a:ea typeface="楷体" panose="02010609060101010101" pitchFamily="49" charset="-122"/>
              </a:rPr>
              <a:t>问题是具有多项式时间验证机的语言类。</a:t>
            </a:r>
          </a:p>
        </p:txBody>
      </p:sp>
      <p:sp>
        <p:nvSpPr>
          <p:cNvPr id="5" name="文本框 4">
            <a:extLst>
              <a:ext uri="{FF2B5EF4-FFF2-40B4-BE49-F238E27FC236}">
                <a16:creationId xmlns:a16="http://schemas.microsoft.com/office/drawing/2014/main" id="{CDC81D36-66ED-4F33-8B87-CE0D7080DE03}"/>
              </a:ext>
            </a:extLst>
          </p:cNvPr>
          <p:cNvSpPr txBox="1"/>
          <p:nvPr/>
        </p:nvSpPr>
        <p:spPr>
          <a:xfrm>
            <a:off x="904383" y="550626"/>
            <a:ext cx="7967400" cy="2031325"/>
          </a:xfrm>
          <a:prstGeom prst="rect">
            <a:avLst/>
          </a:prstGeom>
          <a:noFill/>
        </p:spPr>
        <p:txBody>
          <a:bodyPr wrap="square" rtlCol="0">
            <a:sp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对输入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G,s,t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这里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是包含节点</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和节点</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的有向图。</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）写一列</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个数，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p2</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,pm</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的节点数。列中每一个数都是从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的非确定型挑选。</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）在列中检查重复性，若发现有重复，则拒绝。</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s=p1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t=pm</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是否都成立，若有一个不成立则拒绝。</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中的每一个</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pi</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pi+1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）是否是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的一条边，若有一个不是，则拒绝。否则，所有检查都通过了，则接收。</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6F46D994-5B49-41B4-B73C-A60B0A8DC97C}"/>
              </a:ext>
            </a:extLst>
          </p:cNvPr>
          <p:cNvSpPr txBox="1"/>
          <p:nvPr/>
        </p:nvSpPr>
        <p:spPr>
          <a:xfrm>
            <a:off x="203047" y="2952776"/>
            <a:ext cx="5892953" cy="2308324"/>
          </a:xfrm>
          <a:prstGeom prst="rect">
            <a:avLst/>
          </a:prstGeom>
          <a:noFill/>
        </p:spPr>
        <p:txBody>
          <a:bodyPr wrap="square" rtlCol="0">
            <a:spAutoFi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一个语言在</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中，当且仅当它能被某个非确定型多项式时间图灵机判定。</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证明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“对长为</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的输入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）非确定的选择长为</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次方的字符串</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）在输入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&lt;w, c&gt;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上运行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接收，则接收，否则拒绝。</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D3F6BD14-1B2A-44F9-B059-AA0D3C024BA0}"/>
              </a:ext>
            </a:extLst>
          </p:cNvPr>
          <p:cNvSpPr txBox="1"/>
          <p:nvPr/>
        </p:nvSpPr>
        <p:spPr>
          <a:xfrm>
            <a:off x="6096000" y="3537386"/>
            <a:ext cx="5631402" cy="1477328"/>
          </a:xfrm>
          <a:prstGeom prst="rect">
            <a:avLst/>
          </a:prstGeom>
          <a:noFill/>
        </p:spPr>
        <p:txBody>
          <a:bodyPr wrap="square" rtlCol="0">
            <a:spAutoFi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证明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“对输入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w,c</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这里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是字符串：</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）在输入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上模拟</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，把</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的每一个符号看作是对每一步所作的非确定型选择的描述。</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的该计算分支接接受则接收，否则拒绝。</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0C3DC87-D721-494C-892D-0FD8298F956A}"/>
                  </a:ext>
                </a:extLst>
              </p:cNvPr>
              <p:cNvSpPr txBox="1"/>
              <p:nvPr/>
            </p:nvSpPr>
            <p:spPr>
              <a:xfrm>
                <a:off x="904383" y="5384061"/>
                <a:ext cx="5631402" cy="669992"/>
              </a:xfrm>
              <a:prstGeom prst="rect">
                <a:avLst/>
              </a:prstGeom>
              <a:noFill/>
            </p:spPr>
            <p:txBody>
              <a:bodyPr wrap="square" rtlCol="0">
                <a:spAutoFi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定义非确定型时间复杂性类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NTIME(t(n))</a:t>
                </a:r>
              </a:p>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推论：</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NP = </a:t>
                </a:r>
                <a14:m>
                  <m:oMath xmlns:m="http://schemas.openxmlformats.org/officeDocument/2006/math">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𝑼</m:t>
                        </m:r>
                      </m:e>
                      <m:sub>
                        <m:r>
                          <m:rPr>
                            <m:sty m:val="p"/>
                          </m:rPr>
                          <a:rPr lang="en-US" altLang="zh-CN" b="1" i="1">
                            <a:latin typeface="Cambria Math" panose="02040503050406030204" pitchFamily="18" charset="0"/>
                            <a:ea typeface="楷体" panose="02010609060101010101" pitchFamily="49" charset="-122"/>
                            <a:cs typeface="Times New Roman" panose="02020603050405020304" pitchFamily="18" charset="0"/>
                          </a:rPr>
                          <m:t>k</m:t>
                        </m:r>
                      </m:sub>
                    </m:sSub>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𝑵𝑻𝑰𝑴𝑬</m:t>
                    </m:r>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pPr>
                      <m:e>
                        <m:r>
                          <m:rPr>
                            <m:sty m:val="p"/>
                          </m:rPr>
                          <a:rPr lang="en-US" altLang="zh-CN" b="1" i="1">
                            <a:latin typeface="Cambria Math" panose="02040503050406030204" pitchFamily="18" charset="0"/>
                            <a:ea typeface="楷体" panose="02010609060101010101" pitchFamily="49" charset="-122"/>
                            <a:cs typeface="Times New Roman" panose="02020603050405020304" pitchFamily="18" charset="0"/>
                          </a:rPr>
                          <m:t>n</m:t>
                        </m:r>
                      </m:e>
                      <m:sup>
                        <m:r>
                          <m:rPr>
                            <m:sty m:val="p"/>
                          </m:rPr>
                          <a:rPr lang="en-US" altLang="zh-CN" b="1" i="1">
                            <a:latin typeface="Cambria Math" panose="02040503050406030204" pitchFamily="18" charset="0"/>
                            <a:ea typeface="楷体" panose="02010609060101010101" pitchFamily="49" charset="-122"/>
                            <a:cs typeface="Times New Roman" panose="02020603050405020304" pitchFamily="18" charset="0"/>
                          </a:rPr>
                          <m:t>k</m:t>
                        </m:r>
                      </m:sup>
                    </m:sSup>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m:t>
                    </m:r>
                  </m:oMath>
                </a14:m>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F0C3DC87-D721-494C-892D-0FD8298F956A}"/>
                  </a:ext>
                </a:extLst>
              </p:cNvPr>
              <p:cNvSpPr txBox="1">
                <a:spLocks noRot="1" noChangeAspect="1" noMove="1" noResize="1" noEditPoints="1" noAdjustHandles="1" noChangeArrowheads="1" noChangeShapeType="1" noTextEdit="1"/>
              </p:cNvSpPr>
              <p:nvPr/>
            </p:nvSpPr>
            <p:spPr>
              <a:xfrm>
                <a:off x="904383" y="5384061"/>
                <a:ext cx="5631402" cy="669992"/>
              </a:xfrm>
              <a:prstGeom prst="rect">
                <a:avLst/>
              </a:prstGeom>
              <a:blipFill>
                <a:blip r:embed="rId2"/>
                <a:stretch>
                  <a:fillRect l="-866" t="-6364" b="-1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863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B4A2C5-BCC0-4C56-91FD-B206C00026B5}"/>
              </a:ext>
            </a:extLst>
          </p:cNvPr>
          <p:cNvSpPr txBox="1"/>
          <p:nvPr/>
        </p:nvSpPr>
        <p:spPr>
          <a:xfrm>
            <a:off x="4098386" y="88777"/>
            <a:ext cx="3403496" cy="646331"/>
          </a:xfrm>
          <a:prstGeom prst="rect">
            <a:avLst/>
          </a:prstGeom>
          <a:noFill/>
        </p:spPr>
        <p:txBody>
          <a:bodyPr wrap="none" rtlCol="0">
            <a:spAutoFit/>
          </a:bodyPr>
          <a:lstStyle/>
          <a:p>
            <a:r>
              <a:rPr lang="en-US" altLang="zh-CN" sz="3600" b="1" dirty="0"/>
              <a:t>NP</a:t>
            </a:r>
            <a:r>
              <a:rPr lang="zh-CN" altLang="en-US" sz="3600" b="1" dirty="0"/>
              <a:t>问题</a:t>
            </a:r>
            <a:r>
              <a:rPr lang="en-US" altLang="zh-CN" sz="3600" b="1" dirty="0"/>
              <a:t>:CLIQUE</a:t>
            </a:r>
            <a:endParaRPr lang="zh-CN" altLang="en-US" sz="3600" b="1" dirty="0"/>
          </a:p>
        </p:txBody>
      </p:sp>
      <p:sp>
        <p:nvSpPr>
          <p:cNvPr id="6" name="文本框 5">
            <a:extLst>
              <a:ext uri="{FF2B5EF4-FFF2-40B4-BE49-F238E27FC236}">
                <a16:creationId xmlns:a16="http://schemas.microsoft.com/office/drawing/2014/main" id="{DAAD4AE2-D7DB-40E8-80F2-D86AE24BA57D}"/>
              </a:ext>
            </a:extLst>
          </p:cNvPr>
          <p:cNvSpPr txBox="1"/>
          <p:nvPr/>
        </p:nvSpPr>
        <p:spPr>
          <a:xfrm>
            <a:off x="1120264" y="1199966"/>
            <a:ext cx="4163488" cy="369332"/>
          </a:xfrm>
          <a:prstGeom prst="rect">
            <a:avLst/>
          </a:prstGeom>
          <a:noFill/>
        </p:spPr>
        <p:txBody>
          <a:bodyPr wrap="square" rtlCol="0">
            <a:spAutoFit/>
          </a:bodyPr>
          <a:lstStyle/>
          <a:p>
            <a:r>
              <a:rPr lang="zh-CN" altLang="en-US" b="1" dirty="0"/>
              <a:t>团：全联通子图（任何两点间均有链接）</a:t>
            </a:r>
          </a:p>
        </p:txBody>
      </p:sp>
      <p:pic>
        <p:nvPicPr>
          <p:cNvPr id="8" name="图片 7">
            <a:extLst>
              <a:ext uri="{FF2B5EF4-FFF2-40B4-BE49-F238E27FC236}">
                <a16:creationId xmlns:a16="http://schemas.microsoft.com/office/drawing/2014/main" id="{192D6545-F4D2-4BD7-B968-81903BB36E6A}"/>
              </a:ext>
            </a:extLst>
          </p:cNvPr>
          <p:cNvPicPr>
            <a:picLocks noChangeAspect="1"/>
          </p:cNvPicPr>
          <p:nvPr/>
        </p:nvPicPr>
        <p:blipFill>
          <a:blip r:embed="rId2"/>
          <a:stretch>
            <a:fillRect/>
          </a:stretch>
        </p:blipFill>
        <p:spPr>
          <a:xfrm>
            <a:off x="1127602" y="1687451"/>
            <a:ext cx="3133539" cy="1013141"/>
          </a:xfrm>
          <a:prstGeom prst="rect">
            <a:avLst/>
          </a:prstGeom>
        </p:spPr>
      </p:pic>
      <p:sp>
        <p:nvSpPr>
          <p:cNvPr id="9" name="矩形 8">
            <a:extLst>
              <a:ext uri="{FF2B5EF4-FFF2-40B4-BE49-F238E27FC236}">
                <a16:creationId xmlns:a16="http://schemas.microsoft.com/office/drawing/2014/main" id="{48650DBB-3DAA-466B-A449-0B0A9AD45FF7}"/>
              </a:ext>
            </a:extLst>
          </p:cNvPr>
          <p:cNvSpPr/>
          <p:nvPr/>
        </p:nvSpPr>
        <p:spPr>
          <a:xfrm>
            <a:off x="1310319" y="2729605"/>
            <a:ext cx="877163"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a:t>
            </a:r>
          </a:p>
        </p:txBody>
      </p:sp>
      <p:sp>
        <p:nvSpPr>
          <p:cNvPr id="10" name="矩形 9">
            <a:extLst>
              <a:ext uri="{FF2B5EF4-FFF2-40B4-BE49-F238E27FC236}">
                <a16:creationId xmlns:a16="http://schemas.microsoft.com/office/drawing/2014/main" id="{98D6E8E8-3DE6-46BE-8DA4-BE1F2AA455AA}"/>
              </a:ext>
            </a:extLst>
          </p:cNvPr>
          <p:cNvSpPr/>
          <p:nvPr/>
        </p:nvSpPr>
        <p:spPr>
          <a:xfrm>
            <a:off x="3202008" y="2729605"/>
            <a:ext cx="665567"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rgbClr val="FF0000"/>
                </a:solidFill>
              </a:rPr>
              <a:t>×</a:t>
            </a:r>
            <a:endParaRPr lang="zh-CN" altLang="en-US" sz="5400" b="1" dirty="0">
              <a:ln w="22225">
                <a:solidFill>
                  <a:schemeClr val="accent2"/>
                </a:solidFill>
                <a:prstDash val="solid"/>
              </a:ln>
              <a:solidFill>
                <a:srgbClr val="FF0000"/>
              </a:solidFill>
            </a:endParaRPr>
          </a:p>
        </p:txBody>
      </p:sp>
      <p:pic>
        <p:nvPicPr>
          <p:cNvPr id="11" name="图片 10">
            <a:extLst>
              <a:ext uri="{FF2B5EF4-FFF2-40B4-BE49-F238E27FC236}">
                <a16:creationId xmlns:a16="http://schemas.microsoft.com/office/drawing/2014/main" id="{876B9A46-7FDC-4C18-B2D9-55CEA7F2B0A2}"/>
              </a:ext>
            </a:extLst>
          </p:cNvPr>
          <p:cNvPicPr>
            <a:picLocks noChangeAspect="1"/>
          </p:cNvPicPr>
          <p:nvPr/>
        </p:nvPicPr>
        <p:blipFill>
          <a:blip r:embed="rId3"/>
          <a:stretch>
            <a:fillRect/>
          </a:stretch>
        </p:blipFill>
        <p:spPr>
          <a:xfrm>
            <a:off x="5800134" y="1439326"/>
            <a:ext cx="4144044" cy="1509390"/>
          </a:xfrm>
          <a:prstGeom prst="rect">
            <a:avLst/>
          </a:prstGeom>
        </p:spPr>
      </p:pic>
      <p:sp>
        <p:nvSpPr>
          <p:cNvPr id="12" name="文本框 11">
            <a:extLst>
              <a:ext uri="{FF2B5EF4-FFF2-40B4-BE49-F238E27FC236}">
                <a16:creationId xmlns:a16="http://schemas.microsoft.com/office/drawing/2014/main" id="{250B6805-3CF8-4A8C-A17F-8F0A3637AEA5}"/>
              </a:ext>
            </a:extLst>
          </p:cNvPr>
          <p:cNvSpPr txBox="1"/>
          <p:nvPr/>
        </p:nvSpPr>
        <p:spPr>
          <a:xfrm>
            <a:off x="5517088" y="3059668"/>
            <a:ext cx="1766907" cy="369332"/>
          </a:xfrm>
          <a:prstGeom prst="rect">
            <a:avLst/>
          </a:prstGeom>
          <a:noFill/>
        </p:spPr>
        <p:txBody>
          <a:bodyPr wrap="square" rtlCol="0">
            <a:spAutoFit/>
          </a:bodyPr>
          <a:lstStyle/>
          <a:p>
            <a:r>
              <a:rPr lang="zh-CN" altLang="en-US" dirty="0"/>
              <a:t>包含</a:t>
            </a:r>
            <a:r>
              <a:rPr lang="en-US" altLang="zh-CN" dirty="0"/>
              <a:t>2</a:t>
            </a:r>
            <a:r>
              <a:rPr lang="zh-CN" altLang="en-US" dirty="0"/>
              <a:t>团的图</a:t>
            </a:r>
          </a:p>
        </p:txBody>
      </p:sp>
      <p:sp>
        <p:nvSpPr>
          <p:cNvPr id="13" name="文本框 12">
            <a:extLst>
              <a:ext uri="{FF2B5EF4-FFF2-40B4-BE49-F238E27FC236}">
                <a16:creationId xmlns:a16="http://schemas.microsoft.com/office/drawing/2014/main" id="{004DFD82-ADE3-4C08-B9D2-BF9F56B334D4}"/>
              </a:ext>
            </a:extLst>
          </p:cNvPr>
          <p:cNvSpPr txBox="1"/>
          <p:nvPr/>
        </p:nvSpPr>
        <p:spPr>
          <a:xfrm>
            <a:off x="7098792" y="3059668"/>
            <a:ext cx="1766907" cy="369332"/>
          </a:xfrm>
          <a:prstGeom prst="rect">
            <a:avLst/>
          </a:prstGeom>
          <a:noFill/>
        </p:spPr>
        <p:txBody>
          <a:bodyPr wrap="square" rtlCol="0">
            <a:spAutoFit/>
          </a:bodyPr>
          <a:lstStyle/>
          <a:p>
            <a:r>
              <a:rPr lang="zh-CN" altLang="en-US" dirty="0"/>
              <a:t>包含</a:t>
            </a:r>
            <a:r>
              <a:rPr lang="en-US" altLang="zh-CN" dirty="0"/>
              <a:t>3</a:t>
            </a:r>
            <a:r>
              <a:rPr lang="zh-CN" altLang="en-US" dirty="0"/>
              <a:t>团的图</a:t>
            </a:r>
          </a:p>
        </p:txBody>
      </p:sp>
      <p:sp>
        <p:nvSpPr>
          <p:cNvPr id="14" name="文本框 13">
            <a:extLst>
              <a:ext uri="{FF2B5EF4-FFF2-40B4-BE49-F238E27FC236}">
                <a16:creationId xmlns:a16="http://schemas.microsoft.com/office/drawing/2014/main" id="{BF0A5356-C061-40C5-A317-0FB7B982A6A8}"/>
              </a:ext>
            </a:extLst>
          </p:cNvPr>
          <p:cNvSpPr txBox="1"/>
          <p:nvPr/>
        </p:nvSpPr>
        <p:spPr>
          <a:xfrm>
            <a:off x="8680496" y="3059668"/>
            <a:ext cx="1766907" cy="369332"/>
          </a:xfrm>
          <a:prstGeom prst="rect">
            <a:avLst/>
          </a:prstGeom>
          <a:noFill/>
        </p:spPr>
        <p:txBody>
          <a:bodyPr wrap="square" rtlCol="0">
            <a:spAutoFit/>
          </a:bodyPr>
          <a:lstStyle/>
          <a:p>
            <a:r>
              <a:rPr lang="zh-CN" altLang="en-US" dirty="0"/>
              <a:t>包含</a:t>
            </a:r>
            <a:r>
              <a:rPr lang="en-US" altLang="zh-CN" dirty="0"/>
              <a:t>4</a:t>
            </a:r>
            <a:r>
              <a:rPr lang="zh-CN" altLang="en-US" dirty="0"/>
              <a:t>团的图</a:t>
            </a:r>
          </a:p>
        </p:txBody>
      </p:sp>
      <p:sp>
        <p:nvSpPr>
          <p:cNvPr id="15" name="文本框 14">
            <a:extLst>
              <a:ext uri="{FF2B5EF4-FFF2-40B4-BE49-F238E27FC236}">
                <a16:creationId xmlns:a16="http://schemas.microsoft.com/office/drawing/2014/main" id="{C9798219-326E-4FBB-A687-7A4FCEF417B6}"/>
              </a:ext>
            </a:extLst>
          </p:cNvPr>
          <p:cNvSpPr txBox="1"/>
          <p:nvPr/>
        </p:nvSpPr>
        <p:spPr>
          <a:xfrm>
            <a:off x="1120263" y="3788077"/>
            <a:ext cx="4286237" cy="3077766"/>
          </a:xfrm>
          <a:prstGeom prst="rect">
            <a:avLst/>
          </a:prstGeom>
          <a:noFill/>
        </p:spPr>
        <p:txBody>
          <a:bodyPr wrap="square" rtlCol="0">
            <a:sp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CLIQUE={&lt;G, k&gt;|G</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是包含</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团的无向图</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证明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CLIQUE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问题是</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问题。</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证明方法一：</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对输入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&lt;&lt;G, k&gt;, c&gt;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是否是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个节点的集合。</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中是否包含连接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中节点的所有边。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）若两项检查都通过，则接收，否则拒绝。</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文本框 15">
            <a:extLst>
              <a:ext uri="{FF2B5EF4-FFF2-40B4-BE49-F238E27FC236}">
                <a16:creationId xmlns:a16="http://schemas.microsoft.com/office/drawing/2014/main" id="{26C7AD3E-94D8-4EA6-8A7C-9897F6903274}"/>
              </a:ext>
            </a:extLst>
          </p:cNvPr>
          <p:cNvSpPr txBox="1"/>
          <p:nvPr/>
        </p:nvSpPr>
        <p:spPr>
          <a:xfrm>
            <a:off x="5619704" y="4616388"/>
            <a:ext cx="4572000" cy="203132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证明方法二：</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对输入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&lt;G, k&gt;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，这里</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是一个子图：</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）非确定性的选择</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个节点的子集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中是否包含连接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中节点的所有边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）若是，则接收，否则，拒绝。”</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2285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611A70E-1F66-4D35-AC1C-EB982BE486CD}"/>
              </a:ext>
            </a:extLst>
          </p:cNvPr>
          <p:cNvSpPr txBox="1"/>
          <p:nvPr/>
        </p:nvSpPr>
        <p:spPr>
          <a:xfrm>
            <a:off x="3757058" y="195309"/>
            <a:ext cx="4677884" cy="646331"/>
          </a:xfrm>
          <a:prstGeom prst="rect">
            <a:avLst/>
          </a:prstGeom>
          <a:noFill/>
        </p:spPr>
        <p:txBody>
          <a:bodyPr wrap="none" rtlCol="0">
            <a:spAutoFit/>
          </a:bodyPr>
          <a:lstStyle/>
          <a:p>
            <a:r>
              <a:rPr lang="en-US" altLang="zh-CN" sz="3600" b="1" dirty="0"/>
              <a:t>NP</a:t>
            </a:r>
            <a:r>
              <a:rPr lang="zh-CN" altLang="en-US" sz="3600" b="1" dirty="0"/>
              <a:t>问题</a:t>
            </a:r>
            <a:r>
              <a:rPr lang="en-US" altLang="zh-CN" sz="3600" b="1" dirty="0"/>
              <a:t>:SUBSET-SUM</a:t>
            </a:r>
            <a:endParaRPr lang="zh-CN" altLang="en-US" sz="3600" b="1" dirty="0"/>
          </a:p>
        </p:txBody>
      </p:sp>
      <p:sp>
        <p:nvSpPr>
          <p:cNvPr id="5" name="文本框 4">
            <a:extLst>
              <a:ext uri="{FF2B5EF4-FFF2-40B4-BE49-F238E27FC236}">
                <a16:creationId xmlns:a16="http://schemas.microsoft.com/office/drawing/2014/main" id="{53B65138-9041-434D-A4A3-715EC3C78F87}"/>
              </a:ext>
            </a:extLst>
          </p:cNvPr>
          <p:cNvSpPr txBox="1"/>
          <p:nvPr/>
        </p:nvSpPr>
        <p:spPr>
          <a:xfrm>
            <a:off x="4551609" y="2844225"/>
            <a:ext cx="3400148" cy="584775"/>
          </a:xfrm>
          <a:prstGeom prst="rect">
            <a:avLst/>
          </a:prstGeom>
          <a:noFill/>
        </p:spPr>
        <p:txBody>
          <a:bodyPr wrap="square" rtlCol="0">
            <a:spAutoFit/>
          </a:bodyPr>
          <a:lstStyle/>
          <a:p>
            <a:r>
              <a:rPr lang="en-US" altLang="zh-CN" sz="3200" b="1" dirty="0">
                <a:solidFill>
                  <a:schemeClr val="accent5">
                    <a:lumMod val="75000"/>
                  </a:schemeClr>
                </a:solidFill>
              </a:rPr>
              <a:t>1</a:t>
            </a:r>
            <a:r>
              <a:rPr lang="en-US" altLang="zh-CN" sz="3200" b="1" dirty="0"/>
              <a:t>+</a:t>
            </a:r>
            <a:r>
              <a:rPr lang="en-US" altLang="zh-CN" sz="3200" b="1" dirty="0">
                <a:solidFill>
                  <a:schemeClr val="accent5">
                    <a:lumMod val="75000"/>
                  </a:schemeClr>
                </a:solidFill>
              </a:rPr>
              <a:t>2</a:t>
            </a:r>
            <a:r>
              <a:rPr lang="en-US" altLang="zh-CN" sz="3200" b="1" dirty="0"/>
              <a:t>+</a:t>
            </a:r>
            <a:r>
              <a:rPr lang="en-US" altLang="zh-CN" sz="3200" b="1" dirty="0">
                <a:solidFill>
                  <a:schemeClr val="accent5">
                    <a:lumMod val="75000"/>
                  </a:schemeClr>
                </a:solidFill>
              </a:rPr>
              <a:t>3</a:t>
            </a:r>
            <a:r>
              <a:rPr lang="en-US" altLang="zh-CN" sz="3200" b="1" dirty="0"/>
              <a:t>+</a:t>
            </a:r>
            <a:r>
              <a:rPr lang="en-US" altLang="zh-CN" sz="3200" b="1" dirty="0">
                <a:solidFill>
                  <a:schemeClr val="accent5">
                    <a:lumMod val="75000"/>
                  </a:schemeClr>
                </a:solidFill>
              </a:rPr>
              <a:t>4</a:t>
            </a:r>
            <a:r>
              <a:rPr lang="en-US" altLang="zh-CN" sz="3200" b="1" dirty="0"/>
              <a:t>+</a:t>
            </a:r>
            <a:r>
              <a:rPr lang="en-US" altLang="zh-CN" sz="3200" b="1" dirty="0">
                <a:solidFill>
                  <a:schemeClr val="accent5">
                    <a:lumMod val="75000"/>
                  </a:schemeClr>
                </a:solidFill>
              </a:rPr>
              <a:t>5</a:t>
            </a:r>
            <a:r>
              <a:rPr lang="en-US" altLang="zh-CN" sz="3200" b="1" dirty="0"/>
              <a:t>=</a:t>
            </a:r>
            <a:r>
              <a:rPr lang="en-US" altLang="zh-CN" sz="3200" b="1" dirty="0">
                <a:solidFill>
                  <a:srgbClr val="FF0000"/>
                </a:solidFill>
              </a:rPr>
              <a:t>15</a:t>
            </a:r>
            <a:endParaRPr lang="zh-CN" altLang="en-US" sz="3200" b="1" dirty="0"/>
          </a:p>
        </p:txBody>
      </p:sp>
      <p:sp>
        <p:nvSpPr>
          <p:cNvPr id="6" name="文本框 5">
            <a:extLst>
              <a:ext uri="{FF2B5EF4-FFF2-40B4-BE49-F238E27FC236}">
                <a16:creationId xmlns:a16="http://schemas.microsoft.com/office/drawing/2014/main" id="{A3F345C8-61DA-4493-B312-45A333D3691F}"/>
              </a:ext>
            </a:extLst>
          </p:cNvPr>
          <p:cNvSpPr txBox="1"/>
          <p:nvPr/>
        </p:nvSpPr>
        <p:spPr>
          <a:xfrm>
            <a:off x="248575" y="2167048"/>
            <a:ext cx="7368465" cy="461665"/>
          </a:xfrm>
          <a:prstGeom prst="rect">
            <a:avLst/>
          </a:prstGeom>
          <a:noFill/>
        </p:spPr>
        <p:txBody>
          <a:bodyPr wrap="square" rtlCol="0">
            <a:spAutoFit/>
          </a:bodyPr>
          <a:lstStyle/>
          <a:p>
            <a:r>
              <a:rPr lang="zh-CN" altLang="en-US" sz="2400" b="1" dirty="0"/>
              <a:t>数集 </a:t>
            </a:r>
            <a:r>
              <a:rPr lang="en-US" altLang="zh-CN" sz="2400" b="1" dirty="0"/>
              <a:t>{</a:t>
            </a:r>
            <a:r>
              <a:rPr lang="en-US" altLang="zh-CN" sz="2400" b="1" dirty="0">
                <a:solidFill>
                  <a:schemeClr val="accent5">
                    <a:lumMod val="75000"/>
                  </a:schemeClr>
                </a:solidFill>
              </a:rPr>
              <a:t>1</a:t>
            </a:r>
            <a:r>
              <a:rPr lang="en-US" altLang="zh-CN" sz="2400" b="1" dirty="0"/>
              <a:t>, 78, </a:t>
            </a:r>
            <a:r>
              <a:rPr lang="en-US" altLang="zh-CN" sz="2400" b="1" dirty="0">
                <a:solidFill>
                  <a:schemeClr val="accent5">
                    <a:lumMod val="75000"/>
                  </a:schemeClr>
                </a:solidFill>
              </a:rPr>
              <a:t>2</a:t>
            </a:r>
            <a:r>
              <a:rPr lang="en-US" altLang="zh-CN" sz="2400" b="1" dirty="0"/>
              <a:t>, </a:t>
            </a:r>
            <a:r>
              <a:rPr lang="en-US" altLang="zh-CN" sz="2400" b="1" dirty="0">
                <a:solidFill>
                  <a:schemeClr val="accent5">
                    <a:lumMod val="75000"/>
                  </a:schemeClr>
                </a:solidFill>
              </a:rPr>
              <a:t>3</a:t>
            </a:r>
            <a:r>
              <a:rPr lang="en-US" altLang="zh-CN" sz="2400" b="1" dirty="0"/>
              <a:t>, </a:t>
            </a:r>
            <a:r>
              <a:rPr lang="en-US" altLang="zh-CN" sz="2400" b="1" dirty="0">
                <a:solidFill>
                  <a:schemeClr val="accent5">
                    <a:lumMod val="75000"/>
                  </a:schemeClr>
                </a:solidFill>
              </a:rPr>
              <a:t>4</a:t>
            </a:r>
            <a:r>
              <a:rPr lang="en-US" altLang="zh-CN" sz="2400" b="1" dirty="0"/>
              <a:t>, </a:t>
            </a:r>
            <a:r>
              <a:rPr lang="en-US" altLang="zh-CN" sz="2400" b="1" dirty="0">
                <a:solidFill>
                  <a:schemeClr val="accent5">
                    <a:lumMod val="75000"/>
                  </a:schemeClr>
                </a:solidFill>
              </a:rPr>
              <a:t>5</a:t>
            </a:r>
            <a:r>
              <a:rPr lang="en-US" altLang="zh-CN" sz="2400" b="1" dirty="0"/>
              <a:t>, 66, 455, 656, 33, 809, 67, 675}</a:t>
            </a:r>
            <a:endParaRPr lang="zh-CN" altLang="en-US" sz="2400" b="1" dirty="0"/>
          </a:p>
        </p:txBody>
      </p:sp>
      <p:sp>
        <p:nvSpPr>
          <p:cNvPr id="7" name="文本框 6">
            <a:extLst>
              <a:ext uri="{FF2B5EF4-FFF2-40B4-BE49-F238E27FC236}">
                <a16:creationId xmlns:a16="http://schemas.microsoft.com/office/drawing/2014/main" id="{FC45416B-FCC7-4EE9-B12F-52FFDABB1EB0}"/>
              </a:ext>
            </a:extLst>
          </p:cNvPr>
          <p:cNvSpPr txBox="1"/>
          <p:nvPr/>
        </p:nvSpPr>
        <p:spPr>
          <a:xfrm>
            <a:off x="967666" y="1162975"/>
            <a:ext cx="11264622" cy="646331"/>
          </a:xfrm>
          <a:prstGeom prst="rect">
            <a:avLst/>
          </a:prstGeom>
          <a:noFill/>
        </p:spPr>
        <p:txBody>
          <a:bodyPr wrap="none" rtlCol="0">
            <a:spAutoFit/>
          </a:bodyPr>
          <a:lstStyle/>
          <a:p>
            <a:r>
              <a:rPr lang="en-US" altLang="zh-CN" b="1" dirty="0">
                <a:latin typeface="楷体" panose="02010609060101010101" pitchFamily="49" charset="-122"/>
                <a:ea typeface="楷体" panose="02010609060101010101" pitchFamily="49" charset="-122"/>
                <a:cs typeface="Times New Roman" panose="02020603050405020304" pitchFamily="18" charset="0"/>
              </a:rPr>
              <a:t>SUBSET-SUM</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r>
              <a:rPr lang="zh-CN" altLang="en-US" dirty="0">
                <a:latin typeface="楷体" panose="02010609060101010101" pitchFamily="49" charset="-122"/>
                <a:ea typeface="楷体" panose="02010609060101010101" pitchFamily="49" charset="-122"/>
                <a:cs typeface="Times New Roman" panose="02020603050405020304" pitchFamily="18" charset="0"/>
              </a:rPr>
              <a:t>在这个问题中有一个数集</a:t>
            </a:r>
            <a:r>
              <a:rPr lang="en-US" altLang="zh-CN" dirty="0">
                <a:latin typeface="楷体" panose="02010609060101010101" pitchFamily="49" charset="-122"/>
                <a:ea typeface="楷体" panose="02010609060101010101" pitchFamily="49" charset="-122"/>
                <a:cs typeface="Times New Roman" panose="02020603050405020304" pitchFamily="18" charset="0"/>
              </a:rPr>
              <a:t>x1,…,</a:t>
            </a:r>
            <a:r>
              <a:rPr lang="en-US" altLang="zh-CN" dirty="0" err="1">
                <a:latin typeface="楷体" panose="02010609060101010101" pitchFamily="49" charset="-122"/>
                <a:ea typeface="楷体" panose="02010609060101010101" pitchFamily="49" charset="-122"/>
                <a:cs typeface="Times New Roman" panose="02020603050405020304" pitchFamily="18" charset="0"/>
              </a:rPr>
              <a:t>xk</a:t>
            </a:r>
            <a:r>
              <a:rPr lang="zh-CN" altLang="en-US" dirty="0">
                <a:latin typeface="楷体" panose="02010609060101010101" pitchFamily="49" charset="-122"/>
                <a:ea typeface="楷体" panose="02010609060101010101" pitchFamily="49" charset="-122"/>
                <a:cs typeface="Times New Roman" panose="02020603050405020304" pitchFamily="18" charset="0"/>
              </a:rPr>
              <a:t>和一个目标数</a:t>
            </a:r>
            <a:r>
              <a:rPr lang="en-US" altLang="zh-CN" dirty="0">
                <a:latin typeface="楷体" panose="02010609060101010101" pitchFamily="49" charset="-122"/>
                <a:ea typeface="楷体" panose="02010609060101010101" pitchFamily="49" charset="-122"/>
                <a:cs typeface="Times New Roman" panose="02020603050405020304" pitchFamily="18" charset="0"/>
              </a:rPr>
              <a:t>t</a:t>
            </a:r>
            <a:r>
              <a:rPr lang="zh-CN" altLang="en-US" dirty="0">
                <a:latin typeface="楷体" panose="02010609060101010101" pitchFamily="49" charset="-122"/>
                <a:ea typeface="楷体" panose="02010609060101010101" pitchFamily="49" charset="-122"/>
                <a:cs typeface="Times New Roman" panose="02020603050405020304" pitchFamily="18" charset="0"/>
              </a:rPr>
              <a:t>。要判定在这个集合中是否存在一个加起来等于</a:t>
            </a:r>
            <a:r>
              <a:rPr lang="en-US" altLang="zh-CN" dirty="0">
                <a:latin typeface="楷体" panose="02010609060101010101" pitchFamily="49" charset="-122"/>
                <a:ea typeface="楷体" panose="02010609060101010101" pitchFamily="49" charset="-122"/>
                <a:cs typeface="Times New Roman" panose="02020603050405020304" pitchFamily="18" charset="0"/>
              </a:rPr>
              <a:t>t</a:t>
            </a:r>
            <a:r>
              <a:rPr lang="zh-CN" altLang="en-US" dirty="0">
                <a:latin typeface="楷体" panose="02010609060101010101" pitchFamily="49" charset="-122"/>
                <a:ea typeface="楷体" panose="02010609060101010101" pitchFamily="49" charset="-122"/>
                <a:cs typeface="Times New Roman" panose="02020603050405020304" pitchFamily="18" charset="0"/>
              </a:rPr>
              <a:t>的子集。</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C4EEEECB-0CF4-4B61-B9AD-2FC0D9FCA031}"/>
              </a:ext>
            </a:extLst>
          </p:cNvPr>
          <p:cNvSpPr txBox="1"/>
          <p:nvPr/>
        </p:nvSpPr>
        <p:spPr>
          <a:xfrm>
            <a:off x="8434942" y="2167048"/>
            <a:ext cx="922122" cy="461665"/>
          </a:xfrm>
          <a:prstGeom prst="rect">
            <a:avLst/>
          </a:prstGeom>
          <a:noFill/>
        </p:spPr>
        <p:txBody>
          <a:bodyPr wrap="square" rtlCol="0">
            <a:spAutoFit/>
          </a:bodyPr>
          <a:lstStyle/>
          <a:p>
            <a:r>
              <a:rPr lang="en-US" altLang="zh-CN" sz="2400" b="1" dirty="0">
                <a:solidFill>
                  <a:srgbClr val="FF0000"/>
                </a:solidFill>
              </a:rPr>
              <a:t>t=15</a:t>
            </a:r>
            <a:endParaRPr lang="zh-CN" altLang="en-US" sz="2400" b="1" dirty="0">
              <a:solidFill>
                <a:srgbClr val="FF0000"/>
              </a:solidFill>
            </a:endParaRPr>
          </a:p>
        </p:txBody>
      </p:sp>
      <p:sp>
        <p:nvSpPr>
          <p:cNvPr id="9" name="文本框 8">
            <a:extLst>
              <a:ext uri="{FF2B5EF4-FFF2-40B4-BE49-F238E27FC236}">
                <a16:creationId xmlns:a16="http://schemas.microsoft.com/office/drawing/2014/main" id="{F855C907-62DE-46EB-ABC6-61BD964B7E46}"/>
              </a:ext>
            </a:extLst>
          </p:cNvPr>
          <p:cNvSpPr txBox="1"/>
          <p:nvPr/>
        </p:nvSpPr>
        <p:spPr>
          <a:xfrm>
            <a:off x="1120263" y="3788077"/>
            <a:ext cx="4286237" cy="2523768"/>
          </a:xfrm>
          <a:prstGeom prst="rect">
            <a:avLst/>
          </a:prstGeom>
          <a:noFill/>
        </p:spPr>
        <p:txBody>
          <a:bodyPr wrap="square" rtlCol="0">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证明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SUBSET-SUM</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问题是</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问题。</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证明方法一：</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对输入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&lt;&lt;S, t&gt;, c&gt;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是否加起来等于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的数的集合。</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中包含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中的所有数。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）若两项检查都通过，则接收，否则拒绝。</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77F5ED0F-AA2F-4A90-B634-014B7CD03148}"/>
              </a:ext>
            </a:extLst>
          </p:cNvPr>
          <p:cNvSpPr txBox="1"/>
          <p:nvPr/>
        </p:nvSpPr>
        <p:spPr>
          <a:xfrm>
            <a:off x="6403956" y="3788077"/>
            <a:ext cx="5332324" cy="2523768"/>
          </a:xfrm>
          <a:prstGeom prst="rect">
            <a:avLst/>
          </a:prstGeom>
          <a:noFill/>
        </p:spPr>
        <p:txBody>
          <a:bodyPr wrap="square" rtlCol="0">
            <a:spAutoFit/>
          </a:bodyPr>
          <a:lstStyle/>
          <a:p>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证明方法二：通过判定</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SUBSET-SUM</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的非确定型多项式时间图灵机来证明本定理，如下所示：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对输入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&lt;S, t&gt;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）非确定型的选择</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中的数的一个子集合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是否是加起来等于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的数的集合。</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）若检查都通过，则接收，否则拒绝。</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7387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FE371-FA52-433C-8A48-E48FB6960A0B}"/>
              </a:ext>
            </a:extLst>
          </p:cNvPr>
          <p:cNvSpPr>
            <a:spLocks noGrp="1"/>
          </p:cNvSpPr>
          <p:nvPr>
            <p:ph type="title"/>
          </p:nvPr>
        </p:nvSpPr>
        <p:spPr/>
        <p:txBody>
          <a:bodyPr/>
          <a:lstStyle/>
          <a:p>
            <a:r>
              <a:rPr lang="en-US" altLang="zh-CN" dirty="0" err="1"/>
              <a:t>coNP</a:t>
            </a:r>
            <a:endParaRPr lang="zh-CN" altLang="en-US" dirty="0"/>
          </a:p>
        </p:txBody>
      </p:sp>
      <p:sp>
        <p:nvSpPr>
          <p:cNvPr id="4" name="文本框 3">
            <a:extLst>
              <a:ext uri="{FF2B5EF4-FFF2-40B4-BE49-F238E27FC236}">
                <a16:creationId xmlns:a16="http://schemas.microsoft.com/office/drawing/2014/main" id="{58C0E4B6-6D92-41CE-8B93-3F3F961265CB}"/>
              </a:ext>
            </a:extLst>
          </p:cNvPr>
          <p:cNvSpPr txBox="1"/>
          <p:nvPr/>
        </p:nvSpPr>
        <p:spPr>
          <a:xfrm>
            <a:off x="838200" y="1586415"/>
            <a:ext cx="9009158" cy="1107996"/>
          </a:xfrm>
          <a:prstGeom prst="rect">
            <a:avLst/>
          </a:prstGeom>
          <a:noFill/>
        </p:spPr>
        <p:txBody>
          <a:bodyPr wrap="square" rtlCol="0">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注意这些集合的补集，</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CLIQUE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的补问题和</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SUBSET-SUM</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的部问题，不是很明显的属于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。验证某种事物不存在好像要比验证它更加困难。于是我们定义了另外一个复杂性类，成为</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coNP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，它包括</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中的语言的补语言。还不知道</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coNP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是否与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不同，这值得学术界的进一步研究。</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2758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31ECC5-21DE-4A4A-8DAC-0ECF2FA1757F}"/>
              </a:ext>
            </a:extLst>
          </p:cNvPr>
          <p:cNvSpPr txBox="1"/>
          <p:nvPr/>
        </p:nvSpPr>
        <p:spPr>
          <a:xfrm>
            <a:off x="4098386" y="88777"/>
            <a:ext cx="2462534" cy="646331"/>
          </a:xfrm>
          <a:prstGeom prst="rect">
            <a:avLst/>
          </a:prstGeom>
          <a:noFill/>
        </p:spPr>
        <p:txBody>
          <a:bodyPr wrap="none" rtlCol="0">
            <a:spAutoFit/>
          </a:bodyPr>
          <a:lstStyle/>
          <a:p>
            <a:r>
              <a:rPr lang="en-US" altLang="zh-CN" sz="3600" b="1" dirty="0"/>
              <a:t>P</a:t>
            </a:r>
            <a:r>
              <a:rPr lang="zh-CN" altLang="en-US" sz="3600" b="1" dirty="0"/>
              <a:t>与</a:t>
            </a:r>
            <a:r>
              <a:rPr lang="en-US" altLang="zh-CN" sz="3600" b="1" dirty="0"/>
              <a:t>NP</a:t>
            </a:r>
            <a:r>
              <a:rPr lang="zh-CN" altLang="en-US" sz="3600" b="1" dirty="0"/>
              <a:t>问题</a:t>
            </a:r>
          </a:p>
        </p:txBody>
      </p:sp>
      <p:sp>
        <p:nvSpPr>
          <p:cNvPr id="5" name="文本框 4">
            <a:extLst>
              <a:ext uri="{FF2B5EF4-FFF2-40B4-BE49-F238E27FC236}">
                <a16:creationId xmlns:a16="http://schemas.microsoft.com/office/drawing/2014/main" id="{65668E38-B133-4A97-8AFB-904653C1643F}"/>
              </a:ext>
            </a:extLst>
          </p:cNvPr>
          <p:cNvSpPr txBox="1"/>
          <p:nvPr/>
        </p:nvSpPr>
        <p:spPr>
          <a:xfrm>
            <a:off x="667967" y="1052954"/>
            <a:ext cx="5892953" cy="923330"/>
          </a:xfrm>
          <a:prstGeom prst="rect">
            <a:avLst/>
          </a:prstGeom>
          <a:noFill/>
        </p:spPr>
        <p:txBody>
          <a:bodyPr wrap="square" rtlCol="0">
            <a:sp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问题：成员资格可以快速判定的语言类。</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问题：成员资格可以快速验证的语言类。</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椭圆 5">
            <a:extLst>
              <a:ext uri="{FF2B5EF4-FFF2-40B4-BE49-F238E27FC236}">
                <a16:creationId xmlns:a16="http://schemas.microsoft.com/office/drawing/2014/main" id="{9475591D-42B1-48A0-854E-55EBC5B62AA2}"/>
              </a:ext>
            </a:extLst>
          </p:cNvPr>
          <p:cNvSpPr/>
          <p:nvPr/>
        </p:nvSpPr>
        <p:spPr>
          <a:xfrm>
            <a:off x="8726750" y="2583402"/>
            <a:ext cx="3146640" cy="27964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zh-CN" altLang="en-US" dirty="0"/>
          </a:p>
        </p:txBody>
      </p:sp>
      <p:sp>
        <p:nvSpPr>
          <p:cNvPr id="7" name="椭圆 6">
            <a:extLst>
              <a:ext uri="{FF2B5EF4-FFF2-40B4-BE49-F238E27FC236}">
                <a16:creationId xmlns:a16="http://schemas.microsoft.com/office/drawing/2014/main" id="{353C50D6-7D69-48CB-812E-677CB65DEC37}"/>
              </a:ext>
            </a:extLst>
          </p:cNvPr>
          <p:cNvSpPr/>
          <p:nvPr/>
        </p:nvSpPr>
        <p:spPr>
          <a:xfrm>
            <a:off x="9561250" y="3879542"/>
            <a:ext cx="1571347" cy="150032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a:t>
            </a:r>
            <a:r>
              <a:rPr lang="zh-CN" altLang="en-US" dirty="0"/>
              <a:t>问题</a:t>
            </a:r>
          </a:p>
        </p:txBody>
      </p:sp>
      <p:sp>
        <p:nvSpPr>
          <p:cNvPr id="8" name="文本框 7">
            <a:extLst>
              <a:ext uri="{FF2B5EF4-FFF2-40B4-BE49-F238E27FC236}">
                <a16:creationId xmlns:a16="http://schemas.microsoft.com/office/drawing/2014/main" id="{D553A39B-35EA-48F2-91C9-5F94FFF27246}"/>
              </a:ext>
            </a:extLst>
          </p:cNvPr>
          <p:cNvSpPr txBox="1"/>
          <p:nvPr/>
        </p:nvSpPr>
        <p:spPr>
          <a:xfrm>
            <a:off x="8895425" y="3694876"/>
            <a:ext cx="967666" cy="369332"/>
          </a:xfrm>
          <a:prstGeom prst="rect">
            <a:avLst/>
          </a:prstGeom>
          <a:noFill/>
        </p:spPr>
        <p:txBody>
          <a:bodyPr wrap="square" rtlCol="0">
            <a:spAutoFit/>
          </a:bodyPr>
          <a:lstStyle/>
          <a:p>
            <a:r>
              <a:rPr lang="en-US" altLang="zh-CN" dirty="0"/>
              <a:t>NP</a:t>
            </a:r>
            <a:r>
              <a:rPr lang="zh-CN" altLang="en-US" dirty="0"/>
              <a:t>问题</a:t>
            </a:r>
          </a:p>
        </p:txBody>
      </p:sp>
      <p:sp>
        <p:nvSpPr>
          <p:cNvPr id="9" name="椭圆 8">
            <a:extLst>
              <a:ext uri="{FF2B5EF4-FFF2-40B4-BE49-F238E27FC236}">
                <a16:creationId xmlns:a16="http://schemas.microsoft.com/office/drawing/2014/main" id="{C8986F27-A723-4E4E-950E-6995D2C0E037}"/>
              </a:ext>
            </a:extLst>
          </p:cNvPr>
          <p:cNvSpPr/>
          <p:nvPr/>
        </p:nvSpPr>
        <p:spPr>
          <a:xfrm>
            <a:off x="5311806" y="2665975"/>
            <a:ext cx="3146640" cy="27964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zh-CN" altLang="en-US" dirty="0"/>
          </a:p>
        </p:txBody>
      </p:sp>
      <p:sp>
        <p:nvSpPr>
          <p:cNvPr id="10" name="文本框 9">
            <a:extLst>
              <a:ext uri="{FF2B5EF4-FFF2-40B4-BE49-F238E27FC236}">
                <a16:creationId xmlns:a16="http://schemas.microsoft.com/office/drawing/2014/main" id="{5BF74884-AA7B-4785-90AE-241085F8BD6A}"/>
              </a:ext>
            </a:extLst>
          </p:cNvPr>
          <p:cNvSpPr txBox="1"/>
          <p:nvPr/>
        </p:nvSpPr>
        <p:spPr>
          <a:xfrm>
            <a:off x="6096000" y="3796969"/>
            <a:ext cx="1432586" cy="369332"/>
          </a:xfrm>
          <a:prstGeom prst="rect">
            <a:avLst/>
          </a:prstGeom>
          <a:noFill/>
        </p:spPr>
        <p:txBody>
          <a:bodyPr wrap="square" rtlCol="0">
            <a:spAutoFit/>
          </a:bodyPr>
          <a:lstStyle/>
          <a:p>
            <a:r>
              <a:rPr lang="en-US" altLang="zh-CN" dirty="0"/>
              <a:t>P = NP</a:t>
            </a:r>
            <a:r>
              <a:rPr lang="zh-CN" altLang="en-US" dirty="0"/>
              <a:t>问题</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D23924A-0099-4D44-9FF2-BFDF8F884A99}"/>
                  </a:ext>
                </a:extLst>
              </p:cNvPr>
              <p:cNvSpPr txBox="1"/>
              <p:nvPr/>
            </p:nvSpPr>
            <p:spPr>
              <a:xfrm>
                <a:off x="1420427" y="2978458"/>
                <a:ext cx="3239541" cy="328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𝐸𝑋𝑃𝑇𝐼𝑀𝐸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𝑈𝑇𝐼𝑀𝐸</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r>
                                <a:rPr lang="en-US" altLang="zh-CN" b="0" i="1" smtClean="0">
                                  <a:latin typeface="Cambria Math" panose="02040503050406030204" pitchFamily="18" charset="0"/>
                                  <a:ea typeface="Cambria Math" panose="02040503050406030204" pitchFamily="18" charset="0"/>
                                </a:rPr>
                                <m:t>𝑘</m:t>
                              </m:r>
                            </m:sup>
                          </m:sSup>
                        </m:sup>
                      </m:sSup>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id="{9D23924A-0099-4D44-9FF2-BFDF8F884A99}"/>
                  </a:ext>
                </a:extLst>
              </p:cNvPr>
              <p:cNvSpPr txBox="1">
                <a:spLocks noRot="1" noChangeAspect="1" noMove="1" noResize="1" noEditPoints="1" noAdjustHandles="1" noChangeArrowheads="1" noChangeShapeType="1" noTextEdit="1"/>
              </p:cNvSpPr>
              <p:nvPr/>
            </p:nvSpPr>
            <p:spPr>
              <a:xfrm>
                <a:off x="1420427" y="2978458"/>
                <a:ext cx="3239541" cy="328616"/>
              </a:xfrm>
              <a:prstGeom prst="rect">
                <a:avLst/>
              </a:prstGeom>
              <a:blipFill>
                <a:blip r:embed="rId2"/>
                <a:stretch>
                  <a:fillRect l="-942" t="-1887" r="-2260" b="-320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358D174-D32E-488D-8D08-A50FD3AB079C}"/>
                  </a:ext>
                </a:extLst>
              </p:cNvPr>
              <p:cNvSpPr txBox="1"/>
              <p:nvPr/>
            </p:nvSpPr>
            <p:spPr>
              <a:xfrm>
                <a:off x="3364637" y="3259723"/>
                <a:ext cx="121123"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𝑘</m:t>
                      </m:r>
                    </m:oMath>
                  </m:oMathPara>
                </a14:m>
                <a:endParaRPr lang="zh-CN" altLang="en-US" sz="1100" dirty="0"/>
              </a:p>
            </p:txBody>
          </p:sp>
        </mc:Choice>
        <mc:Fallback xmlns="">
          <p:sp>
            <p:nvSpPr>
              <p:cNvPr id="12" name="文本框 11">
                <a:extLst>
                  <a:ext uri="{FF2B5EF4-FFF2-40B4-BE49-F238E27FC236}">
                    <a16:creationId xmlns:a16="http://schemas.microsoft.com/office/drawing/2014/main" id="{E358D174-D32E-488D-8D08-A50FD3AB079C}"/>
                  </a:ext>
                </a:extLst>
              </p:cNvPr>
              <p:cNvSpPr txBox="1">
                <a:spLocks noRot="1" noChangeAspect="1" noMove="1" noResize="1" noEditPoints="1" noAdjustHandles="1" noChangeArrowheads="1" noChangeShapeType="1" noTextEdit="1"/>
              </p:cNvSpPr>
              <p:nvPr/>
            </p:nvSpPr>
            <p:spPr>
              <a:xfrm>
                <a:off x="3364637" y="3259723"/>
                <a:ext cx="121123" cy="169277"/>
              </a:xfrm>
              <a:prstGeom prst="rect">
                <a:avLst/>
              </a:prstGeom>
              <a:blipFill>
                <a:blip r:embed="rId3"/>
                <a:stretch>
                  <a:fillRect l="-30000" r="-20000" b="-357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B37E5A6-400D-4376-8B05-EB00238D0E81}"/>
              </a:ext>
            </a:extLst>
          </p:cNvPr>
          <p:cNvSpPr txBox="1"/>
          <p:nvPr/>
        </p:nvSpPr>
        <p:spPr>
          <a:xfrm>
            <a:off x="539283" y="2231500"/>
            <a:ext cx="5892953" cy="646331"/>
          </a:xfrm>
          <a:prstGeom prst="rect">
            <a:avLst/>
          </a:prstGeom>
          <a:noFill/>
        </p:spPr>
        <p:txBody>
          <a:bodyPr wrap="square" rtlCol="0">
            <a:spAutoFi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求解</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NP</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语言的一直最好方法确定性的使用指数时间。</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0872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18FF233-0488-4DC4-93E8-5181F725CE37}"/>
              </a:ext>
            </a:extLst>
          </p:cNvPr>
          <p:cNvPicPr>
            <a:picLocks noChangeAspect="1"/>
          </p:cNvPicPr>
          <p:nvPr/>
        </p:nvPicPr>
        <p:blipFill rotWithShape="1">
          <a:blip r:embed="rId2">
            <a:extLst>
              <a:ext uri="{28A0092B-C50C-407E-A947-70E740481C1C}">
                <a14:useLocalDpi xmlns:a14="http://schemas.microsoft.com/office/drawing/2010/main" val="0"/>
              </a:ext>
            </a:extLst>
          </a:blip>
          <a:srcRect l="2888" t="35066" r="5707" b="6407"/>
          <a:stretch/>
        </p:blipFill>
        <p:spPr>
          <a:xfrm>
            <a:off x="1225245" y="1845739"/>
            <a:ext cx="9019713" cy="4013778"/>
          </a:xfrm>
          <a:prstGeom prst="rect">
            <a:avLst/>
          </a:prstGeom>
        </p:spPr>
      </p:pic>
      <p:sp>
        <p:nvSpPr>
          <p:cNvPr id="6" name="矩形 5">
            <a:extLst>
              <a:ext uri="{FF2B5EF4-FFF2-40B4-BE49-F238E27FC236}">
                <a16:creationId xmlns:a16="http://schemas.microsoft.com/office/drawing/2014/main" id="{760DFA9A-C2AA-4C51-8EE4-4BA50EF05FBC}"/>
              </a:ext>
            </a:extLst>
          </p:cNvPr>
          <p:cNvSpPr/>
          <p:nvPr/>
        </p:nvSpPr>
        <p:spPr>
          <a:xfrm>
            <a:off x="2444421" y="0"/>
            <a:ext cx="5971508" cy="707886"/>
          </a:xfrm>
          <a:prstGeom prst="rect">
            <a:avLst/>
          </a:prstGeom>
          <a:noFill/>
        </p:spPr>
        <p:txBody>
          <a:bodyPr wrap="none" lIns="91440" tIns="45720" rIns="91440" bIns="45720">
            <a:spAutoFit/>
          </a:bodyPr>
          <a:lstStyle/>
          <a:p>
            <a:pPr algn="ctr"/>
            <a:r>
              <a:rPr lang="en-US" altLang="zh-CN" sz="4000" dirty="0">
                <a:ln w="0"/>
                <a:solidFill>
                  <a:schemeClr val="accent1"/>
                </a:solidFill>
                <a:effectLst>
                  <a:outerShdw blurRad="38100" dist="25400" dir="5400000" algn="ctr" rotWithShape="0">
                    <a:srgbClr val="6E747A">
                      <a:alpha val="43000"/>
                    </a:srgbClr>
                  </a:outerShdw>
                </a:effectLst>
              </a:rPr>
              <a:t>NP</a:t>
            </a:r>
            <a:r>
              <a:rPr lang="zh-CN" altLang="en-US" sz="4000" dirty="0">
                <a:ln w="0"/>
                <a:solidFill>
                  <a:schemeClr val="accent1"/>
                </a:solidFill>
                <a:effectLst>
                  <a:outerShdw blurRad="38100" dist="25400" dir="5400000" algn="ctr" rotWithShape="0">
                    <a:srgbClr val="6E747A">
                      <a:alpha val="43000"/>
                    </a:srgbClr>
                  </a:outerShdw>
                </a:effectLst>
              </a:rPr>
              <a:t>完全性：可满足性问题</a:t>
            </a:r>
            <a:endParaRPr lang="zh-CN" alt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2" name="矩形 1">
            <a:extLst>
              <a:ext uri="{FF2B5EF4-FFF2-40B4-BE49-F238E27FC236}">
                <a16:creationId xmlns:a16="http://schemas.microsoft.com/office/drawing/2014/main" id="{83E0DBBB-DE8D-4B4E-A2CF-0DC66EE051B7}"/>
              </a:ext>
            </a:extLst>
          </p:cNvPr>
          <p:cNvSpPr/>
          <p:nvPr/>
        </p:nvSpPr>
        <p:spPr>
          <a:xfrm>
            <a:off x="4262871" y="1790122"/>
            <a:ext cx="2968487" cy="1199322"/>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BE9704C-9729-449C-A899-928488D16DE0}"/>
              </a:ext>
            </a:extLst>
          </p:cNvPr>
          <p:cNvSpPr/>
          <p:nvPr/>
        </p:nvSpPr>
        <p:spPr>
          <a:xfrm>
            <a:off x="4611756" y="3324687"/>
            <a:ext cx="2466961" cy="269851"/>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AD91A6B-7CC9-4CA5-946A-A5448558A115}"/>
              </a:ext>
            </a:extLst>
          </p:cNvPr>
          <p:cNvSpPr/>
          <p:nvPr/>
        </p:nvSpPr>
        <p:spPr>
          <a:xfrm>
            <a:off x="3889170" y="4488120"/>
            <a:ext cx="3560037" cy="269851"/>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249D151-E32A-4574-B6EF-215FE4A63621}"/>
              </a:ext>
            </a:extLst>
          </p:cNvPr>
          <p:cNvSpPr/>
          <p:nvPr/>
        </p:nvSpPr>
        <p:spPr>
          <a:xfrm>
            <a:off x="4200940" y="5589666"/>
            <a:ext cx="2767514" cy="269851"/>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7E56124-A667-42D3-9991-2738CF8E3E37}"/>
              </a:ext>
            </a:extLst>
          </p:cNvPr>
          <p:cNvSpPr txBox="1"/>
          <p:nvPr/>
        </p:nvSpPr>
        <p:spPr>
          <a:xfrm>
            <a:off x="1947042" y="889705"/>
            <a:ext cx="5678157" cy="923330"/>
          </a:xfrm>
          <a:prstGeom prst="rect">
            <a:avLst/>
          </a:prstGeom>
          <a:noFill/>
        </p:spPr>
        <p:txBody>
          <a:bodyPr wrap="none" rtlCol="0">
            <a:spAutoFit/>
          </a:bodyPr>
          <a:lstStyle/>
          <a:p>
            <a:r>
              <a:rPr lang="zh-CN" altLang="en-US" dirty="0"/>
              <a:t>给出的第一个</a:t>
            </a:r>
            <a:r>
              <a:rPr lang="en-US" altLang="zh-CN" dirty="0"/>
              <a:t>NP</a:t>
            </a:r>
            <a:r>
              <a:rPr lang="zh-CN" altLang="en-US" dirty="0"/>
              <a:t>完全问题称为可满足性问题。</a:t>
            </a:r>
            <a:endParaRPr lang="en-US" altLang="zh-CN" dirty="0"/>
          </a:p>
          <a:p>
            <a:r>
              <a:rPr lang="zh-CN" altLang="en-US" dirty="0"/>
              <a:t>回忆一下，取值为</a:t>
            </a:r>
            <a:r>
              <a:rPr lang="en-US" altLang="zh-CN" dirty="0"/>
              <a:t>TRUE</a:t>
            </a:r>
            <a:r>
              <a:rPr lang="zh-CN" altLang="en-US" dirty="0"/>
              <a:t>和</a:t>
            </a:r>
            <a:r>
              <a:rPr lang="en-US" altLang="zh-CN" dirty="0"/>
              <a:t>False</a:t>
            </a:r>
            <a:r>
              <a:rPr lang="zh-CN" altLang="en-US" dirty="0"/>
              <a:t>的变量称为布尔变量。</a:t>
            </a:r>
            <a:endParaRPr lang="en-US" altLang="zh-CN" dirty="0"/>
          </a:p>
          <a:p>
            <a:r>
              <a:rPr lang="zh-CN" altLang="en-US" dirty="0"/>
              <a:t>通常用</a:t>
            </a:r>
            <a:r>
              <a:rPr lang="en-US" altLang="zh-CN" dirty="0"/>
              <a:t>1</a:t>
            </a:r>
            <a:r>
              <a:rPr lang="zh-CN" altLang="en-US" dirty="0"/>
              <a:t>表示</a:t>
            </a:r>
            <a:r>
              <a:rPr lang="en-US" altLang="zh-CN" dirty="0"/>
              <a:t>TRUE</a:t>
            </a:r>
            <a:r>
              <a:rPr lang="zh-CN" altLang="en-US" dirty="0"/>
              <a:t>，用</a:t>
            </a:r>
            <a:r>
              <a:rPr lang="en-US" altLang="zh-CN" dirty="0"/>
              <a:t>0</a:t>
            </a:r>
            <a:r>
              <a:rPr lang="zh-CN" altLang="en-US" dirty="0"/>
              <a:t>表示</a:t>
            </a:r>
            <a:r>
              <a:rPr lang="en-US" altLang="zh-CN" dirty="0"/>
              <a:t>FALSE</a:t>
            </a:r>
          </a:p>
        </p:txBody>
      </p:sp>
      <p:sp>
        <p:nvSpPr>
          <p:cNvPr id="11" name="矩形 10">
            <a:extLst>
              <a:ext uri="{FF2B5EF4-FFF2-40B4-BE49-F238E27FC236}">
                <a16:creationId xmlns:a16="http://schemas.microsoft.com/office/drawing/2014/main" id="{DDFBA2F4-C280-4F1E-90FD-27A3EF27580D}"/>
              </a:ext>
            </a:extLst>
          </p:cNvPr>
          <p:cNvSpPr/>
          <p:nvPr/>
        </p:nvSpPr>
        <p:spPr>
          <a:xfrm>
            <a:off x="1970818" y="3033597"/>
            <a:ext cx="4887182" cy="26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C3DFE88-4FCD-4014-B41A-050F9BD4C259}"/>
              </a:ext>
            </a:extLst>
          </p:cNvPr>
          <p:cNvSpPr txBox="1"/>
          <p:nvPr/>
        </p:nvSpPr>
        <p:spPr>
          <a:xfrm>
            <a:off x="1782919" y="2996307"/>
            <a:ext cx="5262979" cy="369332"/>
          </a:xfrm>
          <a:prstGeom prst="rect">
            <a:avLst/>
          </a:prstGeom>
          <a:noFill/>
        </p:spPr>
        <p:txBody>
          <a:bodyPr wrap="none" rtlCol="0">
            <a:spAutoFit/>
          </a:bodyPr>
          <a:lstStyle/>
          <a:p>
            <a:r>
              <a:rPr lang="zh-CN" altLang="en-US" dirty="0"/>
              <a:t>布尔公式是包含布尔变量和运算的表达式，例如：</a:t>
            </a:r>
          </a:p>
        </p:txBody>
      </p:sp>
      <p:sp>
        <p:nvSpPr>
          <p:cNvPr id="13" name="矩形 12">
            <a:extLst>
              <a:ext uri="{FF2B5EF4-FFF2-40B4-BE49-F238E27FC236}">
                <a16:creationId xmlns:a16="http://schemas.microsoft.com/office/drawing/2014/main" id="{3B9015D2-7197-4866-BAD3-9ABD725873CA}"/>
              </a:ext>
            </a:extLst>
          </p:cNvPr>
          <p:cNvSpPr/>
          <p:nvPr/>
        </p:nvSpPr>
        <p:spPr>
          <a:xfrm>
            <a:off x="1820917" y="3594538"/>
            <a:ext cx="9238593" cy="831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777BAB1-412A-4111-A21D-08F3DFD1FB26}"/>
              </a:ext>
            </a:extLst>
          </p:cNvPr>
          <p:cNvSpPr txBox="1"/>
          <p:nvPr/>
        </p:nvSpPr>
        <p:spPr>
          <a:xfrm>
            <a:off x="1820917" y="3533846"/>
            <a:ext cx="9483049" cy="923330"/>
          </a:xfrm>
          <a:prstGeom prst="rect">
            <a:avLst/>
          </a:prstGeom>
          <a:noFill/>
        </p:spPr>
        <p:txBody>
          <a:bodyPr wrap="square" rtlCol="0">
            <a:spAutoFit/>
          </a:bodyPr>
          <a:lstStyle/>
          <a:p>
            <a:r>
              <a:rPr lang="zh-CN" altLang="en-US" dirty="0"/>
              <a:t>是一个布尔公式。如果对变量的某一个</a:t>
            </a:r>
            <a:r>
              <a:rPr lang="en-US" altLang="zh-CN" dirty="0"/>
              <a:t>0 1 </a:t>
            </a:r>
            <a:r>
              <a:rPr lang="zh-CN" altLang="en-US" dirty="0"/>
              <a:t>赋值使得一个公式的值位</a:t>
            </a:r>
            <a:r>
              <a:rPr lang="en-US" altLang="zh-CN" dirty="0"/>
              <a:t>1.</a:t>
            </a:r>
            <a:r>
              <a:rPr lang="zh-CN" altLang="en-US" dirty="0"/>
              <a:t>则该布尔公式是可满足的。上面的公式是满足的，因为赋值</a:t>
            </a:r>
            <a:r>
              <a:rPr lang="en-US" altLang="zh-CN" dirty="0"/>
              <a:t>x=0 y=1 z= 0</a:t>
            </a:r>
            <a:r>
              <a:rPr lang="zh-CN" altLang="en-US" dirty="0"/>
              <a:t>使得其的值为</a:t>
            </a:r>
            <a:r>
              <a:rPr lang="en-US" altLang="zh-CN" dirty="0"/>
              <a:t>1 </a:t>
            </a:r>
            <a:r>
              <a:rPr lang="zh-CN" altLang="en-US" dirty="0"/>
              <a:t>称该赋值满足布尔公式。可满足性问题就是判定一个布尔公式是否是可满足的，另</a:t>
            </a:r>
          </a:p>
        </p:txBody>
      </p:sp>
      <p:sp>
        <p:nvSpPr>
          <p:cNvPr id="14" name="矩形 13">
            <a:extLst>
              <a:ext uri="{FF2B5EF4-FFF2-40B4-BE49-F238E27FC236}">
                <a16:creationId xmlns:a16="http://schemas.microsoft.com/office/drawing/2014/main" id="{47CA7472-71FA-43AD-8E72-FC9BFFE45893}"/>
              </a:ext>
            </a:extLst>
          </p:cNvPr>
          <p:cNvSpPr/>
          <p:nvPr/>
        </p:nvSpPr>
        <p:spPr>
          <a:xfrm>
            <a:off x="1103711" y="4732391"/>
            <a:ext cx="9483049" cy="806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34E6A5A-1883-4BA9-B38B-0BA641C5A352}"/>
              </a:ext>
            </a:extLst>
          </p:cNvPr>
          <p:cNvSpPr txBox="1"/>
          <p:nvPr/>
        </p:nvSpPr>
        <p:spPr>
          <a:xfrm>
            <a:off x="1820917" y="5051666"/>
            <a:ext cx="1800493" cy="369332"/>
          </a:xfrm>
          <a:prstGeom prst="rect">
            <a:avLst/>
          </a:prstGeom>
          <a:noFill/>
        </p:spPr>
        <p:txBody>
          <a:bodyPr wrap="none" rtlCol="0">
            <a:spAutoFit/>
          </a:bodyPr>
          <a:lstStyle/>
          <a:p>
            <a:r>
              <a:rPr lang="zh-CN" altLang="en-US" dirty="0"/>
              <a:t>库克列文定理：</a:t>
            </a:r>
          </a:p>
        </p:txBody>
      </p:sp>
    </p:spTree>
    <p:extLst>
      <p:ext uri="{BB962C8B-B14F-4D97-AF65-F5344CB8AC3E}">
        <p14:creationId xmlns:p14="http://schemas.microsoft.com/office/powerpoint/2010/main" val="27354615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1836</Words>
  <Application>Microsoft Office PowerPoint</Application>
  <PresentationFormat>宽屏</PresentationFormat>
  <Paragraphs>122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华文楷体</vt:lpstr>
      <vt:lpstr>楷体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coNP</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X260</dc:creator>
  <cp:lastModifiedBy>Duan Shihong</cp:lastModifiedBy>
  <cp:revision>99</cp:revision>
  <dcterms:created xsi:type="dcterms:W3CDTF">2021-11-23T12:29:03Z</dcterms:created>
  <dcterms:modified xsi:type="dcterms:W3CDTF">2021-11-24T12:02:25Z</dcterms:modified>
</cp:coreProperties>
</file>