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56" r:id="rId6"/>
    <p:sldId id="257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2D9AD-5548-4089-8522-CAC66BD6BA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4B869CB-1583-4620-BDFB-0AACEFA0E930}">
      <dgm:prSet phldrT="[文本]"/>
      <dgm:spPr/>
      <dgm:t>
        <a:bodyPr/>
        <a:lstStyle/>
        <a:p>
          <a:r>
            <a:rPr lang="en-US" altLang="zh-CN" b="1" dirty="0"/>
            <a:t>P</a:t>
          </a:r>
          <a:r>
            <a:rPr lang="zh-CN" altLang="en-US" b="1" dirty="0"/>
            <a:t>问题：</a:t>
          </a:r>
          <a:r>
            <a:rPr lang="zh-CN" altLang="en-US" dirty="0"/>
            <a:t>有多项式时间算法，算得很快的问题。</a:t>
          </a:r>
        </a:p>
      </dgm:t>
    </dgm:pt>
    <dgm:pt modelId="{773041E9-C2A6-489A-AAAF-C509C38CF0F7}" type="parTrans" cxnId="{EDF4A262-E360-4C65-831E-05318E7B1511}">
      <dgm:prSet/>
      <dgm:spPr/>
      <dgm:t>
        <a:bodyPr/>
        <a:lstStyle/>
        <a:p>
          <a:endParaRPr lang="zh-CN" altLang="en-US"/>
        </a:p>
      </dgm:t>
    </dgm:pt>
    <dgm:pt modelId="{31CA0751-02BC-48B8-B334-7B9AD6D56C90}" type="sibTrans" cxnId="{EDF4A262-E360-4C65-831E-05318E7B1511}">
      <dgm:prSet/>
      <dgm:spPr/>
      <dgm:t>
        <a:bodyPr/>
        <a:lstStyle/>
        <a:p>
          <a:endParaRPr lang="zh-CN" altLang="en-US"/>
        </a:p>
      </dgm:t>
    </dgm:pt>
    <dgm:pt modelId="{091E4BD0-C76E-4C10-9FA9-7AAFCAB02F30}">
      <dgm:prSet phldrT="[文本]" custT="1"/>
      <dgm:spPr/>
      <dgm:t>
        <a:bodyPr/>
        <a:lstStyle/>
        <a:p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存在多项式时间算法的问题。</a:t>
          </a:r>
        </a:p>
      </dgm:t>
    </dgm:pt>
    <dgm:pt modelId="{DD81C039-AA73-4281-BD10-8B727A84E7B1}" type="parTrans" cxnId="{E62F1BE6-14D0-43F3-B399-08B5F82A728C}">
      <dgm:prSet/>
      <dgm:spPr/>
      <dgm:t>
        <a:bodyPr/>
        <a:lstStyle/>
        <a:p>
          <a:endParaRPr lang="zh-CN" altLang="en-US"/>
        </a:p>
      </dgm:t>
    </dgm:pt>
    <dgm:pt modelId="{7397A243-8A52-43BE-AF1A-FF9BA595F529}" type="sibTrans" cxnId="{E62F1BE6-14D0-43F3-B399-08B5F82A728C}">
      <dgm:prSet/>
      <dgm:spPr/>
      <dgm:t>
        <a:bodyPr/>
        <a:lstStyle/>
        <a:p>
          <a:endParaRPr lang="zh-CN" altLang="en-US"/>
        </a:p>
      </dgm:t>
    </dgm:pt>
    <dgm:pt modelId="{9B75D556-2DA0-4164-A942-CED8C08C9752}">
      <dgm:prSet phldrT="[文本]"/>
      <dgm:spPr/>
      <dgm:t>
        <a:bodyPr/>
        <a:lstStyle/>
        <a:p>
          <a:r>
            <a:rPr lang="en-US" altLang="zh-CN" b="1" dirty="0"/>
            <a:t>NP-complete</a:t>
          </a:r>
          <a:r>
            <a:rPr lang="zh-CN" altLang="en-US" b="1" dirty="0"/>
            <a:t>问题：</a:t>
          </a:r>
          <a:r>
            <a:rPr lang="zh-CN" altLang="en-US" dirty="0"/>
            <a:t>属于</a:t>
          </a:r>
          <a:r>
            <a:rPr lang="en-US" altLang="zh-CN" dirty="0"/>
            <a:t>NP</a:t>
          </a:r>
          <a:r>
            <a:rPr lang="zh-CN" altLang="en-US" dirty="0"/>
            <a:t>问题，且属于</a:t>
          </a:r>
          <a:r>
            <a:rPr lang="en-US" altLang="zh-CN" dirty="0"/>
            <a:t>NP-hard</a:t>
          </a:r>
          <a:r>
            <a:rPr lang="zh-CN" altLang="en-US" dirty="0"/>
            <a:t>问题。</a:t>
          </a:r>
        </a:p>
      </dgm:t>
    </dgm:pt>
    <dgm:pt modelId="{D4B7AB48-5CB6-43AA-A535-C58BC54A5A93}" type="parTrans" cxnId="{6956E631-6C24-48D2-B45D-25EB7E36C91B}">
      <dgm:prSet/>
      <dgm:spPr/>
      <dgm:t>
        <a:bodyPr/>
        <a:lstStyle/>
        <a:p>
          <a:endParaRPr lang="zh-CN" altLang="en-US"/>
        </a:p>
      </dgm:t>
    </dgm:pt>
    <dgm:pt modelId="{08B576CE-CFA7-4634-91AA-47564A1FD4EC}" type="sibTrans" cxnId="{6956E631-6C24-48D2-B45D-25EB7E36C91B}">
      <dgm:prSet/>
      <dgm:spPr/>
      <dgm:t>
        <a:bodyPr/>
        <a:lstStyle/>
        <a:p>
          <a:endParaRPr lang="zh-CN" altLang="en-US"/>
        </a:p>
      </dgm:t>
    </dgm:pt>
    <dgm:pt modelId="{64257399-EBA0-47DC-8F8C-66447EF8DF2D}">
      <dgm:prSet phldrT="[文本]" custT="1"/>
      <dgm:spPr/>
      <dgm:t>
        <a:bodyPr/>
        <a:lstStyle/>
        <a:p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存在这样一个</a:t>
          </a:r>
          <a:r>
            <a:rPr lang="en-US" altLang="zh-CN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NP</a:t>
          </a: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问题，所有的</a:t>
          </a:r>
          <a:r>
            <a:rPr lang="en-US" altLang="zh-CN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NP</a:t>
          </a: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问题都可以约化成它。换句话说，只要解决了这个问题，那么所有的</a:t>
          </a:r>
          <a:r>
            <a:rPr lang="en-US" altLang="zh-CN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NP</a:t>
          </a: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问题都解决了。其定义要满足</a:t>
          </a:r>
          <a:r>
            <a:rPr lang="en-US" altLang="zh-CN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2</a:t>
          </a: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个条件：</a:t>
          </a:r>
        </a:p>
      </dgm:t>
    </dgm:pt>
    <dgm:pt modelId="{51387CC6-754B-45DA-BF32-FEC6ADFF2D9D}" type="parTrans" cxnId="{ADB73EF8-5750-4100-A1DF-8D791004B8A0}">
      <dgm:prSet/>
      <dgm:spPr/>
      <dgm:t>
        <a:bodyPr/>
        <a:lstStyle/>
        <a:p>
          <a:endParaRPr lang="zh-CN" altLang="en-US"/>
        </a:p>
      </dgm:t>
    </dgm:pt>
    <dgm:pt modelId="{074FD558-8FC0-45B6-84DA-33D8C637D836}" type="sibTrans" cxnId="{ADB73EF8-5750-4100-A1DF-8D791004B8A0}">
      <dgm:prSet/>
      <dgm:spPr/>
      <dgm:t>
        <a:bodyPr/>
        <a:lstStyle/>
        <a:p>
          <a:endParaRPr lang="zh-CN" altLang="en-US"/>
        </a:p>
      </dgm:t>
    </dgm:pt>
    <dgm:pt modelId="{228CE413-C29E-4088-880A-898CD780910A}">
      <dgm:prSet/>
      <dgm:spPr/>
      <dgm:t>
        <a:bodyPr/>
        <a:lstStyle/>
        <a:p>
          <a:r>
            <a:rPr lang="en-US" altLang="zh-CN" b="1" dirty="0"/>
            <a:t>NP</a:t>
          </a:r>
          <a:r>
            <a:rPr lang="zh-CN" altLang="en-US" b="1" dirty="0"/>
            <a:t>问题：</a:t>
          </a:r>
          <a:r>
            <a:rPr lang="zh-CN" altLang="en-US" dirty="0"/>
            <a:t>算起来不确定快不快的问题，但是我们可以快速验证这个问题的解。</a:t>
          </a:r>
        </a:p>
      </dgm:t>
    </dgm:pt>
    <dgm:pt modelId="{6D976DD4-6EE9-4363-BF6B-B435593CEDDE}" type="parTrans" cxnId="{9A7AFFF2-EB9A-4066-8DEF-5978C4631FEB}">
      <dgm:prSet/>
      <dgm:spPr/>
      <dgm:t>
        <a:bodyPr/>
        <a:lstStyle/>
        <a:p>
          <a:endParaRPr lang="zh-CN" altLang="en-US"/>
        </a:p>
      </dgm:t>
    </dgm:pt>
    <dgm:pt modelId="{CD432EF8-E51F-4D47-A0AB-83DFAC66B973}" type="sibTrans" cxnId="{9A7AFFF2-EB9A-4066-8DEF-5978C4631FEB}">
      <dgm:prSet/>
      <dgm:spPr/>
      <dgm:t>
        <a:bodyPr/>
        <a:lstStyle/>
        <a:p>
          <a:endParaRPr lang="zh-CN" altLang="en-US"/>
        </a:p>
      </dgm:t>
    </dgm:pt>
    <dgm:pt modelId="{41DDED7D-D34C-4BA2-810A-BD331104199F}">
      <dgm:prSet custT="1"/>
      <dgm:spPr/>
      <dgm:t>
        <a:bodyPr/>
        <a:lstStyle/>
        <a:p>
          <a:r>
            <a:rPr lang="zh-CN" altLang="en-US" sz="1600" b="0" i="0" dirty="0"/>
            <a:t>能在</a:t>
          </a:r>
          <a:r>
            <a:rPr lang="zh-CN" altLang="en-US" sz="1600" b="1" i="0" dirty="0"/>
            <a:t>多项式时间内验证得出一个正确解</a:t>
          </a:r>
          <a:r>
            <a:rPr lang="zh-CN" altLang="en-US" sz="1600" b="0" i="0" dirty="0"/>
            <a:t>的问题。</a:t>
          </a:r>
          <a:endParaRPr lang="zh-CN" altLang="en-US" sz="1600" dirty="0"/>
        </a:p>
      </dgm:t>
    </dgm:pt>
    <dgm:pt modelId="{2D7EAFF2-6A10-41E4-B8D5-C4611B3A6298}" type="parTrans" cxnId="{8EA19C37-1225-45F7-B3CF-C60A25B66E37}">
      <dgm:prSet/>
      <dgm:spPr/>
      <dgm:t>
        <a:bodyPr/>
        <a:lstStyle/>
        <a:p>
          <a:endParaRPr lang="zh-CN" altLang="en-US"/>
        </a:p>
      </dgm:t>
    </dgm:pt>
    <dgm:pt modelId="{8F5CD4C8-9AB2-4873-BDD1-2D2249204C06}" type="sibTrans" cxnId="{8EA19C37-1225-45F7-B3CF-C60A25B66E37}">
      <dgm:prSet/>
      <dgm:spPr/>
      <dgm:t>
        <a:bodyPr/>
        <a:lstStyle/>
        <a:p>
          <a:endParaRPr lang="zh-CN" altLang="en-US"/>
        </a:p>
      </dgm:t>
    </dgm:pt>
    <dgm:pt modelId="{9B221A88-3BA3-42FD-A1DF-B3EDC73C9CCE}">
      <dgm:prSet/>
      <dgm:spPr/>
      <dgm:t>
        <a:bodyPr/>
        <a:lstStyle/>
        <a:p>
          <a:r>
            <a:rPr lang="en-US" altLang="zh-CN" b="1" dirty="0"/>
            <a:t>NP-hard</a:t>
          </a:r>
          <a:r>
            <a:rPr lang="zh-CN" altLang="en-US" b="1" dirty="0"/>
            <a:t>问题：</a:t>
          </a:r>
          <a:r>
            <a:rPr lang="zh-CN" altLang="en-US" dirty="0"/>
            <a:t>比</a:t>
          </a:r>
          <a:r>
            <a:rPr lang="en-US" altLang="zh-CN" dirty="0"/>
            <a:t>NP</a:t>
          </a:r>
          <a:r>
            <a:rPr lang="zh-CN" altLang="en-US" dirty="0"/>
            <a:t>问题都要难的问题。</a:t>
          </a:r>
        </a:p>
      </dgm:t>
    </dgm:pt>
    <dgm:pt modelId="{8995DF46-ABD7-48DB-A742-61BC11EBCABC}" type="parTrans" cxnId="{4BA1A5D1-FEE3-4158-81F9-4EBF78E7167C}">
      <dgm:prSet/>
      <dgm:spPr/>
      <dgm:t>
        <a:bodyPr/>
        <a:lstStyle/>
        <a:p>
          <a:endParaRPr lang="zh-CN" altLang="en-US"/>
        </a:p>
      </dgm:t>
    </dgm:pt>
    <dgm:pt modelId="{907F0EC3-E68C-4556-B337-3B42DD8729C4}" type="sibTrans" cxnId="{4BA1A5D1-FEE3-4158-81F9-4EBF78E7167C}">
      <dgm:prSet/>
      <dgm:spPr/>
      <dgm:t>
        <a:bodyPr/>
        <a:lstStyle/>
        <a:p>
          <a:endParaRPr lang="zh-CN" altLang="en-US"/>
        </a:p>
      </dgm:t>
    </dgm:pt>
    <dgm:pt modelId="{36817ED6-FB1F-46B6-ABE0-8788E86C8BDB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NP-Hard</a:t>
          </a: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问题要比 </a:t>
          </a:r>
          <a:r>
            <a:rPr lang="en-US" altLang="zh-CN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NPC</a:t>
          </a: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问题的范围广，</a:t>
          </a:r>
          <a:r>
            <a:rPr lang="en-US" altLang="zh-CN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NP-Hard</a:t>
          </a: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问题没有限定属于</a:t>
          </a:r>
          <a:r>
            <a:rPr lang="en-US" altLang="zh-CN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NP</a:t>
          </a: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，即所有的</a:t>
          </a:r>
          <a:r>
            <a:rPr lang="en-US" altLang="zh-CN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NP</a:t>
          </a: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问题都能约化到它，但是它不一定是一个</a:t>
          </a:r>
          <a:r>
            <a:rPr lang="en-US" altLang="zh-CN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NP</a:t>
          </a: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问题。</a:t>
          </a:r>
        </a:p>
      </dgm:t>
    </dgm:pt>
    <dgm:pt modelId="{4C2F0182-541C-4323-A7C1-3947E1DFA3AE}" type="parTrans" cxnId="{D6C9418D-ED54-493E-864A-1A2D00E3413B}">
      <dgm:prSet/>
      <dgm:spPr/>
      <dgm:t>
        <a:bodyPr/>
        <a:lstStyle/>
        <a:p>
          <a:endParaRPr lang="zh-CN" altLang="en-US"/>
        </a:p>
      </dgm:t>
    </dgm:pt>
    <dgm:pt modelId="{CDEC9F97-3704-41CB-B893-BE6EE6FEC7A5}" type="sibTrans" cxnId="{D6C9418D-ED54-493E-864A-1A2D00E3413B}">
      <dgm:prSet/>
      <dgm:spPr/>
      <dgm:t>
        <a:bodyPr/>
        <a:lstStyle/>
        <a:p>
          <a:endParaRPr lang="zh-CN" altLang="en-US"/>
        </a:p>
      </dgm:t>
    </dgm:pt>
    <dgm:pt modelId="{D95D0EED-85F1-405A-9934-E3EA5900558A}">
      <dgm:prSet custT="1"/>
      <dgm:spPr/>
      <dgm:t>
        <a:bodyPr/>
        <a:lstStyle/>
        <a:p>
          <a:r>
            <a:rPr lang="zh-CN" altLang="en-US" sz="1600" dirty="0"/>
            <a:t>因为</a:t>
          </a:r>
          <a:r>
            <a:rPr lang="zh-CN" altLang="en-US" sz="1600" b="0" i="0" dirty="0"/>
            <a:t>存在多项式时间算法的问题，总能在多项式时间内验证它，所以说</a:t>
          </a:r>
          <a:r>
            <a:rPr lang="en-US" altLang="zh-CN" sz="1600" b="1" i="0" dirty="0"/>
            <a:t>P</a:t>
          </a:r>
          <a:r>
            <a:rPr lang="zh-CN" altLang="en-US" sz="1600" b="1" i="0" dirty="0"/>
            <a:t>类问题是</a:t>
          </a:r>
          <a:r>
            <a:rPr lang="en-US" altLang="zh-CN" sz="1600" b="1" i="0" dirty="0"/>
            <a:t>NP</a:t>
          </a:r>
          <a:r>
            <a:rPr lang="zh-CN" altLang="en-US" sz="1600" b="1" i="0" dirty="0"/>
            <a:t>类问题的子集</a:t>
          </a:r>
          <a:r>
            <a:rPr lang="zh-CN" altLang="en-US" sz="1600" b="0" i="0" dirty="0"/>
            <a:t>。</a:t>
          </a:r>
          <a:endParaRPr lang="zh-CN" altLang="en-US" sz="1600" dirty="0"/>
        </a:p>
      </dgm:t>
    </dgm:pt>
    <dgm:pt modelId="{8BF805F3-B57D-43B8-B535-4CDF61939AA9}" type="parTrans" cxnId="{BA7F7D98-3FB6-4B7B-92CB-703D7DDB3EB1}">
      <dgm:prSet/>
      <dgm:spPr/>
      <dgm:t>
        <a:bodyPr/>
        <a:lstStyle/>
        <a:p>
          <a:endParaRPr lang="zh-CN" altLang="en-US"/>
        </a:p>
      </dgm:t>
    </dgm:pt>
    <dgm:pt modelId="{260D258C-0274-4991-848A-ACFDFE8EBF61}" type="sibTrans" cxnId="{BA7F7D98-3FB6-4B7B-92CB-703D7DDB3EB1}">
      <dgm:prSet/>
      <dgm:spPr/>
      <dgm:t>
        <a:bodyPr/>
        <a:lstStyle/>
        <a:p>
          <a:endParaRPr lang="zh-CN" altLang="en-US"/>
        </a:p>
      </dgm:t>
    </dgm:pt>
    <dgm:pt modelId="{D3AB8D0F-D5FA-4D36-96AD-AB7F491C280F}">
      <dgm:prSet custT="1"/>
      <dgm:spPr/>
      <dgm:t>
        <a:bodyPr/>
        <a:lstStyle/>
        <a:p>
          <a:r>
            <a:rPr lang="zh-CN" altLang="en-US" sz="1600" b="0" i="0" dirty="0"/>
            <a:t>不知道这个问题存不存在一个多项式时间的算法，所以叫非确定性（</a:t>
          </a:r>
          <a:r>
            <a:rPr lang="en-US" altLang="zh-CN" sz="1600" b="0" i="0" dirty="0"/>
            <a:t>non-deterministic</a:t>
          </a:r>
          <a:r>
            <a:rPr lang="zh-CN" altLang="en-US" sz="1600" b="0" i="0" dirty="0"/>
            <a:t>）。但是我们可以在多项式时间内验证并得出这个问题的一个正确解。</a:t>
          </a:r>
          <a:endParaRPr lang="zh-CN" altLang="en-US" sz="1600" dirty="0"/>
        </a:p>
      </dgm:t>
    </dgm:pt>
    <dgm:pt modelId="{BE325DC8-EDC4-45D4-9F64-A74E68B2251F}" type="parTrans" cxnId="{A94F72BE-A8BB-4B06-9876-992463E9B53F}">
      <dgm:prSet/>
      <dgm:spPr/>
      <dgm:t>
        <a:bodyPr/>
        <a:lstStyle/>
        <a:p>
          <a:endParaRPr lang="zh-CN" altLang="en-US"/>
        </a:p>
      </dgm:t>
    </dgm:pt>
    <dgm:pt modelId="{855A4A90-0F86-4DD1-90B9-E1A6D9AD0EA0}" type="sibTrans" cxnId="{A94F72BE-A8BB-4B06-9876-992463E9B53F}">
      <dgm:prSet/>
      <dgm:spPr/>
      <dgm:t>
        <a:bodyPr/>
        <a:lstStyle/>
        <a:p>
          <a:endParaRPr lang="zh-CN" altLang="en-US"/>
        </a:p>
      </dgm:t>
    </dgm:pt>
    <dgm:pt modelId="{E35EEA04-6C7C-471A-AF49-77F562C74A79}">
      <dgm:prSet custT="1"/>
      <dgm:spPr/>
      <dgm:t>
        <a:bodyPr/>
        <a:lstStyle/>
        <a:p>
          <a:r>
            <a:rPr lang="zh-CN" altLang="en-US" sz="1600" b="0" i="0" dirty="0"/>
            <a:t>是否 </a:t>
          </a:r>
          <a:r>
            <a:rPr lang="en-US" altLang="zh-CN" sz="1600" b="0" i="0" dirty="0"/>
            <a:t>NP</a:t>
          </a:r>
          <a:r>
            <a:rPr lang="zh-CN" altLang="en-US" sz="1600" b="0" i="0" dirty="0"/>
            <a:t>类问题</a:t>
          </a:r>
          <a:r>
            <a:rPr lang="en-US" altLang="zh-CN" sz="1600" b="0" i="0" dirty="0"/>
            <a:t>=P</a:t>
          </a:r>
          <a:r>
            <a:rPr lang="zh-CN" altLang="en-US" sz="1600" b="0" i="0" dirty="0"/>
            <a:t>类问题？</a:t>
          </a:r>
          <a:endParaRPr lang="zh-CN" altLang="en-US" sz="1600" dirty="0"/>
        </a:p>
      </dgm:t>
    </dgm:pt>
    <dgm:pt modelId="{EBC5DF6A-B7CC-4300-B0CB-3C21BA478CF9}" type="parTrans" cxnId="{138FF8AF-15FE-40B1-812D-0BC371DF5FDC}">
      <dgm:prSet/>
      <dgm:spPr/>
      <dgm:t>
        <a:bodyPr/>
        <a:lstStyle/>
        <a:p>
          <a:endParaRPr lang="zh-CN" altLang="en-US"/>
        </a:p>
      </dgm:t>
    </dgm:pt>
    <dgm:pt modelId="{19788C07-96CB-4408-96AA-B5BACBE4E20E}" type="sibTrans" cxnId="{138FF8AF-15FE-40B1-812D-0BC371DF5FDC}">
      <dgm:prSet/>
      <dgm:spPr/>
      <dgm:t>
        <a:bodyPr/>
        <a:lstStyle/>
        <a:p>
          <a:endParaRPr lang="zh-CN" altLang="en-US"/>
        </a:p>
      </dgm:t>
    </dgm:pt>
    <dgm:pt modelId="{99FD4FDB-F448-47A1-AFF2-F07A8C23278A}">
      <dgm:prSet custT="1"/>
      <dgm:spPr/>
      <dgm:t>
        <a:bodyPr/>
        <a:lstStyle/>
        <a:p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首先，它得是一个</a:t>
          </a:r>
          <a:r>
            <a:rPr lang="en-US" altLang="zh-CN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NP</a:t>
          </a: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问题；然后，所有的</a:t>
          </a:r>
          <a:r>
            <a:rPr lang="en-US" altLang="zh-CN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NP</a:t>
          </a: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问题都可以约化到它。</a:t>
          </a:r>
        </a:p>
      </dgm:t>
    </dgm:pt>
    <dgm:pt modelId="{6FCA62E6-C7E1-4C7B-9B2F-2DA0A785E9EF}" type="parTrans" cxnId="{E3779129-8739-4D21-91E8-7DF43F8EE9EB}">
      <dgm:prSet/>
      <dgm:spPr/>
      <dgm:t>
        <a:bodyPr/>
        <a:lstStyle/>
        <a:p>
          <a:endParaRPr lang="zh-CN" altLang="en-US"/>
        </a:p>
      </dgm:t>
    </dgm:pt>
    <dgm:pt modelId="{E76C8A48-66C3-4A20-A125-D8512FD1AE92}" type="sibTrans" cxnId="{E3779129-8739-4D21-91E8-7DF43F8EE9EB}">
      <dgm:prSet/>
      <dgm:spPr/>
      <dgm:t>
        <a:bodyPr/>
        <a:lstStyle/>
        <a:p>
          <a:endParaRPr lang="zh-CN" altLang="en-US"/>
        </a:p>
      </dgm:t>
    </dgm:pt>
    <dgm:pt modelId="{CC55B6F5-534A-46F0-B52B-F5512D906685}">
      <dgm:prSet custT="1"/>
      <dgm:spPr/>
      <dgm:t>
        <a:bodyPr/>
        <a:lstStyle/>
        <a:p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要证明</a:t>
          </a:r>
          <a:r>
            <a:rPr lang="en-US" altLang="zh-CN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NPC</a:t>
          </a: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问题的思路就是： 先证明它至少是一个</a:t>
          </a:r>
          <a:r>
            <a:rPr lang="en-US" altLang="zh-CN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NP</a:t>
          </a: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问题，再证明其中一个已知的</a:t>
          </a:r>
          <a:r>
            <a:rPr lang="en-US" altLang="zh-CN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NPC</a:t>
          </a: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问题能约化到它。</a:t>
          </a:r>
        </a:p>
      </dgm:t>
    </dgm:pt>
    <dgm:pt modelId="{77FB48E1-78BA-4660-B814-AF15DDA44C2A}" type="parTrans" cxnId="{48959CC7-9261-42A6-8542-1D532CEB3D3C}">
      <dgm:prSet/>
      <dgm:spPr/>
      <dgm:t>
        <a:bodyPr/>
        <a:lstStyle/>
        <a:p>
          <a:endParaRPr lang="zh-CN" altLang="en-US"/>
        </a:p>
      </dgm:t>
    </dgm:pt>
    <dgm:pt modelId="{22C32509-4CC7-44A9-8172-0151F23B8205}" type="sibTrans" cxnId="{48959CC7-9261-42A6-8542-1D532CEB3D3C}">
      <dgm:prSet/>
      <dgm:spPr/>
      <dgm:t>
        <a:bodyPr/>
        <a:lstStyle/>
        <a:p>
          <a:endParaRPr lang="zh-CN" altLang="en-US"/>
        </a:p>
      </dgm:t>
    </dgm:pt>
    <dgm:pt modelId="{719B09C8-DCFB-458B-BAFF-EAD363C47125}" type="pres">
      <dgm:prSet presAssocID="{E032D9AD-5548-4089-8522-CAC66BD6BA25}" presName="linear" presStyleCnt="0">
        <dgm:presLayoutVars>
          <dgm:animLvl val="lvl"/>
          <dgm:resizeHandles val="exact"/>
        </dgm:presLayoutVars>
      </dgm:prSet>
      <dgm:spPr/>
    </dgm:pt>
    <dgm:pt modelId="{2084E6E3-702C-4343-ADFC-D238056B04A3}" type="pres">
      <dgm:prSet presAssocID="{D4B869CB-1583-4620-BDFB-0AACEFA0E93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839D9E7-C720-453D-B17F-483F33B23C92}" type="pres">
      <dgm:prSet presAssocID="{D4B869CB-1583-4620-BDFB-0AACEFA0E930}" presName="childText" presStyleLbl="revTx" presStyleIdx="0" presStyleCnt="4">
        <dgm:presLayoutVars>
          <dgm:bulletEnabled val="1"/>
        </dgm:presLayoutVars>
      </dgm:prSet>
      <dgm:spPr/>
    </dgm:pt>
    <dgm:pt modelId="{37522AFF-E013-404C-B611-E4717C8E860B}" type="pres">
      <dgm:prSet presAssocID="{228CE413-C29E-4088-880A-898CD780910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7706AE7-8BD8-402C-A87A-38F916A9C9F1}" type="pres">
      <dgm:prSet presAssocID="{228CE413-C29E-4088-880A-898CD780910A}" presName="childText" presStyleLbl="revTx" presStyleIdx="1" presStyleCnt="4">
        <dgm:presLayoutVars>
          <dgm:bulletEnabled val="1"/>
        </dgm:presLayoutVars>
      </dgm:prSet>
      <dgm:spPr/>
    </dgm:pt>
    <dgm:pt modelId="{93E9819A-D24E-4143-8E7D-D12FD4A3A74A}" type="pres">
      <dgm:prSet presAssocID="{9B75D556-2DA0-4164-A942-CED8C08C975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EBBE573-2FA5-4F06-BE6F-23381E5FACC8}" type="pres">
      <dgm:prSet presAssocID="{9B75D556-2DA0-4164-A942-CED8C08C9752}" presName="childText" presStyleLbl="revTx" presStyleIdx="2" presStyleCnt="4">
        <dgm:presLayoutVars>
          <dgm:bulletEnabled val="1"/>
        </dgm:presLayoutVars>
      </dgm:prSet>
      <dgm:spPr/>
    </dgm:pt>
    <dgm:pt modelId="{58273038-6C10-44DC-ACF4-004CC9593D18}" type="pres">
      <dgm:prSet presAssocID="{9B221A88-3BA3-42FD-A1DF-B3EDC73C9CC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A1837FF-1170-427F-AD74-1BC180DE5438}" type="pres">
      <dgm:prSet presAssocID="{9B221A88-3BA3-42FD-A1DF-B3EDC73C9CC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3779129-8739-4D21-91E8-7DF43F8EE9EB}" srcId="{9B75D556-2DA0-4164-A942-CED8C08C9752}" destId="{99FD4FDB-F448-47A1-AFF2-F07A8C23278A}" srcOrd="1" destOrd="0" parTransId="{6FCA62E6-C7E1-4C7B-9B2F-2DA0A785E9EF}" sibTransId="{E76C8A48-66C3-4A20-A125-D8512FD1AE92}"/>
    <dgm:cxn modelId="{6956E631-6C24-48D2-B45D-25EB7E36C91B}" srcId="{E032D9AD-5548-4089-8522-CAC66BD6BA25}" destId="{9B75D556-2DA0-4164-A942-CED8C08C9752}" srcOrd="2" destOrd="0" parTransId="{D4B7AB48-5CB6-43AA-A535-C58BC54A5A93}" sibTransId="{08B576CE-CFA7-4634-91AA-47564A1FD4EC}"/>
    <dgm:cxn modelId="{8EA19C37-1225-45F7-B3CF-C60A25B66E37}" srcId="{228CE413-C29E-4088-880A-898CD780910A}" destId="{41DDED7D-D34C-4BA2-810A-BD331104199F}" srcOrd="0" destOrd="0" parTransId="{2D7EAFF2-6A10-41E4-B8D5-C4611B3A6298}" sibTransId="{8F5CD4C8-9AB2-4873-BDD1-2D2249204C06}"/>
    <dgm:cxn modelId="{EDF4A262-E360-4C65-831E-05318E7B1511}" srcId="{E032D9AD-5548-4089-8522-CAC66BD6BA25}" destId="{D4B869CB-1583-4620-BDFB-0AACEFA0E930}" srcOrd="0" destOrd="0" parTransId="{773041E9-C2A6-489A-AAAF-C509C38CF0F7}" sibTransId="{31CA0751-02BC-48B8-B334-7B9AD6D56C90}"/>
    <dgm:cxn modelId="{71629D64-BD84-459F-AAE4-5EDA86F1850F}" type="presOf" srcId="{091E4BD0-C76E-4C10-9FA9-7AAFCAB02F30}" destId="{5839D9E7-C720-453D-B17F-483F33B23C92}" srcOrd="0" destOrd="0" presId="urn:microsoft.com/office/officeart/2005/8/layout/vList2"/>
    <dgm:cxn modelId="{F1E9CA72-C9A4-4AEF-A4B8-71B22DD8FAED}" type="presOf" srcId="{228CE413-C29E-4088-880A-898CD780910A}" destId="{37522AFF-E013-404C-B611-E4717C8E860B}" srcOrd="0" destOrd="0" presId="urn:microsoft.com/office/officeart/2005/8/layout/vList2"/>
    <dgm:cxn modelId="{6CF01674-A293-444E-AD1E-281FA60051BE}" type="presOf" srcId="{9B221A88-3BA3-42FD-A1DF-B3EDC73C9CCE}" destId="{58273038-6C10-44DC-ACF4-004CC9593D18}" srcOrd="0" destOrd="0" presId="urn:microsoft.com/office/officeart/2005/8/layout/vList2"/>
    <dgm:cxn modelId="{C9015876-8FD7-45DE-85B9-8F63E2E74809}" type="presOf" srcId="{36817ED6-FB1F-46B6-ABE0-8788E86C8BDB}" destId="{3A1837FF-1170-427F-AD74-1BC180DE5438}" srcOrd="0" destOrd="0" presId="urn:microsoft.com/office/officeart/2005/8/layout/vList2"/>
    <dgm:cxn modelId="{215E6889-B5F9-4A49-A0C5-F912F777F0AA}" type="presOf" srcId="{9B75D556-2DA0-4164-A942-CED8C08C9752}" destId="{93E9819A-D24E-4143-8E7D-D12FD4A3A74A}" srcOrd="0" destOrd="0" presId="urn:microsoft.com/office/officeart/2005/8/layout/vList2"/>
    <dgm:cxn modelId="{D6C9418D-ED54-493E-864A-1A2D00E3413B}" srcId="{9B221A88-3BA3-42FD-A1DF-B3EDC73C9CCE}" destId="{36817ED6-FB1F-46B6-ABE0-8788E86C8BDB}" srcOrd="0" destOrd="0" parTransId="{4C2F0182-541C-4323-A7C1-3947E1DFA3AE}" sibTransId="{CDEC9F97-3704-41CB-B893-BE6EE6FEC7A5}"/>
    <dgm:cxn modelId="{BA7F7D98-3FB6-4B7B-92CB-703D7DDB3EB1}" srcId="{228CE413-C29E-4088-880A-898CD780910A}" destId="{D95D0EED-85F1-405A-9934-E3EA5900558A}" srcOrd="2" destOrd="0" parTransId="{8BF805F3-B57D-43B8-B535-4CDF61939AA9}" sibTransId="{260D258C-0274-4991-848A-ACFDFE8EBF61}"/>
    <dgm:cxn modelId="{806A1E9F-7298-4417-B6F1-225A388D5D12}" type="presOf" srcId="{D3AB8D0F-D5FA-4D36-96AD-AB7F491C280F}" destId="{97706AE7-8BD8-402C-A87A-38F916A9C9F1}" srcOrd="0" destOrd="1" presId="urn:microsoft.com/office/officeart/2005/8/layout/vList2"/>
    <dgm:cxn modelId="{0A8A3CA1-EFC4-4DE5-AEDB-FC464DCAE3B0}" type="presOf" srcId="{41DDED7D-D34C-4BA2-810A-BD331104199F}" destId="{97706AE7-8BD8-402C-A87A-38F916A9C9F1}" srcOrd="0" destOrd="0" presId="urn:microsoft.com/office/officeart/2005/8/layout/vList2"/>
    <dgm:cxn modelId="{4A4F66AA-5656-4947-BC6E-0873E13B7A1F}" type="presOf" srcId="{E35EEA04-6C7C-471A-AF49-77F562C74A79}" destId="{97706AE7-8BD8-402C-A87A-38F916A9C9F1}" srcOrd="0" destOrd="3" presId="urn:microsoft.com/office/officeart/2005/8/layout/vList2"/>
    <dgm:cxn modelId="{138FF8AF-15FE-40B1-812D-0BC371DF5FDC}" srcId="{228CE413-C29E-4088-880A-898CD780910A}" destId="{E35EEA04-6C7C-471A-AF49-77F562C74A79}" srcOrd="3" destOrd="0" parTransId="{EBC5DF6A-B7CC-4300-B0CB-3C21BA478CF9}" sibTransId="{19788C07-96CB-4408-96AA-B5BACBE4E20E}"/>
    <dgm:cxn modelId="{56F5B5B1-2414-4996-B941-F0049B61A175}" type="presOf" srcId="{64257399-EBA0-47DC-8F8C-66447EF8DF2D}" destId="{0EBBE573-2FA5-4F06-BE6F-23381E5FACC8}" srcOrd="0" destOrd="0" presId="urn:microsoft.com/office/officeart/2005/8/layout/vList2"/>
    <dgm:cxn modelId="{A94F72BE-A8BB-4B06-9876-992463E9B53F}" srcId="{228CE413-C29E-4088-880A-898CD780910A}" destId="{D3AB8D0F-D5FA-4D36-96AD-AB7F491C280F}" srcOrd="1" destOrd="0" parTransId="{BE325DC8-EDC4-45D4-9F64-A74E68B2251F}" sibTransId="{855A4A90-0F86-4DD1-90B9-E1A6D9AD0EA0}"/>
    <dgm:cxn modelId="{48959CC7-9261-42A6-8542-1D532CEB3D3C}" srcId="{9B75D556-2DA0-4164-A942-CED8C08C9752}" destId="{CC55B6F5-534A-46F0-B52B-F5512D906685}" srcOrd="2" destOrd="0" parTransId="{77FB48E1-78BA-4660-B814-AF15DDA44C2A}" sibTransId="{22C32509-4CC7-44A9-8172-0151F23B8205}"/>
    <dgm:cxn modelId="{5948AAC8-681B-4DB9-841F-3E8B9B3E008C}" type="presOf" srcId="{D4B869CB-1583-4620-BDFB-0AACEFA0E930}" destId="{2084E6E3-702C-4343-ADFC-D238056B04A3}" srcOrd="0" destOrd="0" presId="urn:microsoft.com/office/officeart/2005/8/layout/vList2"/>
    <dgm:cxn modelId="{4BA1A5D1-FEE3-4158-81F9-4EBF78E7167C}" srcId="{E032D9AD-5548-4089-8522-CAC66BD6BA25}" destId="{9B221A88-3BA3-42FD-A1DF-B3EDC73C9CCE}" srcOrd="3" destOrd="0" parTransId="{8995DF46-ABD7-48DB-A742-61BC11EBCABC}" sibTransId="{907F0EC3-E68C-4556-B337-3B42DD8729C4}"/>
    <dgm:cxn modelId="{8D2721E1-96AD-4A53-B399-4B470708F7C0}" type="presOf" srcId="{99FD4FDB-F448-47A1-AFF2-F07A8C23278A}" destId="{0EBBE573-2FA5-4F06-BE6F-23381E5FACC8}" srcOrd="0" destOrd="1" presId="urn:microsoft.com/office/officeart/2005/8/layout/vList2"/>
    <dgm:cxn modelId="{B69880E5-F458-4686-9DFF-0DCC75A982D3}" type="presOf" srcId="{E032D9AD-5548-4089-8522-CAC66BD6BA25}" destId="{719B09C8-DCFB-458B-BAFF-EAD363C47125}" srcOrd="0" destOrd="0" presId="urn:microsoft.com/office/officeart/2005/8/layout/vList2"/>
    <dgm:cxn modelId="{E62F1BE6-14D0-43F3-B399-08B5F82A728C}" srcId="{D4B869CB-1583-4620-BDFB-0AACEFA0E930}" destId="{091E4BD0-C76E-4C10-9FA9-7AAFCAB02F30}" srcOrd="0" destOrd="0" parTransId="{DD81C039-AA73-4281-BD10-8B727A84E7B1}" sibTransId="{7397A243-8A52-43BE-AF1A-FF9BA595F529}"/>
    <dgm:cxn modelId="{9A7AFFF2-EB9A-4066-8DEF-5978C4631FEB}" srcId="{E032D9AD-5548-4089-8522-CAC66BD6BA25}" destId="{228CE413-C29E-4088-880A-898CD780910A}" srcOrd="1" destOrd="0" parTransId="{6D976DD4-6EE9-4363-BF6B-B435593CEDDE}" sibTransId="{CD432EF8-E51F-4D47-A0AB-83DFAC66B973}"/>
    <dgm:cxn modelId="{836240F6-57E5-4EE8-9425-AB289C1299B1}" type="presOf" srcId="{CC55B6F5-534A-46F0-B52B-F5512D906685}" destId="{0EBBE573-2FA5-4F06-BE6F-23381E5FACC8}" srcOrd="0" destOrd="2" presId="urn:microsoft.com/office/officeart/2005/8/layout/vList2"/>
    <dgm:cxn modelId="{ADB73EF8-5750-4100-A1DF-8D791004B8A0}" srcId="{9B75D556-2DA0-4164-A942-CED8C08C9752}" destId="{64257399-EBA0-47DC-8F8C-66447EF8DF2D}" srcOrd="0" destOrd="0" parTransId="{51387CC6-754B-45DA-BF32-FEC6ADFF2D9D}" sibTransId="{074FD558-8FC0-45B6-84DA-33D8C637D836}"/>
    <dgm:cxn modelId="{B4B659FD-C886-4844-A35F-6E83844063B4}" type="presOf" srcId="{D95D0EED-85F1-405A-9934-E3EA5900558A}" destId="{97706AE7-8BD8-402C-A87A-38F916A9C9F1}" srcOrd="0" destOrd="2" presId="urn:microsoft.com/office/officeart/2005/8/layout/vList2"/>
    <dgm:cxn modelId="{2C43AF96-9F41-4141-B088-83A16B43B72C}" type="presParOf" srcId="{719B09C8-DCFB-458B-BAFF-EAD363C47125}" destId="{2084E6E3-702C-4343-ADFC-D238056B04A3}" srcOrd="0" destOrd="0" presId="urn:microsoft.com/office/officeart/2005/8/layout/vList2"/>
    <dgm:cxn modelId="{5B9CED2D-8990-4A16-86F9-4EC9163A1852}" type="presParOf" srcId="{719B09C8-DCFB-458B-BAFF-EAD363C47125}" destId="{5839D9E7-C720-453D-B17F-483F33B23C92}" srcOrd="1" destOrd="0" presId="urn:microsoft.com/office/officeart/2005/8/layout/vList2"/>
    <dgm:cxn modelId="{1EBDD068-011F-450B-B217-C820953F3398}" type="presParOf" srcId="{719B09C8-DCFB-458B-BAFF-EAD363C47125}" destId="{37522AFF-E013-404C-B611-E4717C8E860B}" srcOrd="2" destOrd="0" presId="urn:microsoft.com/office/officeart/2005/8/layout/vList2"/>
    <dgm:cxn modelId="{71CBF97D-7C4C-46B1-A130-A7057A3CE0AE}" type="presParOf" srcId="{719B09C8-DCFB-458B-BAFF-EAD363C47125}" destId="{97706AE7-8BD8-402C-A87A-38F916A9C9F1}" srcOrd="3" destOrd="0" presId="urn:microsoft.com/office/officeart/2005/8/layout/vList2"/>
    <dgm:cxn modelId="{E7DE1481-65CD-409C-A6C2-48D2F297F4D4}" type="presParOf" srcId="{719B09C8-DCFB-458B-BAFF-EAD363C47125}" destId="{93E9819A-D24E-4143-8E7D-D12FD4A3A74A}" srcOrd="4" destOrd="0" presId="urn:microsoft.com/office/officeart/2005/8/layout/vList2"/>
    <dgm:cxn modelId="{53F5CA07-06DA-4DB1-B906-503587E8834C}" type="presParOf" srcId="{719B09C8-DCFB-458B-BAFF-EAD363C47125}" destId="{0EBBE573-2FA5-4F06-BE6F-23381E5FACC8}" srcOrd="5" destOrd="0" presId="urn:microsoft.com/office/officeart/2005/8/layout/vList2"/>
    <dgm:cxn modelId="{11AA7E3F-31D4-4ED7-BA00-73AB0151532A}" type="presParOf" srcId="{719B09C8-DCFB-458B-BAFF-EAD363C47125}" destId="{58273038-6C10-44DC-ACF4-004CC9593D18}" srcOrd="6" destOrd="0" presId="urn:microsoft.com/office/officeart/2005/8/layout/vList2"/>
    <dgm:cxn modelId="{6BBEBCE8-DC32-4E00-8E1C-66728E4EC64B}" type="presParOf" srcId="{719B09C8-DCFB-458B-BAFF-EAD363C47125}" destId="{3A1837FF-1170-427F-AD74-1BC180DE543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84E6E3-702C-4343-ADFC-D238056B04A3}">
      <dsp:nvSpPr>
        <dsp:cNvPr id="0" name=""/>
        <dsp:cNvSpPr/>
      </dsp:nvSpPr>
      <dsp:spPr>
        <a:xfrm>
          <a:off x="0" y="40271"/>
          <a:ext cx="8128000" cy="342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1" kern="1200" dirty="0"/>
            <a:t>P</a:t>
          </a:r>
          <a:r>
            <a:rPr lang="zh-CN" altLang="en-US" sz="1300" b="1" kern="1200" dirty="0"/>
            <a:t>问题：</a:t>
          </a:r>
          <a:r>
            <a:rPr lang="zh-CN" altLang="en-US" sz="1300" kern="1200" dirty="0"/>
            <a:t>有多项式时间算法，算得很快的问题。</a:t>
          </a:r>
        </a:p>
      </dsp:txBody>
      <dsp:txXfrm>
        <a:off x="16706" y="56977"/>
        <a:ext cx="8094588" cy="308813"/>
      </dsp:txXfrm>
    </dsp:sp>
    <dsp:sp modelId="{5839D9E7-C720-453D-B17F-483F33B23C92}">
      <dsp:nvSpPr>
        <dsp:cNvPr id="0" name=""/>
        <dsp:cNvSpPr/>
      </dsp:nvSpPr>
      <dsp:spPr>
        <a:xfrm>
          <a:off x="0" y="382496"/>
          <a:ext cx="8128000" cy="296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存在多项式时间算法的问题。</a:t>
          </a:r>
        </a:p>
      </dsp:txBody>
      <dsp:txXfrm>
        <a:off x="0" y="382496"/>
        <a:ext cx="8128000" cy="296010"/>
      </dsp:txXfrm>
    </dsp:sp>
    <dsp:sp modelId="{37522AFF-E013-404C-B611-E4717C8E860B}">
      <dsp:nvSpPr>
        <dsp:cNvPr id="0" name=""/>
        <dsp:cNvSpPr/>
      </dsp:nvSpPr>
      <dsp:spPr>
        <a:xfrm>
          <a:off x="0" y="678506"/>
          <a:ext cx="8128000" cy="342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1" kern="1200" dirty="0"/>
            <a:t>NP</a:t>
          </a:r>
          <a:r>
            <a:rPr lang="zh-CN" altLang="en-US" sz="1300" b="1" kern="1200" dirty="0"/>
            <a:t>问题：</a:t>
          </a:r>
          <a:r>
            <a:rPr lang="zh-CN" altLang="en-US" sz="1300" kern="1200" dirty="0"/>
            <a:t>算起来不确定快不快的问题，但是我们可以快速验证这个问题的解。</a:t>
          </a:r>
        </a:p>
      </dsp:txBody>
      <dsp:txXfrm>
        <a:off x="16706" y="695212"/>
        <a:ext cx="8094588" cy="308813"/>
      </dsp:txXfrm>
    </dsp:sp>
    <dsp:sp modelId="{97706AE7-8BD8-402C-A87A-38F916A9C9F1}">
      <dsp:nvSpPr>
        <dsp:cNvPr id="0" name=""/>
        <dsp:cNvSpPr/>
      </dsp:nvSpPr>
      <dsp:spPr>
        <a:xfrm>
          <a:off x="0" y="1020731"/>
          <a:ext cx="8128000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600" b="0" i="0" kern="1200" dirty="0"/>
            <a:t>能在</a:t>
          </a:r>
          <a:r>
            <a:rPr lang="zh-CN" altLang="en-US" sz="1600" b="1" i="0" kern="1200" dirty="0"/>
            <a:t>多项式时间内验证得出一个正确解</a:t>
          </a:r>
          <a:r>
            <a:rPr lang="zh-CN" altLang="en-US" sz="1600" b="0" i="0" kern="1200" dirty="0"/>
            <a:t>的问题。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600" b="0" i="0" kern="1200" dirty="0"/>
            <a:t>不知道这个问题存不存在一个多项式时间的算法，所以叫非确定性（</a:t>
          </a:r>
          <a:r>
            <a:rPr lang="en-US" altLang="zh-CN" sz="1600" b="0" i="0" kern="1200" dirty="0"/>
            <a:t>non-deterministic</a:t>
          </a:r>
          <a:r>
            <a:rPr lang="zh-CN" altLang="en-US" sz="1600" b="0" i="0" kern="1200" dirty="0"/>
            <a:t>）。但是我们可以在多项式时间内验证并得出这个问题的一个正确解。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600" kern="1200" dirty="0"/>
            <a:t>因为</a:t>
          </a:r>
          <a:r>
            <a:rPr lang="zh-CN" altLang="en-US" sz="1600" b="0" i="0" kern="1200" dirty="0"/>
            <a:t>存在多项式时间算法的问题，总能在多项式时间内验证它，所以说</a:t>
          </a:r>
          <a:r>
            <a:rPr lang="en-US" altLang="zh-CN" sz="1600" b="1" i="0" kern="1200" dirty="0"/>
            <a:t>P</a:t>
          </a:r>
          <a:r>
            <a:rPr lang="zh-CN" altLang="en-US" sz="1600" b="1" i="0" kern="1200" dirty="0"/>
            <a:t>类问题是</a:t>
          </a:r>
          <a:r>
            <a:rPr lang="en-US" altLang="zh-CN" sz="1600" b="1" i="0" kern="1200" dirty="0"/>
            <a:t>NP</a:t>
          </a:r>
          <a:r>
            <a:rPr lang="zh-CN" altLang="en-US" sz="1600" b="1" i="0" kern="1200" dirty="0"/>
            <a:t>类问题的子集</a:t>
          </a:r>
          <a:r>
            <a:rPr lang="zh-CN" altLang="en-US" sz="1600" b="0" i="0" kern="1200" dirty="0"/>
            <a:t>。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600" b="0" i="0" kern="1200" dirty="0"/>
            <a:t>是否 </a:t>
          </a:r>
          <a:r>
            <a:rPr lang="en-US" altLang="zh-CN" sz="1600" b="0" i="0" kern="1200" dirty="0"/>
            <a:t>NP</a:t>
          </a:r>
          <a:r>
            <a:rPr lang="zh-CN" altLang="en-US" sz="1600" b="0" i="0" kern="1200" dirty="0"/>
            <a:t>类问题</a:t>
          </a:r>
          <a:r>
            <a:rPr lang="en-US" altLang="zh-CN" sz="1600" b="0" i="0" kern="1200" dirty="0"/>
            <a:t>=P</a:t>
          </a:r>
          <a:r>
            <a:rPr lang="zh-CN" altLang="en-US" sz="1600" b="0" i="0" kern="1200" dirty="0"/>
            <a:t>类问题？</a:t>
          </a:r>
          <a:endParaRPr lang="zh-CN" altLang="en-US" sz="1600" kern="1200" dirty="0"/>
        </a:p>
      </dsp:txBody>
      <dsp:txXfrm>
        <a:off x="0" y="1020731"/>
        <a:ext cx="8128000" cy="1722240"/>
      </dsp:txXfrm>
    </dsp:sp>
    <dsp:sp modelId="{93E9819A-D24E-4143-8E7D-D12FD4A3A74A}">
      <dsp:nvSpPr>
        <dsp:cNvPr id="0" name=""/>
        <dsp:cNvSpPr/>
      </dsp:nvSpPr>
      <dsp:spPr>
        <a:xfrm>
          <a:off x="0" y="2742971"/>
          <a:ext cx="8128000" cy="342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1" kern="1200" dirty="0"/>
            <a:t>NP-complete</a:t>
          </a:r>
          <a:r>
            <a:rPr lang="zh-CN" altLang="en-US" sz="1300" b="1" kern="1200" dirty="0"/>
            <a:t>问题：</a:t>
          </a:r>
          <a:r>
            <a:rPr lang="zh-CN" altLang="en-US" sz="1300" kern="1200" dirty="0"/>
            <a:t>属于</a:t>
          </a:r>
          <a:r>
            <a:rPr lang="en-US" altLang="zh-CN" sz="1300" kern="1200" dirty="0"/>
            <a:t>NP</a:t>
          </a:r>
          <a:r>
            <a:rPr lang="zh-CN" altLang="en-US" sz="1300" kern="1200" dirty="0"/>
            <a:t>问题，且属于</a:t>
          </a:r>
          <a:r>
            <a:rPr lang="en-US" altLang="zh-CN" sz="1300" kern="1200" dirty="0"/>
            <a:t>NP-hard</a:t>
          </a:r>
          <a:r>
            <a:rPr lang="zh-CN" altLang="en-US" sz="1300" kern="1200" dirty="0"/>
            <a:t>问题。</a:t>
          </a:r>
        </a:p>
      </dsp:txBody>
      <dsp:txXfrm>
        <a:off x="16706" y="2759677"/>
        <a:ext cx="8094588" cy="308813"/>
      </dsp:txXfrm>
    </dsp:sp>
    <dsp:sp modelId="{0EBBE573-2FA5-4F06-BE6F-23381E5FACC8}">
      <dsp:nvSpPr>
        <dsp:cNvPr id="0" name=""/>
        <dsp:cNvSpPr/>
      </dsp:nvSpPr>
      <dsp:spPr>
        <a:xfrm>
          <a:off x="0" y="3085196"/>
          <a:ext cx="8128000" cy="1399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存在这样一个</a:t>
          </a:r>
          <a:r>
            <a:rPr lang="en-US" altLang="zh-CN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NP</a:t>
          </a: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问题，所有的</a:t>
          </a:r>
          <a:r>
            <a:rPr lang="en-US" altLang="zh-CN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NP</a:t>
          </a: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问题都可以约化成它。换句话说，只要解决了这个问题，那么所有的</a:t>
          </a:r>
          <a:r>
            <a:rPr lang="en-US" altLang="zh-CN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NP</a:t>
          </a: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问题都解决了。其定义要满足</a:t>
          </a:r>
          <a:r>
            <a:rPr lang="en-US" altLang="zh-CN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2</a:t>
          </a: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个条件：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首先，它得是一个</a:t>
          </a:r>
          <a:r>
            <a:rPr lang="en-US" altLang="zh-CN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NP</a:t>
          </a: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问题；然后，所有的</a:t>
          </a:r>
          <a:r>
            <a:rPr lang="en-US" altLang="zh-CN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NP</a:t>
          </a: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问题都可以约化到它。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要证明</a:t>
          </a:r>
          <a:r>
            <a:rPr lang="en-US" altLang="zh-CN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NPC</a:t>
          </a: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问题的思路就是： 先证明它至少是一个</a:t>
          </a:r>
          <a:r>
            <a:rPr lang="en-US" altLang="zh-CN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NP</a:t>
          </a: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问题，再证明其中一个已知的</a:t>
          </a:r>
          <a:r>
            <a:rPr lang="en-US" altLang="zh-CN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NPC</a:t>
          </a: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问题能约化到它。</a:t>
          </a:r>
        </a:p>
      </dsp:txBody>
      <dsp:txXfrm>
        <a:off x="0" y="3085196"/>
        <a:ext cx="8128000" cy="1399320"/>
      </dsp:txXfrm>
    </dsp:sp>
    <dsp:sp modelId="{58273038-6C10-44DC-ACF4-004CC9593D18}">
      <dsp:nvSpPr>
        <dsp:cNvPr id="0" name=""/>
        <dsp:cNvSpPr/>
      </dsp:nvSpPr>
      <dsp:spPr>
        <a:xfrm>
          <a:off x="0" y="4484516"/>
          <a:ext cx="8128000" cy="342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1" kern="1200" dirty="0"/>
            <a:t>NP-hard</a:t>
          </a:r>
          <a:r>
            <a:rPr lang="zh-CN" altLang="en-US" sz="1300" b="1" kern="1200" dirty="0"/>
            <a:t>问题：</a:t>
          </a:r>
          <a:r>
            <a:rPr lang="zh-CN" altLang="en-US" sz="1300" kern="1200" dirty="0"/>
            <a:t>比</a:t>
          </a:r>
          <a:r>
            <a:rPr lang="en-US" altLang="zh-CN" sz="1300" kern="1200" dirty="0"/>
            <a:t>NP</a:t>
          </a:r>
          <a:r>
            <a:rPr lang="zh-CN" altLang="en-US" sz="1300" kern="1200" dirty="0"/>
            <a:t>问题都要难的问题。</a:t>
          </a:r>
        </a:p>
      </dsp:txBody>
      <dsp:txXfrm>
        <a:off x="16706" y="4501222"/>
        <a:ext cx="8094588" cy="308813"/>
      </dsp:txXfrm>
    </dsp:sp>
    <dsp:sp modelId="{3A1837FF-1170-427F-AD74-1BC180DE5438}">
      <dsp:nvSpPr>
        <dsp:cNvPr id="0" name=""/>
        <dsp:cNvSpPr/>
      </dsp:nvSpPr>
      <dsp:spPr>
        <a:xfrm>
          <a:off x="0" y="4826741"/>
          <a:ext cx="8128000" cy="551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NP-Hard</a:t>
          </a: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问题要比 </a:t>
          </a:r>
          <a:r>
            <a:rPr lang="en-US" altLang="zh-CN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NPC</a:t>
          </a: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问题的范围广，</a:t>
          </a:r>
          <a:r>
            <a:rPr lang="en-US" altLang="zh-CN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NP-Hard</a:t>
          </a: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问题没有限定属于</a:t>
          </a:r>
          <a:r>
            <a:rPr lang="en-US" altLang="zh-CN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NP</a:t>
          </a: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，即所有的</a:t>
          </a:r>
          <a:r>
            <a:rPr lang="en-US" altLang="zh-CN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NP</a:t>
          </a: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问题都能约化到它，但是它不一定是一个</a:t>
          </a:r>
          <a:r>
            <a:rPr lang="en-US" altLang="zh-CN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NP</a:t>
          </a:r>
          <a:r>
            <a:rPr lang="zh-CN" alt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问题。</a:t>
          </a:r>
        </a:p>
      </dsp:txBody>
      <dsp:txXfrm>
        <a:off x="0" y="4826741"/>
        <a:ext cx="8128000" cy="551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20A0A-8045-4CFD-B140-B4C6D9E56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E7C518-ECD4-423E-9DA9-682D9ABC9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2E9A1-774F-455A-AF05-8D8E38BD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222F-191F-4B1F-B9D2-1F0398CF1507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F8DE86-2E58-43C4-96F9-C5EA3988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D7C27-74F5-45D4-9961-BE2E772C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09B6-4FD7-46AD-ABBE-57790FF6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25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6D6EA-3A57-416C-B888-A8CD110A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8180E2-DE79-4EC0-BF89-05AE93289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E3A6C4-18CD-4B79-9244-361A53C7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222F-191F-4B1F-B9D2-1F0398CF1507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A867D3-9E2C-42C3-BA3E-60EE9F25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D74E8-5B07-4DA3-ABD8-A348E2BA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09B6-4FD7-46AD-ABBE-57790FF6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06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12507E-FF00-4FC4-98A0-2B053EFAC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32C384-0AAE-41FD-B204-DB2380975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1176B-5549-408F-B9A5-DC47DC94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222F-191F-4B1F-B9D2-1F0398CF1507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BE271-968A-4753-9B13-89A7A89D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8C7B7-2C5F-4DE1-8E1A-0A33276F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09B6-4FD7-46AD-ABBE-57790FF6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18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48CB5-14CF-473B-853C-9A414C67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D5205-3B52-421C-8B2C-B3B161B24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4ABD8-9A19-4ED4-B2D7-8588063D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222F-191F-4B1F-B9D2-1F0398CF1507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D432A5-121B-4730-9A23-B97C70CD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F41D1-609C-4A34-AE26-1AF3EE52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09B6-4FD7-46AD-ABBE-57790FF6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93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7177F-5A8E-479E-AF13-D465F9B49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5F6EA-9F2F-4E3F-A21E-478CD3F7A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C7F90-6B5F-41B8-A6AA-4676CCDA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222F-191F-4B1F-B9D2-1F0398CF1507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37E27-9BC5-43B8-AD41-DC4630F6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A6197-6276-4B3D-9A6C-CE4433CF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09B6-4FD7-46AD-ABBE-57790FF6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7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65D66-E4FE-47FF-AA6B-FCCFA40B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659CB-2385-423B-94E7-3A4A6BA49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4C8DC5-367F-4137-B5C9-BECBE8173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336B39-C400-484D-B094-56C2D32D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222F-191F-4B1F-B9D2-1F0398CF1507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E9255C-B94A-4833-9E4A-D66917E7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A3EB10-F5FE-4E80-A20C-0E91049E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09B6-4FD7-46AD-ABBE-57790FF6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09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15FBE-4983-4515-80D7-E2333EA07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91130B-66B4-47E0-AF0F-1DD522524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61184E-D913-4F7E-8071-DDE1C9E0F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6C468A-9323-423A-B8B2-D9FAE2B14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D638C1-BE02-4166-BA6E-731E874E2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91770C-2072-44D5-9BE5-DF0D2A44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222F-191F-4B1F-B9D2-1F0398CF1507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8B7EFC-0E3D-482E-876D-0514E591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F9AD5D-09D6-4498-B561-3E9F3D2A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09B6-4FD7-46AD-ABBE-57790FF6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8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FED23-1D23-4F60-AA3F-F8F2A85F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C8FB8C-BFCB-4A34-8CF7-6EE2F019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222F-191F-4B1F-B9D2-1F0398CF1507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38CC50-80D5-4CA4-8056-990B6F1F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171516-754F-425D-9E49-B2023CE0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09B6-4FD7-46AD-ABBE-57790FF6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29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D15AB3-F540-473E-A8A2-91FD564A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222F-191F-4B1F-B9D2-1F0398CF1507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E5F609-6BB7-4C0F-B233-361165B8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9DBC43-F1EC-464C-85B7-834CDE9C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09B6-4FD7-46AD-ABBE-57790FF6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68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5E558-28D5-4233-97FD-432857C0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56101-D75C-4973-8125-C4606BD8C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2FAB53-AAE0-4877-9E7A-F2A0AA3C5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0A1793-0554-4B1D-A5AF-8B01F124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222F-191F-4B1F-B9D2-1F0398CF1507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71918-CDB6-4898-B827-43150F44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AE8CF-7238-4687-B5B7-09C329F0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09B6-4FD7-46AD-ABBE-57790FF6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4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EF295-7FD1-42A6-94E6-C3E2436C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6E83BB-621A-4B3D-9C77-4606465E3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EA2370-52EB-4B13-9B9F-2807B470D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8D4D33-E3B4-40F0-ACF5-838C830A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222F-191F-4B1F-B9D2-1F0398CF1507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8AB04-F76B-4A19-90C1-298F23FC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1A68CA-9535-4A33-B818-B1B7906D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09B6-4FD7-46AD-ABBE-57790FF6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63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B540E2-1DE3-416F-A9D3-B7557837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9C095F-B416-4998-9399-42A16B3AC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1559D-73EE-4DCA-BFC2-A55AAAC0A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8222F-191F-4B1F-B9D2-1F0398CF1507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9AEF54-C498-45D9-83A1-998B74499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BF27D4-E14A-4C56-91B1-B79B27550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009B6-4FD7-46AD-ABBE-57790FF6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>
            <a:extLst>
              <a:ext uri="{FF2B5EF4-FFF2-40B4-BE49-F238E27FC236}">
                <a16:creationId xmlns:a16="http://schemas.microsoft.com/office/drawing/2014/main" id="{448A15D5-2C4C-4185-B984-2D4DA06AFEE9}"/>
              </a:ext>
            </a:extLst>
          </p:cNvPr>
          <p:cNvSpPr/>
          <p:nvPr/>
        </p:nvSpPr>
        <p:spPr>
          <a:xfrm>
            <a:off x="8726750" y="2583402"/>
            <a:ext cx="3146640" cy="279646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2A77C2B0-75E4-496D-B183-EA79523418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2337484"/>
              </p:ext>
            </p:extLst>
          </p:nvPr>
        </p:nvGraphicFramePr>
        <p:xfrm>
          <a:off x="31861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8088F1EA-06AD-4A6E-B1C7-103C25F8FFDC}"/>
              </a:ext>
            </a:extLst>
          </p:cNvPr>
          <p:cNvSpPr/>
          <p:nvPr/>
        </p:nvSpPr>
        <p:spPr>
          <a:xfrm>
            <a:off x="3675355" y="0"/>
            <a:ext cx="43854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复杂性理论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590CF17-D980-4DE2-9B94-D90CD2470038}"/>
              </a:ext>
            </a:extLst>
          </p:cNvPr>
          <p:cNvSpPr/>
          <p:nvPr/>
        </p:nvSpPr>
        <p:spPr>
          <a:xfrm>
            <a:off x="9561250" y="3879542"/>
            <a:ext cx="1571347" cy="15003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r>
              <a:rPr lang="zh-CN" altLang="en-US" dirty="0"/>
              <a:t>问题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F8377AC-16E7-4BEC-8B0F-7F3AC5E9EB60}"/>
              </a:ext>
            </a:extLst>
          </p:cNvPr>
          <p:cNvSpPr/>
          <p:nvPr/>
        </p:nvSpPr>
        <p:spPr>
          <a:xfrm>
            <a:off x="9090734" y="870012"/>
            <a:ext cx="2512381" cy="300953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5EDBFED-16D5-4746-9751-51C6FB3EA72C}"/>
              </a:ext>
            </a:extLst>
          </p:cNvPr>
          <p:cNvSpPr txBox="1"/>
          <p:nvPr/>
        </p:nvSpPr>
        <p:spPr>
          <a:xfrm>
            <a:off x="8895425" y="3694876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</a:t>
            </a:r>
            <a:r>
              <a:rPr lang="zh-CN" altLang="en-US" dirty="0"/>
              <a:t>问题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30EACAF-5E6C-43BC-8A51-F219CC346016}"/>
              </a:ext>
            </a:extLst>
          </p:cNvPr>
          <p:cNvSpPr txBox="1"/>
          <p:nvPr/>
        </p:nvSpPr>
        <p:spPr>
          <a:xfrm>
            <a:off x="9860625" y="2190111"/>
            <a:ext cx="125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NP-hard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2DD96CD-FD4F-4DEA-B5D5-34C1988B56D7}"/>
              </a:ext>
            </a:extLst>
          </p:cNvPr>
          <p:cNvSpPr txBox="1"/>
          <p:nvPr/>
        </p:nvSpPr>
        <p:spPr>
          <a:xfrm>
            <a:off x="9804947" y="289531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NPC</a:t>
            </a:r>
            <a:r>
              <a:rPr lang="zh-CN" altLang="en-US" dirty="0"/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350496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71A600-EBCE-425C-BC6E-C48B94D75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390" y="1057275"/>
            <a:ext cx="2619375" cy="23717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D5F1FFF-130E-4E91-8194-960D93B7B25E}"/>
              </a:ext>
            </a:extLst>
          </p:cNvPr>
          <p:cNvSpPr txBox="1"/>
          <p:nvPr/>
        </p:nvSpPr>
        <p:spPr>
          <a:xfrm>
            <a:off x="719091" y="532660"/>
            <a:ext cx="797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哈密顿路径：有向图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中的哈密顿路径是指每个节点恰好一次的有向路径。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E8D4EF-23CB-4D78-868D-7B10C52E3403}"/>
              </a:ext>
            </a:extLst>
          </p:cNvPr>
          <p:cNvSpPr txBox="1"/>
          <p:nvPr/>
        </p:nvSpPr>
        <p:spPr>
          <a:xfrm>
            <a:off x="719090" y="1057275"/>
            <a:ext cx="729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哈密顿路径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HAMPATH={&lt;G, s, t&gt;|G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是包含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的哈密顿路径的有向图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71F189-CC2D-45AD-B3ED-A498FCFAA1B2}"/>
              </a:ext>
            </a:extLst>
          </p:cNvPr>
          <p:cNvSpPr txBox="1"/>
          <p:nvPr/>
        </p:nvSpPr>
        <p:spPr>
          <a:xfrm>
            <a:off x="719091" y="1629260"/>
            <a:ext cx="7003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哈密顿路径是一种典型的多项式可验证性问题。通过蛮力算法，很容易获得哈密顿问题的指数时间算法。但是没人知道是否该问题能在多项式时间内求解。虽然不能在多项式时间内找到它的全部解，但是可以在多项式内证明该问题存在一个解。所以哈密顿问题验证是否存在解可以在多项式时间算法内完成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AC8535-A0A7-4786-9DEF-9CC408F68E21}"/>
              </a:ext>
            </a:extLst>
          </p:cNvPr>
          <p:cNvSpPr txBox="1"/>
          <p:nvPr/>
        </p:nvSpPr>
        <p:spPr>
          <a:xfrm>
            <a:off x="1114649" y="5635931"/>
            <a:ext cx="79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有些问题可能不是多项式可验证的，例如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HAMPATH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的补问题，尽管能够判定图中没有哈密顿路径，但如果不采用原先做判定时用的指数级算法，就没有办法让人验证它的不存在性。 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11BEDC-7A47-49D6-AC91-99D55B93C1FE}"/>
              </a:ext>
            </a:extLst>
          </p:cNvPr>
          <p:cNvSpPr/>
          <p:nvPr/>
        </p:nvSpPr>
        <p:spPr>
          <a:xfrm>
            <a:off x="3675355" y="0"/>
            <a:ext cx="43854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多项式可验证问题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8677C0-CB9E-435C-9DD4-F5336713B08C}"/>
              </a:ext>
            </a:extLst>
          </p:cNvPr>
          <p:cNvSpPr txBox="1"/>
          <p:nvPr/>
        </p:nvSpPr>
        <p:spPr>
          <a:xfrm>
            <a:off x="877750" y="3715087"/>
            <a:ext cx="796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合数性：当一个自然数是两个大于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的证书的乘积的时候，称该自然数为合数。令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COMPOSITES = {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x|x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pq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，整数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p, q&gt;1}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虽然不知道判定该问题的多项式时间算法，但是很容易能够验证一个数是合数。因为这只需要该数的一个因子。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83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55C72A-FD64-414A-A354-7D4407582F7C}"/>
              </a:ext>
            </a:extLst>
          </p:cNvPr>
          <p:cNvSpPr txBox="1"/>
          <p:nvPr/>
        </p:nvSpPr>
        <p:spPr>
          <a:xfrm>
            <a:off x="1454799" y="998519"/>
            <a:ext cx="7967400" cy="4439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定义：语言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的验证机是一个算法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，这里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= {w|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对某个字符串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接收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w,c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&gt;}</a:t>
            </a: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因为只根据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的长度来度量验证机的时间，所以多项式时间验证机在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的长度的多项式时间内运行，若语言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有一个多项式时间验证机，则称他为多项式可验证。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若有额外信息能够字符串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的成员，称该信息为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的成员资格证书，或者证明。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哈密顿问题的证书就是一条正确的哈密顿路径。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14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B65E208-C3D0-4E8F-A6B4-CAD30BD9B071}"/>
              </a:ext>
            </a:extLst>
          </p:cNvPr>
          <p:cNvSpPr txBox="1"/>
          <p:nvPr/>
        </p:nvSpPr>
        <p:spPr>
          <a:xfrm>
            <a:off x="904383" y="115409"/>
            <a:ext cx="460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NP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问题是具有多项式时间验证机的语言类。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C81D36-66ED-4F33-8B87-CE0D7080DE03}"/>
              </a:ext>
            </a:extLst>
          </p:cNvPr>
          <p:cNvSpPr txBox="1"/>
          <p:nvPr/>
        </p:nvSpPr>
        <p:spPr>
          <a:xfrm>
            <a:off x="904383" y="550626"/>
            <a:ext cx="796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N1=“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对输入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G,s,t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&gt;,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是包含节点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和节点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的有向图。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）写一列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个数，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p2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 ,pm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的节点数。列中每一个数都是从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的非确定型挑选。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）在列中检查重复性，若发现有重复，则拒绝。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）检查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s=p1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t=pm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是否都成立，若有一个不成立则拒绝。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）对于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m-1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中的每一个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，检查（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pi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pi+1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）是否是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的一条边，若有一个不是，则拒绝。否则，所有检查都通过了，则接收。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46D994-5B49-41B4-B73C-A60B0A8DC97C}"/>
              </a:ext>
            </a:extLst>
          </p:cNvPr>
          <p:cNvSpPr txBox="1"/>
          <p:nvPr/>
        </p:nvSpPr>
        <p:spPr>
          <a:xfrm>
            <a:off x="203047" y="2952776"/>
            <a:ext cx="5892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一个语言在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中，当且仅当它能被某个非确定型多项式时间图灵机判定。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N=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“对长为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的输入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）非确定的选择长为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次方的字符串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）在输入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&lt;w, c&gt;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上运行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）若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接收，则接收，否则拒绝。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F6BD14-1B2A-44F9-B059-AA0D3C024BA0}"/>
              </a:ext>
            </a:extLst>
          </p:cNvPr>
          <p:cNvSpPr txBox="1"/>
          <p:nvPr/>
        </p:nvSpPr>
        <p:spPr>
          <a:xfrm>
            <a:off x="6096000" y="3537386"/>
            <a:ext cx="5631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V=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“对输入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w,c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是字符串：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）在输入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上模拟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，把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的每一个符号看作是对每一步所作的非确定型选择的描述。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）若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的该计算分支接接受则接收，否则拒绝。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0C3DC87-D721-494C-892D-0FD8298F956A}"/>
                  </a:ext>
                </a:extLst>
              </p:cNvPr>
              <p:cNvSpPr txBox="1"/>
              <p:nvPr/>
            </p:nvSpPr>
            <p:spPr>
              <a:xfrm>
                <a:off x="904383" y="5384061"/>
                <a:ext cx="5631402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定义非确定型时间复杂性类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NTIME(t(n))</a:t>
                </a:r>
              </a:p>
              <a:p>
                <a:r>
                  <a:rPr lang="zh-CN" altLang="en-US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推论：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𝑵𝑻𝑰𝑴𝑬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k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0C3DC87-D721-494C-892D-0FD8298F9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3" y="5384061"/>
                <a:ext cx="5631402" cy="669992"/>
              </a:xfrm>
              <a:prstGeom prst="rect">
                <a:avLst/>
              </a:prstGeom>
              <a:blipFill>
                <a:blip r:embed="rId2"/>
                <a:stretch>
                  <a:fillRect l="-866" t="-6364" b="-1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63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B4A2C5-BCC0-4C56-91FD-B206C00026B5}"/>
              </a:ext>
            </a:extLst>
          </p:cNvPr>
          <p:cNvSpPr txBox="1"/>
          <p:nvPr/>
        </p:nvSpPr>
        <p:spPr>
          <a:xfrm>
            <a:off x="4098386" y="88777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NP</a:t>
            </a:r>
            <a:r>
              <a:rPr lang="zh-CN" altLang="en-US" sz="3600" b="1" dirty="0"/>
              <a:t>问题</a:t>
            </a:r>
            <a:r>
              <a:rPr lang="en-US" altLang="zh-CN" sz="3600" b="1" dirty="0"/>
              <a:t>:CLIQUE</a:t>
            </a:r>
            <a:endParaRPr lang="zh-CN" altLang="en-US" sz="36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AD4AE2-D7DB-40E8-80F2-D86AE24BA57D}"/>
              </a:ext>
            </a:extLst>
          </p:cNvPr>
          <p:cNvSpPr txBox="1"/>
          <p:nvPr/>
        </p:nvSpPr>
        <p:spPr>
          <a:xfrm>
            <a:off x="1120264" y="1199966"/>
            <a:ext cx="416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团：全联通子图（任何两点间均有链接）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2D6545-F4D2-4BD7-B968-81903BB36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602" y="1687451"/>
            <a:ext cx="3133539" cy="101314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8650DBB-3DAA-466B-A449-0B0A9AD45FF7}"/>
              </a:ext>
            </a:extLst>
          </p:cNvPr>
          <p:cNvSpPr/>
          <p:nvPr/>
        </p:nvSpPr>
        <p:spPr>
          <a:xfrm>
            <a:off x="1310319" y="2729605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D6E8E8-3DE6-46BE-8DA4-BE1F2AA455AA}"/>
              </a:ext>
            </a:extLst>
          </p:cNvPr>
          <p:cNvSpPr/>
          <p:nvPr/>
        </p:nvSpPr>
        <p:spPr>
          <a:xfrm>
            <a:off x="3202008" y="2729605"/>
            <a:ext cx="665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×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76B9A46-7FDC-4C18-B2D9-55CEA7F2B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134" y="1439326"/>
            <a:ext cx="4144044" cy="150939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50B6805-3CF8-4A8C-A17F-8F0A3637AEA5}"/>
              </a:ext>
            </a:extLst>
          </p:cNvPr>
          <p:cNvSpPr txBox="1"/>
          <p:nvPr/>
        </p:nvSpPr>
        <p:spPr>
          <a:xfrm>
            <a:off x="5517088" y="3059668"/>
            <a:ext cx="176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包含</a:t>
            </a:r>
            <a:r>
              <a:rPr lang="en-US" altLang="zh-CN" dirty="0"/>
              <a:t>2</a:t>
            </a:r>
            <a:r>
              <a:rPr lang="zh-CN" altLang="en-US" dirty="0"/>
              <a:t>团的图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4DFD82-ADE3-4C08-B9D2-BF9F56B334D4}"/>
              </a:ext>
            </a:extLst>
          </p:cNvPr>
          <p:cNvSpPr txBox="1"/>
          <p:nvPr/>
        </p:nvSpPr>
        <p:spPr>
          <a:xfrm>
            <a:off x="7098792" y="3059668"/>
            <a:ext cx="176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包含</a:t>
            </a:r>
            <a:r>
              <a:rPr lang="en-US" altLang="zh-CN" dirty="0"/>
              <a:t>3</a:t>
            </a:r>
            <a:r>
              <a:rPr lang="zh-CN" altLang="en-US" dirty="0"/>
              <a:t>团的图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0A5356-C061-40C5-A317-0FB7B982A6A8}"/>
              </a:ext>
            </a:extLst>
          </p:cNvPr>
          <p:cNvSpPr txBox="1"/>
          <p:nvPr/>
        </p:nvSpPr>
        <p:spPr>
          <a:xfrm>
            <a:off x="8680496" y="3059668"/>
            <a:ext cx="176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包含</a:t>
            </a:r>
            <a:r>
              <a:rPr lang="en-US" altLang="zh-CN" dirty="0"/>
              <a:t>4</a:t>
            </a:r>
            <a:r>
              <a:rPr lang="zh-CN" altLang="en-US" dirty="0"/>
              <a:t>团的图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798219-326E-4FBB-A687-7A4FCEF417B6}"/>
              </a:ext>
            </a:extLst>
          </p:cNvPr>
          <p:cNvSpPr txBox="1"/>
          <p:nvPr/>
        </p:nvSpPr>
        <p:spPr>
          <a:xfrm>
            <a:off x="1120263" y="3788077"/>
            <a:ext cx="428623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CLIQUE={&lt;G, k&gt;|G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是包含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团的无向图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CLIQUE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问题是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问题。</a:t>
            </a:r>
            <a:endParaRPr lang="en-US" altLang="zh-CN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证明方法一：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V=“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对输入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&lt;&lt;G, k&gt;, c&gt;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）检查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是否是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个节点的集合。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）检查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中是否包含连接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中节点的所有边。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）若两项检查都通过，则接收，否则拒绝。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6C7AD3E-94D8-4EA6-8A7C-9897F6903274}"/>
              </a:ext>
            </a:extLst>
          </p:cNvPr>
          <p:cNvSpPr txBox="1"/>
          <p:nvPr/>
        </p:nvSpPr>
        <p:spPr>
          <a:xfrm>
            <a:off x="5619704" y="4616388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证明方法二：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V=“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对输入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&lt;G, k&gt;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，这里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是一个子图：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）非确定性的选择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个节点的子集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）检查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中是否包含连接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中节点的所有边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）若是，则接收，否则，拒绝。”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85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611A70E-1F66-4D35-AC1C-EB982BE486CD}"/>
              </a:ext>
            </a:extLst>
          </p:cNvPr>
          <p:cNvSpPr txBox="1"/>
          <p:nvPr/>
        </p:nvSpPr>
        <p:spPr>
          <a:xfrm>
            <a:off x="3757058" y="195309"/>
            <a:ext cx="467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NP</a:t>
            </a:r>
            <a:r>
              <a:rPr lang="zh-CN" altLang="en-US" sz="3600" b="1" dirty="0"/>
              <a:t>问题</a:t>
            </a:r>
            <a:r>
              <a:rPr lang="en-US" altLang="zh-CN" sz="3600" b="1" dirty="0"/>
              <a:t>:SUBSET-SUM</a:t>
            </a:r>
            <a:endParaRPr lang="zh-CN" altLang="en-US" sz="36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B65138-9041-434D-A4A3-715EC3C78F87}"/>
              </a:ext>
            </a:extLst>
          </p:cNvPr>
          <p:cNvSpPr txBox="1"/>
          <p:nvPr/>
        </p:nvSpPr>
        <p:spPr>
          <a:xfrm>
            <a:off x="4551609" y="2844225"/>
            <a:ext cx="3400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CN" sz="3200" b="1" dirty="0"/>
              <a:t>+</a:t>
            </a:r>
            <a:r>
              <a:rPr lang="en-US" altLang="zh-CN" sz="3200" b="1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altLang="zh-CN" sz="3200" b="1" dirty="0"/>
              <a:t>+</a:t>
            </a:r>
            <a:r>
              <a:rPr lang="en-US" altLang="zh-CN" sz="3200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zh-CN" sz="3200" b="1" dirty="0"/>
              <a:t>+</a:t>
            </a:r>
            <a:r>
              <a:rPr lang="en-US" altLang="zh-CN" sz="3200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zh-CN" sz="3200" b="1" dirty="0"/>
              <a:t>+</a:t>
            </a:r>
            <a:r>
              <a:rPr lang="en-US" altLang="zh-CN" sz="3200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en-US" altLang="zh-CN" sz="3200" b="1" dirty="0"/>
              <a:t>=</a:t>
            </a:r>
            <a:r>
              <a:rPr lang="en-US" altLang="zh-CN" sz="3200" b="1" dirty="0">
                <a:solidFill>
                  <a:srgbClr val="FF0000"/>
                </a:solidFill>
              </a:rPr>
              <a:t>15</a:t>
            </a:r>
            <a:endParaRPr lang="zh-CN" altLang="en-US" sz="32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F345C8-61DA-4493-B312-45A333D3691F}"/>
              </a:ext>
            </a:extLst>
          </p:cNvPr>
          <p:cNvSpPr txBox="1"/>
          <p:nvPr/>
        </p:nvSpPr>
        <p:spPr>
          <a:xfrm>
            <a:off x="248575" y="2167048"/>
            <a:ext cx="7368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数集 </a:t>
            </a:r>
            <a:r>
              <a:rPr lang="en-US" altLang="zh-CN" sz="2400" b="1" dirty="0"/>
              <a:t>{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CN" sz="2400" b="1" dirty="0"/>
              <a:t>, 78,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altLang="zh-CN" sz="2400" b="1" dirty="0"/>
              <a:t>,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zh-CN" sz="2400" b="1" dirty="0"/>
              <a:t>,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zh-CN" sz="2400" b="1" dirty="0"/>
              <a:t>,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en-US" altLang="zh-CN" sz="2400" b="1" dirty="0"/>
              <a:t>, 66, 455, 656, 33, 809, 67, 675}</a:t>
            </a:r>
            <a:endParaRPr lang="zh-CN" altLang="en-US" sz="2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45416B-FCC7-4EE9-B12F-52FFDABB1EB0}"/>
              </a:ext>
            </a:extLst>
          </p:cNvPr>
          <p:cNvSpPr txBox="1"/>
          <p:nvPr/>
        </p:nvSpPr>
        <p:spPr>
          <a:xfrm>
            <a:off x="967666" y="1162975"/>
            <a:ext cx="1126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SUBSET-SUM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在这个问题中有一个数集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x1,…,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xk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和一个目标数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。要判定在这个集合中是否存在一个加起来等于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的子集。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EEEECB-0CF4-4B61-B9AD-2FC0D9FCA031}"/>
              </a:ext>
            </a:extLst>
          </p:cNvPr>
          <p:cNvSpPr txBox="1"/>
          <p:nvPr/>
        </p:nvSpPr>
        <p:spPr>
          <a:xfrm>
            <a:off x="8434942" y="2167048"/>
            <a:ext cx="92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t=15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55C907-62DE-46EB-ABC6-61BD964B7E46}"/>
              </a:ext>
            </a:extLst>
          </p:cNvPr>
          <p:cNvSpPr txBox="1"/>
          <p:nvPr/>
        </p:nvSpPr>
        <p:spPr>
          <a:xfrm>
            <a:off x="1120263" y="3788077"/>
            <a:ext cx="428623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SUBSET-SUM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问题是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问题。</a:t>
            </a:r>
            <a:endParaRPr lang="en-US" altLang="zh-CN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证明方法一：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V=“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对输入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&lt;&lt;S, t&gt;, c&gt;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）检查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是否加起来等于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的数的集合。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）检查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中包含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中的所有数。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）若两项检查都通过，则接收，否则拒绝。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F5ED0F-AA2F-4A90-B634-014B7CD03148}"/>
              </a:ext>
            </a:extLst>
          </p:cNvPr>
          <p:cNvSpPr txBox="1"/>
          <p:nvPr/>
        </p:nvSpPr>
        <p:spPr>
          <a:xfrm>
            <a:off x="6403956" y="3788077"/>
            <a:ext cx="533232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证明方法二：通过判定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SUBSET-SUM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的非确定型多项式时间图灵机来证明本定理，如下所示：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N=“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对输入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&lt;S, t&gt;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）非确定型的选择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中的数的一个子集合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）检查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是否是加起来等于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的数的集合。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）若检查都通过，则接收，否则拒绝。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87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FE371-FA52-433C-8A48-E48FB696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coNP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C0E4B6-6D92-41CE-8B93-3F3F961265CB}"/>
              </a:ext>
            </a:extLst>
          </p:cNvPr>
          <p:cNvSpPr txBox="1"/>
          <p:nvPr/>
        </p:nvSpPr>
        <p:spPr>
          <a:xfrm>
            <a:off x="838200" y="1586415"/>
            <a:ext cx="90091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注意这些集合的补集，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CLIQUE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SUBSET-SUM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，不是很明显的属于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。验证某种事物不存在好像要比验证它更加困难。于是我们定义了另外一个复杂性类，成为</a:t>
            </a:r>
            <a:r>
              <a:rPr lang="en-US" altLang="zh-CN" sz="16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coNP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，它包括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中的语言的补语言。还不知道</a:t>
            </a:r>
            <a:r>
              <a:rPr lang="en-US" altLang="zh-CN" sz="16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coNP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是否与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不同，这值得学术界的进一步研究。</a:t>
            </a:r>
            <a:endParaRPr lang="en-US" altLang="zh-CN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58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1423</Words>
  <Application>Microsoft Office PowerPoint</Application>
  <PresentationFormat>宽屏</PresentationFormat>
  <Paragraphs>97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楷体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X260</dc:creator>
  <cp:lastModifiedBy>X260</cp:lastModifiedBy>
  <cp:revision>86</cp:revision>
  <dcterms:created xsi:type="dcterms:W3CDTF">2021-11-23T12:29:03Z</dcterms:created>
  <dcterms:modified xsi:type="dcterms:W3CDTF">2021-11-24T10:23:06Z</dcterms:modified>
</cp:coreProperties>
</file>