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433" r:id="rId3"/>
    <p:sldId id="446" r:id="rId4"/>
    <p:sldId id="445" r:id="rId5"/>
    <p:sldId id="448" r:id="rId6"/>
    <p:sldId id="44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3DDC84"/>
    <a:srgbClr val="97C024"/>
    <a:srgbClr val="F9B8AD"/>
    <a:srgbClr val="833C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" y="579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E269C-E701-4AAE-8788-03FC35ED6CBF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6C850-5CAD-4B96-A458-06BA192C6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42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B5B2-A857-452F-ACA5-50A8FC43C10E}" type="datetime10">
              <a:rPr lang="zh-CN" altLang="en-US" smtClean="0"/>
              <a:t>12:46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B2C2-81C5-41F2-99BB-4B4C662C7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2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0599-BBF1-4B8D-840D-0B918EDB2F59}" type="datetime10">
              <a:rPr lang="zh-CN" altLang="en-US" smtClean="0"/>
              <a:t>12:46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B2C2-81C5-41F2-99BB-4B4C662C7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92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0EC7-DD5B-4012-AE64-694E9D661B76}" type="datetime10">
              <a:rPr lang="zh-CN" altLang="en-US" smtClean="0"/>
              <a:t>12:46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B2C2-81C5-41F2-99BB-4B4C662C7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82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E986-B477-4DF1-BDD1-6E61B78FAF98}" type="datetime10">
              <a:rPr lang="zh-CN" altLang="en-US" smtClean="0"/>
              <a:t>12:46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B2C2-81C5-41F2-99BB-4B4C662C7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049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15DB-68E7-4B3B-BB95-6E4D0D35EDBD}" type="datetime10">
              <a:rPr lang="zh-CN" altLang="en-US" smtClean="0"/>
              <a:t>12:46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B2C2-81C5-41F2-99BB-4B4C662C7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92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85DE-AD92-4F60-81C6-9323C8FB92A3}" type="datetime10">
              <a:rPr lang="zh-CN" altLang="en-US" smtClean="0"/>
              <a:t>12:46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B2C2-81C5-41F2-99BB-4B4C662C7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81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23D0-F374-4973-BAB2-3E4D948C54D6}" type="datetime10">
              <a:rPr lang="zh-CN" altLang="en-US" smtClean="0"/>
              <a:t>12:46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B2C2-81C5-41F2-99BB-4B4C662C7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74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F248-B6B5-4D5C-805B-D2B9BC7A58E2}" type="datetime10">
              <a:rPr lang="zh-CN" altLang="en-US" smtClean="0"/>
              <a:t>12:46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B2C2-81C5-41F2-99BB-4B4C662C7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05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4ACE-9AC9-4933-BD8B-307FAAE4F2BF}" type="datetime10">
              <a:rPr lang="zh-CN" altLang="en-US" smtClean="0"/>
              <a:t>12:46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B2C2-81C5-41F2-99BB-4B4C662C7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79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FA1B-D2B7-42B1-B18E-A3BBBCFA3CE3}" type="datetime10">
              <a:rPr lang="zh-CN" altLang="en-US" smtClean="0"/>
              <a:t>12:46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B2C2-81C5-41F2-99BB-4B4C662C7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8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4F12-A689-4995-A82B-B285156750F9}" type="datetime10">
              <a:rPr lang="zh-CN" altLang="en-US" smtClean="0"/>
              <a:t>12:46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B2C2-81C5-41F2-99BB-4B4C662C7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9E000-15A9-4191-BC0D-13A860391AA4}" type="datetime10">
              <a:rPr lang="zh-CN" altLang="en-US" smtClean="0"/>
              <a:t>12:46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0B2C2-81C5-41F2-99BB-4B4C662C7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75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1041" y="3307797"/>
            <a:ext cx="9144000" cy="1263449"/>
          </a:xfrm>
        </p:spPr>
        <p:txBody>
          <a:bodyPr>
            <a:normAutofit/>
          </a:bodyPr>
          <a:lstStyle/>
          <a:p>
            <a:r>
              <a:rPr lang="zh-CN" altLang="en-US" sz="480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 算 理 论 课 程 </a:t>
            </a:r>
            <a:r>
              <a:rPr lang="zh-CN" altLang="en-US" sz="48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 告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1896306"/>
            <a:ext cx="12192000" cy="1656967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4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完全问题  </a:t>
            </a:r>
            <a:r>
              <a:rPr lang="en-US" altLang="zh-CN" sz="4800" smtClean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NP-complete Problems</a:t>
            </a:r>
            <a:endParaRPr lang="zh-CN" altLang="en-US" sz="4800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592189" y="6356352"/>
            <a:ext cx="2743200" cy="365125"/>
          </a:xfrm>
        </p:spPr>
        <p:txBody>
          <a:bodyPr/>
          <a:lstStyle/>
          <a:p>
            <a:fld id="{8E00B2C2-81C5-41F2-99BB-4B4C662C789A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774F-3D88-494E-BB4B-65F4C516B98B}" type="datetime10">
              <a:rPr lang="zh-CN" altLang="en-US" smtClean="0"/>
              <a:t>12:46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905" y="306847"/>
            <a:ext cx="3515169" cy="9110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292859" y="4964765"/>
            <a:ext cx="211474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汇报人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：曾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国峰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2021.11.26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8"/>
    </mc:Choice>
    <mc:Fallback xmlns="">
      <p:transition spd="slow" advTm="204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489" y="2903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语言类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E986-B477-4DF1-BDD1-6E61B78FAF98}" type="datetime10">
              <a:rPr lang="zh-CN" altLang="en-US" smtClean="0"/>
              <a:t>13:53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B2C2-81C5-41F2-99BB-4B4C662C789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" y="144380"/>
            <a:ext cx="102268" cy="727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86490" y="439153"/>
            <a:ext cx="2483447" cy="0"/>
          </a:xfrm>
          <a:prstGeom prst="line">
            <a:avLst/>
          </a:prstGeom>
          <a:ln w="9525"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86489" y="69821"/>
            <a:ext cx="219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回顾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6418" y="1272212"/>
            <a:ext cx="3698911" cy="448943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756611" y="4271210"/>
            <a:ext cx="1402023" cy="115922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997482" y="458332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Arial Rounded MT Bold" panose="020F0704030504030204" pitchFamily="34" charset="0"/>
              </a:rPr>
              <a:t>P</a:t>
            </a:r>
            <a:endParaRPr lang="zh-CN" altLang="en-US">
              <a:latin typeface="Arial Rounded MT Bold" panose="020F0704030504030204" pitchFamily="34" charset="0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233236" y="3471111"/>
            <a:ext cx="2526631" cy="20575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1577964" y="1949304"/>
            <a:ext cx="1748768" cy="222111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962526" y="3149930"/>
            <a:ext cx="2963767" cy="24469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45958" y="2799365"/>
            <a:ext cx="3453063" cy="286149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513184" y="402351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 Rounded MT Bold" panose="020F0704030504030204" pitchFamily="34" charset="0"/>
              </a:rPr>
              <a:t>NP</a:t>
            </a:r>
            <a:endParaRPr lang="zh-CN" altLang="en-US">
              <a:latin typeface="Arial Rounded MT Bold" panose="020F070403050403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125933" y="355662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Arial Rounded MT Bold" panose="020F0704030504030204" pitchFamily="34" charset="0"/>
              </a:rPr>
              <a:t>NPC</a:t>
            </a:r>
            <a:endParaRPr lang="zh-CN" altLang="en-US">
              <a:latin typeface="Arial Rounded MT Bold" panose="020F070403050403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 rot="18927150">
            <a:off x="1620985" y="224276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Arial Rounded MT Bold" panose="020F0704030504030204" pitchFamily="34" charset="0"/>
              </a:rPr>
              <a:t>NPH</a:t>
            </a:r>
            <a:endParaRPr lang="zh-CN" altLang="en-US">
              <a:latin typeface="Arial Rounded MT Bold" panose="020F070403050403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 rot="19645220">
            <a:off x="1186703" y="349532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Arial Rounded MT Bold" panose="020F0704030504030204" pitchFamily="34" charset="0"/>
              </a:rPr>
              <a:t>EXP</a:t>
            </a:r>
            <a:endParaRPr lang="zh-CN" altLang="en-US">
              <a:latin typeface="Arial Rounded MT Bold" panose="020F070403050403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 rot="19697061">
            <a:off x="901920" y="321309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Arial Rounded MT Bold" panose="020F0704030504030204" pitchFamily="34" charset="0"/>
              </a:rPr>
              <a:t>NEXP</a:t>
            </a:r>
            <a:endParaRPr lang="zh-CN" altLang="en-US">
              <a:latin typeface="Arial Rounded MT Bold" panose="020F0704030504030204" pitchFamily="3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11055" y="1707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Arial Rounded MT Bold" panose="020F0704030504030204" pitchFamily="34" charset="0"/>
              </a:rPr>
              <a:t>不可判定</a:t>
            </a:r>
            <a:endParaRPr lang="zh-CN" altLang="en-US" b="1">
              <a:latin typeface="Arial Rounded MT Bold" panose="020F0704030504030204" pitchFamily="34" charset="0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676417" y="2374217"/>
            <a:ext cx="3698911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743098" y="24257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Arial Rounded MT Bold" panose="020F0704030504030204" pitchFamily="34" charset="0"/>
              </a:rPr>
              <a:t>可判定</a:t>
            </a:r>
            <a:endParaRPr lang="zh-CN" altLang="en-US" b="1">
              <a:latin typeface="Arial Rounded MT Bold" panose="020F070403050403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911917" y="358689"/>
            <a:ext cx="1403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Relation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911917" y="902812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Arial Rounded MT Bold" panose="020F0704030504030204" pitchFamily="34" charset="0"/>
              </a:rPr>
              <a:t>① </a:t>
            </a:r>
            <a:r>
              <a:rPr lang="en-US" altLang="zh-CN" b="1">
                <a:latin typeface="Arial Rounded MT Bold" panose="020F0704030504030204" pitchFamily="34" charset="0"/>
              </a:rPr>
              <a:t>P</a:t>
            </a:r>
            <a:r>
              <a:rPr lang="en-US" altLang="zh-CN" b="1">
                <a:latin typeface="Arial Rounded MT Bold" panose="020F0704030504030204" pitchFamily="34" charset="0"/>
              </a:rPr>
              <a:t> </a:t>
            </a:r>
            <a:r>
              <a:rPr lang="zh-CN" altLang="en-US" b="1">
                <a:latin typeface="Arial Rounded MT Bold" panose="020F0704030504030204" pitchFamily="34" charset="0"/>
              </a:rPr>
              <a:t>⊆ </a:t>
            </a:r>
            <a:r>
              <a:rPr lang="en-US" altLang="zh-CN" b="1">
                <a:latin typeface="Arial Rounded MT Bold" panose="020F0704030504030204" pitchFamily="34" charset="0"/>
              </a:rPr>
              <a:t>NP </a:t>
            </a:r>
            <a:r>
              <a:rPr lang="zh-CN" altLang="en-US" b="1">
                <a:latin typeface="Arial Rounded MT Bold" panose="020F0704030504030204" pitchFamily="34" charset="0"/>
              </a:rPr>
              <a:t>⊆ </a:t>
            </a:r>
            <a:r>
              <a:rPr lang="en-US" altLang="zh-CN" b="1" smtClean="0">
                <a:latin typeface="Arial Rounded MT Bold" panose="020F0704030504030204" pitchFamily="34" charset="0"/>
              </a:rPr>
              <a:t>EXP</a:t>
            </a:r>
            <a:r>
              <a:rPr lang="en-US" altLang="zh-CN" b="1">
                <a:latin typeface="Arial Rounded MT Bold" panose="020F0704030504030204" pitchFamily="34" charset="0"/>
              </a:rPr>
              <a:t> </a:t>
            </a:r>
            <a:r>
              <a:rPr lang="zh-CN" altLang="en-US" b="1">
                <a:latin typeface="Arial Rounded MT Bold" panose="020F0704030504030204" pitchFamily="34" charset="0"/>
              </a:rPr>
              <a:t>⊆ </a:t>
            </a:r>
            <a:r>
              <a:rPr lang="en-US" altLang="zh-CN" b="1" smtClean="0">
                <a:latin typeface="Arial Rounded MT Bold" panose="020F0704030504030204" pitchFamily="34" charset="0"/>
              </a:rPr>
              <a:t>NEXP </a:t>
            </a:r>
            <a:r>
              <a:rPr lang="zh-CN" altLang="en-US" b="1" smtClean="0">
                <a:latin typeface="Arial Rounded MT Bold" panose="020F0704030504030204" pitchFamily="34" charset="0"/>
              </a:rPr>
              <a:t> </a:t>
            </a:r>
            <a:endParaRPr lang="zh-CN" altLang="en-US" b="1">
              <a:latin typeface="Arial Rounded MT Bold" panose="020F070403050403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050780" y="883697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Arial Rounded MT Bold" panose="020F0704030504030204" pitchFamily="34" charset="0"/>
              </a:rPr>
              <a:t>②</a:t>
            </a:r>
            <a:r>
              <a:rPr lang="zh-CN" altLang="en-US" b="1" smtClean="0">
                <a:latin typeface="Arial Rounded MT Bold" panose="020F0704030504030204" pitchFamily="34" charset="0"/>
              </a:rPr>
              <a:t> </a:t>
            </a:r>
            <a:r>
              <a:rPr lang="en-US" altLang="zh-CN" b="1" smtClean="0">
                <a:latin typeface="Arial Rounded MT Bold" panose="020F0704030504030204" pitchFamily="34" charset="0"/>
              </a:rPr>
              <a:t>NPC </a:t>
            </a:r>
            <a:r>
              <a:rPr lang="zh-CN" altLang="en-US" b="1">
                <a:latin typeface="Arial Rounded MT Bold" panose="020F0704030504030204" pitchFamily="34" charset="0"/>
              </a:rPr>
              <a:t>⊆ </a:t>
            </a:r>
            <a:r>
              <a:rPr lang="en-US" altLang="zh-CN" b="1" smtClean="0">
                <a:latin typeface="Arial Rounded MT Bold" panose="020F0704030504030204" pitchFamily="34" charset="0"/>
              </a:rPr>
              <a:t>NPH</a:t>
            </a:r>
            <a:endParaRPr lang="zh-CN" altLang="en-US" b="1">
              <a:latin typeface="Arial Rounded MT Bold" panose="020F0704030504030204" pitchFamily="34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796620"/>
              </p:ext>
            </p:extLst>
          </p:nvPr>
        </p:nvGraphicFramePr>
        <p:xfrm>
          <a:off x="5073043" y="1416373"/>
          <a:ext cx="3609472" cy="131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905">
                  <a:extLst>
                    <a:ext uri="{9D8B030D-6E8A-4147-A177-3AD203B41FA5}">
                      <a16:colId xmlns:a16="http://schemas.microsoft.com/office/drawing/2014/main" val="3786879040"/>
                    </a:ext>
                  </a:extLst>
                </a:gridCol>
                <a:gridCol w="1020678">
                  <a:extLst>
                    <a:ext uri="{9D8B030D-6E8A-4147-A177-3AD203B41FA5}">
                      <a16:colId xmlns:a16="http://schemas.microsoft.com/office/drawing/2014/main" val="1956993000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654624764"/>
                    </a:ext>
                  </a:extLst>
                </a:gridCol>
              </a:tblGrid>
              <a:tr h="43880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smtClean="0"/>
                        <a:t>复杂度</a:t>
                      </a:r>
                      <a:r>
                        <a:rPr lang="zh-CN" altLang="en-US" sz="1400" baseline="0" smtClean="0"/>
                        <a:t>   </a:t>
                      </a:r>
                      <a:r>
                        <a:rPr lang="en-US" altLang="zh-CN" sz="1400" smtClean="0"/>
                        <a:t> </a:t>
                      </a:r>
                      <a:r>
                        <a:rPr lang="zh-CN" altLang="en-US" sz="1400" smtClean="0"/>
                        <a:t>图灵机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mtClean="0"/>
                        <a:t>确定型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mtClean="0"/>
                        <a:t>非确定型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93850"/>
                  </a:ext>
                </a:extLst>
              </a:tr>
              <a:tr h="438804">
                <a:tc>
                  <a:txBody>
                    <a:bodyPr/>
                    <a:lstStyle/>
                    <a:p>
                      <a:pPr algn="r"/>
                      <a:r>
                        <a:rPr lang="zh-CN" altLang="en-US" b="1" smtClean="0"/>
                        <a:t>多项式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smtClean="0">
                          <a:latin typeface="Arial Rounded MT Bold" panose="020F0704030504030204" pitchFamily="34" charset="0"/>
                        </a:rPr>
                        <a:t>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smtClean="0">
                          <a:latin typeface="Arial Rounded MT Bold" panose="020F0704030504030204" pitchFamily="34" charset="0"/>
                        </a:rPr>
                        <a:t>NP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797236"/>
                  </a:ext>
                </a:extLst>
              </a:tr>
              <a:tr h="438804">
                <a:tc>
                  <a:txBody>
                    <a:bodyPr/>
                    <a:lstStyle/>
                    <a:p>
                      <a:pPr algn="r"/>
                      <a:r>
                        <a:rPr lang="zh-CN" altLang="en-US" b="1" smtClean="0"/>
                        <a:t>指数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smtClean="0">
                          <a:latin typeface="Arial Rounded MT Bold" panose="020F0704030504030204" pitchFamily="34" charset="0"/>
                        </a:rPr>
                        <a:t>EXP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smtClean="0">
                          <a:latin typeface="Arial Rounded MT Bold" panose="020F0704030504030204" pitchFamily="34" charset="0"/>
                        </a:rPr>
                        <a:t>NEXP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71632"/>
                  </a:ext>
                </a:extLst>
              </a:tr>
            </a:tbl>
          </a:graphicData>
        </a:graphic>
      </p:graphicFrame>
      <p:cxnSp>
        <p:nvCxnSpPr>
          <p:cNvPr id="94" name="直接连接符 93"/>
          <p:cNvCxnSpPr/>
          <p:nvPr/>
        </p:nvCxnSpPr>
        <p:spPr>
          <a:xfrm>
            <a:off x="5747498" y="1413952"/>
            <a:ext cx="237279" cy="4361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5065930" y="2935612"/>
            <a:ext cx="257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latin typeface="Arial Rounded MT Bold" panose="020F0704030504030204" pitchFamily="34" charset="0"/>
              </a:rPr>
              <a:t>P =</a:t>
            </a:r>
            <a:r>
              <a:rPr lang="zh-CN" altLang="en-US" b="1" smtClean="0">
                <a:latin typeface="Arial Rounded MT Bold" panose="020F0704030504030204" pitchFamily="34" charset="0"/>
              </a:rPr>
              <a:t> </a:t>
            </a:r>
            <a:r>
              <a:rPr lang="en-US" altLang="zh-CN" b="1" smtClean="0">
                <a:latin typeface="Arial Rounded MT Bold" panose="020F0704030504030204" pitchFamily="34" charset="0"/>
              </a:rPr>
              <a:t>NP </a:t>
            </a:r>
            <a:r>
              <a:rPr lang="zh-CN" altLang="en-US" b="1" smtClean="0">
                <a:latin typeface="Arial Rounded MT Bold" panose="020F0704030504030204" pitchFamily="34" charset="0"/>
              </a:rPr>
              <a:t>→</a:t>
            </a:r>
            <a:r>
              <a:rPr lang="en-US" altLang="zh-CN" b="1" smtClean="0">
                <a:latin typeface="Arial Rounded MT Bold" panose="020F0704030504030204" pitchFamily="34" charset="0"/>
              </a:rPr>
              <a:t> EXP </a:t>
            </a:r>
            <a:r>
              <a:rPr lang="en-US" altLang="zh-CN" b="1" smtClean="0">
                <a:latin typeface="Arial Rounded MT Bold" panose="020F0704030504030204" pitchFamily="34" charset="0"/>
              </a:rPr>
              <a:t>=</a:t>
            </a:r>
            <a:r>
              <a:rPr lang="zh-CN" altLang="en-US" b="1" smtClean="0">
                <a:latin typeface="Arial Rounded MT Bold" panose="020F0704030504030204" pitchFamily="34" charset="0"/>
              </a:rPr>
              <a:t> </a:t>
            </a:r>
            <a:r>
              <a:rPr lang="en-US" altLang="zh-CN" b="1" smtClean="0">
                <a:latin typeface="Arial Rounded MT Bold" panose="020F0704030504030204" pitchFamily="34" charset="0"/>
              </a:rPr>
              <a:t>NEXP </a:t>
            </a:r>
            <a:r>
              <a:rPr lang="zh-CN" altLang="en-US" b="1" smtClean="0">
                <a:latin typeface="Arial Rounded MT Bold" panose="020F0704030504030204" pitchFamily="34" charset="0"/>
              </a:rPr>
              <a:t> </a:t>
            </a:r>
            <a:endParaRPr lang="zh-CN" altLang="en-US" b="1">
              <a:latin typeface="Arial Rounded MT Bold" panose="020F0704030504030204" pitchFamily="34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9110005" y="1273619"/>
            <a:ext cx="29768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Arial Rounded MT Bold" panose="020F0704030504030204" pitchFamily="34" charset="0"/>
              </a:rPr>
              <a:t>难解性 </a:t>
            </a:r>
            <a:r>
              <a:rPr lang="en-US" altLang="zh-CN" b="1">
                <a:latin typeface="Arial Rounded MT Bold" panose="020F0704030504030204" pitchFamily="34" charset="0"/>
              </a:rPr>
              <a:t>Hardness</a:t>
            </a:r>
          </a:p>
          <a:p>
            <a:r>
              <a:rPr lang="en-US" altLang="zh-CN" b="1" smtClean="0">
                <a:latin typeface="Arial Rounded MT Bold" panose="020F0704030504030204" pitchFamily="34" charset="0"/>
              </a:rPr>
              <a:t>L</a:t>
            </a:r>
            <a:r>
              <a:rPr lang="zh-CN" altLang="en-US" b="1" smtClean="0">
                <a:latin typeface="Arial Rounded MT Bold" panose="020F0704030504030204" pitchFamily="34" charset="0"/>
              </a:rPr>
              <a:t>‘是</a:t>
            </a:r>
            <a:r>
              <a:rPr lang="en-US" altLang="zh-CN" b="1" smtClean="0">
                <a:latin typeface="Arial Rounded MT Bold" panose="020F0704030504030204" pitchFamily="34" charset="0"/>
              </a:rPr>
              <a:t>A-Hard</a:t>
            </a:r>
          </a:p>
          <a:p>
            <a:r>
              <a:rPr lang="zh-CN" altLang="en-US" b="1">
                <a:latin typeface="Arial Rounded MT Bold" panose="020F0704030504030204" pitchFamily="34" charset="0"/>
              </a:rPr>
              <a:t>∀ </a:t>
            </a:r>
            <a:r>
              <a:rPr lang="en-US" altLang="zh-CN" b="1" smtClean="0">
                <a:latin typeface="Arial Rounded MT Bold" panose="020F0704030504030204" pitchFamily="34" charset="0"/>
              </a:rPr>
              <a:t>L</a:t>
            </a:r>
            <a:r>
              <a:rPr lang="zh-CN" altLang="en-US" b="1" smtClean="0">
                <a:latin typeface="Arial Rounded MT Bold" panose="020F0704030504030204" pitchFamily="34" charset="0"/>
              </a:rPr>
              <a:t>‘ </a:t>
            </a:r>
            <a:r>
              <a:rPr lang="zh-CN" altLang="en-US" b="1">
                <a:latin typeface="Arial Rounded MT Bold" panose="020F0704030504030204" pitchFamily="34" charset="0"/>
              </a:rPr>
              <a:t>∈ </a:t>
            </a:r>
            <a:r>
              <a:rPr lang="en-US" altLang="zh-CN" b="1" smtClean="0">
                <a:latin typeface="Arial Rounded MT Bold" panose="020F0704030504030204" pitchFamily="34" charset="0"/>
              </a:rPr>
              <a:t>A , L</a:t>
            </a:r>
            <a:r>
              <a:rPr lang="zh-CN" altLang="en-US" b="1" smtClean="0">
                <a:latin typeface="Arial Rounded MT Bold" panose="020F0704030504030204" pitchFamily="34" charset="0"/>
              </a:rPr>
              <a:t>‘ ≤</a:t>
            </a:r>
            <a:r>
              <a:rPr lang="en-US" altLang="zh-CN" b="1" baseline="-25000" smtClean="0">
                <a:latin typeface="Arial Rounded MT Bold" panose="020F0704030504030204" pitchFamily="34" charset="0"/>
              </a:rPr>
              <a:t>p</a:t>
            </a:r>
            <a:r>
              <a:rPr lang="zh-CN" altLang="en-US" b="1" smtClean="0">
                <a:latin typeface="Arial Rounded MT Bold" panose="020F0704030504030204" pitchFamily="34" charset="0"/>
              </a:rPr>
              <a:t> </a:t>
            </a:r>
            <a:r>
              <a:rPr lang="en-US" altLang="zh-CN" b="1" smtClean="0">
                <a:latin typeface="Arial Rounded MT Bold" panose="020F0704030504030204" pitchFamily="34" charset="0"/>
              </a:rPr>
              <a:t>L</a:t>
            </a:r>
          </a:p>
          <a:p>
            <a:endParaRPr lang="en-US" altLang="zh-CN" b="1">
              <a:latin typeface="Arial Rounded MT Bold" panose="020F0704030504030204" pitchFamily="34" charset="0"/>
            </a:endParaRPr>
          </a:p>
          <a:p>
            <a:r>
              <a:rPr lang="zh-CN" altLang="en-US" b="1">
                <a:latin typeface="Arial Rounded MT Bold" panose="020F0704030504030204" pitchFamily="34" charset="0"/>
              </a:rPr>
              <a:t>完备</a:t>
            </a:r>
            <a:r>
              <a:rPr lang="en-US" altLang="zh-CN" b="1">
                <a:latin typeface="Arial Rounded MT Bold" panose="020F0704030504030204" pitchFamily="34" charset="0"/>
              </a:rPr>
              <a:t>(</a:t>
            </a:r>
            <a:r>
              <a:rPr lang="zh-CN" altLang="en-US" b="1">
                <a:latin typeface="Arial Rounded MT Bold" panose="020F0704030504030204" pitchFamily="34" charset="0"/>
              </a:rPr>
              <a:t>全</a:t>
            </a:r>
            <a:r>
              <a:rPr lang="en-US" altLang="zh-CN" b="1">
                <a:latin typeface="Arial Rounded MT Bold" panose="020F0704030504030204" pitchFamily="34" charset="0"/>
              </a:rPr>
              <a:t>)</a:t>
            </a:r>
            <a:r>
              <a:rPr lang="zh-CN" altLang="en-US" b="1">
                <a:latin typeface="Arial Rounded MT Bold" panose="020F0704030504030204" pitchFamily="34" charset="0"/>
              </a:rPr>
              <a:t>性 </a:t>
            </a:r>
            <a:r>
              <a:rPr lang="en-US" altLang="zh-CN" b="1">
                <a:latin typeface="Arial Rounded MT Bold" panose="020F0704030504030204" pitchFamily="34" charset="0"/>
              </a:rPr>
              <a:t>Completeness</a:t>
            </a:r>
          </a:p>
          <a:p>
            <a:r>
              <a:rPr lang="en-US" altLang="zh-CN" b="1">
                <a:latin typeface="Arial Rounded MT Bold" panose="020F0704030504030204" pitchFamily="34" charset="0"/>
              </a:rPr>
              <a:t>L</a:t>
            </a:r>
            <a:r>
              <a:rPr lang="zh-CN" altLang="en-US" b="1">
                <a:latin typeface="Arial Rounded MT Bold" panose="020F0704030504030204" pitchFamily="34" charset="0"/>
              </a:rPr>
              <a:t>是</a:t>
            </a:r>
            <a:r>
              <a:rPr lang="en-US" altLang="zh-CN" b="1" smtClean="0">
                <a:latin typeface="Arial Rounded MT Bold" panose="020F0704030504030204" pitchFamily="34" charset="0"/>
              </a:rPr>
              <a:t>A-Complete</a:t>
            </a:r>
            <a:endParaRPr lang="en-US" altLang="zh-CN" b="1">
              <a:latin typeface="Arial Rounded MT Bold" panose="020F0704030504030204" pitchFamily="34" charset="0"/>
            </a:endParaRPr>
          </a:p>
          <a:p>
            <a:r>
              <a:rPr lang="en-US" altLang="zh-CN" b="1" smtClean="0">
                <a:latin typeface="Arial Rounded MT Bold" panose="020F0704030504030204" pitchFamily="34" charset="0"/>
              </a:rPr>
              <a:t>L</a:t>
            </a:r>
            <a:r>
              <a:rPr lang="zh-CN" altLang="en-US" b="1" smtClean="0">
                <a:latin typeface="Arial Rounded MT Bold" panose="020F0704030504030204" pitchFamily="34" charset="0"/>
              </a:rPr>
              <a:t>是</a:t>
            </a:r>
            <a:r>
              <a:rPr lang="en-US" altLang="zh-CN" b="1" smtClean="0">
                <a:latin typeface="Arial Rounded MT Bold" panose="020F0704030504030204" pitchFamily="34" charset="0"/>
              </a:rPr>
              <a:t>A-Hard </a:t>
            </a:r>
            <a:r>
              <a:rPr lang="zh-CN" altLang="en-US" b="1" smtClean="0">
                <a:latin typeface="Arial Rounded MT Bold" panose="020F0704030504030204" pitchFamily="34" charset="0"/>
              </a:rPr>
              <a:t>且 </a:t>
            </a:r>
            <a:r>
              <a:rPr lang="en-US" altLang="zh-CN" b="1" smtClean="0">
                <a:latin typeface="Arial Rounded MT Bold" panose="020F0704030504030204" pitchFamily="34" charset="0"/>
              </a:rPr>
              <a:t>L</a:t>
            </a:r>
            <a:r>
              <a:rPr lang="zh-CN" altLang="en-US" b="1" smtClean="0">
                <a:latin typeface="Arial Rounded MT Bold" panose="020F0704030504030204" pitchFamily="34" charset="0"/>
              </a:rPr>
              <a:t>∈</a:t>
            </a:r>
            <a:r>
              <a:rPr lang="en-US" altLang="zh-CN" b="1" smtClean="0">
                <a:latin typeface="Arial Rounded MT Bold" panose="020F0704030504030204" pitchFamily="34" charset="0"/>
              </a:rPr>
              <a:t>A</a:t>
            </a:r>
            <a:endParaRPr lang="zh-CN" altLang="en-US" b="1">
              <a:latin typeface="Arial Rounded MT Bold" panose="020F070403050403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897" y="4313795"/>
            <a:ext cx="7304069" cy="59978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838" y="3425012"/>
            <a:ext cx="6951167" cy="84619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258" y="5107368"/>
            <a:ext cx="5030707" cy="65428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614" y="5816789"/>
            <a:ext cx="4631993" cy="48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2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489" y="2903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归</a:t>
            </a:r>
            <a:r>
              <a:rPr lang="zh-CN" altLang="en-US" sz="280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约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E986-B477-4DF1-BDD1-6E61B78FAF98}" type="datetime10">
              <a:rPr lang="zh-CN" altLang="en-US" smtClean="0"/>
              <a:t>14:50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B2C2-81C5-41F2-99BB-4B4C662C789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" y="144380"/>
            <a:ext cx="102268" cy="727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86490" y="439153"/>
            <a:ext cx="2483447" cy="0"/>
          </a:xfrm>
          <a:prstGeom prst="line">
            <a:avLst/>
          </a:prstGeom>
          <a:ln w="9525"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86489" y="69821"/>
            <a:ext cx="219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回顾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467854" y="5046620"/>
            <a:ext cx="1202084" cy="78414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932237" y="540560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Arial Rounded MT Bold" panose="020F0704030504030204" pitchFamily="34" charset="0"/>
              </a:rPr>
              <a:t>P</a:t>
            </a:r>
            <a:endParaRPr lang="zh-CN" altLang="en-US">
              <a:latin typeface="Arial Rounded MT Bold" panose="020F0704030504030204" pitchFamily="34" charset="0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838200" y="3246962"/>
            <a:ext cx="2526631" cy="26820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928436" y="1061921"/>
            <a:ext cx="2346158" cy="313634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825689" y="443777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 Rounded MT Bold" panose="020F0704030504030204" pitchFamily="34" charset="0"/>
              </a:rPr>
              <a:t>NP</a:t>
            </a:r>
            <a:endParaRPr lang="zh-CN" altLang="en-US">
              <a:latin typeface="Arial Rounded MT Bold" panose="020F070403050403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734296" y="338900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Arial Rounded MT Bold" panose="020F0704030504030204" pitchFamily="34" charset="0"/>
              </a:rPr>
              <a:t>NPC</a:t>
            </a:r>
            <a:endParaRPr lang="zh-CN" altLang="en-US">
              <a:latin typeface="Arial Rounded MT Bold" panose="020F070403050403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757510" y="110452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Arial Rounded MT Bold" panose="020F0704030504030204" pitchFamily="34" charset="0"/>
              </a:rPr>
              <a:t>NPH</a:t>
            </a:r>
            <a:endParaRPr lang="zh-CN" altLang="en-US">
              <a:latin typeface="Arial Rounded MT Bold" panose="020F070403050403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950236" y="5668215"/>
            <a:ext cx="2349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Arial Rounded MT Bold" panose="020F0704030504030204" pitchFamily="34" charset="0"/>
              </a:rPr>
              <a:t>∀ </a:t>
            </a:r>
            <a:r>
              <a:rPr lang="en-US" altLang="zh-CN" b="1">
                <a:latin typeface="Arial Rounded MT Bold" panose="020F0704030504030204" pitchFamily="34" charset="0"/>
              </a:rPr>
              <a:t>L </a:t>
            </a:r>
            <a:r>
              <a:rPr lang="zh-CN" altLang="en-US" b="1">
                <a:latin typeface="Arial Rounded MT Bold" panose="020F0704030504030204" pitchFamily="34" charset="0"/>
              </a:rPr>
              <a:t>∈ </a:t>
            </a:r>
            <a:r>
              <a:rPr lang="en-US" altLang="zh-CN" b="1">
                <a:latin typeface="Arial Rounded MT Bold" panose="020F0704030504030204" pitchFamily="34" charset="0"/>
              </a:rPr>
              <a:t>NPC </a:t>
            </a:r>
            <a:r>
              <a:rPr lang="zh-CN" altLang="en-US" b="1">
                <a:latin typeface="Arial Rounded MT Bold" panose="020F0704030504030204" pitchFamily="34" charset="0"/>
              </a:rPr>
              <a:t>∧</a:t>
            </a:r>
            <a:r>
              <a:rPr lang="en-US" altLang="zh-CN" b="1">
                <a:latin typeface="Arial Rounded MT Bold" panose="020F0704030504030204" pitchFamily="34" charset="0"/>
              </a:rPr>
              <a:t> L </a:t>
            </a:r>
            <a:r>
              <a:rPr lang="zh-CN" altLang="en-US" b="1">
                <a:latin typeface="Arial Rounded MT Bold" panose="020F0704030504030204" pitchFamily="34" charset="0"/>
              </a:rPr>
              <a:t>∈ </a:t>
            </a:r>
            <a:r>
              <a:rPr lang="en-US" altLang="zh-CN" b="1" smtClean="0">
                <a:latin typeface="Arial Rounded MT Bold" panose="020F0704030504030204" pitchFamily="34" charset="0"/>
              </a:rPr>
              <a:t>P </a:t>
            </a:r>
          </a:p>
          <a:p>
            <a:r>
              <a:rPr lang="zh-CN" altLang="en-US" b="1" smtClean="0">
                <a:latin typeface="Arial Rounded MT Bold" panose="020F0704030504030204" pitchFamily="34" charset="0"/>
              </a:rPr>
              <a:t>→ </a:t>
            </a:r>
            <a:r>
              <a:rPr lang="en-US" altLang="zh-CN" b="1">
                <a:latin typeface="Arial Rounded MT Bold" panose="020F0704030504030204" pitchFamily="34" charset="0"/>
              </a:rPr>
              <a:t>P = NP = NPC</a:t>
            </a:r>
            <a:endParaRPr lang="zh-CN" altLang="en-US" b="1">
              <a:latin typeface="Arial Rounded MT Bold" panose="020F0704030504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20317" y="4205277"/>
            <a:ext cx="2409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latin typeface="Arial Rounded MT Bold" panose="020F0704030504030204" pitchFamily="34" charset="0"/>
              </a:rPr>
              <a:t>L</a:t>
            </a:r>
            <a:r>
              <a:rPr lang="zh-CN" altLang="en-US" b="1" smtClean="0">
                <a:latin typeface="Arial Rounded MT Bold" panose="020F0704030504030204" pitchFamily="34" charset="0"/>
              </a:rPr>
              <a:t>‘ ≤</a:t>
            </a:r>
            <a:r>
              <a:rPr lang="en-US" altLang="zh-CN" b="1" baseline="-25000" smtClean="0">
                <a:latin typeface="Arial Rounded MT Bold" panose="020F0704030504030204" pitchFamily="34" charset="0"/>
              </a:rPr>
              <a:t>p</a:t>
            </a:r>
            <a:r>
              <a:rPr lang="zh-CN" altLang="en-US" b="1" smtClean="0">
                <a:latin typeface="Arial Rounded MT Bold" panose="020F0704030504030204" pitchFamily="34" charset="0"/>
              </a:rPr>
              <a:t> </a:t>
            </a:r>
            <a:r>
              <a:rPr lang="en-US" altLang="zh-CN" b="1" smtClean="0">
                <a:latin typeface="Arial Rounded MT Bold" panose="020F0704030504030204" pitchFamily="34" charset="0"/>
              </a:rPr>
              <a:t>L </a:t>
            </a:r>
            <a:endParaRPr lang="en-US" altLang="zh-CN" b="1">
              <a:latin typeface="Arial Rounded MT Bold" panose="020F0704030504030204" pitchFamily="34" charset="0"/>
            </a:endParaRPr>
          </a:p>
          <a:p>
            <a:r>
              <a:rPr lang="en-US" altLang="zh-CN" b="1" smtClean="0">
                <a:latin typeface="Arial Rounded MT Bold" panose="020F0704030504030204" pitchFamily="34" charset="0"/>
              </a:rPr>
              <a:t>L</a:t>
            </a:r>
            <a:r>
              <a:rPr lang="zh-CN" altLang="en-US" b="1" smtClean="0">
                <a:latin typeface="Arial Rounded MT Bold" panose="020F0704030504030204" pitchFamily="34" charset="0"/>
              </a:rPr>
              <a:t>至少和</a:t>
            </a:r>
            <a:r>
              <a:rPr lang="en-US" altLang="zh-CN" b="1" smtClean="0">
                <a:latin typeface="Arial Rounded MT Bold" panose="020F0704030504030204" pitchFamily="34" charset="0"/>
              </a:rPr>
              <a:t>L</a:t>
            </a:r>
            <a:r>
              <a:rPr lang="zh-CN" altLang="en-US" b="1">
                <a:latin typeface="Arial Rounded MT Bold" panose="020F0704030504030204" pitchFamily="34" charset="0"/>
              </a:rPr>
              <a:t> </a:t>
            </a:r>
            <a:r>
              <a:rPr lang="zh-CN" altLang="en-US" b="1" smtClean="0">
                <a:latin typeface="Arial Rounded MT Bold" panose="020F0704030504030204" pitchFamily="34" charset="0"/>
              </a:rPr>
              <a:t>‘一样难</a:t>
            </a:r>
            <a:endParaRPr lang="en-US" altLang="zh-CN" b="1" smtClean="0">
              <a:latin typeface="Arial Rounded MT Bold" panose="020F0704030504030204" pitchFamily="34" charset="0"/>
            </a:endParaRPr>
          </a:p>
          <a:p>
            <a:r>
              <a:rPr lang="zh-CN" altLang="en-US" b="1">
                <a:latin typeface="Arial Rounded MT Bold" panose="020F0704030504030204" pitchFamily="34" charset="0"/>
              </a:rPr>
              <a:t>若</a:t>
            </a:r>
            <a:r>
              <a:rPr lang="en-US" altLang="zh-CN" b="1" smtClean="0">
                <a:latin typeface="Arial Rounded MT Bold" panose="020F0704030504030204" pitchFamily="34" charset="0"/>
              </a:rPr>
              <a:t>L</a:t>
            </a:r>
            <a:r>
              <a:rPr lang="zh-CN" altLang="en-US" b="1" smtClean="0">
                <a:latin typeface="Arial Rounded MT Bold" panose="020F0704030504030204" pitchFamily="34" charset="0"/>
              </a:rPr>
              <a:t>能有效解出</a:t>
            </a:r>
            <a:endParaRPr lang="en-US" altLang="zh-CN" b="1" smtClean="0">
              <a:latin typeface="Arial Rounded MT Bold" panose="020F0704030504030204" pitchFamily="34" charset="0"/>
            </a:endParaRPr>
          </a:p>
          <a:p>
            <a:r>
              <a:rPr lang="zh-CN" altLang="en-US" b="1" smtClean="0">
                <a:latin typeface="Arial Rounded MT Bold" panose="020F0704030504030204" pitchFamily="34" charset="0"/>
              </a:rPr>
              <a:t>则</a:t>
            </a:r>
            <a:r>
              <a:rPr lang="en-US" altLang="zh-CN" b="1" smtClean="0">
                <a:latin typeface="Arial Rounded MT Bold" panose="020F0704030504030204" pitchFamily="34" charset="0"/>
              </a:rPr>
              <a:t>L’</a:t>
            </a:r>
            <a:r>
              <a:rPr lang="zh-CN" altLang="en-US" b="1" smtClean="0">
                <a:latin typeface="Arial Rounded MT Bold" panose="020F0704030504030204" pitchFamily="34" charset="0"/>
              </a:rPr>
              <a:t>也能有效解出</a:t>
            </a:r>
            <a:endParaRPr lang="en-US" altLang="zh-CN" b="1">
              <a:latin typeface="Arial Rounded MT Bold" panose="020F0704030504030204" pitchFamily="34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1585494" y="3806192"/>
            <a:ext cx="172016" cy="6315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2087406" y="3816563"/>
            <a:ext cx="28215" cy="642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 flipV="1">
            <a:off x="2362342" y="3806192"/>
            <a:ext cx="277626" cy="6428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4499643" y="3370026"/>
            <a:ext cx="4110957" cy="30748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 rot="20730740">
            <a:off x="4771020" y="340654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Arial Rounded MT Bold" panose="020F0704030504030204" pitchFamily="34" charset="0"/>
              </a:rPr>
              <a:t>NPC</a:t>
            </a:r>
            <a:endParaRPr lang="zh-CN" altLang="en-US">
              <a:latin typeface="Arial Rounded MT Bold" panose="020F070403050403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309457" y="5928918"/>
            <a:ext cx="6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Arial Rounded MT Bold" panose="020F0704030504030204" pitchFamily="34" charset="0"/>
              </a:rPr>
              <a:t>SAT</a:t>
            </a:r>
            <a:endParaRPr lang="zh-CN" altLang="en-US">
              <a:latin typeface="Arial Rounded MT Bold" panose="020F070403050403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270646" y="5243547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Arial Rounded MT Bold" panose="020F0704030504030204" pitchFamily="34" charset="0"/>
              </a:rPr>
              <a:t>3SAT</a:t>
            </a:r>
            <a:endParaRPr lang="zh-CN" altLang="en-US">
              <a:latin typeface="Arial Rounded MT Bold" panose="020F070403050403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631197" y="5585481"/>
            <a:ext cx="359394" cy="329903"/>
            <a:chOff x="6691354" y="4861954"/>
            <a:chExt cx="359394" cy="329903"/>
          </a:xfrm>
        </p:grpSpPr>
        <p:cxnSp>
          <p:nvCxnSpPr>
            <p:cNvPr id="45" name="直接箭头连接符 44"/>
            <p:cNvCxnSpPr/>
            <p:nvPr/>
          </p:nvCxnSpPr>
          <p:spPr>
            <a:xfrm flipV="1">
              <a:off x="6698581" y="4870425"/>
              <a:ext cx="0" cy="3214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6691354" y="4861954"/>
              <a:ext cx="3593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latin typeface="Arial Rounded MT Bold" panose="020F0704030504030204" pitchFamily="34" charset="0"/>
                </a:rPr>
                <a:t>≤</a:t>
              </a:r>
              <a:r>
                <a:rPr lang="en-US" altLang="zh-CN" sz="1400" b="1" baseline="-25000">
                  <a:latin typeface="Arial Rounded MT Bold" panose="020F0704030504030204" pitchFamily="34" charset="0"/>
                </a:rPr>
                <a:t>p</a:t>
              </a:r>
              <a:endParaRPr lang="zh-CN" altLang="en-US" sz="1400"/>
            </a:p>
          </p:txBody>
        </p:sp>
      </p:grpSp>
      <p:sp>
        <p:nvSpPr>
          <p:cNvPr id="16" name="矩形 15"/>
          <p:cNvSpPr/>
          <p:nvPr/>
        </p:nvSpPr>
        <p:spPr>
          <a:xfrm>
            <a:off x="5913503" y="4405626"/>
            <a:ext cx="511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Arial Rounded MT Bold" panose="020F0704030504030204" pitchFamily="34" charset="0"/>
              </a:rPr>
              <a:t>VC</a:t>
            </a:r>
          </a:p>
        </p:txBody>
      </p:sp>
      <p:sp>
        <p:nvSpPr>
          <p:cNvPr id="18" name="矩形 17"/>
          <p:cNvSpPr/>
          <p:nvPr/>
        </p:nvSpPr>
        <p:spPr>
          <a:xfrm>
            <a:off x="6741669" y="4466538"/>
            <a:ext cx="1317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Arial Rounded MT Bold" panose="020F0704030504030204" pitchFamily="34" charset="0"/>
              </a:rPr>
              <a:t>HAMPATH</a:t>
            </a:r>
          </a:p>
        </p:txBody>
      </p:sp>
      <p:sp>
        <p:nvSpPr>
          <p:cNvPr id="52" name="矩形 51"/>
          <p:cNvSpPr/>
          <p:nvPr/>
        </p:nvSpPr>
        <p:spPr>
          <a:xfrm>
            <a:off x="4840645" y="5541756"/>
            <a:ext cx="176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Arial Rounded MT Bold" panose="020F0704030504030204" pitchFamily="34" charset="0"/>
              </a:rPr>
              <a:t>SUBSET_SUM</a:t>
            </a:r>
            <a:endParaRPr lang="zh-CN" altLang="en-US">
              <a:latin typeface="Arial Rounded MT Bold" panose="020F070403050403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479746" y="4931583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Arial Rounded MT Bold" panose="020F0704030504030204" pitchFamily="34" charset="0"/>
              </a:rPr>
              <a:t>3COL</a:t>
            </a:r>
            <a:endParaRPr lang="zh-CN" altLang="en-US">
              <a:latin typeface="Arial Rounded MT Bold" panose="020F0704030504030204" pitchFamily="34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5905623" y="5499249"/>
            <a:ext cx="390056" cy="73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7144069" y="5258549"/>
            <a:ext cx="372264" cy="1834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6848896" y="4835870"/>
            <a:ext cx="370386" cy="3898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 flipV="1">
            <a:off x="6235769" y="4754928"/>
            <a:ext cx="399010" cy="4458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243042" y="3839617"/>
            <a:ext cx="1395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Arial Rounded MT Bold" panose="020F0704030504030204" pitchFamily="34" charset="0"/>
              </a:rPr>
              <a:t>TRICOVER</a:t>
            </a:r>
          </a:p>
        </p:txBody>
      </p:sp>
      <p:cxnSp>
        <p:nvCxnSpPr>
          <p:cNvPr id="74" name="直接箭头连接符 73"/>
          <p:cNvCxnSpPr/>
          <p:nvPr/>
        </p:nvCxnSpPr>
        <p:spPr>
          <a:xfrm flipH="1" flipV="1">
            <a:off x="6001815" y="4189027"/>
            <a:ext cx="66653" cy="2297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692684" y="3965833"/>
            <a:ext cx="1666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Arial Rounded MT Bold" panose="020F0704030504030204" pitchFamily="34" charset="0"/>
              </a:rPr>
              <a:t>UNHAMPATH</a:t>
            </a:r>
          </a:p>
        </p:txBody>
      </p:sp>
      <p:cxnSp>
        <p:nvCxnSpPr>
          <p:cNvPr id="77" name="直接箭头连接符 76"/>
          <p:cNvCxnSpPr>
            <a:endCxn id="29" idx="2"/>
          </p:cNvCxnSpPr>
          <p:nvPr/>
        </p:nvCxnSpPr>
        <p:spPr>
          <a:xfrm flipV="1">
            <a:off x="7467862" y="4335165"/>
            <a:ext cx="58320" cy="2038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 flipV="1">
            <a:off x="5363493" y="4651204"/>
            <a:ext cx="177590" cy="1513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4671495" y="4284453"/>
            <a:ext cx="1277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Arial Rounded MT Bold" panose="020F0704030504030204" pitchFamily="34" charset="0"/>
              </a:rPr>
              <a:t>Subgraph</a:t>
            </a:r>
            <a:endParaRPr lang="zh-CN" altLang="en-US">
              <a:latin typeface="Arial Rounded MT Bold" panose="020F0704030504030204" pitchFamily="3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446530" y="4202091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Arial Rounded MT Bold" panose="020F0704030504030204" pitchFamily="34" charset="0"/>
              </a:rPr>
              <a:t>IS</a:t>
            </a:r>
            <a:endParaRPr lang="zh-CN" altLang="en-US">
              <a:latin typeface="Arial Rounded MT Bold" panose="020F0704030504030204" pitchFamily="34" charset="0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 flipV="1">
            <a:off x="6328305" y="4474549"/>
            <a:ext cx="197258" cy="126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 flipV="1">
            <a:off x="7219282" y="3834460"/>
            <a:ext cx="122837" cy="1898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6508621" y="3493016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Arial Rounded MT Bold" panose="020F0704030504030204" pitchFamily="34" charset="0"/>
              </a:rPr>
              <a:t>TSP(D)</a:t>
            </a:r>
            <a:endParaRPr lang="zh-CN" altLang="en-US">
              <a:latin typeface="Arial Rounded MT Bold" panose="020F0704030504030204" pitchFamily="34" charset="0"/>
            </a:endParaRPr>
          </a:p>
        </p:txBody>
      </p:sp>
      <p:cxnSp>
        <p:nvCxnSpPr>
          <p:cNvPr id="86" name="直接箭头连接符 85"/>
          <p:cNvCxnSpPr>
            <a:endCxn id="87" idx="2"/>
          </p:cNvCxnSpPr>
          <p:nvPr/>
        </p:nvCxnSpPr>
        <p:spPr>
          <a:xfrm flipV="1">
            <a:off x="2236702" y="2147125"/>
            <a:ext cx="264453" cy="11172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2180394" y="177779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Arial Rounded MT Bold" panose="020F0704030504030204" pitchFamily="34" charset="0"/>
              </a:rPr>
              <a:t>Halt</a:t>
            </a:r>
            <a:endParaRPr lang="zh-CN" altLang="en-US">
              <a:latin typeface="Arial Rounded MT Bold" panose="020F0704030504030204" pitchFamily="34" charset="0"/>
            </a:endParaRPr>
          </a:p>
        </p:txBody>
      </p:sp>
      <p:cxnSp>
        <p:nvCxnSpPr>
          <p:cNvPr id="88" name="直接连接符 87"/>
          <p:cNvCxnSpPr/>
          <p:nvPr/>
        </p:nvCxnSpPr>
        <p:spPr>
          <a:xfrm>
            <a:off x="676271" y="2349027"/>
            <a:ext cx="2800855" cy="4784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H="1" flipV="1">
            <a:off x="1585494" y="2817625"/>
            <a:ext cx="198807" cy="490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921983" y="2478714"/>
            <a:ext cx="2442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Arial Rounded MT Bold" panose="020F0704030504030204" pitchFamily="34" charset="0"/>
              </a:rPr>
              <a:t>HAMPATH</a:t>
            </a:r>
            <a:r>
              <a:rPr lang="en-US" altLang="zh-CN" smtClean="0">
                <a:latin typeface="Arial Rounded MT Bold" panose="020F0704030504030204" pitchFamily="34" charset="0"/>
              </a:rPr>
              <a:t>(succinct)</a:t>
            </a:r>
            <a:endParaRPr lang="zh-CN" altLang="en-US"/>
          </a:p>
        </p:txBody>
      </p:sp>
      <p:sp>
        <p:nvSpPr>
          <p:cNvPr id="98" name="梯形 97"/>
          <p:cNvSpPr/>
          <p:nvPr/>
        </p:nvSpPr>
        <p:spPr>
          <a:xfrm rot="17251461">
            <a:off x="3214323" y="3068514"/>
            <a:ext cx="433339" cy="1757897"/>
          </a:xfrm>
          <a:prstGeom prst="trapezoid">
            <a:avLst>
              <a:gd name="adj" fmla="val 32107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等腰三角形 98"/>
          <p:cNvSpPr/>
          <p:nvPr/>
        </p:nvSpPr>
        <p:spPr>
          <a:xfrm rot="6529127">
            <a:off x="3959588" y="4151666"/>
            <a:ext cx="926222" cy="366998"/>
          </a:xfrm>
          <a:prstGeom prst="triangle">
            <a:avLst>
              <a:gd name="adj" fmla="val 49066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1" name="图片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728" y="326394"/>
            <a:ext cx="7729363" cy="871818"/>
          </a:xfrm>
          <a:prstGeom prst="rect">
            <a:avLst/>
          </a:prstGeom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760" y="1198344"/>
            <a:ext cx="7772918" cy="545872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769" y="1722176"/>
            <a:ext cx="7707908" cy="583992"/>
          </a:xfrm>
          <a:prstGeom prst="rect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770" y="2434614"/>
            <a:ext cx="7752321" cy="910898"/>
          </a:xfrm>
          <a:prstGeom prst="rect">
            <a:avLst/>
          </a:prstGeom>
        </p:spPr>
      </p:pic>
      <p:sp>
        <p:nvSpPr>
          <p:cNvPr id="107" name="文本框 106"/>
          <p:cNvSpPr txBox="1"/>
          <p:nvPr/>
        </p:nvSpPr>
        <p:spPr>
          <a:xfrm>
            <a:off x="5512134" y="836091"/>
            <a:ext cx="491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chemeClr val="accent5"/>
                </a:solidFill>
                <a:latin typeface="Arial Rounded MT Bold" panose="020F0704030504030204" pitchFamily="34" charset="0"/>
              </a:rPr>
              <a:t>Cook</a:t>
            </a:r>
            <a:r>
              <a:rPr lang="zh-CN" altLang="en-US" b="1" smtClean="0">
                <a:solidFill>
                  <a:schemeClr val="accent5"/>
                </a:solidFill>
                <a:latin typeface="Arial Rounded MT Bold" panose="020F0704030504030204" pitchFamily="34" charset="0"/>
              </a:rPr>
              <a:t>归约：利用解另一个问题的 </a:t>
            </a:r>
            <a:r>
              <a:rPr lang="en-US" altLang="zh-CN" b="1" smtClean="0">
                <a:solidFill>
                  <a:schemeClr val="accent5"/>
                </a:solidFill>
                <a:latin typeface="Arial Rounded MT Bold" panose="020F0704030504030204" pitchFamily="34" charset="0"/>
              </a:rPr>
              <a:t>f </a:t>
            </a:r>
            <a:r>
              <a:rPr lang="zh-CN" altLang="en-US" b="1" smtClean="0">
                <a:solidFill>
                  <a:schemeClr val="accent5"/>
                </a:solidFill>
                <a:latin typeface="Arial Rounded MT Bold" panose="020F0704030504030204" pitchFamily="34" charset="0"/>
              </a:rPr>
              <a:t>解当前问题</a:t>
            </a:r>
            <a:endParaRPr lang="zh-CN" altLang="en-US" b="1">
              <a:solidFill>
                <a:schemeClr val="accent5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692684" y="1392713"/>
            <a:ext cx="558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chemeClr val="accent5"/>
                </a:solidFill>
                <a:latin typeface="Arial Rounded MT Bold" panose="020F0704030504030204" pitchFamily="34" charset="0"/>
              </a:rPr>
              <a:t>Karp</a:t>
            </a:r>
            <a:r>
              <a:rPr lang="zh-CN" altLang="en-US" b="1" smtClean="0">
                <a:solidFill>
                  <a:schemeClr val="accent5"/>
                </a:solidFill>
                <a:latin typeface="Arial Rounded MT Bold" panose="020F0704030504030204" pitchFamily="34" charset="0"/>
              </a:rPr>
              <a:t>归约：将一个判定等价转换到另一个问题的判定</a:t>
            </a:r>
            <a:endParaRPr lang="zh-CN" altLang="en-US" b="1">
              <a:solidFill>
                <a:schemeClr val="accent5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4027622" y="2202153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chemeClr val="accent5"/>
                </a:solidFill>
                <a:latin typeface="Arial Rounded MT Bold" panose="020F0704030504030204" pitchFamily="34" charset="0"/>
              </a:rPr>
              <a:t>一类搜索和优化等价：最优解判断是否在界内；二分限界找最优解</a:t>
            </a:r>
            <a:endParaRPr lang="zh-CN" altLang="en-US" b="1">
              <a:solidFill>
                <a:schemeClr val="accent5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8029073" y="300579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chemeClr val="accent5"/>
                </a:solidFill>
                <a:latin typeface="Arial Rounded MT Bold" panose="020F0704030504030204" pitchFamily="34" charset="0"/>
              </a:rPr>
              <a:t>一类判定问题蕴含搜索问题：</a:t>
            </a:r>
            <a:endParaRPr lang="zh-CN" altLang="en-US" b="1">
              <a:solidFill>
                <a:schemeClr val="accent5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8295995" y="328695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chemeClr val="accent5"/>
                </a:solidFill>
                <a:latin typeface="Arial Rounded MT Bold" panose="020F0704030504030204" pitchFamily="34" charset="0"/>
              </a:rPr>
              <a:t>判定是否存在界内的解</a:t>
            </a:r>
            <a:endParaRPr lang="en-US" altLang="zh-CN" b="1" smtClean="0">
              <a:solidFill>
                <a:schemeClr val="accent5"/>
              </a:solidFill>
              <a:latin typeface="Arial Rounded MT Bold" panose="020F0704030504030204" pitchFamily="34" charset="0"/>
            </a:endParaRPr>
          </a:p>
          <a:p>
            <a:r>
              <a:rPr lang="zh-CN" altLang="en-US" b="1">
                <a:solidFill>
                  <a:schemeClr val="accent5"/>
                </a:solidFill>
                <a:latin typeface="Arial Rounded MT Bold" panose="020F0704030504030204" pitchFamily="34" charset="0"/>
              </a:rPr>
              <a:t>搜索</a:t>
            </a:r>
            <a:r>
              <a:rPr lang="zh-CN" altLang="en-US" b="1" smtClean="0">
                <a:solidFill>
                  <a:schemeClr val="accent5"/>
                </a:solidFill>
                <a:latin typeface="Arial Rounded MT Bold" panose="020F0704030504030204" pitchFamily="34" charset="0"/>
              </a:rPr>
              <a:t>到界内解即证存在</a:t>
            </a:r>
            <a:endParaRPr lang="zh-CN" altLang="en-US" b="1">
              <a:solidFill>
                <a:schemeClr val="accent5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13" name="直接箭头连接符 112"/>
          <p:cNvCxnSpPr/>
          <p:nvPr/>
        </p:nvCxnSpPr>
        <p:spPr>
          <a:xfrm flipH="1" flipV="1">
            <a:off x="5862309" y="5143083"/>
            <a:ext cx="454537" cy="1815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341019" y="4815802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Arial Rounded MT Bold" panose="020F0704030504030204" pitchFamily="34" charset="0"/>
              </a:rPr>
              <a:t>CLIQUE</a:t>
            </a:r>
            <a:endParaRPr lang="zh-CN" altLang="en-US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87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858" y="6145931"/>
            <a:ext cx="5397004" cy="64693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489" y="2903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SAT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E986-B477-4DF1-BDD1-6E61B78FAF98}" type="datetime10">
              <a:rPr lang="zh-CN" altLang="en-US" smtClean="0"/>
              <a:t>17:32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B2C2-81C5-41F2-99BB-4B4C662C789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" y="144380"/>
            <a:ext cx="102268" cy="727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86490" y="439153"/>
            <a:ext cx="2483447" cy="0"/>
          </a:xfrm>
          <a:prstGeom prst="line">
            <a:avLst/>
          </a:prstGeom>
          <a:ln w="9525"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86489" y="69821"/>
            <a:ext cx="219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Satisfiability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77116" y="1212162"/>
            <a:ext cx="3571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latin typeface="Arial Rounded MT Bold" panose="020F0704030504030204" pitchFamily="34" charset="0"/>
              </a:rPr>
              <a:t>布尔运算</a:t>
            </a:r>
            <a:r>
              <a:rPr lang="zh-CN" altLang="en-US" b="1" smtClean="0">
                <a:latin typeface="Arial Rounded MT Bold" panose="020F0704030504030204" pitchFamily="34" charset="0"/>
              </a:rPr>
              <a:t>：与∧</a:t>
            </a:r>
            <a:r>
              <a:rPr lang="en-US" altLang="zh-CN" b="1">
                <a:latin typeface="Arial Rounded MT Bold" panose="020F0704030504030204" pitchFamily="34" charset="0"/>
              </a:rPr>
              <a:t> </a:t>
            </a:r>
            <a:r>
              <a:rPr lang="zh-CN" altLang="en-US" b="1" smtClean="0">
                <a:latin typeface="Arial Rounded MT Bold" panose="020F0704030504030204" pitchFamily="34" charset="0"/>
              </a:rPr>
              <a:t>或∨</a:t>
            </a:r>
            <a:r>
              <a:rPr lang="en-US" altLang="zh-CN" b="1" smtClean="0">
                <a:latin typeface="Arial Rounded MT Bold" panose="020F0704030504030204" pitchFamily="34" charset="0"/>
              </a:rPr>
              <a:t> </a:t>
            </a:r>
            <a:r>
              <a:rPr lang="zh-CN" altLang="en-US" b="1" smtClean="0">
                <a:latin typeface="Arial Rounded MT Bold" panose="020F0704030504030204" pitchFamily="34" charset="0"/>
              </a:rPr>
              <a:t>非┐</a:t>
            </a:r>
            <a:endParaRPr lang="en-US" altLang="zh-CN" b="1">
              <a:latin typeface="Arial Rounded MT Bold" panose="020F07040305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7116" y="1622276"/>
            <a:ext cx="4815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布尔变量：取值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0(False)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或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1(True)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的变量</a:t>
            </a:r>
            <a:endParaRPr lang="zh-CN" altLang="en-US" b="1"/>
          </a:p>
        </p:txBody>
      </p:sp>
      <p:sp>
        <p:nvSpPr>
          <p:cNvPr id="33" name="矩形 32"/>
          <p:cNvSpPr/>
          <p:nvPr/>
        </p:nvSpPr>
        <p:spPr>
          <a:xfrm>
            <a:off x="754916" y="2032390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布尔</a:t>
            </a:r>
            <a:r>
              <a:rPr lang="zh-CN" altLang="en-US" b="1">
                <a:solidFill>
                  <a:srgbClr val="222222"/>
                </a:solidFill>
                <a:latin typeface="Verdana" panose="020B0604030504040204" pitchFamily="34" charset="0"/>
              </a:rPr>
              <a:t>公式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：由布尔运算和布尔变量组成的表达式</a:t>
            </a:r>
            <a:endParaRPr lang="zh-CN" altLang="en-US" b="1"/>
          </a:p>
        </p:txBody>
      </p:sp>
      <p:sp>
        <p:nvSpPr>
          <p:cNvPr id="34" name="矩形 33"/>
          <p:cNvSpPr/>
          <p:nvPr/>
        </p:nvSpPr>
        <p:spPr>
          <a:xfrm>
            <a:off x="1892515" y="2354502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公式长度与变量数量有多项式关系</a:t>
            </a:r>
            <a:endParaRPr lang="zh-CN" altLang="en-US" b="1"/>
          </a:p>
        </p:txBody>
      </p:sp>
      <p:sp>
        <p:nvSpPr>
          <p:cNvPr id="35" name="矩形 34"/>
          <p:cNvSpPr/>
          <p:nvPr/>
        </p:nvSpPr>
        <p:spPr>
          <a:xfrm>
            <a:off x="754916" y="3486146"/>
            <a:ext cx="5195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可满足性：存在一组变量取值使公式运算结果为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1</a:t>
            </a:r>
            <a:endParaRPr lang="zh-CN" altLang="en-US" b="1"/>
          </a:p>
        </p:txBody>
      </p:sp>
      <p:sp>
        <p:nvSpPr>
          <p:cNvPr id="36" name="矩形 35"/>
          <p:cNvSpPr/>
          <p:nvPr/>
        </p:nvSpPr>
        <p:spPr>
          <a:xfrm>
            <a:off x="743452" y="3071110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将运算表示为逻辑门，则公式等价树型结构的电路</a:t>
            </a:r>
            <a:endParaRPr lang="zh-CN" altLang="en-US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6598" t="4309" b="-1"/>
          <a:stretch/>
        </p:blipFill>
        <p:spPr>
          <a:xfrm>
            <a:off x="1892515" y="2728910"/>
            <a:ext cx="2970893" cy="353416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838200" y="4264980"/>
            <a:ext cx="4705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NP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证明：猜测一组取值，验证</a:t>
            </a:r>
            <a:r>
              <a:rPr lang="zh-CN" altLang="en-US" b="1">
                <a:solidFill>
                  <a:srgbClr val="222222"/>
                </a:solidFill>
                <a:latin typeface="Verdana" panose="020B0604030504040204" pitchFamily="34" charset="0"/>
              </a:rPr>
              <a:t>公式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是否满足</a:t>
            </a:r>
            <a:endParaRPr lang="zh-CN" altLang="en-US" b="1"/>
          </a:p>
        </p:txBody>
      </p:sp>
      <p:sp>
        <p:nvSpPr>
          <p:cNvPr id="40" name="矩形 39"/>
          <p:cNvSpPr/>
          <p:nvPr/>
        </p:nvSpPr>
        <p:spPr>
          <a:xfrm>
            <a:off x="743452" y="3896629"/>
            <a:ext cx="3956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判定问题：给定布尔公式是否可满足</a:t>
            </a:r>
            <a:endParaRPr lang="zh-CN" altLang="en-US" b="1"/>
          </a:p>
        </p:txBody>
      </p:sp>
      <p:sp>
        <p:nvSpPr>
          <p:cNvPr id="41" name="矩形 40"/>
          <p:cNvSpPr/>
          <p:nvPr/>
        </p:nvSpPr>
        <p:spPr>
          <a:xfrm>
            <a:off x="1115470" y="4674482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NPC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：所有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NP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问题可归约到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SAT</a:t>
            </a:r>
            <a:endParaRPr lang="zh-CN" altLang="en-US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274" y="254487"/>
            <a:ext cx="4773880" cy="34271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214" y="3747504"/>
            <a:ext cx="4104000" cy="32899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2845" y="3776155"/>
            <a:ext cx="1353599" cy="30034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06444" y="3817415"/>
            <a:ext cx="407386" cy="21441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3319" y="5054709"/>
            <a:ext cx="3048080" cy="45176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4425" y="4490072"/>
            <a:ext cx="4395219" cy="60263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6431" y="4129395"/>
            <a:ext cx="6055489" cy="26311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96089" y="5003277"/>
            <a:ext cx="6014048" cy="3374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97817" y="5335599"/>
            <a:ext cx="4012320" cy="34175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1394" y="5540305"/>
            <a:ext cx="1956423" cy="52391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62848" y="5712427"/>
            <a:ext cx="4047289" cy="494524"/>
          </a:xfrm>
          <a:prstGeom prst="rect">
            <a:avLst/>
          </a:prstGeom>
        </p:spPr>
      </p:pic>
      <p:sp>
        <p:nvSpPr>
          <p:cNvPr id="57" name="矩形 56"/>
          <p:cNvSpPr/>
          <p:nvPr/>
        </p:nvSpPr>
        <p:spPr>
          <a:xfrm>
            <a:off x="9849673" y="6009679"/>
            <a:ext cx="23599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222222"/>
                </a:solidFill>
                <a:latin typeface="Verdana" panose="020B0604030504040204" pitchFamily="34" charset="0"/>
              </a:rPr>
              <a:t>上中格子：</a:t>
            </a:r>
            <a:r>
              <a:rPr lang="en-US" altLang="zh-CN" sz="1200" smtClean="0">
                <a:solidFill>
                  <a:srgbClr val="222222"/>
                </a:solidFill>
                <a:latin typeface="Verdana" panose="020B0604030504040204" pitchFamily="34" charset="0"/>
              </a:rPr>
              <a:t>Q</a:t>
            </a:r>
            <a:r>
              <a:rPr lang="zh-CN" altLang="en-US" sz="1200" smtClean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1200" smtClean="0">
                <a:solidFill>
                  <a:srgbClr val="222222"/>
                </a:solidFill>
                <a:latin typeface="Verdana" panose="020B0604030504040204" pitchFamily="34" charset="0"/>
              </a:rPr>
              <a:t>/ </a:t>
            </a:r>
            <a:r>
              <a:rPr lang="zh-CN" altLang="en-US" sz="1200" smtClean="0">
                <a:solidFill>
                  <a:srgbClr val="222222"/>
                </a:solidFill>
                <a:latin typeface="Verdana" panose="020B0604030504040204" pitchFamily="34" charset="0"/>
              </a:rPr>
              <a:t>不相邻</a:t>
            </a:r>
            <a:r>
              <a:rPr lang="en-US" altLang="zh-CN" sz="1200" smtClean="0">
                <a:solidFill>
                  <a:srgbClr val="222222"/>
                </a:solidFill>
                <a:latin typeface="Verdana" panose="020B0604030504040204" pitchFamily="34" charset="0"/>
              </a:rPr>
              <a:t>Q</a:t>
            </a:r>
            <a:r>
              <a:rPr lang="zh-CN" altLang="en-US" sz="1200" smtClean="0">
                <a:solidFill>
                  <a:srgbClr val="222222"/>
                </a:solidFill>
                <a:latin typeface="Verdana" panose="020B0604030504040204" pitchFamily="34" charset="0"/>
              </a:rPr>
              <a:t>的</a:t>
            </a:r>
            <a:r>
              <a:rPr lang="en-US" altLang="zh-CN" sz="1200" smtClean="0">
                <a:solidFill>
                  <a:srgbClr val="222222"/>
                </a:solidFill>
                <a:latin typeface="Verdana" panose="020B0604030504040204" pitchFamily="34" charset="0"/>
              </a:rPr>
              <a:t>C-Q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304787" y="289282"/>
            <a:ext cx="2614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画面表示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NT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某计算分支</a:t>
            </a:r>
            <a:endParaRPr lang="zh-CN" altLang="en-US" b="1"/>
          </a:p>
        </p:txBody>
      </p:sp>
      <p:sp>
        <p:nvSpPr>
          <p:cNvPr id="61" name="矩形 60"/>
          <p:cNvSpPr/>
          <p:nvPr/>
        </p:nvSpPr>
        <p:spPr>
          <a:xfrm>
            <a:off x="3234388" y="658655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满足窗口约束保证上下格局推导正确</a:t>
            </a:r>
            <a:endParaRPr lang="zh-CN" altLang="en-US" b="1"/>
          </a:p>
        </p:txBody>
      </p:sp>
      <p:sp>
        <p:nvSpPr>
          <p:cNvPr id="64" name="矩形 63"/>
          <p:cNvSpPr/>
          <p:nvPr/>
        </p:nvSpPr>
        <p:spPr>
          <a:xfrm>
            <a:off x="754916" y="5443667"/>
            <a:ext cx="4692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以画面为中介将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&lt;NT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，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w&gt;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的接受编码为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Φ</a:t>
            </a:r>
            <a:endParaRPr lang="zh-CN" altLang="en-US" b="1"/>
          </a:p>
        </p:txBody>
      </p:sp>
      <p:sp>
        <p:nvSpPr>
          <p:cNvPr id="66" name="矩形 65"/>
          <p:cNvSpPr/>
          <p:nvPr/>
        </p:nvSpPr>
        <p:spPr>
          <a:xfrm>
            <a:off x="3696053" y="1000152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接受状态</a:t>
            </a:r>
            <a:r>
              <a:rPr lang="zh-CN" altLang="en-US" b="1" smtClean="0">
                <a:latin typeface="Arial Rounded MT Bold" panose="020F0704030504030204" pitchFamily="34" charset="0"/>
              </a:rPr>
              <a:t>→接受格局→接受画面</a:t>
            </a:r>
            <a:endParaRPr lang="zh-CN" altLang="en-US" b="1"/>
          </a:p>
        </p:txBody>
      </p:sp>
      <p:sp>
        <p:nvSpPr>
          <p:cNvPr id="67" name="矩形 66"/>
          <p:cNvSpPr/>
          <p:nvPr/>
        </p:nvSpPr>
        <p:spPr>
          <a:xfrm>
            <a:off x="777116" y="5771407"/>
            <a:ext cx="4863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222222"/>
                </a:solidFill>
                <a:latin typeface="Verdana" panose="020B0604030504040204" pitchFamily="34" charset="0"/>
              </a:rPr>
              <a:t>给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出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NT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的接受画面，</a:t>
            </a:r>
            <a:r>
              <a:rPr lang="zh-CN" altLang="en-US" b="1">
                <a:solidFill>
                  <a:srgbClr val="222222"/>
                </a:solidFill>
                <a:latin typeface="Verdana" panose="020B0604030504040204" pitchFamily="34" charset="0"/>
              </a:rPr>
              <a:t>即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可对应一组满足赋值</a:t>
            </a:r>
            <a:endParaRPr lang="zh-CN" altLang="en-US" b="1"/>
          </a:p>
        </p:txBody>
      </p:sp>
      <p:sp>
        <p:nvSpPr>
          <p:cNvPr id="68" name="矩形 67"/>
          <p:cNvSpPr/>
          <p:nvPr/>
        </p:nvSpPr>
        <p:spPr>
          <a:xfrm>
            <a:off x="777116" y="6097738"/>
            <a:ext cx="4762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222222"/>
                </a:solidFill>
                <a:latin typeface="Verdana" panose="020B0604030504040204" pitchFamily="34" charset="0"/>
              </a:rPr>
              <a:t>给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出</a:t>
            </a:r>
            <a:r>
              <a:rPr lang="zh-CN" altLang="en-US" b="1">
                <a:solidFill>
                  <a:srgbClr val="222222"/>
                </a:solidFill>
                <a:latin typeface="Verdana" panose="020B0604030504040204" pitchFamily="34" charset="0"/>
              </a:rPr>
              <a:t>一组</a:t>
            </a:r>
            <a:r>
              <a:rPr lang="zh-CN" altLang="en-US" b="1">
                <a:solidFill>
                  <a:srgbClr val="222222"/>
                </a:solidFill>
                <a:latin typeface="Verdana" panose="020B0604030504040204" pitchFamily="34" charset="0"/>
              </a:rPr>
              <a:t>满足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赋值</a:t>
            </a:r>
            <a:r>
              <a:rPr lang="zh-CN" altLang="en-US" b="1" smtClean="0"/>
              <a:t>，</a:t>
            </a:r>
            <a:r>
              <a:rPr lang="zh-CN" altLang="en-US" b="1">
                <a:solidFill>
                  <a:srgbClr val="222222"/>
                </a:solidFill>
                <a:latin typeface="Verdana" panose="020B0604030504040204" pitchFamily="34" charset="0"/>
              </a:rPr>
              <a:t>即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可</a:t>
            </a:r>
            <a:r>
              <a:rPr lang="zh-CN" altLang="en-US" b="1">
                <a:solidFill>
                  <a:srgbClr val="222222"/>
                </a:solidFill>
                <a:latin typeface="Verdana" panose="020B0604030504040204" pitchFamily="34" charset="0"/>
              </a:rPr>
              <a:t>填充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NT</a:t>
            </a:r>
            <a:r>
              <a:rPr lang="zh-CN" altLang="en-US" b="1">
                <a:solidFill>
                  <a:srgbClr val="222222"/>
                </a:solidFill>
                <a:latin typeface="Verdana" panose="020B0604030504040204" pitchFamily="34" charset="0"/>
              </a:rPr>
              <a:t>的接受画面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2921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489" y="2903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3SAT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E986-B477-4DF1-BDD1-6E61B78FAF98}" type="datetime10">
              <a:rPr lang="zh-CN" altLang="en-US" smtClean="0"/>
              <a:t>18:04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B2C2-81C5-41F2-99BB-4B4C662C789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" y="144380"/>
            <a:ext cx="102268" cy="727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86490" y="439153"/>
            <a:ext cx="2483447" cy="0"/>
          </a:xfrm>
          <a:prstGeom prst="line">
            <a:avLst/>
          </a:prstGeom>
          <a:ln w="9525"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86489" y="69821"/>
            <a:ext cx="219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Satisfiability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77116" y="1212162"/>
            <a:ext cx="3571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latin typeface="Arial Rounded MT Bold" panose="020F0704030504030204" pitchFamily="34" charset="0"/>
              </a:rPr>
              <a:t>文字</a:t>
            </a:r>
            <a:r>
              <a:rPr lang="zh-CN" altLang="en-US" b="1" smtClean="0">
                <a:latin typeface="Arial Rounded MT Bold" panose="020F0704030504030204" pitchFamily="34" charset="0"/>
              </a:rPr>
              <a:t>：变量或变量的非</a:t>
            </a:r>
            <a:endParaRPr lang="en-US" altLang="zh-CN" b="1">
              <a:latin typeface="Arial Rounded MT Bold" panose="020F07040305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7116" y="1622276"/>
            <a:ext cx="4174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222222"/>
                </a:solidFill>
                <a:latin typeface="Verdana" panose="020B0604030504040204" pitchFamily="34" charset="0"/>
              </a:rPr>
              <a:t>子句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：</a:t>
            </a:r>
            <a:r>
              <a:rPr lang="zh-CN" altLang="en-US" b="1">
                <a:latin typeface="Arial Rounded MT Bold" panose="020F0704030504030204" pitchFamily="34" charset="0"/>
              </a:rPr>
              <a:t> </a:t>
            </a:r>
            <a:r>
              <a:rPr lang="zh-CN" altLang="en-US" b="1" smtClean="0">
                <a:latin typeface="Arial Rounded MT Bold" panose="020F0704030504030204" pitchFamily="34" charset="0"/>
              </a:rPr>
              <a:t>∨连接的若干文字（析取范式）</a:t>
            </a:r>
            <a:endParaRPr lang="zh-CN" altLang="en-US" b="1"/>
          </a:p>
        </p:txBody>
      </p:sp>
      <p:sp>
        <p:nvSpPr>
          <p:cNvPr id="33" name="矩形 32"/>
          <p:cNvSpPr/>
          <p:nvPr/>
        </p:nvSpPr>
        <p:spPr>
          <a:xfrm>
            <a:off x="379667" y="1990927"/>
            <a:ext cx="4549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cnf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公式：</a:t>
            </a:r>
            <a:r>
              <a:rPr lang="zh-CN" altLang="en-US" b="1">
                <a:latin typeface="Arial Rounded MT Bold" panose="020F0704030504030204" pitchFamily="34" charset="0"/>
              </a:rPr>
              <a:t> </a:t>
            </a:r>
            <a:r>
              <a:rPr lang="zh-CN" altLang="en-US" b="1" smtClean="0">
                <a:latin typeface="Arial Rounded MT Bold" panose="020F0704030504030204" pitchFamily="34" charset="0"/>
              </a:rPr>
              <a:t>∧</a:t>
            </a:r>
            <a:r>
              <a:rPr lang="zh-CN" altLang="en-US" b="1">
                <a:latin typeface="Arial Rounded MT Bold" panose="020F0704030504030204" pitchFamily="34" charset="0"/>
              </a:rPr>
              <a:t>连接</a:t>
            </a:r>
            <a:r>
              <a:rPr lang="zh-CN" altLang="en-US" b="1">
                <a:latin typeface="Arial Rounded MT Bold" panose="020F0704030504030204" pitchFamily="34" charset="0"/>
              </a:rPr>
              <a:t>的</a:t>
            </a:r>
            <a:r>
              <a:rPr lang="zh-CN" altLang="en-US" b="1" smtClean="0">
                <a:latin typeface="Arial Rounded MT Bold" panose="020F0704030504030204" pitchFamily="34" charset="0"/>
              </a:rPr>
              <a:t>若干</a:t>
            </a:r>
            <a:r>
              <a:rPr lang="zh-CN" altLang="en-US" b="1">
                <a:latin typeface="Arial Rounded MT Bold" panose="020F0704030504030204" pitchFamily="34" charset="0"/>
              </a:rPr>
              <a:t>子句</a:t>
            </a:r>
            <a:r>
              <a:rPr lang="zh-CN" altLang="en-US" b="1" smtClean="0">
                <a:latin typeface="Arial Rounded MT Bold" panose="020F0704030504030204" pitchFamily="34" charset="0"/>
              </a:rPr>
              <a:t>（合取</a:t>
            </a:r>
            <a:r>
              <a:rPr lang="zh-CN" altLang="en-US" b="1">
                <a:latin typeface="Arial Rounded MT Bold" panose="020F0704030504030204" pitchFamily="34" charset="0"/>
              </a:rPr>
              <a:t>范式）</a:t>
            </a:r>
            <a:endParaRPr lang="zh-CN" altLang="en-US" b="1"/>
          </a:p>
        </p:txBody>
      </p:sp>
      <p:sp>
        <p:nvSpPr>
          <p:cNvPr id="35" name="矩形 34"/>
          <p:cNvSpPr/>
          <p:nvPr/>
        </p:nvSpPr>
        <p:spPr>
          <a:xfrm>
            <a:off x="575899" y="3106646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3SAT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：</a:t>
            </a:r>
            <a:endParaRPr lang="zh-CN" altLang="en-US" b="1"/>
          </a:p>
        </p:txBody>
      </p:sp>
      <p:sp>
        <p:nvSpPr>
          <p:cNvPr id="36" name="矩形 35"/>
          <p:cNvSpPr/>
          <p:nvPr/>
        </p:nvSpPr>
        <p:spPr>
          <a:xfrm>
            <a:off x="695326" y="2739112"/>
            <a:ext cx="4541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3cnf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：每个子句恰包含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3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个文字的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cnf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公式</a:t>
            </a:r>
            <a:endParaRPr lang="zh-CN" altLang="en-US" b="1"/>
          </a:p>
        </p:txBody>
      </p:sp>
      <p:sp>
        <p:nvSpPr>
          <p:cNvPr id="39" name="矩形 38"/>
          <p:cNvSpPr/>
          <p:nvPr/>
        </p:nvSpPr>
        <p:spPr>
          <a:xfrm>
            <a:off x="423111" y="3766721"/>
            <a:ext cx="4705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NP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证明：猜测一组取值，验证</a:t>
            </a:r>
            <a:r>
              <a:rPr lang="zh-CN" altLang="en-US" b="1">
                <a:solidFill>
                  <a:srgbClr val="222222"/>
                </a:solidFill>
                <a:latin typeface="Verdana" panose="020B0604030504040204" pitchFamily="34" charset="0"/>
              </a:rPr>
              <a:t>公式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是否满足</a:t>
            </a:r>
            <a:endParaRPr lang="zh-CN" altLang="en-US" b="1"/>
          </a:p>
        </p:txBody>
      </p:sp>
      <p:sp>
        <p:nvSpPr>
          <p:cNvPr id="40" name="矩形 39"/>
          <p:cNvSpPr/>
          <p:nvPr/>
        </p:nvSpPr>
        <p:spPr>
          <a:xfrm>
            <a:off x="339562" y="3454850"/>
            <a:ext cx="4132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判定问题：给定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3cnf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公式是否可满足</a:t>
            </a:r>
            <a:endParaRPr lang="zh-CN" altLang="en-US" b="1"/>
          </a:p>
        </p:txBody>
      </p:sp>
      <p:sp>
        <p:nvSpPr>
          <p:cNvPr id="41" name="矩形 40"/>
          <p:cNvSpPr/>
          <p:nvPr/>
        </p:nvSpPr>
        <p:spPr>
          <a:xfrm>
            <a:off x="707358" y="4090624"/>
            <a:ext cx="254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NPC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：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SAT</a:t>
            </a:r>
            <a:r>
              <a:rPr lang="zh-CN" altLang="en-US" b="1">
                <a:latin typeface="Arial Rounded MT Bold" panose="020F0704030504030204" pitchFamily="34" charset="0"/>
              </a:rPr>
              <a:t> </a:t>
            </a:r>
            <a:r>
              <a:rPr lang="zh-CN" altLang="en-US" b="1">
                <a:latin typeface="Arial Rounded MT Bold" panose="020F0704030504030204" pitchFamily="34" charset="0"/>
              </a:rPr>
              <a:t>≤</a:t>
            </a:r>
            <a:r>
              <a:rPr lang="en-US" altLang="zh-CN" b="1" baseline="-25000" smtClean="0">
                <a:latin typeface="Arial Rounded MT Bold" panose="020F0704030504030204" pitchFamily="34" charset="0"/>
              </a:rPr>
              <a:t>p</a:t>
            </a:r>
            <a:r>
              <a:rPr lang="en-US" altLang="zh-CN" b="1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3SAT </a:t>
            </a:r>
            <a:endParaRPr lang="zh-CN" altLang="en-US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40" y="2408537"/>
            <a:ext cx="5377684" cy="29392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730" y="3066476"/>
            <a:ext cx="3094615" cy="40814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00" y="4690427"/>
            <a:ext cx="4375950" cy="100449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514" y="250238"/>
            <a:ext cx="2811422" cy="238324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5126" y="271622"/>
            <a:ext cx="1211566" cy="235915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8049" y="264062"/>
            <a:ext cx="1262602" cy="205704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4244" y="2408537"/>
            <a:ext cx="1494788" cy="247039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18589" y="5398633"/>
            <a:ext cx="1917381" cy="1223065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10130100" y="4959253"/>
            <a:ext cx="182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(x</a:t>
            </a:r>
            <a:r>
              <a:rPr lang="zh-CN" altLang="en-US" b="1" smtClean="0">
                <a:latin typeface="Arial Rounded MT Bold" panose="020F0704030504030204" pitchFamily="34" charset="0"/>
              </a:rPr>
              <a:t>∧</a:t>
            </a:r>
            <a:r>
              <a:rPr lang="en-US" altLang="zh-CN" b="1" smtClean="0">
                <a:latin typeface="Arial Rounded MT Bold" panose="020F0704030504030204" pitchFamily="34" charset="0"/>
              </a:rPr>
              <a:t>z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)</a:t>
            </a:r>
            <a:r>
              <a:rPr lang="zh-CN" altLang="en-US" b="1" smtClean="0">
                <a:latin typeface="Arial Rounded MT Bold" panose="020F0704030504030204" pitchFamily="34" charset="0"/>
              </a:rPr>
              <a:t> ∨ </a:t>
            </a:r>
            <a:r>
              <a:rPr lang="en-US" altLang="zh-CN" b="1" smtClean="0">
                <a:latin typeface="Arial Rounded MT Bold" panose="020F0704030504030204" pitchFamily="34" charset="0"/>
              </a:rPr>
              <a:t>(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x</a:t>
            </a:r>
            <a:r>
              <a:rPr lang="zh-CN" altLang="en-US" b="1">
                <a:latin typeface="Arial Rounded MT Bold" panose="020F0704030504030204" pitchFamily="34" charset="0"/>
              </a:rPr>
              <a:t> ∧</a:t>
            </a:r>
            <a:r>
              <a:rPr lang="en-US" altLang="zh-CN" b="1">
                <a:latin typeface="Arial Rounded MT Bold" panose="020F0704030504030204" pitchFamily="34" charset="0"/>
              </a:rPr>
              <a:t>z</a:t>
            </a:r>
            <a:r>
              <a:rPr lang="en-US" altLang="zh-CN" b="1" smtClean="0">
                <a:latin typeface="Arial Rounded MT Bold" panose="020F0704030504030204" pitchFamily="34" charset="0"/>
              </a:rPr>
              <a:t>)</a:t>
            </a:r>
            <a:endParaRPr lang="zh-CN" altLang="en-US" b="1"/>
          </a:p>
        </p:txBody>
      </p:sp>
      <p:cxnSp>
        <p:nvCxnSpPr>
          <p:cNvPr id="55" name="直接连接符 54"/>
          <p:cNvCxnSpPr/>
          <p:nvPr/>
        </p:nvCxnSpPr>
        <p:spPr>
          <a:xfrm>
            <a:off x="11213667" y="5033495"/>
            <a:ext cx="248672" cy="83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11605361" y="5029301"/>
            <a:ext cx="248672" cy="83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10225584" y="4948369"/>
            <a:ext cx="1628449" cy="1088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10543282" y="3854978"/>
            <a:ext cx="1073741" cy="28090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0543281" y="4521618"/>
            <a:ext cx="1073741" cy="28090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94873" y="3270550"/>
            <a:ext cx="4903152" cy="2193307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5128245" y="5556378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给每个门一个额外变量并根据逻辑构造子句</a:t>
            </a:r>
            <a:endParaRPr lang="zh-CN" altLang="en-US" b="1"/>
          </a:p>
        </p:txBody>
      </p:sp>
      <p:sp>
        <p:nvSpPr>
          <p:cNvPr id="72" name="矩形 71"/>
          <p:cNvSpPr/>
          <p:nvPr/>
        </p:nvSpPr>
        <p:spPr>
          <a:xfrm>
            <a:off x="5130428" y="5847282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合取子句并约束电路出口为真</a:t>
            </a:r>
            <a:endParaRPr lang="zh-CN" altLang="en-US" b="1"/>
          </a:p>
        </p:txBody>
      </p:sp>
      <p:sp>
        <p:nvSpPr>
          <p:cNvPr id="73" name="矩形 72"/>
          <p:cNvSpPr/>
          <p:nvPr/>
        </p:nvSpPr>
        <p:spPr>
          <a:xfrm>
            <a:off x="617056" y="5916913"/>
            <a:ext cx="4097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给出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Φ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的满足赋值，自底向上即可算出</a:t>
            </a:r>
            <a:endParaRPr lang="zh-CN" altLang="en-US" b="1"/>
          </a:p>
        </p:txBody>
      </p:sp>
      <p:sp>
        <p:nvSpPr>
          <p:cNvPr id="74" name="矩形 73"/>
          <p:cNvSpPr/>
          <p:nvPr/>
        </p:nvSpPr>
        <p:spPr>
          <a:xfrm>
            <a:off x="1655041" y="625236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额外变量的赋值</a:t>
            </a:r>
            <a:endParaRPr lang="zh-CN" altLang="en-US" b="1"/>
          </a:p>
        </p:txBody>
      </p:sp>
      <p:sp>
        <p:nvSpPr>
          <p:cNvPr id="75" name="矩形 74"/>
          <p:cNvSpPr/>
          <p:nvPr/>
        </p:nvSpPr>
        <p:spPr>
          <a:xfrm>
            <a:off x="4997948" y="6271664"/>
            <a:ext cx="3446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Φ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‘的满足赋值包含</a:t>
            </a:r>
            <a:r>
              <a:rPr lang="en-US" altLang="zh-CN" b="1">
                <a:solidFill>
                  <a:srgbClr val="222222"/>
                </a:solidFill>
                <a:latin typeface="Verdana" panose="020B0604030504040204" pitchFamily="34" charset="0"/>
              </a:rPr>
              <a:t>Φ</a:t>
            </a:r>
            <a:r>
              <a:rPr lang="zh-CN" altLang="en-US" b="1">
                <a:solidFill>
                  <a:srgbClr val="222222"/>
                </a:solidFill>
                <a:latin typeface="Verdana" panose="020B0604030504040204" pitchFamily="34" charset="0"/>
              </a:rPr>
              <a:t>的满足赋值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2172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489" y="2903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SUBSET_SUM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E986-B477-4DF1-BDD1-6E61B78FAF98}" type="datetime10">
              <a:rPr lang="zh-CN" altLang="en-US" smtClean="0"/>
              <a:t>18:54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B2C2-81C5-41F2-99BB-4B4C662C789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" y="144380"/>
            <a:ext cx="102268" cy="727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86490" y="439153"/>
            <a:ext cx="2483447" cy="0"/>
          </a:xfrm>
          <a:prstGeom prst="line">
            <a:avLst/>
          </a:prstGeom>
          <a:ln w="9525"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86489" y="69821"/>
            <a:ext cx="219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子集和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5451" y="2354377"/>
            <a:ext cx="5533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NP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证明：非确定地选择一个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s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子集，验证和是否为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t</a:t>
            </a:r>
            <a:endParaRPr lang="zh-CN" altLang="en-US" b="1"/>
          </a:p>
        </p:txBody>
      </p:sp>
      <p:sp>
        <p:nvSpPr>
          <p:cNvPr id="40" name="矩形 39"/>
          <p:cNvSpPr/>
          <p:nvPr/>
        </p:nvSpPr>
        <p:spPr>
          <a:xfrm>
            <a:off x="181902" y="2042506"/>
            <a:ext cx="5641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判定问题：给定数集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s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，是否存在</a:t>
            </a:r>
            <a:r>
              <a:rPr lang="zh-CN" altLang="en-US" b="1">
                <a:solidFill>
                  <a:srgbClr val="222222"/>
                </a:solidFill>
                <a:latin typeface="Verdana" panose="020B0604030504040204" pitchFamily="34" charset="0"/>
              </a:rPr>
              <a:t>和为目标</a:t>
            </a:r>
            <a:r>
              <a:rPr lang="zh-CN" altLang="en-US" b="1">
                <a:solidFill>
                  <a:srgbClr val="222222"/>
                </a:solidFill>
                <a:latin typeface="Verdana" panose="020B0604030504040204" pitchFamily="34" charset="0"/>
              </a:rPr>
              <a:t>数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t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的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s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子集</a:t>
            </a:r>
            <a:endParaRPr lang="zh-CN" altLang="en-US" b="1"/>
          </a:p>
        </p:txBody>
      </p:sp>
      <p:sp>
        <p:nvSpPr>
          <p:cNvPr id="41" name="矩形 40"/>
          <p:cNvSpPr/>
          <p:nvPr/>
        </p:nvSpPr>
        <p:spPr>
          <a:xfrm>
            <a:off x="549698" y="2678280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NPC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：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3SAT</a:t>
            </a:r>
            <a:r>
              <a:rPr lang="zh-CN" altLang="en-US" b="1" smtClean="0">
                <a:latin typeface="Arial Rounded MT Bold" panose="020F0704030504030204" pitchFamily="34" charset="0"/>
              </a:rPr>
              <a:t> </a:t>
            </a:r>
            <a:r>
              <a:rPr lang="zh-CN" altLang="en-US" b="1">
                <a:latin typeface="Arial Rounded MT Bold" panose="020F0704030504030204" pitchFamily="34" charset="0"/>
              </a:rPr>
              <a:t>≤</a:t>
            </a:r>
            <a:r>
              <a:rPr lang="en-US" altLang="zh-CN" b="1" baseline="-25000" smtClean="0">
                <a:latin typeface="Arial Rounded MT Bold" panose="020F0704030504030204" pitchFamily="34" charset="0"/>
              </a:rPr>
              <a:t>p</a:t>
            </a:r>
            <a:r>
              <a:rPr lang="en-US" altLang="zh-CN" b="1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SUBSET_SUM </a:t>
            </a:r>
            <a:endParaRPr lang="zh-CN" altLang="en-US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66" y="1150489"/>
            <a:ext cx="4278198" cy="408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22" y="1491687"/>
            <a:ext cx="4604778" cy="47354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249" y="1183553"/>
            <a:ext cx="4055035" cy="5127306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7515947" y="76162"/>
            <a:ext cx="3917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222222"/>
                </a:solidFill>
                <a:latin typeface="Verdana" panose="020B0604030504040204" pitchFamily="34" charset="0"/>
              </a:rPr>
              <a:t>l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个变量，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k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个子句</a:t>
            </a:r>
            <a:endParaRPr lang="zh-CN" altLang="en-US" b="1"/>
          </a:p>
        </p:txBody>
      </p:sp>
      <p:sp>
        <p:nvSpPr>
          <p:cNvPr id="27" name="矩形 26"/>
          <p:cNvSpPr/>
          <p:nvPr/>
        </p:nvSpPr>
        <p:spPr>
          <a:xfrm>
            <a:off x="253821" y="5053290"/>
            <a:ext cx="71253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222222"/>
                </a:solidFill>
                <a:latin typeface="Verdana" panose="020B0604030504040204" pitchFamily="34" charset="0"/>
              </a:rPr>
              <a:t>给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出和为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t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的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s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子集，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y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对应变量取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1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，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z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对应变量取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0</a:t>
            </a:r>
          </a:p>
          <a:p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下方元素为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t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每位上的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3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最多贡献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2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，至少有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1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由上方元素贡献</a:t>
            </a:r>
            <a:endParaRPr lang="en-US" altLang="zh-CN" b="1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                                           即每个子句为真，则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Φ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为真</a:t>
            </a:r>
            <a:endParaRPr lang="zh-CN" altLang="en-US" b="1"/>
          </a:p>
        </p:txBody>
      </p:sp>
      <p:sp>
        <p:nvSpPr>
          <p:cNvPr id="28" name="矩形 27"/>
          <p:cNvSpPr/>
          <p:nvPr/>
        </p:nvSpPr>
        <p:spPr>
          <a:xfrm>
            <a:off x="653141" y="3541729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思考：如何使变量唯一赋值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0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或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1</a:t>
            </a:r>
            <a:endParaRPr lang="zh-CN" altLang="en-US" b="1"/>
          </a:p>
        </p:txBody>
      </p:sp>
      <p:sp>
        <p:nvSpPr>
          <p:cNvPr id="29" name="矩形 28"/>
          <p:cNvSpPr/>
          <p:nvPr/>
        </p:nvSpPr>
        <p:spPr>
          <a:xfrm>
            <a:off x="1334488" y="3814675"/>
            <a:ext cx="3279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如何表示子句包含的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3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个文字</a:t>
            </a:r>
            <a:endParaRPr lang="en-US" altLang="zh-CN" b="1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如何使子句存在文字真</a:t>
            </a:r>
            <a:endParaRPr lang="zh-CN" altLang="en-US" b="1"/>
          </a:p>
        </p:txBody>
      </p:sp>
      <p:sp>
        <p:nvSpPr>
          <p:cNvPr id="32" name="矩形 31"/>
          <p:cNvSpPr/>
          <p:nvPr/>
        </p:nvSpPr>
        <p:spPr>
          <a:xfrm>
            <a:off x="253821" y="6014741"/>
            <a:ext cx="6644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给出满足赋值，选取对应上方元素，用下方元素补差，使和为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t</a:t>
            </a:r>
            <a:endParaRPr lang="zh-CN" altLang="en-US" b="1"/>
          </a:p>
        </p:txBody>
      </p:sp>
      <p:sp>
        <p:nvSpPr>
          <p:cNvPr id="37" name="矩形 36"/>
          <p:cNvSpPr/>
          <p:nvPr/>
        </p:nvSpPr>
        <p:spPr>
          <a:xfrm>
            <a:off x="9711710" y="61615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s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中的数最高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l+k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位</a:t>
            </a:r>
            <a:endParaRPr lang="zh-CN" altLang="en-US" b="1"/>
          </a:p>
        </p:txBody>
      </p:sp>
      <p:sp>
        <p:nvSpPr>
          <p:cNvPr id="38" name="矩形 37"/>
          <p:cNvSpPr/>
          <p:nvPr/>
        </p:nvSpPr>
        <p:spPr>
          <a:xfrm>
            <a:off x="1284370" y="3035580"/>
            <a:ext cx="3607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(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用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SUBSET_SUM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模拟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3SAT) </a:t>
            </a:r>
            <a:endParaRPr lang="zh-CN" altLang="en-US" b="1"/>
          </a:p>
        </p:txBody>
      </p:sp>
      <p:sp>
        <p:nvSpPr>
          <p:cNvPr id="42" name="矩形 41"/>
          <p:cNvSpPr/>
          <p:nvPr/>
        </p:nvSpPr>
        <p:spPr>
          <a:xfrm>
            <a:off x="432175" y="464677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正确性：</a:t>
            </a:r>
            <a:endParaRPr lang="zh-CN" altLang="en-US" b="1"/>
          </a:p>
        </p:txBody>
      </p:sp>
      <p:sp>
        <p:nvSpPr>
          <p:cNvPr id="43" name="矩形 42"/>
          <p:cNvSpPr/>
          <p:nvPr/>
        </p:nvSpPr>
        <p:spPr>
          <a:xfrm>
            <a:off x="7314716" y="1475901"/>
            <a:ext cx="442866" cy="50511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515947" y="474436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每个变量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x</a:t>
            </a:r>
            <a:r>
              <a:rPr lang="en-US" altLang="zh-CN" b="1" baseline="-25000" smtClean="0">
                <a:solidFill>
                  <a:srgbClr val="222222"/>
                </a:solidFill>
                <a:latin typeface="Verdana" panose="020B0604030504040204" pitchFamily="34" charset="0"/>
              </a:rPr>
              <a:t>i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和其非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x</a:t>
            </a:r>
            <a:r>
              <a:rPr lang="en-US" altLang="zh-CN" b="1" baseline="-25000" smtClean="0">
                <a:solidFill>
                  <a:srgbClr val="222222"/>
                </a:solidFill>
                <a:latin typeface="Verdana" panose="020B0604030504040204" pitchFamily="34" charset="0"/>
              </a:rPr>
              <a:t>i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对应两个元素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y</a:t>
            </a:r>
            <a:r>
              <a:rPr lang="en-US" altLang="zh-CN" b="1" baseline="-25000" smtClean="0">
                <a:solidFill>
                  <a:srgbClr val="222222"/>
                </a:solidFill>
                <a:latin typeface="Verdana" panose="020B0604030504040204" pitchFamily="34" charset="0"/>
              </a:rPr>
              <a:t>i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和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z</a:t>
            </a:r>
            <a:r>
              <a:rPr lang="en-US" altLang="zh-CN" b="1" baseline="-25000" smtClean="0">
                <a:solidFill>
                  <a:srgbClr val="222222"/>
                </a:solidFill>
                <a:latin typeface="Verdana" panose="020B0604030504040204" pitchFamily="34" charset="0"/>
              </a:rPr>
              <a:t>i</a:t>
            </a:r>
            <a:endParaRPr lang="zh-CN" altLang="en-US" b="1" baseline="-25000"/>
          </a:p>
        </p:txBody>
      </p:sp>
      <p:cxnSp>
        <p:nvCxnSpPr>
          <p:cNvPr id="45" name="直接连接符 44"/>
          <p:cNvCxnSpPr/>
          <p:nvPr/>
        </p:nvCxnSpPr>
        <p:spPr>
          <a:xfrm>
            <a:off x="9406467" y="582579"/>
            <a:ext cx="248672" cy="83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515947" y="869755"/>
            <a:ext cx="4394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每个子句包含的文字用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c</a:t>
            </a:r>
            <a:r>
              <a:rPr lang="en-US" altLang="zh-CN" b="1" baseline="-25000" smtClean="0">
                <a:solidFill>
                  <a:srgbClr val="222222"/>
                </a:solidFill>
                <a:latin typeface="Verdana" panose="020B0604030504040204" pitchFamily="34" charset="0"/>
              </a:rPr>
              <a:t>i</a:t>
            </a:r>
            <a:r>
              <a:rPr lang="zh-CN" altLang="en-US" b="1">
                <a:solidFill>
                  <a:srgbClr val="222222"/>
                </a:solidFill>
                <a:latin typeface="Verdana" panose="020B0604030504040204" pitchFamily="34" charset="0"/>
              </a:rPr>
              <a:t>列的</a:t>
            </a:r>
            <a:r>
              <a:rPr lang="en-US" altLang="zh-CN" b="1">
                <a:solidFill>
                  <a:srgbClr val="222222"/>
                </a:solidFill>
                <a:latin typeface="Verdana" panose="020B0604030504040204" pitchFamily="34" charset="0"/>
              </a:rPr>
              <a:t>01</a:t>
            </a:r>
            <a:r>
              <a:rPr lang="zh-CN" altLang="en-US" b="1">
                <a:solidFill>
                  <a:srgbClr val="222222"/>
                </a:solidFill>
                <a:latin typeface="Verdana" panose="020B0604030504040204" pitchFamily="34" charset="0"/>
              </a:rPr>
              <a:t>编码表示</a:t>
            </a:r>
            <a:endParaRPr lang="zh-CN" altLang="en-US" b="1" baseline="-25000"/>
          </a:p>
        </p:txBody>
      </p:sp>
      <p:sp>
        <p:nvSpPr>
          <p:cNvPr id="47" name="矩形 46"/>
          <p:cNvSpPr/>
          <p:nvPr/>
        </p:nvSpPr>
        <p:spPr>
          <a:xfrm>
            <a:off x="9268844" y="1481473"/>
            <a:ext cx="442866" cy="119680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7536149" y="6264103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accent5"/>
                </a:solidFill>
                <a:latin typeface="Arial Rounded MT Bold" panose="020F0704030504030204" pitchFamily="34" charset="0"/>
              </a:rPr>
              <a:t>恰有</a:t>
            </a:r>
            <a:r>
              <a:rPr lang="en-US" altLang="zh-CN" b="1" smtClean="0">
                <a:solidFill>
                  <a:schemeClr val="accent5"/>
                </a:solidFill>
                <a:latin typeface="Arial Rounded MT Bold" panose="020F0704030504030204" pitchFamily="34" charset="0"/>
              </a:rPr>
              <a:t>1</a:t>
            </a:r>
            <a:r>
              <a:rPr lang="zh-CN" altLang="en-US" b="1">
                <a:solidFill>
                  <a:schemeClr val="accent5"/>
                </a:solidFill>
                <a:latin typeface="Arial Rounded MT Bold" panose="020F0704030504030204" pitchFamily="34" charset="0"/>
              </a:rPr>
              <a:t>个</a:t>
            </a:r>
            <a:endParaRPr lang="zh-CN" altLang="en-US" b="1">
              <a:solidFill>
                <a:schemeClr val="accent5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515947" y="5942788"/>
            <a:ext cx="317697" cy="36807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231904" y="5785427"/>
            <a:ext cx="339215" cy="47867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703462" y="5372851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chemeClr val="accent5"/>
                </a:solidFill>
                <a:latin typeface="Arial Rounded MT Bold" panose="020F0704030504030204" pitchFamily="34" charset="0"/>
              </a:rPr>
              <a:t>最多</a:t>
            </a:r>
            <a:r>
              <a:rPr lang="en-US" altLang="zh-CN" b="1" smtClean="0">
                <a:solidFill>
                  <a:schemeClr val="accent5"/>
                </a:solidFill>
                <a:latin typeface="Arial Rounded MT Bold" panose="020F0704030504030204" pitchFamily="34" charset="0"/>
              </a:rPr>
              <a:t>3</a:t>
            </a:r>
            <a:r>
              <a:rPr lang="zh-CN" altLang="en-US" b="1" smtClean="0">
                <a:solidFill>
                  <a:schemeClr val="accent5"/>
                </a:solidFill>
                <a:latin typeface="Arial Rounded MT Bold" panose="020F0704030504030204" pitchFamily="34" charset="0"/>
              </a:rPr>
              <a:t>个</a:t>
            </a:r>
            <a:endParaRPr lang="zh-CN" altLang="en-US" b="1">
              <a:solidFill>
                <a:schemeClr val="accent5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063608" y="2777952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chemeClr val="accent5"/>
                </a:solidFill>
                <a:latin typeface="Arial Rounded MT Bold" panose="020F0704030504030204" pitchFamily="34" charset="0"/>
              </a:rPr>
              <a:t>至少</a:t>
            </a:r>
            <a:r>
              <a:rPr lang="en-US" altLang="zh-CN" b="1" smtClean="0">
                <a:solidFill>
                  <a:schemeClr val="accent5"/>
                </a:solidFill>
                <a:latin typeface="Arial Rounded MT Bold" panose="020F0704030504030204" pitchFamily="34" charset="0"/>
              </a:rPr>
              <a:t>1</a:t>
            </a:r>
            <a:r>
              <a:rPr lang="zh-CN" altLang="en-US" b="1" smtClean="0">
                <a:solidFill>
                  <a:schemeClr val="accent5"/>
                </a:solidFill>
                <a:latin typeface="Arial Rounded MT Bold" panose="020F0704030504030204" pitchFamily="34" charset="0"/>
              </a:rPr>
              <a:t>个</a:t>
            </a:r>
            <a:endParaRPr lang="zh-CN" altLang="en-US" b="1">
              <a:solidFill>
                <a:schemeClr val="accent5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7077217" y="1690217"/>
            <a:ext cx="3698911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797849" y="1450519"/>
            <a:ext cx="12715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222222"/>
                </a:solidFill>
                <a:latin typeface="Verdana" panose="020B0604030504040204" pitchFamily="34" charset="0"/>
              </a:rPr>
              <a:t>上方</a:t>
            </a:r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元素</a:t>
            </a:r>
            <a:endParaRPr lang="en-US" altLang="zh-CN" b="1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贡献高位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1</a:t>
            </a:r>
            <a:endParaRPr lang="en-US" altLang="zh-CN" smtClean="0"/>
          </a:p>
          <a:p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和低位</a:t>
            </a:r>
            <a:endParaRPr lang="en-US" altLang="zh-CN" b="1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对应子句</a:t>
            </a:r>
            <a:endParaRPr lang="en-US" altLang="zh-CN" b="1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r>
              <a:rPr lang="zh-CN" altLang="en-US" b="1" smtClean="0">
                <a:solidFill>
                  <a:srgbClr val="222222"/>
                </a:solidFill>
                <a:latin typeface="Verdana" panose="020B0604030504040204" pitchFamily="34" charset="0"/>
              </a:rPr>
              <a:t>列的</a:t>
            </a:r>
            <a:r>
              <a:rPr lang="en-US" altLang="zh-CN" b="1" smtClean="0">
                <a:solidFill>
                  <a:srgbClr val="222222"/>
                </a:solidFill>
                <a:latin typeface="Verdana" panose="020B060403050404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8999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5325</TotalTime>
  <Words>749</Words>
  <Application>Microsoft Office PowerPoint</Application>
  <PresentationFormat>宽屏</PresentationFormat>
  <Paragraphs>142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微软雅黑</vt:lpstr>
      <vt:lpstr>微软雅黑 Light</vt:lpstr>
      <vt:lpstr>Arial</vt:lpstr>
      <vt:lpstr>Arial Rounded MT Bold</vt:lpstr>
      <vt:lpstr>Verdana</vt:lpstr>
      <vt:lpstr>Office 主题​​</vt:lpstr>
      <vt:lpstr>计 算 理 论 课 程 报 告</vt:lpstr>
      <vt:lpstr>语言类</vt:lpstr>
      <vt:lpstr>归约</vt:lpstr>
      <vt:lpstr>SAT</vt:lpstr>
      <vt:lpstr>3SAT</vt:lpstr>
      <vt:lpstr>SUBSET_SUM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毕设中期答辩</dc:title>
  <dc:creator>y1nG 1u0</dc:creator>
  <cp:lastModifiedBy>y1nG 1u0</cp:lastModifiedBy>
  <cp:revision>3650</cp:revision>
  <dcterms:created xsi:type="dcterms:W3CDTF">2021-05-05T09:56:20Z</dcterms:created>
  <dcterms:modified xsi:type="dcterms:W3CDTF">2021-11-26T10:58:01Z</dcterms:modified>
</cp:coreProperties>
</file>