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60" r:id="rId2"/>
    <p:sldId id="286" r:id="rId3"/>
    <p:sldId id="258" r:id="rId4"/>
    <p:sldId id="263" r:id="rId5"/>
    <p:sldId id="283" r:id="rId6"/>
    <p:sldId id="264" r:id="rId7"/>
    <p:sldId id="282" r:id="rId8"/>
    <p:sldId id="287" r:id="rId9"/>
    <p:sldId id="288" r:id="rId10"/>
    <p:sldId id="285" r:id="rId11"/>
    <p:sldId id="284" r:id="rId12"/>
    <p:sldId id="289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90" r:id="rId22"/>
    <p:sldId id="291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6600FF"/>
    <a:srgbClr val="FF00FF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3421" autoAdjust="0"/>
  </p:normalViewPr>
  <p:slideViewPr>
    <p:cSldViewPr>
      <p:cViewPr varScale="1">
        <p:scale>
          <a:sx n="70" d="100"/>
          <a:sy n="70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4E5E95-D41D-48DA-A83A-48745C213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D5F4CFB-3375-4908-A9E7-26A5967284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9B2E6B2-0B0D-489D-A62D-703ED0DFB1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B279D13-0127-475F-8943-BA15FE8B99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FCFB1A1-943B-46E5-87F0-30817EEDD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2BE9A2D6-6CDB-48BE-94FA-FBC668111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95DCB4-3F4B-46AC-9644-7CE33C73D8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28690346-E43C-4B1D-A9A3-70640ADA1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00C351-ABBB-48F9-8B9F-9089C935D3CA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4416D3C-37C2-4717-8119-DF8E471CC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06BAD03-206C-4E89-9FB8-640A3D7C1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719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574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55B774C-C0C0-44DF-AB8E-F03EB2590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8711BC-A8F3-4FA8-ABB8-D5B61A1DB796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5247F0-0F62-4461-981D-423B60420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F2BFEA0-9381-4F02-B625-28F4BA590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34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55B774C-C0C0-44DF-AB8E-F03EB2590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8711BC-A8F3-4FA8-ABB8-D5B61A1DB796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5247F0-0F62-4461-981D-423B60420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F2BFEA0-9381-4F02-B625-28F4BA590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68159A5-8C30-4EE6-A37C-91C28A613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6D14C5-71AB-463C-B512-D047C50CAC7C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AE97857-A0DF-48AD-8DD3-FDEBA0F9B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F56260D-9D0A-4429-832C-2E691EBF9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8868850-A47D-4356-B223-EE1CBE8C9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93191-AA71-46C5-B54F-E18E6AAD9C4E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B14D9DE-A720-44AC-B82F-0A2DCAC67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19FBDDE-2B98-47B9-8595-1D4B7363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736FC0E-51ED-46AF-B311-E47C420C2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B2A692-F72B-4D0F-A6FD-1368530E8E20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FE02BB3-98D7-475B-9FE2-BF497F4D2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CE4F77B-7FC2-4E71-8B7D-32A7F9565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08412B0-3CA7-4923-8A22-494A191DC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53FC7E-1FC0-4FF0-81CE-AA65A1D2245D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88EA64F-2A07-4B83-926E-A1585FEC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F72BC99-9A89-4F91-8627-C54A3E138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D90D214-ADAF-4298-8DB9-D4B486211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95CDD-D1E0-46B3-A017-B053C8969FD2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A2A7C20-9B90-4D2D-B2A3-959249AD0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67A15B2-AE26-4EF5-AD7C-1E71ECA40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FEC0C91-4FE7-4FD4-A912-F5108290F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50B3-F2FB-425D-BC8C-DF7243C3F640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1162C13-F39C-4DC0-9D45-5F9EBDE8A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11862BA-D5BB-4B51-9A2C-44432B2F4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57A4231-403D-4FA3-B569-78A2447E7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C4411-B231-4FC5-B80B-5581706EA7F4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35EBDA7-E4B2-4F18-AD46-6800E1927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F8F366-CB11-4E9E-B19C-735D03DED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5163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045BA9C-FE8E-4748-A751-B06B914EA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113EFB-48A8-4BFE-8A8D-F79C84E20E84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CDA51E3-3815-42E9-9CCA-3037B09ED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BFAC8C5-2061-4E47-8E25-B95ECA9AF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29F1114-8FC5-4DA2-96DB-65EC02291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751A3-42D4-4C86-A5E7-CCDA3D565F74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48A902-9A3E-4C56-B43C-C011C12DF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815B8E0-EF67-43F3-9428-8CE42CEE5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0880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22EE55C-8C2E-43ED-9285-48713F4FD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DE2EC4-3705-4186-AB0F-02CD2E5723C8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2D2DF42-2911-40C8-A455-006877EF3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E844176-DDFF-4447-9DAA-9D876540C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992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83B3D68-DE0B-4208-B84C-705AE4A45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78A3B7-FCDC-42A4-BB44-202F957F7911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6D2A01A-3F5A-4205-BF97-7A28EE781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20247CE-0E11-443E-B9A4-3DC25BF09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28001B4-7ADA-4ED9-A662-02919C10D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D7E706-EC0D-470F-8057-ADD8E154BD81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878394A-CDB8-4C0D-9BC3-D1A265563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3541155-D686-46E0-BF4D-4DFED975A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C4A381-E47F-46C5-A134-1F4FB3E7E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E346B1-E775-4208-B42B-581063B56B32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DB035A4-D78B-4D95-BA25-8D68C31C0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9E5998F-BE12-411A-A0EE-AA14BB48F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7533D18-B810-4075-AC04-DBE3E97ED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B8F43-4B90-41C6-B500-FF54F2DDB818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8D9D82F-7560-4EC5-ABEB-443280280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3085FF5-BE29-4F2A-9442-99FA9A068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57A4231-403D-4FA3-B569-78A2447E7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C4411-B231-4FC5-B80B-5581706EA7F4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35EBDA7-E4B2-4F18-AD46-6800E1927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F8F366-CB11-4E9E-B19C-735D03DED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314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F4B360C-65CD-484A-B0C1-A40DC6198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BD2DEA-F0BC-4F43-AB4E-92A7C1FC5743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C01D260-99B3-459D-9C29-96817E222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8AA6694-6252-4BF7-B8E5-0E902480D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475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062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086A268-1168-4135-97F0-02942DEC6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1BE345-2223-4505-BC9F-C18FFED9566C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44CCBD-2922-48C3-8D0B-5E1265FD6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CFE562-CA80-4C3D-BC3A-529ACBD26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729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DCD5DF-6F22-46DC-8D1A-9B0C3D442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AA689A-1CEB-4EEC-BC95-C72B97583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692A6-E841-499B-90E8-1B83D2601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400D3-2A9B-4518-BC6B-879AB09F0A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72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E1138-3285-4F76-B874-82537DB8BC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DBBF80-3540-46EA-9936-0DF7A3247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392135-7C47-4637-949D-2EDA9383F7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974E7-5432-44A1-845E-6D0B33D7C5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9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A16413-8E17-425C-A6AB-B2DA010E0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7228E5-2D15-457E-A39C-56D540301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27F3B-221C-4923-8DE0-F5557FB1E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60B72-F8C5-450B-8B32-11D648BC52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49AF1D-F658-4C8D-B58C-9D2B44461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0299F9-85D6-436A-8CDA-9ABDBBA31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9FCC3E-A94F-4534-A050-A9216A02A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3D601-D321-4F84-A0F9-66FC293B43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E43C5E-13F4-4F2E-ABFB-E3CA9E091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44D053-6FC7-4D3C-B96D-3C236325C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4F18CC-D329-47C5-B2AC-E89AF18A0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FFD26-6725-4276-95A4-96C327C174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98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BBEB7-A168-4A5A-BA3D-1463B076F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CC795-D622-4370-BCFD-828874156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ED2F-A04D-4020-BD0D-AF7E84E0E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64C46-69BB-4395-A41F-3201033C6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D1B33D-3360-43B1-A321-7B4775932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B86D58-B4F4-494C-BDD7-E295FD7BF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7088D9-BDD0-4D85-8910-613B8311D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20DF5-6ACE-4C28-BACE-A9789B6C9E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2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73C3FF-2ED2-424E-B034-1A61D4495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EA96F2-B178-4356-9016-2B0F66E4A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11B9D-3A2C-49B9-AD3B-7C11D995DF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F4C0C-D87C-459C-980E-67D30639A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3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FBB6CC-220C-472F-BC35-3625281B3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B97DBA-1522-40F5-8818-6BE7E5C97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2C67BE-8E47-4A61-B953-2CF018F47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88933-98B4-49BB-8B26-004B0B3E2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5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F74B9-A59B-4A67-BFAB-39D0B3A02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F592D-DE7C-45F9-83F2-6250B96AC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AE106-D2F4-4769-B9C6-A3D279369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2834C-C3D7-4982-87A6-3F367D380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0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CEAD77-C864-4247-A171-2C5DFBD74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13AE7B-167E-44F9-B3DC-11A096C96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A66D9-D35B-4BCA-9C37-CE6F555D5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B04CF-5298-4C92-8547-BECD43EC1F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55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FC8AAF-B896-4F17-B1CC-DCECD3023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969449-B4BA-4FC1-856E-51C92B9A7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26B3BB-F1EE-48A5-8037-C1995F5851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9627D6-218A-4000-AF46-A842289ED9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8D60B4-A2BE-4773-A3AC-EA86AD031C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0C31F2FF-2958-4A15-A3DB-569937334F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2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ail.villanova.edu/attach/TOCend.ppt" TargetMode="External"/><Relationship Id="rId4" Type="http://schemas.openxmlformats.org/officeDocument/2006/relationships/hyperlink" Target="https://mail.villanova.edu/attach/TOCbreak.pp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2.wav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2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il.villanova.edu/attach/TOCend.ppt" TargetMode="External"/><Relationship Id="rId5" Type="http://schemas.openxmlformats.org/officeDocument/2006/relationships/hyperlink" Target="https://mail.villanova.edu/attach/TOCbreak.ppt" TargetMode="External"/><Relationship Id="rId4" Type="http://schemas.openxmlformats.org/officeDocument/2006/relationships/audio" Target="../media/audio1.wav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00A399A-5933-4C6F-A802-B247F3819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PSPACE-Completeness</a:t>
            </a:r>
            <a:endParaRPr lang="en-US" altLang="zh-CN" sz="40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9A322A87-4383-4196-A5B7-9BC2DB8E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551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D1A716D0-C622-44D8-B2DC-ED7FE679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4792663"/>
            <a:ext cx="2220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00FF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Section 9.3</a:t>
            </a:r>
            <a:endParaRPr lang="en-US" altLang="zh-CN" dirty="0">
              <a:solidFill>
                <a:srgbClr val="00CC00"/>
              </a:solidFill>
              <a:latin typeface="Snap ITC" panose="04040A07060A02020202" pitchFamily="82" charset="0"/>
              <a:ea typeface="宋体" panose="02010600030101010101" pitchFamily="2" charset="-122"/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73B5C898-79CA-4E51-899E-455996A3B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7312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          </a:t>
            </a:r>
            <a:endParaRPr lang="en-US" altLang="zh-CN" sz="9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480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CCF033-F1AE-4CD8-9943-503997343F14}"/>
              </a:ext>
            </a:extLst>
          </p:cNvPr>
          <p:cNvSpPr txBox="1"/>
          <p:nvPr/>
        </p:nvSpPr>
        <p:spPr>
          <a:xfrm>
            <a:off x="6096000" y="6019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汇报人：赵秀锋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5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9.3.d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6042E8E-A378-4126-AB3A-3D86CF499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Formulas as games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2A07D-5520-4909-AF3A-E57A3C15E822}"/>
              </a:ext>
            </a:extLst>
          </p:cNvPr>
          <p:cNvSpPr txBox="1"/>
          <p:nvPr/>
        </p:nvSpPr>
        <p:spPr>
          <a:xfrm>
            <a:off x="278287" y="685800"/>
            <a:ext cx="858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每个全量化的布尔公式（前束范式）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都可以看作是两个玩家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之间的博弈。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9B9318-C9DD-4B37-920A-A12DE0D3F15A}"/>
                  </a:ext>
                </a:extLst>
              </p:cNvPr>
              <p:cNvSpPr txBox="1"/>
              <p:nvPr/>
            </p:nvSpPr>
            <p:spPr>
              <a:xfrm>
                <a:off x="2362200" y="3092326"/>
                <a:ext cx="3541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3…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9B9318-C9DD-4B37-920A-A12DE0D3F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092326"/>
                <a:ext cx="3541675" cy="369332"/>
              </a:xfrm>
              <a:prstGeom prst="rect">
                <a:avLst/>
              </a:prstGeom>
              <a:blipFill>
                <a:blip r:embed="rId5"/>
                <a:stretch>
                  <a:fillRect l="-2241" r="-293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2F5C17D-A9AA-4541-A591-9CC1B5FCBA27}"/>
              </a:ext>
            </a:extLst>
          </p:cNvPr>
          <p:cNvSpPr txBox="1"/>
          <p:nvPr/>
        </p:nvSpPr>
        <p:spPr>
          <a:xfrm>
            <a:off x="278286" y="1644486"/>
            <a:ext cx="650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给出一个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前束范式的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全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量词化布尔表达式：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62552B-8E33-4DC0-86AB-EBFF9024C9CC}"/>
                  </a:ext>
                </a:extLst>
              </p:cNvPr>
              <p:cNvSpPr txBox="1"/>
              <p:nvPr/>
            </p:nvSpPr>
            <p:spPr>
              <a:xfrm>
                <a:off x="457200" y="5029200"/>
                <a:ext cx="852443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与此博弈关联</a:t>
                </a:r>
                <a:r>
                  <a:rPr lang="zh-CN" altLang="en-US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：</a:t>
                </a:r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两名选手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E</a:t>
                </a:r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轮流为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2,…,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𝑥𝑘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选值，</a:t>
                </a:r>
                <a:endParaRPr lang="en-US" altLang="zh-CN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且</a:t>
                </a:r>
                <a:r>
                  <a:rPr lang="en-US" altLang="zh-CN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r>
                  <a:rPr lang="zh-CN" altLang="en-US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量词约束的变量选值，</a:t>
                </a:r>
                <a:r>
                  <a:rPr lang="en-US" altLang="zh-CN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E</a:t>
                </a:r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量词约束的变量选值。</a:t>
                </a:r>
                <a:endPara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62552B-8E33-4DC0-86AB-EBFF9024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9200"/>
                <a:ext cx="8524432" cy="830997"/>
              </a:xfrm>
              <a:prstGeom prst="rect">
                <a:avLst/>
              </a:prstGeom>
              <a:blipFill>
                <a:blip r:embed="rId6"/>
                <a:stretch>
                  <a:fillRect l="-1073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EC0D2F3B-45B8-4628-9BCB-578A447EC157}"/>
              </a:ext>
            </a:extLst>
          </p:cNvPr>
          <p:cNvSpPr/>
          <p:nvPr/>
        </p:nvSpPr>
        <p:spPr bwMode="auto">
          <a:xfrm>
            <a:off x="1600200" y="2202597"/>
            <a:ext cx="1524000" cy="683214"/>
          </a:xfrm>
          <a:prstGeom prst="wedgeRectCallout">
            <a:avLst>
              <a:gd name="adj1" fmla="val 44215"/>
              <a:gd name="adj2" fmla="val 8832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所对应的量词</a:t>
            </a:r>
          </a:p>
        </p:txBody>
      </p:sp>
      <p:sp>
        <p:nvSpPr>
          <p:cNvPr id="31" name="对话气泡: 矩形 30">
            <a:extLst>
              <a:ext uri="{FF2B5EF4-FFF2-40B4-BE49-F238E27FC236}">
                <a16:creationId xmlns:a16="http://schemas.microsoft.com/office/drawing/2014/main" id="{4280990E-C302-4B81-AB0C-FCFE50FBB89A}"/>
              </a:ext>
            </a:extLst>
          </p:cNvPr>
          <p:cNvSpPr/>
          <p:nvPr/>
        </p:nvSpPr>
        <p:spPr bwMode="auto">
          <a:xfrm>
            <a:off x="3505200" y="2202597"/>
            <a:ext cx="1524000" cy="683214"/>
          </a:xfrm>
          <a:prstGeom prst="wedgeRectCallout">
            <a:avLst>
              <a:gd name="adj1" fmla="val -44442"/>
              <a:gd name="adj2" fmla="val 9432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选手</a:t>
            </a:r>
            <a:r>
              <a:rPr lang="en-US" altLang="zh-CN" sz="2000" dirty="0"/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所对应的量词</a:t>
            </a:r>
          </a:p>
        </p:txBody>
      </p:sp>
      <p:sp>
        <p:nvSpPr>
          <p:cNvPr id="32" name="对话气泡: 矩形 31">
            <a:extLst>
              <a:ext uri="{FF2B5EF4-FFF2-40B4-BE49-F238E27FC236}">
                <a16:creationId xmlns:a16="http://schemas.microsoft.com/office/drawing/2014/main" id="{6B348D75-DBC3-4D54-A806-B32E5F0B43FF}"/>
              </a:ext>
            </a:extLst>
          </p:cNvPr>
          <p:cNvSpPr/>
          <p:nvPr/>
        </p:nvSpPr>
        <p:spPr bwMode="auto">
          <a:xfrm>
            <a:off x="1524000" y="3687204"/>
            <a:ext cx="1371600" cy="461665"/>
          </a:xfrm>
          <a:prstGeom prst="wedgeRectCallout">
            <a:avLst>
              <a:gd name="adj1" fmla="val 81628"/>
              <a:gd name="adj2" fmla="val -11110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选值</a:t>
            </a:r>
          </a:p>
        </p:txBody>
      </p:sp>
      <p:sp>
        <p:nvSpPr>
          <p:cNvPr id="33" name="对话气泡: 矩形 32">
            <a:extLst>
              <a:ext uri="{FF2B5EF4-FFF2-40B4-BE49-F238E27FC236}">
                <a16:creationId xmlns:a16="http://schemas.microsoft.com/office/drawing/2014/main" id="{6BF6A72F-1981-411F-B6AA-7203AB687EA6}"/>
              </a:ext>
            </a:extLst>
          </p:cNvPr>
          <p:cNvSpPr/>
          <p:nvPr/>
        </p:nvSpPr>
        <p:spPr bwMode="auto">
          <a:xfrm>
            <a:off x="3473354" y="3839330"/>
            <a:ext cx="1459174" cy="461665"/>
          </a:xfrm>
          <a:prstGeom prst="wedgeRectCallout">
            <a:avLst>
              <a:gd name="adj1" fmla="val -24094"/>
              <a:gd name="adj2" fmla="val -14658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选值</a:t>
            </a:r>
          </a:p>
        </p:txBody>
      </p: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id="{6F93AD18-0CC7-4F2D-B875-54348B19D9A5}"/>
              </a:ext>
            </a:extLst>
          </p:cNvPr>
          <p:cNvSpPr/>
          <p:nvPr/>
        </p:nvSpPr>
        <p:spPr bwMode="auto">
          <a:xfrm>
            <a:off x="5867400" y="3839330"/>
            <a:ext cx="1752600" cy="681133"/>
          </a:xfrm>
          <a:prstGeom prst="wedgeRectCallout">
            <a:avLst>
              <a:gd name="adj1" fmla="val -63430"/>
              <a:gd name="adj2" fmla="val -10125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对变量进行处理的语句</a:t>
            </a:r>
          </a:p>
        </p:txBody>
      </p:sp>
      <p:sp>
        <p:nvSpPr>
          <p:cNvPr id="35" name="对话气泡: 矩形 34">
            <a:extLst>
              <a:ext uri="{FF2B5EF4-FFF2-40B4-BE49-F238E27FC236}">
                <a16:creationId xmlns:a16="http://schemas.microsoft.com/office/drawing/2014/main" id="{CB6F5C61-C4D9-427F-AE22-690C081B6374}"/>
              </a:ext>
            </a:extLst>
          </p:cNvPr>
          <p:cNvSpPr/>
          <p:nvPr/>
        </p:nvSpPr>
        <p:spPr bwMode="auto">
          <a:xfrm>
            <a:off x="5566818" y="2019953"/>
            <a:ext cx="1752600" cy="681133"/>
          </a:xfrm>
          <a:prstGeom prst="wedgeRectCallout">
            <a:avLst>
              <a:gd name="adj1" fmla="val -47078"/>
              <a:gd name="adj2" fmla="val 12516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TRUE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胜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FALSE</a:t>
            </a:r>
            <a:r>
              <a:rPr lang="zh-CN" altLang="en-US" sz="2000" dirty="0"/>
              <a:t>：</a:t>
            </a:r>
            <a:r>
              <a:rPr lang="en-US" altLang="zh-CN" sz="2000" dirty="0"/>
              <a:t>A</a:t>
            </a:r>
            <a:r>
              <a:rPr lang="zh-CN" altLang="en-US" sz="2000" dirty="0"/>
              <a:t>胜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5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9.3.d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26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E2E4EB-98BF-4EC4-9AEC-B627495D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27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C6FC757-A0C2-47A3-A3B5-5692DFF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8686804-5C1E-4B80-A1D1-AB631F0F8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Formulas as games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FE6206A-E94C-4C4A-B457-8B2973D7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xyz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[(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xy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yz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y</a:t>
            </a:r>
            <a:r>
              <a:rPr lang="en-US" altLang="zh-CN" sz="2400" b="1" u="sng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3B7AD45-C7A1-4181-A1CC-43AF4397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moves, selects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x=1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84FDB3CD-AE77-45A7-BC6B-E0B075BD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377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yz[(1y)(yz)(y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C360B76-5E66-488F-878F-9612C43C7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828800"/>
            <a:ext cx="279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moves, selects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y=0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FC6134F9-CC33-4673-BB6A-E1C28A416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378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z[(10)(0z)(0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E746DF62-9524-4CD7-978C-2546FE18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275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</a:rPr>
              <a:t> moves, selects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z=1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A6FAC70B-6BCD-4E63-81C1-E0C9F4834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(10)(01)(0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FC08FC9-E15B-4F3A-881F-46121BF1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wins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B084B1F0-D6B2-42E7-9254-B109EBBE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429000"/>
            <a:ext cx="8953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Who has a </a:t>
            </a:r>
            <a:r>
              <a:rPr lang="en-US" altLang="zh-CN" sz="2400" b="1" i="1" dirty="0">
                <a:solidFill>
                  <a:srgbClr val="FF0000"/>
                </a:solidFill>
                <a:ea typeface="宋体" panose="02010600030101010101" pitchFamily="2" charset="-122"/>
              </a:rPr>
              <a:t>winning strategy</a:t>
            </a:r>
            <a:r>
              <a:rPr lang="en-US" altLang="zh-CN" sz="2400" dirty="0">
                <a:ea typeface="宋体" panose="02010600030101010101" pitchFamily="2" charset="-122"/>
              </a:rPr>
              <a:t>  (a strategy that guarantees a win no matter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how the adversary acts) in this example?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04EB4882-FF74-4C36-BE35-0E59B35D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267200"/>
            <a:ext cx="896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--- Player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has a winning strategy: No matter what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does, select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y=0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61D6A0-1DBF-482B-AB53-46F407C8EC77}"/>
              </a:ext>
            </a:extLst>
          </p:cNvPr>
          <p:cNvSpPr txBox="1"/>
          <p:nvPr/>
        </p:nvSpPr>
        <p:spPr>
          <a:xfrm>
            <a:off x="544774" y="838200"/>
            <a:ext cx="4865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Examples:</a:t>
            </a:r>
            <a:endParaRPr lang="zh-CN" altLang="en-US" dirty="0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1D5103A3-F899-406D-9769-48EDFF4F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3882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xyz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[(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xy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yz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u="sng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64E22AA9-FF12-4509-BF67-F246A619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47" y="5715000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(10)(01)(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3CA7D8-EE10-487C-B654-59DF7F8FA12E}"/>
              </a:ext>
            </a:extLst>
          </p:cNvPr>
          <p:cNvSpPr txBox="1"/>
          <p:nvPr/>
        </p:nvSpPr>
        <p:spPr>
          <a:xfrm>
            <a:off x="4572000" y="561040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--- Player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has a winning strategy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7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F6B4E3-BDFE-4723-A60D-27C5AAF1F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FORMULA-GAME problem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97AF9006-7E36-4A03-B08D-9EEB3068E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9.3.e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90B54F08-5E37-445D-8686-F8A3A017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65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0010EEEB-5E6D-4722-BB27-E0F2E63F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5366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886DDBAD-0DC0-4E91-ADDA-0EE528F9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9340" name="Text Box 28">
            <a:extLst>
              <a:ext uri="{FF2B5EF4-FFF2-40B4-BE49-F238E27FC236}">
                <a16:creationId xmlns:a16="http://schemas.microsoft.com/office/drawing/2014/main" id="{33CE2333-18FE-4AD5-A82C-33F999E5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0" y="834137"/>
            <a:ext cx="907331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</a:rPr>
              <a:t>FORMULA-GAME={&lt;</a:t>
            </a: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</a:rPr>
              <a:t>&gt;|</a:t>
            </a:r>
            <a:r>
              <a:rPr lang="zh-CN" altLang="en-US" sz="2300" b="1" dirty="0">
                <a:solidFill>
                  <a:srgbClr val="0000FF"/>
                </a:solidFill>
                <a:ea typeface="宋体" panose="02010600030101010101" pitchFamily="2" charset="-122"/>
              </a:rPr>
              <a:t>在与</a:t>
            </a: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3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关联的公式博弈中</a:t>
            </a:r>
            <a:r>
              <a:rPr lang="zh-CN" altLang="en-US" sz="23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选手</a:t>
            </a: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300" b="1" dirty="0">
                <a:solidFill>
                  <a:srgbClr val="0000FF"/>
                </a:solidFill>
                <a:ea typeface="宋体" panose="02010600030101010101" pitchFamily="2" charset="-122"/>
              </a:rPr>
              <a:t>有必胜策略</a:t>
            </a:r>
            <a:r>
              <a:rPr lang="en-US" altLang="zh-CN" sz="2300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9341" name="Text Box 29">
            <a:extLst>
              <a:ext uri="{FF2B5EF4-FFF2-40B4-BE49-F238E27FC236}">
                <a16:creationId xmlns:a16="http://schemas.microsoft.com/office/drawing/2014/main" id="{41977786-E66C-473F-8843-CB8C4DE38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79" y="1573410"/>
            <a:ext cx="7475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Theorem 9.10</a:t>
            </a:r>
            <a:r>
              <a:rPr lang="en-US" altLang="zh-CN" sz="2400" dirty="0">
                <a:ea typeface="宋体" panose="02010600030101010101" pitchFamily="2" charset="-122"/>
              </a:rPr>
              <a:t>   FORMULA-GAME is PSPACE-complete.</a:t>
            </a:r>
          </a:p>
        </p:txBody>
      </p:sp>
      <p:sp>
        <p:nvSpPr>
          <p:cNvPr id="269342" name="Text Box 30">
            <a:extLst>
              <a:ext uri="{FF2B5EF4-FFF2-40B4-BE49-F238E27FC236}">
                <a16:creationId xmlns:a16="http://schemas.microsoft.com/office/drawing/2014/main" id="{E3DF9314-D6EE-4EC3-A1C8-71826AE24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2334269"/>
            <a:ext cx="87233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Proof 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要证明</a:t>
            </a:r>
            <a:r>
              <a:rPr lang="en-US" altLang="zh-CN" sz="2400" dirty="0">
                <a:ea typeface="宋体" panose="02010600030101010101" pitchFamily="2" charset="-122"/>
              </a:rPr>
              <a:t>FORMULA-GAME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ea typeface="宋体" panose="02010600030101010101" pitchFamily="2" charset="-122"/>
              </a:rPr>
              <a:t>PSPACE-Complete 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FORMULA-GAME = TQBF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FORMULA-GAME={&lt;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ea typeface="宋体" panose="02010600030101010101" pitchFamily="2" charset="-122"/>
              </a:rPr>
              <a:t>&gt;|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ea typeface="宋体" panose="02010600030101010101" pitchFamily="2" charset="-122"/>
              </a:rPr>
              <a:t>是真的全量词化的布尔公式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EF5D947-2AA9-4014-ADDC-1546CE211779}"/>
              </a:ext>
            </a:extLst>
          </p:cNvPr>
          <p:cNvCxnSpPr/>
          <p:nvPr/>
        </p:nvCxnSpPr>
        <p:spPr bwMode="auto">
          <a:xfrm>
            <a:off x="4572000" y="3124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ED4812-43DA-43AB-9639-086649D43589}"/>
              </a:ext>
            </a:extLst>
          </p:cNvPr>
          <p:cNvCxnSpPr/>
          <p:nvPr/>
        </p:nvCxnSpPr>
        <p:spPr bwMode="auto">
          <a:xfrm>
            <a:off x="4572000" y="4191000"/>
            <a:ext cx="0" cy="626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2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F6B4E3-BDFE-4723-A60D-27C5AAF1F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FORMULA-GAME problem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97AF9006-7E36-4A03-B08D-9EEB3068E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9.3.e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90B54F08-5E37-445D-8686-F8A3A017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65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0010EEEB-5E6D-4722-BB27-E0F2E63F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5366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886DDBAD-0DC0-4E91-ADDA-0EE528F9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342" name="Text Box 30">
                <a:extLst>
                  <a:ext uri="{FF2B5EF4-FFF2-40B4-BE49-F238E27FC236}">
                    <a16:creationId xmlns:a16="http://schemas.microsoft.com/office/drawing/2014/main" id="{E3DF9314-D6EE-4EC3-A1C8-71826AE24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71" y="1447800"/>
                <a:ext cx="8666030" cy="2923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Proof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. 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公式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…[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是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TRUE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的条件是：</a:t>
                </a:r>
                <a:endPara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200" dirty="0">
                    <a:ea typeface="宋体" panose="02010600030101010101" pitchFamily="2" charset="-122"/>
                  </a:rPr>
                  <a:t>    存在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的某种赋值，使得对于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的任意赋值，存在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的某种赋值，使得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…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等等，其中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在这些变量的赋值下为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TRUE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；</a:t>
                </a:r>
                <a:endParaRPr lang="en-US" altLang="zh-CN" sz="22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类似地，选手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在与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关联的博弈中有必胜策略的条件是：</a:t>
                </a:r>
                <a:endPara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200" dirty="0">
                    <a:ea typeface="宋体" panose="02010600030101010101" pitchFamily="2" charset="-122"/>
                  </a:rPr>
                  <a:t>    玩家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E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给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赋某个值，使得对于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的任意赋值，玩家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E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给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赋某个值，使得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…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等等，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在这些变量的赋值下为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TRUE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9342" name="Text Box 30">
                <a:extLst>
                  <a:ext uri="{FF2B5EF4-FFF2-40B4-BE49-F238E27FC236}">
                    <a16:creationId xmlns:a16="http://schemas.microsoft.com/office/drawing/2014/main" id="{E3DF9314-D6EE-4EC3-A1C8-71826AE2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571" y="1447800"/>
                <a:ext cx="8666030" cy="2923877"/>
              </a:xfrm>
              <a:prstGeom prst="rect">
                <a:avLst/>
              </a:prstGeom>
              <a:blipFill>
                <a:blip r:embed="rId7"/>
                <a:stretch>
                  <a:fillRect l="-1055" t="-1670" r="-844" b="-35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9">
            <a:extLst>
              <a:ext uri="{FF2B5EF4-FFF2-40B4-BE49-F238E27FC236}">
                <a16:creationId xmlns:a16="http://schemas.microsoft.com/office/drawing/2014/main" id="{99C44051-3C56-4433-AA79-1245263A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70" y="805551"/>
            <a:ext cx="7475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Theorem 9.10</a:t>
            </a:r>
            <a:r>
              <a:rPr lang="en-US" altLang="zh-CN" sz="2400" dirty="0">
                <a:ea typeface="宋体" panose="02010600030101010101" pitchFamily="2" charset="-122"/>
              </a:rPr>
              <a:t>   FORMULA-GAME is PSPACE-complete.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BF595-D019-4826-8B14-F31B0B16C23E}"/>
                  </a:ext>
                </a:extLst>
              </p:cNvPr>
              <p:cNvSpPr txBox="1"/>
              <p:nvPr/>
            </p:nvSpPr>
            <p:spPr>
              <a:xfrm>
                <a:off x="325570" y="4670312"/>
                <a:ext cx="85898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ea typeface="宋体" panose="02010600030101010101" pitchFamily="2" charset="-122"/>
                  </a:rPr>
                  <a:t>同理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若公式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6[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推理也成立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BF595-D019-4826-8B14-F31B0B16C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0" y="4670312"/>
                <a:ext cx="8589830" cy="461665"/>
              </a:xfrm>
              <a:prstGeom prst="rect">
                <a:avLst/>
              </a:prstGeom>
              <a:blipFill>
                <a:blip r:embed="rId8"/>
                <a:stretch>
                  <a:fillRect l="-106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90D185-3261-4F51-9502-BA68C83D6538}"/>
                  </a:ext>
                </a:extLst>
              </p:cNvPr>
              <p:cNvSpPr txBox="1"/>
              <p:nvPr/>
            </p:nvSpPr>
            <p:spPr>
              <a:xfrm>
                <a:off x="325570" y="5590784"/>
                <a:ext cx="85898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ea typeface="宋体" panose="02010600030101010101" pitchFamily="2" charset="-122"/>
                  </a:rPr>
                  <a:t>因此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∅∈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TQBF</a:t>
                </a:r>
                <a:r>
                  <a:rPr lang="zh-CN" altLang="en-US" dirty="0">
                    <a:ea typeface="宋体" panose="02010600030101010101" pitchFamily="2" charset="-122"/>
                  </a:rPr>
                  <a:t>恰好当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∅∈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FORMULA-GAME</a:t>
                </a:r>
                <a:r>
                  <a:rPr lang="zh-CN" altLang="en-US" dirty="0">
                    <a:ea typeface="宋体" panose="02010600030101010101" pitchFamily="2" charset="-122"/>
                  </a:rPr>
                  <a:t>时成立。</a:t>
                </a:r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由定理</a:t>
                </a:r>
                <a:r>
                  <a:rPr lang="en-US" altLang="zh-CN" dirty="0">
                    <a:ea typeface="宋体" panose="02010600030101010101" pitchFamily="2" charset="-122"/>
                    <a:sym typeface="Symbol" panose="05050102010706020507" pitchFamily="18" charset="2"/>
                  </a:rPr>
                  <a:t> 9.8</a:t>
                </a:r>
                <a:r>
                  <a:rPr lang="zh-CN" altLang="en-US" dirty="0">
                    <a:ea typeface="宋体" panose="02010600030101010101" pitchFamily="2" charset="-122"/>
                    <a:sym typeface="Symbol" panose="05050102010706020507" pitchFamily="18" charset="2"/>
                  </a:rPr>
                  <a:t>，本定理成立。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90D185-3261-4F51-9502-BA68C83D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0" y="5590784"/>
                <a:ext cx="8589830" cy="830997"/>
              </a:xfrm>
              <a:prstGeom prst="rect">
                <a:avLst/>
              </a:prstGeom>
              <a:blipFill>
                <a:blip r:embed="rId9"/>
                <a:stretch>
                  <a:fillRect l="-1064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1EE4CD2-147D-4553-9212-8F51BA89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child’s game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729DA4A9-B1D7-439F-AD2B-D38FD508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9.3.f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32413E0D-7C0C-4C4C-B657-A05A33C6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13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2DC44DBE-0D9F-4CD0-AD2B-F30A01EE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7414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BB612103-D878-4414-B966-44D5B103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65DEF46A-50F4-4498-9DAB-8A29B5FD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732463"/>
            <a:ext cx="8458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ea typeface="宋体" panose="02010600030101010101" pitchFamily="2" charset="-122"/>
              </a:rPr>
              <a:t>玩家</a:t>
            </a:r>
            <a:r>
              <a:rPr lang="en-US" altLang="zh-CN" sz="2200" dirty="0">
                <a:ea typeface="宋体" panose="02010600030101010101" pitchFamily="2" charset="-122"/>
              </a:rPr>
              <a:t>I</a:t>
            </a:r>
            <a:r>
              <a:rPr lang="zh-CN" altLang="en-US" sz="2200" dirty="0"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</a:rPr>
              <a:t>II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轮流给</a:t>
            </a:r>
            <a:r>
              <a:rPr lang="zh-CN" altLang="en-US" sz="2200" dirty="0">
                <a:ea typeface="宋体" panose="02010600030101010101" pitchFamily="2" charset="-122"/>
              </a:rPr>
              <a:t>世界各地的城市命名（玩家 </a:t>
            </a:r>
            <a:r>
              <a:rPr lang="en-US" altLang="zh-CN" sz="2200" dirty="0">
                <a:ea typeface="宋体" panose="02010600030101010101" pitchFamily="2" charset="-122"/>
              </a:rPr>
              <a:t>I </a:t>
            </a:r>
            <a:r>
              <a:rPr lang="zh-CN" altLang="en-US" sz="2200" dirty="0">
                <a:ea typeface="宋体" panose="02010600030101010101" pitchFamily="2" charset="-122"/>
              </a:rPr>
              <a:t>开始）。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ea typeface="宋体" panose="02010600030101010101" pitchFamily="2" charset="-122"/>
              </a:rPr>
              <a:t>每一座选中的城市的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首字母必须与前一座城市的尾字母相同，不得重复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ea typeface="宋体" panose="02010600030101010101" pitchFamily="2" charset="-122"/>
              </a:rPr>
              <a:t>游戏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从某指定起始城市开始</a:t>
            </a:r>
            <a:r>
              <a:rPr lang="zh-CN" altLang="en-US" sz="2200" dirty="0">
                <a:ea typeface="宋体" panose="02010600030101010101" pitchFamily="2" charset="-122"/>
              </a:rPr>
              <a:t>，以某方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无法延续而认输为止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FAEB8D36-7D58-4765-89AB-CB96B3D0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180766"/>
            <a:ext cx="916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We can model this game with a directed graph whose nodes are the cities of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world. There is an edge from one city to another if the first can lead to the second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according to the game rules. One node is designated as the start node/city. The condition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that cities cannot be repeated means that the path that is being spelled must be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B108A0FD-7CB6-426A-876A-E6091DE9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Peoria</a:t>
            </a:r>
          </a:p>
        </p:txBody>
      </p:sp>
      <p:sp>
        <p:nvSpPr>
          <p:cNvPr id="17418" name="Oval 15">
            <a:extLst>
              <a:ext uri="{FF2B5EF4-FFF2-40B4-BE49-F238E27FC236}">
                <a16:creationId xmlns:a16="http://schemas.microsoft.com/office/drawing/2014/main" id="{B3C52728-F860-4A73-9632-6145AEFF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10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51F12EB-82A6-4926-9252-FA8F8229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Austin</a:t>
            </a:r>
          </a:p>
        </p:txBody>
      </p:sp>
      <p:sp>
        <p:nvSpPr>
          <p:cNvPr id="17420" name="Oval 17">
            <a:extLst>
              <a:ext uri="{FF2B5EF4-FFF2-40B4-BE49-F238E27FC236}">
                <a16:creationId xmlns:a16="http://schemas.microsoft.com/office/drawing/2014/main" id="{FCA830E4-7929-4E9A-83D4-0452336A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21" name="Text Box 18">
            <a:extLst>
              <a:ext uri="{FF2B5EF4-FFF2-40B4-BE49-F238E27FC236}">
                <a16:creationId xmlns:a16="http://schemas.microsoft.com/office/drawing/2014/main" id="{A9681768-73CB-414D-B189-8D5E0BB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8100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Nashua</a:t>
            </a:r>
          </a:p>
        </p:txBody>
      </p:sp>
      <p:sp>
        <p:nvSpPr>
          <p:cNvPr id="17422" name="Oval 19">
            <a:extLst>
              <a:ext uri="{FF2B5EF4-FFF2-40B4-BE49-F238E27FC236}">
                <a16:creationId xmlns:a16="http://schemas.microsoft.com/office/drawing/2014/main" id="{43CA86EC-069B-4D3A-AB18-F508C7B3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23" name="Text Box 20">
            <a:extLst>
              <a:ext uri="{FF2B5EF4-FFF2-40B4-BE49-F238E27FC236}">
                <a16:creationId xmlns:a16="http://schemas.microsoft.com/office/drawing/2014/main" id="{A1D0D029-C626-4A90-BE9B-96284A4F3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Albany</a:t>
            </a:r>
          </a:p>
        </p:txBody>
      </p:sp>
      <p:sp>
        <p:nvSpPr>
          <p:cNvPr id="17424" name="Oval 21">
            <a:extLst>
              <a:ext uri="{FF2B5EF4-FFF2-40B4-BE49-F238E27FC236}">
                <a16:creationId xmlns:a16="http://schemas.microsoft.com/office/drawing/2014/main" id="{47A4B536-C191-412F-800B-DA479C62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25" name="Text Box 22">
            <a:extLst>
              <a:ext uri="{FF2B5EF4-FFF2-40B4-BE49-F238E27FC236}">
                <a16:creationId xmlns:a16="http://schemas.microsoft.com/office/drawing/2014/main" id="{1D876B0F-BE60-4092-8615-672000800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Amherst</a:t>
            </a:r>
          </a:p>
        </p:txBody>
      </p:sp>
      <p:sp>
        <p:nvSpPr>
          <p:cNvPr id="17426" name="Oval 23">
            <a:extLst>
              <a:ext uri="{FF2B5EF4-FFF2-40B4-BE49-F238E27FC236}">
                <a16:creationId xmlns:a16="http://schemas.microsoft.com/office/drawing/2014/main" id="{90063513-5AE6-433F-9EDD-63A787CA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27" name="Text Box 24">
            <a:extLst>
              <a:ext uri="{FF2B5EF4-FFF2-40B4-BE49-F238E27FC236}">
                <a16:creationId xmlns:a16="http://schemas.microsoft.com/office/drawing/2014/main" id="{4F2AEC27-7A63-4545-8488-0BAF40AB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64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Tuscon</a:t>
            </a:r>
          </a:p>
        </p:txBody>
      </p:sp>
      <p:sp>
        <p:nvSpPr>
          <p:cNvPr id="17428" name="Oval 25">
            <a:extLst>
              <a:ext uri="{FF2B5EF4-FFF2-40B4-BE49-F238E27FC236}">
                <a16:creationId xmlns:a16="http://schemas.microsoft.com/office/drawing/2014/main" id="{6694F82A-CBC1-4002-8B70-2BCAFAF2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29" name="Text Box 26">
            <a:extLst>
              <a:ext uri="{FF2B5EF4-FFF2-40B4-BE49-F238E27FC236}">
                <a16:creationId xmlns:a16="http://schemas.microsoft.com/office/drawing/2014/main" id="{FB68DECE-5FA0-496F-9ED4-0D845451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Tokyo</a:t>
            </a:r>
          </a:p>
        </p:txBody>
      </p:sp>
      <p:sp>
        <p:nvSpPr>
          <p:cNvPr id="17430" name="Oval 27">
            <a:extLst>
              <a:ext uri="{FF2B5EF4-FFF2-40B4-BE49-F238E27FC236}">
                <a16:creationId xmlns:a16="http://schemas.microsoft.com/office/drawing/2014/main" id="{3B111694-5A3A-4D74-BEF2-94B429F2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31" name="Text Box 28">
            <a:extLst>
              <a:ext uri="{FF2B5EF4-FFF2-40B4-BE49-F238E27FC236}">
                <a16:creationId xmlns:a16="http://schemas.microsoft.com/office/drawing/2014/main" id="{D466AC61-3DFE-4807-A386-C30AA27E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53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Orsay</a:t>
            </a:r>
          </a:p>
        </p:txBody>
      </p:sp>
      <p:sp>
        <p:nvSpPr>
          <p:cNvPr id="17432" name="Oval 29">
            <a:extLst>
              <a:ext uri="{FF2B5EF4-FFF2-40B4-BE49-F238E27FC236}">
                <a16:creationId xmlns:a16="http://schemas.microsoft.com/office/drawing/2014/main" id="{B3ED7F50-5544-4CF4-93D7-EA661ACC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33" name="Text Box 30">
            <a:extLst>
              <a:ext uri="{FF2B5EF4-FFF2-40B4-BE49-F238E27FC236}">
                <a16:creationId xmlns:a16="http://schemas.microsoft.com/office/drawing/2014/main" id="{51C2D509-4A63-4EB0-A18E-F95C1EA9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0198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FF"/>
                </a:solidFill>
                <a:ea typeface="宋体" panose="02010600030101010101" pitchFamily="2" charset="-122"/>
              </a:rPr>
              <a:t>Oakland</a:t>
            </a:r>
          </a:p>
        </p:txBody>
      </p:sp>
      <p:sp>
        <p:nvSpPr>
          <p:cNvPr id="17434" name="Oval 31">
            <a:extLst>
              <a:ext uri="{FF2B5EF4-FFF2-40B4-BE49-F238E27FC236}">
                <a16:creationId xmlns:a16="http://schemas.microsoft.com/office/drawing/2014/main" id="{53F4BC99-CB35-4C49-9AAD-D9EE86A8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19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7435" name="Text Box 32">
            <a:extLst>
              <a:ext uri="{FF2B5EF4-FFF2-40B4-BE49-F238E27FC236}">
                <a16:creationId xmlns:a16="http://schemas.microsoft.com/office/drawing/2014/main" id="{75B2F70A-A005-4BAA-BFB6-9385CBF6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5329238"/>
            <a:ext cx="10985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600" dirty="0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7436" name="Line 33">
            <a:extLst>
              <a:ext uri="{FF2B5EF4-FFF2-40B4-BE49-F238E27FC236}">
                <a16:creationId xmlns:a16="http://schemas.microsoft.com/office/drawing/2014/main" id="{52263DBA-441D-40B8-889A-B46630957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34">
            <a:extLst>
              <a:ext uri="{FF2B5EF4-FFF2-40B4-BE49-F238E27FC236}">
                <a16:creationId xmlns:a16="http://schemas.microsoft.com/office/drawing/2014/main" id="{BBEA3FE8-15F5-4D9F-9785-37FEA979D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6240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35">
            <a:extLst>
              <a:ext uri="{FF2B5EF4-FFF2-40B4-BE49-F238E27FC236}">
                <a16:creationId xmlns:a16="http://schemas.microsoft.com/office/drawing/2014/main" id="{CD11FFDD-B1EF-4CD0-9C10-28C0217E8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36">
            <a:extLst>
              <a:ext uri="{FF2B5EF4-FFF2-40B4-BE49-F238E27FC236}">
                <a16:creationId xmlns:a16="http://schemas.microsoft.com/office/drawing/2014/main" id="{60069D84-F33A-4AC3-85B4-8A1DEB963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7">
            <a:extLst>
              <a:ext uri="{FF2B5EF4-FFF2-40B4-BE49-F238E27FC236}">
                <a16:creationId xmlns:a16="http://schemas.microsoft.com/office/drawing/2014/main" id="{18793582-56D2-499E-82F4-776EA8E7D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42672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38">
            <a:extLst>
              <a:ext uri="{FF2B5EF4-FFF2-40B4-BE49-F238E27FC236}">
                <a16:creationId xmlns:a16="http://schemas.microsoft.com/office/drawing/2014/main" id="{AD0B646A-F6EB-4FA5-AAAF-A55F6DD9B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12192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39">
            <a:extLst>
              <a:ext uri="{FF2B5EF4-FFF2-40B4-BE49-F238E27FC236}">
                <a16:creationId xmlns:a16="http://schemas.microsoft.com/office/drawing/2014/main" id="{42B2DEEB-1C04-40BE-B646-144435C89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191000"/>
            <a:ext cx="12192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40">
            <a:extLst>
              <a:ext uri="{FF2B5EF4-FFF2-40B4-BE49-F238E27FC236}">
                <a16:creationId xmlns:a16="http://schemas.microsoft.com/office/drawing/2014/main" id="{F0B2D486-B248-4087-A3C7-D9E90157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91000"/>
            <a:ext cx="13716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41">
            <a:extLst>
              <a:ext uri="{FF2B5EF4-FFF2-40B4-BE49-F238E27FC236}">
                <a16:creationId xmlns:a16="http://schemas.microsoft.com/office/drawing/2014/main" id="{980A4752-B4FE-470B-8E8A-0E87B8BF4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91000"/>
            <a:ext cx="14478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42">
            <a:extLst>
              <a:ext uri="{FF2B5EF4-FFF2-40B4-BE49-F238E27FC236}">
                <a16:creationId xmlns:a16="http://schemas.microsoft.com/office/drawing/2014/main" id="{65936432-F1B5-4382-9FCD-7E982E992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63880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43">
            <a:extLst>
              <a:ext uri="{FF2B5EF4-FFF2-40B4-BE49-F238E27FC236}">
                <a16:creationId xmlns:a16="http://schemas.microsoft.com/office/drawing/2014/main" id="{BFACA40E-DECB-439F-95FD-A79B1C09F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71500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44">
            <a:extLst>
              <a:ext uri="{FF2B5EF4-FFF2-40B4-BE49-F238E27FC236}">
                <a16:creationId xmlns:a16="http://schemas.microsoft.com/office/drawing/2014/main" id="{C6590990-C59D-42EF-A59E-5545C88A2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5257800"/>
            <a:ext cx="8382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45">
            <a:extLst>
              <a:ext uri="{FF2B5EF4-FFF2-40B4-BE49-F238E27FC236}">
                <a16:creationId xmlns:a16="http://schemas.microsoft.com/office/drawing/2014/main" id="{267959D5-C001-4040-849C-1D1E94D41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791200"/>
            <a:ext cx="8382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4D6AB7-CDE6-40A3-AA13-859E786CF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8F794127-81BC-4B74-9A08-0B179AAD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90BEF64B-66C6-4817-AD85-57D43EB7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9461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93E0ECE8-CFF5-422F-8072-909945FF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9462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D498DC86-C0EB-4D30-9A2D-398B89CF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8FBDD6A6-F1CA-450C-A115-7A4784E5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19464" name="Oval 41">
            <a:extLst>
              <a:ext uri="{FF2B5EF4-FFF2-40B4-BE49-F238E27FC236}">
                <a16:creationId xmlns:a16="http://schemas.microsoft.com/office/drawing/2014/main" id="{4688C8B1-1A90-468F-8CF8-08D01FA1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65" name="Text Box 42">
            <a:extLst>
              <a:ext uri="{FF2B5EF4-FFF2-40B4-BE49-F238E27FC236}">
                <a16:creationId xmlns:a16="http://schemas.microsoft.com/office/drawing/2014/main" id="{6045263C-B000-46FB-ABCA-127E201B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466" name="Oval 43">
            <a:extLst>
              <a:ext uri="{FF2B5EF4-FFF2-40B4-BE49-F238E27FC236}">
                <a16:creationId xmlns:a16="http://schemas.microsoft.com/office/drawing/2014/main" id="{B1705228-0DCC-4B6A-B626-496B60A7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67" name="Text Box 44">
            <a:extLst>
              <a:ext uri="{FF2B5EF4-FFF2-40B4-BE49-F238E27FC236}">
                <a16:creationId xmlns:a16="http://schemas.microsoft.com/office/drawing/2014/main" id="{917186B5-0D18-4011-AC64-42B83780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468" name="Oval 45">
            <a:extLst>
              <a:ext uri="{FF2B5EF4-FFF2-40B4-BE49-F238E27FC236}">
                <a16:creationId xmlns:a16="http://schemas.microsoft.com/office/drawing/2014/main" id="{BAB01AE6-F8D6-4224-9F19-8F2BE791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69" name="Text Box 46">
            <a:extLst>
              <a:ext uri="{FF2B5EF4-FFF2-40B4-BE49-F238E27FC236}">
                <a16:creationId xmlns:a16="http://schemas.microsoft.com/office/drawing/2014/main" id="{8988346B-C74C-4C29-A137-DCDF9486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9470" name="Oval 47">
            <a:extLst>
              <a:ext uri="{FF2B5EF4-FFF2-40B4-BE49-F238E27FC236}">
                <a16:creationId xmlns:a16="http://schemas.microsoft.com/office/drawing/2014/main" id="{607162E0-055F-4835-8963-28BF2964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71" name="Text Box 48">
            <a:extLst>
              <a:ext uri="{FF2B5EF4-FFF2-40B4-BE49-F238E27FC236}">
                <a16:creationId xmlns:a16="http://schemas.microsoft.com/office/drawing/2014/main" id="{DECA005F-36EA-43E6-9362-C447A96B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9472" name="Oval 49">
            <a:extLst>
              <a:ext uri="{FF2B5EF4-FFF2-40B4-BE49-F238E27FC236}">
                <a16:creationId xmlns:a16="http://schemas.microsoft.com/office/drawing/2014/main" id="{8913C075-3B80-4B2E-9A84-CAF6B28A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73" name="Text Box 50">
            <a:extLst>
              <a:ext uri="{FF2B5EF4-FFF2-40B4-BE49-F238E27FC236}">
                <a16:creationId xmlns:a16="http://schemas.microsoft.com/office/drawing/2014/main" id="{3FD9A5D9-178A-47F3-A396-38A09A8E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9474" name="Oval 61">
            <a:extLst>
              <a:ext uri="{FF2B5EF4-FFF2-40B4-BE49-F238E27FC236}">
                <a16:creationId xmlns:a16="http://schemas.microsoft.com/office/drawing/2014/main" id="{9BCE8F52-24F3-4586-AEA5-15C59AD0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75" name="Text Box 62">
            <a:extLst>
              <a:ext uri="{FF2B5EF4-FFF2-40B4-BE49-F238E27FC236}">
                <a16:creationId xmlns:a16="http://schemas.microsoft.com/office/drawing/2014/main" id="{17D90C52-30C4-4ABF-AAF4-BE8A5E42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9476" name="Oval 63">
            <a:extLst>
              <a:ext uri="{FF2B5EF4-FFF2-40B4-BE49-F238E27FC236}">
                <a16:creationId xmlns:a16="http://schemas.microsoft.com/office/drawing/2014/main" id="{A793D944-76C8-4963-BD19-DE72768A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77" name="Text Box 64">
            <a:extLst>
              <a:ext uri="{FF2B5EF4-FFF2-40B4-BE49-F238E27FC236}">
                <a16:creationId xmlns:a16="http://schemas.microsoft.com/office/drawing/2014/main" id="{8B79E8D8-E880-45AD-B4C7-0652DD26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9478" name="Oval 65">
            <a:extLst>
              <a:ext uri="{FF2B5EF4-FFF2-40B4-BE49-F238E27FC236}">
                <a16:creationId xmlns:a16="http://schemas.microsoft.com/office/drawing/2014/main" id="{64FD3D9A-F42F-4556-823D-29C15054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79" name="Text Box 66">
            <a:extLst>
              <a:ext uri="{FF2B5EF4-FFF2-40B4-BE49-F238E27FC236}">
                <a16:creationId xmlns:a16="http://schemas.microsoft.com/office/drawing/2014/main" id="{6A7620E1-99F2-491E-81B6-02E3B3FB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9480" name="Oval 67">
            <a:extLst>
              <a:ext uri="{FF2B5EF4-FFF2-40B4-BE49-F238E27FC236}">
                <a16:creationId xmlns:a16="http://schemas.microsoft.com/office/drawing/2014/main" id="{52122A73-A11D-423F-AB6D-F3005957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9481" name="Text Box 68">
            <a:extLst>
              <a:ext uri="{FF2B5EF4-FFF2-40B4-BE49-F238E27FC236}">
                <a16:creationId xmlns:a16="http://schemas.microsoft.com/office/drawing/2014/main" id="{18835215-E94A-4BF5-B3E7-E239DF03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9482" name="Line 71">
            <a:extLst>
              <a:ext uri="{FF2B5EF4-FFF2-40B4-BE49-F238E27FC236}">
                <a16:creationId xmlns:a16="http://schemas.microsoft.com/office/drawing/2014/main" id="{5428A093-BCCC-4845-80D5-78BED834D6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Line 72">
            <a:extLst>
              <a:ext uri="{FF2B5EF4-FFF2-40B4-BE49-F238E27FC236}">
                <a16:creationId xmlns:a16="http://schemas.microsoft.com/office/drawing/2014/main" id="{C5BE8E93-2697-4AA8-B3D8-83632D101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73">
            <a:extLst>
              <a:ext uri="{FF2B5EF4-FFF2-40B4-BE49-F238E27FC236}">
                <a16:creationId xmlns:a16="http://schemas.microsoft.com/office/drawing/2014/main" id="{ED5A544C-CEA2-4271-92BA-B1460D11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Line 74">
            <a:extLst>
              <a:ext uri="{FF2B5EF4-FFF2-40B4-BE49-F238E27FC236}">
                <a16:creationId xmlns:a16="http://schemas.microsoft.com/office/drawing/2014/main" id="{B968064B-213A-405D-AAA3-40FF3836BF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Line 75">
            <a:extLst>
              <a:ext uri="{FF2B5EF4-FFF2-40B4-BE49-F238E27FC236}">
                <a16:creationId xmlns:a16="http://schemas.microsoft.com/office/drawing/2014/main" id="{AB589D2B-5CE1-4A83-BC69-F4D19368F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76">
            <a:extLst>
              <a:ext uri="{FF2B5EF4-FFF2-40B4-BE49-F238E27FC236}">
                <a16:creationId xmlns:a16="http://schemas.microsoft.com/office/drawing/2014/main" id="{ADCE8F77-7E44-45D9-996E-5A22D739E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Line 78">
            <a:extLst>
              <a:ext uri="{FF2B5EF4-FFF2-40B4-BE49-F238E27FC236}">
                <a16:creationId xmlns:a16="http://schemas.microsoft.com/office/drawing/2014/main" id="{37AFFAAE-0D69-427C-9BD5-F3D3F2BA1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9" name="Line 79">
            <a:extLst>
              <a:ext uri="{FF2B5EF4-FFF2-40B4-BE49-F238E27FC236}">
                <a16:creationId xmlns:a16="http://schemas.microsoft.com/office/drawing/2014/main" id="{DC774B18-72DB-4CF9-AEFC-AC15010EBF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80">
            <a:extLst>
              <a:ext uri="{FF2B5EF4-FFF2-40B4-BE49-F238E27FC236}">
                <a16:creationId xmlns:a16="http://schemas.microsoft.com/office/drawing/2014/main" id="{D4BE81D4-1F59-46EA-B17F-E615CD785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1" name="Line 81">
            <a:extLst>
              <a:ext uri="{FF2B5EF4-FFF2-40B4-BE49-F238E27FC236}">
                <a16:creationId xmlns:a16="http://schemas.microsoft.com/office/drawing/2014/main" id="{E4CEAB95-9693-4A66-9AB3-476E9FD61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2" name="Line 82">
            <a:extLst>
              <a:ext uri="{FF2B5EF4-FFF2-40B4-BE49-F238E27FC236}">
                <a16:creationId xmlns:a16="http://schemas.microsoft.com/office/drawing/2014/main" id="{095F3315-8924-4428-BE05-46D314811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3" name="Line 83">
            <a:extLst>
              <a:ext uri="{FF2B5EF4-FFF2-40B4-BE49-F238E27FC236}">
                <a16:creationId xmlns:a16="http://schemas.microsoft.com/office/drawing/2014/main" id="{CF80C331-C9F2-4194-8CDA-67F77FB5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4" name="Line 84">
            <a:extLst>
              <a:ext uri="{FF2B5EF4-FFF2-40B4-BE49-F238E27FC236}">
                <a16:creationId xmlns:a16="http://schemas.microsoft.com/office/drawing/2014/main" id="{8FAC6618-D2B8-452A-BB40-A3B4F7826C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5" name="Line 85">
            <a:extLst>
              <a:ext uri="{FF2B5EF4-FFF2-40B4-BE49-F238E27FC236}">
                <a16:creationId xmlns:a16="http://schemas.microsoft.com/office/drawing/2014/main" id="{32379684-44A1-4670-8992-B011709D4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86">
            <a:extLst>
              <a:ext uri="{FF2B5EF4-FFF2-40B4-BE49-F238E27FC236}">
                <a16:creationId xmlns:a16="http://schemas.microsoft.com/office/drawing/2014/main" id="{0896DEDF-1479-4FCD-B178-2352C96AC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87">
            <a:extLst>
              <a:ext uri="{FF2B5EF4-FFF2-40B4-BE49-F238E27FC236}">
                <a16:creationId xmlns:a16="http://schemas.microsoft.com/office/drawing/2014/main" id="{EA511972-E9D7-4158-A134-E57A4BB7E5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8" name="Line 88">
            <a:extLst>
              <a:ext uri="{FF2B5EF4-FFF2-40B4-BE49-F238E27FC236}">
                <a16:creationId xmlns:a16="http://schemas.microsoft.com/office/drawing/2014/main" id="{AAA40026-F1ED-4CE7-ABAD-B4CC54227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545" name="Text Box 89">
            <a:extLst>
              <a:ext uri="{FF2B5EF4-FFF2-40B4-BE49-F238E27FC236}">
                <a16:creationId xmlns:a16="http://schemas.microsoft.com/office/drawing/2014/main" id="{28D29E05-BC53-4352-A4E2-F55BA539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E37555D-C682-4214-80BC-CCFF2F9E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302A9F64-D58B-493B-AB3C-5DF0D9A0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B3927BB8-F9FB-4855-86AE-C439851D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150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AD70A6BE-5A41-4E66-AF15-87D2434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151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5A1939D3-2395-45CC-99C2-ECECA991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A3CFF91-92B2-441C-9BFA-DDEBCE31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83A0E790-24A8-4D0F-A9DE-CB09FB33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00392FE4-C300-44CC-8C59-F2589C24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874BE99C-3120-4215-BA5F-24C0DB3AC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9A9225AB-3A16-4C20-84CB-491DB8E30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CBE53848-4C39-47BD-923C-2C511CD8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27C4C78E-AA2E-4BFE-A912-CD02F3E23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518" name="Oval 14">
            <a:extLst>
              <a:ext uri="{FF2B5EF4-FFF2-40B4-BE49-F238E27FC236}">
                <a16:creationId xmlns:a16="http://schemas.microsoft.com/office/drawing/2014/main" id="{D88A17DA-C2B8-4951-877C-CE0D7A52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72878D51-6A9C-4EE8-85DA-94DE1405D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520" name="Oval 16">
            <a:extLst>
              <a:ext uri="{FF2B5EF4-FFF2-40B4-BE49-F238E27FC236}">
                <a16:creationId xmlns:a16="http://schemas.microsoft.com/office/drawing/2014/main" id="{BBEEA1CF-F4FA-4DA1-9140-DAAE48D3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21D3D0F9-2E49-4E0B-9264-94B29EC1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522" name="Oval 18">
            <a:extLst>
              <a:ext uri="{FF2B5EF4-FFF2-40B4-BE49-F238E27FC236}">
                <a16:creationId xmlns:a16="http://schemas.microsoft.com/office/drawing/2014/main" id="{742666CE-F6DB-4A2B-9F23-AF384E18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3C2E7D14-179D-43C2-909C-C22D1EA2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C9859442-9906-49E0-9584-181CD8A6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621BA688-DA7F-4AAC-B343-EA136343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0840B53C-18F0-4F9A-BDA5-24F79A5A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EFEFD308-1C4A-4FE7-8632-BDF9C554E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528" name="Oval 24">
            <a:extLst>
              <a:ext uri="{FF2B5EF4-FFF2-40B4-BE49-F238E27FC236}">
                <a16:creationId xmlns:a16="http://schemas.microsoft.com/office/drawing/2014/main" id="{2A59FCDE-8DA2-4D70-9176-54D147E8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6EEB3F8C-7D05-475A-A11E-BBECFE98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4B1C5F78-B358-45EF-AA4E-A16B7A64B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1E4FE0AA-AAF9-4C09-94EF-53B6E2322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C4FA442E-2B7C-4D83-91B7-6E883FC36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5E0EC078-1BF4-47DD-B93B-6B04E781EE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1FC8EA1E-0946-4B89-94ED-7F56D5B3C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50490D51-023A-4F5E-A144-D252AD19E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188F1069-25AC-44B5-AC72-F22BC9151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Line 33">
            <a:extLst>
              <a:ext uri="{FF2B5EF4-FFF2-40B4-BE49-F238E27FC236}">
                <a16:creationId xmlns:a16="http://schemas.microsoft.com/office/drawing/2014/main" id="{C4AA1588-7FDF-41F8-9D08-F3D6ED81A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4003B45F-9BF4-4450-86DA-DF146CC1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DE334CBF-6CC4-466A-9189-0CB04D1B7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601421BC-73CA-45B9-92F6-DE10DAD96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02526125-C2C0-4201-BABC-05E5EAA30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3F86F13A-ADD7-4F59-80BF-4823084E0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013D8176-16FF-4C45-8993-98A3F884C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596839CC-E91C-4A91-A166-F7F220EE92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00C135B7-734B-4A98-BECE-F133EC50C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Line 42">
            <a:extLst>
              <a:ext uri="{FF2B5EF4-FFF2-40B4-BE49-F238E27FC236}">
                <a16:creationId xmlns:a16="http://schemas.microsoft.com/office/drawing/2014/main" id="{6F86C657-0ECA-4033-8EFE-704A598D1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Text Box 43">
            <a:extLst>
              <a:ext uri="{FF2B5EF4-FFF2-40B4-BE49-F238E27FC236}">
                <a16:creationId xmlns:a16="http://schemas.microsoft.com/office/drawing/2014/main" id="{D244BF99-9914-4558-AC9A-FA20F1D8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4D373985-6BA3-4BE6-BBF2-FAEA4484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212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I: Choose 3.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ED3AF24-56A8-420D-AE2F-083F4CC24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4849144-1683-489F-9B83-58CB735C1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48F343EF-ACE6-41FF-868C-0C7646A2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3557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D3646C54-FB23-4939-9D54-59A92D14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3558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CD718D5A-B2FE-491A-BD70-8D58A992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511B5150-2C6E-42E7-9622-FA02D789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37C287F7-F5A6-4F14-AA44-C0D9EACA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D221BBA9-0886-4CC2-8A7E-02922DFB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31CE0CE2-0111-42AA-A4D1-0440FB52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8619AD09-B3AF-4452-9F1E-8831B76DD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60268885-7AD7-49A3-AB2B-A4F01471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00104E61-D542-4EEF-933F-391AEE04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id="{312D9DE3-E495-47DD-8564-FAF37AB4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8E58505B-8B56-48FA-9196-1883241F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568" name="Oval 16">
            <a:extLst>
              <a:ext uri="{FF2B5EF4-FFF2-40B4-BE49-F238E27FC236}">
                <a16:creationId xmlns:a16="http://schemas.microsoft.com/office/drawing/2014/main" id="{5CF0FF33-1FAE-481A-BFD1-65AF22579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14A9C98B-0385-4AFC-A20F-1AB060B0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3570" name="Oval 18">
            <a:extLst>
              <a:ext uri="{FF2B5EF4-FFF2-40B4-BE49-F238E27FC236}">
                <a16:creationId xmlns:a16="http://schemas.microsoft.com/office/drawing/2014/main" id="{69C4BB2F-0AB6-4832-86A4-D812CC41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612385C1-4AB2-4D6A-B13B-8E610473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AFE724CC-7E38-438B-9C5C-5CBCD706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531B6817-C30A-4057-AA23-62F2502C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3574" name="Oval 22">
            <a:extLst>
              <a:ext uri="{FF2B5EF4-FFF2-40B4-BE49-F238E27FC236}">
                <a16:creationId xmlns:a16="http://schemas.microsoft.com/office/drawing/2014/main" id="{460842EB-7F34-4403-9068-47EC3A3F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CFDE9C16-E5CF-4158-95C1-E05AFBE1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3576" name="Oval 24">
            <a:extLst>
              <a:ext uri="{FF2B5EF4-FFF2-40B4-BE49-F238E27FC236}">
                <a16:creationId xmlns:a16="http://schemas.microsoft.com/office/drawing/2014/main" id="{2302FE6D-91E1-4D39-B505-48618180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FE5D1196-5170-4FDF-B7AA-EE3A72C5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614486E0-1524-4A7A-89B7-D13D54E81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633FBA52-9CF9-406D-8260-B6AAF40E2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7B828683-1E21-45B7-9BF0-CB6504B5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E5858414-E4B1-4AB8-8030-7904CA791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CC67B8D6-3EB1-4FD4-B9C9-73512DB94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25E586ED-390F-4D6D-A6E7-E9885C71E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F72AAA63-5747-445B-B416-7DEEC9CCB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4289AC78-330B-4C31-8F7E-3344769E8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6448DF58-A89F-4D4E-992E-4D64A0D0B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99A51658-3963-495D-92EC-0A536892A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D7CE76CF-BD10-4375-BAAE-5580E6C593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31B1921A-164F-49CF-A4CF-3138E5CBC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FB250431-CAA6-4856-BD10-97F41F500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EC301D4B-4798-4FE5-8FE8-30DA039F4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0BCCCE68-1111-4ED7-9BCB-A792FCF54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41">
            <a:extLst>
              <a:ext uri="{FF2B5EF4-FFF2-40B4-BE49-F238E27FC236}">
                <a16:creationId xmlns:a16="http://schemas.microsoft.com/office/drawing/2014/main" id="{7791C3CC-E5D6-4B5D-AC3D-0974A0A4B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42">
            <a:extLst>
              <a:ext uri="{FF2B5EF4-FFF2-40B4-BE49-F238E27FC236}">
                <a16:creationId xmlns:a16="http://schemas.microsoft.com/office/drawing/2014/main" id="{E09C9A7C-2AA5-4F47-82C5-07380FF35C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89F8E27D-71A5-487C-8ED3-EF65943B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3596" name="Text Box 44">
            <a:extLst>
              <a:ext uri="{FF2B5EF4-FFF2-40B4-BE49-F238E27FC236}">
                <a16:creationId xmlns:a16="http://schemas.microsoft.com/office/drawing/2014/main" id="{FC15DA51-0ABF-4732-843A-34EF9B49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64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Player I: Choose 3. II will have to choose 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10FFA6-6752-4A98-A526-04B632FE0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F49A6D0C-EADF-4786-A613-6B6C1A94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1D89800-0AA8-445D-8399-0F3B6CB51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5605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A4F7378-B7D5-4A30-A46F-AACAA845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5606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DB283BF4-AFA7-4379-A860-F7C6F54D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1B7AD4A4-4B88-44A2-9D72-59FF5446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2BA030FF-18B4-4EE7-A14F-0B6AD536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12B73A5-F01B-4A6F-A9D4-BF881990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0BD899E6-A39B-4BD5-B2F0-1867C606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B9A1E181-947E-47DC-927C-7BC9CE26C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612" name="Oval 12">
            <a:extLst>
              <a:ext uri="{FF2B5EF4-FFF2-40B4-BE49-F238E27FC236}">
                <a16:creationId xmlns:a16="http://schemas.microsoft.com/office/drawing/2014/main" id="{F05EB0CA-1A33-4FEA-BC4A-1EE21104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24819E53-8DF0-484C-BBD6-EB5A8D4F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65F167BF-FCAE-4872-8F35-AAD1BFEC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4500FD1F-70CB-4B17-88EA-79D7FEC5B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1EE28795-0E48-4386-ABF0-562CBC60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187BBDDE-A1CA-44CA-88E6-589D0A0F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5618" name="Oval 18">
            <a:extLst>
              <a:ext uri="{FF2B5EF4-FFF2-40B4-BE49-F238E27FC236}">
                <a16:creationId xmlns:a16="http://schemas.microsoft.com/office/drawing/2014/main" id="{51726AC5-A916-4BFE-90E3-C997EC6A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C3F12D30-514A-43D6-80BF-E3E523B2A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46AB77F6-81A9-454B-ABC4-03104EE4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4CEDBD-A53D-4B67-8672-CC2F1EFD9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5622" name="Oval 22">
            <a:extLst>
              <a:ext uri="{FF2B5EF4-FFF2-40B4-BE49-F238E27FC236}">
                <a16:creationId xmlns:a16="http://schemas.microsoft.com/office/drawing/2014/main" id="{1EF7EE4C-10E5-4AF8-AB86-9928452B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2AADC455-3DFC-42F0-834D-D71BC642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5624" name="Oval 24">
            <a:extLst>
              <a:ext uri="{FF2B5EF4-FFF2-40B4-BE49-F238E27FC236}">
                <a16:creationId xmlns:a16="http://schemas.microsoft.com/office/drawing/2014/main" id="{6C874980-0808-448A-A545-1D43E402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CEC044E0-71FC-499F-B65F-B8CEBB7B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5626" name="Line 26">
            <a:extLst>
              <a:ext uri="{FF2B5EF4-FFF2-40B4-BE49-F238E27FC236}">
                <a16:creationId xmlns:a16="http://schemas.microsoft.com/office/drawing/2014/main" id="{48A43588-32D3-42D2-9D68-1AA22D38C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F42A2F9A-DABF-446C-90CF-6434413FE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A9482E01-2AC8-45BB-88CD-0C5D291D5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id="{3F045BC6-5239-45BC-B7D4-0B21A7478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98A7D191-BDA8-46D9-8BB3-A7CC487F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1">
            <a:extLst>
              <a:ext uri="{FF2B5EF4-FFF2-40B4-BE49-F238E27FC236}">
                <a16:creationId xmlns:a16="http://schemas.microsoft.com/office/drawing/2014/main" id="{E761698C-07C9-4D7E-B8B9-8110CB80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D635438B-A545-46F1-89C2-2587A6AB3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3">
            <a:extLst>
              <a:ext uri="{FF2B5EF4-FFF2-40B4-BE49-F238E27FC236}">
                <a16:creationId xmlns:a16="http://schemas.microsoft.com/office/drawing/2014/main" id="{3F478FD7-5313-471D-8757-95D1C870A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4">
            <a:extLst>
              <a:ext uri="{FF2B5EF4-FFF2-40B4-BE49-F238E27FC236}">
                <a16:creationId xmlns:a16="http://schemas.microsoft.com/office/drawing/2014/main" id="{8B6E4D2C-9881-4455-ACDC-986C61671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164152F4-7634-4FE7-AFBE-C3AE4F474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6" name="Line 36">
            <a:extLst>
              <a:ext uri="{FF2B5EF4-FFF2-40B4-BE49-F238E27FC236}">
                <a16:creationId xmlns:a16="http://schemas.microsoft.com/office/drawing/2014/main" id="{0AD46CD9-0A5F-4795-AB3C-0126FEE28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76F2D132-A33B-41E5-8708-5169B0786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8" name="Line 38">
            <a:extLst>
              <a:ext uri="{FF2B5EF4-FFF2-40B4-BE49-F238E27FC236}">
                <a16:creationId xmlns:a16="http://schemas.microsoft.com/office/drawing/2014/main" id="{68D9D86C-68B3-4A4C-8423-70DBDD938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0C1DEA4D-4193-4F20-8D41-FAA4B299D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Line 40">
            <a:extLst>
              <a:ext uri="{FF2B5EF4-FFF2-40B4-BE49-F238E27FC236}">
                <a16:creationId xmlns:a16="http://schemas.microsoft.com/office/drawing/2014/main" id="{0555C54D-2FC9-4B1B-B486-2F539C7A0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36996FF5-90EE-44C3-9676-8B1BCF5050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Line 42">
            <a:extLst>
              <a:ext uri="{FF2B5EF4-FFF2-40B4-BE49-F238E27FC236}">
                <a16:creationId xmlns:a16="http://schemas.microsoft.com/office/drawing/2014/main" id="{B25E83CB-E98A-4EFF-B063-7DED09E09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Text Box 43">
            <a:extLst>
              <a:ext uri="{FF2B5EF4-FFF2-40B4-BE49-F238E27FC236}">
                <a16:creationId xmlns:a16="http://schemas.microsoft.com/office/drawing/2014/main" id="{CA7D08D9-82E0-4F47-A003-2324B3D9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5644" name="Text Box 44">
            <a:extLst>
              <a:ext uri="{FF2B5EF4-FFF2-40B4-BE49-F238E27FC236}">
                <a16:creationId xmlns:a16="http://schemas.microsoft.com/office/drawing/2014/main" id="{8BF86BEF-2518-4861-A049-EEEAED62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643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Player I: Choose 3. II will have to choose 5.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Now I selects 6, and II is stuck.</a:t>
            </a:r>
          </a:p>
        </p:txBody>
      </p:sp>
      <p:sp>
        <p:nvSpPr>
          <p:cNvPr id="283693" name="Oval 45">
            <a:extLst>
              <a:ext uri="{FF2B5EF4-FFF2-40B4-BE49-F238E27FC236}">
                <a16:creationId xmlns:a16="http://schemas.microsoft.com/office/drawing/2014/main" id="{4B3AC8EB-BA04-4587-9470-3816B42B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694" name="Text Box 46">
            <a:extLst>
              <a:ext uri="{FF2B5EF4-FFF2-40B4-BE49-F238E27FC236}">
                <a16:creationId xmlns:a16="http://schemas.microsoft.com/office/drawing/2014/main" id="{9BB98B63-10C1-4AE8-A765-02DF8C05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3695" name="Oval 47">
            <a:extLst>
              <a:ext uri="{FF2B5EF4-FFF2-40B4-BE49-F238E27FC236}">
                <a16:creationId xmlns:a16="http://schemas.microsoft.com/office/drawing/2014/main" id="{E206BE2C-7491-4F41-BE7E-13088C50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696" name="Text Box 48">
            <a:extLst>
              <a:ext uri="{FF2B5EF4-FFF2-40B4-BE49-F238E27FC236}">
                <a16:creationId xmlns:a16="http://schemas.microsoft.com/office/drawing/2014/main" id="{33763695-BFB1-4C3A-980A-634A0961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3697" name="Oval 49">
            <a:extLst>
              <a:ext uri="{FF2B5EF4-FFF2-40B4-BE49-F238E27FC236}">
                <a16:creationId xmlns:a16="http://schemas.microsoft.com/office/drawing/2014/main" id="{6737D3F6-8074-469A-857B-ABB70A76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698" name="Text Box 50">
            <a:extLst>
              <a:ext uri="{FF2B5EF4-FFF2-40B4-BE49-F238E27FC236}">
                <a16:creationId xmlns:a16="http://schemas.microsoft.com/office/drawing/2014/main" id="{F1DA80C0-D874-445F-89F7-DEEB6463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3699" name="Oval 51">
            <a:extLst>
              <a:ext uri="{FF2B5EF4-FFF2-40B4-BE49-F238E27FC236}">
                <a16:creationId xmlns:a16="http://schemas.microsoft.com/office/drawing/2014/main" id="{3B595312-1998-4DB4-80A1-01E4BED2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00" name="Text Box 52">
            <a:extLst>
              <a:ext uri="{FF2B5EF4-FFF2-40B4-BE49-F238E27FC236}">
                <a16:creationId xmlns:a16="http://schemas.microsoft.com/office/drawing/2014/main" id="{94EC9760-9D1E-4C4D-9EF8-322CCAF45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83701" name="Oval 53">
            <a:extLst>
              <a:ext uri="{FF2B5EF4-FFF2-40B4-BE49-F238E27FC236}">
                <a16:creationId xmlns:a16="http://schemas.microsoft.com/office/drawing/2014/main" id="{4219815C-5162-4F21-A139-AD7F5C37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17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02" name="Text Box 54">
            <a:extLst>
              <a:ext uri="{FF2B5EF4-FFF2-40B4-BE49-F238E27FC236}">
                <a16:creationId xmlns:a16="http://schemas.microsoft.com/office/drawing/2014/main" id="{110BBE46-460C-4F23-843C-CE83B782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3703" name="Oval 55">
            <a:extLst>
              <a:ext uri="{FF2B5EF4-FFF2-40B4-BE49-F238E27FC236}">
                <a16:creationId xmlns:a16="http://schemas.microsoft.com/office/drawing/2014/main" id="{2C012CDC-2975-4BE9-B008-4AA6504F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04" name="Text Box 56">
            <a:extLst>
              <a:ext uri="{FF2B5EF4-FFF2-40B4-BE49-F238E27FC236}">
                <a16:creationId xmlns:a16="http://schemas.microsoft.com/office/drawing/2014/main" id="{417409E0-F2BD-47C7-8353-086F4461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3705" name="Oval 57">
            <a:extLst>
              <a:ext uri="{FF2B5EF4-FFF2-40B4-BE49-F238E27FC236}">
                <a16:creationId xmlns:a16="http://schemas.microsoft.com/office/drawing/2014/main" id="{581B8725-DC2B-4A26-A522-33EE0622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06" name="Text Box 58">
            <a:extLst>
              <a:ext uri="{FF2B5EF4-FFF2-40B4-BE49-F238E27FC236}">
                <a16:creationId xmlns:a16="http://schemas.microsoft.com/office/drawing/2014/main" id="{C6323DA9-A02D-4B8C-BFEA-893AC2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83707" name="Oval 59">
            <a:extLst>
              <a:ext uri="{FF2B5EF4-FFF2-40B4-BE49-F238E27FC236}">
                <a16:creationId xmlns:a16="http://schemas.microsoft.com/office/drawing/2014/main" id="{2D69D0B7-B125-413B-AF05-7616DE54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4715A524-05D0-4FE2-BAB8-0441EDD9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3709" name="Oval 61">
            <a:extLst>
              <a:ext uri="{FF2B5EF4-FFF2-40B4-BE49-F238E27FC236}">
                <a16:creationId xmlns:a16="http://schemas.microsoft.com/office/drawing/2014/main" id="{47F3F3E1-7A1C-4F11-A0A9-E561FACA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83710" name="Text Box 62">
            <a:extLst>
              <a:ext uri="{FF2B5EF4-FFF2-40B4-BE49-F238E27FC236}">
                <a16:creationId xmlns:a16="http://schemas.microsoft.com/office/drawing/2014/main" id="{FB3A04F1-630B-43D6-923A-F229FD5D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83711" name="Line 63">
            <a:extLst>
              <a:ext uri="{FF2B5EF4-FFF2-40B4-BE49-F238E27FC236}">
                <a16:creationId xmlns:a16="http://schemas.microsoft.com/office/drawing/2014/main" id="{97598C70-FA7D-4ECC-8AE3-4EFAFEA2B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105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2" name="Line 64">
            <a:extLst>
              <a:ext uri="{FF2B5EF4-FFF2-40B4-BE49-F238E27FC236}">
                <a16:creationId xmlns:a16="http://schemas.microsoft.com/office/drawing/2014/main" id="{2A1B6735-CFBB-42F4-8FCF-CAD90E320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648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3" name="Line 65">
            <a:extLst>
              <a:ext uri="{FF2B5EF4-FFF2-40B4-BE49-F238E27FC236}">
                <a16:creationId xmlns:a16="http://schemas.microsoft.com/office/drawing/2014/main" id="{6C75D6DF-B5CF-4F85-8803-0B3D1FF8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4" name="Line 66">
            <a:extLst>
              <a:ext uri="{FF2B5EF4-FFF2-40B4-BE49-F238E27FC236}">
                <a16:creationId xmlns:a16="http://schemas.microsoft.com/office/drawing/2014/main" id="{EF2FB35C-3632-4D08-9727-E94A68E0C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5" name="Line 67">
            <a:extLst>
              <a:ext uri="{FF2B5EF4-FFF2-40B4-BE49-F238E27FC236}">
                <a16:creationId xmlns:a16="http://schemas.microsoft.com/office/drawing/2014/main" id="{F74A6B3A-8DE0-49BE-AFE5-C96092E7A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6" name="Line 68">
            <a:extLst>
              <a:ext uri="{FF2B5EF4-FFF2-40B4-BE49-F238E27FC236}">
                <a16:creationId xmlns:a16="http://schemas.microsoft.com/office/drawing/2014/main" id="{30AC20F3-1AC5-436B-A53F-6153C7D2E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7" name="Line 69">
            <a:extLst>
              <a:ext uri="{FF2B5EF4-FFF2-40B4-BE49-F238E27FC236}">
                <a16:creationId xmlns:a16="http://schemas.microsoft.com/office/drawing/2014/main" id="{5D99D383-E197-480E-9411-46A2CAE42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8" name="Line 70">
            <a:extLst>
              <a:ext uri="{FF2B5EF4-FFF2-40B4-BE49-F238E27FC236}">
                <a16:creationId xmlns:a16="http://schemas.microsoft.com/office/drawing/2014/main" id="{78D5AEE9-DDF4-473D-A293-31729B75C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19" name="Line 71">
            <a:extLst>
              <a:ext uri="{FF2B5EF4-FFF2-40B4-BE49-F238E27FC236}">
                <a16:creationId xmlns:a16="http://schemas.microsoft.com/office/drawing/2014/main" id="{3BE3FB16-9733-4BF6-A068-E51CF1745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0" name="Line 72">
            <a:extLst>
              <a:ext uri="{FF2B5EF4-FFF2-40B4-BE49-F238E27FC236}">
                <a16:creationId xmlns:a16="http://schemas.microsoft.com/office/drawing/2014/main" id="{3914C3B4-B9C8-470D-B7EB-A3597F7FD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05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1" name="Line 73">
            <a:extLst>
              <a:ext uri="{FF2B5EF4-FFF2-40B4-BE49-F238E27FC236}">
                <a16:creationId xmlns:a16="http://schemas.microsoft.com/office/drawing/2014/main" id="{58967A6B-A49E-47FB-9AEE-BA885F778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2" name="Line 74">
            <a:extLst>
              <a:ext uri="{FF2B5EF4-FFF2-40B4-BE49-F238E27FC236}">
                <a16:creationId xmlns:a16="http://schemas.microsoft.com/office/drawing/2014/main" id="{94CD237C-6639-44E5-B16A-B9C2F61EA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3" name="Line 75">
            <a:extLst>
              <a:ext uri="{FF2B5EF4-FFF2-40B4-BE49-F238E27FC236}">
                <a16:creationId xmlns:a16="http://schemas.microsoft.com/office/drawing/2014/main" id="{58C60697-BC3B-40C8-828E-8B603B2E5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876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4" name="Line 76">
            <a:extLst>
              <a:ext uri="{FF2B5EF4-FFF2-40B4-BE49-F238E27FC236}">
                <a16:creationId xmlns:a16="http://schemas.microsoft.com/office/drawing/2014/main" id="{FCFB18BB-9828-40FC-AB2B-F7183A053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181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5" name="Line 77">
            <a:extLst>
              <a:ext uri="{FF2B5EF4-FFF2-40B4-BE49-F238E27FC236}">
                <a16:creationId xmlns:a16="http://schemas.microsoft.com/office/drawing/2014/main" id="{31F47102-79A9-481F-A026-83CFF28D2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105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6" name="Line 78">
            <a:extLst>
              <a:ext uri="{FF2B5EF4-FFF2-40B4-BE49-F238E27FC236}">
                <a16:creationId xmlns:a16="http://schemas.microsoft.com/office/drawing/2014/main" id="{677ED8DE-9E84-42AA-BFF9-3F29ABE06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724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7" name="Line 79">
            <a:extLst>
              <a:ext uri="{FF2B5EF4-FFF2-40B4-BE49-F238E27FC236}">
                <a16:creationId xmlns:a16="http://schemas.microsoft.com/office/drawing/2014/main" id="{4F7669BF-F733-45C8-BC7C-2D8059564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6388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728" name="Text Box 80">
            <a:extLst>
              <a:ext uri="{FF2B5EF4-FFF2-40B4-BE49-F238E27FC236}">
                <a16:creationId xmlns:a16="http://schemas.microsoft.com/office/drawing/2014/main" id="{96542CAF-50C6-4E2E-8E40-D3226771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83729" name="Text Box 81">
            <a:extLst>
              <a:ext uri="{FF2B5EF4-FFF2-40B4-BE49-F238E27FC236}">
                <a16:creationId xmlns:a16="http://schemas.microsoft.com/office/drawing/2014/main" id="{2B39DB94-0E0F-41CC-BF1B-0FD0EEC4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24400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II. </a:t>
            </a:r>
          </a:p>
        </p:txBody>
      </p:sp>
      <p:sp>
        <p:nvSpPr>
          <p:cNvPr id="283730" name="Text Box 82">
            <a:extLst>
              <a:ext uri="{FF2B5EF4-FFF2-40B4-BE49-F238E27FC236}">
                <a16:creationId xmlns:a16="http://schemas.microsoft.com/office/drawing/2014/main" id="{4FB2F166-C6A5-4840-93BB-30C918F6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4868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Indeed, if I starts by choosing 3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before, II chooses 6 and wins.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04C2DAA-F1BB-4C9E-BE42-29648856C44D}"/>
              </a:ext>
            </a:extLst>
          </p:cNvPr>
          <p:cNvSpPr txBox="1"/>
          <p:nvPr/>
        </p:nvSpPr>
        <p:spPr>
          <a:xfrm>
            <a:off x="4105703" y="265841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--- Player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has a winning strategy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93" grpId="0" animBg="1"/>
      <p:bldP spid="283694" grpId="0"/>
      <p:bldP spid="283695" grpId="0" animBg="1"/>
      <p:bldP spid="283696" grpId="0"/>
      <p:bldP spid="283697" grpId="0" animBg="1"/>
      <p:bldP spid="283698" grpId="0"/>
      <p:bldP spid="283699" grpId="0" animBg="1"/>
      <p:bldP spid="283700" grpId="0"/>
      <p:bldP spid="283701" grpId="0" animBg="1"/>
      <p:bldP spid="283702" grpId="0"/>
      <p:bldP spid="283703" grpId="0" animBg="1"/>
      <p:bldP spid="283704" grpId="0"/>
      <p:bldP spid="283705" grpId="0" animBg="1"/>
      <p:bldP spid="283706" grpId="0"/>
      <p:bldP spid="283707" grpId="0" animBg="1"/>
      <p:bldP spid="283708" grpId="0"/>
      <p:bldP spid="283709" grpId="0" animBg="1"/>
      <p:bldP spid="283710" grpId="0"/>
      <p:bldP spid="283728" grpId="0"/>
      <p:bldP spid="283729" grpId="0"/>
      <p:bldP spid="2837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CF43D5A-3B47-4A4B-AEA2-2BE4DEC1C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B5946C7F-50A1-4B45-B838-EFE2E229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55DD6F1C-33D7-4C94-8917-4CDA1F49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7653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6EE81215-1909-48BF-B854-CB477D5A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7654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EE98CED7-97A6-4536-83AC-E1DBBE3E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34EACADC-5558-4711-9FDA-6A7E4AE88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23DEDE5B-3F3A-4DEF-AEC4-F2131C5F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6118CC0D-B422-4C48-982A-63BDFEBC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55373365-6DB9-4CB3-8AAB-3EF1A5D4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ECCF53D3-B20C-4848-92DB-58757735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6F8062EE-17F3-46B5-9545-3B42DF31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6929AF72-9329-4401-BFB0-BC943CE2F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97BF71A0-D8AD-45C7-A810-1B1D62E7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97D351A5-4C24-4BAF-87F3-D5AFDBBB6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E1F430A2-C3C9-4B0C-962C-D2EED4720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7BC548B9-4089-4C1B-A704-DED14104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666" name="Oval 18">
            <a:extLst>
              <a:ext uri="{FF2B5EF4-FFF2-40B4-BE49-F238E27FC236}">
                <a16:creationId xmlns:a16="http://schemas.microsoft.com/office/drawing/2014/main" id="{280181A5-0138-4DE0-808B-BD1908A0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E3B6B63C-1069-46BC-A0BB-EF463ADF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C0ACEF1E-4D19-4122-9F2F-D8D34B64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3089F864-F017-41A5-8200-51F6BE699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670" name="Oval 22">
            <a:extLst>
              <a:ext uri="{FF2B5EF4-FFF2-40B4-BE49-F238E27FC236}">
                <a16:creationId xmlns:a16="http://schemas.microsoft.com/office/drawing/2014/main" id="{2E5E7DF7-F203-4641-80A7-5F668424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E92A65CF-F2C5-461B-9CCC-CB67B2E0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7672" name="Oval 24">
            <a:extLst>
              <a:ext uri="{FF2B5EF4-FFF2-40B4-BE49-F238E27FC236}">
                <a16:creationId xmlns:a16="http://schemas.microsoft.com/office/drawing/2014/main" id="{176F00C9-5D8D-4CA2-92B4-AC44BF3C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4EE0017C-A909-49FD-A1C8-983B7731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C9369852-AA01-45D9-9093-04326DA97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9E48F293-7BC0-494F-86BF-D9C5FA5C8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02E03146-DE51-483C-8433-3948305E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F27765DE-DDDC-4E1D-986B-FEB1E60468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D3522B21-68E4-4532-9439-81493035F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E457CA4F-CC09-4198-8B3D-159BA511F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A9C4FDA7-EC46-4406-AEA7-FBDBCA2FC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AF4B382A-2E72-4700-8A7A-93F173AF3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34">
            <a:extLst>
              <a:ext uri="{FF2B5EF4-FFF2-40B4-BE49-F238E27FC236}">
                <a16:creationId xmlns:a16="http://schemas.microsoft.com/office/drawing/2014/main" id="{C63F1F23-C78F-47A3-9557-5A8EA0FD0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35">
            <a:extLst>
              <a:ext uri="{FF2B5EF4-FFF2-40B4-BE49-F238E27FC236}">
                <a16:creationId xmlns:a16="http://schemas.microsoft.com/office/drawing/2014/main" id="{22B4A7A4-2FA3-46EF-BA17-73395B078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36">
            <a:extLst>
              <a:ext uri="{FF2B5EF4-FFF2-40B4-BE49-F238E27FC236}">
                <a16:creationId xmlns:a16="http://schemas.microsoft.com/office/drawing/2014/main" id="{CAF578E6-0AC4-4EF1-A561-6E1A83C73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Line 37">
            <a:extLst>
              <a:ext uri="{FF2B5EF4-FFF2-40B4-BE49-F238E27FC236}">
                <a16:creationId xmlns:a16="http://schemas.microsoft.com/office/drawing/2014/main" id="{35746BA4-49FD-4C0D-B143-F1324E01B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6" name="Line 38">
            <a:extLst>
              <a:ext uri="{FF2B5EF4-FFF2-40B4-BE49-F238E27FC236}">
                <a16:creationId xmlns:a16="http://schemas.microsoft.com/office/drawing/2014/main" id="{B08F4A2B-5AAB-46A1-B9BA-71270D519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Line 39">
            <a:extLst>
              <a:ext uri="{FF2B5EF4-FFF2-40B4-BE49-F238E27FC236}">
                <a16:creationId xmlns:a16="http://schemas.microsoft.com/office/drawing/2014/main" id="{29711153-97FC-4051-8D16-7E5F83FE9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E9BF48F5-9B7F-4E2B-A9BD-8F3D8DD8F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Line 41">
            <a:extLst>
              <a:ext uri="{FF2B5EF4-FFF2-40B4-BE49-F238E27FC236}">
                <a16:creationId xmlns:a16="http://schemas.microsoft.com/office/drawing/2014/main" id="{91CDFF40-CF2A-49D0-AFB7-AEE53953E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EFCA914B-AB48-4CF6-828B-26938A0A6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EDD1251C-B616-4417-A70E-91136F1B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7692" name="Text Box 44">
            <a:extLst>
              <a:ext uri="{FF2B5EF4-FFF2-40B4-BE49-F238E27FC236}">
                <a16:creationId xmlns:a16="http://schemas.microsoft.com/office/drawing/2014/main" id="{E8A75017-D4DB-49E5-BE0B-A5AAAE3D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643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I: Choose 3. II will have to choose 5.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Now I selects 6, and II is stuck.</a:t>
            </a:r>
          </a:p>
        </p:txBody>
      </p:sp>
      <p:sp>
        <p:nvSpPr>
          <p:cNvPr id="27693" name="Oval 45">
            <a:extLst>
              <a:ext uri="{FF2B5EF4-FFF2-40B4-BE49-F238E27FC236}">
                <a16:creationId xmlns:a16="http://schemas.microsoft.com/office/drawing/2014/main" id="{18F8A90D-2F4F-45E9-9BC1-237D1546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AEC8A4C2-6C2D-40E9-B85D-5EC9640B7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95" name="Oval 47">
            <a:extLst>
              <a:ext uri="{FF2B5EF4-FFF2-40B4-BE49-F238E27FC236}">
                <a16:creationId xmlns:a16="http://schemas.microsoft.com/office/drawing/2014/main" id="{D23F5E06-E1D2-4F59-8357-EE372400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96" name="Text Box 48">
            <a:extLst>
              <a:ext uri="{FF2B5EF4-FFF2-40B4-BE49-F238E27FC236}">
                <a16:creationId xmlns:a16="http://schemas.microsoft.com/office/drawing/2014/main" id="{D279A401-2EB4-4F2E-9795-761D0B92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97" name="Oval 49">
            <a:extLst>
              <a:ext uri="{FF2B5EF4-FFF2-40B4-BE49-F238E27FC236}">
                <a16:creationId xmlns:a16="http://schemas.microsoft.com/office/drawing/2014/main" id="{85D84FBD-1F7A-4CC4-AA30-18E80A2E4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698" name="Text Box 50">
            <a:extLst>
              <a:ext uri="{FF2B5EF4-FFF2-40B4-BE49-F238E27FC236}">
                <a16:creationId xmlns:a16="http://schemas.microsoft.com/office/drawing/2014/main" id="{B3638E4F-5D9D-404E-8DD1-E08029E31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99" name="Oval 51">
            <a:extLst>
              <a:ext uri="{FF2B5EF4-FFF2-40B4-BE49-F238E27FC236}">
                <a16:creationId xmlns:a16="http://schemas.microsoft.com/office/drawing/2014/main" id="{E496B103-C11A-494E-918F-064B1BC6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00" name="Text Box 52">
            <a:extLst>
              <a:ext uri="{FF2B5EF4-FFF2-40B4-BE49-F238E27FC236}">
                <a16:creationId xmlns:a16="http://schemas.microsoft.com/office/drawing/2014/main" id="{11BF1D12-6EC6-4281-A4CB-5F44D756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701" name="Oval 53">
            <a:extLst>
              <a:ext uri="{FF2B5EF4-FFF2-40B4-BE49-F238E27FC236}">
                <a16:creationId xmlns:a16="http://schemas.microsoft.com/office/drawing/2014/main" id="{2E0B87E9-76A1-4FA3-9955-B646CC46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17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02" name="Text Box 54">
            <a:extLst>
              <a:ext uri="{FF2B5EF4-FFF2-40B4-BE49-F238E27FC236}">
                <a16:creationId xmlns:a16="http://schemas.microsoft.com/office/drawing/2014/main" id="{BD59BF9A-35C7-4591-B04E-C1C59CD8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703" name="Oval 55">
            <a:extLst>
              <a:ext uri="{FF2B5EF4-FFF2-40B4-BE49-F238E27FC236}">
                <a16:creationId xmlns:a16="http://schemas.microsoft.com/office/drawing/2014/main" id="{98011582-1E0A-404A-9183-2BC7BE4A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04" name="Text Box 56">
            <a:extLst>
              <a:ext uri="{FF2B5EF4-FFF2-40B4-BE49-F238E27FC236}">
                <a16:creationId xmlns:a16="http://schemas.microsoft.com/office/drawing/2014/main" id="{B619034A-AB0C-4BFF-8A98-CE9DA43A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705" name="Oval 57">
            <a:extLst>
              <a:ext uri="{FF2B5EF4-FFF2-40B4-BE49-F238E27FC236}">
                <a16:creationId xmlns:a16="http://schemas.microsoft.com/office/drawing/2014/main" id="{41A90B83-BC88-4905-96B5-3B69462F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06" name="Text Box 58">
            <a:extLst>
              <a:ext uri="{FF2B5EF4-FFF2-40B4-BE49-F238E27FC236}">
                <a16:creationId xmlns:a16="http://schemas.microsoft.com/office/drawing/2014/main" id="{3703B72B-1A09-407C-B2C2-CE32A898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707" name="Oval 59">
            <a:extLst>
              <a:ext uri="{FF2B5EF4-FFF2-40B4-BE49-F238E27FC236}">
                <a16:creationId xmlns:a16="http://schemas.microsoft.com/office/drawing/2014/main" id="{73BE604D-A52D-4B9A-AD4B-22E85667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08" name="Text Box 60">
            <a:extLst>
              <a:ext uri="{FF2B5EF4-FFF2-40B4-BE49-F238E27FC236}">
                <a16:creationId xmlns:a16="http://schemas.microsoft.com/office/drawing/2014/main" id="{DAEBB52E-1A31-4B78-BE1E-050F31DA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7709" name="Oval 61">
            <a:extLst>
              <a:ext uri="{FF2B5EF4-FFF2-40B4-BE49-F238E27FC236}">
                <a16:creationId xmlns:a16="http://schemas.microsoft.com/office/drawing/2014/main" id="{CF397EE2-90B8-4F13-ACE6-F6A6D241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7710" name="Text Box 62">
            <a:extLst>
              <a:ext uri="{FF2B5EF4-FFF2-40B4-BE49-F238E27FC236}">
                <a16:creationId xmlns:a16="http://schemas.microsoft.com/office/drawing/2014/main" id="{2DAEC5B8-664C-4B3E-B37C-D31653FF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7711" name="Line 63">
            <a:extLst>
              <a:ext uri="{FF2B5EF4-FFF2-40B4-BE49-F238E27FC236}">
                <a16:creationId xmlns:a16="http://schemas.microsoft.com/office/drawing/2014/main" id="{80440E47-7172-4CF6-9A46-03D63EAD5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105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2" name="Line 64">
            <a:extLst>
              <a:ext uri="{FF2B5EF4-FFF2-40B4-BE49-F238E27FC236}">
                <a16:creationId xmlns:a16="http://schemas.microsoft.com/office/drawing/2014/main" id="{4BDE597F-D945-4139-8583-993401A89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648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3" name="Line 65">
            <a:extLst>
              <a:ext uri="{FF2B5EF4-FFF2-40B4-BE49-F238E27FC236}">
                <a16:creationId xmlns:a16="http://schemas.microsoft.com/office/drawing/2014/main" id="{741A3B62-88DD-48A3-80D8-59A22E4CC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4" name="Line 66">
            <a:extLst>
              <a:ext uri="{FF2B5EF4-FFF2-40B4-BE49-F238E27FC236}">
                <a16:creationId xmlns:a16="http://schemas.microsoft.com/office/drawing/2014/main" id="{B60D1975-9245-4D1F-AADF-4EE5B9095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5" name="Line 67">
            <a:extLst>
              <a:ext uri="{FF2B5EF4-FFF2-40B4-BE49-F238E27FC236}">
                <a16:creationId xmlns:a16="http://schemas.microsoft.com/office/drawing/2014/main" id="{72CB2894-6F16-40F1-9E3A-9C986F81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6" name="Line 68">
            <a:extLst>
              <a:ext uri="{FF2B5EF4-FFF2-40B4-BE49-F238E27FC236}">
                <a16:creationId xmlns:a16="http://schemas.microsoft.com/office/drawing/2014/main" id="{A3D200CD-7BC1-497D-902B-6E0F9C9F2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7" name="Line 69">
            <a:extLst>
              <a:ext uri="{FF2B5EF4-FFF2-40B4-BE49-F238E27FC236}">
                <a16:creationId xmlns:a16="http://schemas.microsoft.com/office/drawing/2014/main" id="{0C0F0BD0-1439-41E8-8F8F-05E669BD5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8" name="Line 70">
            <a:extLst>
              <a:ext uri="{FF2B5EF4-FFF2-40B4-BE49-F238E27FC236}">
                <a16:creationId xmlns:a16="http://schemas.microsoft.com/office/drawing/2014/main" id="{E1FE7031-4282-412D-96F1-E06A9F66D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9" name="Line 71">
            <a:extLst>
              <a:ext uri="{FF2B5EF4-FFF2-40B4-BE49-F238E27FC236}">
                <a16:creationId xmlns:a16="http://schemas.microsoft.com/office/drawing/2014/main" id="{CF643B4D-5D54-4069-A370-849299E20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0" name="Line 72">
            <a:extLst>
              <a:ext uri="{FF2B5EF4-FFF2-40B4-BE49-F238E27FC236}">
                <a16:creationId xmlns:a16="http://schemas.microsoft.com/office/drawing/2014/main" id="{D944CDD2-394B-4B32-A72D-55AD77450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05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1" name="Line 73">
            <a:extLst>
              <a:ext uri="{FF2B5EF4-FFF2-40B4-BE49-F238E27FC236}">
                <a16:creationId xmlns:a16="http://schemas.microsoft.com/office/drawing/2014/main" id="{1B21F8A4-68A2-4E87-ABE0-93D7C4A93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F9EEE1C4-7F82-4CDF-8EBC-533256F851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A61E1C54-6C71-4D94-9CCB-D6D0F38F5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876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8BE9373D-0C14-453F-9337-DF0608340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181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5" name="Line 77">
            <a:extLst>
              <a:ext uri="{FF2B5EF4-FFF2-40B4-BE49-F238E27FC236}">
                <a16:creationId xmlns:a16="http://schemas.microsoft.com/office/drawing/2014/main" id="{08A230F4-55D3-42B3-BC4B-5E5DE9399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105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6" name="Line 78">
            <a:extLst>
              <a:ext uri="{FF2B5EF4-FFF2-40B4-BE49-F238E27FC236}">
                <a16:creationId xmlns:a16="http://schemas.microsoft.com/office/drawing/2014/main" id="{6609965D-F157-43C0-849F-14BAA05E6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724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7" name="Line 79">
            <a:extLst>
              <a:ext uri="{FF2B5EF4-FFF2-40B4-BE49-F238E27FC236}">
                <a16:creationId xmlns:a16="http://schemas.microsoft.com/office/drawing/2014/main" id="{E8821FA3-A7AE-418A-A197-5E38F76DA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6388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28" name="Text Box 80">
            <a:extLst>
              <a:ext uri="{FF2B5EF4-FFF2-40B4-BE49-F238E27FC236}">
                <a16:creationId xmlns:a16="http://schemas.microsoft.com/office/drawing/2014/main" id="{72BCF990-BC0C-4EBC-AF1E-AC9890D7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7729" name="Text Box 81">
            <a:extLst>
              <a:ext uri="{FF2B5EF4-FFF2-40B4-BE49-F238E27FC236}">
                <a16:creationId xmlns:a16="http://schemas.microsoft.com/office/drawing/2014/main" id="{73ECAA1D-1A1E-4162-8568-6043F99BF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24400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II. </a:t>
            </a:r>
          </a:p>
        </p:txBody>
      </p:sp>
      <p:sp>
        <p:nvSpPr>
          <p:cNvPr id="27730" name="Text Box 82">
            <a:extLst>
              <a:ext uri="{FF2B5EF4-FFF2-40B4-BE49-F238E27FC236}">
                <a16:creationId xmlns:a16="http://schemas.microsoft.com/office/drawing/2014/main" id="{2E411810-05B9-4F0B-93C8-E71F4334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4868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Indeed, if I starts by choosing 3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before, II chooses 6 and wins.</a:t>
            </a:r>
          </a:p>
        </p:txBody>
      </p:sp>
      <p:sp>
        <p:nvSpPr>
          <p:cNvPr id="27731" name="Text Box 83">
            <a:extLst>
              <a:ext uri="{FF2B5EF4-FFF2-40B4-BE49-F238E27FC236}">
                <a16:creationId xmlns:a16="http://schemas.microsoft.com/office/drawing/2014/main" id="{CE00DBE3-077C-4AF4-AE2F-7EA883D5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306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Now assume I starts with 2. 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B002453-7D61-4203-A4DD-C93A9AEDDEAD}"/>
              </a:ext>
            </a:extLst>
          </p:cNvPr>
          <p:cNvSpPr txBox="1"/>
          <p:nvPr/>
        </p:nvSpPr>
        <p:spPr>
          <a:xfrm>
            <a:off x="4105703" y="265841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--- Player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has a winning strategy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hlinkHover r:id="" action="ppaction://noaction">
              <a:snd r:embed="rId3" name="APPLAUSE.WAV"/>
            </a:hlinkHover>
            <a:extLst>
              <a:ext uri="{FF2B5EF4-FFF2-40B4-BE49-F238E27FC236}">
                <a16:creationId xmlns:a16="http://schemas.microsoft.com/office/drawing/2014/main" id="{1A725F0E-44E6-4766-8B38-E63BA116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7173" name="Text Box 5">
            <a:hlinkClick r:id="rId4" action="ppaction://hlinkpres?slideindex=1&amp;slidetitle="/>
            <a:hlinkHover r:id="rId4" action="ppaction://hlinkpres?slideindex=1&amp;slidetitle="/>
            <a:extLst>
              <a:ext uri="{FF2B5EF4-FFF2-40B4-BE49-F238E27FC236}">
                <a16:creationId xmlns:a16="http://schemas.microsoft.com/office/drawing/2014/main" id="{C1A0960A-ACE8-419F-A0EB-408C9B6A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7174" name="Text Box 6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C5C80A3B-7EE0-4433-9E0B-CAD0B57F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61A4116D-FEE7-4FF3-BDD5-8307A299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59" y="1501126"/>
            <a:ext cx="3621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PSPACE-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Completeness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56229B8-E7A5-4CB1-80E5-801A09E6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23" y="2167094"/>
            <a:ext cx="3199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The TQBF problem 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69CB7E64-6BDD-4106-B0F3-581F0CD6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59" y="2857195"/>
            <a:ext cx="4952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The FORMULA-GAME problem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2B5344CC-A4D5-493F-A06E-AC3A61D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59" y="3492331"/>
            <a:ext cx="3664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Generalized Geography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85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29C3F8-7DF3-4083-898D-A67B2084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Generalized Geography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9E74F865-13D0-4937-869B-9CDD1AAE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9.3.g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AD62AD1E-FC72-4307-A0BE-C3DAFE4C1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9701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3814D2AA-20A9-44CE-B984-081079052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9702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25538806-24E5-4006-8B86-1D23E2870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47DFA89B-6C0C-41BB-98B4-F2AE5938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3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In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Generalized Geography</a:t>
            </a:r>
            <a:r>
              <a:rPr lang="en-US" altLang="zh-CN" sz="2000">
                <a:ea typeface="宋体" panose="02010600030101010101" pitchFamily="2" charset="-122"/>
              </a:rPr>
              <a:t>, we take an arbitrary digraph with a designated start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instead of the graph associated with the actual cities. 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679119F2-1AD3-4877-8AA1-57145D00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60581DEA-8756-4D54-9377-ACA84EA1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C0394F35-E485-407C-95E3-9E49E5FE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C1B571D5-98BD-4E9E-A724-EA9E4A83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319D7D53-4AE1-4C04-830C-1B9C4A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4829D035-A56E-4CB2-9A70-2EA6DB72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754929B1-6EFD-41B5-A151-46B90B05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D147744A-682D-4EA2-937E-C05391F7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01984C1A-4113-47B9-846E-0A19A493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CF479BB0-2A00-4770-BB01-EB8FA5FB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179B099A-5E78-4C20-B140-01E45C09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CE766A35-F263-46F2-AFD2-08B8507A0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id="{8D1E5DA2-09C2-4300-9B29-60DB256A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1CB4F6B5-7B74-47F2-A84A-D5D22CAE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44578C42-FCC8-475F-B07C-5B368595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D8998CE7-7BE9-44EE-823B-8EBB83E0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9720" name="Oval 24">
            <a:extLst>
              <a:ext uri="{FF2B5EF4-FFF2-40B4-BE49-F238E27FC236}">
                <a16:creationId xmlns:a16="http://schemas.microsoft.com/office/drawing/2014/main" id="{14A09D1F-00E5-4EDE-B3F3-5342A0AD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37025160-CA65-4139-A461-AE871845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DE2EA136-E197-4EFB-9B99-7611BAF2F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15548EDC-69AF-450A-8E7B-DAC5AA443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905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6F17FEE2-045F-4E60-9AE2-C67B0A7F4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956FC74D-17B1-4109-87CF-07C4CE4F85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3276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E07364DE-7C2D-468E-ABF0-D4E3E403D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78132A09-8795-437E-83FA-55C514911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ADB038DB-BF8F-48BB-BB4E-B89EE58F8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AB78BD72-8CC2-423E-AB11-A41DD3B05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286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EEAABFD3-59B7-42F9-A7F5-8D6E57A30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35">
            <a:extLst>
              <a:ext uri="{FF2B5EF4-FFF2-40B4-BE49-F238E27FC236}">
                <a16:creationId xmlns:a16="http://schemas.microsoft.com/office/drawing/2014/main" id="{2A735301-D1E9-425A-9ED0-FCE0B9E35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3622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62637465-1915-422A-91A5-D935D23D3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819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3" name="Line 37">
            <a:extLst>
              <a:ext uri="{FF2B5EF4-FFF2-40B4-BE49-F238E27FC236}">
                <a16:creationId xmlns:a16="http://schemas.microsoft.com/office/drawing/2014/main" id="{61D19EDC-7BC3-47A2-8D95-9F3FE39B4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766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4" name="Line 38">
            <a:extLst>
              <a:ext uri="{FF2B5EF4-FFF2-40B4-BE49-F238E27FC236}">
                <a16:creationId xmlns:a16="http://schemas.microsoft.com/office/drawing/2014/main" id="{C96FC30D-1C81-4220-B601-69BAE1950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2133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39">
            <a:extLst>
              <a:ext uri="{FF2B5EF4-FFF2-40B4-BE49-F238E27FC236}">
                <a16:creationId xmlns:a16="http://schemas.microsoft.com/office/drawing/2014/main" id="{ACE3F448-9293-4527-9BC7-43446A195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BD4FD771-0007-498D-85CD-B9C752390E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362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41">
            <a:extLst>
              <a:ext uri="{FF2B5EF4-FFF2-40B4-BE49-F238E27FC236}">
                <a16:creationId xmlns:a16="http://schemas.microsoft.com/office/drawing/2014/main" id="{5F78151D-70BE-4CD4-AA0F-195C59FE2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981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E2F9A165-5026-425D-8459-45E1358E66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895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5AD1EEC1-240A-489B-A26D-644A1D9B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1120C5E8-D969-4E75-B221-0647CFB2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643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I: Choose 3. II will have to choose 5.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Now I selects 6, and II is stuck.</a:t>
            </a:r>
          </a:p>
        </p:txBody>
      </p:sp>
      <p:sp>
        <p:nvSpPr>
          <p:cNvPr id="29741" name="Oval 45">
            <a:extLst>
              <a:ext uri="{FF2B5EF4-FFF2-40B4-BE49-F238E27FC236}">
                <a16:creationId xmlns:a16="http://schemas.microsoft.com/office/drawing/2014/main" id="{A2C30C6E-7822-419B-AC59-07EE75F6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42" name="Text Box 46">
            <a:extLst>
              <a:ext uri="{FF2B5EF4-FFF2-40B4-BE49-F238E27FC236}">
                <a16:creationId xmlns:a16="http://schemas.microsoft.com/office/drawing/2014/main" id="{ABF2A14A-5C01-4D59-9576-0D8E1A3B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743" name="Oval 47">
            <a:extLst>
              <a:ext uri="{FF2B5EF4-FFF2-40B4-BE49-F238E27FC236}">
                <a16:creationId xmlns:a16="http://schemas.microsoft.com/office/drawing/2014/main" id="{2DA1AC0A-D3F7-4C4F-9A51-E7183650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44" name="Text Box 48">
            <a:extLst>
              <a:ext uri="{FF2B5EF4-FFF2-40B4-BE49-F238E27FC236}">
                <a16:creationId xmlns:a16="http://schemas.microsoft.com/office/drawing/2014/main" id="{F5CCBF52-C39C-4C18-BEF7-F07792B54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45" name="Oval 49">
            <a:extLst>
              <a:ext uri="{FF2B5EF4-FFF2-40B4-BE49-F238E27FC236}">
                <a16:creationId xmlns:a16="http://schemas.microsoft.com/office/drawing/2014/main" id="{E4BE2510-557E-478F-9E97-253E0489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46" name="Text Box 50">
            <a:extLst>
              <a:ext uri="{FF2B5EF4-FFF2-40B4-BE49-F238E27FC236}">
                <a16:creationId xmlns:a16="http://schemas.microsoft.com/office/drawing/2014/main" id="{8D9DA2F1-484D-461B-9F9E-D473ED36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747" name="Oval 51">
            <a:extLst>
              <a:ext uri="{FF2B5EF4-FFF2-40B4-BE49-F238E27FC236}">
                <a16:creationId xmlns:a16="http://schemas.microsoft.com/office/drawing/2014/main" id="{C748939E-C4E0-4BE2-9063-FF82AE33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48" name="Text Box 52">
            <a:extLst>
              <a:ext uri="{FF2B5EF4-FFF2-40B4-BE49-F238E27FC236}">
                <a16:creationId xmlns:a16="http://schemas.microsoft.com/office/drawing/2014/main" id="{E92A6165-50CA-40A9-B287-153F8E700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749" name="Oval 53">
            <a:extLst>
              <a:ext uri="{FF2B5EF4-FFF2-40B4-BE49-F238E27FC236}">
                <a16:creationId xmlns:a16="http://schemas.microsoft.com/office/drawing/2014/main" id="{6207E5A2-6690-4773-B9BC-6B74AC71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17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50" name="Text Box 54">
            <a:extLst>
              <a:ext uri="{FF2B5EF4-FFF2-40B4-BE49-F238E27FC236}">
                <a16:creationId xmlns:a16="http://schemas.microsoft.com/office/drawing/2014/main" id="{B07E3C3C-117A-4AC8-AA9E-A7993E8D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9751" name="Oval 55">
            <a:extLst>
              <a:ext uri="{FF2B5EF4-FFF2-40B4-BE49-F238E27FC236}">
                <a16:creationId xmlns:a16="http://schemas.microsoft.com/office/drawing/2014/main" id="{EB1B6506-2DCE-4519-96E6-DD19B58F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52" name="Text Box 56">
            <a:extLst>
              <a:ext uri="{FF2B5EF4-FFF2-40B4-BE49-F238E27FC236}">
                <a16:creationId xmlns:a16="http://schemas.microsoft.com/office/drawing/2014/main" id="{D7F6FF5C-4832-48F2-B0AC-732DC7C6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753" name="Oval 57">
            <a:extLst>
              <a:ext uri="{FF2B5EF4-FFF2-40B4-BE49-F238E27FC236}">
                <a16:creationId xmlns:a16="http://schemas.microsoft.com/office/drawing/2014/main" id="{1CC59229-1152-4904-A490-18E5C867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54" name="Text Box 58">
            <a:extLst>
              <a:ext uri="{FF2B5EF4-FFF2-40B4-BE49-F238E27FC236}">
                <a16:creationId xmlns:a16="http://schemas.microsoft.com/office/drawing/2014/main" id="{74BD973D-1BA5-4961-9D4F-F9EE60485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9755" name="Oval 59">
            <a:extLst>
              <a:ext uri="{FF2B5EF4-FFF2-40B4-BE49-F238E27FC236}">
                <a16:creationId xmlns:a16="http://schemas.microsoft.com/office/drawing/2014/main" id="{5D980873-4655-426F-9B0E-D2B8592D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56" name="Text Box 60">
            <a:extLst>
              <a:ext uri="{FF2B5EF4-FFF2-40B4-BE49-F238E27FC236}">
                <a16:creationId xmlns:a16="http://schemas.microsoft.com/office/drawing/2014/main" id="{EAFB576D-694A-4A23-99AC-86A70FBE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9757" name="Oval 61">
            <a:extLst>
              <a:ext uri="{FF2B5EF4-FFF2-40B4-BE49-F238E27FC236}">
                <a16:creationId xmlns:a16="http://schemas.microsoft.com/office/drawing/2014/main" id="{13243654-8D04-4D74-822E-C436E717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29758" name="Text Box 62">
            <a:extLst>
              <a:ext uri="{FF2B5EF4-FFF2-40B4-BE49-F238E27FC236}">
                <a16:creationId xmlns:a16="http://schemas.microsoft.com/office/drawing/2014/main" id="{0366A5D6-721D-460B-A4A2-3644CFCC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9759" name="Line 63">
            <a:extLst>
              <a:ext uri="{FF2B5EF4-FFF2-40B4-BE49-F238E27FC236}">
                <a16:creationId xmlns:a16="http://schemas.microsoft.com/office/drawing/2014/main" id="{474C8304-5B80-47E9-8792-808292486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51054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0" name="Line 64">
            <a:extLst>
              <a:ext uri="{FF2B5EF4-FFF2-40B4-BE49-F238E27FC236}">
                <a16:creationId xmlns:a16="http://schemas.microsoft.com/office/drawing/2014/main" id="{E2C7FC80-C5F2-44CA-B072-FBAEA39DA3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6482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1" name="Line 65">
            <a:extLst>
              <a:ext uri="{FF2B5EF4-FFF2-40B4-BE49-F238E27FC236}">
                <a16:creationId xmlns:a16="http://schemas.microsoft.com/office/drawing/2014/main" id="{38C804CE-2091-41D8-9F05-6EB6223D7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2" name="Line 66">
            <a:extLst>
              <a:ext uri="{FF2B5EF4-FFF2-40B4-BE49-F238E27FC236}">
                <a16:creationId xmlns:a16="http://schemas.microsoft.com/office/drawing/2014/main" id="{B30EC4E7-D701-4662-86A0-E96DDEE81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241F87C8-3870-461E-BF4C-368A6419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42846972-BD54-42D3-8C65-8A78D0A4C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5" name="Line 69">
            <a:extLst>
              <a:ext uri="{FF2B5EF4-FFF2-40B4-BE49-F238E27FC236}">
                <a16:creationId xmlns:a16="http://schemas.microsoft.com/office/drawing/2014/main" id="{149F110A-7189-4AE3-A34C-7524D2E1E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6" name="Line 70">
            <a:extLst>
              <a:ext uri="{FF2B5EF4-FFF2-40B4-BE49-F238E27FC236}">
                <a16:creationId xmlns:a16="http://schemas.microsoft.com/office/drawing/2014/main" id="{951DF09C-6184-4F85-B67A-C7C1258DF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0292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7" name="Line 71">
            <a:extLst>
              <a:ext uri="{FF2B5EF4-FFF2-40B4-BE49-F238E27FC236}">
                <a16:creationId xmlns:a16="http://schemas.microsoft.com/office/drawing/2014/main" id="{39D5E511-E60B-4DCF-864C-FAC1B1423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8" name="Line 72">
            <a:extLst>
              <a:ext uri="{FF2B5EF4-FFF2-40B4-BE49-F238E27FC236}">
                <a16:creationId xmlns:a16="http://schemas.microsoft.com/office/drawing/2014/main" id="{BEC722FF-937C-4409-B555-2F4B9C235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054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9" name="Line 73">
            <a:extLst>
              <a:ext uri="{FF2B5EF4-FFF2-40B4-BE49-F238E27FC236}">
                <a16:creationId xmlns:a16="http://schemas.microsoft.com/office/drawing/2014/main" id="{6620BDF5-FE09-49F2-A341-DBA883610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5626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0" name="Line 74">
            <a:extLst>
              <a:ext uri="{FF2B5EF4-FFF2-40B4-BE49-F238E27FC236}">
                <a16:creationId xmlns:a16="http://schemas.microsoft.com/office/drawing/2014/main" id="{0F2BCF3A-4F68-4705-B0B2-666A248FF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1" name="Line 75">
            <a:extLst>
              <a:ext uri="{FF2B5EF4-FFF2-40B4-BE49-F238E27FC236}">
                <a16:creationId xmlns:a16="http://schemas.microsoft.com/office/drawing/2014/main" id="{9E3D07DD-6D04-47E8-AF71-2B0781C3C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876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2" name="Line 76">
            <a:extLst>
              <a:ext uri="{FF2B5EF4-FFF2-40B4-BE49-F238E27FC236}">
                <a16:creationId xmlns:a16="http://schemas.microsoft.com/office/drawing/2014/main" id="{3A20A895-A222-4055-AC78-0026749B20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1816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3" name="Line 77">
            <a:extLst>
              <a:ext uri="{FF2B5EF4-FFF2-40B4-BE49-F238E27FC236}">
                <a16:creationId xmlns:a16="http://schemas.microsoft.com/office/drawing/2014/main" id="{2A832A2E-135F-4300-A38A-C51D475EB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105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4" name="Line 78">
            <a:extLst>
              <a:ext uri="{FF2B5EF4-FFF2-40B4-BE49-F238E27FC236}">
                <a16:creationId xmlns:a16="http://schemas.microsoft.com/office/drawing/2014/main" id="{1F2A351C-938F-4898-8328-B97C51010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7244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5" name="Line 79">
            <a:extLst>
              <a:ext uri="{FF2B5EF4-FFF2-40B4-BE49-F238E27FC236}">
                <a16:creationId xmlns:a16="http://schemas.microsoft.com/office/drawing/2014/main" id="{8302ECE2-3C8F-47C4-9A3A-204F42D18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6388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6" name="Text Box 80">
            <a:extLst>
              <a:ext uri="{FF2B5EF4-FFF2-40B4-BE49-F238E27FC236}">
                <a16:creationId xmlns:a16="http://schemas.microsoft.com/office/drawing/2014/main" id="{0E4D238A-9D4F-4BBE-AEA4-E6C98914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7" y="4038600"/>
            <a:ext cx="362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Who has a winning strategy here?</a:t>
            </a:r>
          </a:p>
        </p:txBody>
      </p:sp>
      <p:sp>
        <p:nvSpPr>
          <p:cNvPr id="29777" name="Text Box 81">
            <a:extLst>
              <a:ext uri="{FF2B5EF4-FFF2-40B4-BE49-F238E27FC236}">
                <a16:creationId xmlns:a16="http://schemas.microsoft.com/office/drawing/2014/main" id="{3EB6CD4E-8358-4915-8BCA-B7DC96A0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7" y="4343400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Player II. </a:t>
            </a:r>
          </a:p>
        </p:txBody>
      </p:sp>
      <p:sp>
        <p:nvSpPr>
          <p:cNvPr id="29778" name="Text Box 82">
            <a:extLst>
              <a:ext uri="{FF2B5EF4-FFF2-40B4-BE49-F238E27FC236}">
                <a16:creationId xmlns:a16="http://schemas.microsoft.com/office/drawing/2014/main" id="{3C8FEDE5-4B6E-4659-B374-D9E51458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7" y="4343400"/>
            <a:ext cx="4868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  Indeed, if I starts by choosing 3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before, II chooses 6 and wins.</a:t>
            </a:r>
          </a:p>
        </p:txBody>
      </p:sp>
      <p:sp>
        <p:nvSpPr>
          <p:cNvPr id="29779" name="Text Box 83">
            <a:extLst>
              <a:ext uri="{FF2B5EF4-FFF2-40B4-BE49-F238E27FC236}">
                <a16:creationId xmlns:a16="http://schemas.microsoft.com/office/drawing/2014/main" id="{0BC3A0B2-FB08-41BB-AACC-9BDCB020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7" y="5029200"/>
            <a:ext cx="478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Now assume I starts with 2. Then II responds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with 4. </a:t>
            </a:r>
          </a:p>
        </p:txBody>
      </p:sp>
      <p:sp>
        <p:nvSpPr>
          <p:cNvPr id="287828" name="Text Box 84">
            <a:extLst>
              <a:ext uri="{FF2B5EF4-FFF2-40B4-BE49-F238E27FC236}">
                <a16:creationId xmlns:a16="http://schemas.microsoft.com/office/drawing/2014/main" id="{C616B300-3FAA-4CB4-AE55-08E6499D5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7" y="5334000"/>
            <a:ext cx="477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If I responds with 5, II responds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6 and wins.</a:t>
            </a:r>
          </a:p>
        </p:txBody>
      </p:sp>
      <p:sp>
        <p:nvSpPr>
          <p:cNvPr id="287829" name="Text Box 85">
            <a:extLst>
              <a:ext uri="{FF2B5EF4-FFF2-40B4-BE49-F238E27FC236}">
                <a16:creationId xmlns:a16="http://schemas.microsoft.com/office/drawing/2014/main" id="{D07D5506-5BEB-4F00-AC3B-8C78E3431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5638800"/>
            <a:ext cx="4665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    Otherwise, if I takes 7, II wins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with 9.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6719134-EB1B-41FB-9B99-C3F3EE1683B7}"/>
              </a:ext>
            </a:extLst>
          </p:cNvPr>
          <p:cNvSpPr txBox="1"/>
          <p:nvPr/>
        </p:nvSpPr>
        <p:spPr>
          <a:xfrm>
            <a:off x="4105703" y="265841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--- Player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has a winning strategy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E15519-FE26-43DE-AA30-DA55308CD2B7}"/>
              </a:ext>
            </a:extLst>
          </p:cNvPr>
          <p:cNvSpPr txBox="1"/>
          <p:nvPr/>
        </p:nvSpPr>
        <p:spPr>
          <a:xfrm>
            <a:off x="4105703" y="633256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--- Player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has a winning strategy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28" grpId="0"/>
      <p:bldP spid="287829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0667F69-D5A9-4CEA-9F26-0CD8E86C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GG and its PSPACE-completeness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DD4A3E6B-9F94-4939-AA86-E8287C52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75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9.3.h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3310790A-3D88-4770-BFDE-4B6071ABE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174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C82A4E46-3525-4003-BBEF-CA3C3EB3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75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8CF54902-3944-4D44-A648-7757714D1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51" name="Text Box 43">
            <a:extLst>
              <a:ext uri="{FF2B5EF4-FFF2-40B4-BE49-F238E27FC236}">
                <a16:creationId xmlns:a16="http://schemas.microsoft.com/office/drawing/2014/main" id="{028D50F4-BB05-452A-9AD2-562EC8F3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838200"/>
            <a:ext cx="8861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GG = {&lt;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G,b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&gt; |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上以节点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起始的广义地理学游戏中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选手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I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有必胜策略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77548" name="Text Box 44">
            <a:extLst>
              <a:ext uri="{FF2B5EF4-FFF2-40B4-BE49-F238E27FC236}">
                <a16:creationId xmlns:a16="http://schemas.microsoft.com/office/drawing/2014/main" id="{BB82A3B1-EA34-4B94-B376-50F31A945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42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Theorem 9.11</a:t>
            </a:r>
            <a:r>
              <a:rPr lang="en-US" altLang="zh-CN" sz="2400" dirty="0">
                <a:ea typeface="宋体" panose="02010600030101010101" pitchFamily="2" charset="-122"/>
              </a:rPr>
              <a:t>   GG is PSPACE-complete.</a:t>
            </a:r>
          </a:p>
        </p:txBody>
      </p:sp>
      <p:sp>
        <p:nvSpPr>
          <p:cNvPr id="277549" name="Text Box 45">
            <a:extLst>
              <a:ext uri="{FF2B5EF4-FFF2-40B4-BE49-F238E27FC236}">
                <a16:creationId xmlns:a16="http://schemas.microsoft.com/office/drawing/2014/main" id="{9C2A68DE-64FA-40FB-95AD-868DB0365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2438400"/>
            <a:ext cx="9378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Proof idea.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 1.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GG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PSPACE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sz="2200" dirty="0">
                <a:ea typeface="宋体" panose="02010600030101010101" pitchFamily="2" charset="-122"/>
              </a:rPr>
              <a:t>仿照</a:t>
            </a:r>
            <a:r>
              <a:rPr lang="en-US" altLang="zh-CN" sz="2200" dirty="0">
                <a:ea typeface="宋体" panose="02010600030101010101" pitchFamily="2" charset="-122"/>
              </a:rPr>
              <a:t>TQBF</a:t>
            </a:r>
            <a:r>
              <a:rPr lang="zh-CN" altLang="en-US" sz="2200" dirty="0">
                <a:ea typeface="宋体" panose="02010600030101010101" pitchFamily="2" charset="-122"/>
              </a:rPr>
              <a:t>的递归给一个多项式空间算法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618F51A-90DD-4153-A529-D2A66103A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86" y="2968823"/>
            <a:ext cx="875951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ea typeface="宋体" panose="02010600030101010101" pitchFamily="2" charset="-122"/>
              </a:rPr>
              <a:t>=</a:t>
            </a:r>
            <a:r>
              <a:rPr lang="zh-CN" altLang="en-US" sz="2200" dirty="0">
                <a:ea typeface="宋体" panose="02010600030101010101" pitchFamily="2" charset="-122"/>
              </a:rPr>
              <a:t>“对输入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G,b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&gt; 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3333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solidFill>
                  <a:srgbClr val="333300"/>
                </a:solidFill>
                <a:ea typeface="宋体" panose="02010600030101010101" pitchFamily="2" charset="-122"/>
              </a:rPr>
              <a:t>时有向图，</a:t>
            </a:r>
            <a:r>
              <a:rPr lang="en-US" altLang="zh-CN" sz="2200" dirty="0">
                <a:solidFill>
                  <a:srgbClr val="3333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solidFill>
                  <a:srgbClr val="3333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200" dirty="0">
                <a:solidFill>
                  <a:srgbClr val="3333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solidFill>
                  <a:srgbClr val="333300"/>
                </a:solidFill>
                <a:ea typeface="宋体" panose="02010600030101010101" pitchFamily="2" charset="-122"/>
              </a:rPr>
              <a:t>的节点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200" dirty="0">
                <a:ea typeface="宋体" panose="02010600030101010101" pitchFamily="2" charset="-122"/>
              </a:rPr>
              <a:t>若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ea typeface="宋体" panose="02010600030101010101" pitchFamily="2" charset="-122"/>
              </a:rPr>
              <a:t>出度为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  <a:r>
              <a:rPr lang="zh-CN" altLang="en-US" sz="2200" dirty="0">
                <a:ea typeface="宋体" panose="02010600030101010101" pitchFamily="2" charset="-122"/>
              </a:rPr>
              <a:t>，则拒绝，选手</a:t>
            </a:r>
            <a:r>
              <a:rPr lang="en-US" altLang="zh-CN" sz="2200" dirty="0">
                <a:solidFill>
                  <a:srgbClr val="33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333300"/>
                </a:solidFill>
                <a:ea typeface="宋体" panose="02010600030101010101" pitchFamily="2" charset="-122"/>
              </a:rPr>
              <a:t>立即输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200" dirty="0">
                <a:ea typeface="宋体" panose="02010600030101010101" pitchFamily="2" charset="-122"/>
              </a:rPr>
              <a:t>删掉节点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ea typeface="宋体" panose="02010600030101010101" pitchFamily="2" charset="-122"/>
              </a:rPr>
              <a:t>及与它关联的所有箭头，得到一个新图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G1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r>
              <a:rPr lang="en-US" altLang="zh-CN" sz="2200" dirty="0">
                <a:ea typeface="宋体" panose="02010600030101010101" pitchFamily="2" charset="-122"/>
              </a:rPr>
              <a:t>      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200" dirty="0">
                <a:ea typeface="宋体" panose="02010600030101010101" pitchFamily="2" charset="-122"/>
              </a:rPr>
              <a:t>对于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ea typeface="宋体" panose="02010600030101010101" pitchFamily="2" charset="-122"/>
              </a:rPr>
              <a:t>原先指向的每个节点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200" b="1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,...,b</a:t>
            </a:r>
            <a:r>
              <a:rPr lang="en-US" altLang="zh-CN" sz="2200" b="1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，在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 &lt; G1,b</a:t>
            </a:r>
            <a:r>
              <a:rPr lang="en-US" altLang="zh-CN" sz="2200" b="1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200" dirty="0">
                <a:ea typeface="宋体" panose="02010600030101010101" pitchFamily="2" charset="-122"/>
              </a:rPr>
              <a:t>上递归地调用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200" dirty="0">
                <a:ea typeface="宋体" panose="02010600030101010101" pitchFamily="2" charset="-122"/>
              </a:rPr>
              <a:t>若所有调用都接受，则选手</a:t>
            </a:r>
            <a:r>
              <a:rPr lang="en-US" altLang="zh-CN" sz="2200" dirty="0">
                <a:ea typeface="宋体" panose="02010600030101010101" pitchFamily="2" charset="-122"/>
              </a:rPr>
              <a:t>II</a:t>
            </a:r>
            <a:r>
              <a:rPr lang="zh-CN" altLang="en-US" sz="2200" dirty="0">
                <a:ea typeface="宋体" panose="02010600030101010101" pitchFamily="2" charset="-122"/>
              </a:rPr>
              <a:t>有必胜策略，所以拒绝；否则，选手</a:t>
            </a:r>
            <a:r>
              <a:rPr lang="en-US" altLang="zh-CN" sz="2200" dirty="0">
                <a:solidFill>
                  <a:srgbClr val="33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有必胜策略，因此接受。”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294DC38-BFE1-4AFD-87BC-E17CAD50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" y="5276671"/>
            <a:ext cx="92003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>
                <a:ea typeface="宋体" panose="02010600030101010101" pitchFamily="2" charset="-122"/>
              </a:rPr>
              <a:t>分析</a:t>
            </a:r>
            <a:r>
              <a:rPr lang="en-US" altLang="zh-CN" sz="2200" b="1" dirty="0">
                <a:ea typeface="宋体" panose="02010600030101010101" pitchFamily="2" charset="-122"/>
              </a:rPr>
              <a:t>: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是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ea typeface="宋体" panose="02010600030101010101" pitchFamily="2" charset="-122"/>
              </a:rPr>
              <a:t>的节点数。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ea typeface="宋体" panose="02010600030101010101" pitchFamily="2" charset="-122"/>
              </a:rPr>
              <a:t>该算法只需要存放每次递归的栈，每次递归只加一个节点，最多 </a:t>
            </a:r>
            <a:r>
              <a:rPr lang="en-US" altLang="zh-CN" sz="2200" dirty="0">
                <a:ea typeface="宋体" panose="02010600030101010101" pitchFamily="2" charset="-122"/>
              </a:rPr>
              <a:t>m </a:t>
            </a:r>
            <a:r>
              <a:rPr lang="zh-CN" altLang="en-US" sz="2200" dirty="0">
                <a:ea typeface="宋体" panose="02010600030101010101" pitchFamily="2" charset="-122"/>
              </a:rPr>
              <a:t>个节点，所以最多递归 </a:t>
            </a:r>
            <a:r>
              <a:rPr lang="en-US" altLang="zh-CN" sz="2200" dirty="0">
                <a:ea typeface="宋体" panose="02010600030101010101" pitchFamily="2" charset="-122"/>
              </a:rPr>
              <a:t>m </a:t>
            </a:r>
            <a:r>
              <a:rPr lang="zh-CN" altLang="en-US" sz="2200" dirty="0">
                <a:ea typeface="宋体" panose="02010600030101010101" pitchFamily="2" charset="-122"/>
              </a:rPr>
              <a:t>层，因为递归的分支不是同时做的，所以空间可以复用，算法就是线性空间的。所以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</a:rPr>
              <a:t>广义地理学问题属于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PSPACE 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18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8" grpId="0" animBg="1"/>
      <p:bldP spid="27754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235108-73A6-4441-88DA-F272E066A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Why GG</a:t>
            </a:r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PSPACE-hard</a:t>
            </a:r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(a)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48241133-07BF-4960-B00A-2DDB380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9.3.i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D44CF270-FFF6-4FEB-9B2A-B53C3D4A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5845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E22A615A-6C1B-4A95-B798-C6C6E4EB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5846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711F495C-4F63-4F7E-B0A2-1DA35828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Text Box 45">
            <a:extLst>
              <a:ext uri="{FF2B5EF4-FFF2-40B4-BE49-F238E27FC236}">
                <a16:creationId xmlns:a16="http://schemas.microsoft.com/office/drawing/2014/main" id="{C26EF0BE-D2BB-4E72-BAF4-51072ADEF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11318"/>
            <a:ext cx="79986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Proof idea.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 2.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FORMULA-GAME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</a:rPr>
              <a:t>多项式时间可归约到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GG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B6C2A-5DCE-4763-B610-E2D9F2D9895D}"/>
                  </a:ext>
                </a:extLst>
              </p:cNvPr>
              <p:cNvSpPr txBox="1"/>
              <p:nvPr/>
            </p:nvSpPr>
            <p:spPr>
              <a:xfrm>
                <a:off x="480296" y="4002083"/>
                <a:ext cx="73015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ea typeface="宋体" panose="02010600030101010101" pitchFamily="2" charset="-122"/>
                  </a:rPr>
                  <a:t>begin and end with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zh-CN" altLang="en-US" dirty="0">
                    <a:ea typeface="宋体" panose="02010600030101010101" pitchFamily="2" charset="-122"/>
                  </a:rPr>
                  <a:t>；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is in conjunctive normal form, like </a:t>
                </a:r>
                <a:r>
                  <a:rPr lang="en-US" altLang="zh-CN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  <a:r>
                  <a:rPr lang="en-US" altLang="zh-CN" b="1" baseline="-25000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c</a:t>
                </a:r>
                <a:r>
                  <a:rPr lang="en-US" altLang="zh-CN" b="1" baseline="-25000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...c</a:t>
                </a:r>
                <a:r>
                  <a:rPr lang="en-US" altLang="zh-CN" b="1" baseline="-25000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m.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B6C2A-5DCE-4763-B610-E2D9F2D9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6" y="4002083"/>
                <a:ext cx="7301552" cy="830997"/>
              </a:xfrm>
              <a:prstGeom prst="rect">
                <a:avLst/>
              </a:prstGeom>
              <a:blipFill>
                <a:blip r:embed="rId7"/>
                <a:stretch>
                  <a:fillRect l="-1169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8">
            <a:extLst>
              <a:ext uri="{FF2B5EF4-FFF2-40B4-BE49-F238E27FC236}">
                <a16:creationId xmlns:a16="http://schemas.microsoft.com/office/drawing/2014/main" id="{40A7F578-47DD-4096-9B42-98187612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3" y="1249471"/>
            <a:ext cx="89963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 Now we describe a way how to convert (in polynomial time)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into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G,b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such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FORMULA-GAME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iff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G,b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&gt;GG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i.e.,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has a winning strategy in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iff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Player I has a winning strategy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G,b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3">
                <a:extLst>
                  <a:ext uri="{FF2B5EF4-FFF2-40B4-BE49-F238E27FC236}">
                    <a16:creationId xmlns:a16="http://schemas.microsoft.com/office/drawing/2014/main" id="{8B4604D8-47FF-4353-A802-77A57A513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47" y="3344614"/>
                <a:ext cx="443025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Where</a:t>
                </a:r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 =x1x2x3...</a:t>
                </a:r>
                <a:r>
                  <a:rPr lang="en-US" altLang="zh-CN" sz="2400" b="1" dirty="0" err="1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xk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[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]</a:t>
                </a:r>
              </a:p>
            </p:txBody>
          </p:sp>
        </mc:Choice>
        <mc:Fallback xmlns="">
          <p:sp>
            <p:nvSpPr>
              <p:cNvPr id="15" name="Text Box 123">
                <a:extLst>
                  <a:ext uri="{FF2B5EF4-FFF2-40B4-BE49-F238E27FC236}">
                    <a16:creationId xmlns:a16="http://schemas.microsoft.com/office/drawing/2014/main" id="{8B4604D8-47FF-4353-A802-77A57A51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47" y="3344614"/>
                <a:ext cx="4430252" cy="461665"/>
              </a:xfrm>
              <a:prstGeom prst="rect">
                <a:avLst/>
              </a:prstGeom>
              <a:blipFill>
                <a:blip r:embed="rId8"/>
                <a:stretch>
                  <a:fillRect l="-2201" t="-14667" r="-963" b="-32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6A601F5-7784-465A-95E8-05A01ED6F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Why GG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PSPACE-hard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(b)</a:t>
            </a:r>
            <a:r>
              <a:rPr lang="en-US" altLang="zh-CN" sz="200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7D9C2009-A5A1-4CA4-BCC3-F66D2751D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9.3.j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C665BDF7-776E-4A1B-B790-153A7662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7893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6E3C6E6F-0A48-4FFB-B582-D2AC3BF3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7894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3C76C882-985C-4B7E-AF90-8B1D8793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895" name="Oval 9">
            <a:extLst>
              <a:ext uri="{FF2B5EF4-FFF2-40B4-BE49-F238E27FC236}">
                <a16:creationId xmlns:a16="http://schemas.microsoft.com/office/drawing/2014/main" id="{6C24741F-A875-4816-AD25-B11314D6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896" name="Text Box 10">
            <a:extLst>
              <a:ext uri="{FF2B5EF4-FFF2-40B4-BE49-F238E27FC236}">
                <a16:creationId xmlns:a16="http://schemas.microsoft.com/office/drawing/2014/main" id="{2BEDC6CA-31D4-46D9-BFD6-001BD6F7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7" name="Oval 11">
            <a:extLst>
              <a:ext uri="{FF2B5EF4-FFF2-40B4-BE49-F238E27FC236}">
                <a16:creationId xmlns:a16="http://schemas.microsoft.com/office/drawing/2014/main" id="{E1C408E0-8836-417B-862D-E7CE8C4D9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898" name="Oval 13">
            <a:extLst>
              <a:ext uri="{FF2B5EF4-FFF2-40B4-BE49-F238E27FC236}">
                <a16:creationId xmlns:a16="http://schemas.microsoft.com/office/drawing/2014/main" id="{95C2A585-925A-4567-BC00-7912BACB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899" name="Oval 14">
            <a:extLst>
              <a:ext uri="{FF2B5EF4-FFF2-40B4-BE49-F238E27FC236}">
                <a16:creationId xmlns:a16="http://schemas.microsoft.com/office/drawing/2014/main" id="{7C5A70C5-15BD-4755-A3E6-29C85446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3BFE6138-F48C-4815-AFF7-521C384A1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83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16">
            <a:extLst>
              <a:ext uri="{FF2B5EF4-FFF2-40B4-BE49-F238E27FC236}">
                <a16:creationId xmlns:a16="http://schemas.microsoft.com/office/drawing/2014/main" id="{D197237B-BB82-4245-8931-A3C3A72E7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8">
            <a:extLst>
              <a:ext uri="{FF2B5EF4-FFF2-40B4-BE49-F238E27FC236}">
                <a16:creationId xmlns:a16="http://schemas.microsoft.com/office/drawing/2014/main" id="{04DCA6D3-F9A1-4B81-AED6-0A6BEA000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19">
            <a:extLst>
              <a:ext uri="{FF2B5EF4-FFF2-40B4-BE49-F238E27FC236}">
                <a16:creationId xmlns:a16="http://schemas.microsoft.com/office/drawing/2014/main" id="{52740A1E-7AB5-431B-81A8-24CC990E2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20">
            <a:extLst>
              <a:ext uri="{FF2B5EF4-FFF2-40B4-BE49-F238E27FC236}">
                <a16:creationId xmlns:a16="http://schemas.microsoft.com/office/drawing/2014/main" id="{8767DF9A-6CD8-4EAC-9647-B8761776F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21">
            <a:extLst>
              <a:ext uri="{FF2B5EF4-FFF2-40B4-BE49-F238E27FC236}">
                <a16:creationId xmlns:a16="http://schemas.microsoft.com/office/drawing/2014/main" id="{A080AECA-5289-467D-95EE-1F56F2043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057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Text Box 81">
            <a:extLst>
              <a:ext uri="{FF2B5EF4-FFF2-40B4-BE49-F238E27FC236}">
                <a16:creationId xmlns:a16="http://schemas.microsoft.com/office/drawing/2014/main" id="{B8839EE1-3046-4C44-9994-4787F8B7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907" name="Oval 82">
            <a:extLst>
              <a:ext uri="{FF2B5EF4-FFF2-40B4-BE49-F238E27FC236}">
                <a16:creationId xmlns:a16="http://schemas.microsoft.com/office/drawing/2014/main" id="{BDC8EBA7-B8F8-4025-B744-3FBBAA4C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08" name="Oval 84">
            <a:extLst>
              <a:ext uri="{FF2B5EF4-FFF2-40B4-BE49-F238E27FC236}">
                <a16:creationId xmlns:a16="http://schemas.microsoft.com/office/drawing/2014/main" id="{0DFDC6E9-9BD5-42BA-B7C9-A57BC341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09" name="Oval 85">
            <a:extLst>
              <a:ext uri="{FF2B5EF4-FFF2-40B4-BE49-F238E27FC236}">
                <a16:creationId xmlns:a16="http://schemas.microsoft.com/office/drawing/2014/main" id="{18219FCD-8AD2-4A7A-886C-970FFEEC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10" name="Oval 86">
            <a:extLst>
              <a:ext uri="{FF2B5EF4-FFF2-40B4-BE49-F238E27FC236}">
                <a16:creationId xmlns:a16="http://schemas.microsoft.com/office/drawing/2014/main" id="{701A0D6F-91FB-430B-BDA8-88B19856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11" name="Line 87">
            <a:extLst>
              <a:ext uri="{FF2B5EF4-FFF2-40B4-BE49-F238E27FC236}">
                <a16:creationId xmlns:a16="http://schemas.microsoft.com/office/drawing/2014/main" id="{E87661D0-B5C2-47A9-8AE1-1A3C422B1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Line 88">
            <a:extLst>
              <a:ext uri="{FF2B5EF4-FFF2-40B4-BE49-F238E27FC236}">
                <a16:creationId xmlns:a16="http://schemas.microsoft.com/office/drawing/2014/main" id="{1CEB1EF2-DC0A-476F-B289-814878EF6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Line 89">
            <a:extLst>
              <a:ext uri="{FF2B5EF4-FFF2-40B4-BE49-F238E27FC236}">
                <a16:creationId xmlns:a16="http://schemas.microsoft.com/office/drawing/2014/main" id="{73F9D853-9093-4CA8-A1C4-56AE1E25E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90">
            <a:extLst>
              <a:ext uri="{FF2B5EF4-FFF2-40B4-BE49-F238E27FC236}">
                <a16:creationId xmlns:a16="http://schemas.microsoft.com/office/drawing/2014/main" id="{C9C9FE91-F2A1-47E2-99DC-2403B85C2C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Line 91">
            <a:extLst>
              <a:ext uri="{FF2B5EF4-FFF2-40B4-BE49-F238E27FC236}">
                <a16:creationId xmlns:a16="http://schemas.microsoft.com/office/drawing/2014/main" id="{5CEE6A2C-A7B5-4BF5-B8E3-41C89BFFB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00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Text Box 92">
            <a:extLst>
              <a:ext uri="{FF2B5EF4-FFF2-40B4-BE49-F238E27FC236}">
                <a16:creationId xmlns:a16="http://schemas.microsoft.com/office/drawing/2014/main" id="{3BE29EE8-BC76-4593-8FF8-98E85AC4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17" name="Oval 93">
            <a:extLst>
              <a:ext uri="{FF2B5EF4-FFF2-40B4-BE49-F238E27FC236}">
                <a16:creationId xmlns:a16="http://schemas.microsoft.com/office/drawing/2014/main" id="{B37FA8BD-71F8-4502-95BF-14F633A7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18" name="Oval 95">
            <a:extLst>
              <a:ext uri="{FF2B5EF4-FFF2-40B4-BE49-F238E27FC236}">
                <a16:creationId xmlns:a16="http://schemas.microsoft.com/office/drawing/2014/main" id="{97C308D9-355A-4535-937B-DD42240A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19" name="Oval 96">
            <a:extLst>
              <a:ext uri="{FF2B5EF4-FFF2-40B4-BE49-F238E27FC236}">
                <a16:creationId xmlns:a16="http://schemas.microsoft.com/office/drawing/2014/main" id="{02C34AF9-FEB3-4C7C-8FEA-FE9B4485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20" name="Oval 97">
            <a:extLst>
              <a:ext uri="{FF2B5EF4-FFF2-40B4-BE49-F238E27FC236}">
                <a16:creationId xmlns:a16="http://schemas.microsoft.com/office/drawing/2014/main" id="{2288B7D3-1374-4584-A353-25FCFBD3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21" name="Line 98">
            <a:extLst>
              <a:ext uri="{FF2B5EF4-FFF2-40B4-BE49-F238E27FC236}">
                <a16:creationId xmlns:a16="http://schemas.microsoft.com/office/drawing/2014/main" id="{7DF1D148-F980-4DAF-9129-ACB411A654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Line 99">
            <a:extLst>
              <a:ext uri="{FF2B5EF4-FFF2-40B4-BE49-F238E27FC236}">
                <a16:creationId xmlns:a16="http://schemas.microsoft.com/office/drawing/2014/main" id="{E0C5B18E-2BDF-4AA0-9E35-A6E130DE3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Line 100">
            <a:extLst>
              <a:ext uri="{FF2B5EF4-FFF2-40B4-BE49-F238E27FC236}">
                <a16:creationId xmlns:a16="http://schemas.microsoft.com/office/drawing/2014/main" id="{6847BB28-9C40-4487-9DAB-7E0771CCE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101">
            <a:extLst>
              <a:ext uri="{FF2B5EF4-FFF2-40B4-BE49-F238E27FC236}">
                <a16:creationId xmlns:a16="http://schemas.microsoft.com/office/drawing/2014/main" id="{89C21D23-3253-40BA-AA67-6B8D9ED8A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102">
            <a:extLst>
              <a:ext uri="{FF2B5EF4-FFF2-40B4-BE49-F238E27FC236}">
                <a16:creationId xmlns:a16="http://schemas.microsoft.com/office/drawing/2014/main" id="{65E2BC2C-C9E9-4572-8B20-84A883216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Text Box 103">
            <a:extLst>
              <a:ext uri="{FF2B5EF4-FFF2-40B4-BE49-F238E27FC236}">
                <a16:creationId xmlns:a16="http://schemas.microsoft.com/office/drawing/2014/main" id="{98F41892-9CD9-41E1-8ED2-D5BC1585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7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927" name="Oval 104">
            <a:extLst>
              <a:ext uri="{FF2B5EF4-FFF2-40B4-BE49-F238E27FC236}">
                <a16:creationId xmlns:a16="http://schemas.microsoft.com/office/drawing/2014/main" id="{6AD6F177-6B05-4F6E-B9B0-A1DB6F1E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28" name="Oval 106">
            <a:extLst>
              <a:ext uri="{FF2B5EF4-FFF2-40B4-BE49-F238E27FC236}">
                <a16:creationId xmlns:a16="http://schemas.microsoft.com/office/drawing/2014/main" id="{3207454C-0D4E-4ED7-A945-F4F5690E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24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29" name="Oval 107">
            <a:extLst>
              <a:ext uri="{FF2B5EF4-FFF2-40B4-BE49-F238E27FC236}">
                <a16:creationId xmlns:a16="http://schemas.microsoft.com/office/drawing/2014/main" id="{2C4BFC91-312C-4EE7-8D85-61F64B6B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30" name="Oval 108">
            <a:extLst>
              <a:ext uri="{FF2B5EF4-FFF2-40B4-BE49-F238E27FC236}">
                <a16:creationId xmlns:a16="http://schemas.microsoft.com/office/drawing/2014/main" id="{C7420BBB-5BA4-4579-A3A6-9F27C829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7931" name="Line 109">
            <a:extLst>
              <a:ext uri="{FF2B5EF4-FFF2-40B4-BE49-F238E27FC236}">
                <a16:creationId xmlns:a16="http://schemas.microsoft.com/office/drawing/2014/main" id="{491F5F5B-DB13-4AAD-90E9-6F6116049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2" name="Line 110">
            <a:extLst>
              <a:ext uri="{FF2B5EF4-FFF2-40B4-BE49-F238E27FC236}">
                <a16:creationId xmlns:a16="http://schemas.microsoft.com/office/drawing/2014/main" id="{0B8123BE-EAC8-42AD-9944-E30A32E33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Line 111">
            <a:extLst>
              <a:ext uri="{FF2B5EF4-FFF2-40B4-BE49-F238E27FC236}">
                <a16:creationId xmlns:a16="http://schemas.microsoft.com/office/drawing/2014/main" id="{175968A1-C899-4525-AF9F-61101C5B8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Line 112">
            <a:extLst>
              <a:ext uri="{FF2B5EF4-FFF2-40B4-BE49-F238E27FC236}">
                <a16:creationId xmlns:a16="http://schemas.microsoft.com/office/drawing/2014/main" id="{3A909D97-EF31-44DA-92F9-DDD42A56C2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5" name="Line 113">
            <a:extLst>
              <a:ext uri="{FF2B5EF4-FFF2-40B4-BE49-F238E27FC236}">
                <a16:creationId xmlns:a16="http://schemas.microsoft.com/office/drawing/2014/main" id="{4BFC12F4-E3CF-4984-BF88-07BF21B78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6" name="Text Box 114">
            <a:extLst>
              <a:ext uri="{FF2B5EF4-FFF2-40B4-BE49-F238E27FC236}">
                <a16:creationId xmlns:a16="http://schemas.microsoft.com/office/drawing/2014/main" id="{B99E3B3C-791B-40A2-9A71-8DDDB971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7937" name="Text Box 115">
            <a:extLst>
              <a:ext uri="{FF2B5EF4-FFF2-40B4-BE49-F238E27FC236}">
                <a16:creationId xmlns:a16="http://schemas.microsoft.com/office/drawing/2014/main" id="{D2EC5E27-2947-41F9-B5A7-7936982A2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37938" name="Text Box 116">
            <a:extLst>
              <a:ext uri="{FF2B5EF4-FFF2-40B4-BE49-F238E27FC236}">
                <a16:creationId xmlns:a16="http://schemas.microsoft.com/office/drawing/2014/main" id="{2D44420E-4672-4734-9C6A-ABC3EDE86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771858"/>
            <a:ext cx="6069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 left part of </a:t>
            </a:r>
            <a:r>
              <a:rPr lang="en-US" altLang="zh-CN" sz="2400" b="1" dirty="0"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 will look like this: for each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variable we create a diamond. The blue arrows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indicate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Player I</a:t>
            </a:r>
            <a:r>
              <a:rPr lang="en-US" altLang="zh-CN" sz="2400" dirty="0">
                <a:ea typeface="宋体" panose="02010600030101010101" pitchFamily="2" charset="-122"/>
              </a:rPr>
              <a:t>’s choices (turns), and the 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arrows indicate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Player II</a:t>
            </a:r>
            <a:r>
              <a:rPr lang="en-US" altLang="zh-CN" sz="2400" dirty="0">
                <a:ea typeface="宋体" panose="02010600030101010101" pitchFamily="2" charset="-122"/>
              </a:rPr>
              <a:t>’s choices in the game.</a:t>
            </a:r>
          </a:p>
        </p:txBody>
      </p:sp>
      <p:sp>
        <p:nvSpPr>
          <p:cNvPr id="296053" name="Text Box 117">
            <a:extLst>
              <a:ext uri="{FF2B5EF4-FFF2-40B4-BE49-F238E27FC236}">
                <a16:creationId xmlns:a16="http://schemas.microsoft.com/office/drawing/2014/main" id="{C6E8A464-89C7-4E5E-9593-C56E0746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406" y="2557723"/>
            <a:ext cx="6289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 left-hand choices will correspond to choosing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in the formula game, and the right-hand choices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correspond to choosing </a:t>
            </a:r>
            <a:r>
              <a:rPr lang="en-US" altLang="zh-CN" sz="2400" b="1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96054" name="Text Box 118">
            <a:extLst>
              <a:ext uri="{FF2B5EF4-FFF2-40B4-BE49-F238E27FC236}">
                <a16:creationId xmlns:a16="http://schemas.microsoft.com/office/drawing/2014/main" id="{8B49593F-DC53-4185-A756-534E00FCB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96055" name="Text Box 119">
            <a:extLst>
              <a:ext uri="{FF2B5EF4-FFF2-40B4-BE49-F238E27FC236}">
                <a16:creationId xmlns:a16="http://schemas.microsoft.com/office/drawing/2014/main" id="{E840006F-6617-48AC-9EFD-29253729F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96057" name="Text Box 121">
            <a:extLst>
              <a:ext uri="{FF2B5EF4-FFF2-40B4-BE49-F238E27FC236}">
                <a16:creationId xmlns:a16="http://schemas.microsoft.com/office/drawing/2014/main" id="{09AA7ED4-0D6A-489C-B0BF-CF8A03AD1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81" y="3962400"/>
            <a:ext cx="6069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Then we extend this graph by adding to it the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right part as shown on the next slide for a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particular example of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7943" name="Text Box 122">
            <a:extLst>
              <a:ext uri="{FF2B5EF4-FFF2-40B4-BE49-F238E27FC236}">
                <a16:creationId xmlns:a16="http://schemas.microsoft.com/office/drawing/2014/main" id="{9670D006-9772-47F6-99AE-961C3B3C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428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 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...c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6059" name="Text Box 123">
            <a:extLst>
              <a:ext uri="{FF2B5EF4-FFF2-40B4-BE49-F238E27FC236}">
                <a16:creationId xmlns:a16="http://schemas.microsoft.com/office/drawing/2014/main" id="{2232FA73-369A-4D6E-8561-B9FBC8F9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6400800"/>
            <a:ext cx="6215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...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[(x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...)...(...)]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53" grpId="0"/>
      <p:bldP spid="296054" grpId="0"/>
      <p:bldP spid="296055" grpId="0"/>
      <p:bldP spid="296057" grpId="0"/>
      <p:bldP spid="2960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ED2326A-0544-489B-B597-39A65B139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Why GG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PSPACE-hard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(c)</a:t>
            </a:r>
            <a:r>
              <a:rPr lang="en-US" altLang="zh-CN" sz="200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806656CC-3C5F-4D88-A44C-9E863BBC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9.3.j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8849D6A9-CD05-4DBD-9C24-A3AFEDEE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9941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8145834-AD75-470F-9811-8F82E187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9942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12AF812A-2923-44FC-A674-D4D89F69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5B802A48-3613-4F80-8088-E0B6B179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446EFD24-23C1-442E-A9F0-9C6DB9AD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F92A13EE-FE3F-42BB-B1B2-F104E648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46" name="Oval 10">
            <a:extLst>
              <a:ext uri="{FF2B5EF4-FFF2-40B4-BE49-F238E27FC236}">
                <a16:creationId xmlns:a16="http://schemas.microsoft.com/office/drawing/2014/main" id="{B672B5AD-A64C-4725-92EB-D147B313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38DACF11-3D8C-40C7-B444-F920FF94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64B9C63F-8167-4090-BAA3-21BF9E517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83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798F81B8-690D-4FFD-8313-A4FE1F3D1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AD297662-0BCE-414C-AD9F-980B0E94B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5D18B709-2314-41A8-8AEE-23E593745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08D6F30A-1DFB-4DD4-AB3A-9377F775B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22E90E45-381A-496C-8C43-9769F4F1B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057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C0A228B5-18E6-49C0-9D70-09414097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55" name="Oval 19">
            <a:extLst>
              <a:ext uri="{FF2B5EF4-FFF2-40B4-BE49-F238E27FC236}">
                <a16:creationId xmlns:a16="http://schemas.microsoft.com/office/drawing/2014/main" id="{F45C9C88-F684-41E7-A129-4130AC3A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56" name="Oval 20">
            <a:extLst>
              <a:ext uri="{FF2B5EF4-FFF2-40B4-BE49-F238E27FC236}">
                <a16:creationId xmlns:a16="http://schemas.microsoft.com/office/drawing/2014/main" id="{0F4525C7-BDC3-426F-B86F-D4BD91FC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57" name="Oval 21">
            <a:extLst>
              <a:ext uri="{FF2B5EF4-FFF2-40B4-BE49-F238E27FC236}">
                <a16:creationId xmlns:a16="http://schemas.microsoft.com/office/drawing/2014/main" id="{E2EE6155-BB14-4F71-87D9-EEDAABFB0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58" name="Oval 22">
            <a:extLst>
              <a:ext uri="{FF2B5EF4-FFF2-40B4-BE49-F238E27FC236}">
                <a16:creationId xmlns:a16="http://schemas.microsoft.com/office/drawing/2014/main" id="{B29AF902-1BB3-449E-913A-1E3EB638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1020DFE5-6FC2-4133-8281-CB3FB7EB8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88F7FCCE-F426-4ABF-B7EF-5514AF9B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5646C30A-D294-41EA-87D9-DB940E089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077BF645-F566-4958-81A9-963AD458A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94AAFB4B-8336-490C-9BC3-7F8D4BF40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00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5260F109-44ED-482F-BED7-938B5366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965" name="Oval 29">
            <a:extLst>
              <a:ext uri="{FF2B5EF4-FFF2-40B4-BE49-F238E27FC236}">
                <a16:creationId xmlns:a16="http://schemas.microsoft.com/office/drawing/2014/main" id="{93DBE1E5-0C92-48BD-95EE-8EB2DD40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66" name="Oval 30">
            <a:extLst>
              <a:ext uri="{FF2B5EF4-FFF2-40B4-BE49-F238E27FC236}">
                <a16:creationId xmlns:a16="http://schemas.microsoft.com/office/drawing/2014/main" id="{A24E5120-EB6C-4C04-8050-50F0D28A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67" name="Oval 31">
            <a:extLst>
              <a:ext uri="{FF2B5EF4-FFF2-40B4-BE49-F238E27FC236}">
                <a16:creationId xmlns:a16="http://schemas.microsoft.com/office/drawing/2014/main" id="{DD792894-6A98-4A27-AC3D-E059EE12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68" name="Oval 32">
            <a:extLst>
              <a:ext uri="{FF2B5EF4-FFF2-40B4-BE49-F238E27FC236}">
                <a16:creationId xmlns:a16="http://schemas.microsoft.com/office/drawing/2014/main" id="{CAEF4FC9-63C7-48A9-867D-487124EC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69" name="Line 33">
            <a:extLst>
              <a:ext uri="{FF2B5EF4-FFF2-40B4-BE49-F238E27FC236}">
                <a16:creationId xmlns:a16="http://schemas.microsoft.com/office/drawing/2014/main" id="{A2AA9EC7-148D-4D28-AB08-FE9DE91AC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0" name="Line 34">
            <a:extLst>
              <a:ext uri="{FF2B5EF4-FFF2-40B4-BE49-F238E27FC236}">
                <a16:creationId xmlns:a16="http://schemas.microsoft.com/office/drawing/2014/main" id="{1FE77D33-0BC8-4BE1-B9A6-6C22FC620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5">
            <a:extLst>
              <a:ext uri="{FF2B5EF4-FFF2-40B4-BE49-F238E27FC236}">
                <a16:creationId xmlns:a16="http://schemas.microsoft.com/office/drawing/2014/main" id="{A2CC229A-0B4F-46A2-A0D7-FD3C2F34A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Line 36">
            <a:extLst>
              <a:ext uri="{FF2B5EF4-FFF2-40B4-BE49-F238E27FC236}">
                <a16:creationId xmlns:a16="http://schemas.microsoft.com/office/drawing/2014/main" id="{B7E25E4A-1771-4BFC-A541-5951752AD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3" name="Line 37">
            <a:extLst>
              <a:ext uri="{FF2B5EF4-FFF2-40B4-BE49-F238E27FC236}">
                <a16:creationId xmlns:a16="http://schemas.microsoft.com/office/drawing/2014/main" id="{3681E1F4-DB57-438F-A6DA-32324CA25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4" name="Text Box 38">
            <a:extLst>
              <a:ext uri="{FF2B5EF4-FFF2-40B4-BE49-F238E27FC236}">
                <a16:creationId xmlns:a16="http://schemas.microsoft.com/office/drawing/2014/main" id="{0F4CCC6D-CDAA-4176-8FF3-05313F6A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7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975" name="Oval 39">
            <a:extLst>
              <a:ext uri="{FF2B5EF4-FFF2-40B4-BE49-F238E27FC236}">
                <a16:creationId xmlns:a16="http://schemas.microsoft.com/office/drawing/2014/main" id="{0A237847-24B7-47EF-97D7-BB364C73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76" name="Oval 40">
            <a:extLst>
              <a:ext uri="{FF2B5EF4-FFF2-40B4-BE49-F238E27FC236}">
                <a16:creationId xmlns:a16="http://schemas.microsoft.com/office/drawing/2014/main" id="{7BB791B9-11D9-4E8A-A284-EC7014F1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24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77" name="Oval 41">
            <a:extLst>
              <a:ext uri="{FF2B5EF4-FFF2-40B4-BE49-F238E27FC236}">
                <a16:creationId xmlns:a16="http://schemas.microsoft.com/office/drawing/2014/main" id="{8BDBA752-DE7E-4EAA-B306-1344FF74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78" name="Oval 42">
            <a:extLst>
              <a:ext uri="{FF2B5EF4-FFF2-40B4-BE49-F238E27FC236}">
                <a16:creationId xmlns:a16="http://schemas.microsoft.com/office/drawing/2014/main" id="{E6B995B8-01A7-45EE-BC5A-4F3652D6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79" name="Line 43">
            <a:extLst>
              <a:ext uri="{FF2B5EF4-FFF2-40B4-BE49-F238E27FC236}">
                <a16:creationId xmlns:a16="http://schemas.microsoft.com/office/drawing/2014/main" id="{AC31FEBA-F5C1-4782-992E-F2BE0736E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0" name="Line 44">
            <a:extLst>
              <a:ext uri="{FF2B5EF4-FFF2-40B4-BE49-F238E27FC236}">
                <a16:creationId xmlns:a16="http://schemas.microsoft.com/office/drawing/2014/main" id="{90FD4A09-19AA-4BA7-A676-4AB85FD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Line 45">
            <a:extLst>
              <a:ext uri="{FF2B5EF4-FFF2-40B4-BE49-F238E27FC236}">
                <a16:creationId xmlns:a16="http://schemas.microsoft.com/office/drawing/2014/main" id="{BD57F6FC-AF86-4E51-AE22-7A12D72D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2" name="Line 46">
            <a:extLst>
              <a:ext uri="{FF2B5EF4-FFF2-40B4-BE49-F238E27FC236}">
                <a16:creationId xmlns:a16="http://schemas.microsoft.com/office/drawing/2014/main" id="{09DCD475-7620-46C9-BB2F-5AA1CD9E5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3" name="Line 47">
            <a:extLst>
              <a:ext uri="{FF2B5EF4-FFF2-40B4-BE49-F238E27FC236}">
                <a16:creationId xmlns:a16="http://schemas.microsoft.com/office/drawing/2014/main" id="{91280B0F-6B4B-4151-B8F3-E3E89936A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4" name="Text Box 48">
            <a:extLst>
              <a:ext uri="{FF2B5EF4-FFF2-40B4-BE49-F238E27FC236}">
                <a16:creationId xmlns:a16="http://schemas.microsoft.com/office/drawing/2014/main" id="{8AEE5B40-5411-46C6-8804-71AD1284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9985" name="Text Box 49">
            <a:extLst>
              <a:ext uri="{FF2B5EF4-FFF2-40B4-BE49-F238E27FC236}">
                <a16:creationId xmlns:a16="http://schemas.microsoft.com/office/drawing/2014/main" id="{560B0B37-49D4-4310-90F9-44499498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39986" name="Text Box 52">
            <a:extLst>
              <a:ext uri="{FF2B5EF4-FFF2-40B4-BE49-F238E27FC236}">
                <a16:creationId xmlns:a16="http://schemas.microsoft.com/office/drawing/2014/main" id="{5305966D-2F92-43ED-B0A6-194C2612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87" name="Text Box 53">
            <a:extLst>
              <a:ext uri="{FF2B5EF4-FFF2-40B4-BE49-F238E27FC236}">
                <a16:creationId xmlns:a16="http://schemas.microsoft.com/office/drawing/2014/main" id="{E93D9A29-877C-438E-AB9F-45EF7246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988" name="Text Box 55">
            <a:extLst>
              <a:ext uri="{FF2B5EF4-FFF2-40B4-BE49-F238E27FC236}">
                <a16:creationId xmlns:a16="http://schemas.microsoft.com/office/drawing/2014/main" id="{64E33253-9752-4613-850D-2423A6E3B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428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 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...c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89" name="Text Box 56">
            <a:extLst>
              <a:ext uri="{FF2B5EF4-FFF2-40B4-BE49-F238E27FC236}">
                <a16:creationId xmlns:a16="http://schemas.microsoft.com/office/drawing/2014/main" id="{7084BB61-8E31-4ED0-A934-7861958B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6400800"/>
            <a:ext cx="6215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[(x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...)...(...)]</a:t>
            </a:r>
          </a:p>
        </p:txBody>
      </p:sp>
      <p:sp>
        <p:nvSpPr>
          <p:cNvPr id="39990" name="Oval 57">
            <a:extLst>
              <a:ext uri="{FF2B5EF4-FFF2-40B4-BE49-F238E27FC236}">
                <a16:creationId xmlns:a16="http://schemas.microsoft.com/office/drawing/2014/main" id="{19A179CE-C06B-423C-93EC-1D7675E29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91" name="Oval 58">
            <a:extLst>
              <a:ext uri="{FF2B5EF4-FFF2-40B4-BE49-F238E27FC236}">
                <a16:creationId xmlns:a16="http://schemas.microsoft.com/office/drawing/2014/main" id="{218DDFC5-D0BF-4C9B-8D71-EA77DB4C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92" name="Oval 59">
            <a:extLst>
              <a:ext uri="{FF2B5EF4-FFF2-40B4-BE49-F238E27FC236}">
                <a16:creationId xmlns:a16="http://schemas.microsoft.com/office/drawing/2014/main" id="{44F70F04-5E38-41BB-9C3B-E038AE84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93" name="Oval 60">
            <a:extLst>
              <a:ext uri="{FF2B5EF4-FFF2-40B4-BE49-F238E27FC236}">
                <a16:creationId xmlns:a16="http://schemas.microsoft.com/office/drawing/2014/main" id="{44106313-2283-4CC6-845D-53F05F04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94" name="Text Box 61">
            <a:extLst>
              <a:ext uri="{FF2B5EF4-FFF2-40B4-BE49-F238E27FC236}">
                <a16:creationId xmlns:a16="http://schemas.microsoft.com/office/drawing/2014/main" id="{6D599561-F651-4B5D-917F-EA804285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066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95" name="Text Box 63">
            <a:extLst>
              <a:ext uri="{FF2B5EF4-FFF2-40B4-BE49-F238E27FC236}">
                <a16:creationId xmlns:a16="http://schemas.microsoft.com/office/drawing/2014/main" id="{336B2594-AF98-478C-A295-5D53D696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996" name="Text Box 64">
            <a:extLst>
              <a:ext uri="{FF2B5EF4-FFF2-40B4-BE49-F238E27FC236}">
                <a16:creationId xmlns:a16="http://schemas.microsoft.com/office/drawing/2014/main" id="{EE1A68E7-AA19-436B-94C1-89DE6B973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28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997" name="Text Box 65">
            <a:extLst>
              <a:ext uri="{FF2B5EF4-FFF2-40B4-BE49-F238E27FC236}">
                <a16:creationId xmlns:a16="http://schemas.microsoft.com/office/drawing/2014/main" id="{4ED0D153-EF25-4FED-945C-EA1E7B87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47800"/>
            <a:ext cx="34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98" name="Oval 66">
            <a:extLst>
              <a:ext uri="{FF2B5EF4-FFF2-40B4-BE49-F238E27FC236}">
                <a16:creationId xmlns:a16="http://schemas.microsoft.com/office/drawing/2014/main" id="{E8094EDA-A316-4363-883B-2E035776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39999" name="Oval 67">
            <a:extLst>
              <a:ext uri="{FF2B5EF4-FFF2-40B4-BE49-F238E27FC236}">
                <a16:creationId xmlns:a16="http://schemas.microsoft.com/office/drawing/2014/main" id="{D6EC12DF-C4D7-4FA7-9F4A-F5D7792E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0" name="Oval 68">
            <a:extLst>
              <a:ext uri="{FF2B5EF4-FFF2-40B4-BE49-F238E27FC236}">
                <a16:creationId xmlns:a16="http://schemas.microsoft.com/office/drawing/2014/main" id="{DF97D090-0C72-454C-9716-871D865E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1" name="Oval 69">
            <a:extLst>
              <a:ext uri="{FF2B5EF4-FFF2-40B4-BE49-F238E27FC236}">
                <a16:creationId xmlns:a16="http://schemas.microsoft.com/office/drawing/2014/main" id="{2AF0BCF4-8291-4C7C-87AC-37219BF6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2" name="Text Box 70">
            <a:extLst>
              <a:ext uri="{FF2B5EF4-FFF2-40B4-BE49-F238E27FC236}">
                <a16:creationId xmlns:a16="http://schemas.microsoft.com/office/drawing/2014/main" id="{33D620AF-5369-42C5-8FA0-6EB248AE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003" name="Text Box 71">
            <a:extLst>
              <a:ext uri="{FF2B5EF4-FFF2-40B4-BE49-F238E27FC236}">
                <a16:creationId xmlns:a16="http://schemas.microsoft.com/office/drawing/2014/main" id="{504D85A2-9CDB-4771-ABB9-A335FC16B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0004" name="Text Box 73">
            <a:extLst>
              <a:ext uri="{FF2B5EF4-FFF2-40B4-BE49-F238E27FC236}">
                <a16:creationId xmlns:a16="http://schemas.microsoft.com/office/drawing/2014/main" id="{F5BF9A99-2861-4C50-BD2B-C403091E4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00400"/>
            <a:ext cx="34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005" name="Oval 74">
            <a:extLst>
              <a:ext uri="{FF2B5EF4-FFF2-40B4-BE49-F238E27FC236}">
                <a16:creationId xmlns:a16="http://schemas.microsoft.com/office/drawing/2014/main" id="{6760C588-0664-4FF2-9037-16EC4999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6" name="Oval 75">
            <a:extLst>
              <a:ext uri="{FF2B5EF4-FFF2-40B4-BE49-F238E27FC236}">
                <a16:creationId xmlns:a16="http://schemas.microsoft.com/office/drawing/2014/main" id="{8988E8C2-82A2-46AB-B4C7-3202481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7" name="Oval 76">
            <a:extLst>
              <a:ext uri="{FF2B5EF4-FFF2-40B4-BE49-F238E27FC236}">
                <a16:creationId xmlns:a16="http://schemas.microsoft.com/office/drawing/2014/main" id="{A102F862-A670-4A29-B2A0-DA450C6F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8" name="Oval 77">
            <a:extLst>
              <a:ext uri="{FF2B5EF4-FFF2-40B4-BE49-F238E27FC236}">
                <a16:creationId xmlns:a16="http://schemas.microsoft.com/office/drawing/2014/main" id="{F1C0035E-A1AC-4A2C-8173-4998B5C6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09" name="Text Box 81">
            <a:extLst>
              <a:ext uri="{FF2B5EF4-FFF2-40B4-BE49-F238E27FC236}">
                <a16:creationId xmlns:a16="http://schemas.microsoft.com/office/drawing/2014/main" id="{7BBD0167-0469-4F3F-9C94-B14E4ACA8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05400"/>
            <a:ext cx="39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010" name="Text Box 82">
            <a:extLst>
              <a:ext uri="{FF2B5EF4-FFF2-40B4-BE49-F238E27FC236}">
                <a16:creationId xmlns:a16="http://schemas.microsoft.com/office/drawing/2014/main" id="{DAB24F44-2C19-44A6-84CF-C9840632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0011" name="Line 83">
            <a:extLst>
              <a:ext uri="{FF2B5EF4-FFF2-40B4-BE49-F238E27FC236}">
                <a16:creationId xmlns:a16="http://schemas.microsoft.com/office/drawing/2014/main" id="{99C8DE08-0941-4AC4-8563-409551EE2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7526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2" name="Line 84">
            <a:extLst>
              <a:ext uri="{FF2B5EF4-FFF2-40B4-BE49-F238E27FC236}">
                <a16:creationId xmlns:a16="http://schemas.microsoft.com/office/drawing/2014/main" id="{51E275A4-9152-4D30-B5B7-1F4892B1C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676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3" name="Line 85">
            <a:extLst>
              <a:ext uri="{FF2B5EF4-FFF2-40B4-BE49-F238E27FC236}">
                <a16:creationId xmlns:a16="http://schemas.microsoft.com/office/drawing/2014/main" id="{7842EBE3-A690-4074-947E-BBAF75C839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12954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4" name="Line 86">
            <a:extLst>
              <a:ext uri="{FF2B5EF4-FFF2-40B4-BE49-F238E27FC236}">
                <a16:creationId xmlns:a16="http://schemas.microsoft.com/office/drawing/2014/main" id="{BBF6A812-55AE-408F-949E-E4FAF0D64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052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5" name="Line 87">
            <a:extLst>
              <a:ext uri="{FF2B5EF4-FFF2-40B4-BE49-F238E27FC236}">
                <a16:creationId xmlns:a16="http://schemas.microsoft.com/office/drawing/2014/main" id="{21A79547-7E71-471D-AC81-7A7A63902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429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6" name="Line 88">
            <a:extLst>
              <a:ext uri="{FF2B5EF4-FFF2-40B4-BE49-F238E27FC236}">
                <a16:creationId xmlns:a16="http://schemas.microsoft.com/office/drawing/2014/main" id="{A64656B4-7B00-4F94-9CC3-4B107FEC15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0480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7" name="Line 89">
            <a:extLst>
              <a:ext uri="{FF2B5EF4-FFF2-40B4-BE49-F238E27FC236}">
                <a16:creationId xmlns:a16="http://schemas.microsoft.com/office/drawing/2014/main" id="{B6486381-6E95-4C72-B6B2-A42FEFBB1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4102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8" name="Line 90">
            <a:extLst>
              <a:ext uri="{FF2B5EF4-FFF2-40B4-BE49-F238E27FC236}">
                <a16:creationId xmlns:a16="http://schemas.microsoft.com/office/drawing/2014/main" id="{4F69D26A-96F3-42A5-9FB1-B787F7AE0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334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9" name="Line 91">
            <a:extLst>
              <a:ext uri="{FF2B5EF4-FFF2-40B4-BE49-F238E27FC236}">
                <a16:creationId xmlns:a16="http://schemas.microsoft.com/office/drawing/2014/main" id="{B6852F62-5D50-4707-8BE1-E51A26AEDF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9530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0" name="Oval 92">
            <a:extLst>
              <a:ext uri="{FF2B5EF4-FFF2-40B4-BE49-F238E27FC236}">
                <a16:creationId xmlns:a16="http://schemas.microsoft.com/office/drawing/2014/main" id="{ACABB039-89F1-499D-B3C1-970E707F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0021" name="Text Box 93">
            <a:extLst>
              <a:ext uri="{FF2B5EF4-FFF2-40B4-BE49-F238E27FC236}">
                <a16:creationId xmlns:a16="http://schemas.microsoft.com/office/drawing/2014/main" id="{AD6721E5-F429-484A-B00E-FEC64639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528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endParaRPr lang="en-US" altLang="zh-CN" sz="1600" b="1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40022" name="Line 94">
            <a:extLst>
              <a:ext uri="{FF2B5EF4-FFF2-40B4-BE49-F238E27FC236}">
                <a16:creationId xmlns:a16="http://schemas.microsoft.com/office/drawing/2014/main" id="{3C491742-DCC0-413D-B40D-F13E5B5167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3429000"/>
            <a:ext cx="685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3" name="Line 95">
            <a:extLst>
              <a:ext uri="{FF2B5EF4-FFF2-40B4-BE49-F238E27FC236}">
                <a16:creationId xmlns:a16="http://schemas.microsoft.com/office/drawing/2014/main" id="{8F6E7E63-2694-4100-AF1F-0C536BD289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1828800"/>
            <a:ext cx="838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4" name="Line 96">
            <a:extLst>
              <a:ext uri="{FF2B5EF4-FFF2-40B4-BE49-F238E27FC236}">
                <a16:creationId xmlns:a16="http://schemas.microsoft.com/office/drawing/2014/main" id="{F4120514-8157-4971-A274-C6A0058D91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838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5" name="Freeform 99">
            <a:extLst>
              <a:ext uri="{FF2B5EF4-FFF2-40B4-BE49-F238E27FC236}">
                <a16:creationId xmlns:a16="http://schemas.microsoft.com/office/drawing/2014/main" id="{61943790-8CA6-40ED-B256-76A8B07F0952}"/>
              </a:ext>
            </a:extLst>
          </p:cNvPr>
          <p:cNvSpPr>
            <a:spLocks/>
          </p:cNvSpPr>
          <p:nvPr/>
        </p:nvSpPr>
        <p:spPr bwMode="auto">
          <a:xfrm>
            <a:off x="1346200" y="4038600"/>
            <a:ext cx="3568700" cy="2743200"/>
          </a:xfrm>
          <a:custGeom>
            <a:avLst/>
            <a:gdLst>
              <a:gd name="T0" fmla="*/ 25400 w 2248"/>
              <a:gd name="T1" fmla="*/ 2514600 h 1728"/>
              <a:gd name="T2" fmla="*/ 25400 w 2248"/>
              <a:gd name="T3" fmla="*/ 2667000 h 1728"/>
              <a:gd name="T4" fmla="*/ 177800 w 2248"/>
              <a:gd name="T5" fmla="*/ 2743200 h 1728"/>
              <a:gd name="T6" fmla="*/ 787400 w 2248"/>
              <a:gd name="T7" fmla="*/ 2667000 h 1728"/>
              <a:gd name="T8" fmla="*/ 1473200 w 2248"/>
              <a:gd name="T9" fmla="*/ 2362200 h 1728"/>
              <a:gd name="T10" fmla="*/ 2463800 w 2248"/>
              <a:gd name="T11" fmla="*/ 1981200 h 1728"/>
              <a:gd name="T12" fmla="*/ 3302000 w 2248"/>
              <a:gd name="T13" fmla="*/ 1066800 h 1728"/>
              <a:gd name="T14" fmla="*/ 3530600 w 2248"/>
              <a:gd name="T15" fmla="*/ 381000 h 1728"/>
              <a:gd name="T16" fmla="*/ 3530600 w 2248"/>
              <a:gd name="T17" fmla="*/ 0 h 1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8"/>
              <a:gd name="T28" fmla="*/ 0 h 1728"/>
              <a:gd name="T29" fmla="*/ 2248 w 2248"/>
              <a:gd name="T30" fmla="*/ 1728 h 1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8" h="1728">
                <a:moveTo>
                  <a:pt x="16" y="1584"/>
                </a:moveTo>
                <a:cubicBezTo>
                  <a:pt x="8" y="1620"/>
                  <a:pt x="0" y="1656"/>
                  <a:pt x="16" y="1680"/>
                </a:cubicBezTo>
                <a:cubicBezTo>
                  <a:pt x="32" y="1704"/>
                  <a:pt x="32" y="1728"/>
                  <a:pt x="112" y="1728"/>
                </a:cubicBezTo>
                <a:cubicBezTo>
                  <a:pt x="192" y="1728"/>
                  <a:pt x="360" y="1720"/>
                  <a:pt x="496" y="1680"/>
                </a:cubicBezTo>
                <a:cubicBezTo>
                  <a:pt x="632" y="1640"/>
                  <a:pt x="752" y="1560"/>
                  <a:pt x="928" y="1488"/>
                </a:cubicBezTo>
                <a:cubicBezTo>
                  <a:pt x="1104" y="1416"/>
                  <a:pt x="1360" y="1384"/>
                  <a:pt x="1552" y="1248"/>
                </a:cubicBezTo>
                <a:cubicBezTo>
                  <a:pt x="1744" y="1112"/>
                  <a:pt x="1968" y="840"/>
                  <a:pt x="2080" y="672"/>
                </a:cubicBezTo>
                <a:cubicBezTo>
                  <a:pt x="2192" y="504"/>
                  <a:pt x="2200" y="352"/>
                  <a:pt x="2224" y="240"/>
                </a:cubicBezTo>
                <a:cubicBezTo>
                  <a:pt x="2248" y="128"/>
                  <a:pt x="2224" y="40"/>
                  <a:pt x="2224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6" name="Line 100">
            <a:extLst>
              <a:ext uri="{FF2B5EF4-FFF2-40B4-BE49-F238E27FC236}">
                <a16:creationId xmlns:a16="http://schemas.microsoft.com/office/drawing/2014/main" id="{DF02A777-B18F-48CE-9AF5-94D181AE74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733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6" name="Freeform 102">
            <a:extLst>
              <a:ext uri="{FF2B5EF4-FFF2-40B4-BE49-F238E27FC236}">
                <a16:creationId xmlns:a16="http://schemas.microsoft.com/office/drawing/2014/main" id="{049E8B8C-675C-400D-B2B8-CF42B67103EB}"/>
              </a:ext>
            </a:extLst>
          </p:cNvPr>
          <p:cNvSpPr>
            <a:spLocks/>
          </p:cNvSpPr>
          <p:nvPr/>
        </p:nvSpPr>
        <p:spPr bwMode="auto">
          <a:xfrm>
            <a:off x="800100" y="1244600"/>
            <a:ext cx="2324100" cy="901700"/>
          </a:xfrm>
          <a:custGeom>
            <a:avLst/>
            <a:gdLst>
              <a:gd name="T0" fmla="*/ 2324100 w 1464"/>
              <a:gd name="T1" fmla="*/ 50800 h 568"/>
              <a:gd name="T2" fmla="*/ 2171700 w 1464"/>
              <a:gd name="T3" fmla="*/ 50800 h 568"/>
              <a:gd name="T4" fmla="*/ 1790700 w 1464"/>
              <a:gd name="T5" fmla="*/ 355600 h 568"/>
              <a:gd name="T6" fmla="*/ 1181100 w 1464"/>
              <a:gd name="T7" fmla="*/ 812800 h 568"/>
              <a:gd name="T8" fmla="*/ 266700 w 1464"/>
              <a:gd name="T9" fmla="*/ 889000 h 568"/>
              <a:gd name="T10" fmla="*/ 38100 w 1464"/>
              <a:gd name="T11" fmla="*/ 812800 h 568"/>
              <a:gd name="T12" fmla="*/ 38100 w 1464"/>
              <a:gd name="T13" fmla="*/ 584200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64"/>
              <a:gd name="T22" fmla="*/ 0 h 568"/>
              <a:gd name="T23" fmla="*/ 1464 w 146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64" h="568">
                <a:moveTo>
                  <a:pt x="1464" y="32"/>
                </a:moveTo>
                <a:cubicBezTo>
                  <a:pt x="1444" y="16"/>
                  <a:pt x="1424" y="0"/>
                  <a:pt x="1368" y="32"/>
                </a:cubicBezTo>
                <a:cubicBezTo>
                  <a:pt x="1312" y="64"/>
                  <a:pt x="1232" y="144"/>
                  <a:pt x="1128" y="224"/>
                </a:cubicBezTo>
                <a:cubicBezTo>
                  <a:pt x="1024" y="304"/>
                  <a:pt x="904" y="456"/>
                  <a:pt x="744" y="512"/>
                </a:cubicBezTo>
                <a:cubicBezTo>
                  <a:pt x="584" y="568"/>
                  <a:pt x="288" y="560"/>
                  <a:pt x="168" y="560"/>
                </a:cubicBezTo>
                <a:cubicBezTo>
                  <a:pt x="48" y="560"/>
                  <a:pt x="48" y="544"/>
                  <a:pt x="24" y="512"/>
                </a:cubicBezTo>
                <a:cubicBezTo>
                  <a:pt x="0" y="480"/>
                  <a:pt x="12" y="424"/>
                  <a:pt x="24" y="3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7" name="Line 103">
            <a:extLst>
              <a:ext uri="{FF2B5EF4-FFF2-40B4-BE49-F238E27FC236}">
                <a16:creationId xmlns:a16="http://schemas.microsoft.com/office/drawing/2014/main" id="{E5DBD73B-FDCC-4D8B-B808-07F4605F02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1752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8" name="Line 104">
            <a:extLst>
              <a:ext uri="{FF2B5EF4-FFF2-40B4-BE49-F238E27FC236}">
                <a16:creationId xmlns:a16="http://schemas.microsoft.com/office/drawing/2014/main" id="{B0415B72-66AD-4C63-9BB3-CBA4153B2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752600"/>
            <a:ext cx="1066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4" name="Freeform 110">
            <a:extLst>
              <a:ext uri="{FF2B5EF4-FFF2-40B4-BE49-F238E27FC236}">
                <a16:creationId xmlns:a16="http://schemas.microsoft.com/office/drawing/2014/main" id="{E6930DE3-48A4-45A2-9087-D6C318EF7BA6}"/>
              </a:ext>
            </a:extLst>
          </p:cNvPr>
          <p:cNvSpPr>
            <a:spLocks/>
          </p:cNvSpPr>
          <p:nvPr/>
        </p:nvSpPr>
        <p:spPr bwMode="auto">
          <a:xfrm>
            <a:off x="812800" y="2209800"/>
            <a:ext cx="2387600" cy="1524000"/>
          </a:xfrm>
          <a:custGeom>
            <a:avLst/>
            <a:gdLst>
              <a:gd name="T0" fmla="*/ 2387600 w 1504"/>
              <a:gd name="T1" fmla="*/ 0 h 960"/>
              <a:gd name="T2" fmla="*/ 1549400 w 1504"/>
              <a:gd name="T3" fmla="*/ 914400 h 960"/>
              <a:gd name="T4" fmla="*/ 254000 w 1504"/>
              <a:gd name="T5" fmla="*/ 1066800 h 960"/>
              <a:gd name="T6" fmla="*/ 25400 w 1504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960"/>
              <a:gd name="T14" fmla="*/ 1504 w 150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960">
                <a:moveTo>
                  <a:pt x="1504" y="0"/>
                </a:moveTo>
                <a:cubicBezTo>
                  <a:pt x="1352" y="232"/>
                  <a:pt x="1200" y="464"/>
                  <a:pt x="976" y="576"/>
                </a:cubicBezTo>
                <a:cubicBezTo>
                  <a:pt x="752" y="688"/>
                  <a:pt x="320" y="608"/>
                  <a:pt x="160" y="672"/>
                </a:cubicBezTo>
                <a:cubicBezTo>
                  <a:pt x="0" y="736"/>
                  <a:pt x="8" y="848"/>
                  <a:pt x="16" y="9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5" name="Line 111">
            <a:extLst>
              <a:ext uri="{FF2B5EF4-FFF2-40B4-BE49-F238E27FC236}">
                <a16:creationId xmlns:a16="http://schemas.microsoft.com/office/drawing/2014/main" id="{C8288CB1-2073-4617-9ACB-CFA32BF15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6" name="Line 112">
            <a:extLst>
              <a:ext uri="{FF2B5EF4-FFF2-40B4-BE49-F238E27FC236}">
                <a16:creationId xmlns:a16="http://schemas.microsoft.com/office/drawing/2014/main" id="{84161405-46A4-475D-B0A2-24D95B4B2F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28194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7" name="Line 113">
            <a:extLst>
              <a:ext uri="{FF2B5EF4-FFF2-40B4-BE49-F238E27FC236}">
                <a16:creationId xmlns:a16="http://schemas.microsoft.com/office/drawing/2014/main" id="{BA6F7463-D755-4168-9C1B-68F703B486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05200"/>
            <a:ext cx="1066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8" name="Text Box 114">
            <a:extLst>
              <a:ext uri="{FF2B5EF4-FFF2-40B4-BE49-F238E27FC236}">
                <a16:creationId xmlns:a16="http://schemas.microsoft.com/office/drawing/2014/main" id="{A978E269-9D54-417A-9C91-C385E708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788988"/>
            <a:ext cx="406957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Suppose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has a winning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strategy in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Then, let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Player 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follow the “same” strategy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 left part of the graph.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Whatever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chosen by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Player II, it is a true clause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and thus has a true literal. Let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then Player I choose such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true literal. Then Player II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stuck, as the path has already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passed through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corresponding left or right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node of the corresponding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diamond. So, Player I has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winning strategy in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C47FA49-971F-44B8-ADBB-8FE2A39DC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Why GG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PSPACE-hard</a:t>
            </a:r>
            <a:r>
              <a:rPr lang="en-US" altLang="zh-CN" sz="2000" b="1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(d)</a:t>
            </a:r>
            <a:r>
              <a:rPr lang="en-US" altLang="zh-CN" sz="200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38079014-D642-4706-A61D-378907CF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6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9.3.j</a:t>
            </a:r>
            <a:endParaRPr lang="en-US" altLang="zh-CN" sz="280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6B9DE23E-A3D7-4508-9ECC-039FAFDA8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4198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CF6840-DD39-4A17-960B-F6D0B5DBC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199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E1CB8E43-F496-4632-9C6D-8073CB9E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A9DADA43-9D06-4157-AED7-1C9983F46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95D7A9B1-C750-42C9-8A94-0BF0616BE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41242229-7BDA-4627-9F82-3167B4B0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1994" name="Oval 10">
            <a:extLst>
              <a:ext uri="{FF2B5EF4-FFF2-40B4-BE49-F238E27FC236}">
                <a16:creationId xmlns:a16="http://schemas.microsoft.com/office/drawing/2014/main" id="{614CF537-864C-4459-854E-4F0D6DAF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1995" name="Oval 11">
            <a:extLst>
              <a:ext uri="{FF2B5EF4-FFF2-40B4-BE49-F238E27FC236}">
                <a16:creationId xmlns:a16="http://schemas.microsoft.com/office/drawing/2014/main" id="{40813C83-F5CC-41C6-89B3-5463F2E0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67838711-1F4C-495D-8A1E-2CC0BF5D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83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B2EB3D3-A342-4641-9C7E-BEB46089B4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B3870FCC-1EC7-496E-8C3D-95E0A78BD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371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5">
            <a:extLst>
              <a:ext uri="{FF2B5EF4-FFF2-40B4-BE49-F238E27FC236}">
                <a16:creationId xmlns:a16="http://schemas.microsoft.com/office/drawing/2014/main" id="{9E6A599E-3F83-47D9-8100-0A89DFA06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FAE9BAEA-3099-4245-A547-A977287F7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676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79D35A7C-85F6-4502-9DE1-56CFD1F78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057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BE01B981-219D-427C-884C-ADC1FE8D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003" name="Oval 19">
            <a:extLst>
              <a:ext uri="{FF2B5EF4-FFF2-40B4-BE49-F238E27FC236}">
                <a16:creationId xmlns:a16="http://schemas.microsoft.com/office/drawing/2014/main" id="{3D8459E0-F980-432E-8FBA-DBBCE71D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04" name="Oval 20">
            <a:extLst>
              <a:ext uri="{FF2B5EF4-FFF2-40B4-BE49-F238E27FC236}">
                <a16:creationId xmlns:a16="http://schemas.microsoft.com/office/drawing/2014/main" id="{CD62AEDE-4245-45D4-913E-A403D04D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05" name="Oval 21">
            <a:extLst>
              <a:ext uri="{FF2B5EF4-FFF2-40B4-BE49-F238E27FC236}">
                <a16:creationId xmlns:a16="http://schemas.microsoft.com/office/drawing/2014/main" id="{00F0CF4B-22D9-46A2-9F75-D19B87D2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06" name="Oval 22">
            <a:extLst>
              <a:ext uri="{FF2B5EF4-FFF2-40B4-BE49-F238E27FC236}">
                <a16:creationId xmlns:a16="http://schemas.microsoft.com/office/drawing/2014/main" id="{B129BB5F-4F57-4451-BACB-6CCCCFEC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07" name="Line 23">
            <a:extLst>
              <a:ext uri="{FF2B5EF4-FFF2-40B4-BE49-F238E27FC236}">
                <a16:creationId xmlns:a16="http://schemas.microsoft.com/office/drawing/2014/main" id="{F4A8FC25-8C7C-44F6-8A29-E05C794DF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BB297ED7-4094-4861-A1F2-8973A5CEF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14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Line 25">
            <a:extLst>
              <a:ext uri="{FF2B5EF4-FFF2-40B4-BE49-F238E27FC236}">
                <a16:creationId xmlns:a16="http://schemas.microsoft.com/office/drawing/2014/main" id="{C836246D-C6B0-4C19-BA37-FD5EADED2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38E0239D-46D7-4411-A353-92891B430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Line 27">
            <a:extLst>
              <a:ext uri="{FF2B5EF4-FFF2-40B4-BE49-F238E27FC236}">
                <a16:creationId xmlns:a16="http://schemas.microsoft.com/office/drawing/2014/main" id="{62A3554D-C785-457F-BDE6-D995E485E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00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EABE8637-008D-4C3D-970D-2347A3B97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013" name="Oval 29">
            <a:extLst>
              <a:ext uri="{FF2B5EF4-FFF2-40B4-BE49-F238E27FC236}">
                <a16:creationId xmlns:a16="http://schemas.microsoft.com/office/drawing/2014/main" id="{2FEFCC13-EC60-49A7-9EBC-9D909EA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14" name="Oval 30">
            <a:extLst>
              <a:ext uri="{FF2B5EF4-FFF2-40B4-BE49-F238E27FC236}">
                <a16:creationId xmlns:a16="http://schemas.microsoft.com/office/drawing/2014/main" id="{68418017-1D45-442C-9C71-697ECD60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15" name="Oval 31">
            <a:extLst>
              <a:ext uri="{FF2B5EF4-FFF2-40B4-BE49-F238E27FC236}">
                <a16:creationId xmlns:a16="http://schemas.microsoft.com/office/drawing/2014/main" id="{A642799F-C00F-4A48-8F3F-F083BD57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16" name="Oval 32">
            <a:extLst>
              <a:ext uri="{FF2B5EF4-FFF2-40B4-BE49-F238E27FC236}">
                <a16:creationId xmlns:a16="http://schemas.microsoft.com/office/drawing/2014/main" id="{58C34992-0232-41E3-8070-97EDF7D7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FFD6C8FE-0D60-4512-8A53-2D1E81344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AA91DDBF-428C-45AD-A0DA-C0B4984D9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91A05F78-5DAF-40FF-BE59-6A0A07948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0" name="Line 36">
            <a:extLst>
              <a:ext uri="{FF2B5EF4-FFF2-40B4-BE49-F238E27FC236}">
                <a16:creationId xmlns:a16="http://schemas.microsoft.com/office/drawing/2014/main" id="{0F057D35-D17C-4025-AE69-758446515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9624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DF5BF2A1-5658-4423-BB24-35478D10D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400"/>
            <a:ext cx="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915C2042-5610-4057-9162-FA211388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7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023" name="Oval 39">
            <a:extLst>
              <a:ext uri="{FF2B5EF4-FFF2-40B4-BE49-F238E27FC236}">
                <a16:creationId xmlns:a16="http://schemas.microsoft.com/office/drawing/2014/main" id="{21569D0A-E5AE-4F20-BD8E-8EE50345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24" name="Oval 40">
            <a:extLst>
              <a:ext uri="{FF2B5EF4-FFF2-40B4-BE49-F238E27FC236}">
                <a16:creationId xmlns:a16="http://schemas.microsoft.com/office/drawing/2014/main" id="{8205C764-D3A4-4A67-9178-F839597A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24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25" name="Oval 41">
            <a:extLst>
              <a:ext uri="{FF2B5EF4-FFF2-40B4-BE49-F238E27FC236}">
                <a16:creationId xmlns:a16="http://schemas.microsoft.com/office/drawing/2014/main" id="{99F2BC28-F93B-4E52-9EBC-7E5BEF43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26" name="Oval 42">
            <a:extLst>
              <a:ext uri="{FF2B5EF4-FFF2-40B4-BE49-F238E27FC236}">
                <a16:creationId xmlns:a16="http://schemas.microsoft.com/office/drawing/2014/main" id="{A8206FD7-C8E7-4AE9-83DC-28A3BAB7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66AF1899-1D4C-499D-A540-15DB94D49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8" name="Line 44">
            <a:extLst>
              <a:ext uri="{FF2B5EF4-FFF2-40B4-BE49-F238E27FC236}">
                <a16:creationId xmlns:a16="http://schemas.microsoft.com/office/drawing/2014/main" id="{A871EC59-768B-4F8D-90D4-CD56140D3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867400"/>
            <a:ext cx="228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9" name="Line 45">
            <a:extLst>
              <a:ext uri="{FF2B5EF4-FFF2-40B4-BE49-F238E27FC236}">
                <a16:creationId xmlns:a16="http://schemas.microsoft.com/office/drawing/2014/main" id="{ABCA3DA0-B04A-49B4-914A-C66A33A2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0" name="Line 46">
            <a:extLst>
              <a:ext uri="{FF2B5EF4-FFF2-40B4-BE49-F238E27FC236}">
                <a16:creationId xmlns:a16="http://schemas.microsoft.com/office/drawing/2014/main" id="{7D28BA2E-B80A-4729-A2F0-CDE963DDB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61722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1" name="Line 47">
            <a:extLst>
              <a:ext uri="{FF2B5EF4-FFF2-40B4-BE49-F238E27FC236}">
                <a16:creationId xmlns:a16="http://schemas.microsoft.com/office/drawing/2014/main" id="{B90B61B2-ABA1-4C5F-A9C7-045B60596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Text Box 48">
            <a:extLst>
              <a:ext uri="{FF2B5EF4-FFF2-40B4-BE49-F238E27FC236}">
                <a16:creationId xmlns:a16="http://schemas.microsoft.com/office/drawing/2014/main" id="{A57045B0-957C-48F2-8CB9-09E8F06F6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42033" name="Text Box 49">
            <a:extLst>
              <a:ext uri="{FF2B5EF4-FFF2-40B4-BE49-F238E27FC236}">
                <a16:creationId xmlns:a16="http://schemas.microsoft.com/office/drawing/2014/main" id="{28329152-3B0A-42DB-8CEB-FB2A2BAA0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2034" name="Text Box 50">
            <a:extLst>
              <a:ext uri="{FF2B5EF4-FFF2-40B4-BE49-F238E27FC236}">
                <a16:creationId xmlns:a16="http://schemas.microsoft.com/office/drawing/2014/main" id="{A6C8AD67-C52F-43FD-A473-5FCFC81C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035" name="Text Box 51">
            <a:extLst>
              <a:ext uri="{FF2B5EF4-FFF2-40B4-BE49-F238E27FC236}">
                <a16:creationId xmlns:a16="http://schemas.microsoft.com/office/drawing/2014/main" id="{1196D95A-A525-47F4-AFF2-C50A6028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036" name="Text Box 52">
            <a:extLst>
              <a:ext uri="{FF2B5EF4-FFF2-40B4-BE49-F238E27FC236}">
                <a16:creationId xmlns:a16="http://schemas.microsoft.com/office/drawing/2014/main" id="{02BFF5D6-0F7D-4697-8DAD-07A21233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428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 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...c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2037" name="Text Box 53">
            <a:extLst>
              <a:ext uri="{FF2B5EF4-FFF2-40B4-BE49-F238E27FC236}">
                <a16:creationId xmlns:a16="http://schemas.microsoft.com/office/drawing/2014/main" id="{3E27AE70-87D5-4EFE-B689-629E6EA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6400800"/>
            <a:ext cx="6215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...x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[(x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u="sng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...)...(...)]</a:t>
            </a:r>
          </a:p>
        </p:txBody>
      </p:sp>
      <p:sp>
        <p:nvSpPr>
          <p:cNvPr id="42038" name="Oval 54">
            <a:extLst>
              <a:ext uri="{FF2B5EF4-FFF2-40B4-BE49-F238E27FC236}">
                <a16:creationId xmlns:a16="http://schemas.microsoft.com/office/drawing/2014/main" id="{B10224BA-1F68-4753-8475-7947DB38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39" name="Oval 55">
            <a:extLst>
              <a:ext uri="{FF2B5EF4-FFF2-40B4-BE49-F238E27FC236}">
                <a16:creationId xmlns:a16="http://schemas.microsoft.com/office/drawing/2014/main" id="{EE923F6C-DDE6-4F96-A2A0-0F3056D9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0" name="Oval 56">
            <a:extLst>
              <a:ext uri="{FF2B5EF4-FFF2-40B4-BE49-F238E27FC236}">
                <a16:creationId xmlns:a16="http://schemas.microsoft.com/office/drawing/2014/main" id="{40714003-60CB-409A-9D07-6B765857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1" name="Oval 57">
            <a:extLst>
              <a:ext uri="{FF2B5EF4-FFF2-40B4-BE49-F238E27FC236}">
                <a16:creationId xmlns:a16="http://schemas.microsoft.com/office/drawing/2014/main" id="{7F9839FA-89AD-418F-A6AC-553954A86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2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2" name="Text Box 58">
            <a:extLst>
              <a:ext uri="{FF2B5EF4-FFF2-40B4-BE49-F238E27FC236}">
                <a16:creationId xmlns:a16="http://schemas.microsoft.com/office/drawing/2014/main" id="{13F3FD5C-8C9E-47E0-8200-105B6FE2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066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043" name="Text Box 59">
            <a:extLst>
              <a:ext uri="{FF2B5EF4-FFF2-40B4-BE49-F238E27FC236}">
                <a16:creationId xmlns:a16="http://schemas.microsoft.com/office/drawing/2014/main" id="{A2874859-A99E-4C37-BC63-77E613D2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044" name="Text Box 60">
            <a:extLst>
              <a:ext uri="{FF2B5EF4-FFF2-40B4-BE49-F238E27FC236}">
                <a16:creationId xmlns:a16="http://schemas.microsoft.com/office/drawing/2014/main" id="{9414338F-336D-4694-8962-637BA66E2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288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045" name="Text Box 61">
            <a:extLst>
              <a:ext uri="{FF2B5EF4-FFF2-40B4-BE49-F238E27FC236}">
                <a16:creationId xmlns:a16="http://schemas.microsoft.com/office/drawing/2014/main" id="{9FBFE70A-BD8F-428F-9E00-ACC2F316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47800"/>
            <a:ext cx="34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046" name="Oval 62">
            <a:extLst>
              <a:ext uri="{FF2B5EF4-FFF2-40B4-BE49-F238E27FC236}">
                <a16:creationId xmlns:a16="http://schemas.microsoft.com/office/drawing/2014/main" id="{F34BB0B5-877D-421C-A8F9-A2E0C45A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7" name="Oval 63">
            <a:extLst>
              <a:ext uri="{FF2B5EF4-FFF2-40B4-BE49-F238E27FC236}">
                <a16:creationId xmlns:a16="http://schemas.microsoft.com/office/drawing/2014/main" id="{EF12FD62-FFD5-4FB5-81FB-7FA8C56D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8" name="Oval 64">
            <a:extLst>
              <a:ext uri="{FF2B5EF4-FFF2-40B4-BE49-F238E27FC236}">
                <a16:creationId xmlns:a16="http://schemas.microsoft.com/office/drawing/2014/main" id="{44D2704D-C747-4EF7-93CE-3EA36F48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49" name="Oval 65">
            <a:extLst>
              <a:ext uri="{FF2B5EF4-FFF2-40B4-BE49-F238E27FC236}">
                <a16:creationId xmlns:a16="http://schemas.microsoft.com/office/drawing/2014/main" id="{9600CCAD-A7E7-4FB2-98DF-1284BE4A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50" name="Text Box 66">
            <a:extLst>
              <a:ext uri="{FF2B5EF4-FFF2-40B4-BE49-F238E27FC236}">
                <a16:creationId xmlns:a16="http://schemas.microsoft.com/office/drawing/2014/main" id="{08DCF095-E13D-4996-BFCB-D1791734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051" name="Text Box 67">
            <a:extLst>
              <a:ext uri="{FF2B5EF4-FFF2-40B4-BE49-F238E27FC236}">
                <a16:creationId xmlns:a16="http://schemas.microsoft.com/office/drawing/2014/main" id="{3DEF619B-FAD7-4008-B678-4AABD622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052" name="Text Box 68">
            <a:extLst>
              <a:ext uri="{FF2B5EF4-FFF2-40B4-BE49-F238E27FC236}">
                <a16:creationId xmlns:a16="http://schemas.microsoft.com/office/drawing/2014/main" id="{0FD2A8C1-4793-4B55-8348-C4A82A56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00400"/>
            <a:ext cx="34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053" name="Oval 69">
            <a:extLst>
              <a:ext uri="{FF2B5EF4-FFF2-40B4-BE49-F238E27FC236}">
                <a16:creationId xmlns:a16="http://schemas.microsoft.com/office/drawing/2014/main" id="{682621F7-205B-48EF-BA90-EEBFB3B5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54" name="Oval 70">
            <a:extLst>
              <a:ext uri="{FF2B5EF4-FFF2-40B4-BE49-F238E27FC236}">
                <a16:creationId xmlns:a16="http://schemas.microsoft.com/office/drawing/2014/main" id="{7E9C954E-D49B-46CD-A613-A30D4920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55" name="Oval 71">
            <a:extLst>
              <a:ext uri="{FF2B5EF4-FFF2-40B4-BE49-F238E27FC236}">
                <a16:creationId xmlns:a16="http://schemas.microsoft.com/office/drawing/2014/main" id="{10EB8F16-DFAF-4E24-BE17-7F273627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56" name="Oval 72">
            <a:extLst>
              <a:ext uri="{FF2B5EF4-FFF2-40B4-BE49-F238E27FC236}">
                <a16:creationId xmlns:a16="http://schemas.microsoft.com/office/drawing/2014/main" id="{EFE68222-D058-492E-B3EB-B1BFE8BB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57" name="Text Box 73">
            <a:extLst>
              <a:ext uri="{FF2B5EF4-FFF2-40B4-BE49-F238E27FC236}">
                <a16:creationId xmlns:a16="http://schemas.microsoft.com/office/drawing/2014/main" id="{2583A8BD-0AAA-446A-B7DA-AA1F4206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05400"/>
            <a:ext cx="39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1600" b="1" baseline="-25000">
                <a:solidFill>
                  <a:srgbClr val="FF00FF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2058" name="Text Box 74">
            <a:extLst>
              <a:ext uri="{FF2B5EF4-FFF2-40B4-BE49-F238E27FC236}">
                <a16:creationId xmlns:a16="http://schemas.microsoft.com/office/drawing/2014/main" id="{BF9D84E0-916A-4AC8-8FCD-D810BB83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2059" name="Line 75">
            <a:extLst>
              <a:ext uri="{FF2B5EF4-FFF2-40B4-BE49-F238E27FC236}">
                <a16:creationId xmlns:a16="http://schemas.microsoft.com/office/drawing/2014/main" id="{DB281F56-F1A2-4B3A-AD58-811285715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7526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0" name="Line 76">
            <a:extLst>
              <a:ext uri="{FF2B5EF4-FFF2-40B4-BE49-F238E27FC236}">
                <a16:creationId xmlns:a16="http://schemas.microsoft.com/office/drawing/2014/main" id="{CC044E24-7C6D-48A8-BD00-544D09E8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676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1" name="Line 77">
            <a:extLst>
              <a:ext uri="{FF2B5EF4-FFF2-40B4-BE49-F238E27FC236}">
                <a16:creationId xmlns:a16="http://schemas.microsoft.com/office/drawing/2014/main" id="{7D967765-30BE-4599-AA01-04F20EACD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12954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2" name="Line 78">
            <a:extLst>
              <a:ext uri="{FF2B5EF4-FFF2-40B4-BE49-F238E27FC236}">
                <a16:creationId xmlns:a16="http://schemas.microsoft.com/office/drawing/2014/main" id="{62A0626B-0CAF-499A-9D3C-EE5E2F7D9B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052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3" name="Line 79">
            <a:extLst>
              <a:ext uri="{FF2B5EF4-FFF2-40B4-BE49-F238E27FC236}">
                <a16:creationId xmlns:a16="http://schemas.microsoft.com/office/drawing/2014/main" id="{FF047512-AFC5-4D60-817D-8441A4B8F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429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4" name="Line 80">
            <a:extLst>
              <a:ext uri="{FF2B5EF4-FFF2-40B4-BE49-F238E27FC236}">
                <a16:creationId xmlns:a16="http://schemas.microsoft.com/office/drawing/2014/main" id="{69F81371-40C4-4679-90B8-F87613788E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0480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5" name="Line 81">
            <a:extLst>
              <a:ext uri="{FF2B5EF4-FFF2-40B4-BE49-F238E27FC236}">
                <a16:creationId xmlns:a16="http://schemas.microsoft.com/office/drawing/2014/main" id="{1254BBAE-F3A0-49F5-82DF-8ED78DBA62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4102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6" name="Line 82">
            <a:extLst>
              <a:ext uri="{FF2B5EF4-FFF2-40B4-BE49-F238E27FC236}">
                <a16:creationId xmlns:a16="http://schemas.microsoft.com/office/drawing/2014/main" id="{70EAD852-6B33-490D-A32D-DC94B5FBD9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334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7" name="Line 83">
            <a:extLst>
              <a:ext uri="{FF2B5EF4-FFF2-40B4-BE49-F238E27FC236}">
                <a16:creationId xmlns:a16="http://schemas.microsoft.com/office/drawing/2014/main" id="{C6A0CDE9-997E-4E46-8FD4-4A943BEEE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953000"/>
            <a:ext cx="3048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8" name="Oval 84">
            <a:extLst>
              <a:ext uri="{FF2B5EF4-FFF2-40B4-BE49-F238E27FC236}">
                <a16:creationId xmlns:a16="http://schemas.microsoft.com/office/drawing/2014/main" id="{B15AE64E-2D2A-4B9D-A0DA-CD1B7E9C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42069" name="Text Box 85">
            <a:extLst>
              <a:ext uri="{FF2B5EF4-FFF2-40B4-BE49-F238E27FC236}">
                <a16:creationId xmlns:a16="http://schemas.microsoft.com/office/drawing/2014/main" id="{BF494215-21D6-42DD-B996-0D98A8EF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3528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FF"/>
                </a:solidFill>
                <a:ea typeface="宋体" panose="02010600030101010101" pitchFamily="2" charset="-122"/>
              </a:rPr>
              <a:t>c</a:t>
            </a:r>
            <a:endParaRPr lang="en-US" altLang="zh-CN" sz="1600" b="1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42070" name="Line 86">
            <a:extLst>
              <a:ext uri="{FF2B5EF4-FFF2-40B4-BE49-F238E27FC236}">
                <a16:creationId xmlns:a16="http://schemas.microsoft.com/office/drawing/2014/main" id="{866362A9-3F3E-4374-AC02-D11A2FE2C5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3429000"/>
            <a:ext cx="685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1" name="Line 87">
            <a:extLst>
              <a:ext uri="{FF2B5EF4-FFF2-40B4-BE49-F238E27FC236}">
                <a16:creationId xmlns:a16="http://schemas.microsoft.com/office/drawing/2014/main" id="{86F17BCE-A019-49AC-8950-1D00CAE023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1828800"/>
            <a:ext cx="8382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2" name="Line 88">
            <a:extLst>
              <a:ext uri="{FF2B5EF4-FFF2-40B4-BE49-F238E27FC236}">
                <a16:creationId xmlns:a16="http://schemas.microsoft.com/office/drawing/2014/main" id="{6E1EA318-231F-41D2-8664-66E14EEE8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838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3" name="Freeform 89">
            <a:extLst>
              <a:ext uri="{FF2B5EF4-FFF2-40B4-BE49-F238E27FC236}">
                <a16:creationId xmlns:a16="http://schemas.microsoft.com/office/drawing/2014/main" id="{653D175A-27F1-45FF-BAD1-842BC084685B}"/>
              </a:ext>
            </a:extLst>
          </p:cNvPr>
          <p:cNvSpPr>
            <a:spLocks/>
          </p:cNvSpPr>
          <p:nvPr/>
        </p:nvSpPr>
        <p:spPr bwMode="auto">
          <a:xfrm>
            <a:off x="1346200" y="4038600"/>
            <a:ext cx="3568700" cy="2743200"/>
          </a:xfrm>
          <a:custGeom>
            <a:avLst/>
            <a:gdLst>
              <a:gd name="T0" fmla="*/ 25400 w 2248"/>
              <a:gd name="T1" fmla="*/ 2514600 h 1728"/>
              <a:gd name="T2" fmla="*/ 25400 w 2248"/>
              <a:gd name="T3" fmla="*/ 2667000 h 1728"/>
              <a:gd name="T4" fmla="*/ 177800 w 2248"/>
              <a:gd name="T5" fmla="*/ 2743200 h 1728"/>
              <a:gd name="T6" fmla="*/ 787400 w 2248"/>
              <a:gd name="T7" fmla="*/ 2667000 h 1728"/>
              <a:gd name="T8" fmla="*/ 1473200 w 2248"/>
              <a:gd name="T9" fmla="*/ 2362200 h 1728"/>
              <a:gd name="T10" fmla="*/ 2463800 w 2248"/>
              <a:gd name="T11" fmla="*/ 1981200 h 1728"/>
              <a:gd name="T12" fmla="*/ 3302000 w 2248"/>
              <a:gd name="T13" fmla="*/ 1066800 h 1728"/>
              <a:gd name="T14" fmla="*/ 3530600 w 2248"/>
              <a:gd name="T15" fmla="*/ 381000 h 1728"/>
              <a:gd name="T16" fmla="*/ 3530600 w 2248"/>
              <a:gd name="T17" fmla="*/ 0 h 17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8"/>
              <a:gd name="T28" fmla="*/ 0 h 1728"/>
              <a:gd name="T29" fmla="*/ 2248 w 2248"/>
              <a:gd name="T30" fmla="*/ 1728 h 17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8" h="1728">
                <a:moveTo>
                  <a:pt x="16" y="1584"/>
                </a:moveTo>
                <a:cubicBezTo>
                  <a:pt x="8" y="1620"/>
                  <a:pt x="0" y="1656"/>
                  <a:pt x="16" y="1680"/>
                </a:cubicBezTo>
                <a:cubicBezTo>
                  <a:pt x="32" y="1704"/>
                  <a:pt x="32" y="1728"/>
                  <a:pt x="112" y="1728"/>
                </a:cubicBezTo>
                <a:cubicBezTo>
                  <a:pt x="192" y="1728"/>
                  <a:pt x="360" y="1720"/>
                  <a:pt x="496" y="1680"/>
                </a:cubicBezTo>
                <a:cubicBezTo>
                  <a:pt x="632" y="1640"/>
                  <a:pt x="752" y="1560"/>
                  <a:pt x="928" y="1488"/>
                </a:cubicBezTo>
                <a:cubicBezTo>
                  <a:pt x="1104" y="1416"/>
                  <a:pt x="1360" y="1384"/>
                  <a:pt x="1552" y="1248"/>
                </a:cubicBezTo>
                <a:cubicBezTo>
                  <a:pt x="1744" y="1112"/>
                  <a:pt x="1968" y="840"/>
                  <a:pt x="2080" y="672"/>
                </a:cubicBezTo>
                <a:cubicBezTo>
                  <a:pt x="2192" y="504"/>
                  <a:pt x="2200" y="352"/>
                  <a:pt x="2224" y="240"/>
                </a:cubicBezTo>
                <a:cubicBezTo>
                  <a:pt x="2248" y="128"/>
                  <a:pt x="2224" y="40"/>
                  <a:pt x="2224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4" name="Line 90">
            <a:extLst>
              <a:ext uri="{FF2B5EF4-FFF2-40B4-BE49-F238E27FC236}">
                <a16:creationId xmlns:a16="http://schemas.microsoft.com/office/drawing/2014/main" id="{BD672515-C567-490D-BD1B-7C286FFD9D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733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5" name="Freeform 91">
            <a:extLst>
              <a:ext uri="{FF2B5EF4-FFF2-40B4-BE49-F238E27FC236}">
                <a16:creationId xmlns:a16="http://schemas.microsoft.com/office/drawing/2014/main" id="{A2921468-87DB-4681-8353-6E47BA149664}"/>
              </a:ext>
            </a:extLst>
          </p:cNvPr>
          <p:cNvSpPr>
            <a:spLocks/>
          </p:cNvSpPr>
          <p:nvPr/>
        </p:nvSpPr>
        <p:spPr bwMode="auto">
          <a:xfrm>
            <a:off x="800100" y="1244600"/>
            <a:ext cx="2324100" cy="901700"/>
          </a:xfrm>
          <a:custGeom>
            <a:avLst/>
            <a:gdLst>
              <a:gd name="T0" fmla="*/ 2324100 w 1464"/>
              <a:gd name="T1" fmla="*/ 50800 h 568"/>
              <a:gd name="T2" fmla="*/ 2171700 w 1464"/>
              <a:gd name="T3" fmla="*/ 50800 h 568"/>
              <a:gd name="T4" fmla="*/ 1790700 w 1464"/>
              <a:gd name="T5" fmla="*/ 355600 h 568"/>
              <a:gd name="T6" fmla="*/ 1181100 w 1464"/>
              <a:gd name="T7" fmla="*/ 812800 h 568"/>
              <a:gd name="T8" fmla="*/ 266700 w 1464"/>
              <a:gd name="T9" fmla="*/ 889000 h 568"/>
              <a:gd name="T10" fmla="*/ 38100 w 1464"/>
              <a:gd name="T11" fmla="*/ 812800 h 568"/>
              <a:gd name="T12" fmla="*/ 38100 w 1464"/>
              <a:gd name="T13" fmla="*/ 584200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64"/>
              <a:gd name="T22" fmla="*/ 0 h 568"/>
              <a:gd name="T23" fmla="*/ 1464 w 146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64" h="568">
                <a:moveTo>
                  <a:pt x="1464" y="32"/>
                </a:moveTo>
                <a:cubicBezTo>
                  <a:pt x="1444" y="16"/>
                  <a:pt x="1424" y="0"/>
                  <a:pt x="1368" y="32"/>
                </a:cubicBezTo>
                <a:cubicBezTo>
                  <a:pt x="1312" y="64"/>
                  <a:pt x="1232" y="144"/>
                  <a:pt x="1128" y="224"/>
                </a:cubicBezTo>
                <a:cubicBezTo>
                  <a:pt x="1024" y="304"/>
                  <a:pt x="904" y="456"/>
                  <a:pt x="744" y="512"/>
                </a:cubicBezTo>
                <a:cubicBezTo>
                  <a:pt x="584" y="568"/>
                  <a:pt x="288" y="560"/>
                  <a:pt x="168" y="560"/>
                </a:cubicBezTo>
                <a:cubicBezTo>
                  <a:pt x="48" y="560"/>
                  <a:pt x="48" y="544"/>
                  <a:pt x="24" y="512"/>
                </a:cubicBezTo>
                <a:cubicBezTo>
                  <a:pt x="0" y="480"/>
                  <a:pt x="12" y="424"/>
                  <a:pt x="24" y="3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6" name="Line 92">
            <a:extLst>
              <a:ext uri="{FF2B5EF4-FFF2-40B4-BE49-F238E27FC236}">
                <a16:creationId xmlns:a16="http://schemas.microsoft.com/office/drawing/2014/main" id="{3879DB95-FEC1-4E8A-BBCC-83FE03A2B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1752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7" name="Line 93">
            <a:extLst>
              <a:ext uri="{FF2B5EF4-FFF2-40B4-BE49-F238E27FC236}">
                <a16:creationId xmlns:a16="http://schemas.microsoft.com/office/drawing/2014/main" id="{41D0286D-27E2-4977-93AE-3FAC6F83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752600"/>
            <a:ext cx="1066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8" name="Freeform 94">
            <a:extLst>
              <a:ext uri="{FF2B5EF4-FFF2-40B4-BE49-F238E27FC236}">
                <a16:creationId xmlns:a16="http://schemas.microsoft.com/office/drawing/2014/main" id="{2A0DF259-D103-4290-AA67-6D10BDE756A3}"/>
              </a:ext>
            </a:extLst>
          </p:cNvPr>
          <p:cNvSpPr>
            <a:spLocks/>
          </p:cNvSpPr>
          <p:nvPr/>
        </p:nvSpPr>
        <p:spPr bwMode="auto">
          <a:xfrm>
            <a:off x="812800" y="2209800"/>
            <a:ext cx="2387600" cy="1524000"/>
          </a:xfrm>
          <a:custGeom>
            <a:avLst/>
            <a:gdLst>
              <a:gd name="T0" fmla="*/ 2387600 w 1504"/>
              <a:gd name="T1" fmla="*/ 0 h 960"/>
              <a:gd name="T2" fmla="*/ 1549400 w 1504"/>
              <a:gd name="T3" fmla="*/ 914400 h 960"/>
              <a:gd name="T4" fmla="*/ 254000 w 1504"/>
              <a:gd name="T5" fmla="*/ 1066800 h 960"/>
              <a:gd name="T6" fmla="*/ 25400 w 1504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960"/>
              <a:gd name="T14" fmla="*/ 1504 w 150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960">
                <a:moveTo>
                  <a:pt x="1504" y="0"/>
                </a:moveTo>
                <a:cubicBezTo>
                  <a:pt x="1352" y="232"/>
                  <a:pt x="1200" y="464"/>
                  <a:pt x="976" y="576"/>
                </a:cubicBezTo>
                <a:cubicBezTo>
                  <a:pt x="752" y="688"/>
                  <a:pt x="320" y="608"/>
                  <a:pt x="160" y="672"/>
                </a:cubicBezTo>
                <a:cubicBezTo>
                  <a:pt x="0" y="736"/>
                  <a:pt x="8" y="848"/>
                  <a:pt x="16" y="9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9" name="Line 95">
            <a:extLst>
              <a:ext uri="{FF2B5EF4-FFF2-40B4-BE49-F238E27FC236}">
                <a16:creationId xmlns:a16="http://schemas.microsoft.com/office/drawing/2014/main" id="{78741E44-509A-4F09-9FE5-B29662E2F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0" name="Line 96">
            <a:extLst>
              <a:ext uri="{FF2B5EF4-FFF2-40B4-BE49-F238E27FC236}">
                <a16:creationId xmlns:a16="http://schemas.microsoft.com/office/drawing/2014/main" id="{57F18D7E-558E-4088-8F24-5FAD49028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28194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1" name="Line 97">
            <a:extLst>
              <a:ext uri="{FF2B5EF4-FFF2-40B4-BE49-F238E27FC236}">
                <a16:creationId xmlns:a16="http://schemas.microsoft.com/office/drawing/2014/main" id="{DDDD590D-1608-4E5D-9E09-3EF4118D6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05200"/>
            <a:ext cx="1066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2" name="Text Box 98">
            <a:extLst>
              <a:ext uri="{FF2B5EF4-FFF2-40B4-BE49-F238E27FC236}">
                <a16:creationId xmlns:a16="http://schemas.microsoft.com/office/drawing/2014/main" id="{63FFD41B-CC1D-4E76-BF12-DDBD90B78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"/>
            <a:ext cx="399821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Suppose now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has a winning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strategy in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Then, let 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follow the “same” strategy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 left part of the graph.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Then there is a false clause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and let Player II choose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clause. Now, whatever literal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of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chosen by Player I, it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is a false literal and hence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path has not passed through 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So, Player II is not stuck,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goes to the corresponding left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or right node of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corresponding diamond. Now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Player I is stuck. Thus, II has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 winning strategy in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38D4E2-9290-42A5-8953-0C044C58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PSPACE</a:t>
            </a:r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Completeness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Text Box 11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CFA51958-533E-437D-9857-E783F035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46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9.3.a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Text Box 25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A77C7230-3CA7-48EC-85B7-31C5EBCEE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 dirty="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125" name="Text Box 28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ED3C58E1-94B4-40D1-B32D-48C938AD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126" name="Text Box 29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0994C2E1-3A47-43BB-AB05-3D0DB5D4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Text Box 39">
                <a:extLst>
                  <a:ext uri="{FF2B5EF4-FFF2-40B4-BE49-F238E27FC236}">
                    <a16:creationId xmlns:a16="http://schemas.microsoft.com/office/drawing/2014/main" id="{CD14128C-E54B-42CA-929F-03FC3B2F4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838200"/>
                <a:ext cx="8736013" cy="1684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9.7  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语言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is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PSPACE-complete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，若它满足两个条件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：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    1.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属于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PSPACE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    2. PSPACE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中的每一个语言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都可以</a:t>
                </a:r>
                <a:r>
                  <a:rPr lang="zh-CN" altLang="en-US" sz="2400" b="1" dirty="0">
                    <a:ea typeface="宋体" panose="02010600030101010101" pitchFamily="2" charset="-122"/>
                  </a:rPr>
                  <a:t>多项式时间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规约到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ea typeface="宋体" panose="02010600030101010101" pitchFamily="2" charset="-122"/>
                  </a:rPr>
                  <a:t>若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只满足条件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2, 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则称它是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PSPACE-hard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27" name="Text Box 39">
                <a:extLst>
                  <a:ext uri="{FF2B5EF4-FFF2-40B4-BE49-F238E27FC236}">
                    <a16:creationId xmlns:a16="http://schemas.microsoft.com/office/drawing/2014/main" id="{CD14128C-E54B-42CA-929F-03FC3B2F4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838200"/>
                <a:ext cx="8736013" cy="1684244"/>
              </a:xfrm>
              <a:prstGeom prst="rect">
                <a:avLst/>
              </a:prstGeom>
              <a:blipFill>
                <a:blip r:embed="rId7"/>
                <a:stretch>
                  <a:fillRect l="-1045" t="-3597" b="-7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4" name="Text Box 44">
            <a:extLst>
              <a:ext uri="{FF2B5EF4-FFF2-40B4-BE49-F238E27FC236}">
                <a16:creationId xmlns:a16="http://schemas.microsoft.com/office/drawing/2014/main" id="{239CC22A-7ACE-4C91-8D45-B552DC28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" y="4495800"/>
            <a:ext cx="87360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规约是为了解决复杂的（</a:t>
            </a:r>
            <a:r>
              <a:rPr lang="en-US" altLang="zh-CN" sz="2400" dirty="0">
                <a:ea typeface="宋体" panose="02010600030101010101" pitchFamily="2" charset="-122"/>
              </a:rPr>
              <a:t>PSPACE-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NP- </a:t>
            </a:r>
            <a:r>
              <a:rPr lang="zh-CN" altLang="en-US" sz="2400" dirty="0">
                <a:ea typeface="宋体" panose="02010600030101010101" pitchFamily="2" charset="-122"/>
              </a:rPr>
              <a:t>或其他）完全问题而提出的，多项式时间规约比多项式空间更简单，符合规约的目的。</a:t>
            </a:r>
            <a:r>
              <a:rPr lang="zh-CN" altLang="en-US" sz="2400" b="1" dirty="0">
                <a:ea typeface="宋体" panose="02010600030101010101" pitchFamily="2" charset="-122"/>
              </a:rPr>
              <a:t>如果规约本身很难，它根本不能提供解决问题的简单方法。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A55E8CA-3EDE-439A-9AC7-378A27AC2016}"/>
              </a:ext>
            </a:extLst>
          </p:cNvPr>
          <p:cNvCxnSpPr>
            <a:cxnSpLocks/>
          </p:cNvCxnSpPr>
          <p:nvPr/>
        </p:nvCxnSpPr>
        <p:spPr bwMode="auto">
          <a:xfrm>
            <a:off x="6169025" y="1981200"/>
            <a:ext cx="0" cy="12169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 Box 43">
            <a:extLst>
              <a:ext uri="{FF2B5EF4-FFF2-40B4-BE49-F238E27FC236}">
                <a16:creationId xmlns:a16="http://schemas.microsoft.com/office/drawing/2014/main" id="{09CE910A-4F7A-4DCD-894E-1556C5FE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241675"/>
            <a:ext cx="8551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Why do we still appeal to polynomial time reducibility and not, say,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polynomial space reducibility, philosophically speaking?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969C8665-A914-4E4B-8D1C-FD27593D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5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9.3.b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1A725F0E-44E6-4766-8B38-E63BA116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7173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C1A0960A-ACE8-419F-A0EB-408C9B6A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7174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C5C80A3B-7EE0-4433-9E0B-CAD0B57F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61A4116D-FEE7-4FF3-BDD5-8307A299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68" y="1298576"/>
            <a:ext cx="77059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量词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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对于自然数，语句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x[x+1&gt;x]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为真。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x[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x+x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&gt;x]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为假。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3193" name="Text Box 25">
            <a:extLst>
              <a:ext uri="{FF2B5EF4-FFF2-40B4-BE49-F238E27FC236}">
                <a16:creationId xmlns:a16="http://schemas.microsoft.com/office/drawing/2014/main" id="{6DA3619D-AB01-468F-BB70-458C16A0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212" y="5338226"/>
            <a:ext cx="6221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TQBF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{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是真的全量词化的布尔公式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(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rue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uantified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oolean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ormulas) 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1E178F0-2BE4-48EB-B4E2-D4F9C744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87" y="4643735"/>
            <a:ext cx="8483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TBQF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问题就是要判断一个全量词化的布尔公式是真是假。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56229B8-E7A5-4CB1-80E5-801A09E6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68" y="2149966"/>
            <a:ext cx="3934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辖域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：量词的作用范围。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69CB7E64-6BDD-4106-B0F3-581F0CD67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69" y="2721847"/>
                <a:ext cx="820231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342900" indent="-342900">
                  <a:spcBef>
                    <a:spcPct val="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前束范式</a:t>
                </a:r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：形如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𝑸𝒌𝒙𝒌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𝑸𝒊</m:t>
                    </m:r>
                    <m:r>
                      <a:rPr lang="zh-CN" altLang="en-US" sz="2400" b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为</m:t>
                    </m:r>
                  </m:oMath>
                </a14:m>
                <a:r>
                  <a:rPr lang="en-US" altLang="zh-CN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</a:t>
                </a:r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</a:t>
                </a:r>
                <a:r>
                  <a:rPr lang="zh-CN" altLang="en-US" sz="2400" b="1" dirty="0">
                    <a:ea typeface="宋体" panose="02010600030101010101" pitchFamily="2" charset="-122"/>
                    <a:sym typeface="Symbol" panose="05050102010706020507" pitchFamily="18" charset="2"/>
                  </a:rPr>
                  <a:t>。</a:t>
                </a:r>
                <a:endPara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69CB7E64-6BDD-4106-B0F3-581F0CD6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569" y="2721847"/>
                <a:ext cx="8202310" cy="461665"/>
              </a:xfrm>
              <a:prstGeom prst="rect">
                <a:avLst/>
              </a:prstGeom>
              <a:blipFill>
                <a:blip r:embed="rId7"/>
                <a:stretch>
                  <a:fillRect l="-966" t="-14474" r="-37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0">
            <a:extLst>
              <a:ext uri="{FF2B5EF4-FFF2-40B4-BE49-F238E27FC236}">
                <a16:creationId xmlns:a16="http://schemas.microsoft.com/office/drawing/2014/main" id="{2B5344CC-A4D5-493F-A06E-AC3A61D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69" y="3276600"/>
            <a:ext cx="8574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量词化布尔公式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：带量词的布尔公式（必须是前束范式）。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D36F7AB7-999B-4C8F-AA58-D726AB733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68" y="3881735"/>
            <a:ext cx="8574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全量词化</a:t>
            </a:r>
            <a:r>
              <a:rPr lang="zh-CN" altLang="en-US" sz="2400" b="1" dirty="0">
                <a:ea typeface="宋体" panose="02010600030101010101" pitchFamily="2" charset="-122"/>
                <a:sym typeface="Symbol" panose="05050102010706020507" pitchFamily="18" charset="2"/>
              </a:rPr>
              <a:t>：公式中的每个变量都出现在某一量词的辖域中。</a:t>
            </a:r>
            <a:endParaRPr lang="en-US" altLang="zh-CN" sz="24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D0B523A-3327-4503-A3B9-6772854E0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TQBF problem </a:t>
            </a:r>
            <a:r>
              <a:rPr lang="en-US" altLang="zh-CN" sz="2400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9.3.c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26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E2E4EB-98BF-4EC4-9AEC-B627495D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27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C6FC757-A0C2-47A3-A3B5-5692DFF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115201-4437-43ED-B68B-C59D302C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PSPACE-completeness of TQBF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2898609-6602-45DE-8CCD-902DB2D4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2335"/>
            <a:ext cx="569162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Theorem 9.8 </a:t>
            </a:r>
            <a:r>
              <a:rPr lang="en-US" altLang="zh-CN" sz="2400" b="1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TQBF is PSPACE-complete.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7">
                <a:extLst>
                  <a:ext uri="{FF2B5EF4-FFF2-40B4-BE49-F238E27FC236}">
                    <a16:creationId xmlns:a16="http://schemas.microsoft.com/office/drawing/2014/main" id="{E1FB1BF5-41E8-4753-9338-056FB673A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364" y="1976735"/>
                <a:ext cx="62198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342900" indent="-342900">
                  <a:spcBef>
                    <a:spcPct val="0"/>
                  </a:spcBef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1.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首先证明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TQBF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PSPACE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Text Box 27">
                <a:extLst>
                  <a:ext uri="{FF2B5EF4-FFF2-40B4-BE49-F238E27FC236}">
                    <a16:creationId xmlns:a16="http://schemas.microsoft.com/office/drawing/2014/main" id="{E1FB1BF5-41E8-4753-9338-056FB673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364" y="1976735"/>
                <a:ext cx="6219825" cy="461665"/>
              </a:xfrm>
              <a:prstGeom prst="rect">
                <a:avLst/>
              </a:prstGeom>
              <a:blipFill>
                <a:blip r:embed="rId7"/>
                <a:stretch>
                  <a:fillRect l="-1373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E262915-87F3-4B2B-B12C-1F2DC75C4035}"/>
              </a:ext>
            </a:extLst>
          </p:cNvPr>
          <p:cNvSpPr txBox="1"/>
          <p:nvPr/>
        </p:nvSpPr>
        <p:spPr>
          <a:xfrm>
            <a:off x="467436" y="2944221"/>
            <a:ext cx="8219364" cy="155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证明思路：</a:t>
            </a:r>
            <a:r>
              <a:rPr lang="zh-CN" altLang="en-US" sz="2200" dirty="0">
                <a:ea typeface="宋体" panose="02010600030101010101" pitchFamily="2" charset="-122"/>
              </a:rPr>
              <a:t>为了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TQBF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属于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PSPACE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，只需给出一个简单的算法。该算法首先给变量赋值，然后递归的计算公式在这些值下的真值。从这些信息中算法就能确定原量化公式的真值。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68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9DCDF2-00AB-4653-846F-2019C6C73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PSPACE-completeness of TQBF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E7E19BB2-CF20-494F-82C7-046A7A93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9.3.c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260D54C2-3248-4552-AAB4-215DA546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9221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B5244CEB-77DA-4640-9FA4-D7941AE8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9222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09EFD1A-738D-4B02-81F5-613748FC7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5243" name="Text Box 27">
            <a:extLst>
              <a:ext uri="{FF2B5EF4-FFF2-40B4-BE49-F238E27FC236}">
                <a16:creationId xmlns:a16="http://schemas.microsoft.com/office/drawing/2014/main" id="{21050768-175B-4C67-BAC3-1903A6BE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000813"/>
            <a:ext cx="6219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ea typeface="宋体" panose="02010600030101010101" pitchFamily="2" charset="-122"/>
              </a:rPr>
              <a:t>证明</a:t>
            </a:r>
            <a:r>
              <a:rPr lang="en-US" altLang="zh-CN" sz="2400" b="1" dirty="0">
                <a:ea typeface="宋体" panose="02010600030101010101" pitchFamily="2" charset="-122"/>
              </a:rPr>
              <a:t>.   </a:t>
            </a:r>
            <a:r>
              <a:rPr lang="en-US" altLang="zh-CN" sz="2400" dirty="0"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ea typeface="宋体" panose="02010600030101010101" pitchFamily="2" charset="-122"/>
              </a:rPr>
              <a:t>首先证明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TQBF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属于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PSPACE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B1D3E-5DF9-4EF8-939A-0BCFF07470B4}"/>
              </a:ext>
            </a:extLst>
          </p:cNvPr>
          <p:cNvSpPr txBox="1"/>
          <p:nvPr/>
        </p:nvSpPr>
        <p:spPr>
          <a:xfrm>
            <a:off x="228600" y="1775664"/>
            <a:ext cx="5940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ea typeface="宋体" panose="02010600030101010101" pitchFamily="2" charset="-122"/>
              </a:rPr>
              <a:t>给出一个判定</a:t>
            </a:r>
            <a:r>
              <a:rPr lang="en-US" altLang="zh-CN" sz="2200" dirty="0">
                <a:ea typeface="宋体" panose="02010600030101010101" pitchFamily="2" charset="-122"/>
              </a:rPr>
              <a:t>TQBF</a:t>
            </a:r>
            <a:r>
              <a:rPr lang="zh-CN" altLang="en-US" sz="2200" dirty="0">
                <a:ea typeface="宋体" panose="02010600030101010101" pitchFamily="2" charset="-122"/>
              </a:rPr>
              <a:t>的多项式空间算法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1B233D6-E647-4308-AC95-96BB150E1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86" y="2316019"/>
                <a:ext cx="8759514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T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=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“对于输入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&lt;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&gt;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 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是一个全量词化布尔公式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      1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）若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不含量词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则它是一个只有常数的表达式。计算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的值，若   为真，则接受；否则拒绝。</a:t>
                </a:r>
                <a:endParaRPr lang="en-US" altLang="zh-CN" sz="22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      2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）若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=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x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则输出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T(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|x=0) 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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|x=1)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，即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只要有一个结果为真，则接受；否则拒绝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a:t>。</a:t>
                    </a:fld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      3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）若</a:t>
                </a:r>
                <a:r>
                  <a:rPr lang="en-US" altLang="zh-CN" sz="2200" b="1" dirty="0">
                    <a:solidFill>
                      <a:srgbClr val="0000FF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=x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则输出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T(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|x=0) 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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𝝋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|x=1) 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，即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两个结果都为真，才接受；否则拒绝。”</a:t>
                </a:r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1B233D6-E647-4308-AC95-96BB150E1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086" y="2316019"/>
                <a:ext cx="8759514" cy="2492990"/>
              </a:xfrm>
              <a:prstGeom prst="rect">
                <a:avLst/>
              </a:prstGeom>
              <a:blipFill>
                <a:blip r:embed="rId7"/>
                <a:stretch>
                  <a:fillRect l="-905" t="-2445" b="-19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25DB385A-ADE2-4F43-85A3-AAF3D848B6C3}"/>
              </a:ext>
            </a:extLst>
          </p:cNvPr>
          <p:cNvSpPr txBox="1"/>
          <p:nvPr/>
        </p:nvSpPr>
        <p:spPr>
          <a:xfrm>
            <a:off x="180975" y="5181600"/>
            <a:ext cx="8728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分析：</a:t>
            </a:r>
            <a:r>
              <a:rPr lang="zh-CN" altLang="en-US" sz="2400" dirty="0">
                <a:ea typeface="宋体" panose="02010600030101010101" pitchFamily="2" charset="-122"/>
              </a:rPr>
              <a:t>整个过程对所有变量都赋值，若变量的个数为 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，则递归深度最多等于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，故消耗的总空间是 </a:t>
            </a:r>
            <a:r>
              <a:rPr lang="en-US" altLang="zh-CN" sz="2400" dirty="0">
                <a:ea typeface="宋体" panose="02010600030101010101" pitchFamily="2" charset="-122"/>
              </a:rPr>
              <a:t>O(m)</a:t>
            </a:r>
            <a:r>
              <a:rPr lang="zh-CN" altLang="en-US" sz="2400" dirty="0">
                <a:ea typeface="宋体" panose="02010600030101010101" pitchFamily="2" charset="-122"/>
              </a:rPr>
              <a:t>。因此，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在线性空间内运行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3" name="AutoShape 2" descr="T(\varphi |_{x=0})\vee T(\varphi |_{x=1})">
            <a:extLst>
              <a:ext uri="{FF2B5EF4-FFF2-40B4-BE49-F238E27FC236}">
                <a16:creationId xmlns:a16="http://schemas.microsoft.com/office/drawing/2014/main" id="{ADBBEF8B-BAA3-430A-9944-6B07E0D99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9.3.c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26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E2E4EB-98BF-4EC4-9AEC-B627495D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27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C6FC757-A0C2-47A3-A3B5-5692DFF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115201-4437-43ED-B68B-C59D302C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PSPACE-completeness of TQBF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6CA29B-3835-464B-A0BE-9A80340A59A2}"/>
              </a:ext>
            </a:extLst>
          </p:cNvPr>
          <p:cNvSpPr txBox="1"/>
          <p:nvPr/>
        </p:nvSpPr>
        <p:spPr>
          <a:xfrm>
            <a:off x="533400" y="873457"/>
            <a:ext cx="4749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TQBF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PSPACE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难的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FBFD38-8B05-4595-A390-4748B12C2DB1}"/>
              </a:ext>
            </a:extLst>
          </p:cNvPr>
          <p:cNvSpPr txBox="1"/>
          <p:nvPr/>
        </p:nvSpPr>
        <p:spPr>
          <a:xfrm>
            <a:off x="462318" y="2057400"/>
            <a:ext cx="821936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证明思路：</a:t>
            </a:r>
            <a:r>
              <a:rPr lang="zh-CN" altLang="en-US" sz="2200" dirty="0">
                <a:ea typeface="宋体" panose="02010600030101010101" pitchFamily="2" charset="-122"/>
              </a:rPr>
              <a:t>为了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TQBF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PSPACE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难的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，即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PSPACE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中的每个语言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在多项式时间内可归约到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TQBF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。从判定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的多项式空间界限图灵机开始，然后</a:t>
            </a:r>
            <a:r>
              <a:rPr lang="zh-CN" altLang="en-US" sz="2200" b="1" dirty="0">
                <a:ea typeface="宋体" panose="02010600030101010101" pitchFamily="2" charset="-122"/>
                <a:sym typeface="Symbol" panose="05050102010706020507" pitchFamily="18" charset="2"/>
              </a:rPr>
              <a:t>给出多项式时间规约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，它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把一个字符串映射为一个量词化的布尔公式</a:t>
            </a:r>
            <a:r>
              <a:rPr lang="en-US" altLang="zh-CN" sz="22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模拟机器对这个输入的计算。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公式为真的充分必要条件是机器接受。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334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9.3.c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26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E2E4EB-98BF-4EC4-9AEC-B627495D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27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C6FC757-A0C2-47A3-A3B5-5692DFF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115201-4437-43ED-B68B-C59D302C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PSPACE-completeness of TQBF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6CA29B-3835-464B-A0BE-9A80340A59A2}"/>
              </a:ext>
            </a:extLst>
          </p:cNvPr>
          <p:cNvSpPr txBox="1"/>
          <p:nvPr/>
        </p:nvSpPr>
        <p:spPr>
          <a:xfrm>
            <a:off x="533400" y="873457"/>
            <a:ext cx="4749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ea typeface="宋体" panose="02010600030101010101" pitchFamily="2" charset="-122"/>
              </a:rPr>
              <a:t>TQBF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ea typeface="宋体" panose="02010600030101010101" pitchFamily="2" charset="-122"/>
              </a:rPr>
              <a:t>PSPACE</a:t>
            </a:r>
            <a:r>
              <a:rPr lang="zh-CN" altLang="en-US" sz="2400" dirty="0">
                <a:ea typeface="宋体" panose="02010600030101010101" pitchFamily="2" charset="-122"/>
              </a:rPr>
              <a:t>难的。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FBFD38-8B05-4595-A390-4748B12C2DB1}"/>
              </a:ext>
            </a:extLst>
          </p:cNvPr>
          <p:cNvSpPr txBox="1"/>
          <p:nvPr/>
        </p:nvSpPr>
        <p:spPr>
          <a:xfrm>
            <a:off x="462318" y="1415253"/>
            <a:ext cx="82193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宋体" panose="02010600030101010101" pitchFamily="2" charset="-122"/>
              </a:rPr>
              <a:t>设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ea typeface="宋体" panose="02010600030101010101" pitchFamily="2" charset="-122"/>
              </a:rPr>
              <a:t>是一个确定型图灵机</a:t>
            </a:r>
            <a:r>
              <a:rPr lang="en-US" altLang="zh-CN" sz="2200" dirty="0">
                <a:ea typeface="宋体" panose="02010600030101010101" pitchFamily="2" charset="-122"/>
              </a:rPr>
              <a:t>M</a:t>
            </a:r>
            <a:r>
              <a:rPr lang="zh-CN" altLang="en-US" sz="2200" dirty="0">
                <a:ea typeface="宋体" panose="02010600030101010101" pitchFamily="2" charset="-122"/>
              </a:rPr>
              <a:t>在多项式空间内可判定的语言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  <a:ea typeface="宋体" panose="02010600030101010101" pitchFamily="2" charset="-122"/>
              </a:rPr>
              <a:t>。</a:t>
            </a:r>
            <a:endParaRPr lang="en-US" altLang="zh-CN" sz="1600" dirty="0">
              <a:solidFill>
                <a:srgbClr val="121212"/>
              </a:solidFill>
              <a:latin typeface="-apple-system"/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给出一个从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TQBF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的多项式时间规约，该规约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把字符串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映射为一个量词化的布尔公式</a:t>
            </a:r>
            <a:r>
              <a:rPr lang="en-US" altLang="zh-CN" sz="22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200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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为当且仅当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接受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BBEF9D-05A6-4349-AE17-04734215B0A8}"/>
                  </a:ext>
                </a:extLst>
              </p:cNvPr>
              <p:cNvSpPr txBox="1"/>
              <p:nvPr/>
            </p:nvSpPr>
            <p:spPr>
              <a:xfrm>
                <a:off x="460042" y="3162994"/>
                <a:ext cx="8379157" cy="1122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利用两个代表格局的变量集合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c1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和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c2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，及一个数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t&gt;0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，构造一个公式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𝑐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𝑐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2,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，则该公式为真的从分必要条件是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M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能够在最多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步内从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c1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到达</a:t>
                </a:r>
                <a:r>
                  <a:rPr lang="en-US" altLang="zh-CN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c2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。</a:t>
                </a:r>
                <a:endParaRPr lang="en-US" altLang="zh-CN" sz="22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BBEF9D-05A6-4349-AE17-04734215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2" y="3162994"/>
                <a:ext cx="8379157" cy="1122808"/>
              </a:xfrm>
              <a:prstGeom prst="rect">
                <a:avLst/>
              </a:prstGeom>
              <a:blipFill>
                <a:blip r:embed="rId7"/>
                <a:stretch>
                  <a:fillRect l="-945" t="-5435" r="-800" b="-10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F4F1C87-933F-44A6-8E36-979524F3C489}"/>
              </a:ext>
            </a:extLst>
          </p:cNvPr>
          <p:cNvSpPr txBox="1"/>
          <p:nvPr/>
        </p:nvSpPr>
        <p:spPr>
          <a:xfrm>
            <a:off x="207963" y="4674512"/>
            <a:ext cx="15446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①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t=1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4145CA-B29D-4842-BD3A-9580C6F2072C}"/>
              </a:ext>
            </a:extLst>
          </p:cNvPr>
          <p:cNvSpPr txBox="1"/>
          <p:nvPr/>
        </p:nvSpPr>
        <p:spPr>
          <a:xfrm>
            <a:off x="1872967" y="4913530"/>
            <a:ext cx="41119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c1</a:t>
            </a:r>
            <a:r>
              <a:rPr lang="zh-CN" altLang="en-US" sz="2200" dirty="0">
                <a:ea typeface="宋体" panose="02010600030101010101" pitchFamily="2" charset="-122"/>
              </a:rPr>
              <a:t>一步可以转化为 </a:t>
            </a:r>
            <a:r>
              <a:rPr lang="en-US" altLang="zh-CN" sz="2200" dirty="0">
                <a:ea typeface="宋体" panose="02010600030101010101" pitchFamily="2" charset="-122"/>
              </a:rPr>
              <a:t>c2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E82128-750A-462F-B531-7AFDA7086963}"/>
              </a:ext>
            </a:extLst>
          </p:cNvPr>
          <p:cNvSpPr txBox="1"/>
          <p:nvPr/>
        </p:nvSpPr>
        <p:spPr>
          <a:xfrm>
            <a:off x="1870121" y="4267200"/>
            <a:ext cx="1254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c1=c2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B9294B6-C385-43FD-917C-C7F9F43E4C3B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4624357"/>
            <a:ext cx="533400" cy="265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1FF3459-E892-4E9C-9599-B78373013F6C}"/>
              </a:ext>
            </a:extLst>
          </p:cNvPr>
          <p:cNvCxnSpPr>
            <a:cxnSpLocks/>
          </p:cNvCxnSpPr>
          <p:nvPr/>
        </p:nvCxnSpPr>
        <p:spPr bwMode="auto">
          <a:xfrm>
            <a:off x="1371600" y="4889956"/>
            <a:ext cx="533400" cy="235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箭头: 左 14">
            <a:extLst>
              <a:ext uri="{FF2B5EF4-FFF2-40B4-BE49-F238E27FC236}">
                <a16:creationId xmlns:a16="http://schemas.microsoft.com/office/drawing/2014/main" id="{DDD2E34F-A7DE-46C3-A5B2-799E22247F9C}"/>
              </a:ext>
            </a:extLst>
          </p:cNvPr>
          <p:cNvSpPr/>
          <p:nvPr/>
        </p:nvSpPr>
        <p:spPr bwMode="auto">
          <a:xfrm>
            <a:off x="4724400" y="5029200"/>
            <a:ext cx="533400" cy="235249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solidFill>
                  <a:schemeClr val="accent3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89C4BA-468D-4333-96D1-D3A68F12C274}"/>
              </a:ext>
            </a:extLst>
          </p:cNvPr>
          <p:cNvSpPr txBox="1"/>
          <p:nvPr/>
        </p:nvSpPr>
        <p:spPr>
          <a:xfrm>
            <a:off x="5232214" y="4858341"/>
            <a:ext cx="34494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-apple-system"/>
                <a:ea typeface="宋体" panose="02010600030101010101" pitchFamily="2" charset="-122"/>
              </a:rPr>
              <a:t>利用</a:t>
            </a:r>
            <a:r>
              <a:rPr lang="zh-CN" altLang="en-US" sz="2200" dirty="0">
                <a:ea typeface="宋体" panose="02010600030101010101" pitchFamily="2" charset="-122"/>
              </a:rPr>
              <a:t>库克列文定理，把这个关系用一个</a:t>
            </a:r>
            <a:r>
              <a:rPr lang="en-US" altLang="zh-CN" sz="2200" dirty="0">
                <a:ea typeface="宋体" panose="02010600030101010101" pitchFamily="2" charset="-122"/>
              </a:rPr>
              <a:t>move</a:t>
            </a:r>
            <a:r>
              <a:rPr lang="zh-CN" altLang="en-US" sz="2200" dirty="0">
                <a:ea typeface="宋体" panose="02010600030101010101" pitchFamily="2" charset="-122"/>
              </a:rPr>
              <a:t>表示出来，就可以说明 </a:t>
            </a:r>
            <a:r>
              <a:rPr lang="en-US" altLang="zh-CN" sz="2200" dirty="0">
                <a:ea typeface="宋体" panose="02010600030101010101" pitchFamily="2" charset="-122"/>
              </a:rPr>
              <a:t>c1 </a:t>
            </a:r>
            <a:r>
              <a:rPr lang="zh-CN" altLang="en-US" sz="2200" dirty="0">
                <a:ea typeface="宋体" panose="02010600030101010101" pitchFamily="2" charset="-122"/>
              </a:rPr>
              <a:t>可以一步到达</a:t>
            </a:r>
            <a:r>
              <a:rPr lang="en-US" altLang="zh-CN" sz="2200" dirty="0">
                <a:ea typeface="宋体" panose="02010600030101010101" pitchFamily="2" charset="-122"/>
              </a:rPr>
              <a:t>c2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8874E1-80E1-44C6-AE54-DDD26800C805}"/>
              </a:ext>
            </a:extLst>
          </p:cNvPr>
          <p:cNvSpPr txBox="1"/>
          <p:nvPr/>
        </p:nvSpPr>
        <p:spPr>
          <a:xfrm>
            <a:off x="460042" y="2591353"/>
            <a:ext cx="294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如何构造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？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68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 animBg="1"/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Hover r:id="" action="ppaction://noaction">
              <a:snd r:embed="rId3" name="RICOCHET.WAV"/>
            </a:hlinkHover>
            <a:extLst>
              <a:ext uri="{FF2B5EF4-FFF2-40B4-BE49-F238E27FC236}">
                <a16:creationId xmlns:a16="http://schemas.microsoft.com/office/drawing/2014/main" id="{A79B25EC-928B-49C2-A632-135DB5C7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36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9.3.c</a:t>
            </a:r>
            <a:endParaRPr lang="en-US" altLang="zh-CN" sz="2800" dirty="0">
              <a:solidFill>
                <a:srgbClr val="00CC00"/>
              </a:solidFill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>
            <a:hlinkHover r:id="" action="ppaction://noaction">
              <a:snd r:embed="rId4" name="APPLAUSE.WAV"/>
            </a:hlinkHover>
            <a:extLst>
              <a:ext uri="{FF2B5EF4-FFF2-40B4-BE49-F238E27FC236}">
                <a16:creationId xmlns:a16="http://schemas.microsoft.com/office/drawing/2014/main" id="{E8F8FE9C-4B5A-4508-AF94-42E93C97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0"/>
            <a:ext cx="1819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F00FF"/>
                </a:solidFill>
                <a:latin typeface="Lucida Handwriting" panose="03010101010101010101" pitchFamily="66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FF"/>
                </a:solidFill>
                <a:latin typeface="Snap ITC" panose="04040A07060A02020202" pitchFamily="82" charset="0"/>
                <a:ea typeface="宋体" panose="02010600030101010101" pitchFamily="2" charset="-122"/>
              </a:rPr>
              <a:t>Theory of Computability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269" name="Text Box 5">
            <a:hlinkClick r:id="rId5" action="ppaction://hlinkpres?slideindex=1&amp;slidetitle="/>
            <a:hlinkHover r:id="rId5" action="ppaction://hlinkpres?slideindex=1&amp;slidetitle="/>
            <a:extLst>
              <a:ext uri="{FF2B5EF4-FFF2-40B4-BE49-F238E27FC236}">
                <a16:creationId xmlns:a16="http://schemas.microsoft.com/office/drawing/2014/main" id="{82E2E4EB-98BF-4EC4-9AEC-B627495D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270" name="Text Box 6">
            <a:hlinkClick r:id="rId6" action="ppaction://hlinkpres?slideindex=1&amp;slidetitle="/>
            <a:hlinkHover r:id="rId6" action="ppaction://hlinkpres?slideindex=1&amp;slidetitle="/>
            <a:extLst>
              <a:ext uri="{FF2B5EF4-FFF2-40B4-BE49-F238E27FC236}">
                <a16:creationId xmlns:a16="http://schemas.microsoft.com/office/drawing/2014/main" id="{4C6FC757-A0C2-47A3-A3B5-5692DFF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Brush Script MT" panose="030608020404060703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115201-4437-43ED-B68B-C59D302C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CC00"/>
                </a:solidFill>
                <a:latin typeface="Bell MT" panose="02020503060305020303" pitchFamily="18" charset="0"/>
                <a:ea typeface="宋体" panose="02010600030101010101" pitchFamily="2" charset="-122"/>
              </a:rPr>
              <a:t>The PSPACE-completeness of TQBF </a:t>
            </a:r>
            <a:endParaRPr lang="en-US" altLang="zh-CN" sz="2400" dirty="0">
              <a:latin typeface="Bell MT" panose="020205030603050203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6CA29B-3835-464B-A0BE-9A80340A59A2}"/>
              </a:ext>
            </a:extLst>
          </p:cNvPr>
          <p:cNvSpPr txBox="1"/>
          <p:nvPr/>
        </p:nvSpPr>
        <p:spPr>
          <a:xfrm>
            <a:off x="463455" y="665061"/>
            <a:ext cx="4749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ea typeface="宋体" panose="02010600030101010101" pitchFamily="2" charset="-122"/>
              </a:rPr>
              <a:t>TQBF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ea typeface="宋体" panose="02010600030101010101" pitchFamily="2" charset="-122"/>
              </a:rPr>
              <a:t>PSPACE</a:t>
            </a:r>
            <a:r>
              <a:rPr lang="zh-CN" altLang="en-US" sz="2400" dirty="0">
                <a:ea typeface="宋体" panose="02010600030101010101" pitchFamily="2" charset="-122"/>
              </a:rPr>
              <a:t>难的。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FBFD38-8B05-4595-A390-4748B12C2DB1}"/>
                  </a:ext>
                </a:extLst>
              </p:cNvPr>
              <p:cNvSpPr txBox="1"/>
              <p:nvPr/>
            </p:nvSpPr>
            <p:spPr>
              <a:xfrm>
                <a:off x="462318" y="1143000"/>
                <a:ext cx="8529282" cy="1305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②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若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t&gt;1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，公式就是存在一个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m1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，使得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c1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在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t/2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内可以到达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m1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，且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m1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可以在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t/2 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内到达 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c2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。</a:t>
                </a:r>
                <a:r>
                  <a:rPr lang="zh-CN" altLang="en-US" sz="2200" dirty="0">
                    <a:ea typeface="宋体" panose="02010600030101010101" pitchFamily="2" charset="-122"/>
                    <a:sym typeface="Symbol" panose="05050102010706020507" pitchFamily="18" charset="2"/>
                  </a:rPr>
                  <a:t>令</a:t>
                </a:r>
                <a:endParaRPr lang="en-US" altLang="zh-CN" sz="22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=∃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1[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FF0000"/>
                        </a:solidFill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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∅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1,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𝑐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2,</m:t>
                        </m:r>
                        <m:f>
                          <m:fPr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Symbol" panose="05050102010706020507" pitchFamily="18" charset="2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(1)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FBFD38-8B05-4595-A390-4748B12C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8" y="1143000"/>
                <a:ext cx="8529282" cy="1305807"/>
              </a:xfrm>
              <a:prstGeom prst="rect">
                <a:avLst/>
              </a:prstGeom>
              <a:blipFill>
                <a:blip r:embed="rId7"/>
                <a:stretch>
                  <a:fillRect l="-929" t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BE94E15-4829-4170-940A-96EFF3FC0E2D}"/>
              </a:ext>
            </a:extLst>
          </p:cNvPr>
          <p:cNvSpPr txBox="1"/>
          <p:nvPr/>
        </p:nvSpPr>
        <p:spPr>
          <a:xfrm>
            <a:off x="2209800" y="2819400"/>
            <a:ext cx="647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dirty="0">
                <a:ea typeface="宋体" panose="02010600030101010101" pitchFamily="2" charset="-122"/>
              </a:rPr>
              <a:t>重复递归构造，重复递归，直到把公式全部写出来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90511F2-22F3-436A-9030-A30276F484C3}"/>
              </a:ext>
            </a:extLst>
          </p:cNvPr>
          <p:cNvCxnSpPr>
            <a:cxnSpLocks/>
          </p:cNvCxnSpPr>
          <p:nvPr/>
        </p:nvCxnSpPr>
        <p:spPr bwMode="auto">
          <a:xfrm>
            <a:off x="4876800" y="2362200"/>
            <a:ext cx="336075" cy="4926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3D82BD-6FA5-4B04-8C5C-C2D58A3563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638800" y="2362200"/>
            <a:ext cx="228600" cy="4926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893A548-E8B9-4EE5-948B-58335A277FE1}"/>
              </a:ext>
            </a:extLst>
          </p:cNvPr>
          <p:cNvSpPr txBox="1"/>
          <p:nvPr/>
        </p:nvSpPr>
        <p:spPr>
          <a:xfrm>
            <a:off x="309918" y="3657600"/>
            <a:ext cx="88340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宋体" panose="02010600030101010101" pitchFamily="2" charset="-122"/>
              </a:rPr>
              <a:t>此公式是一个指数级长度的公式，因为递归是一个用空间换时间的算法，每次递归公式长度增加大约一倍。引入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量词，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把一个合取用全称量词来转化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1C495BE-EC8C-4460-88FC-62E3A378124E}"/>
              </a:ext>
            </a:extLst>
          </p:cNvPr>
          <p:cNvSpPr/>
          <p:nvPr/>
        </p:nvSpPr>
        <p:spPr bwMode="auto">
          <a:xfrm>
            <a:off x="4724400" y="3124200"/>
            <a:ext cx="304800" cy="577053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2BDF564-1FB9-45D9-B75E-1F405403C02B}"/>
                  </a:ext>
                </a:extLst>
              </p:cNvPr>
              <p:cNvSpPr txBox="1"/>
              <p:nvPr/>
            </p:nvSpPr>
            <p:spPr>
              <a:xfrm>
                <a:off x="851232" y="4800600"/>
                <a:ext cx="7441535" cy="605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1∀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2)}[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(2)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2BDF564-1FB9-45D9-B75E-1F405403C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2" y="4800600"/>
                <a:ext cx="7441535" cy="605871"/>
              </a:xfrm>
              <a:prstGeom prst="rect">
                <a:avLst/>
              </a:prstGeom>
              <a:blipFill>
                <a:blip r:embed="rId8"/>
                <a:stretch>
                  <a:fillRect l="-82" t="-7071" r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09A93-C436-4BBA-AD30-24306B4CA488}"/>
                  </a:ext>
                </a:extLst>
              </p:cNvPr>
              <p:cNvSpPr txBox="1"/>
              <p:nvPr/>
            </p:nvSpPr>
            <p:spPr>
              <a:xfrm>
                <a:off x="290584" y="5427917"/>
                <a:ext cx="8834081" cy="1201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分析</a:t>
                </a:r>
                <a:r>
                  <a:rPr lang="zh-CN" altLang="en-US" sz="2200" dirty="0">
                    <a:ea typeface="宋体" panose="02010600030101010101" pitchFamily="2" charset="-122"/>
                  </a:rPr>
                  <a:t>：递归增加的那部分公式的长度与格局长度呈线性相关，长度是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，递归的层数是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𝑙𝑜𝑔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r>
                  <a:rPr lang="zh-CN" altLang="en-US" sz="2200" dirty="0">
                    <a:ea typeface="宋体" panose="02010600030101010101" pitchFamily="2" charset="-122"/>
                  </a:rPr>
                  <a:t>。所以所得到的公式长度是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09A93-C436-4BBA-AD30-24306B4C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4" y="5427917"/>
                <a:ext cx="8834081" cy="1201483"/>
              </a:xfrm>
              <a:prstGeom prst="rect">
                <a:avLst/>
              </a:prstGeom>
              <a:blipFill>
                <a:blip r:embed="rId9"/>
                <a:stretch>
                  <a:fillRect l="-897" t="-3535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3" grpId="0" animBg="1"/>
      <p:bldP spid="29" grpId="0"/>
      <p:bldP spid="3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3306</Words>
  <Application>Microsoft Office PowerPoint</Application>
  <PresentationFormat>全屏显示(4:3)</PresentationFormat>
  <Paragraphs>498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-apple-system</vt:lpstr>
      <vt:lpstr>仿宋</vt:lpstr>
      <vt:lpstr>Arial</vt:lpstr>
      <vt:lpstr>Bell MT</vt:lpstr>
      <vt:lpstr>Brush Script MT</vt:lpstr>
      <vt:lpstr>Cambria Math</vt:lpstr>
      <vt:lpstr>Comic Sans MS</vt:lpstr>
      <vt:lpstr>Forte</vt:lpstr>
      <vt:lpstr>Lucida Handwriting</vt:lpstr>
      <vt:lpstr>Snap ITC</vt:lpstr>
      <vt:lpstr>Times New Roman</vt:lpstr>
      <vt:lpstr>Verdana</vt:lpstr>
      <vt:lpstr>Wingdings</vt:lpstr>
      <vt:lpstr>Default Design</vt:lpstr>
      <vt:lpstr>PSPACE-Completeness</vt:lpstr>
      <vt:lpstr>PowerPoint 演示文稿</vt:lpstr>
      <vt:lpstr>PSPACE-Completeness</vt:lpstr>
      <vt:lpstr>The TQBF problem  </vt:lpstr>
      <vt:lpstr>The PSPACE-completeness of TQBF </vt:lpstr>
      <vt:lpstr>The PSPACE-completeness of TQBF </vt:lpstr>
      <vt:lpstr>The PSPACE-completeness of TQBF </vt:lpstr>
      <vt:lpstr>The PSPACE-completeness of TQBF </vt:lpstr>
      <vt:lpstr>The PSPACE-completeness of TQBF </vt:lpstr>
      <vt:lpstr>Formulas as games  </vt:lpstr>
      <vt:lpstr>Formulas as games  </vt:lpstr>
      <vt:lpstr>The FORMULA-GAME problem  </vt:lpstr>
      <vt:lpstr>The FORMULA-GAME problem  </vt:lpstr>
      <vt:lpstr>The child’s game Geography  </vt:lpstr>
      <vt:lpstr>Generalized Geography  </vt:lpstr>
      <vt:lpstr>Generalized Geography  </vt:lpstr>
      <vt:lpstr>Generalized Geography  </vt:lpstr>
      <vt:lpstr>Generalized Geography  </vt:lpstr>
      <vt:lpstr>Generalized Geography  </vt:lpstr>
      <vt:lpstr>Generalized Geography  </vt:lpstr>
      <vt:lpstr>GG and its PSPACE-completeness  </vt:lpstr>
      <vt:lpstr>Why GG is PSPACE-hard (a) </vt:lpstr>
      <vt:lpstr>Why GG is PSPACE-hard (b) </vt:lpstr>
      <vt:lpstr>Why GG is PSPACE-hard (c) </vt:lpstr>
      <vt:lpstr>Why GG is PSPACE-hard (d) 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>Giorgi Japaridze</dc:creator>
  <cp:lastModifiedBy>赵 秀</cp:lastModifiedBy>
  <cp:revision>438</cp:revision>
  <dcterms:created xsi:type="dcterms:W3CDTF">2000-12-16T19:55:54Z</dcterms:created>
  <dcterms:modified xsi:type="dcterms:W3CDTF">2021-11-26T10:50:40Z</dcterms:modified>
</cp:coreProperties>
</file>