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89" r:id="rId5"/>
    <p:sldId id="288" r:id="rId6"/>
    <p:sldId id="291" r:id="rId7"/>
    <p:sldId id="292" r:id="rId8"/>
    <p:sldId id="293" r:id="rId9"/>
    <p:sldId id="296" r:id="rId10"/>
    <p:sldId id="297" r:id="rId11"/>
    <p:sldId id="298" r:id="rId12"/>
    <p:sldId id="301" r:id="rId13"/>
    <p:sldId id="299" r:id="rId14"/>
    <p:sldId id="300" r:id="rId15"/>
    <p:sldId id="303" r:id="rId16"/>
    <p:sldId id="305" r:id="rId17"/>
    <p:sldId id="307" r:id="rId18"/>
    <p:sldId id="309" r:id="rId19"/>
    <p:sldId id="310" r:id="rId20"/>
    <p:sldId id="311" r:id="rId21"/>
    <p:sldId id="308" r:id="rId22"/>
    <p:sldId id="312" r:id="rId23"/>
    <p:sldId id="313" r:id="rId24"/>
    <p:sldId id="316" r:id="rId25"/>
    <p:sldId id="314"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7256" autoAdjust="0"/>
  </p:normalViewPr>
  <p:slideViewPr>
    <p:cSldViewPr snapToGrid="0" snapToObjects="1">
      <p:cViewPr varScale="1">
        <p:scale>
          <a:sx n="76" d="100"/>
          <a:sy n="76" d="100"/>
        </p:scale>
        <p:origin x="261" y="2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9" d="100"/>
          <a:sy n="109" d="100"/>
        </p:scale>
        <p:origin x="334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313B0-7864-406E-98C1-CF3C9BF02279}"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63054-D68A-44E0-8F92-1F8A60740B6F}" type="slidenum">
              <a:rPr lang="zh-CN" altLang="en-US" smtClean="0"/>
              <a:t>‹#›</a:t>
            </a:fld>
            <a:endParaRPr lang="zh-CN" altLang="en-US"/>
          </a:p>
        </p:txBody>
      </p:sp>
    </p:spTree>
    <p:extLst>
      <p:ext uri="{BB962C8B-B14F-4D97-AF65-F5344CB8AC3E}">
        <p14:creationId xmlns:p14="http://schemas.microsoft.com/office/powerpoint/2010/main" val="2853533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多项式时间；</a:t>
            </a:r>
            <a:r>
              <a:rPr lang="en-US" altLang="zh-CN" sz="1200" b="0" i="0" kern="1200" dirty="0">
                <a:solidFill>
                  <a:schemeClr val="tx1"/>
                </a:solidFill>
                <a:effectLst/>
                <a:latin typeface="+mn-lt"/>
                <a:ea typeface="+mn-ea"/>
                <a:cs typeface="+mn-cs"/>
              </a:rPr>
              <a:t>NP</a:t>
            </a:r>
            <a:r>
              <a:rPr lang="zh-CN" altLang="en-US" sz="1200" b="0" i="0" kern="1200" dirty="0">
                <a:solidFill>
                  <a:schemeClr val="tx1"/>
                </a:solidFill>
                <a:effectLst/>
                <a:latin typeface="+mn-lt"/>
                <a:ea typeface="+mn-ea"/>
                <a:cs typeface="+mn-cs"/>
              </a:rPr>
              <a:t>不确定多项式时间；</a:t>
            </a:r>
            <a:r>
              <a:rPr lang="en-US" altLang="zh-CN" sz="1200" b="1" i="0" kern="1200" dirty="0">
                <a:solidFill>
                  <a:schemeClr val="tx1"/>
                </a:solidFill>
                <a:effectLst/>
                <a:latin typeface="+mn-lt"/>
                <a:ea typeface="+mn-ea"/>
                <a:cs typeface="+mn-cs"/>
              </a:rPr>
              <a:t>PSAPCE</a:t>
            </a:r>
            <a:r>
              <a:rPr lang="zh-CN" altLang="en-US" sz="1200" b="1"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Polynomial Space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多项式空间；</a:t>
            </a:r>
            <a:r>
              <a:rPr lang="en-US" altLang="zh-CN" sz="1200" b="0" i="0" kern="1200" dirty="0">
                <a:solidFill>
                  <a:schemeClr val="tx1"/>
                </a:solidFill>
                <a:effectLst/>
                <a:latin typeface="+mn-lt"/>
                <a:ea typeface="+mn-ea"/>
                <a:cs typeface="+mn-cs"/>
              </a:rPr>
              <a:t>EXP</a:t>
            </a:r>
            <a:r>
              <a:rPr lang="zh-CN" altLang="en-US" sz="1200" b="0" i="0" kern="1200" dirty="0">
                <a:solidFill>
                  <a:schemeClr val="tx1"/>
                </a:solidFill>
                <a:effectLst/>
                <a:latin typeface="+mn-lt"/>
                <a:ea typeface="+mn-ea"/>
                <a:cs typeface="+mn-cs"/>
              </a:rPr>
              <a:t>指数时间</a:t>
            </a:r>
            <a:endParaRPr lang="zh-CN" altLang="en-US"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3</a:t>
            </a:fld>
            <a:endParaRPr lang="zh-CN" altLang="en-US"/>
          </a:p>
        </p:txBody>
      </p:sp>
    </p:spTree>
    <p:extLst>
      <p:ext uri="{BB962C8B-B14F-4D97-AF65-F5344CB8AC3E}">
        <p14:creationId xmlns:p14="http://schemas.microsoft.com/office/powerpoint/2010/main" val="307251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而证明 </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完全的，需要将任意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问题（</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）约化到 </a:t>
            </a:r>
            <a:r>
              <a:rPr lang="en-US" altLang="zh-CN" sz="1200" b="0" i="0" kern="1200" dirty="0">
                <a:solidFill>
                  <a:schemeClr val="tx1"/>
                </a:solidFill>
                <a:effectLst/>
                <a:latin typeface="+mn-lt"/>
                <a:ea typeface="+mn-ea"/>
                <a:cs typeface="+mn-cs"/>
              </a:rPr>
              <a:t>PATH</a:t>
            </a:r>
          </a:p>
          <a:p>
            <a:r>
              <a:rPr lang="zh-CN" altLang="en-US" sz="1200" b="0" i="0" kern="1200" dirty="0">
                <a:solidFill>
                  <a:schemeClr val="tx1"/>
                </a:solidFill>
                <a:effectLst/>
                <a:latin typeface="+mn-lt"/>
                <a:ea typeface="+mn-ea"/>
                <a:cs typeface="+mn-cs"/>
              </a:rPr>
              <a:t>。约化方法就是构造图 </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，使得每一个节点都是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 </a:t>
            </a:r>
            <a:r>
              <a:rPr lang="zh-CN" altLang="en-US" sz="1200" b="0" i="0" kern="1200" dirty="0">
                <a:solidFill>
                  <a:schemeClr val="tx1"/>
                </a:solidFill>
                <a:effectLst/>
                <a:latin typeface="+mn-lt"/>
                <a:ea typeface="+mn-ea"/>
                <a:cs typeface="+mn-cs"/>
              </a:rPr>
              <a:t>的可能状态（包括</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的状态，</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两个指针的位置和工作带内容，这些内容可以证明都不超过对数空间，其实都是一些常数）。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而每一条有向边，指的是两节点间的转换符合图灵机的定义，生成这些边的过程所需的额外空间也是对数量级。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由此设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为初始状态，</a:t>
            </a:r>
            <a:r>
              <a:rPr lang="en-US" altLang="zh-CN" sz="1200" b="0" i="0"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为终止状态（如果本来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有多个终止状态，可以改造为移动到统一状态），因此在 </a:t>
            </a:r>
            <a:r>
              <a:rPr lang="en-US" altLang="zh-CN" sz="1200" b="0" i="0" kern="1200" dirty="0">
                <a:solidFill>
                  <a:schemeClr val="tx1"/>
                </a:solidFill>
                <a:effectLst/>
                <a:latin typeface="+mn-lt"/>
                <a:ea typeface="+mn-ea"/>
                <a:cs typeface="+mn-cs"/>
              </a:rPr>
              <a:t>G </a:t>
            </a:r>
            <a:r>
              <a:rPr lang="zh-CN" altLang="en-US" sz="1200" b="0" i="0" kern="1200" dirty="0">
                <a:solidFill>
                  <a:schemeClr val="tx1"/>
                </a:solidFill>
                <a:effectLst/>
                <a:latin typeface="+mn-lt"/>
                <a:ea typeface="+mn-ea"/>
                <a:cs typeface="+mn-cs"/>
              </a:rPr>
              <a:t>上找到一条路径从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到 </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，完全等价于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完全，证毕。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solidFill>
                  <a:schemeClr val="accent1"/>
                </a:solidFill>
              </a:rPr>
              <a:t>转换器顺序的走遍所有可能的长度为</a:t>
            </a:r>
            <a:r>
              <a:rPr lang="en-US" altLang="zh-CN" b="1" dirty="0">
                <a:solidFill>
                  <a:schemeClr val="accent1"/>
                </a:solidFill>
              </a:rPr>
              <a:t>c log n</a:t>
            </a:r>
            <a:r>
              <a:rPr lang="zh-CN" altLang="en-US" b="1" dirty="0">
                <a:solidFill>
                  <a:schemeClr val="accent1"/>
                </a:solidFill>
              </a:rPr>
              <a:t>的字符串， 检查每一个是否是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上的合法格局</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12</a:t>
            </a:fld>
            <a:endParaRPr lang="zh-CN" altLang="en-US"/>
          </a:p>
        </p:txBody>
      </p:sp>
    </p:spTree>
    <p:extLst>
      <p:ext uri="{BB962C8B-B14F-4D97-AF65-F5344CB8AC3E}">
        <p14:creationId xmlns:p14="http://schemas.microsoft.com/office/powerpoint/2010/main" val="322783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而证明 </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完全的，需要将任意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问题（</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）约化到 </a:t>
            </a:r>
            <a:r>
              <a:rPr lang="en-US" altLang="zh-CN" sz="1200" b="0" i="0" kern="1200" dirty="0">
                <a:solidFill>
                  <a:schemeClr val="tx1"/>
                </a:solidFill>
                <a:effectLst/>
                <a:latin typeface="+mn-lt"/>
                <a:ea typeface="+mn-ea"/>
                <a:cs typeface="+mn-cs"/>
              </a:rPr>
              <a:t>PATH</a:t>
            </a:r>
          </a:p>
          <a:p>
            <a:r>
              <a:rPr lang="zh-CN" altLang="en-US" sz="1200" b="0" i="0" kern="1200" dirty="0">
                <a:solidFill>
                  <a:schemeClr val="tx1"/>
                </a:solidFill>
                <a:effectLst/>
                <a:latin typeface="+mn-lt"/>
                <a:ea typeface="+mn-ea"/>
                <a:cs typeface="+mn-cs"/>
              </a:rPr>
              <a:t>。约化方法就是构造图 </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，使得每一个节点都是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 </a:t>
            </a:r>
            <a:r>
              <a:rPr lang="zh-CN" altLang="en-US" sz="1200" b="0" i="0" kern="1200" dirty="0">
                <a:solidFill>
                  <a:schemeClr val="tx1"/>
                </a:solidFill>
                <a:effectLst/>
                <a:latin typeface="+mn-lt"/>
                <a:ea typeface="+mn-ea"/>
                <a:cs typeface="+mn-cs"/>
              </a:rPr>
              <a:t>的可能状态（包括</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的状态，</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两个指针的位置和工作带内容，这些内容可以证明都不超过对数空间，其实都是一些常数）。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而每一条有向边，指的是两节点间的转换符合图灵机的定义，生成这些边的过程所需的额外空间也是对数量级。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由此设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为初始状态，</a:t>
            </a:r>
            <a:r>
              <a:rPr lang="en-US" altLang="zh-CN" sz="1200" b="0" i="0"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为终止状态（如果本来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有多个终止状态，可以改造为移动到统一状态），因此在 </a:t>
            </a:r>
            <a:r>
              <a:rPr lang="en-US" altLang="zh-CN" sz="1200" b="0" i="0" kern="1200" dirty="0">
                <a:solidFill>
                  <a:schemeClr val="tx1"/>
                </a:solidFill>
                <a:effectLst/>
                <a:latin typeface="+mn-lt"/>
                <a:ea typeface="+mn-ea"/>
                <a:cs typeface="+mn-cs"/>
              </a:rPr>
              <a:t>G </a:t>
            </a:r>
            <a:r>
              <a:rPr lang="zh-CN" altLang="en-US" sz="1200" b="0" i="0" kern="1200" dirty="0">
                <a:solidFill>
                  <a:schemeClr val="tx1"/>
                </a:solidFill>
                <a:effectLst/>
                <a:latin typeface="+mn-lt"/>
                <a:ea typeface="+mn-ea"/>
                <a:cs typeface="+mn-cs"/>
              </a:rPr>
              <a:t>上找到一条路径从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到 </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，完全等价于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完全，证毕。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solidFill>
                  <a:schemeClr val="accent1"/>
                </a:solidFill>
              </a:rPr>
              <a:t>转换器顺序的走遍所有可能的长度为</a:t>
            </a:r>
            <a:r>
              <a:rPr lang="en-US" altLang="zh-CN" b="1" dirty="0">
                <a:solidFill>
                  <a:schemeClr val="accent1"/>
                </a:solidFill>
              </a:rPr>
              <a:t>c log n</a:t>
            </a:r>
            <a:r>
              <a:rPr lang="zh-CN" altLang="en-US" b="1" dirty="0">
                <a:solidFill>
                  <a:schemeClr val="accent1"/>
                </a:solidFill>
              </a:rPr>
              <a:t>的字符串， 检查每一个是否是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上的合法格局</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13</a:t>
            </a:fld>
            <a:endParaRPr lang="zh-CN" altLang="en-US"/>
          </a:p>
        </p:txBody>
      </p:sp>
    </p:spTree>
    <p:extLst>
      <p:ext uri="{BB962C8B-B14F-4D97-AF65-F5344CB8AC3E}">
        <p14:creationId xmlns:p14="http://schemas.microsoft.com/office/powerpoint/2010/main" val="323584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而证明 </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完全的，需要将任意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问题（</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）约化到 </a:t>
            </a:r>
            <a:r>
              <a:rPr lang="en-US" altLang="zh-CN" sz="1200" b="0" i="0" kern="1200" dirty="0">
                <a:solidFill>
                  <a:schemeClr val="tx1"/>
                </a:solidFill>
                <a:effectLst/>
                <a:latin typeface="+mn-lt"/>
                <a:ea typeface="+mn-ea"/>
                <a:cs typeface="+mn-cs"/>
              </a:rPr>
              <a:t>PATH</a:t>
            </a:r>
          </a:p>
          <a:p>
            <a:r>
              <a:rPr lang="zh-CN" altLang="en-US" sz="1200" b="0" i="0" kern="1200" dirty="0">
                <a:solidFill>
                  <a:schemeClr val="tx1"/>
                </a:solidFill>
                <a:effectLst/>
                <a:latin typeface="+mn-lt"/>
                <a:ea typeface="+mn-ea"/>
                <a:cs typeface="+mn-cs"/>
              </a:rPr>
              <a:t>。约化方法就是构造图 </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，使得每一个节点都是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 </a:t>
            </a:r>
            <a:r>
              <a:rPr lang="zh-CN" altLang="en-US" sz="1200" b="0" i="0" kern="1200" dirty="0">
                <a:solidFill>
                  <a:schemeClr val="tx1"/>
                </a:solidFill>
                <a:effectLst/>
                <a:latin typeface="+mn-lt"/>
                <a:ea typeface="+mn-ea"/>
                <a:cs typeface="+mn-cs"/>
              </a:rPr>
              <a:t>的可能状态（包括</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的状态，</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两个指针的位置和工作带内容，这些内容可以证明都不超过对数空间，其实都是一些常数）。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而每一条有向边，指的是两节点间的转换符合图灵机的定义，生成这些边的过程所需的额外空间也是对数量级。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由此设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为初始状态，</a:t>
            </a:r>
            <a:r>
              <a:rPr lang="en-US" altLang="zh-CN" sz="1200" b="0" i="0"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为终止状态（如果本来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有多个终止状态，可以改造为移动到统一状态），因此在 </a:t>
            </a:r>
            <a:r>
              <a:rPr lang="en-US" altLang="zh-CN" sz="1200" b="0" i="0" kern="1200" dirty="0">
                <a:solidFill>
                  <a:schemeClr val="tx1"/>
                </a:solidFill>
                <a:effectLst/>
                <a:latin typeface="+mn-lt"/>
                <a:ea typeface="+mn-ea"/>
                <a:cs typeface="+mn-cs"/>
              </a:rPr>
              <a:t>G </a:t>
            </a:r>
            <a:r>
              <a:rPr lang="zh-CN" altLang="en-US" sz="1200" b="0" i="0" kern="1200" dirty="0">
                <a:solidFill>
                  <a:schemeClr val="tx1"/>
                </a:solidFill>
                <a:effectLst/>
                <a:latin typeface="+mn-lt"/>
                <a:ea typeface="+mn-ea"/>
                <a:cs typeface="+mn-cs"/>
              </a:rPr>
              <a:t>上找到一条路径从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到 </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，完全等价于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完全，证毕。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solidFill>
                  <a:schemeClr val="accent1"/>
                </a:solidFill>
              </a:rPr>
              <a:t>转换器顺序的走遍所有可能的长度为</a:t>
            </a:r>
            <a:r>
              <a:rPr lang="en-US" altLang="zh-CN" b="1" dirty="0">
                <a:solidFill>
                  <a:schemeClr val="accent1"/>
                </a:solidFill>
              </a:rPr>
              <a:t>c log n</a:t>
            </a:r>
            <a:r>
              <a:rPr lang="zh-CN" altLang="en-US" b="1" dirty="0">
                <a:solidFill>
                  <a:schemeClr val="accent1"/>
                </a:solidFill>
              </a:rPr>
              <a:t>的字符串， 检查每一个是否是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上的合法格局</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14</a:t>
            </a:fld>
            <a:endParaRPr lang="zh-CN" altLang="en-US"/>
          </a:p>
        </p:txBody>
      </p:sp>
    </p:spTree>
    <p:extLst>
      <p:ext uri="{BB962C8B-B14F-4D97-AF65-F5344CB8AC3E}">
        <p14:creationId xmlns:p14="http://schemas.microsoft.com/office/powerpoint/2010/main" val="8423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15</a:t>
            </a:fld>
            <a:endParaRPr lang="zh-CN" altLang="en-US"/>
          </a:p>
        </p:txBody>
      </p:sp>
    </p:spTree>
    <p:extLst>
      <p:ext uri="{BB962C8B-B14F-4D97-AF65-F5344CB8AC3E}">
        <p14:creationId xmlns:p14="http://schemas.microsoft.com/office/powerpoint/2010/main" val="292305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16</a:t>
            </a:fld>
            <a:endParaRPr lang="zh-CN" altLang="en-US"/>
          </a:p>
        </p:txBody>
      </p:sp>
    </p:spTree>
    <p:extLst>
      <p:ext uri="{BB962C8B-B14F-4D97-AF65-F5344CB8AC3E}">
        <p14:creationId xmlns:p14="http://schemas.microsoft.com/office/powerpoint/2010/main" val="27104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17</a:t>
            </a:fld>
            <a:endParaRPr lang="zh-CN" altLang="en-US"/>
          </a:p>
        </p:txBody>
      </p:sp>
    </p:spTree>
    <p:extLst>
      <p:ext uri="{BB962C8B-B14F-4D97-AF65-F5344CB8AC3E}">
        <p14:creationId xmlns:p14="http://schemas.microsoft.com/office/powerpoint/2010/main" val="39266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18</a:t>
            </a:fld>
            <a:endParaRPr lang="zh-CN" altLang="en-US"/>
          </a:p>
        </p:txBody>
      </p:sp>
    </p:spTree>
    <p:extLst>
      <p:ext uri="{BB962C8B-B14F-4D97-AF65-F5344CB8AC3E}">
        <p14:creationId xmlns:p14="http://schemas.microsoft.com/office/powerpoint/2010/main" val="390965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19</a:t>
            </a:fld>
            <a:endParaRPr lang="zh-CN" altLang="en-US"/>
          </a:p>
        </p:txBody>
      </p:sp>
    </p:spTree>
    <p:extLst>
      <p:ext uri="{BB962C8B-B14F-4D97-AF65-F5344CB8AC3E}">
        <p14:creationId xmlns:p14="http://schemas.microsoft.com/office/powerpoint/2010/main" val="145712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20</a:t>
            </a:fld>
            <a:endParaRPr lang="zh-CN" altLang="en-US"/>
          </a:p>
        </p:txBody>
      </p:sp>
    </p:spTree>
    <p:extLst>
      <p:ext uri="{BB962C8B-B14F-4D97-AF65-F5344CB8AC3E}">
        <p14:creationId xmlns:p14="http://schemas.microsoft.com/office/powerpoint/2010/main" val="528479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21</a:t>
            </a:fld>
            <a:endParaRPr lang="zh-CN" altLang="en-US"/>
          </a:p>
        </p:txBody>
      </p:sp>
    </p:spTree>
    <p:extLst>
      <p:ext uri="{BB962C8B-B14F-4D97-AF65-F5344CB8AC3E}">
        <p14:creationId xmlns:p14="http://schemas.microsoft.com/office/powerpoint/2010/main" val="424945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在只读带输入头能读取符号，但是不能改变他们。这个头必须停留在包含输入的那部分带子上，给机器提供一条路径，使它能够检测何时读写头在输入的左端和右端，</a:t>
            </a:r>
            <a:endParaRPr lang="en-US" altLang="zh-CN" dirty="0"/>
          </a:p>
          <a:p>
            <a:r>
              <a:rPr lang="zh-CN" altLang="en-US" dirty="0"/>
              <a:t>只有工作带上被扫描的单元才构成这种形式图灵机的空间复杂性</a:t>
            </a:r>
          </a:p>
        </p:txBody>
      </p:sp>
      <p:sp>
        <p:nvSpPr>
          <p:cNvPr id="4" name="灯片编号占位符 3"/>
          <p:cNvSpPr>
            <a:spLocks noGrp="1"/>
          </p:cNvSpPr>
          <p:nvPr>
            <p:ph type="sldNum" sz="quarter" idx="10"/>
          </p:nvPr>
        </p:nvSpPr>
        <p:spPr/>
        <p:txBody>
          <a:bodyPr/>
          <a:lstStyle/>
          <a:p>
            <a:fld id="{C8563054-D68A-44E0-8F92-1F8A60740B6F}" type="slidenum">
              <a:rPr lang="zh-CN" altLang="en-US" smtClean="0"/>
              <a:t>4</a:t>
            </a:fld>
            <a:endParaRPr lang="zh-CN" altLang="en-US"/>
          </a:p>
        </p:txBody>
      </p:sp>
    </p:spTree>
    <p:extLst>
      <p:ext uri="{BB962C8B-B14F-4D97-AF65-F5344CB8AC3E}">
        <p14:creationId xmlns:p14="http://schemas.microsoft.com/office/powerpoint/2010/main" val="2509197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22</a:t>
            </a:fld>
            <a:endParaRPr lang="zh-CN" altLang="en-US"/>
          </a:p>
        </p:txBody>
      </p:sp>
    </p:spTree>
    <p:extLst>
      <p:ext uri="{BB962C8B-B14F-4D97-AF65-F5344CB8AC3E}">
        <p14:creationId xmlns:p14="http://schemas.microsoft.com/office/powerpoint/2010/main" val="1198266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在之前找 </a:t>
            </a:r>
            <a:r>
              <a:rPr lang="en-US" altLang="zh-CN" dirty="0"/>
              <a:t>s-t </a:t>
            </a:r>
            <a:r>
              <a:rPr lang="zh-CN" altLang="en-US" dirty="0"/>
              <a:t>路径的 </a:t>
            </a:r>
            <a:r>
              <a:rPr lang="en-US" altLang="zh-CN" dirty="0"/>
              <a:t>NL </a:t>
            </a:r>
            <a:r>
              <a:rPr lang="zh-CN" altLang="en-US" dirty="0"/>
              <a:t>算法基础上，找所有 从 </a:t>
            </a:r>
            <a:r>
              <a:rPr lang="en-US" altLang="zh-CN" dirty="0"/>
              <a:t>s </a:t>
            </a:r>
            <a:r>
              <a:rPr lang="zh-CN" altLang="en-US" dirty="0"/>
              <a:t>出发的所有可达点，验证其中不包含 </a:t>
            </a:r>
            <a:r>
              <a:rPr lang="en-US" altLang="zh-CN" dirty="0"/>
              <a:t>t</a:t>
            </a:r>
            <a:r>
              <a:rPr lang="zh-CN" altLang="en-US" dirty="0"/>
              <a:t>。</a:t>
            </a:r>
            <a:endParaRPr lang="en-US" altLang="zh-CN" dirty="0"/>
          </a:p>
          <a:p>
            <a:r>
              <a:rPr lang="zh-CN" altLang="en-US" dirty="0"/>
              <a:t>因为它是对数空间的，所 以不可能把所有的点都记录下来，然后检查 </a:t>
            </a:r>
            <a:r>
              <a:rPr lang="en-US" altLang="zh-CN" dirty="0"/>
              <a:t>t </a:t>
            </a:r>
            <a:r>
              <a:rPr lang="zh-CN" altLang="en-US" dirty="0"/>
              <a:t>在不在，</a:t>
            </a:r>
            <a:endParaRPr lang="en-US" altLang="zh-CN" dirty="0"/>
          </a:p>
          <a:p>
            <a:r>
              <a:rPr lang="zh-CN" altLang="en-US" dirty="0"/>
              <a:t>这需要线性空 间，所以它只能计数，如果我们知道实际上从 </a:t>
            </a:r>
            <a:r>
              <a:rPr lang="en-US" altLang="zh-CN" dirty="0"/>
              <a:t>s </a:t>
            </a:r>
            <a:r>
              <a:rPr lang="zh-CN" altLang="en-US" dirty="0"/>
              <a:t>出发可以到达的点的总 数，那 </a:t>
            </a:r>
            <a:r>
              <a:rPr lang="en-US" altLang="zh-CN" dirty="0"/>
              <a:t>NTM </a:t>
            </a:r>
            <a:r>
              <a:rPr lang="zh-CN" altLang="en-US" dirty="0"/>
              <a:t>再猜从 </a:t>
            </a:r>
            <a:r>
              <a:rPr lang="en-US" altLang="zh-CN" dirty="0"/>
              <a:t>s </a:t>
            </a:r>
            <a:r>
              <a:rPr lang="zh-CN" altLang="en-US" dirty="0"/>
              <a:t>出发</a:t>
            </a:r>
            <a:endParaRPr lang="en-US" altLang="zh-CN" dirty="0"/>
          </a:p>
          <a:p>
            <a:r>
              <a:rPr lang="zh-CN" altLang="en-US" dirty="0"/>
              <a:t>，排除了 </a:t>
            </a:r>
            <a:r>
              <a:rPr lang="en-US" altLang="zh-CN" dirty="0"/>
              <a:t>t </a:t>
            </a:r>
            <a:r>
              <a:rPr lang="zh-CN" altLang="en-US" dirty="0"/>
              <a:t>之后可以到达的点总数，两个总 数相等说明 </a:t>
            </a:r>
            <a:r>
              <a:rPr lang="en-US" altLang="zh-CN" dirty="0"/>
              <a:t>t </a:t>
            </a:r>
            <a:r>
              <a:rPr lang="zh-CN" altLang="en-US" dirty="0"/>
              <a:t>是不可达的，</a:t>
            </a:r>
            <a:r>
              <a:rPr lang="en-US" altLang="zh-CN" dirty="0"/>
              <a:t>accept</a:t>
            </a:r>
            <a:r>
              <a:rPr lang="zh-CN" altLang="en-US" dirty="0"/>
              <a:t>，不相等就 </a:t>
            </a:r>
            <a:r>
              <a:rPr lang="en-US" altLang="zh-CN" dirty="0"/>
              <a:t>reject</a:t>
            </a:r>
            <a:r>
              <a:rPr lang="zh-CN" altLang="en-US" dirty="0"/>
              <a:t>。</a:t>
            </a:r>
            <a:endParaRPr lang="en-US" altLang="zh-CN" dirty="0"/>
          </a:p>
          <a:p>
            <a:r>
              <a:rPr lang="zh-CN" altLang="en-US" dirty="0"/>
              <a:t>然后解决怎么统 计所有可达点的问题，设计一个迭代的方法，从 </a:t>
            </a:r>
            <a:r>
              <a:rPr lang="en-US" altLang="zh-CN" dirty="0"/>
              <a:t>ci </a:t>
            </a:r>
            <a:r>
              <a:rPr lang="zh-CN" altLang="en-US" dirty="0"/>
              <a:t>到 </a:t>
            </a:r>
            <a:r>
              <a:rPr lang="en-US" altLang="zh-CN" dirty="0"/>
              <a:t>ci+1 </a:t>
            </a:r>
            <a:r>
              <a:rPr lang="zh-CN" altLang="en-US" dirty="0"/>
              <a:t>的方法，就 是判断跟当前可达点相连的边就是在下一个集合里的。</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23</a:t>
            </a:fld>
            <a:endParaRPr lang="zh-CN" altLang="en-US"/>
          </a:p>
        </p:txBody>
      </p:sp>
    </p:spTree>
    <p:extLst>
      <p:ext uri="{BB962C8B-B14F-4D97-AF65-F5344CB8AC3E}">
        <p14:creationId xmlns:p14="http://schemas.microsoft.com/office/powerpoint/2010/main" val="1531359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24</a:t>
            </a:fld>
            <a:endParaRPr lang="zh-CN" altLang="en-US"/>
          </a:p>
        </p:txBody>
      </p:sp>
    </p:spTree>
    <p:extLst>
      <p:ext uri="{BB962C8B-B14F-4D97-AF65-F5344CB8AC3E}">
        <p14:creationId xmlns:p14="http://schemas.microsoft.com/office/powerpoint/2010/main" val="1869717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空间复杂度是指计算机科学领域完成一个算法所需要占用的存储空间，一般是输入参数的函数。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它是算法优劣的重要度量指标，一般来说，空间复杂度越小，算法越好。</a:t>
            </a:r>
            <a:endParaRPr lang="en-US" altLang="zh-CN" sz="1200" b="0" i="0" kern="1200" dirty="0">
              <a:solidFill>
                <a:schemeClr val="tx1"/>
              </a:solidFill>
              <a:effectLst/>
              <a:latin typeface="+mn-lt"/>
              <a:ea typeface="+mn-ea"/>
              <a:cs typeface="+mn-cs"/>
            </a:endParaRPr>
          </a:p>
          <a:p>
            <a:br>
              <a:rPr lang="zh-CN" altLang="en-US" dirty="0"/>
            </a:b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25</a:t>
            </a:fld>
            <a:endParaRPr lang="zh-CN" altLang="en-US"/>
          </a:p>
        </p:txBody>
      </p:sp>
    </p:spTree>
    <p:extLst>
      <p:ext uri="{BB962C8B-B14F-4D97-AF65-F5344CB8AC3E}">
        <p14:creationId xmlns:p14="http://schemas.microsoft.com/office/powerpoint/2010/main" val="261744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5</a:t>
            </a:fld>
            <a:endParaRPr lang="zh-CN" altLang="en-US"/>
          </a:p>
        </p:txBody>
      </p:sp>
    </p:spTree>
    <p:extLst>
      <p:ext uri="{BB962C8B-B14F-4D97-AF65-F5344CB8AC3E}">
        <p14:creationId xmlns:p14="http://schemas.microsoft.com/office/powerpoint/2010/main" val="2641613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6</a:t>
            </a:fld>
            <a:endParaRPr lang="zh-CN" altLang="en-US"/>
          </a:p>
        </p:txBody>
      </p:sp>
    </p:spTree>
    <p:extLst>
      <p:ext uri="{BB962C8B-B14F-4D97-AF65-F5344CB8AC3E}">
        <p14:creationId xmlns:p14="http://schemas.microsoft.com/office/powerpoint/2010/main" val="132700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判定</a:t>
            </a:r>
            <a:r>
              <a:rPr lang="en-US" altLang="zh-CN" sz="1200" b="1" dirty="0"/>
              <a:t>PATH</a:t>
            </a:r>
            <a:r>
              <a:rPr lang="zh-CN" altLang="en-US" sz="1200" b="1" dirty="0"/>
              <a:t>的非确定型对数空间</a:t>
            </a:r>
            <a:r>
              <a:rPr lang="en-US" altLang="zh-CN" sz="1200" b="1" dirty="0"/>
              <a:t>TM</a:t>
            </a:r>
            <a:r>
              <a:rPr lang="zh-CN" altLang="en-US" sz="1200" b="1" dirty="0"/>
              <a:t>从节点</a:t>
            </a:r>
            <a:r>
              <a:rPr lang="en-US" altLang="zh-CN" sz="1200" b="1" dirty="0"/>
              <a:t>s</a:t>
            </a:r>
            <a:r>
              <a:rPr lang="zh-CN" altLang="en-US" sz="1200" b="1" dirty="0"/>
              <a:t>开始运算非确定的猜测从</a:t>
            </a:r>
            <a:r>
              <a:rPr lang="en-US" altLang="zh-CN" sz="1200" b="1" dirty="0"/>
              <a:t>s</a:t>
            </a:r>
          </a:p>
          <a:p>
            <a:r>
              <a:rPr lang="zh-CN" altLang="en-US" sz="1200" b="1" dirty="0"/>
              <a:t>到</a:t>
            </a:r>
            <a:r>
              <a:rPr lang="en-US" altLang="zh-CN" sz="1200" b="1" dirty="0"/>
              <a:t>t</a:t>
            </a:r>
            <a:r>
              <a:rPr lang="zh-CN" altLang="en-US" sz="1200" b="1" dirty="0"/>
              <a:t>的路径的每一步。机器在工作带上只记录每一步当前节点的位置，</a:t>
            </a:r>
            <a:endParaRPr lang="en-US" altLang="zh-CN" sz="1200" b="1" dirty="0"/>
          </a:p>
          <a:p>
            <a:r>
              <a:rPr lang="zh-CN" altLang="en-US" sz="1200" b="1" dirty="0"/>
              <a:t>而不是整条路径。机器从当前节点所指向的节点中非确定地选择下一节点</a:t>
            </a:r>
            <a:endParaRPr lang="en-US" altLang="zh-CN" sz="1200" b="1" dirty="0"/>
          </a:p>
          <a:p>
            <a:r>
              <a:rPr lang="zh-CN" altLang="en-US" sz="1200" b="1" dirty="0"/>
              <a:t>。它反复执行这一操作，直到到达节点</a:t>
            </a:r>
            <a:r>
              <a:rPr lang="en-US" altLang="zh-CN" sz="1200" b="1" dirty="0"/>
              <a:t>t</a:t>
            </a:r>
            <a:r>
              <a:rPr lang="zh-CN" altLang="en-US" sz="1200" b="1" dirty="0"/>
              <a:t>，或者执行</a:t>
            </a:r>
            <a:r>
              <a:rPr lang="en-US" altLang="zh-CN" sz="1200" b="1" dirty="0"/>
              <a:t>m</a:t>
            </a:r>
            <a:r>
              <a:rPr lang="zh-CN" altLang="en-US" sz="1200" b="1" dirty="0"/>
              <a:t>步以后拒绝，其中</a:t>
            </a:r>
            <a:r>
              <a:rPr lang="en-US" altLang="zh-CN" sz="1200" b="1" dirty="0"/>
              <a:t>m</a:t>
            </a:r>
            <a:r>
              <a:rPr lang="zh-CN" altLang="en-US" sz="1200" b="1" dirty="0"/>
              <a:t>是图中节点的个数，所以</a:t>
            </a:r>
            <a:r>
              <a:rPr lang="en-US" altLang="zh-CN" sz="1200" b="1" dirty="0"/>
              <a:t>PATN</a:t>
            </a:r>
            <a:r>
              <a:rPr lang="zh-CN" altLang="en-US" sz="1200" b="1" dirty="0"/>
              <a:t>属于</a:t>
            </a:r>
            <a:r>
              <a:rPr lang="en-US" altLang="zh-CN" sz="1200" b="1" dirty="0"/>
              <a:t>NL</a:t>
            </a:r>
            <a:endParaRPr lang="en-US" altLang="zh-CN" sz="1200"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7</a:t>
            </a:fld>
            <a:endParaRPr lang="zh-CN" altLang="en-US"/>
          </a:p>
        </p:txBody>
      </p:sp>
    </p:spTree>
    <p:extLst>
      <p:ext uri="{BB962C8B-B14F-4D97-AF65-F5344CB8AC3E}">
        <p14:creationId xmlns:p14="http://schemas.microsoft.com/office/powerpoint/2010/main" val="233154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判定</a:t>
            </a:r>
            <a:r>
              <a:rPr lang="en-US" altLang="zh-CN" sz="1200" b="1" dirty="0"/>
              <a:t>PATH</a:t>
            </a:r>
            <a:r>
              <a:rPr lang="zh-CN" altLang="en-US" sz="1200" b="1" dirty="0"/>
              <a:t>的非确定型对数空间</a:t>
            </a:r>
            <a:r>
              <a:rPr lang="en-US" altLang="zh-CN" sz="1200" b="1" dirty="0"/>
              <a:t>TM</a:t>
            </a:r>
            <a:r>
              <a:rPr lang="zh-CN" altLang="en-US" sz="1200" b="1" dirty="0"/>
              <a:t>从节点</a:t>
            </a:r>
            <a:r>
              <a:rPr lang="en-US" altLang="zh-CN" sz="1200" b="1" dirty="0"/>
              <a:t>s</a:t>
            </a:r>
            <a:r>
              <a:rPr lang="zh-CN" altLang="en-US" sz="1200" b="1" dirty="0"/>
              <a:t>开始运算非确定的猜测从</a:t>
            </a:r>
            <a:r>
              <a:rPr lang="en-US" altLang="zh-CN" sz="1200" b="1" dirty="0"/>
              <a:t>s</a:t>
            </a:r>
          </a:p>
          <a:p>
            <a:r>
              <a:rPr lang="zh-CN" altLang="en-US" sz="1200" b="1" dirty="0"/>
              <a:t>到</a:t>
            </a:r>
            <a:r>
              <a:rPr lang="en-US" altLang="zh-CN" sz="1200" b="1" dirty="0"/>
              <a:t>t</a:t>
            </a:r>
            <a:r>
              <a:rPr lang="zh-CN" altLang="en-US" sz="1200" b="1" dirty="0"/>
              <a:t>的路径的每一步。机器在工作带上只记录每一步当前节点的位置，</a:t>
            </a:r>
            <a:endParaRPr lang="en-US" altLang="zh-CN" sz="1200" b="1" dirty="0"/>
          </a:p>
          <a:p>
            <a:r>
              <a:rPr lang="zh-CN" altLang="en-US" sz="1200" b="1" dirty="0"/>
              <a:t>而不是整条路径。机器从当前节点所指向的节点中非确定地选择下一节点</a:t>
            </a:r>
            <a:endParaRPr lang="en-US" altLang="zh-CN" sz="1200" b="1" dirty="0"/>
          </a:p>
          <a:p>
            <a:r>
              <a:rPr lang="zh-CN" altLang="en-US" sz="1200" b="1" dirty="0"/>
              <a:t>。它反复执行这一操作，直到到达节点</a:t>
            </a:r>
            <a:r>
              <a:rPr lang="en-US" altLang="zh-CN" sz="1200" b="1" dirty="0"/>
              <a:t>t</a:t>
            </a:r>
            <a:r>
              <a:rPr lang="zh-CN" altLang="en-US" sz="1200" b="1" dirty="0"/>
              <a:t>，或者执行</a:t>
            </a:r>
            <a:r>
              <a:rPr lang="en-US" altLang="zh-CN" sz="1200" b="1" dirty="0"/>
              <a:t>m</a:t>
            </a:r>
            <a:r>
              <a:rPr lang="zh-CN" altLang="en-US" sz="1200" b="1" dirty="0"/>
              <a:t>步以后拒绝，其中</a:t>
            </a:r>
            <a:r>
              <a:rPr lang="en-US" altLang="zh-CN" sz="1200" b="1" dirty="0"/>
              <a:t>m</a:t>
            </a:r>
            <a:r>
              <a:rPr lang="zh-CN" altLang="en-US" sz="1200" b="1" dirty="0"/>
              <a:t>是图中节点的个数，所以</a:t>
            </a:r>
            <a:r>
              <a:rPr lang="en-US" altLang="zh-CN" sz="1200" b="1" dirty="0"/>
              <a:t>PATN</a:t>
            </a:r>
            <a:r>
              <a:rPr lang="zh-CN" altLang="en-US" sz="1200" b="1" dirty="0"/>
              <a:t>属于</a:t>
            </a:r>
            <a:r>
              <a:rPr lang="en-US" altLang="zh-CN" sz="1200" b="1"/>
              <a:t>NL</a:t>
            </a:r>
            <a:endParaRPr lang="en-US" altLang="zh-CN" sz="1200"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8</a:t>
            </a:fld>
            <a:endParaRPr lang="zh-CN" altLang="en-US"/>
          </a:p>
        </p:txBody>
      </p:sp>
    </p:spTree>
    <p:extLst>
      <p:ext uri="{BB962C8B-B14F-4D97-AF65-F5344CB8AC3E}">
        <p14:creationId xmlns:p14="http://schemas.microsoft.com/office/powerpoint/2010/main" val="218490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萨维奇定理表明</a:t>
            </a:r>
            <a:r>
              <a:rPr lang="en-US" altLang="zh-CN" dirty="0"/>
              <a:t>NTM</a:t>
            </a:r>
            <a:r>
              <a:rPr lang="zh-CN" altLang="en-US" dirty="0"/>
              <a:t>可以转换成</a:t>
            </a:r>
            <a:r>
              <a:rPr lang="en-US" altLang="zh-CN" dirty="0"/>
              <a:t>TM</a:t>
            </a:r>
            <a:r>
              <a:rPr lang="zh-CN" altLang="en-US" dirty="0"/>
              <a:t>，而空间复杂性</a:t>
            </a:r>
            <a:r>
              <a:rPr lang="en-US" altLang="zh-CN" dirty="0"/>
              <a:t>f(n)</a:t>
            </a:r>
            <a:r>
              <a:rPr lang="zh-CN" altLang="en-US" dirty="0"/>
              <a:t>只增加平方。</a:t>
            </a:r>
            <a:endParaRPr lang="en-US" altLang="zh-CN" dirty="0"/>
          </a:p>
          <a:p>
            <a:r>
              <a:rPr lang="zh-CN" altLang="en-US" dirty="0"/>
              <a:t>推广萨维奇定理到亚线性空间界限，也能成立</a:t>
            </a:r>
            <a:endParaRPr lang="en-US" altLang="zh-CN" dirty="0"/>
          </a:p>
          <a:p>
            <a:r>
              <a:rPr lang="zh-CN" altLang="en-US" sz="1200" dirty="0"/>
              <a:t>证明只需要将涉及</a:t>
            </a:r>
            <a:r>
              <a:rPr lang="en-US" altLang="zh-CN" sz="1200" dirty="0"/>
              <a:t>N</a:t>
            </a:r>
            <a:r>
              <a:rPr lang="zh-CN" altLang="en-US" sz="1200" dirty="0"/>
              <a:t>的格局的地方改用</a:t>
            </a:r>
            <a:r>
              <a:rPr lang="en-US" altLang="zh-CN" sz="1200" dirty="0"/>
              <a:t>N</a:t>
            </a:r>
            <a:r>
              <a:rPr lang="zh-CN" altLang="en-US" sz="1200" dirty="0"/>
              <a:t>在</a:t>
            </a:r>
            <a:r>
              <a:rPr lang="en-US" altLang="zh-CN" sz="1200" dirty="0"/>
              <a:t>w</a:t>
            </a:r>
            <a:r>
              <a:rPr lang="zh-CN" altLang="en-US" sz="1200" dirty="0"/>
              <a:t>上的格局，</a:t>
            </a:r>
            <a:endParaRPr lang="en-US" altLang="zh-CN" sz="1200"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9</a:t>
            </a:fld>
            <a:endParaRPr lang="zh-CN" altLang="en-US"/>
          </a:p>
        </p:txBody>
      </p:sp>
    </p:spTree>
    <p:extLst>
      <p:ext uri="{BB962C8B-B14F-4D97-AF65-F5344CB8AC3E}">
        <p14:creationId xmlns:p14="http://schemas.microsoft.com/office/powerpoint/2010/main" val="196042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NL</a:t>
            </a:r>
            <a:r>
              <a:rPr lang="zh-CN" altLang="en-US" dirty="0"/>
              <a:t>中任何两个问题都是相互多项式时间归约的，因此多项式时间归约性太强，不能把</a:t>
            </a:r>
            <a:r>
              <a:rPr lang="en-US" altLang="zh-CN" dirty="0"/>
              <a:t>NL</a:t>
            </a:r>
            <a:r>
              <a:rPr lang="zh-CN" altLang="en-US" dirty="0"/>
              <a:t>问题彼此区分开。</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10</a:t>
            </a:fld>
            <a:endParaRPr lang="zh-CN" altLang="en-US"/>
          </a:p>
        </p:txBody>
      </p:sp>
    </p:spTree>
    <p:extLst>
      <p:ext uri="{BB962C8B-B14F-4D97-AF65-F5344CB8AC3E}">
        <p14:creationId xmlns:p14="http://schemas.microsoft.com/office/powerpoint/2010/main" val="210475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而证明 </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完全的，需要将任意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问题（</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）约化到 </a:t>
            </a:r>
            <a:r>
              <a:rPr lang="en-US" altLang="zh-CN" sz="1200" b="0" i="0" kern="1200" dirty="0">
                <a:solidFill>
                  <a:schemeClr val="tx1"/>
                </a:solidFill>
                <a:effectLst/>
                <a:latin typeface="+mn-lt"/>
                <a:ea typeface="+mn-ea"/>
                <a:cs typeface="+mn-cs"/>
              </a:rPr>
              <a:t>PATH</a:t>
            </a:r>
          </a:p>
          <a:p>
            <a:r>
              <a:rPr lang="zh-CN" altLang="en-US" sz="1200" b="0" i="0" kern="1200" dirty="0">
                <a:solidFill>
                  <a:schemeClr val="tx1"/>
                </a:solidFill>
                <a:effectLst/>
                <a:latin typeface="+mn-lt"/>
                <a:ea typeface="+mn-ea"/>
                <a:cs typeface="+mn-cs"/>
              </a:rPr>
              <a:t>。约化方法就是构造图 </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，使得每一个节点都是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 </a:t>
            </a:r>
            <a:r>
              <a:rPr lang="zh-CN" altLang="en-US" sz="1200" b="0" i="0" kern="1200" dirty="0">
                <a:solidFill>
                  <a:schemeClr val="tx1"/>
                </a:solidFill>
                <a:effectLst/>
                <a:latin typeface="+mn-lt"/>
                <a:ea typeface="+mn-ea"/>
                <a:cs typeface="+mn-cs"/>
              </a:rPr>
              <a:t>的可能状态（包括</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的状态，</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两个指针的位置和工作带内容，这些内容可以证明都不超过对数空间，其实都是一些常数）。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而每一条有向边，指的是两节点间的转换符合图灵机的定义，生成这些边的过程所需的额外空间也是对数量级。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由此设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为初始状态，</a:t>
            </a:r>
            <a:r>
              <a:rPr lang="en-US" altLang="zh-CN" sz="1200" b="0" i="0"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为终止状态（如果本来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有多个终止状态，可以改造为移动到统一状态），因此在 </a:t>
            </a:r>
            <a:r>
              <a:rPr lang="en-US" altLang="zh-CN" sz="1200" b="0" i="0" kern="1200" dirty="0">
                <a:solidFill>
                  <a:schemeClr val="tx1"/>
                </a:solidFill>
                <a:effectLst/>
                <a:latin typeface="+mn-lt"/>
                <a:ea typeface="+mn-ea"/>
                <a:cs typeface="+mn-cs"/>
              </a:rPr>
              <a:t>G </a:t>
            </a:r>
            <a:r>
              <a:rPr lang="zh-CN" altLang="en-US" sz="1200" b="0" i="0" kern="1200" dirty="0">
                <a:solidFill>
                  <a:schemeClr val="tx1"/>
                </a:solidFill>
                <a:effectLst/>
                <a:latin typeface="+mn-lt"/>
                <a:ea typeface="+mn-ea"/>
                <a:cs typeface="+mn-cs"/>
              </a:rPr>
              <a:t>上找到一条路径从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到 </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，完全等价于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识别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PATH </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NL </a:t>
            </a:r>
            <a:r>
              <a:rPr lang="zh-CN" altLang="en-US" sz="1200" b="0" i="0" kern="1200" dirty="0">
                <a:solidFill>
                  <a:schemeClr val="tx1"/>
                </a:solidFill>
                <a:effectLst/>
                <a:latin typeface="+mn-lt"/>
                <a:ea typeface="+mn-ea"/>
                <a:cs typeface="+mn-cs"/>
              </a:rPr>
              <a:t>完全，证毕。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b="1" dirty="0">
                <a:solidFill>
                  <a:schemeClr val="accent1"/>
                </a:solidFill>
              </a:rPr>
              <a:t>转换器顺序的走遍所有可能的长度为</a:t>
            </a:r>
            <a:r>
              <a:rPr lang="en-US" altLang="zh-CN" b="1" dirty="0">
                <a:solidFill>
                  <a:schemeClr val="accent1"/>
                </a:solidFill>
              </a:rPr>
              <a:t>c log n</a:t>
            </a:r>
            <a:r>
              <a:rPr lang="zh-CN" altLang="en-US" b="1" dirty="0">
                <a:solidFill>
                  <a:schemeClr val="accent1"/>
                </a:solidFill>
              </a:rPr>
              <a:t>的字符串， 检查每一个是否是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上的合法格局</a:t>
            </a:r>
            <a:endParaRPr lang="en-US" altLang="zh-CN" dirty="0"/>
          </a:p>
        </p:txBody>
      </p:sp>
      <p:sp>
        <p:nvSpPr>
          <p:cNvPr id="4" name="灯片编号占位符 3"/>
          <p:cNvSpPr>
            <a:spLocks noGrp="1"/>
          </p:cNvSpPr>
          <p:nvPr>
            <p:ph type="sldNum" sz="quarter" idx="10"/>
          </p:nvPr>
        </p:nvSpPr>
        <p:spPr/>
        <p:txBody>
          <a:bodyPr/>
          <a:lstStyle/>
          <a:p>
            <a:fld id="{C8563054-D68A-44E0-8F92-1F8A60740B6F}" type="slidenum">
              <a:rPr lang="zh-CN" altLang="en-US" smtClean="0"/>
              <a:t>11</a:t>
            </a:fld>
            <a:endParaRPr lang="zh-CN" altLang="en-US"/>
          </a:p>
        </p:txBody>
      </p:sp>
    </p:spTree>
    <p:extLst>
      <p:ext uri="{BB962C8B-B14F-4D97-AF65-F5344CB8AC3E}">
        <p14:creationId xmlns:p14="http://schemas.microsoft.com/office/powerpoint/2010/main" val="107910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38B0-6190-5746-8F68-30C04836C6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FE5842D5-C101-ED4E-AF8A-32A638567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A467D33A-8673-C14E-91D1-2EF419C212B9}"/>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45B1BF4E-72A9-7545-B9DE-84CFD160FB0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375322-CB5D-6A4B-882A-AC43C9CD3F7F}"/>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152141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A4E26-95B8-054B-BDD6-4EE6DCD686E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8239B66-0168-B14C-9BB5-37173D8ECD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24A3FBB-19E1-4843-A041-0E9F84A4E243}"/>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554037B2-5C38-5846-8069-3DF004A2367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7CB56E7-F52B-AA41-BFA9-B0C551ADB949}"/>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272660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D54125-A347-5144-A399-528B8D3C55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A7D7902-1142-B045-B55C-9F714DDE4B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FF3F581-CF06-3D4D-834F-0D5AE7A4F175}"/>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6A423E70-FBCD-5A49-93CF-26531C4351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5541015-5B17-E640-A4E9-9C906B9CD5B9}"/>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310247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7595-C568-A947-A159-4099071FAB5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0BDB6EE-3FD4-0341-B2F2-EB361FFA3B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58BFCAC-AC13-784C-85E4-E6AFA9675C51}"/>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A1FB53DA-DF58-6A4C-B722-9932FE774EA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E54B665-3C7C-A44F-8C8C-6D5E90BD39FA}"/>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120658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D14C0-187A-5547-AA04-4AB4DA6434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3BB518C-B180-074E-B52D-CF0046F22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D92034-A960-C54C-BFFB-9F6C50F484D9}"/>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889A74D1-8A6E-A14C-B159-3E839580791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D759060-9572-174E-A4B3-0E683ABE2633}"/>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49039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AF4FD-622C-5348-AB22-2C5BE2EE190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9E229F-7BF7-4A45-A3F3-66F0FD37CB7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A7948D28-715D-0F43-8B61-39094332B0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32E2A50-852F-DD49-8AFE-2770DB648753}"/>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6" name="页脚占位符 5">
            <a:extLst>
              <a:ext uri="{FF2B5EF4-FFF2-40B4-BE49-F238E27FC236}">
                <a16:creationId xmlns:a16="http://schemas.microsoft.com/office/drawing/2014/main" id="{419BFC62-B495-C947-BFF0-82BFCBEF4F8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435C0F2-2B7A-DF44-99C7-511649B664DF}"/>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230305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F3DCC-E328-ED4B-95B6-11D9FF21043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AFA1CFF-5245-8642-9E04-1DAC36E0E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D22598-0A51-9B49-AFCD-C83A8F30B6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C9F1C340-1A7A-624F-80C8-24C107C5B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75BC1A-2AAE-F844-9930-AB92DEFFCF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7017E8F-C254-4F4A-8F17-386B7303125C}"/>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8" name="页脚占位符 7">
            <a:extLst>
              <a:ext uri="{FF2B5EF4-FFF2-40B4-BE49-F238E27FC236}">
                <a16:creationId xmlns:a16="http://schemas.microsoft.com/office/drawing/2014/main" id="{305F3D6B-EB57-E748-96C2-118E523B44CF}"/>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8394227-8D0D-5F4E-85BD-945609BF626A}"/>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235363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AAEEE-8686-6846-8518-611C90D4BA2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F0D887D-67D4-0544-9917-7FF44D7AF9A4}"/>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4" name="页脚占位符 3">
            <a:extLst>
              <a:ext uri="{FF2B5EF4-FFF2-40B4-BE49-F238E27FC236}">
                <a16:creationId xmlns:a16="http://schemas.microsoft.com/office/drawing/2014/main" id="{6B4ACFD8-172E-4B42-A8A1-F63004EFC6C6}"/>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580899E-80A5-BC4D-8A28-CF65BD2C4626}"/>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33325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AE7289-D28D-6A4B-9A8F-442999568F5A}"/>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3" name="页脚占位符 2">
            <a:extLst>
              <a:ext uri="{FF2B5EF4-FFF2-40B4-BE49-F238E27FC236}">
                <a16:creationId xmlns:a16="http://schemas.microsoft.com/office/drawing/2014/main" id="{2D8B2FB3-A742-CE43-B397-EF747F008E0C}"/>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F499F97-24D3-D24C-8824-7031EFA6C220}"/>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102301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92AB-7B54-E24A-814B-5A50898571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6F7F5C3-E0CF-9841-9F1B-7EC2E21E8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462461C-1BF6-E94C-867F-68CFD60E8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DB72F1-7C83-714F-A152-F09D0E3EE9A6}"/>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6" name="页脚占位符 5">
            <a:extLst>
              <a:ext uri="{FF2B5EF4-FFF2-40B4-BE49-F238E27FC236}">
                <a16:creationId xmlns:a16="http://schemas.microsoft.com/office/drawing/2014/main" id="{C847D91E-CFEA-6046-825E-19FE40B6C23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DAB1136-373A-854F-BA3F-223A0556A341}"/>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134259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251DC-32FC-7446-828F-ABB670A093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92B7921-D0E6-5548-B665-08E20665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6C879AB-D5E7-4748-A604-3E7DAE875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926361-BD9F-0243-BEE1-DD1319283EC9}"/>
              </a:ext>
            </a:extLst>
          </p:cNvPr>
          <p:cNvSpPr>
            <a:spLocks noGrp="1"/>
          </p:cNvSpPr>
          <p:nvPr>
            <p:ph type="dt" sz="half" idx="10"/>
          </p:nvPr>
        </p:nvSpPr>
        <p:spPr/>
        <p:txBody>
          <a:bodyPr/>
          <a:lstStyle/>
          <a:p>
            <a:fld id="{726A1FC3-9B67-2046-9551-6B4A405D8FFF}" type="datetimeFigureOut">
              <a:rPr lang="en-US" smtClean="0"/>
              <a:t>11/29/2021</a:t>
            </a:fld>
            <a:endParaRPr lang="en-US"/>
          </a:p>
        </p:txBody>
      </p:sp>
      <p:sp>
        <p:nvSpPr>
          <p:cNvPr id="6" name="页脚占位符 5">
            <a:extLst>
              <a:ext uri="{FF2B5EF4-FFF2-40B4-BE49-F238E27FC236}">
                <a16:creationId xmlns:a16="http://schemas.microsoft.com/office/drawing/2014/main" id="{D013901E-BA68-A34E-92BC-E5BEB4FB147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3E15E01-1DA1-0E44-A497-0EDC5CE86772}"/>
              </a:ext>
            </a:extLst>
          </p:cNvPr>
          <p:cNvSpPr>
            <a:spLocks noGrp="1"/>
          </p:cNvSpPr>
          <p:nvPr>
            <p:ph type="sldNum" sz="quarter" idx="12"/>
          </p:nvPr>
        </p:nvSpPr>
        <p:spPr/>
        <p:txBody>
          <a:bodyPr/>
          <a:lstStyle/>
          <a:p>
            <a:fld id="{1E17AD1E-7CA9-4D4F-BAFF-B38FEA8B8190}" type="slidenum">
              <a:rPr lang="en-US" smtClean="0"/>
              <a:t>‹#›</a:t>
            </a:fld>
            <a:endParaRPr lang="en-US"/>
          </a:p>
        </p:txBody>
      </p:sp>
    </p:spTree>
    <p:extLst>
      <p:ext uri="{BB962C8B-B14F-4D97-AF65-F5344CB8AC3E}">
        <p14:creationId xmlns:p14="http://schemas.microsoft.com/office/powerpoint/2010/main" val="183986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A74812-22A6-664C-9806-3A751BA3C5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4C5BDC8-C91E-0246-954C-CA08C4F36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8F55029-054E-9C43-B08E-625E51AA2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A1FC3-9B67-2046-9551-6B4A405D8FFF}" type="datetimeFigureOut">
              <a:rPr lang="en-US" smtClean="0"/>
              <a:t>11/29/2021</a:t>
            </a:fld>
            <a:endParaRPr lang="en-US"/>
          </a:p>
        </p:txBody>
      </p:sp>
      <p:sp>
        <p:nvSpPr>
          <p:cNvPr id="5" name="页脚占位符 4">
            <a:extLst>
              <a:ext uri="{FF2B5EF4-FFF2-40B4-BE49-F238E27FC236}">
                <a16:creationId xmlns:a16="http://schemas.microsoft.com/office/drawing/2014/main" id="{9DDD6969-DC2F-4449-A49C-D2B2AE70A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90BC42D-279B-7B47-A604-450B2626D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7AD1E-7CA9-4D4F-BAFF-B38FEA8B8190}" type="slidenum">
              <a:rPr lang="en-US" smtClean="0"/>
              <a:t>‹#›</a:t>
            </a:fld>
            <a:endParaRPr lang="en-US"/>
          </a:p>
        </p:txBody>
      </p:sp>
    </p:spTree>
    <p:extLst>
      <p:ext uri="{BB962C8B-B14F-4D97-AF65-F5344CB8AC3E}">
        <p14:creationId xmlns:p14="http://schemas.microsoft.com/office/powerpoint/2010/main" val="3981136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B10DB-EA7A-EB46-B99B-5F32A921E9E2}"/>
              </a:ext>
            </a:extLst>
          </p:cNvPr>
          <p:cNvSpPr>
            <a:spLocks noGrp="1"/>
          </p:cNvSpPr>
          <p:nvPr>
            <p:ph type="ctrTitle"/>
          </p:nvPr>
        </p:nvSpPr>
        <p:spPr>
          <a:xfrm>
            <a:off x="1523999" y="1041400"/>
            <a:ext cx="9144000" cy="2387600"/>
          </a:xfrm>
        </p:spPr>
        <p:txBody>
          <a:bodyPr>
            <a:normAutofit/>
          </a:bodyPr>
          <a:lstStyle/>
          <a:p>
            <a:r>
              <a:rPr lang="zh-CN" altLang="en-US" sz="5400" dirty="0">
                <a:latin typeface="SimSun" panose="02010600030101010101" pitchFamily="2" charset="-122"/>
                <a:ea typeface="SimSun" panose="02010600030101010101" pitchFamily="2" charset="-122"/>
              </a:rPr>
              <a:t>空间复杂度再讨论</a:t>
            </a:r>
            <a:endParaRPr lang="en-US" sz="5400" dirty="0">
              <a:latin typeface="SimSun" panose="02010600030101010101" pitchFamily="2" charset="-122"/>
              <a:ea typeface="SimSun" panose="02010600030101010101" pitchFamily="2" charset="-122"/>
            </a:endParaRPr>
          </a:p>
        </p:txBody>
      </p:sp>
      <p:sp>
        <p:nvSpPr>
          <p:cNvPr id="3" name="副标题 2">
            <a:extLst>
              <a:ext uri="{FF2B5EF4-FFF2-40B4-BE49-F238E27FC236}">
                <a16:creationId xmlns:a16="http://schemas.microsoft.com/office/drawing/2014/main" id="{BAA3CC03-5AF1-C541-A028-2DBC984A1E8D}"/>
              </a:ext>
            </a:extLst>
          </p:cNvPr>
          <p:cNvSpPr>
            <a:spLocks noGrp="1"/>
          </p:cNvSpPr>
          <p:nvPr>
            <p:ph type="subTitle" idx="1"/>
          </p:nvPr>
        </p:nvSpPr>
        <p:spPr>
          <a:xfrm>
            <a:off x="1524000" y="4227616"/>
            <a:ext cx="9144000" cy="1030184"/>
          </a:xfrm>
        </p:spPr>
        <p:txBody>
          <a:bodyPr/>
          <a:lstStyle/>
          <a:p>
            <a:r>
              <a:rPr lang="en-US" dirty="0" err="1">
                <a:latin typeface="Times New Roman" panose="02020603050405020304" pitchFamily="18" charset="0"/>
                <a:ea typeface="SimSun" panose="02010600030101010101" pitchFamily="2" charset="-122"/>
                <a:cs typeface="Times New Roman" panose="02020603050405020304" pitchFamily="18" charset="0"/>
              </a:rPr>
              <a:t>主讲人</a:t>
            </a:r>
            <a:r>
              <a:rPr lang="zh-CN" altLang="en-US" dirty="0">
                <a:latin typeface="Times New Roman" panose="02020603050405020304" pitchFamily="18" charset="0"/>
                <a:ea typeface="SimSun" panose="02010600030101010101" pitchFamily="2" charset="-122"/>
                <a:cs typeface="Times New Roman" panose="02020603050405020304" pitchFamily="18" charset="0"/>
              </a:rPr>
              <a:t>：张世学</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学号：</a:t>
            </a:r>
            <a:r>
              <a:rPr lang="en-US" altLang="zh-CN" dirty="0">
                <a:latin typeface="Times New Roman" panose="02020603050405020304" pitchFamily="18" charset="0"/>
                <a:ea typeface="SimSun" panose="02010600030101010101" pitchFamily="2" charset="-122"/>
                <a:cs typeface="Times New Roman" panose="02020603050405020304" pitchFamily="18" charset="0"/>
              </a:rPr>
              <a:t>D202110393</a:t>
            </a: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93E46F27-9BAB-BA46-8A0C-BFC9C562DA6E}"/>
              </a:ext>
            </a:extLst>
          </p:cNvPr>
          <p:cNvSpPr txBox="1"/>
          <p:nvPr/>
        </p:nvSpPr>
        <p:spPr>
          <a:xfrm>
            <a:off x="2343397" y="3429000"/>
            <a:ext cx="7505206" cy="523220"/>
          </a:xfrm>
          <a:prstGeom prst="rect">
            <a:avLst/>
          </a:prstGeom>
          <a:noFill/>
        </p:spPr>
        <p:txBody>
          <a:bodyPr wrap="square" rtlCol="0">
            <a:spAutoFit/>
          </a:bodyPr>
          <a:lstStyle/>
          <a:p>
            <a:pPr algn="ctr"/>
            <a:r>
              <a:rPr lang="en-US" sz="2800" i="1" dirty="0">
                <a:latin typeface="Times New Roman" panose="02020603050405020304" pitchFamily="18" charset="0"/>
                <a:cs typeface="Times New Roman" panose="02020603050405020304" pitchFamily="18" charset="0"/>
              </a:rPr>
              <a:t>L</a:t>
            </a:r>
            <a:r>
              <a:rPr lang="zh-CN" altLang="en-US" sz="2800" i="1" dirty="0">
                <a:latin typeface="Times New Roman" panose="02020603050405020304" pitchFamily="18" charset="0"/>
                <a:cs typeface="Times New Roman" panose="02020603050405020304" pitchFamily="18" charset="0"/>
              </a:rPr>
              <a:t>类 和 </a:t>
            </a:r>
            <a:r>
              <a:rPr lang="en-US" altLang="zh-CN" sz="2800" i="1" dirty="0">
                <a:latin typeface="Times New Roman" panose="02020603050405020304" pitchFamily="18" charset="0"/>
                <a:cs typeface="Times New Roman" panose="02020603050405020304" pitchFamily="18" charset="0"/>
              </a:rPr>
              <a:t>NL</a:t>
            </a:r>
            <a:r>
              <a:rPr lang="zh-CN" altLang="en-US" sz="2800" i="1" dirty="0">
                <a:latin typeface="Times New Roman" panose="02020603050405020304" pitchFamily="18" charset="0"/>
                <a:cs typeface="Times New Roman" panose="02020603050405020304" pitchFamily="18" charset="0"/>
              </a:rPr>
              <a:t>类</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8343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02     </a:t>
              </a:r>
              <a:r>
                <a:rPr lang="en-US" altLang="zh-CN"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46727"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的完全性</a:t>
              </a:r>
            </a:p>
          </p:txBody>
        </p:sp>
      </p:grpSp>
      <mc:AlternateContent xmlns:mc="http://schemas.openxmlformats.org/markup-compatibility/2006" xmlns:a14="http://schemas.microsoft.com/office/drawing/2010/main">
        <mc:Choice Requires="a14">
          <p:sp>
            <p:nvSpPr>
              <p:cNvPr id="11" name="文本框 10"/>
              <p:cNvSpPr txBox="1"/>
              <p:nvPr/>
            </p:nvSpPr>
            <p:spPr>
              <a:xfrm>
                <a:off x="279399" y="1110734"/>
                <a:ext cx="6601502" cy="4801314"/>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NL</a:t>
                </a:r>
                <a:r>
                  <a:rPr lang="zh-CN" altLang="en-US" b="1" dirty="0"/>
                  <a:t>完全语言在一定意义上是</a:t>
                </a:r>
                <a:r>
                  <a:rPr lang="en-US" altLang="zh-CN" b="1" dirty="0"/>
                  <a:t>NL</a:t>
                </a:r>
                <a:r>
                  <a:rPr lang="zh-CN" altLang="en-US" b="1" dirty="0"/>
                  <a:t>中最困难的语言的样例。</a:t>
                </a:r>
                <a:endParaRPr lang="en-US" altLang="zh-CN" b="1" dirty="0"/>
              </a:p>
              <a:p>
                <a:pPr marL="285750" indent="-285750">
                  <a:buFont typeface="Wingdings" panose="05000000000000000000" pitchFamily="2" charset="2"/>
                  <a:buChar char="Ø"/>
                </a:pPr>
                <a:endParaRPr lang="en-US" altLang="zh-CN" b="1" dirty="0"/>
              </a:p>
              <a:p>
                <a:r>
                  <a:rPr lang="en-US" altLang="zh-CN" b="1" dirty="0"/>
                  <a:t>                If </a:t>
                </a:r>
                <a14:m>
                  <m:oMath xmlns:m="http://schemas.openxmlformats.org/officeDocument/2006/math">
                    <m:r>
                      <a:rPr lang="en-US" altLang="zh-CN" b="1" i="0" dirty="0" smtClean="0">
                        <a:latin typeface="Cambria Math" panose="02040503050406030204" pitchFamily="18" charset="0"/>
                        <a:ea typeface="Cambria Math" panose="02040503050406030204" pitchFamily="18" charset="0"/>
                      </a:rPr>
                      <m:t>𝐋</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𝑵𝑳</m:t>
                    </m:r>
                  </m:oMath>
                </a14:m>
                <a:r>
                  <a:rPr lang="en-US" altLang="zh-CN" dirty="0"/>
                  <a:t>; </a:t>
                </a:r>
                <a:r>
                  <a:rPr lang="zh-CN" altLang="en-US" dirty="0"/>
                  <a:t>则 </a:t>
                </a:r>
                <a14:m>
                  <m:oMath xmlns:m="http://schemas.openxmlformats.org/officeDocument/2006/math">
                    <m:r>
                      <a:rPr lang="en-US" altLang="zh-CN" b="1" i="0" dirty="0" smtClean="0">
                        <a:latin typeface="Cambria Math" panose="02040503050406030204" pitchFamily="18" charset="0"/>
                        <a:ea typeface="Cambria Math" panose="02040503050406030204" pitchFamily="18" charset="0"/>
                      </a:rPr>
                      <m:t>𝐍</m:t>
                    </m:r>
                    <m:r>
                      <a:rPr lang="en-US" altLang="zh-CN" b="1" dirty="0">
                        <a:latin typeface="Cambria Math" panose="02040503050406030204" pitchFamily="18" charset="0"/>
                        <a:ea typeface="Cambria Math" panose="02040503050406030204" pitchFamily="18" charset="0"/>
                      </a:rPr>
                      <m:t>𝐋</m:t>
                    </m:r>
                    <m:r>
                      <a:rPr lang="en-US" altLang="zh-CN" b="1" i="1" dirty="0" smtClean="0">
                        <a:latin typeface="Cambria Math" panose="02040503050406030204" pitchFamily="18" charset="0"/>
                        <a:ea typeface="Cambria Math" panose="02040503050406030204" pitchFamily="18" charset="0"/>
                      </a:rPr>
                      <m:t>  </m:t>
                    </m:r>
                    <m:r>
                      <m:rPr>
                        <m:sty m:val="p"/>
                      </m:rPr>
                      <a:rPr lang="en-US" altLang="zh-CN" b="1" i="1" dirty="0" smtClean="0">
                        <a:latin typeface="Cambria Math" panose="02040503050406030204" pitchFamily="18" charset="0"/>
                        <a:ea typeface="Cambria Math" panose="02040503050406030204" pitchFamily="18" charset="0"/>
                      </a:rPr>
                      <m:t>com</m:t>
                    </m:r>
                    <m:r>
                      <a:rPr lang="en-US" altLang="zh-CN" b="1" i="1" dirty="0" smtClean="0">
                        <a:latin typeface="Cambria Math" panose="02040503050406030204" pitchFamily="18" charset="0"/>
                        <a:ea typeface="Cambria Math" panose="02040503050406030204" pitchFamily="18" charset="0"/>
                      </a:rPr>
                      <m:t>𝒑𝒍𝒆𝒕𝒆</m:t>
                    </m:r>
                    <m:r>
                      <a:rPr lang="en-US" altLang="zh-CN" b="1" i="1" dirty="0" smtClean="0">
                        <a:latin typeface="Cambria Math" panose="02040503050406030204" pitchFamily="18" charset="0"/>
                        <a:ea typeface="Cambria Math" panose="02040503050406030204" pitchFamily="18" charset="0"/>
                      </a:rPr>
                      <m:t> 不属于</m:t>
                    </m:r>
                    <m:r>
                      <a:rPr lang="en-US" altLang="zh-CN" b="1" i="1" dirty="0" smtClean="0">
                        <a:latin typeface="Cambria Math" panose="02040503050406030204" pitchFamily="18" charset="0"/>
                        <a:ea typeface="Cambria Math" panose="02040503050406030204" pitchFamily="18" charset="0"/>
                      </a:rPr>
                      <m:t>𝑳</m:t>
                    </m:r>
                  </m:oMath>
                </a14:m>
                <a:endParaRPr lang="en-US" altLang="zh-CN" dirty="0"/>
              </a:p>
              <a:p>
                <a:endParaRPr lang="en-US" altLang="zh-CN" dirty="0"/>
              </a:p>
              <a:p>
                <a:pPr marL="285750" indent="-285750">
                  <a:buFont typeface="Wingdings" panose="05000000000000000000" pitchFamily="2" charset="2"/>
                  <a:buChar char="Ø"/>
                </a:pPr>
                <a:r>
                  <a:rPr lang="zh-CN" altLang="en-US" b="1" dirty="0"/>
                  <a:t>对数空间可归约性：</a:t>
                </a:r>
                <a:endParaRPr lang="en-US" altLang="zh-CN" b="1" dirty="0"/>
              </a:p>
              <a:p>
                <a:r>
                  <a:rPr lang="zh-CN" altLang="en-US" dirty="0"/>
                  <a:t>     如果语言</a:t>
                </a:r>
                <a:r>
                  <a:rPr lang="en-US" altLang="zh-CN" dirty="0"/>
                  <a:t>A</a:t>
                </a:r>
                <a:r>
                  <a:rPr lang="zh-CN" altLang="en-US" dirty="0"/>
                  <a:t>通过对数空间可计算函数</a:t>
                </a:r>
                <a:r>
                  <a:rPr lang="en-US" altLang="zh-CN" dirty="0"/>
                  <a:t>f</a:t>
                </a:r>
                <a:r>
                  <a:rPr lang="zh-CN" altLang="en-US" dirty="0"/>
                  <a:t>映射可归约到语言</a:t>
                </a:r>
                <a:r>
                  <a:rPr lang="en-US" altLang="zh-CN" dirty="0"/>
                  <a:t>B</a:t>
                </a:r>
                <a:r>
                  <a:rPr lang="zh-CN" altLang="en-US" dirty="0"/>
                  <a:t>，则称</a:t>
                </a:r>
                <a:r>
                  <a:rPr lang="en-US" altLang="zh-CN" dirty="0"/>
                  <a:t>A</a:t>
                </a:r>
                <a:r>
                  <a:rPr lang="zh-CN" altLang="en-US" dirty="0"/>
                  <a:t>对数空间可归约到</a:t>
                </a:r>
                <a:r>
                  <a:rPr lang="en-US" altLang="zh-CN" dirty="0"/>
                  <a:t>B</a:t>
                </a:r>
                <a:r>
                  <a:rPr lang="zh-CN" altLang="en-US" dirty="0"/>
                  <a:t>，记为</a:t>
                </a:r>
                <a14:m>
                  <m:oMath xmlns:m="http://schemas.openxmlformats.org/officeDocument/2006/math">
                    <m:r>
                      <m:rPr>
                        <m:sty m:val="p"/>
                      </m:rPr>
                      <a:rPr lang="en-US" altLang="zh-CN" b="0" i="0" dirty="0" smtClean="0">
                        <a:latin typeface="Cambria Math" panose="02040503050406030204" pitchFamily="18" charset="0"/>
                        <a:ea typeface="Cambria Math" panose="02040503050406030204" pitchFamily="18" charset="0"/>
                      </a:rPr>
                      <m:t>A</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m:t>
                        </m:r>
                        <m:r>
                          <m:rPr>
                            <m:nor/>
                          </m:rPr>
                          <a:rPr lang="en-US" altLang="zh-CN" dirty="0"/>
                          <m:t> </m:t>
                        </m:r>
                      </m:e>
                      <m:sub>
                        <m:r>
                          <a:rPr lang="en-US" altLang="zh-CN" b="0" i="1" dirty="0" smtClean="0">
                            <a:latin typeface="Cambria Math" panose="02040503050406030204" pitchFamily="18" charset="0"/>
                            <a:ea typeface="Cambria Math" panose="02040503050406030204" pitchFamily="18" charset="0"/>
                          </a:rPr>
                          <m:t>𝐿</m:t>
                        </m:r>
                      </m:sub>
                    </m:sSub>
                  </m:oMath>
                </a14:m>
                <a:r>
                  <a:rPr lang="en-US" altLang="zh-CN" dirty="0"/>
                  <a:t>B</a:t>
                </a:r>
              </a:p>
              <a:p>
                <a:endParaRPr lang="en-US" altLang="zh-CN" dirty="0"/>
              </a:p>
              <a:p>
                <a:pPr marL="285750" indent="-285750">
                  <a:buFont typeface="Wingdings" panose="05000000000000000000" pitchFamily="2" charset="2"/>
                  <a:buChar char="Ø"/>
                </a:pPr>
                <a:r>
                  <a:rPr lang="zh-CN" altLang="en-US" dirty="0">
                    <a:ea typeface="宋体" panose="02010600030101010101" pitchFamily="2" charset="-122"/>
                  </a:rPr>
                  <a:t>语言</a:t>
                </a:r>
                <a:r>
                  <a:rPr lang="en-US" altLang="zh-CN" dirty="0">
                    <a:solidFill>
                      <a:schemeClr val="accent1"/>
                    </a:solidFill>
                    <a:ea typeface="宋体" panose="02010600030101010101" pitchFamily="2" charset="-122"/>
                  </a:rPr>
                  <a:t>B </a:t>
                </a:r>
                <a:r>
                  <a:rPr lang="zh-CN" altLang="en-US" dirty="0">
                    <a:ea typeface="宋体" panose="02010600030101010101" pitchFamily="2" charset="-122"/>
                  </a:rPr>
                  <a:t>是</a:t>
                </a:r>
                <a:r>
                  <a:rPr lang="zh-CN" altLang="en-US" dirty="0">
                    <a:solidFill>
                      <a:schemeClr val="accent1"/>
                    </a:solidFill>
                    <a:ea typeface="宋体" panose="02010600030101010101" pitchFamily="2" charset="-122"/>
                  </a:rPr>
                  <a:t> </a:t>
                </a:r>
                <a:r>
                  <a:rPr lang="en-US" altLang="zh-CN" dirty="0">
                    <a:solidFill>
                      <a:schemeClr val="accent1"/>
                    </a:solidFill>
                    <a:ea typeface="宋体" panose="02010600030101010101" pitchFamily="2" charset="-122"/>
                  </a:rPr>
                  <a:t>NL-Complete</a:t>
                </a:r>
                <a:r>
                  <a:rPr lang="zh-CN" altLang="en-US" dirty="0">
                    <a:ea typeface="宋体" panose="02010600030101010101" pitchFamily="2" charset="-122"/>
                  </a:rPr>
                  <a:t>， 如果</a:t>
                </a:r>
                <a:r>
                  <a:rPr lang="en-US" altLang="zh-CN" dirty="0">
                    <a:ea typeface="宋体" panose="02010600030101010101" pitchFamily="2" charset="-122"/>
                  </a:rPr>
                  <a:t>    </a:t>
                </a:r>
              </a:p>
              <a:p>
                <a:pPr marL="1066800" lvl="1" indent="-609600">
                  <a:buFont typeface="+mj-lt"/>
                  <a:buAutoNum type="arabicPeriod"/>
                </a:pPr>
                <a:r>
                  <a:rPr lang="en-US" altLang="zh-CN" dirty="0">
                    <a:ea typeface="宋体" panose="02010600030101010101" pitchFamily="2" charset="-122"/>
                  </a:rPr>
                  <a:t>     if </a:t>
                </a:r>
                <a:r>
                  <a:rPr lang="en-US" altLang="zh-CN" dirty="0">
                    <a:solidFill>
                      <a:schemeClr val="accent2"/>
                    </a:solidFill>
                    <a:ea typeface="宋体" panose="02010600030101010101" pitchFamily="2" charset="-122"/>
                  </a:rPr>
                  <a:t>B</a:t>
                </a:r>
                <a:r>
                  <a:rPr lang="en-US" altLang="zh-CN" dirty="0">
                    <a:solidFill>
                      <a:schemeClr val="accent2"/>
                    </a:solidFill>
                    <a:ea typeface="宋体" panose="02010600030101010101" pitchFamily="2" charset="-122"/>
                    <a:sym typeface="Symbol" panose="05050102010706020507" pitchFamily="18" charset="2"/>
                  </a:rPr>
                  <a:t>NL</a:t>
                </a:r>
                <a:r>
                  <a:rPr lang="zh-CN" altLang="en-US" dirty="0">
                    <a:ea typeface="宋体" panose="02010600030101010101" pitchFamily="2" charset="-122"/>
                    <a:sym typeface="Symbol" panose="05050102010706020507" pitchFamily="18" charset="2"/>
                  </a:rPr>
                  <a:t>；</a:t>
                </a:r>
                <a:endParaRPr lang="en-US" altLang="zh-CN" dirty="0">
                  <a:ea typeface="宋体" panose="02010600030101010101" pitchFamily="2" charset="-122"/>
                  <a:sym typeface="Symbol" panose="05050102010706020507" pitchFamily="18" charset="2"/>
                </a:endParaRPr>
              </a:p>
              <a:p>
                <a:pPr marL="1066800" lvl="1" indent="-609600">
                  <a:buFont typeface="+mj-lt"/>
                  <a:buAutoNum type="arabicPeriod"/>
                </a:pPr>
                <a:r>
                  <a:rPr lang="en-US" altLang="zh-CN" dirty="0">
                    <a:ea typeface="宋体" panose="02010600030101010101" pitchFamily="2" charset="-122"/>
                    <a:sym typeface="Symbol" panose="05050102010706020507" pitchFamily="18" charset="2"/>
                  </a:rPr>
                  <a:t>     For </a:t>
                </a:r>
                <a:r>
                  <a:rPr lang="en-US" altLang="zh-CN" dirty="0">
                    <a:solidFill>
                      <a:srgbClr val="FF0000"/>
                    </a:solidFill>
                    <a:ea typeface="宋体" panose="02010600030101010101" pitchFamily="2" charset="-122"/>
                    <a:sym typeface="Symbol" panose="05050102010706020507" pitchFamily="18" charset="2"/>
                  </a:rPr>
                  <a:t>every ANL, A</a:t>
                </a:r>
                <a:r>
                  <a:rPr lang="en-US" altLang="zh-CN" baseline="-25000" dirty="0">
                    <a:solidFill>
                      <a:srgbClr val="FF0000"/>
                    </a:solidFill>
                    <a:ea typeface="宋体" panose="02010600030101010101" pitchFamily="2" charset="-122"/>
                    <a:sym typeface="Symbol" panose="05050102010706020507" pitchFamily="18" charset="2"/>
                  </a:rPr>
                  <a:t>L</a:t>
                </a:r>
                <a:r>
                  <a:rPr lang="en-US" altLang="zh-CN" dirty="0">
                    <a:solidFill>
                      <a:srgbClr val="FF0000"/>
                    </a:solidFill>
                    <a:ea typeface="宋体" panose="02010600030101010101" pitchFamily="2" charset="-122"/>
                    <a:sym typeface="Symbol" panose="05050102010706020507" pitchFamily="18" charset="2"/>
                  </a:rPr>
                  <a:t>B</a:t>
                </a:r>
                <a:r>
                  <a:rPr lang="en-US" altLang="zh-CN" dirty="0">
                    <a:ea typeface="宋体" panose="02010600030101010101" pitchFamily="2" charset="-122"/>
                    <a:sym typeface="Symbol" panose="05050102010706020507" pitchFamily="18" charset="2"/>
                  </a:rPr>
                  <a:t>.</a:t>
                </a:r>
              </a:p>
              <a:p>
                <a:pPr marL="609600" indent="-609600">
                  <a:buNone/>
                </a:pPr>
                <a:endParaRPr lang="en-US" altLang="zh-CN" dirty="0">
                  <a:ea typeface="宋体" panose="02010600030101010101" pitchFamily="2" charset="-122"/>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若</a:t>
                </a:r>
                <a:r>
                  <a:rPr lang="en-US" altLang="zh-CN" b="1" dirty="0">
                    <a:ea typeface="宋体" panose="02010600030101010101" pitchFamily="2" charset="-122"/>
                    <a:sym typeface="Symbol" panose="05050102010706020507" pitchFamily="18" charset="2"/>
                  </a:rPr>
                  <a:t>A</a:t>
                </a:r>
                <a:r>
                  <a:rPr lang="en-US" altLang="zh-CN" b="1" baseline="-25000" dirty="0">
                    <a:ea typeface="宋体" panose="02010600030101010101" pitchFamily="2" charset="-122"/>
                    <a:sym typeface="Symbol" panose="05050102010706020507" pitchFamily="18" charset="2"/>
                  </a:rPr>
                  <a:t>L</a:t>
                </a:r>
                <a:r>
                  <a:rPr lang="en-US" altLang="zh-CN" b="1" dirty="0">
                    <a:ea typeface="宋体" panose="02010600030101010101" pitchFamily="2" charset="-122"/>
                    <a:sym typeface="Symbol" panose="05050102010706020507" pitchFamily="18" charset="2"/>
                  </a:rPr>
                  <a:t>B</a:t>
                </a:r>
                <a:r>
                  <a:rPr lang="zh-CN" altLang="en-US" b="1" dirty="0">
                    <a:ea typeface="宋体" panose="02010600030101010101" pitchFamily="2" charset="-122"/>
                    <a:sym typeface="Symbol" panose="05050102010706020507" pitchFamily="18" charset="2"/>
                  </a:rPr>
                  <a:t>且</a:t>
                </a:r>
                <a:r>
                  <a:rPr lang="en-US" altLang="zh-CN" b="1" dirty="0">
                    <a:ea typeface="宋体" panose="02010600030101010101" pitchFamily="2" charset="-122"/>
                  </a:rPr>
                  <a:t>B</a:t>
                </a:r>
                <a:r>
                  <a:rPr lang="en-US" altLang="zh-CN" b="1" dirty="0">
                    <a:ea typeface="宋体" panose="02010600030101010101" pitchFamily="2" charset="-122"/>
                    <a:sym typeface="Symbol" panose="05050102010706020507" pitchFamily="18" charset="2"/>
                  </a:rPr>
                  <a:t>L, </a:t>
                </a:r>
                <a:r>
                  <a:rPr lang="zh-CN" altLang="en-US" b="1" dirty="0">
                    <a:ea typeface="宋体" panose="02010600030101010101" pitchFamily="2" charset="-122"/>
                    <a:sym typeface="Symbol" panose="05050102010706020507" pitchFamily="18" charset="2"/>
                  </a:rPr>
                  <a:t>则</a:t>
                </a:r>
                <a:r>
                  <a:rPr lang="en-US" altLang="zh-CN" b="1" dirty="0">
                    <a:ea typeface="宋体" panose="02010600030101010101" pitchFamily="2" charset="-122"/>
                    <a:sym typeface="Symbol" panose="05050102010706020507" pitchFamily="18" charset="2"/>
                  </a:rPr>
                  <a:t>AL</a:t>
                </a:r>
                <a:endParaRPr lang="en-US" altLang="zh-CN" b="1" dirty="0"/>
              </a:p>
              <a:p>
                <a:pPr marL="285750" indent="-285750">
                  <a:buFont typeface="Wingdings" panose="05000000000000000000" pitchFamily="2" charset="2"/>
                  <a:buChar char="Ø"/>
                </a:pPr>
                <a:r>
                  <a:rPr lang="zh-CN" altLang="en-US" dirty="0"/>
                  <a:t>若</a:t>
                </a:r>
                <a:r>
                  <a:rPr lang="en-US" altLang="zh-CN" b="1" dirty="0">
                    <a:ea typeface="宋体" panose="02010600030101010101" pitchFamily="2" charset="-122"/>
                  </a:rPr>
                  <a:t>A</a:t>
                </a:r>
                <a:r>
                  <a:rPr lang="en-US" altLang="zh-CN" b="1" dirty="0">
                    <a:ea typeface="宋体" panose="02010600030101010101" pitchFamily="2" charset="-122"/>
                    <a:sym typeface="Symbol" panose="05050102010706020507" pitchFamily="18" charset="2"/>
                  </a:rPr>
                  <a:t>NL </a:t>
                </a:r>
                <a14:m>
                  <m:oMath xmlns:m="http://schemas.openxmlformats.org/officeDocument/2006/math">
                    <m:r>
                      <m:rPr>
                        <m:sty m:val="p"/>
                      </m:rPr>
                      <a:rPr lang="en-US" altLang="zh-CN" b="1" i="1" dirty="0">
                        <a:latin typeface="Cambria Math" panose="02040503050406030204" pitchFamily="18" charset="0"/>
                        <a:ea typeface="Cambria Math" panose="02040503050406030204" pitchFamily="18" charset="0"/>
                      </a:rPr>
                      <m:t>com</m:t>
                    </m:r>
                    <m:r>
                      <a:rPr lang="en-US" altLang="zh-CN" b="1" i="1" dirty="0">
                        <a:latin typeface="Cambria Math" panose="02040503050406030204" pitchFamily="18" charset="0"/>
                        <a:ea typeface="Cambria Math" panose="02040503050406030204" pitchFamily="18" charset="0"/>
                      </a:rPr>
                      <m:t>𝒑𝒍𝒆𝒕𝒆</m:t>
                    </m:r>
                    <m:r>
                      <a:rPr lang="en-US" altLang="zh-CN" b="1" i="1" dirty="0">
                        <a:latin typeface="Cambria Math" panose="02040503050406030204" pitchFamily="18" charset="0"/>
                        <a:ea typeface="Cambria Math" panose="02040503050406030204" pitchFamily="18" charset="0"/>
                      </a:rPr>
                      <m:t> </m:t>
                    </m:r>
                    <m:r>
                      <a:rPr lang="en-US" altLang="zh-CN" b="0" i="0" dirty="0" smtClean="0">
                        <a:latin typeface="Cambria Math" panose="02040503050406030204" pitchFamily="18" charset="0"/>
                        <a:ea typeface="Cambria Math" panose="02040503050406030204" pitchFamily="18" charset="0"/>
                      </a:rPr>
                      <m:t> </m:t>
                    </m:r>
                    <m:r>
                      <a:rPr lang="zh-CN" altLang="en-US" i="1" dirty="0">
                        <a:latin typeface="Cambria Math" panose="02040503050406030204" pitchFamily="18" charset="0"/>
                        <a:ea typeface="Cambria Math" panose="02040503050406030204" pitchFamily="18" charset="0"/>
                      </a:rPr>
                      <m:t>且</m:t>
                    </m:r>
                  </m:oMath>
                </a14:m>
                <a:r>
                  <a:rPr lang="en-US" altLang="zh-CN" b="1" dirty="0">
                    <a:ea typeface="宋体" panose="02010600030101010101" pitchFamily="2" charset="-122"/>
                    <a:sym typeface="Symbol" panose="05050102010706020507" pitchFamily="18" charset="2"/>
                  </a:rPr>
                  <a:t>AL, </a:t>
                </a:r>
                <a:r>
                  <a:rPr lang="zh-CN" altLang="en-US" b="1" dirty="0">
                    <a:ea typeface="宋体" panose="02010600030101010101" pitchFamily="2" charset="-122"/>
                    <a:sym typeface="Symbol" panose="05050102010706020507" pitchFamily="18" charset="2"/>
                  </a:rPr>
                  <a:t>则</a:t>
                </a:r>
                <a:r>
                  <a:rPr lang="en-US" altLang="zh-CN" b="1" dirty="0">
                    <a:ea typeface="宋体" panose="02010600030101010101" pitchFamily="2" charset="-122"/>
                    <a:sym typeface="Symbol" panose="05050102010706020507" pitchFamily="18" charset="2"/>
                  </a:rPr>
                  <a:t>L=NL</a:t>
                </a:r>
                <a:endParaRPr lang="en-US" altLang="zh-CN" dirty="0"/>
              </a:p>
              <a:p>
                <a:endParaRPr lang="en-US" altLang="zh-CN" dirty="0"/>
              </a:p>
              <a:p>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9399" y="1110734"/>
                <a:ext cx="6601502" cy="4801314"/>
              </a:xfrm>
              <a:prstGeom prst="rect">
                <a:avLst/>
              </a:prstGeom>
              <a:blipFill rotWithShape="0">
                <a:blip r:embed="rId3"/>
                <a:stretch>
                  <a:fillRect l="-831" t="-635" r="-185"/>
                </a:stretch>
              </a:blipFill>
            </p:spPr>
            <p:txBody>
              <a:bodyPr/>
              <a:lstStyle/>
              <a:p>
                <a:r>
                  <a:rPr lang="zh-CN" altLang="en-US">
                    <a:noFill/>
                  </a:rPr>
                  <a:t> </a:t>
                </a:r>
              </a:p>
            </p:txBody>
          </p:sp>
        </mc:Fallback>
      </mc:AlternateContent>
      <p:sp>
        <p:nvSpPr>
          <p:cNvPr id="14" name="Rectangle 3"/>
          <p:cNvSpPr>
            <a:spLocks noGrp="1"/>
          </p:cNvSpPr>
          <p:nvPr/>
        </p:nvSpPr>
        <p:spPr>
          <a:xfrm>
            <a:off x="1820826" y="3941805"/>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None/>
            </a:pPr>
            <a:endParaRPr lang="en-US" altLang="zh-CN" dirty="0">
              <a:ea typeface="宋体" panose="02010600030101010101" pitchFamily="2" charset="-122"/>
              <a:sym typeface="Symbol" panose="05050102010706020507" pitchFamily="18" charset="2"/>
            </a:endParaRPr>
          </a:p>
        </p:txBody>
      </p:sp>
      <p:graphicFrame>
        <p:nvGraphicFramePr>
          <p:cNvPr id="15" name="表格 14"/>
          <p:cNvGraphicFramePr>
            <a:graphicFrameLocks noGrp="1"/>
          </p:cNvGraphicFramePr>
          <p:nvPr>
            <p:extLst>
              <p:ext uri="{D42A27DB-BD31-4B8C-83A1-F6EECF244321}">
                <p14:modId xmlns:p14="http://schemas.microsoft.com/office/powerpoint/2010/main" val="1235902881"/>
              </p:ext>
            </p:extLst>
          </p:nvPr>
        </p:nvGraphicFramePr>
        <p:xfrm>
          <a:off x="7219796" y="2188820"/>
          <a:ext cx="4756990" cy="370840"/>
        </p:xfrm>
        <a:graphic>
          <a:graphicData uri="http://schemas.openxmlformats.org/drawingml/2006/table">
            <a:tbl>
              <a:tblPr firstRow="1" bandRow="1">
                <a:tableStyleId>{5940675A-B579-460E-94D1-54222C63F5DA}</a:tableStyleId>
              </a:tblPr>
              <a:tblGrid>
                <a:gridCol w="475699">
                  <a:extLst>
                    <a:ext uri="{9D8B030D-6E8A-4147-A177-3AD203B41FA5}">
                      <a16:colId xmlns:a16="http://schemas.microsoft.com/office/drawing/2014/main" val="20000"/>
                    </a:ext>
                  </a:extLst>
                </a:gridCol>
                <a:gridCol w="475699">
                  <a:extLst>
                    <a:ext uri="{9D8B030D-6E8A-4147-A177-3AD203B41FA5}">
                      <a16:colId xmlns:a16="http://schemas.microsoft.com/office/drawing/2014/main" val="20001"/>
                    </a:ext>
                  </a:extLst>
                </a:gridCol>
                <a:gridCol w="475699">
                  <a:extLst>
                    <a:ext uri="{9D8B030D-6E8A-4147-A177-3AD203B41FA5}">
                      <a16:colId xmlns:a16="http://schemas.microsoft.com/office/drawing/2014/main" val="20002"/>
                    </a:ext>
                  </a:extLst>
                </a:gridCol>
                <a:gridCol w="475699">
                  <a:extLst>
                    <a:ext uri="{9D8B030D-6E8A-4147-A177-3AD203B41FA5}">
                      <a16:colId xmlns:a16="http://schemas.microsoft.com/office/drawing/2014/main" val="20003"/>
                    </a:ext>
                  </a:extLst>
                </a:gridCol>
                <a:gridCol w="475699">
                  <a:extLst>
                    <a:ext uri="{9D8B030D-6E8A-4147-A177-3AD203B41FA5}">
                      <a16:colId xmlns:a16="http://schemas.microsoft.com/office/drawing/2014/main" val="20004"/>
                    </a:ext>
                  </a:extLst>
                </a:gridCol>
                <a:gridCol w="475699">
                  <a:extLst>
                    <a:ext uri="{9D8B030D-6E8A-4147-A177-3AD203B41FA5}">
                      <a16:colId xmlns:a16="http://schemas.microsoft.com/office/drawing/2014/main" val="20005"/>
                    </a:ext>
                  </a:extLst>
                </a:gridCol>
                <a:gridCol w="475699">
                  <a:extLst>
                    <a:ext uri="{9D8B030D-6E8A-4147-A177-3AD203B41FA5}">
                      <a16:colId xmlns:a16="http://schemas.microsoft.com/office/drawing/2014/main" val="20006"/>
                    </a:ext>
                  </a:extLst>
                </a:gridCol>
                <a:gridCol w="475699">
                  <a:extLst>
                    <a:ext uri="{9D8B030D-6E8A-4147-A177-3AD203B41FA5}">
                      <a16:colId xmlns:a16="http://schemas.microsoft.com/office/drawing/2014/main" val="20007"/>
                    </a:ext>
                  </a:extLst>
                </a:gridCol>
                <a:gridCol w="475699">
                  <a:extLst>
                    <a:ext uri="{9D8B030D-6E8A-4147-A177-3AD203B41FA5}">
                      <a16:colId xmlns:a16="http://schemas.microsoft.com/office/drawing/2014/main" val="20008"/>
                    </a:ext>
                  </a:extLst>
                </a:gridCol>
                <a:gridCol w="475699">
                  <a:extLst>
                    <a:ext uri="{9D8B030D-6E8A-4147-A177-3AD203B41FA5}">
                      <a16:colId xmlns:a16="http://schemas.microsoft.com/office/drawing/2014/main" val="20009"/>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sp>
        <p:nvSpPr>
          <p:cNvPr id="16" name="矩形 15"/>
          <p:cNvSpPr/>
          <p:nvPr/>
        </p:nvSpPr>
        <p:spPr>
          <a:xfrm>
            <a:off x="7646593" y="3309172"/>
            <a:ext cx="860614" cy="676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有穷控制</a:t>
            </a:r>
          </a:p>
        </p:txBody>
      </p:sp>
      <p:graphicFrame>
        <p:nvGraphicFramePr>
          <p:cNvPr id="17" name="表格 16"/>
          <p:cNvGraphicFramePr>
            <a:graphicFrameLocks noGrp="1"/>
          </p:cNvGraphicFramePr>
          <p:nvPr>
            <p:extLst>
              <p:ext uri="{D42A27DB-BD31-4B8C-83A1-F6EECF244321}">
                <p14:modId xmlns:p14="http://schemas.microsoft.com/office/powerpoint/2010/main" val="1736696988"/>
              </p:ext>
            </p:extLst>
          </p:nvPr>
        </p:nvGraphicFramePr>
        <p:xfrm>
          <a:off x="9520603" y="3419993"/>
          <a:ext cx="2112010" cy="370840"/>
        </p:xfrm>
        <a:graphic>
          <a:graphicData uri="http://schemas.openxmlformats.org/drawingml/2006/table">
            <a:tbl>
              <a:tblPr firstRow="1" bandRow="1">
                <a:tableStyleId>{5940675A-B579-460E-94D1-54222C63F5DA}</a:tableStyleId>
              </a:tblPr>
              <a:tblGrid>
                <a:gridCol w="422402">
                  <a:extLst>
                    <a:ext uri="{9D8B030D-6E8A-4147-A177-3AD203B41FA5}">
                      <a16:colId xmlns:a16="http://schemas.microsoft.com/office/drawing/2014/main" val="20000"/>
                    </a:ext>
                  </a:extLst>
                </a:gridCol>
                <a:gridCol w="422402">
                  <a:extLst>
                    <a:ext uri="{9D8B030D-6E8A-4147-A177-3AD203B41FA5}">
                      <a16:colId xmlns:a16="http://schemas.microsoft.com/office/drawing/2014/main" val="20001"/>
                    </a:ext>
                  </a:extLst>
                </a:gridCol>
                <a:gridCol w="422402">
                  <a:extLst>
                    <a:ext uri="{9D8B030D-6E8A-4147-A177-3AD203B41FA5}">
                      <a16:colId xmlns:a16="http://schemas.microsoft.com/office/drawing/2014/main" val="20002"/>
                    </a:ext>
                  </a:extLst>
                </a:gridCol>
                <a:gridCol w="422402">
                  <a:extLst>
                    <a:ext uri="{9D8B030D-6E8A-4147-A177-3AD203B41FA5}">
                      <a16:colId xmlns:a16="http://schemas.microsoft.com/office/drawing/2014/main" val="20003"/>
                    </a:ext>
                  </a:extLst>
                </a:gridCol>
                <a:gridCol w="422402">
                  <a:extLst>
                    <a:ext uri="{9D8B030D-6E8A-4147-A177-3AD203B41FA5}">
                      <a16:colId xmlns:a16="http://schemas.microsoft.com/office/drawing/2014/main" val="20004"/>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912893756"/>
              </p:ext>
            </p:extLst>
          </p:nvPr>
        </p:nvGraphicFramePr>
        <p:xfrm>
          <a:off x="7219796" y="4573401"/>
          <a:ext cx="4646734" cy="370840"/>
        </p:xfrm>
        <a:graphic>
          <a:graphicData uri="http://schemas.openxmlformats.org/drawingml/2006/table">
            <a:tbl>
              <a:tblPr firstRow="1" bandRow="1">
                <a:tableStyleId>{5940675A-B579-460E-94D1-54222C63F5DA}</a:tableStyleId>
              </a:tblPr>
              <a:tblGrid>
                <a:gridCol w="475699">
                  <a:extLst>
                    <a:ext uri="{9D8B030D-6E8A-4147-A177-3AD203B41FA5}">
                      <a16:colId xmlns:a16="http://schemas.microsoft.com/office/drawing/2014/main" val="20000"/>
                    </a:ext>
                  </a:extLst>
                </a:gridCol>
                <a:gridCol w="475699">
                  <a:extLst>
                    <a:ext uri="{9D8B030D-6E8A-4147-A177-3AD203B41FA5}">
                      <a16:colId xmlns:a16="http://schemas.microsoft.com/office/drawing/2014/main" val="20001"/>
                    </a:ext>
                  </a:extLst>
                </a:gridCol>
                <a:gridCol w="475699">
                  <a:extLst>
                    <a:ext uri="{9D8B030D-6E8A-4147-A177-3AD203B41FA5}">
                      <a16:colId xmlns:a16="http://schemas.microsoft.com/office/drawing/2014/main" val="20002"/>
                    </a:ext>
                  </a:extLst>
                </a:gridCol>
                <a:gridCol w="475699">
                  <a:extLst>
                    <a:ext uri="{9D8B030D-6E8A-4147-A177-3AD203B41FA5}">
                      <a16:colId xmlns:a16="http://schemas.microsoft.com/office/drawing/2014/main" val="20003"/>
                    </a:ext>
                  </a:extLst>
                </a:gridCol>
                <a:gridCol w="475699">
                  <a:extLst>
                    <a:ext uri="{9D8B030D-6E8A-4147-A177-3AD203B41FA5}">
                      <a16:colId xmlns:a16="http://schemas.microsoft.com/office/drawing/2014/main" val="20004"/>
                    </a:ext>
                  </a:extLst>
                </a:gridCol>
                <a:gridCol w="412078">
                  <a:extLst>
                    <a:ext uri="{9D8B030D-6E8A-4147-A177-3AD203B41FA5}">
                      <a16:colId xmlns:a16="http://schemas.microsoft.com/office/drawing/2014/main" val="20005"/>
                    </a:ext>
                  </a:extLst>
                </a:gridCol>
                <a:gridCol w="429064">
                  <a:extLst>
                    <a:ext uri="{9D8B030D-6E8A-4147-A177-3AD203B41FA5}">
                      <a16:colId xmlns:a16="http://schemas.microsoft.com/office/drawing/2014/main" val="20006"/>
                    </a:ext>
                  </a:extLst>
                </a:gridCol>
                <a:gridCol w="475699">
                  <a:extLst>
                    <a:ext uri="{9D8B030D-6E8A-4147-A177-3AD203B41FA5}">
                      <a16:colId xmlns:a16="http://schemas.microsoft.com/office/drawing/2014/main" val="20007"/>
                    </a:ext>
                  </a:extLst>
                </a:gridCol>
                <a:gridCol w="475699">
                  <a:extLst>
                    <a:ext uri="{9D8B030D-6E8A-4147-A177-3AD203B41FA5}">
                      <a16:colId xmlns:a16="http://schemas.microsoft.com/office/drawing/2014/main" val="20008"/>
                    </a:ext>
                  </a:extLst>
                </a:gridCol>
                <a:gridCol w="475699">
                  <a:extLst>
                    <a:ext uri="{9D8B030D-6E8A-4147-A177-3AD203B41FA5}">
                      <a16:colId xmlns:a16="http://schemas.microsoft.com/office/drawing/2014/main" val="20009"/>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sp>
        <p:nvSpPr>
          <p:cNvPr id="19" name="文本框 18"/>
          <p:cNvSpPr txBox="1"/>
          <p:nvPr/>
        </p:nvSpPr>
        <p:spPr>
          <a:xfrm>
            <a:off x="8688611" y="1777661"/>
            <a:ext cx="1409552" cy="369332"/>
          </a:xfrm>
          <a:prstGeom prst="rect">
            <a:avLst/>
          </a:prstGeom>
          <a:noFill/>
        </p:spPr>
        <p:txBody>
          <a:bodyPr wrap="square" rtlCol="0">
            <a:spAutoFit/>
          </a:bodyPr>
          <a:lstStyle/>
          <a:p>
            <a:r>
              <a:rPr lang="zh-CN" altLang="en-US" dirty="0"/>
              <a:t>只读输入带</a:t>
            </a:r>
          </a:p>
        </p:txBody>
      </p:sp>
      <p:sp>
        <p:nvSpPr>
          <p:cNvPr id="20" name="文本框 19"/>
          <p:cNvSpPr txBox="1"/>
          <p:nvPr/>
        </p:nvSpPr>
        <p:spPr>
          <a:xfrm>
            <a:off x="8741951" y="4939983"/>
            <a:ext cx="1409552" cy="369332"/>
          </a:xfrm>
          <a:prstGeom prst="rect">
            <a:avLst/>
          </a:prstGeom>
          <a:noFill/>
        </p:spPr>
        <p:txBody>
          <a:bodyPr wrap="square" rtlCol="0">
            <a:spAutoFit/>
          </a:bodyPr>
          <a:lstStyle/>
          <a:p>
            <a:r>
              <a:rPr lang="zh-CN" altLang="en-US" dirty="0"/>
              <a:t>只写输出带</a:t>
            </a:r>
          </a:p>
        </p:txBody>
      </p:sp>
      <p:sp>
        <p:nvSpPr>
          <p:cNvPr id="21" name="文本框 20"/>
          <p:cNvSpPr txBox="1"/>
          <p:nvPr/>
        </p:nvSpPr>
        <p:spPr>
          <a:xfrm>
            <a:off x="10665023" y="2982081"/>
            <a:ext cx="1409552" cy="369332"/>
          </a:xfrm>
          <a:prstGeom prst="rect">
            <a:avLst/>
          </a:prstGeom>
          <a:noFill/>
        </p:spPr>
        <p:txBody>
          <a:bodyPr wrap="square" rtlCol="0">
            <a:spAutoFit/>
          </a:bodyPr>
          <a:lstStyle/>
          <a:p>
            <a:r>
              <a:rPr lang="zh-CN" altLang="en-US" dirty="0"/>
              <a:t>读写工作带</a:t>
            </a:r>
          </a:p>
        </p:txBody>
      </p:sp>
      <p:cxnSp>
        <p:nvCxnSpPr>
          <p:cNvPr id="22" name="直接连接符 21"/>
          <p:cNvCxnSpPr/>
          <p:nvPr/>
        </p:nvCxnSpPr>
        <p:spPr>
          <a:xfrm>
            <a:off x="9520603" y="3790833"/>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632613" y="3770400"/>
            <a:ext cx="0" cy="54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632613" y="3790833"/>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520603" y="4136499"/>
            <a:ext cx="2112010" cy="2286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10253147" y="3943068"/>
                <a:ext cx="7099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2"/>
                          </a:solidFill>
                          <a:latin typeface="Cambria Math" panose="02040503050406030204" pitchFamily="18" charset="0"/>
                          <a:cs typeface="Times New Roman" panose="02020603050405020304" pitchFamily="18" charset="0"/>
                        </a:rPr>
                        <m:t>𝑓</m:t>
                      </m:r>
                      <m:r>
                        <a:rPr lang="en-US" altLang="zh-CN" i="1" smtClean="0">
                          <a:solidFill>
                            <a:schemeClr val="accent2"/>
                          </a:solidFill>
                          <a:latin typeface="Cambria Math" panose="02040503050406030204" pitchFamily="18" charset="0"/>
                          <a:cs typeface="Times New Roman" panose="02020603050405020304" pitchFamily="18" charset="0"/>
                        </a:rPr>
                        <m:t>(</m:t>
                      </m:r>
                      <m:r>
                        <a:rPr lang="en-US" altLang="zh-CN" i="1" smtClean="0">
                          <a:solidFill>
                            <a:schemeClr val="accent2"/>
                          </a:solidFill>
                          <a:latin typeface="Cambria Math" panose="02040503050406030204" pitchFamily="18" charset="0"/>
                          <a:cs typeface="Times New Roman" panose="02020603050405020304" pitchFamily="18" charset="0"/>
                        </a:rPr>
                        <m:t>𝑛</m:t>
                      </m:r>
                      <m:r>
                        <a:rPr lang="en-US" altLang="zh-CN" i="1" smtClean="0">
                          <a:solidFill>
                            <a:schemeClr val="accent2"/>
                          </a:solidFill>
                          <a:latin typeface="Cambria Math" panose="02040503050406030204" pitchFamily="18" charset="0"/>
                          <a:cs typeface="Times New Roman" panose="02020603050405020304" pitchFamily="18" charset="0"/>
                        </a:rPr>
                        <m:t>)</m:t>
                      </m:r>
                    </m:oMath>
                  </m:oMathPara>
                </a14:m>
                <a:endParaRPr lang="zh-CN" altLang="en-US" dirty="0">
                  <a:solidFill>
                    <a:schemeClr val="accent2"/>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10253147" y="3943068"/>
                <a:ext cx="709938" cy="369332"/>
              </a:xfrm>
              <a:prstGeom prst="rect">
                <a:avLst/>
              </a:prstGeom>
              <a:blipFill rotWithShape="0">
                <a:blip r:embed="rId4"/>
                <a:stretch>
                  <a:fillRect b="-13333"/>
                </a:stretch>
              </a:blipFill>
            </p:spPr>
            <p:txBody>
              <a:bodyPr/>
              <a:lstStyle/>
              <a:p>
                <a:r>
                  <a:rPr lang="zh-CN" altLang="en-US">
                    <a:noFill/>
                  </a:rPr>
                  <a:t> </a:t>
                </a:r>
              </a:p>
            </p:txBody>
          </p:sp>
        </mc:Fallback>
      </mc:AlternateContent>
      <p:cxnSp>
        <p:nvCxnSpPr>
          <p:cNvPr id="27" name="曲线连接符 26"/>
          <p:cNvCxnSpPr>
            <a:stCxn id="16" idx="3"/>
          </p:cNvCxnSpPr>
          <p:nvPr/>
        </p:nvCxnSpPr>
        <p:spPr>
          <a:xfrm flipH="1" flipV="1">
            <a:off x="7730265" y="2566119"/>
            <a:ext cx="776942" cy="1081121"/>
          </a:xfrm>
          <a:prstGeom prst="curvedConnector4">
            <a:avLst>
              <a:gd name="adj1" fmla="val -29423"/>
              <a:gd name="adj2" fmla="val 656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16" idx="3"/>
            <a:endCxn id="17" idx="0"/>
          </p:cNvCxnSpPr>
          <p:nvPr/>
        </p:nvCxnSpPr>
        <p:spPr>
          <a:xfrm flipV="1">
            <a:off x="8507207" y="3419993"/>
            <a:ext cx="2069401" cy="227247"/>
          </a:xfrm>
          <a:prstGeom prst="curvedConnector4">
            <a:avLst>
              <a:gd name="adj1" fmla="val 24485"/>
              <a:gd name="adj2" fmla="val 24936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6" idx="3"/>
          </p:cNvCxnSpPr>
          <p:nvPr/>
        </p:nvCxnSpPr>
        <p:spPr>
          <a:xfrm>
            <a:off x="8507207" y="3647240"/>
            <a:ext cx="826162" cy="92562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920288" y="5353489"/>
            <a:ext cx="1932878"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对数空间转化器</a:t>
            </a:r>
            <a:endParaRPr lang="en-US" altLang="zh-CN" dirty="0">
              <a:latin typeface="Times New Roman" panose="02020603050405020304" pitchFamily="18" charset="0"/>
              <a:cs typeface="Times New Roman" panose="02020603050405020304" pitchFamily="18" charset="0"/>
            </a:endParaRPr>
          </a:p>
        </p:txBody>
      </p:sp>
      <p:sp>
        <p:nvSpPr>
          <p:cNvPr id="10" name="矩形 9"/>
          <p:cNvSpPr/>
          <p:nvPr/>
        </p:nvSpPr>
        <p:spPr>
          <a:xfrm>
            <a:off x="7010400" y="1474573"/>
            <a:ext cx="4966386" cy="383474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31" name="图片 30"/>
          <p:cNvPicPr>
            <a:picLocks noChangeAspect="1"/>
          </p:cNvPicPr>
          <p:nvPr/>
        </p:nvPicPr>
        <p:blipFill>
          <a:blip r:embed="rId5"/>
          <a:stretch>
            <a:fillRect/>
          </a:stretch>
        </p:blipFill>
        <p:spPr>
          <a:xfrm>
            <a:off x="584975" y="4159359"/>
            <a:ext cx="4553585" cy="485843"/>
          </a:xfrm>
          <a:prstGeom prst="rect">
            <a:avLst/>
          </a:prstGeom>
        </p:spPr>
      </p:pic>
    </p:spTree>
    <p:extLst>
      <p:ext uri="{BB962C8B-B14F-4D97-AF65-F5344CB8AC3E}">
        <p14:creationId xmlns:p14="http://schemas.microsoft.com/office/powerpoint/2010/main" val="52361000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02     </a:t>
              </a:r>
              <a:r>
                <a:rPr lang="en-US" altLang="zh-CN"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45429"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的完全性</a:t>
              </a:r>
            </a:p>
          </p:txBody>
        </p:sp>
      </p:grpSp>
      <mc:AlternateContent xmlns:mc="http://schemas.openxmlformats.org/markup-compatibility/2006" xmlns:a14="http://schemas.microsoft.com/office/drawing/2010/main">
        <mc:Choice Requires="a14">
          <p:sp>
            <p:nvSpPr>
              <p:cNvPr id="11" name="文本框 10"/>
              <p:cNvSpPr txBox="1"/>
              <p:nvPr/>
            </p:nvSpPr>
            <p:spPr>
              <a:xfrm>
                <a:off x="279399" y="1110734"/>
                <a:ext cx="10322698" cy="5355312"/>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en-US" altLang="zh-CN" b="1" i="1" dirty="0" smtClean="0">
                        <a:latin typeface="Cambria Math" panose="02040503050406030204" pitchFamily="18" charset="0"/>
                      </a:rPr>
                      <m:t>𝑷𝑨𝑻𝑯</m:t>
                    </m:r>
                    <m:r>
                      <a:rPr lang="en-US" altLang="zh-CN" b="1" i="1" dirty="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𝑵𝑳</m:t>
                    </m:r>
                    <m:r>
                      <a:rPr lang="en-US" altLang="zh-CN" b="1" i="1" dirty="0" smtClean="0">
                        <a:latin typeface="Cambria Math" panose="02040503050406030204" pitchFamily="18" charset="0"/>
                        <a:ea typeface="Cambria Math" panose="02040503050406030204" pitchFamily="18" charset="0"/>
                      </a:rPr>
                      <m:t> </m:t>
                    </m:r>
                    <m:r>
                      <m:rPr>
                        <m:sty m:val="p"/>
                      </m:rPr>
                      <a:rPr lang="en-US" altLang="zh-CN" b="1" i="1" dirty="0">
                        <a:latin typeface="Cambria Math" panose="02040503050406030204" pitchFamily="18" charset="0"/>
                        <a:ea typeface="Cambria Math" panose="02040503050406030204" pitchFamily="18" charset="0"/>
                      </a:rPr>
                      <m:t>co</m:t>
                    </m:r>
                  </m:oMath>
                </a14:m>
                <a:r>
                  <a:rPr lang="en-US" altLang="zh-CN" b="1" dirty="0"/>
                  <a:t>mplete </a:t>
                </a:r>
                <a:r>
                  <a:rPr lang="zh-CN" altLang="en-US" b="1" dirty="0"/>
                  <a:t>的证明</a:t>
                </a:r>
                <a:endParaRPr lang="en-US" altLang="zh-CN" b="1" dirty="0"/>
              </a:p>
              <a:p>
                <a:pPr marL="285750" indent="-285750">
                  <a:buFont typeface="Wingdings" panose="05000000000000000000" pitchFamily="2" charset="2"/>
                  <a:buChar char="Ø"/>
                </a:pPr>
                <a:r>
                  <a:rPr lang="zh-CN" altLang="en-US" b="1" dirty="0"/>
                  <a:t>已知条件：</a:t>
                </a:r>
                <a:r>
                  <a:rPr lang="en-US" altLang="zh-CN" b="1" dirty="0"/>
                  <a:t> </a:t>
                </a:r>
                <a14:m>
                  <m:oMath xmlns:m="http://schemas.openxmlformats.org/officeDocument/2006/math">
                    <m:r>
                      <a:rPr lang="en-US" altLang="zh-CN" b="1" i="1" dirty="0">
                        <a:latin typeface="Cambria Math" panose="02040503050406030204" pitchFamily="18" charset="0"/>
                      </a:rPr>
                      <m:t>𝑷𝑨𝑻𝑯</m:t>
                    </m:r>
                    <m:r>
                      <a:rPr lang="en-US" altLang="zh-CN" b="1" i="1" dirty="0" smtClean="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𝑵𝑳</m:t>
                    </m:r>
                  </m:oMath>
                </a14:m>
                <a:endParaRPr lang="en-US" altLang="zh-CN" b="1" dirty="0"/>
              </a:p>
              <a:p>
                <a:pPr marL="285750" indent="-285750">
                  <a:buFont typeface="Wingdings" panose="05000000000000000000" pitchFamily="2" charset="2"/>
                  <a:buChar char="Ø"/>
                </a:pPr>
                <a:r>
                  <a:rPr lang="zh-CN" altLang="en-US" b="1" dirty="0"/>
                  <a:t>只要证明</a:t>
                </a:r>
                <a:r>
                  <a:rPr lang="en-US" altLang="zh-CN" b="1" dirty="0"/>
                  <a:t>: </a:t>
                </a:r>
                <a:r>
                  <a:rPr lang="zh-CN" altLang="en-US" dirty="0"/>
                  <a:t>任意一个语言</a:t>
                </a:r>
                <a14:m>
                  <m:oMath xmlns:m="http://schemas.openxmlformats.org/officeDocument/2006/math">
                    <m:r>
                      <a:rPr lang="en-US" altLang="zh-CN" b="1" i="0" dirty="0" smtClean="0">
                        <a:latin typeface="Cambria Math" panose="02040503050406030204" pitchFamily="18" charset="0"/>
                        <a:ea typeface="Cambria Math" panose="02040503050406030204" pitchFamily="18" charset="0"/>
                      </a:rPr>
                      <m:t>𝐀</m:t>
                    </m:r>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𝑵𝑳</m:t>
                    </m:r>
                    <m:r>
                      <a:rPr lang="zh-CN" altLang="en-US" b="1" i="1" dirty="0" smtClean="0">
                        <a:latin typeface="Cambria Math" panose="02040503050406030204" pitchFamily="18" charset="0"/>
                        <a:ea typeface="Cambria Math" panose="02040503050406030204" pitchFamily="18" charset="0"/>
                      </a:rPr>
                      <m:t>，</m:t>
                    </m:r>
                  </m:oMath>
                </a14:m>
                <a:r>
                  <a:rPr lang="zh-CN" altLang="en-US" dirty="0">
                    <a:ea typeface="Cambria Math" panose="02040503050406030204" pitchFamily="18" charset="0"/>
                  </a:rPr>
                  <a:t>且</a:t>
                </a:r>
                <a:r>
                  <a:rPr lang="en-US" altLang="zh-CN" dirty="0">
                    <a:solidFill>
                      <a:srgbClr val="FF0000"/>
                    </a:solidFill>
                    <a:ea typeface="宋体" panose="02010600030101010101" pitchFamily="2" charset="-122"/>
                    <a:sym typeface="Symbol" panose="05050102010706020507" pitchFamily="18" charset="2"/>
                  </a:rPr>
                  <a:t>A</a:t>
                </a:r>
                <a:r>
                  <a:rPr lang="en-US" altLang="zh-CN" baseline="-25000" dirty="0">
                    <a:solidFill>
                      <a:srgbClr val="FF0000"/>
                    </a:solidFill>
                    <a:ea typeface="宋体" panose="02010600030101010101" pitchFamily="2" charset="-122"/>
                    <a:sym typeface="Symbol" panose="05050102010706020507" pitchFamily="18" charset="2"/>
                  </a:rPr>
                  <a:t>L</a:t>
                </a:r>
                <a:r>
                  <a:rPr lang="en-US" altLang="zh-CN" dirty="0">
                    <a:solidFill>
                      <a:srgbClr val="FF0000"/>
                    </a:solidFill>
                    <a:ea typeface="宋体" panose="02010600030101010101" pitchFamily="2" charset="-122"/>
                    <a:sym typeface="Symbol" panose="05050102010706020507" pitchFamily="18" charset="2"/>
                  </a:rPr>
                  <a:t>PATH </a:t>
                </a:r>
                <a:r>
                  <a:rPr lang="zh-CN" altLang="en-US" dirty="0">
                    <a:ea typeface="宋体" panose="02010600030101010101" pitchFamily="2" charset="-122"/>
                    <a:sym typeface="Symbol" panose="05050102010706020507" pitchFamily="18" charset="2"/>
                  </a:rPr>
                  <a:t>成立</a:t>
                </a:r>
                <a:endParaRPr lang="en-US" altLang="zh-CN" b="1" dirty="0">
                  <a:ea typeface="Cambria Math" panose="02040503050406030204" pitchFamily="18" charset="0"/>
                </a:endParaRPr>
              </a:p>
              <a:p>
                <a:r>
                  <a:rPr lang="zh-CN" altLang="en-US" b="1" dirty="0"/>
                  <a:t> </a:t>
                </a: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r>
                  <a:rPr lang="zh-CN" altLang="en-US" b="1" dirty="0"/>
                  <a:t>证明：</a:t>
                </a:r>
                <a:r>
                  <a:rPr lang="en-US" altLang="zh-CN" b="1" dirty="0"/>
                  <a:t> </a:t>
                </a:r>
                <a:r>
                  <a:rPr lang="zh-CN" altLang="en-US" b="1" dirty="0"/>
                  <a:t>设</a:t>
                </a:r>
                <a14:m>
                  <m:oMath xmlns:m="http://schemas.openxmlformats.org/officeDocument/2006/math">
                    <m:r>
                      <a:rPr lang="en-US" altLang="zh-CN" b="1" dirty="0">
                        <a:latin typeface="Cambria Math" panose="02040503050406030204" pitchFamily="18" charset="0"/>
                        <a:ea typeface="Cambria Math" panose="02040503050406030204" pitchFamily="18" charset="0"/>
                      </a:rPr>
                      <m:t>𝐀</m:t>
                    </m:r>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𝑵𝑳</m:t>
                    </m:r>
                  </m:oMath>
                </a14:m>
                <a:r>
                  <a:rPr lang="zh-CN" altLang="en-US" b="1" dirty="0"/>
                  <a:t>；在对数空间构造 </a:t>
                </a:r>
                <a:r>
                  <a:rPr lang="en-US" altLang="zh-CN" dirty="0"/>
                  <a:t> </a:t>
                </a:r>
                <a14:m>
                  <m:oMath xmlns:m="http://schemas.openxmlformats.org/officeDocument/2006/math">
                    <m:r>
                      <a:rPr lang="en-US" altLang="zh-CN" i="1">
                        <a:latin typeface="Cambria Math" panose="02040503050406030204" pitchFamily="18" charset="0"/>
                      </a:rPr>
                      <m:t>&lt;</m:t>
                    </m:r>
                    <m:r>
                      <a:rPr lang="en-US" altLang="zh-CN" i="1">
                        <a:latin typeface="Cambria Math" panose="02040503050406030204" pitchFamily="18" charset="0"/>
                      </a:rPr>
                      <m:t>𝐺</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&gt;; </m:t>
                    </m:r>
                  </m:oMath>
                </a14:m>
                <a:r>
                  <a:rPr lang="en-US" altLang="zh-CN" b="1" dirty="0"/>
                  <a:t> s</a:t>
                </a:r>
                <a14:m>
                  <m:oMath xmlns:m="http://schemas.openxmlformats.org/officeDocument/2006/math">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𝒕</m:t>
                    </m:r>
                  </m:oMath>
                </a14:m>
                <a:r>
                  <a:rPr lang="en-US" altLang="zh-CN" b="1" dirty="0"/>
                  <a:t> </a:t>
                </a:r>
                <a:r>
                  <a:rPr lang="en-US" altLang="zh-CN" dirty="0"/>
                  <a:t>in</a:t>
                </a:r>
                <a:r>
                  <a:rPr lang="en-US" altLang="zh-CN" b="1" dirty="0"/>
                  <a:t> G</a:t>
                </a:r>
                <a:r>
                  <a:rPr lang="zh-CN" altLang="en-US" b="1" dirty="0"/>
                  <a:t>，</a:t>
                </a:r>
                <a:r>
                  <a:rPr lang="en-US" altLang="zh-CN" dirty="0"/>
                  <a:t>if </a:t>
                </a:r>
                <a:r>
                  <a:rPr lang="en-US" altLang="zh-CN" b="1" dirty="0"/>
                  <a:t>M </a:t>
                </a:r>
                <a:r>
                  <a:rPr lang="en-US" altLang="zh-CN" dirty="0"/>
                  <a:t>accept</a:t>
                </a:r>
                <a:r>
                  <a:rPr lang="en-US" altLang="zh-CN" b="1" dirty="0"/>
                  <a:t> </a:t>
                </a:r>
                <a14:m>
                  <m:oMath xmlns:m="http://schemas.openxmlformats.org/officeDocument/2006/math">
                    <m:r>
                      <a:rPr lang="en-US" altLang="zh-CN" b="1" i="1" dirty="0" smtClean="0">
                        <a:latin typeface="Cambria Math" panose="02040503050406030204" pitchFamily="18" charset="0"/>
                      </a:rPr>
                      <m:t>𝒘</m:t>
                    </m:r>
                  </m:oMath>
                </a14:m>
                <a:r>
                  <a:rPr lang="zh-CN" altLang="en-US" b="1" dirty="0"/>
                  <a:t>；</a:t>
                </a:r>
                <a:endParaRPr lang="en-US" altLang="zh-CN" b="1" dirty="0"/>
              </a:p>
              <a:p>
                <a:r>
                  <a:rPr lang="en-US" altLang="zh-CN" b="1" dirty="0">
                    <a:solidFill>
                      <a:schemeClr val="accent1"/>
                    </a:solidFill>
                  </a:rPr>
                  <a:t>1.</a:t>
                </a:r>
                <a:r>
                  <a:rPr lang="zh-CN" altLang="en-US" b="1" dirty="0">
                    <a:solidFill>
                      <a:schemeClr val="accent1"/>
                    </a:solidFill>
                  </a:rPr>
                  <a:t>构造映射关系</a:t>
                </a:r>
                <a:endParaRPr lang="en-US" altLang="zh-CN" b="1" dirty="0">
                  <a:solidFill>
                    <a:schemeClr val="accent1"/>
                  </a:solidFill>
                </a:endParaRPr>
              </a:p>
              <a:p>
                <a:pPr marL="742950" lvl="1" indent="-285750">
                  <a:buFont typeface="Wingdings" panose="05000000000000000000" pitchFamily="2" charset="2"/>
                  <a:buChar char="l"/>
                </a:pPr>
                <a:r>
                  <a:rPr lang="en-US" altLang="zh-CN" b="1" dirty="0">
                    <a:solidFill>
                      <a:schemeClr val="accent1"/>
                    </a:solidFill>
                  </a:rPr>
                  <a:t>G </a:t>
                </a:r>
                <a:r>
                  <a:rPr lang="zh-CN" altLang="en-US" b="1" dirty="0">
                    <a:solidFill>
                      <a:schemeClr val="accent1"/>
                    </a:solidFill>
                  </a:rPr>
                  <a:t>的节点是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上的格局</a:t>
                </a:r>
                <a:endParaRPr lang="en-US" altLang="zh-CN" b="1" dirty="0">
                  <a:solidFill>
                    <a:schemeClr val="accent1"/>
                  </a:solidFill>
                </a:endParaRPr>
              </a:p>
              <a:p>
                <a:pPr marL="742950" lvl="1" indent="-285750">
                  <a:buFont typeface="Wingdings" panose="05000000000000000000" pitchFamily="2" charset="2"/>
                  <a:buChar char="l"/>
                </a:pPr>
                <a:r>
                  <a:rPr lang="en-US" altLang="zh-CN" b="1" dirty="0">
                    <a:solidFill>
                      <a:schemeClr val="accent1"/>
                    </a:solidFill>
                  </a:rPr>
                  <a:t>(c1, c2)</a:t>
                </a:r>
                <a:r>
                  <a:rPr lang="zh-CN" altLang="en-US" b="1" dirty="0">
                    <a:solidFill>
                      <a:schemeClr val="accent1"/>
                    </a:solidFill>
                  </a:rPr>
                  <a:t>是</a:t>
                </a:r>
                <a:r>
                  <a:rPr lang="en-US" altLang="zh-CN" b="1" dirty="0">
                    <a:solidFill>
                      <a:schemeClr val="accent1"/>
                    </a:solidFill>
                  </a:rPr>
                  <a:t>G</a:t>
                </a:r>
                <a:r>
                  <a:rPr lang="zh-CN" altLang="en-US" b="1" dirty="0">
                    <a:solidFill>
                      <a:schemeClr val="accent1"/>
                    </a:solidFill>
                  </a:rPr>
                  <a:t>的一条边，</a:t>
                </a:r>
                <a:r>
                  <a:rPr lang="en-US" altLang="zh-CN" b="1" dirty="0">
                    <a:solidFill>
                      <a:schemeClr val="accent1"/>
                    </a:solidFill>
                  </a:rPr>
                  <a:t>c2</a:t>
                </a:r>
                <a:r>
                  <a:rPr lang="zh-CN" altLang="en-US" b="1" dirty="0">
                    <a:solidFill>
                      <a:schemeClr val="accent1"/>
                    </a:solidFill>
                  </a:rPr>
                  <a:t>是</a:t>
                </a:r>
                <a:r>
                  <a:rPr lang="en-US" altLang="zh-CN" b="1" dirty="0">
                    <a:solidFill>
                      <a:schemeClr val="accent1"/>
                    </a:solidFill>
                  </a:rPr>
                  <a:t>M</a:t>
                </a:r>
                <a:r>
                  <a:rPr lang="zh-CN" altLang="en-US" b="1" dirty="0">
                    <a:solidFill>
                      <a:schemeClr val="accent1"/>
                    </a:solidFill>
                  </a:rPr>
                  <a:t>从</a:t>
                </a:r>
                <a:r>
                  <a:rPr lang="en-US" altLang="zh-CN" b="1" dirty="0">
                    <a:solidFill>
                      <a:schemeClr val="accent1"/>
                    </a:solidFill>
                  </a:rPr>
                  <a:t>c1</a:t>
                </a:r>
                <a:r>
                  <a:rPr lang="zh-CN" altLang="en-US" b="1" dirty="0">
                    <a:solidFill>
                      <a:schemeClr val="accent1"/>
                    </a:solidFill>
                  </a:rPr>
                  <a:t>出发的下一个可能的格局</a:t>
                </a:r>
                <a:endParaRPr lang="en-US" altLang="zh-CN" b="1" dirty="0">
                  <a:solidFill>
                    <a:schemeClr val="accent1"/>
                  </a:solidFill>
                </a:endParaRPr>
              </a:p>
              <a:p>
                <a:pPr marL="742950" lvl="1" indent="-285750">
                  <a:buFont typeface="Wingdings" panose="05000000000000000000" pitchFamily="2" charset="2"/>
                  <a:buChar char="l"/>
                </a:pPr>
                <a:r>
                  <a:rPr lang="zh-CN" altLang="en-US" b="1" dirty="0">
                    <a:solidFill>
                      <a:schemeClr val="accent1"/>
                    </a:solidFill>
                  </a:rPr>
                  <a:t>节点</a:t>
                </a:r>
                <a:r>
                  <a:rPr lang="en-US" altLang="zh-CN" b="1" dirty="0">
                    <a:solidFill>
                      <a:schemeClr val="accent1"/>
                    </a:solidFill>
                  </a:rPr>
                  <a:t>s</a:t>
                </a:r>
                <a:r>
                  <a:rPr lang="zh-CN" altLang="en-US" b="1" dirty="0">
                    <a:solidFill>
                      <a:schemeClr val="accent1"/>
                    </a:solidFill>
                  </a:rPr>
                  <a:t>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上的初始格局，</a:t>
                </a:r>
                <a:r>
                  <a:rPr lang="en-US" altLang="zh-CN" b="1" dirty="0">
                    <a:solidFill>
                      <a:schemeClr val="accent1"/>
                    </a:solidFill>
                  </a:rPr>
                  <a:t>M</a:t>
                </a:r>
                <a:r>
                  <a:rPr lang="zh-CN" altLang="en-US" b="1" dirty="0">
                    <a:solidFill>
                      <a:schemeClr val="accent1"/>
                    </a:solidFill>
                  </a:rPr>
                  <a:t>的唯一接收格局为节点</a:t>
                </a:r>
                <a:r>
                  <a:rPr lang="en-US" altLang="zh-CN" b="1" dirty="0">
                    <a:solidFill>
                      <a:schemeClr val="accent1"/>
                    </a:solidFill>
                  </a:rPr>
                  <a:t>t</a:t>
                </a:r>
                <a:endParaRPr lang="en-US" altLang="zh-CN" dirty="0"/>
              </a:p>
              <a:p>
                <a:r>
                  <a:rPr lang="zh-CN" altLang="en-US" dirty="0"/>
                  <a:t>该映射把</a:t>
                </a:r>
                <a:r>
                  <a:rPr lang="en-US" altLang="zh-CN" dirty="0"/>
                  <a:t>A</a:t>
                </a:r>
                <a:r>
                  <a:rPr lang="zh-CN" altLang="en-US" dirty="0"/>
                  <a:t>归约到</a:t>
                </a:r>
                <a:r>
                  <a:rPr lang="en-US" altLang="zh-CN" dirty="0"/>
                  <a:t>PATH</a:t>
                </a:r>
                <a:r>
                  <a:rPr lang="zh-CN" altLang="en-US" dirty="0"/>
                  <a:t>，原因是只要</a:t>
                </a:r>
                <a:r>
                  <a:rPr lang="en-US" altLang="zh-CN" dirty="0"/>
                  <a:t>M</a:t>
                </a:r>
                <a:r>
                  <a:rPr lang="zh-CN" altLang="en-US" dirty="0"/>
                  <a:t>接受输入，他就有一个计算分支接受，这对应于</a:t>
                </a:r>
                <a:r>
                  <a:rPr lang="en-US" altLang="zh-CN" dirty="0"/>
                  <a:t>G</a:t>
                </a:r>
                <a:r>
                  <a:rPr lang="zh-CN" altLang="en-US" dirty="0"/>
                  <a:t>中一条从起始格局</a:t>
                </a:r>
                <a:r>
                  <a:rPr lang="en-US" altLang="zh-CN" dirty="0"/>
                  <a:t>s</a:t>
                </a:r>
                <a:r>
                  <a:rPr lang="zh-CN" altLang="en-US" dirty="0"/>
                  <a:t>到接受结局</a:t>
                </a:r>
                <a:r>
                  <a:rPr lang="en-US" altLang="zh-CN" dirty="0"/>
                  <a:t>t</a:t>
                </a:r>
                <a:r>
                  <a:rPr lang="zh-CN" altLang="en-US" dirty="0"/>
                  <a:t>的路径。反之，如果</a:t>
                </a:r>
                <a:r>
                  <a:rPr lang="en-US" altLang="zh-CN" dirty="0"/>
                  <a:t>G</a:t>
                </a:r>
                <a:r>
                  <a:rPr lang="zh-CN" altLang="en-US" dirty="0"/>
                  <a:t>中存在从</a:t>
                </a:r>
                <a:r>
                  <a:rPr lang="en-US" altLang="zh-CN" dirty="0"/>
                  <a:t>s</a:t>
                </a:r>
                <a:r>
                  <a:rPr lang="zh-CN" altLang="en-US" dirty="0"/>
                  <a:t>到</a:t>
                </a:r>
                <a:r>
                  <a:rPr lang="en-US" altLang="zh-CN" dirty="0"/>
                  <a:t>t</a:t>
                </a:r>
                <a:r>
                  <a:rPr lang="zh-CN" altLang="en-US" dirty="0"/>
                  <a:t>的路径，则</a:t>
                </a:r>
                <a:r>
                  <a:rPr lang="en-US" altLang="zh-CN" dirty="0"/>
                  <a:t>M</a:t>
                </a:r>
                <a:r>
                  <a:rPr lang="zh-CN" altLang="en-US" dirty="0"/>
                  <a:t>在输入</a:t>
                </a:r>
                <a:r>
                  <a:rPr lang="en-US" altLang="zh-CN" dirty="0"/>
                  <a:t>w</a:t>
                </a:r>
                <a:r>
                  <a:rPr lang="zh-CN" altLang="en-US" dirty="0"/>
                  <a:t>上运行时，某个计算分支必定接受，从而</a:t>
                </a:r>
                <a:r>
                  <a:rPr lang="en-US" altLang="zh-CN" dirty="0"/>
                  <a:t>M</a:t>
                </a:r>
                <a:r>
                  <a:rPr lang="zh-CN" altLang="en-US" dirty="0"/>
                  <a:t>接受</a:t>
                </a:r>
                <a:r>
                  <a:rPr lang="en-US" altLang="zh-CN" dirty="0"/>
                  <a:t>w.</a:t>
                </a:r>
                <a:r>
                  <a:rPr lang="zh-CN" altLang="en-US" dirty="0"/>
                  <a:t>（</a:t>
                </a:r>
                <a:r>
                  <a:rPr lang="zh-CN" altLang="en-US" dirty="0">
                    <a:solidFill>
                      <a:srgbClr val="FF0000"/>
                    </a:solidFill>
                  </a:rPr>
                  <a:t>在 </a:t>
                </a:r>
                <a:r>
                  <a:rPr lang="en-US" altLang="zh-CN" dirty="0">
                    <a:solidFill>
                      <a:srgbClr val="FF0000"/>
                    </a:solidFill>
                  </a:rPr>
                  <a:t>G </a:t>
                </a:r>
                <a:r>
                  <a:rPr lang="zh-CN" altLang="en-US" dirty="0">
                    <a:solidFill>
                      <a:srgbClr val="FF0000"/>
                    </a:solidFill>
                  </a:rPr>
                  <a:t>上找到一条路径从 </a:t>
                </a:r>
                <a:r>
                  <a:rPr lang="en-US" altLang="zh-CN" dirty="0">
                    <a:solidFill>
                      <a:srgbClr val="FF0000"/>
                    </a:solidFill>
                  </a:rPr>
                  <a:t>s </a:t>
                </a:r>
                <a:r>
                  <a:rPr lang="zh-CN" altLang="en-US" dirty="0">
                    <a:solidFill>
                      <a:srgbClr val="FF0000"/>
                    </a:solidFill>
                  </a:rPr>
                  <a:t>到 </a:t>
                </a:r>
                <a:r>
                  <a:rPr lang="en-US" altLang="zh-CN" dirty="0">
                    <a:solidFill>
                      <a:srgbClr val="FF0000"/>
                    </a:solidFill>
                  </a:rPr>
                  <a:t>t</a:t>
                </a:r>
                <a:r>
                  <a:rPr lang="zh-CN" altLang="en-US" dirty="0">
                    <a:solidFill>
                      <a:srgbClr val="FF0000"/>
                    </a:solidFill>
                  </a:rPr>
                  <a:t>，完全等价于 </a:t>
                </a:r>
                <a:r>
                  <a:rPr lang="en-US" altLang="zh-CN" dirty="0">
                    <a:solidFill>
                      <a:srgbClr val="FF0000"/>
                    </a:solidFill>
                  </a:rPr>
                  <a:t>M </a:t>
                </a:r>
                <a:r>
                  <a:rPr lang="zh-CN" altLang="en-US" dirty="0">
                    <a:solidFill>
                      <a:srgbClr val="FF0000"/>
                    </a:solidFill>
                  </a:rPr>
                  <a:t>识别 </a:t>
                </a:r>
                <a:r>
                  <a:rPr lang="en-US" altLang="zh-CN" dirty="0">
                    <a:solidFill>
                      <a:srgbClr val="FF0000"/>
                    </a:solidFill>
                  </a:rPr>
                  <a:t>w</a:t>
                </a:r>
                <a:r>
                  <a:rPr lang="zh-CN" altLang="en-US" dirty="0"/>
                  <a:t>）</a:t>
                </a:r>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9399" y="1110734"/>
                <a:ext cx="10322698" cy="5355312"/>
              </a:xfrm>
              <a:prstGeom prst="rect">
                <a:avLst/>
              </a:prstGeom>
              <a:blipFill rotWithShape="0">
                <a:blip r:embed="rId3"/>
                <a:stretch>
                  <a:fillRect l="-532" t="-569" b="-796"/>
                </a:stretch>
              </a:blipFill>
            </p:spPr>
            <p:txBody>
              <a:bodyPr/>
              <a:lstStyle/>
              <a:p>
                <a:r>
                  <a:rPr lang="zh-CN" altLang="en-US">
                    <a:noFill/>
                  </a:rPr>
                  <a:t> </a:t>
                </a:r>
              </a:p>
            </p:txBody>
          </p:sp>
        </mc:Fallback>
      </mc:AlternateContent>
      <p:sp>
        <p:nvSpPr>
          <p:cNvPr id="14" name="Rectangle 3"/>
          <p:cNvSpPr>
            <a:spLocks noGrp="1"/>
          </p:cNvSpPr>
          <p:nvPr/>
        </p:nvSpPr>
        <p:spPr>
          <a:xfrm>
            <a:off x="1820826" y="3941805"/>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None/>
            </a:pPr>
            <a:endParaRPr lang="en-US" altLang="zh-CN" dirty="0">
              <a:ea typeface="宋体" panose="02010600030101010101" pitchFamily="2" charset="-122"/>
              <a:sym typeface="Symbol" panose="05050102010706020507" pitchFamily="18" charset="2"/>
            </a:endParaRPr>
          </a:p>
        </p:txBody>
      </p:sp>
      <p:grpSp>
        <p:nvGrpSpPr>
          <p:cNvPr id="56" name="组合 55"/>
          <p:cNvGrpSpPr/>
          <p:nvPr/>
        </p:nvGrpSpPr>
        <p:grpSpPr>
          <a:xfrm>
            <a:off x="1889034" y="2252596"/>
            <a:ext cx="5035964" cy="1794456"/>
            <a:chOff x="1150" y="5553"/>
            <a:chExt cx="11640" cy="5040"/>
          </a:xfrm>
        </p:grpSpPr>
        <p:sp>
          <p:nvSpPr>
            <p:cNvPr id="57" name="Rectangle 4"/>
            <p:cNvSpPr/>
            <p:nvPr/>
          </p:nvSpPr>
          <p:spPr>
            <a:xfrm>
              <a:off x="2590" y="7390"/>
              <a:ext cx="2640" cy="360"/>
            </a:xfrm>
            <a:prstGeom prst="rect">
              <a:avLst/>
            </a:prstGeom>
            <a:solidFill>
              <a:srgbClr val="00FF00"/>
            </a:solidFill>
            <a:ln w="952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58" name="Rectangle 5"/>
            <p:cNvSpPr/>
            <p:nvPr/>
          </p:nvSpPr>
          <p:spPr>
            <a:xfrm>
              <a:off x="2590" y="6670"/>
              <a:ext cx="2640" cy="360"/>
            </a:xfrm>
            <a:prstGeom prst="rect">
              <a:avLst/>
            </a:prstGeom>
            <a:solidFill>
              <a:srgbClr val="00FF00"/>
            </a:solidFill>
            <a:ln w="952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59" name="Rectangle 6"/>
            <p:cNvSpPr/>
            <p:nvPr/>
          </p:nvSpPr>
          <p:spPr>
            <a:xfrm>
              <a:off x="2590" y="8110"/>
              <a:ext cx="2640" cy="360"/>
            </a:xfrm>
            <a:prstGeom prst="rect">
              <a:avLst/>
            </a:prstGeom>
            <a:solidFill>
              <a:srgbClr val="00FF00"/>
            </a:solidFill>
            <a:ln w="9525" cap="flat" cmpd="sng">
              <a:solidFill>
                <a:schemeClr val="tx2"/>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60" name="AutoShape 7"/>
            <p:cNvSpPr/>
            <p:nvPr/>
          </p:nvSpPr>
          <p:spPr>
            <a:xfrm>
              <a:off x="2710" y="6430"/>
              <a:ext cx="360" cy="480"/>
            </a:xfrm>
            <a:prstGeom prst="downArrowCallout">
              <a:avLst>
                <a:gd name="adj1" fmla="val 25000"/>
                <a:gd name="adj2" fmla="val 50000"/>
                <a:gd name="adj3" fmla="val 22222"/>
                <a:gd name="adj4" fmla="val 66667"/>
              </a:avLst>
            </a:prstGeom>
            <a:solidFill>
              <a:srgbClr val="FFFF00"/>
            </a:solidFill>
            <a:ln w="952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61" name="AutoShape 8"/>
            <p:cNvSpPr/>
            <p:nvPr/>
          </p:nvSpPr>
          <p:spPr>
            <a:xfrm>
              <a:off x="4150" y="7150"/>
              <a:ext cx="360" cy="480"/>
            </a:xfrm>
            <a:prstGeom prst="downArrowCallout">
              <a:avLst>
                <a:gd name="adj1" fmla="val 25000"/>
                <a:gd name="adj2" fmla="val 50000"/>
                <a:gd name="adj3" fmla="val 22222"/>
                <a:gd name="adj4" fmla="val 66667"/>
              </a:avLst>
            </a:prstGeom>
            <a:solidFill>
              <a:srgbClr val="FFFF00"/>
            </a:solidFill>
            <a:ln w="952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62" name="AutoShape 9"/>
            <p:cNvSpPr/>
            <p:nvPr/>
          </p:nvSpPr>
          <p:spPr>
            <a:xfrm>
              <a:off x="3430" y="7870"/>
              <a:ext cx="360" cy="480"/>
            </a:xfrm>
            <a:prstGeom prst="downArrowCallout">
              <a:avLst>
                <a:gd name="adj1" fmla="val 25000"/>
                <a:gd name="adj2" fmla="val 50000"/>
                <a:gd name="adj3" fmla="val 22222"/>
                <a:gd name="adj4" fmla="val 66667"/>
              </a:avLst>
            </a:prstGeom>
            <a:solidFill>
              <a:srgbClr val="FFFF00"/>
            </a:solidFill>
            <a:ln w="952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63" name="AutoShape 10"/>
            <p:cNvSpPr/>
            <p:nvPr/>
          </p:nvSpPr>
          <p:spPr>
            <a:xfrm>
              <a:off x="6190" y="6283"/>
              <a:ext cx="2520" cy="2472"/>
            </a:xfrm>
            <a:prstGeom prst="rightArrow">
              <a:avLst>
                <a:gd name="adj1" fmla="val 50000"/>
                <a:gd name="adj2" fmla="val 37113"/>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0" scaled="1"/>
              <a:tileRect/>
            </a:gradFill>
            <a:ln w="9525" cap="flat" cmpd="sng">
              <a:solidFill>
                <a:schemeClr val="tx2"/>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1800" dirty="0">
                  <a:solidFill>
                    <a:schemeClr val="accent2"/>
                  </a:solidFill>
                  <a:ea typeface="宋体" panose="02010600030101010101" pitchFamily="2" charset="-122"/>
                  <a:sym typeface="Symbol" panose="05050102010706020507" pitchFamily="18" charset="2"/>
                </a:rPr>
                <a:t></a:t>
              </a:r>
              <a:r>
                <a:rPr lang="en-US" altLang="zh-CN" sz="1800" baseline="-25000" dirty="0">
                  <a:solidFill>
                    <a:schemeClr val="accent2"/>
                  </a:solidFill>
                  <a:ea typeface="宋体" panose="02010600030101010101" pitchFamily="2" charset="-122"/>
                  <a:sym typeface="Symbol" panose="05050102010706020507" pitchFamily="18" charset="2"/>
                </a:rPr>
                <a:t>L</a:t>
              </a:r>
              <a:endParaRPr lang="en-US" altLang="zh-CN" sz="1800" dirty="0">
                <a:solidFill>
                  <a:schemeClr val="accent2"/>
                </a:solidFill>
                <a:ea typeface="宋体" panose="02010600030101010101" pitchFamily="2" charset="-122"/>
                <a:sym typeface="Symbol" panose="05050102010706020507" pitchFamily="18" charset="2"/>
              </a:endParaRPr>
            </a:p>
          </p:txBody>
        </p:sp>
        <p:sp>
          <p:nvSpPr>
            <p:cNvPr id="64" name="Oval 12"/>
            <p:cNvSpPr/>
            <p:nvPr/>
          </p:nvSpPr>
          <p:spPr>
            <a:xfrm>
              <a:off x="9310" y="6790"/>
              <a:ext cx="480" cy="480"/>
            </a:xfrm>
            <a:prstGeom prst="ellipse">
              <a:avLst/>
            </a:prstGeom>
            <a:solidFill>
              <a:srgbClr val="CC66FF"/>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65" name="Oval 13"/>
            <p:cNvSpPr/>
            <p:nvPr/>
          </p:nvSpPr>
          <p:spPr>
            <a:xfrm>
              <a:off x="10150" y="7990"/>
              <a:ext cx="480" cy="480"/>
            </a:xfrm>
            <a:prstGeom prst="ellipse">
              <a:avLst/>
            </a:prstGeom>
            <a:solidFill>
              <a:srgbClr val="CC66FF"/>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66" name="AutoShape 14"/>
            <p:cNvCxnSpPr>
              <a:stCxn id="64" idx="5"/>
              <a:endCxn id="65" idx="1"/>
            </p:cNvCxnSpPr>
            <p:nvPr/>
          </p:nvCxnSpPr>
          <p:spPr>
            <a:xfrm>
              <a:off x="9720" y="7200"/>
              <a:ext cx="500" cy="860"/>
            </a:xfrm>
            <a:prstGeom prst="straightConnector1">
              <a:avLst/>
            </a:prstGeom>
            <a:ln w="9525" cap="flat" cmpd="sng">
              <a:solidFill>
                <a:schemeClr val="tx2"/>
              </a:solidFill>
              <a:prstDash val="solid"/>
              <a:headEnd type="none" w="med" len="med"/>
              <a:tailEnd type="triangle" w="med" len="med"/>
            </a:ln>
          </p:spPr>
        </p:cxnSp>
        <p:sp>
          <p:nvSpPr>
            <p:cNvPr id="67" name="Oval 15"/>
            <p:cNvSpPr/>
            <p:nvPr/>
          </p:nvSpPr>
          <p:spPr>
            <a:xfrm>
              <a:off x="10510" y="6070"/>
              <a:ext cx="480" cy="480"/>
            </a:xfrm>
            <a:prstGeom prst="ellipse">
              <a:avLst/>
            </a:prstGeom>
            <a:solidFill>
              <a:srgbClr val="CC66FF"/>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68" name="AutoShape 16"/>
            <p:cNvCxnSpPr>
              <a:stCxn id="67" idx="4"/>
              <a:endCxn id="65" idx="0"/>
            </p:cNvCxnSpPr>
            <p:nvPr/>
          </p:nvCxnSpPr>
          <p:spPr>
            <a:xfrm flipH="1">
              <a:off x="10390" y="6550"/>
              <a:ext cx="360" cy="1440"/>
            </a:xfrm>
            <a:prstGeom prst="straightConnector1">
              <a:avLst/>
            </a:prstGeom>
            <a:ln w="9525" cap="flat" cmpd="sng">
              <a:solidFill>
                <a:schemeClr val="tx2"/>
              </a:solidFill>
              <a:prstDash val="solid"/>
              <a:headEnd type="none" w="med" len="med"/>
              <a:tailEnd type="triangle" w="med" len="med"/>
            </a:ln>
          </p:spPr>
        </p:cxnSp>
        <p:sp>
          <p:nvSpPr>
            <p:cNvPr id="69" name="Oval 17"/>
            <p:cNvSpPr/>
            <p:nvPr/>
          </p:nvSpPr>
          <p:spPr>
            <a:xfrm>
              <a:off x="11350" y="6430"/>
              <a:ext cx="480" cy="480"/>
            </a:xfrm>
            <a:prstGeom prst="ellipse">
              <a:avLst/>
            </a:prstGeom>
            <a:solidFill>
              <a:srgbClr val="CC66FF"/>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70" name="Oval 18"/>
            <p:cNvSpPr/>
            <p:nvPr/>
          </p:nvSpPr>
          <p:spPr>
            <a:xfrm>
              <a:off x="11830" y="7630"/>
              <a:ext cx="480" cy="480"/>
            </a:xfrm>
            <a:prstGeom prst="ellipse">
              <a:avLst/>
            </a:prstGeom>
            <a:solidFill>
              <a:srgbClr val="CC66FF"/>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71" name="AutoShape 19"/>
            <p:cNvCxnSpPr>
              <a:stCxn id="64" idx="7"/>
              <a:endCxn id="67" idx="2"/>
            </p:cNvCxnSpPr>
            <p:nvPr/>
          </p:nvCxnSpPr>
          <p:spPr>
            <a:xfrm flipV="1">
              <a:off x="9720" y="6310"/>
              <a:ext cx="790" cy="550"/>
            </a:xfrm>
            <a:prstGeom prst="straightConnector1">
              <a:avLst/>
            </a:prstGeom>
            <a:ln w="9525" cap="flat" cmpd="sng">
              <a:solidFill>
                <a:schemeClr val="tx2"/>
              </a:solidFill>
              <a:prstDash val="solid"/>
              <a:headEnd type="none" w="med" len="med"/>
              <a:tailEnd type="triangle" w="med" len="med"/>
            </a:ln>
          </p:spPr>
        </p:cxnSp>
        <p:cxnSp>
          <p:nvCxnSpPr>
            <p:cNvPr id="72" name="AutoShape 20"/>
            <p:cNvCxnSpPr>
              <a:stCxn id="69" idx="5"/>
              <a:endCxn id="70" idx="0"/>
            </p:cNvCxnSpPr>
            <p:nvPr/>
          </p:nvCxnSpPr>
          <p:spPr>
            <a:xfrm>
              <a:off x="11760" y="6840"/>
              <a:ext cx="310" cy="790"/>
            </a:xfrm>
            <a:prstGeom prst="straightConnector1">
              <a:avLst/>
            </a:prstGeom>
            <a:ln w="9525" cap="flat" cmpd="sng">
              <a:solidFill>
                <a:schemeClr val="tx2"/>
              </a:solidFill>
              <a:prstDash val="solid"/>
              <a:headEnd type="none" w="med" len="med"/>
              <a:tailEnd type="triangle" w="med" len="med"/>
            </a:ln>
          </p:spPr>
        </p:cxnSp>
        <p:cxnSp>
          <p:nvCxnSpPr>
            <p:cNvPr id="73" name="AutoShape 21"/>
            <p:cNvCxnSpPr>
              <a:stCxn id="65" idx="6"/>
              <a:endCxn id="70" idx="3"/>
            </p:cNvCxnSpPr>
            <p:nvPr/>
          </p:nvCxnSpPr>
          <p:spPr>
            <a:xfrm flipV="1">
              <a:off x="10630" y="8040"/>
              <a:ext cx="1270" cy="190"/>
            </a:xfrm>
            <a:prstGeom prst="straightConnector1">
              <a:avLst/>
            </a:prstGeom>
            <a:ln w="9525" cap="flat" cmpd="sng">
              <a:solidFill>
                <a:schemeClr val="tx2"/>
              </a:solidFill>
              <a:prstDash val="solid"/>
              <a:headEnd type="none" w="med" len="med"/>
              <a:tailEnd type="triangle" w="med" len="med"/>
            </a:ln>
          </p:spPr>
        </p:cxnSp>
        <p:cxnSp>
          <p:nvCxnSpPr>
            <p:cNvPr id="74" name="AutoShape 22"/>
            <p:cNvCxnSpPr>
              <a:stCxn id="70" idx="2"/>
              <a:endCxn id="64" idx="5"/>
            </p:cNvCxnSpPr>
            <p:nvPr/>
          </p:nvCxnSpPr>
          <p:spPr>
            <a:xfrm flipH="1" flipV="1">
              <a:off x="9720" y="7200"/>
              <a:ext cx="2110" cy="670"/>
            </a:xfrm>
            <a:prstGeom prst="straightConnector1">
              <a:avLst/>
            </a:prstGeom>
            <a:ln w="9525" cap="flat" cmpd="sng">
              <a:solidFill>
                <a:schemeClr val="tx2"/>
              </a:solidFill>
              <a:prstDash val="solid"/>
              <a:headEnd type="none" w="med" len="med"/>
              <a:tailEnd type="triangle" w="med" len="med"/>
            </a:ln>
          </p:spPr>
        </p:cxnSp>
        <p:cxnSp>
          <p:nvCxnSpPr>
            <p:cNvPr id="75" name="AutoShape 23"/>
            <p:cNvCxnSpPr>
              <a:stCxn id="67" idx="6"/>
              <a:endCxn id="69" idx="1"/>
            </p:cNvCxnSpPr>
            <p:nvPr/>
          </p:nvCxnSpPr>
          <p:spPr>
            <a:xfrm>
              <a:off x="10990" y="6310"/>
              <a:ext cx="430" cy="190"/>
            </a:xfrm>
            <a:prstGeom prst="straightConnector1">
              <a:avLst/>
            </a:prstGeom>
            <a:ln w="9525" cap="flat" cmpd="sng">
              <a:solidFill>
                <a:schemeClr val="tx2"/>
              </a:solidFill>
              <a:prstDash val="solid"/>
              <a:headEnd type="none" w="med" len="med"/>
              <a:tailEnd type="triangle" w="med" len="med"/>
            </a:ln>
          </p:spPr>
        </p:cxnSp>
        <p:cxnSp>
          <p:nvCxnSpPr>
            <p:cNvPr id="76" name="AutoShape 24"/>
            <p:cNvCxnSpPr>
              <a:stCxn id="65" idx="7"/>
              <a:endCxn id="69" idx="4"/>
            </p:cNvCxnSpPr>
            <p:nvPr/>
          </p:nvCxnSpPr>
          <p:spPr>
            <a:xfrm flipV="1">
              <a:off x="10560" y="6910"/>
              <a:ext cx="1030" cy="1150"/>
            </a:xfrm>
            <a:prstGeom prst="straightConnector1">
              <a:avLst/>
            </a:prstGeom>
            <a:ln w="9525" cap="flat" cmpd="sng">
              <a:solidFill>
                <a:schemeClr val="tx2"/>
              </a:solidFill>
              <a:prstDash val="solid"/>
              <a:headEnd type="none" w="med" len="med"/>
              <a:tailEnd type="triangle" w="med" len="med"/>
            </a:ln>
          </p:spPr>
        </p:cxnSp>
        <p:sp>
          <p:nvSpPr>
            <p:cNvPr id="77" name="Text Box 25"/>
            <p:cNvSpPr txBox="1"/>
            <p:nvPr/>
          </p:nvSpPr>
          <p:spPr>
            <a:xfrm>
              <a:off x="9149" y="5553"/>
              <a:ext cx="600" cy="7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s</a:t>
              </a:r>
            </a:p>
          </p:txBody>
        </p:sp>
        <p:sp>
          <p:nvSpPr>
            <p:cNvPr id="78" name="Text Box 26"/>
            <p:cNvSpPr txBox="1"/>
            <p:nvPr/>
          </p:nvSpPr>
          <p:spPr>
            <a:xfrm>
              <a:off x="12190" y="7030"/>
              <a:ext cx="600" cy="7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t</a:t>
              </a:r>
            </a:p>
          </p:txBody>
        </p:sp>
        <p:sp>
          <p:nvSpPr>
            <p:cNvPr id="79" name="Text Box 27"/>
            <p:cNvSpPr txBox="1"/>
            <p:nvPr/>
          </p:nvSpPr>
          <p:spPr>
            <a:xfrm>
              <a:off x="1150" y="8950"/>
              <a:ext cx="5760" cy="1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1400" dirty="0">
                  <a:ea typeface="宋体" panose="02010600030101010101" pitchFamily="2" charset="-122"/>
                </a:rPr>
                <a:t>“if </a:t>
              </a:r>
              <a:r>
                <a:rPr lang="en-US" altLang="zh-CN" sz="1400" dirty="0">
                  <a:solidFill>
                    <a:schemeClr val="accent1"/>
                  </a:solidFill>
                  <a:ea typeface="宋体" panose="02010600030101010101" pitchFamily="2" charset="-122"/>
                </a:rPr>
                <a:t>M</a:t>
              </a:r>
              <a:r>
                <a:rPr lang="en-US" altLang="zh-CN" sz="1400" dirty="0">
                  <a:ea typeface="宋体" panose="02010600030101010101" pitchFamily="2" charset="-122"/>
                </a:rPr>
                <a:t> accept </a:t>
              </a:r>
              <a:r>
                <a:rPr lang="en-US" altLang="zh-CN" sz="1400" dirty="0">
                  <a:solidFill>
                    <a:schemeClr val="accent1"/>
                  </a:solidFill>
                  <a:ea typeface="宋体" panose="02010600030101010101" pitchFamily="2" charset="-122"/>
                </a:rPr>
                <a:t>x</a:t>
              </a:r>
              <a:r>
                <a:rPr lang="en-US" altLang="zh-CN" sz="1400" dirty="0">
                  <a:ea typeface="宋体" panose="02010600030101010101" pitchFamily="2" charset="-122"/>
                </a:rPr>
                <a:t>?”</a:t>
              </a:r>
            </a:p>
          </p:txBody>
        </p:sp>
        <p:sp>
          <p:nvSpPr>
            <p:cNvPr id="80" name="Text Box 28"/>
            <p:cNvSpPr txBox="1"/>
            <p:nvPr/>
          </p:nvSpPr>
          <p:spPr>
            <a:xfrm>
              <a:off x="8590" y="8830"/>
              <a:ext cx="4200" cy="17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1400" dirty="0">
                  <a:ea typeface="宋体" panose="02010600030101010101" pitchFamily="2" charset="-122"/>
                </a:rPr>
                <a:t>“Is there a path from </a:t>
              </a:r>
              <a:r>
                <a:rPr lang="en-US" altLang="zh-CN" sz="1400" dirty="0">
                  <a:solidFill>
                    <a:schemeClr val="accent1"/>
                  </a:solidFill>
                  <a:ea typeface="宋体" panose="02010600030101010101" pitchFamily="2" charset="-122"/>
                </a:rPr>
                <a:t>s</a:t>
              </a:r>
              <a:r>
                <a:rPr lang="en-US" altLang="zh-CN" sz="1400" dirty="0">
                  <a:ea typeface="宋体" panose="02010600030101010101" pitchFamily="2" charset="-122"/>
                </a:rPr>
                <a:t> to </a:t>
              </a:r>
              <a:r>
                <a:rPr lang="en-US" altLang="zh-CN" sz="1400" dirty="0">
                  <a:solidFill>
                    <a:schemeClr val="accent1"/>
                  </a:solidFill>
                  <a:ea typeface="宋体" panose="02010600030101010101" pitchFamily="2" charset="-122"/>
                </a:rPr>
                <a:t>t</a:t>
              </a:r>
              <a:r>
                <a:rPr lang="en-US" altLang="zh-CN" sz="1400" dirty="0">
                  <a:ea typeface="宋体" panose="02010600030101010101" pitchFamily="2" charset="-122"/>
                </a:rPr>
                <a:t>?”</a:t>
              </a:r>
            </a:p>
          </p:txBody>
        </p:sp>
      </p:grpSp>
    </p:spTree>
    <p:extLst>
      <p:ext uri="{BB962C8B-B14F-4D97-AF65-F5344CB8AC3E}">
        <p14:creationId xmlns:p14="http://schemas.microsoft.com/office/powerpoint/2010/main" val="60685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02     </a:t>
              </a:r>
              <a:r>
                <a:rPr lang="en-US" altLang="zh-CN"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76942" y="164665"/>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的完全性</a:t>
              </a:r>
            </a:p>
          </p:txBody>
        </p:sp>
      </p:grpSp>
      <mc:AlternateContent xmlns:mc="http://schemas.openxmlformats.org/markup-compatibility/2006" xmlns:a14="http://schemas.microsoft.com/office/drawing/2010/main">
        <mc:Choice Requires="a14">
          <p:sp>
            <p:nvSpPr>
              <p:cNvPr id="11" name="文本框 10"/>
              <p:cNvSpPr txBox="1"/>
              <p:nvPr/>
            </p:nvSpPr>
            <p:spPr>
              <a:xfrm>
                <a:off x="279399" y="1110734"/>
                <a:ext cx="10179051" cy="5078313"/>
              </a:xfrm>
              <a:prstGeom prst="rect">
                <a:avLst/>
              </a:prstGeom>
              <a:noFill/>
            </p:spPr>
            <p:txBody>
              <a:bodyPr wrap="square" rtlCol="0">
                <a:spAutoFit/>
              </a:bodyPr>
              <a:lstStyle/>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endParaRPr lang="en-US" altLang="zh-CN" b="1" dirty="0">
                  <a:solidFill>
                    <a:schemeClr val="accent1"/>
                  </a:solidFill>
                </a:endParaRPr>
              </a:p>
              <a:p>
                <a:r>
                  <a:rPr lang="en-US" altLang="zh-CN" b="1" dirty="0">
                    <a:solidFill>
                      <a:schemeClr val="accent1"/>
                    </a:solidFill>
                  </a:rPr>
                  <a:t>2.</a:t>
                </a:r>
                <a:r>
                  <a:rPr lang="zh-CN" altLang="en-US" b="1" dirty="0">
                    <a:solidFill>
                      <a:schemeClr val="accent1"/>
                    </a:solidFill>
                  </a:rPr>
                  <a:t>该归约在对数空间内可算</a:t>
                </a:r>
                <a:endParaRPr lang="en-US" altLang="zh-CN" b="1" dirty="0">
                  <a:solidFill>
                    <a:schemeClr val="accent1"/>
                  </a:solidFill>
                </a:endParaRPr>
              </a:p>
              <a:p>
                <a:pPr marL="742950" lvl="1" indent="-285750">
                  <a:buFont typeface="Wingdings" panose="05000000000000000000" pitchFamily="2" charset="2"/>
                  <a:buChar char="l"/>
                </a:pPr>
                <a:r>
                  <a:rPr lang="en-US" altLang="zh-CN" b="1" dirty="0">
                    <a:solidFill>
                      <a:schemeClr val="accent1"/>
                    </a:solidFill>
                  </a:rPr>
                  <a:t>G </a:t>
                </a:r>
                <a:r>
                  <a:rPr lang="zh-CN" altLang="en-US" b="1" dirty="0">
                    <a:solidFill>
                      <a:schemeClr val="accent1"/>
                    </a:solidFill>
                  </a:rPr>
                  <a:t>的节点和</a:t>
                </a:r>
                <a:r>
                  <a:rPr lang="en-US" altLang="zh-CN" b="1" dirty="0">
                    <a:solidFill>
                      <a:schemeClr val="accent1"/>
                    </a:solidFill>
                  </a:rPr>
                  <a:t>G</a:t>
                </a:r>
                <a:r>
                  <a:rPr lang="zh-CN" altLang="en-US" b="1" dirty="0">
                    <a:solidFill>
                      <a:schemeClr val="accent1"/>
                    </a:solidFill>
                  </a:rPr>
                  <a:t>的边</a:t>
                </a:r>
                <a:endParaRPr lang="en-US" altLang="zh-CN" b="1" dirty="0">
                  <a:solidFill>
                    <a:schemeClr val="accent1"/>
                  </a:solidFill>
                </a:endParaRPr>
              </a:p>
              <a:p>
                <a:pPr marL="742950" lvl="1" indent="-285750">
                  <a:buFont typeface="Wingdings" panose="05000000000000000000" pitchFamily="2" charset="2"/>
                  <a:buChar char="l"/>
                </a:pPr>
                <a:r>
                  <a:rPr lang="zh-CN" altLang="en-US" b="1" dirty="0">
                    <a:solidFill>
                      <a:schemeClr val="accent1"/>
                    </a:solidFill>
                  </a:rPr>
                  <a:t>每个节点都是</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上的一个格局，可以在空间 </a:t>
                </a:r>
                <a14:m>
                  <m:oMath xmlns:m="http://schemas.openxmlformats.org/officeDocument/2006/math">
                    <m:r>
                      <a:rPr lang="en-US" altLang="zh-CN" b="1" i="1" dirty="0" smtClean="0">
                        <a:solidFill>
                          <a:schemeClr val="accent1"/>
                        </a:solidFill>
                        <a:latin typeface="Cambria Math" panose="02040503050406030204" pitchFamily="18" charset="0"/>
                      </a:rPr>
                      <m:t>𝒄𝒍𝒐𝒈</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𝒏</m:t>
                    </m:r>
                    <m:r>
                      <a:rPr lang="en-US" altLang="zh-CN" b="1" i="1" dirty="0" smtClean="0">
                        <a:solidFill>
                          <a:schemeClr val="accent1"/>
                        </a:solidFill>
                        <a:latin typeface="Cambria Math" panose="02040503050406030204" pitchFamily="18" charset="0"/>
                      </a:rPr>
                      <m:t> </m:t>
                    </m:r>
                  </m:oMath>
                </a14:m>
                <a:r>
                  <a:rPr lang="zh-CN" altLang="en-US" b="1" dirty="0">
                    <a:solidFill>
                      <a:schemeClr val="accent1"/>
                    </a:solidFill>
                  </a:rPr>
                  <a:t>内表示出来</a:t>
                </a:r>
                <a:r>
                  <a:rPr lang="en-US" altLang="zh-CN" b="1" dirty="0">
                    <a:solidFill>
                      <a:schemeClr val="accent1"/>
                    </a:solidFill>
                  </a:rPr>
                  <a:t>; c</a:t>
                </a:r>
                <a:r>
                  <a:rPr lang="zh-CN" altLang="en-US" b="1" dirty="0">
                    <a:solidFill>
                      <a:schemeClr val="accent1"/>
                    </a:solidFill>
                  </a:rPr>
                  <a:t>是常数</a:t>
                </a:r>
                <a:endParaRPr lang="en-US" altLang="zh-CN" b="1" dirty="0">
                  <a:solidFill>
                    <a:schemeClr val="accent1"/>
                  </a:solidFill>
                </a:endParaRPr>
              </a:p>
              <a:p>
                <a:pPr marL="742950" lvl="1" indent="-285750">
                  <a:buFont typeface="Wingdings" panose="05000000000000000000" pitchFamily="2" charset="2"/>
                  <a:buChar char="l"/>
                </a:pPr>
                <a:r>
                  <a:rPr lang="zh-CN" altLang="en-US" b="1" dirty="0">
                    <a:solidFill>
                      <a:schemeClr val="accent1"/>
                    </a:solidFill>
                  </a:rPr>
                  <a:t>转换器依次检查所有的（</a:t>
                </a:r>
                <a:r>
                  <a:rPr lang="en-US" altLang="zh-CN" b="1" dirty="0">
                    <a:solidFill>
                      <a:schemeClr val="accent1"/>
                    </a:solidFill>
                  </a:rPr>
                  <a:t>c1</a:t>
                </a:r>
                <a:r>
                  <a:rPr lang="zh-CN" altLang="en-US" b="1" dirty="0">
                    <a:solidFill>
                      <a:schemeClr val="accent1"/>
                    </a:solidFill>
                  </a:rPr>
                  <a:t>，</a:t>
                </a:r>
                <a:r>
                  <a:rPr lang="en-US" altLang="zh-CN" b="1" dirty="0">
                    <a:solidFill>
                      <a:schemeClr val="accent1"/>
                    </a:solidFill>
                  </a:rPr>
                  <a:t>c2</a:t>
                </a:r>
                <a:r>
                  <a:rPr lang="zh-CN" altLang="en-US" b="1" dirty="0">
                    <a:solidFill>
                      <a:schemeClr val="accent1"/>
                    </a:solidFill>
                  </a:rPr>
                  <a:t>）</a:t>
                </a:r>
                <a:r>
                  <a:rPr lang="en-US" altLang="zh-CN" b="1" dirty="0">
                    <a:solidFill>
                      <a:schemeClr val="accent1"/>
                    </a:solidFill>
                  </a:rPr>
                  <a:t>,</a:t>
                </a:r>
                <a:r>
                  <a:rPr lang="zh-CN" altLang="en-US" b="1" dirty="0">
                    <a:solidFill>
                      <a:schemeClr val="accent1"/>
                    </a:solidFill>
                  </a:rPr>
                  <a:t>判断哪些是</a:t>
                </a:r>
                <a:r>
                  <a:rPr lang="en-US" altLang="zh-CN" b="1" dirty="0">
                    <a:solidFill>
                      <a:schemeClr val="accent1"/>
                    </a:solidFill>
                  </a:rPr>
                  <a:t>G</a:t>
                </a:r>
                <a:r>
                  <a:rPr lang="zh-CN" altLang="en-US" b="1" dirty="0">
                    <a:solidFill>
                      <a:schemeClr val="accent1"/>
                    </a:solidFill>
                  </a:rPr>
                  <a:t>的合法边，对数空间足以验证</a:t>
                </a:r>
                <a:r>
                  <a:rPr lang="en-US" altLang="zh-CN" b="1" dirty="0">
                    <a:solidFill>
                      <a:schemeClr val="accent1"/>
                    </a:solidFill>
                  </a:rPr>
                  <a:t>M</a:t>
                </a:r>
                <a:r>
                  <a:rPr lang="zh-CN" altLang="en-US" b="1" dirty="0">
                    <a:solidFill>
                      <a:schemeClr val="accent1"/>
                    </a:solidFill>
                  </a:rPr>
                  <a:t>在</a:t>
                </a:r>
                <a:r>
                  <a:rPr lang="en-US" altLang="zh-CN" b="1" dirty="0">
                    <a:solidFill>
                      <a:schemeClr val="accent1"/>
                    </a:solidFill>
                  </a:rPr>
                  <a:t>w</a:t>
                </a:r>
                <a:r>
                  <a:rPr lang="zh-CN" altLang="en-US" b="1" dirty="0">
                    <a:solidFill>
                      <a:schemeClr val="accent1"/>
                    </a:solidFill>
                  </a:rPr>
                  <a:t>上的格局</a:t>
                </a:r>
                <a:r>
                  <a:rPr lang="en-US" altLang="zh-CN" b="1" dirty="0">
                    <a:solidFill>
                      <a:schemeClr val="accent1"/>
                    </a:solidFill>
                  </a:rPr>
                  <a:t>c1</a:t>
                </a:r>
                <a:r>
                  <a:rPr lang="zh-CN" altLang="en-US" b="1" dirty="0">
                    <a:solidFill>
                      <a:schemeClr val="accent1"/>
                    </a:solidFill>
                  </a:rPr>
                  <a:t>能否产生格局</a:t>
                </a:r>
                <a:r>
                  <a:rPr lang="en-US" altLang="zh-CN" b="1" dirty="0">
                    <a:solidFill>
                      <a:schemeClr val="accent1"/>
                    </a:solidFill>
                  </a:rPr>
                  <a:t>c2</a:t>
                </a:r>
                <a:endParaRPr lang="en-US" altLang="zh-CN" dirty="0"/>
              </a:p>
              <a:p>
                <a:endParaRPr lang="en-US" altLang="zh-CN" dirty="0"/>
              </a:p>
              <a:p>
                <a:r>
                  <a:rPr lang="zh-CN" altLang="en-US" b="1" dirty="0"/>
                  <a:t>因此在 </a:t>
                </a:r>
                <a:r>
                  <a:rPr lang="en-US" altLang="zh-CN" b="1" dirty="0"/>
                  <a:t>G </a:t>
                </a:r>
                <a:r>
                  <a:rPr lang="zh-CN" altLang="en-US" b="1" dirty="0"/>
                  <a:t>上找到一条路径从 </a:t>
                </a:r>
                <a:r>
                  <a:rPr lang="en-US" altLang="zh-CN" b="1" dirty="0"/>
                  <a:t>s </a:t>
                </a:r>
                <a:r>
                  <a:rPr lang="zh-CN" altLang="en-US" b="1" dirty="0"/>
                  <a:t>到 </a:t>
                </a:r>
                <a:r>
                  <a:rPr lang="en-US" altLang="zh-CN" b="1" dirty="0"/>
                  <a:t>t</a:t>
                </a:r>
                <a:r>
                  <a:rPr lang="zh-CN" altLang="en-US" b="1" dirty="0"/>
                  <a:t>，完全等价于 </a:t>
                </a:r>
                <a:r>
                  <a:rPr lang="en-US" altLang="zh-CN" b="1" dirty="0"/>
                  <a:t>M </a:t>
                </a:r>
                <a:r>
                  <a:rPr lang="zh-CN" altLang="en-US" b="1" dirty="0"/>
                  <a:t>识别 </a:t>
                </a:r>
                <a:r>
                  <a:rPr lang="en-US" altLang="zh-CN" b="1" dirty="0"/>
                  <a:t>w</a:t>
                </a:r>
                <a:r>
                  <a:rPr lang="zh-CN" altLang="en-US" b="1" dirty="0"/>
                  <a:t>，</a:t>
                </a:r>
                <a:r>
                  <a:rPr lang="en-US" altLang="zh-CN" b="1" dirty="0"/>
                  <a:t>PATH </a:t>
                </a:r>
                <a:r>
                  <a:rPr lang="zh-CN" altLang="en-US" b="1" dirty="0"/>
                  <a:t>是 </a:t>
                </a:r>
                <a:r>
                  <a:rPr lang="en-US" altLang="zh-CN" b="1" dirty="0"/>
                  <a:t>NL </a:t>
                </a:r>
                <a:r>
                  <a:rPr lang="zh-CN" altLang="en-US" b="1" dirty="0"/>
                  <a:t>完全，证毕。</a:t>
                </a:r>
                <a:endParaRPr lang="en-US" altLang="zh-CN"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9399" y="1110734"/>
                <a:ext cx="10179051" cy="5078313"/>
              </a:xfrm>
              <a:prstGeom prst="rect">
                <a:avLst/>
              </a:prstGeom>
              <a:blipFill rotWithShape="0">
                <a:blip r:embed="rId3"/>
                <a:stretch>
                  <a:fillRect l="-539" b="-960"/>
                </a:stretch>
              </a:blipFill>
            </p:spPr>
            <p:txBody>
              <a:bodyPr/>
              <a:lstStyle/>
              <a:p>
                <a:r>
                  <a:rPr lang="zh-CN" altLang="en-US">
                    <a:noFill/>
                  </a:rPr>
                  <a:t> </a:t>
                </a:r>
              </a:p>
            </p:txBody>
          </p:sp>
        </mc:Fallback>
      </mc:AlternateContent>
      <p:sp>
        <p:nvSpPr>
          <p:cNvPr id="14" name="Rectangle 3"/>
          <p:cNvSpPr>
            <a:spLocks noGrp="1"/>
          </p:cNvSpPr>
          <p:nvPr/>
        </p:nvSpPr>
        <p:spPr>
          <a:xfrm>
            <a:off x="1820826" y="3941805"/>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None/>
            </a:pPr>
            <a:endParaRPr lang="en-US" altLang="zh-CN" dirty="0">
              <a:ea typeface="宋体" panose="02010600030101010101" pitchFamily="2" charset="-122"/>
              <a:sym typeface="Symbol" panose="05050102010706020507" pitchFamily="18" charset="2"/>
            </a:endParaRPr>
          </a:p>
        </p:txBody>
      </p:sp>
      <p:sp>
        <p:nvSpPr>
          <p:cNvPr id="38" name="Oval 4"/>
          <p:cNvSpPr/>
          <p:nvPr/>
        </p:nvSpPr>
        <p:spPr>
          <a:xfrm>
            <a:off x="2526624" y="25908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39" name="Oval 5"/>
          <p:cNvSpPr/>
          <p:nvPr/>
        </p:nvSpPr>
        <p:spPr>
          <a:xfrm>
            <a:off x="5498424" y="13716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0" name="Oval 6"/>
          <p:cNvSpPr/>
          <p:nvPr/>
        </p:nvSpPr>
        <p:spPr>
          <a:xfrm>
            <a:off x="4203024" y="21336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1" name="Oval 7"/>
          <p:cNvSpPr/>
          <p:nvPr/>
        </p:nvSpPr>
        <p:spPr>
          <a:xfrm>
            <a:off x="3517224" y="32766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2" name="Oval 8"/>
          <p:cNvSpPr/>
          <p:nvPr/>
        </p:nvSpPr>
        <p:spPr>
          <a:xfrm>
            <a:off x="3441024" y="12954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3" name="Oval 9"/>
          <p:cNvSpPr/>
          <p:nvPr/>
        </p:nvSpPr>
        <p:spPr>
          <a:xfrm>
            <a:off x="6108024" y="26670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44" name="AutoShape 10"/>
          <p:cNvCxnSpPr>
            <a:stCxn id="38" idx="0"/>
            <a:endCxn id="42" idx="2"/>
          </p:cNvCxnSpPr>
          <p:nvPr/>
        </p:nvCxnSpPr>
        <p:spPr>
          <a:xfrm flipV="1">
            <a:off x="2907624" y="1638300"/>
            <a:ext cx="533400" cy="952500"/>
          </a:xfrm>
          <a:prstGeom prst="straightConnector1">
            <a:avLst/>
          </a:prstGeom>
          <a:ln w="9525" cap="flat" cmpd="sng">
            <a:solidFill>
              <a:schemeClr val="tx2"/>
            </a:solidFill>
            <a:prstDash val="solid"/>
            <a:headEnd type="none" w="med" len="med"/>
            <a:tailEnd type="triangle" w="med" len="med"/>
          </a:ln>
        </p:spPr>
      </p:cxnSp>
      <p:cxnSp>
        <p:nvCxnSpPr>
          <p:cNvPr id="45" name="AutoShape 11"/>
          <p:cNvCxnSpPr>
            <a:stCxn id="38" idx="5"/>
            <a:endCxn id="41" idx="1"/>
          </p:cNvCxnSpPr>
          <p:nvPr/>
        </p:nvCxnSpPr>
        <p:spPr>
          <a:xfrm>
            <a:off x="3177499" y="3176588"/>
            <a:ext cx="450850" cy="200025"/>
          </a:xfrm>
          <a:prstGeom prst="straightConnector1">
            <a:avLst/>
          </a:prstGeom>
          <a:ln w="9525" cap="flat" cmpd="sng">
            <a:solidFill>
              <a:schemeClr val="tx2"/>
            </a:solidFill>
            <a:prstDash val="solid"/>
            <a:headEnd type="none" w="med" len="med"/>
            <a:tailEnd type="triangle" w="med" len="med"/>
          </a:ln>
        </p:spPr>
      </p:cxnSp>
      <p:cxnSp>
        <p:nvCxnSpPr>
          <p:cNvPr id="46" name="AutoShape 13"/>
          <p:cNvCxnSpPr>
            <a:stCxn id="38" idx="6"/>
            <a:endCxn id="40" idx="2"/>
          </p:cNvCxnSpPr>
          <p:nvPr/>
        </p:nvCxnSpPr>
        <p:spPr>
          <a:xfrm flipV="1">
            <a:off x="3288624" y="2476500"/>
            <a:ext cx="914400" cy="457200"/>
          </a:xfrm>
          <a:prstGeom prst="straightConnector1">
            <a:avLst/>
          </a:prstGeom>
          <a:ln w="9525" cap="flat" cmpd="sng">
            <a:solidFill>
              <a:schemeClr val="tx2"/>
            </a:solidFill>
            <a:prstDash val="solid"/>
            <a:headEnd type="none" w="med" len="med"/>
            <a:tailEnd type="triangle" w="med" len="med"/>
          </a:ln>
        </p:spPr>
      </p:cxnSp>
      <p:cxnSp>
        <p:nvCxnSpPr>
          <p:cNvPr id="47" name="AutoShape 14"/>
          <p:cNvCxnSpPr>
            <a:stCxn id="40" idx="7"/>
            <a:endCxn id="39" idx="2"/>
          </p:cNvCxnSpPr>
          <p:nvPr/>
        </p:nvCxnSpPr>
        <p:spPr>
          <a:xfrm flipV="1">
            <a:off x="4853899" y="1714500"/>
            <a:ext cx="644525" cy="519113"/>
          </a:xfrm>
          <a:prstGeom prst="straightConnector1">
            <a:avLst/>
          </a:prstGeom>
          <a:ln w="9525" cap="flat" cmpd="sng">
            <a:solidFill>
              <a:schemeClr val="tx2"/>
            </a:solidFill>
            <a:prstDash val="solid"/>
            <a:headEnd type="none" w="med" len="med"/>
            <a:tailEnd type="triangle" w="med" len="med"/>
          </a:ln>
        </p:spPr>
      </p:cxnSp>
      <p:cxnSp>
        <p:nvCxnSpPr>
          <p:cNvPr id="48" name="AutoShape 15"/>
          <p:cNvCxnSpPr>
            <a:stCxn id="39" idx="4"/>
            <a:endCxn id="43" idx="0"/>
          </p:cNvCxnSpPr>
          <p:nvPr/>
        </p:nvCxnSpPr>
        <p:spPr>
          <a:xfrm>
            <a:off x="5879424" y="2057400"/>
            <a:ext cx="609600" cy="609600"/>
          </a:xfrm>
          <a:prstGeom prst="straightConnector1">
            <a:avLst/>
          </a:prstGeom>
          <a:ln w="9525" cap="flat" cmpd="sng">
            <a:solidFill>
              <a:schemeClr val="tx2"/>
            </a:solidFill>
            <a:prstDash val="solid"/>
            <a:headEnd type="none" w="med" len="med"/>
            <a:tailEnd type="triangle" w="med" len="med"/>
          </a:ln>
        </p:spPr>
      </p:cxnSp>
      <p:cxnSp>
        <p:nvCxnSpPr>
          <p:cNvPr id="49" name="AutoShape 16"/>
          <p:cNvCxnSpPr>
            <a:stCxn id="42" idx="6"/>
            <a:endCxn id="39" idx="1"/>
          </p:cNvCxnSpPr>
          <p:nvPr/>
        </p:nvCxnSpPr>
        <p:spPr>
          <a:xfrm flipV="1">
            <a:off x="4203024" y="1471613"/>
            <a:ext cx="1406525" cy="166687"/>
          </a:xfrm>
          <a:prstGeom prst="straightConnector1">
            <a:avLst/>
          </a:prstGeom>
          <a:ln w="9525" cap="flat" cmpd="sng">
            <a:solidFill>
              <a:schemeClr val="tx2"/>
            </a:solidFill>
            <a:prstDash val="solid"/>
            <a:headEnd type="none" w="med" len="med"/>
            <a:tailEnd type="triangle" w="med" len="med"/>
          </a:ln>
        </p:spPr>
      </p:cxnSp>
      <p:cxnSp>
        <p:nvCxnSpPr>
          <p:cNvPr id="50" name="AutoShape 17"/>
          <p:cNvCxnSpPr>
            <a:stCxn id="43" idx="2"/>
            <a:endCxn id="41" idx="7"/>
          </p:cNvCxnSpPr>
          <p:nvPr/>
        </p:nvCxnSpPr>
        <p:spPr>
          <a:xfrm flipH="1">
            <a:off x="4168099" y="3009900"/>
            <a:ext cx="1939925" cy="366713"/>
          </a:xfrm>
          <a:prstGeom prst="straightConnector1">
            <a:avLst/>
          </a:prstGeom>
          <a:ln w="9525" cap="flat" cmpd="sng">
            <a:solidFill>
              <a:schemeClr val="tx2"/>
            </a:solidFill>
            <a:prstDash val="solid"/>
            <a:headEnd type="triangle" w="med" len="med"/>
            <a:tailEnd type="none" w="med" len="med"/>
          </a:ln>
        </p:spPr>
      </p:cxnSp>
      <p:cxnSp>
        <p:nvCxnSpPr>
          <p:cNvPr id="51" name="AutoShape 18"/>
          <p:cNvCxnSpPr>
            <a:stCxn id="40" idx="5"/>
            <a:endCxn id="43" idx="1"/>
          </p:cNvCxnSpPr>
          <p:nvPr/>
        </p:nvCxnSpPr>
        <p:spPr>
          <a:xfrm>
            <a:off x="4853899" y="2719388"/>
            <a:ext cx="1365250" cy="47625"/>
          </a:xfrm>
          <a:prstGeom prst="straightConnector1">
            <a:avLst/>
          </a:prstGeom>
          <a:ln w="9525" cap="flat" cmpd="sng">
            <a:solidFill>
              <a:schemeClr val="tx2"/>
            </a:solidFill>
            <a:prstDash val="solid"/>
            <a:headEnd type="none" w="med" len="med"/>
            <a:tailEnd type="triangle" w="med" len="med"/>
          </a:ln>
        </p:spPr>
      </p:cxnSp>
      <p:sp>
        <p:nvSpPr>
          <p:cNvPr id="52" name="Oval 19"/>
          <p:cNvSpPr/>
          <p:nvPr/>
        </p:nvSpPr>
        <p:spPr>
          <a:xfrm>
            <a:off x="7708224" y="22860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53" name="AutoShape 20"/>
          <p:cNvCxnSpPr>
            <a:stCxn id="39" idx="6"/>
            <a:endCxn id="52" idx="0"/>
          </p:cNvCxnSpPr>
          <p:nvPr/>
        </p:nvCxnSpPr>
        <p:spPr>
          <a:xfrm>
            <a:off x="6260424" y="1714500"/>
            <a:ext cx="1828800" cy="571500"/>
          </a:xfrm>
          <a:prstGeom prst="straightConnector1">
            <a:avLst/>
          </a:prstGeom>
          <a:ln w="9525" cap="flat" cmpd="sng">
            <a:solidFill>
              <a:schemeClr val="tx2"/>
            </a:solidFill>
            <a:prstDash val="solid"/>
            <a:headEnd type="none" w="med" len="med"/>
            <a:tailEnd type="triangle" w="med" len="med"/>
          </a:ln>
        </p:spPr>
      </p:cxnSp>
      <p:cxnSp>
        <p:nvCxnSpPr>
          <p:cNvPr id="54" name="AutoShape 21"/>
          <p:cNvCxnSpPr>
            <a:stCxn id="52" idx="2"/>
            <a:endCxn id="43" idx="6"/>
          </p:cNvCxnSpPr>
          <p:nvPr/>
        </p:nvCxnSpPr>
        <p:spPr>
          <a:xfrm flipH="1">
            <a:off x="6870024" y="2628900"/>
            <a:ext cx="838200" cy="381000"/>
          </a:xfrm>
          <a:prstGeom prst="straightConnector1">
            <a:avLst/>
          </a:prstGeom>
          <a:ln w="9525" cap="flat" cmpd="sng">
            <a:solidFill>
              <a:schemeClr val="tx2"/>
            </a:solidFill>
            <a:prstDash val="solid"/>
            <a:headEnd type="none" w="med" len="med"/>
            <a:tailEnd type="triangle" w="med" len="med"/>
          </a:ln>
        </p:spPr>
      </p:cxnSp>
      <p:sp>
        <p:nvSpPr>
          <p:cNvPr id="55" name="Text Box 25"/>
          <p:cNvSpPr txBox="1"/>
          <p:nvPr/>
        </p:nvSpPr>
        <p:spPr>
          <a:xfrm>
            <a:off x="2069424" y="22860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s</a:t>
            </a:r>
          </a:p>
        </p:txBody>
      </p:sp>
      <p:sp>
        <p:nvSpPr>
          <p:cNvPr id="81" name="Text Box 26"/>
          <p:cNvSpPr txBox="1"/>
          <p:nvPr/>
        </p:nvSpPr>
        <p:spPr>
          <a:xfrm>
            <a:off x="8546424" y="22860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t</a:t>
            </a:r>
          </a:p>
        </p:txBody>
      </p:sp>
      <p:sp>
        <p:nvSpPr>
          <p:cNvPr id="82" name="AutoShape 27"/>
          <p:cNvSpPr/>
          <p:nvPr/>
        </p:nvSpPr>
        <p:spPr>
          <a:xfrm>
            <a:off x="4812624" y="3657600"/>
            <a:ext cx="3124200" cy="685800"/>
          </a:xfrm>
          <a:prstGeom prst="wedgeRectCallout">
            <a:avLst>
              <a:gd name="adj1" fmla="val -42023"/>
              <a:gd name="adj2" fmla="val -108565"/>
            </a:avLst>
          </a:prstGeom>
          <a:solidFill>
            <a:schemeClr val="bg1"/>
          </a:solidFill>
          <a:ln w="9525" cap="flat" cmpd="sng">
            <a:solidFill>
              <a:schemeClr val="tx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000" dirty="0">
                <a:solidFill>
                  <a:srgbClr val="FF0000"/>
                </a:solidFill>
                <a:ea typeface="宋体" panose="02010600030101010101" pitchFamily="2" charset="-122"/>
              </a:rPr>
              <a:t>(c1,c2)</a:t>
            </a:r>
            <a:r>
              <a:rPr lang="en-US" altLang="zh-CN" sz="2000" dirty="0">
                <a:solidFill>
                  <a:srgbClr val="FF0000"/>
                </a:solidFill>
                <a:ea typeface="宋体" panose="02010600030101010101" pitchFamily="2" charset="-122"/>
                <a:sym typeface="Symbol" panose="05050102010706020507" pitchFamily="18" charset="2"/>
              </a:rPr>
              <a:t>E</a:t>
            </a:r>
            <a:r>
              <a:rPr lang="en-US" altLang="zh-CN" sz="2000" dirty="0">
                <a:solidFill>
                  <a:srgbClr val="FF0000"/>
                </a:solidFill>
                <a:ea typeface="宋体" panose="02010600030101010101" pitchFamily="2" charset="-122"/>
              </a:rPr>
              <a:t> if M can move from c1 to c2 in one step </a:t>
            </a:r>
          </a:p>
        </p:txBody>
      </p:sp>
      <p:sp>
        <p:nvSpPr>
          <p:cNvPr id="83" name="AutoShape 28"/>
          <p:cNvSpPr/>
          <p:nvPr/>
        </p:nvSpPr>
        <p:spPr>
          <a:xfrm>
            <a:off x="6562285" y="895679"/>
            <a:ext cx="1604727" cy="704521"/>
          </a:xfrm>
          <a:prstGeom prst="wedgeRectCallout">
            <a:avLst>
              <a:gd name="adj1" fmla="val -72025"/>
              <a:gd name="adj2" fmla="val 43093"/>
            </a:avLst>
          </a:prstGeom>
          <a:solidFill>
            <a:schemeClr val="bg1"/>
          </a:solidFill>
          <a:ln w="9525" cap="flat" cmpd="sng">
            <a:solidFill>
              <a:schemeClr val="tx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solidFill>
                  <a:schemeClr val="accent2"/>
                </a:solidFill>
                <a:ea typeface="宋体" panose="02010600030101010101" pitchFamily="2" charset="-122"/>
              </a:rPr>
              <a:t>A vertex</a:t>
            </a:r>
          </a:p>
        </p:txBody>
      </p:sp>
      <p:sp>
        <p:nvSpPr>
          <p:cNvPr id="84" name="AutoShape 29"/>
          <p:cNvSpPr/>
          <p:nvPr/>
        </p:nvSpPr>
        <p:spPr>
          <a:xfrm>
            <a:off x="1209674" y="1752599"/>
            <a:ext cx="1174533" cy="397847"/>
          </a:xfrm>
          <a:prstGeom prst="wedgeRectCallout">
            <a:avLst>
              <a:gd name="adj1" fmla="val 77410"/>
              <a:gd name="adj2" fmla="val 160846"/>
            </a:avLst>
          </a:prstGeom>
          <a:solidFill>
            <a:schemeClr val="bg1"/>
          </a:solidFill>
          <a:ln w="9525" cap="flat" cmpd="sng">
            <a:solidFill>
              <a:schemeClr val="tx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000" dirty="0">
                <a:solidFill>
                  <a:schemeClr val="accent2"/>
                </a:solidFill>
                <a:ea typeface="宋体" panose="02010600030101010101" pitchFamily="2" charset="-122"/>
              </a:rPr>
              <a:t>the start</a:t>
            </a:r>
          </a:p>
        </p:txBody>
      </p:sp>
      <p:sp>
        <p:nvSpPr>
          <p:cNvPr id="85" name="AutoShape 30"/>
          <p:cNvSpPr/>
          <p:nvPr/>
        </p:nvSpPr>
        <p:spPr>
          <a:xfrm>
            <a:off x="8317824" y="3048000"/>
            <a:ext cx="1371600" cy="488992"/>
          </a:xfrm>
          <a:prstGeom prst="wedgeRectCallout">
            <a:avLst>
              <a:gd name="adj1" fmla="val -44183"/>
              <a:gd name="adj2" fmla="val -87037"/>
            </a:avLst>
          </a:prstGeom>
          <a:solidFill>
            <a:schemeClr val="bg1"/>
          </a:solidFill>
          <a:ln w="9525" cap="flat" cmpd="sng">
            <a:solidFill>
              <a:schemeClr val="tx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000" dirty="0">
                <a:solidFill>
                  <a:schemeClr val="accent2"/>
                </a:solidFill>
                <a:ea typeface="宋体" panose="02010600030101010101" pitchFamily="2" charset="-122"/>
              </a:rPr>
              <a:t>accepting</a:t>
            </a:r>
          </a:p>
        </p:txBody>
      </p:sp>
    </p:spTree>
    <p:extLst>
      <p:ext uri="{BB962C8B-B14F-4D97-AF65-F5344CB8AC3E}">
        <p14:creationId xmlns:p14="http://schemas.microsoft.com/office/powerpoint/2010/main" val="9944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02     </a:t>
              </a:r>
              <a:r>
                <a:rPr lang="en-US" altLang="zh-CN"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50016" y="196083"/>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的完全性</a:t>
              </a:r>
            </a:p>
          </p:txBody>
        </p:sp>
      </p:grpSp>
      <mc:AlternateContent xmlns:mc="http://schemas.openxmlformats.org/markup-compatibility/2006" xmlns:a14="http://schemas.microsoft.com/office/drawing/2010/main">
        <mc:Choice Requires="a14">
          <p:sp>
            <p:nvSpPr>
              <p:cNvPr id="11" name="文本框 10"/>
              <p:cNvSpPr txBox="1"/>
              <p:nvPr/>
            </p:nvSpPr>
            <p:spPr>
              <a:xfrm>
                <a:off x="112889" y="995881"/>
                <a:ext cx="10322698" cy="369332"/>
              </a:xfrm>
              <a:prstGeom prst="rect">
                <a:avLst/>
              </a:prstGeom>
              <a:noFill/>
            </p:spPr>
            <p:txBody>
              <a:bodyPr wrap="square" rtlCol="0">
                <a:spAutoFit/>
              </a:bodyPr>
              <a:lstStyle/>
              <a:p>
                <a:r>
                  <a:rPr lang="zh-CN" altLang="en-US" b="1" dirty="0"/>
                  <a:t>推论：</a:t>
                </a:r>
                <a:r>
                  <a:rPr lang="en-US" altLang="zh-CN" b="1" dirty="0"/>
                  <a:t> L</a:t>
                </a:r>
                <a14:m>
                  <m:oMath xmlns:m="http://schemas.openxmlformats.org/officeDocument/2006/math">
                    <m:r>
                      <a:rPr lang="en-US" altLang="zh-CN" b="1" i="1" dirty="0">
                        <a:latin typeface="Cambria Math" panose="02040503050406030204" pitchFamily="18" charset="0"/>
                        <a:ea typeface="Cambria Math" panose="02040503050406030204" pitchFamily="18" charset="0"/>
                      </a:rPr>
                      <m:t>⊆ </m:t>
                    </m:r>
                  </m:oMath>
                </a14:m>
                <a:r>
                  <a:rPr lang="en-US" altLang="zh-CN" b="1" dirty="0"/>
                  <a:t>NL</a:t>
                </a:r>
                <a14:m>
                  <m:oMath xmlns:m="http://schemas.openxmlformats.org/officeDocument/2006/math">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𝑷</m:t>
                    </m:r>
                  </m:oMath>
                </a14:m>
                <a:endParaRPr lang="en-US" altLang="zh-CN"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12889" y="995881"/>
                <a:ext cx="10322698" cy="369332"/>
              </a:xfrm>
              <a:prstGeom prst="rect">
                <a:avLst/>
              </a:prstGeom>
              <a:blipFill rotWithShape="0">
                <a:blip r:embed="rId3"/>
                <a:stretch>
                  <a:fillRect l="-532" t="-8197" b="-24590"/>
                </a:stretch>
              </a:blipFill>
            </p:spPr>
            <p:txBody>
              <a:bodyPr/>
              <a:lstStyle/>
              <a:p>
                <a:r>
                  <a:rPr lang="zh-CN" altLang="en-US">
                    <a:noFill/>
                  </a:rPr>
                  <a:t> </a:t>
                </a:r>
              </a:p>
            </p:txBody>
          </p:sp>
        </mc:Fallback>
      </mc:AlternateContent>
      <p:sp>
        <p:nvSpPr>
          <p:cNvPr id="14" name="Rectangle 3"/>
          <p:cNvSpPr>
            <a:spLocks noGrp="1"/>
          </p:cNvSpPr>
          <p:nvPr/>
        </p:nvSpPr>
        <p:spPr>
          <a:xfrm>
            <a:off x="1820826" y="3941805"/>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None/>
            </a:pPr>
            <a:endParaRPr lang="en-US" altLang="zh-CN" dirty="0">
              <a:ea typeface="宋体" panose="02010600030101010101" pitchFamily="2" charset="-122"/>
              <a:sym typeface="Symbol" panose="05050102010706020507" pitchFamily="18" charset="2"/>
            </a:endParaRPr>
          </a:p>
        </p:txBody>
      </p:sp>
      <p:grpSp>
        <p:nvGrpSpPr>
          <p:cNvPr id="15" name="组合 14"/>
          <p:cNvGrpSpPr/>
          <p:nvPr/>
        </p:nvGrpSpPr>
        <p:grpSpPr>
          <a:xfrm>
            <a:off x="6386569" y="1323981"/>
            <a:ext cx="5425819" cy="4723861"/>
            <a:chOff x="6321600" y="1300896"/>
            <a:chExt cx="5425819" cy="4723861"/>
          </a:xfrm>
        </p:grpSpPr>
        <p:sp>
          <p:nvSpPr>
            <p:cNvPr id="16" name="文本框 15">
              <a:extLst>
                <a:ext uri="{FF2B5EF4-FFF2-40B4-BE49-F238E27FC236}">
                  <a16:creationId xmlns:a16="http://schemas.microsoft.com/office/drawing/2014/main" id="{5FA57146-D183-AC41-AF46-1176C5987560}"/>
                </a:ext>
              </a:extLst>
            </p:cNvPr>
            <p:cNvSpPr txBox="1"/>
            <p:nvPr/>
          </p:nvSpPr>
          <p:spPr>
            <a:xfrm>
              <a:off x="6943893" y="1654312"/>
              <a:ext cx="407573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EXP</a:t>
              </a:r>
            </a:p>
          </p:txBody>
        </p:sp>
        <p:sp>
          <p:nvSpPr>
            <p:cNvPr id="17" name="椭圆 16"/>
            <p:cNvSpPr/>
            <p:nvPr/>
          </p:nvSpPr>
          <p:spPr>
            <a:xfrm>
              <a:off x="6321600" y="1300896"/>
              <a:ext cx="5425819" cy="471110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FA57146-D183-AC41-AF46-1176C5987560}"/>
                </a:ext>
              </a:extLst>
            </p:cNvPr>
            <p:cNvSpPr txBox="1"/>
            <p:nvPr/>
          </p:nvSpPr>
          <p:spPr>
            <a:xfrm>
              <a:off x="7574163" y="2793357"/>
              <a:ext cx="30461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PSPACE=N</a:t>
              </a:r>
              <a:r>
                <a:rPr lang="en-US" altLang="zh-CN" dirty="0">
                  <a:latin typeface="Times New Roman" panose="02020603050405020304" pitchFamily="18" charset="0"/>
                  <a:cs typeface="Times New Roman" panose="02020603050405020304" pitchFamily="18" charset="0"/>
                </a:rPr>
                <a:t>PSPACE</a:t>
              </a:r>
              <a:endParaRPr lang="en-US" dirty="0">
                <a:latin typeface="Times New Roman" panose="02020603050405020304" pitchFamily="18" charset="0"/>
                <a:cs typeface="Times New Roman" panose="02020603050405020304" pitchFamily="18" charset="0"/>
              </a:endParaRPr>
            </a:p>
          </p:txBody>
        </p:sp>
        <p:sp>
          <p:nvSpPr>
            <p:cNvPr id="19" name="椭圆 18"/>
            <p:cNvSpPr/>
            <p:nvPr/>
          </p:nvSpPr>
          <p:spPr>
            <a:xfrm>
              <a:off x="6943893" y="2380966"/>
              <a:ext cx="4480709" cy="36386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椭圆 19"/>
            <p:cNvSpPr/>
            <p:nvPr/>
          </p:nvSpPr>
          <p:spPr>
            <a:xfrm rot="1917924">
              <a:off x="7150664" y="3595882"/>
              <a:ext cx="3121378" cy="2256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nvSpPr>
          <p:spPr>
            <a:xfrm rot="19273704">
              <a:off x="8110451" y="3585380"/>
              <a:ext cx="3148816" cy="219416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FA57146-D183-AC41-AF46-1176C5987560}"/>
                </a:ext>
              </a:extLst>
            </p:cNvPr>
            <p:cNvSpPr txBox="1"/>
            <p:nvPr/>
          </p:nvSpPr>
          <p:spPr>
            <a:xfrm>
              <a:off x="7644875" y="3982618"/>
              <a:ext cx="7712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NP</a:t>
              </a:r>
            </a:p>
          </p:txBody>
        </p:sp>
        <p:sp>
          <p:nvSpPr>
            <p:cNvPr id="23" name="文本框 22">
              <a:extLst>
                <a:ext uri="{FF2B5EF4-FFF2-40B4-BE49-F238E27FC236}">
                  <a16:creationId xmlns:a16="http://schemas.microsoft.com/office/drawing/2014/main" id="{5FA57146-D183-AC41-AF46-1176C5987560}"/>
                </a:ext>
              </a:extLst>
            </p:cNvPr>
            <p:cNvSpPr txBox="1"/>
            <p:nvPr/>
          </p:nvSpPr>
          <p:spPr>
            <a:xfrm>
              <a:off x="9647235" y="3881290"/>
              <a:ext cx="1119079"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coNP</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文本框 23"/>
                <p:cNvSpPr txBox="1"/>
                <p:nvPr/>
              </p:nvSpPr>
              <p:spPr>
                <a:xfrm>
                  <a:off x="8470220" y="4264899"/>
                  <a:ext cx="142805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𝑁𝑃</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𝑐𝑜𝑁𝑃</m:t>
                        </m:r>
                      </m:oMath>
                    </m:oMathPara>
                  </a14:m>
                  <a:endParaRPr lang="zh-CN" altLang="en-US" sz="16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470220" y="4264899"/>
                  <a:ext cx="1428054" cy="246221"/>
                </a:xfrm>
                <a:prstGeom prst="rect">
                  <a:avLst/>
                </a:prstGeom>
                <a:blipFill rotWithShape="0">
                  <a:blip r:embed="rId4"/>
                  <a:stretch>
                    <a:fillRect b="-4878"/>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FA57146-D183-AC41-AF46-1176C5987560}"/>
                </a:ext>
              </a:extLst>
            </p:cNvPr>
            <p:cNvSpPr txBox="1"/>
            <p:nvPr/>
          </p:nvSpPr>
          <p:spPr>
            <a:xfrm>
              <a:off x="8679181" y="4574435"/>
              <a:ext cx="11190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a:t>
              </a:r>
            </a:p>
          </p:txBody>
        </p:sp>
        <p:sp>
          <p:nvSpPr>
            <p:cNvPr id="26" name="椭圆 25"/>
            <p:cNvSpPr/>
            <p:nvPr/>
          </p:nvSpPr>
          <p:spPr>
            <a:xfrm rot="281164">
              <a:off x="8476942" y="4514176"/>
              <a:ext cx="1494216" cy="14982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椭圆 26"/>
            <p:cNvSpPr/>
            <p:nvPr/>
          </p:nvSpPr>
          <p:spPr>
            <a:xfrm rot="281164">
              <a:off x="8578491" y="4890254"/>
              <a:ext cx="1320461" cy="111469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椭圆 27"/>
            <p:cNvSpPr/>
            <p:nvPr/>
          </p:nvSpPr>
          <p:spPr>
            <a:xfrm rot="281164">
              <a:off x="8977822" y="5347868"/>
              <a:ext cx="642838" cy="6768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5FA57146-D183-AC41-AF46-1176C5987560}"/>
                </a:ext>
              </a:extLst>
            </p:cNvPr>
            <p:cNvSpPr txBox="1"/>
            <p:nvPr/>
          </p:nvSpPr>
          <p:spPr>
            <a:xfrm>
              <a:off x="8664510" y="5015890"/>
              <a:ext cx="111907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NL=</a:t>
              </a:r>
              <a:r>
                <a:rPr lang="en-US" sz="1600" dirty="0" err="1">
                  <a:solidFill>
                    <a:srgbClr val="FF0000"/>
                  </a:solidFill>
                  <a:latin typeface="Times New Roman" panose="02020603050405020304" pitchFamily="18" charset="0"/>
                  <a:cs typeface="Times New Roman" panose="02020603050405020304" pitchFamily="18" charset="0"/>
                </a:rPr>
                <a:t>coNL</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FA57146-D183-AC41-AF46-1176C5987560}"/>
                </a:ext>
              </a:extLst>
            </p:cNvPr>
            <p:cNvSpPr txBox="1"/>
            <p:nvPr/>
          </p:nvSpPr>
          <p:spPr>
            <a:xfrm>
              <a:off x="8739701" y="5496836"/>
              <a:ext cx="11190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a:t>
              </a:r>
            </a:p>
          </p:txBody>
        </p:sp>
      </p:grpSp>
      <mc:AlternateContent xmlns:mc="http://schemas.openxmlformats.org/markup-compatibility/2006" xmlns:a14="http://schemas.microsoft.com/office/drawing/2010/main">
        <mc:Choice Requires="a14">
          <p:sp>
            <p:nvSpPr>
              <p:cNvPr id="31" name="Rectangle 3"/>
              <p:cNvSpPr>
                <a:spLocks noGrp="1"/>
              </p:cNvSpPr>
              <p:nvPr/>
            </p:nvSpPr>
            <p:spPr>
              <a:xfrm>
                <a:off x="447654" y="1531429"/>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u="sng" dirty="0">
                    <a:solidFill>
                      <a:schemeClr val="hlink"/>
                    </a:solidFill>
                    <a:ea typeface="宋体" panose="02010600030101010101" pitchFamily="2" charset="-122"/>
                  </a:rPr>
                  <a:t>求证</a:t>
                </a:r>
                <a:r>
                  <a:rPr lang="en-US" altLang="zh-CN" u="sng" dirty="0">
                    <a:solidFill>
                      <a:schemeClr val="hlink"/>
                    </a:solidFill>
                    <a:ea typeface="宋体" panose="02010600030101010101" pitchFamily="2" charset="-122"/>
                  </a:rPr>
                  <a:t>:</a:t>
                </a:r>
                <a:r>
                  <a:rPr lang="en-US" altLang="zh-CN" dirty="0">
                    <a:ea typeface="宋体" panose="02010600030101010101" pitchFamily="2" charset="-122"/>
                  </a:rPr>
                  <a:t> </a:t>
                </a:r>
                <a:r>
                  <a:rPr lang="en-US" altLang="zh-CN" dirty="0">
                    <a:solidFill>
                      <a:schemeClr val="accent1"/>
                    </a:solidFill>
                    <a:ea typeface="宋体" panose="02010600030101010101" pitchFamily="2" charset="-122"/>
                  </a:rPr>
                  <a:t>NL</a:t>
                </a:r>
                <a:r>
                  <a:rPr lang="en-US" altLang="zh-CN" dirty="0">
                    <a:solidFill>
                      <a:schemeClr val="accent1"/>
                    </a:solidFill>
                    <a:ea typeface="宋体" panose="02010600030101010101" pitchFamily="2" charset="-122"/>
                    <a:sym typeface="Symbol" panose="05050102010706020507" pitchFamily="18" charset="2"/>
                  </a:rPr>
                  <a:t>P</a:t>
                </a:r>
              </a:p>
              <a:p>
                <a:pPr>
                  <a:buNone/>
                </a:pPr>
                <a:r>
                  <a:rPr lang="zh-CN" altLang="en-US" u="sng" dirty="0">
                    <a:solidFill>
                      <a:schemeClr val="hlink"/>
                    </a:solidFill>
                    <a:ea typeface="宋体" panose="02010600030101010101" pitchFamily="2" charset="-122"/>
                    <a:sym typeface="Symbol" panose="05050102010706020507" pitchFamily="18" charset="2"/>
                  </a:rPr>
                  <a:t>证明</a:t>
                </a:r>
                <a:r>
                  <a:rPr lang="en-US" altLang="zh-CN" u="sng" dirty="0">
                    <a:solidFill>
                      <a:schemeClr val="hlink"/>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 </a:t>
                </a:r>
              </a:p>
              <a:p>
                <a:r>
                  <a:rPr lang="en-US" altLang="zh-CN" b="0" dirty="0">
                    <a:solidFill>
                      <a:schemeClr val="tx1"/>
                    </a:solidFill>
                    <a:ea typeface="Cambria Math" panose="02040503050406030204" pitchFamily="18" charset="0"/>
                  </a:rPr>
                  <a:t>∵</a:t>
                </a:r>
                <a14:m>
                  <m:oMath xmlns:m="http://schemas.openxmlformats.org/officeDocument/2006/math">
                    <m:r>
                      <m:rPr>
                        <m:sty m:val="p"/>
                      </m:rPr>
                      <a:rPr lang="en-US" altLang="zh-CN" b="0" i="1" dirty="0" smtClean="0">
                        <a:solidFill>
                          <a:schemeClr val="tx1"/>
                        </a:solidFill>
                        <a:latin typeface="Cambria Math" panose="02040503050406030204" pitchFamily="18" charset="0"/>
                        <a:ea typeface="Cambria Math" panose="02040503050406030204" pitchFamily="18" charset="0"/>
                      </a:rPr>
                      <m:t>A</m:t>
                    </m:r>
                    <m:r>
                      <a:rPr lang="en-US" altLang="zh-CN" b="0" i="1" dirty="0">
                        <a:solidFill>
                          <a:schemeClr val="tx1"/>
                        </a:solidFill>
                        <a:latin typeface="Cambria Math" panose="02040503050406030204" pitchFamily="18" charset="0"/>
                        <a:ea typeface="Cambria Math" panose="02040503050406030204" pitchFamily="18" charset="0"/>
                      </a:rPr>
                      <m:t>∈</m:t>
                    </m:r>
                    <m:r>
                      <a:rPr lang="en-US" altLang="zh-CN" b="0" i="1" dirty="0">
                        <a:solidFill>
                          <a:schemeClr val="tx1"/>
                        </a:solidFill>
                        <a:latin typeface="Cambria Math" panose="02040503050406030204" pitchFamily="18" charset="0"/>
                        <a:ea typeface="Cambria Math" panose="02040503050406030204" pitchFamily="18" charset="0"/>
                      </a:rPr>
                      <m:t>𝑁𝐿</m:t>
                    </m:r>
                    <m:r>
                      <a:rPr lang="zh-CN" altLang="en-US" b="0" i="1" dirty="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ea typeface="Cambria Math" panose="02040503050406030204" pitchFamily="18" charset="0"/>
                  </a:rPr>
                  <a:t>且</a:t>
                </a:r>
                <a:r>
                  <a:rPr lang="en-US" altLang="zh-CN" dirty="0">
                    <a:solidFill>
                      <a:schemeClr val="tx1"/>
                    </a:solidFill>
                    <a:ea typeface="宋体" panose="02010600030101010101" pitchFamily="2" charset="-122"/>
                    <a:sym typeface="Symbol" panose="05050102010706020507" pitchFamily="18" charset="2"/>
                  </a:rPr>
                  <a:t>A</a:t>
                </a:r>
                <a:r>
                  <a:rPr lang="en-US" altLang="zh-CN" baseline="-25000" dirty="0">
                    <a:solidFill>
                      <a:schemeClr val="tx1"/>
                    </a:solidFill>
                    <a:ea typeface="宋体" panose="02010600030101010101" pitchFamily="2" charset="-122"/>
                    <a:sym typeface="Symbol" panose="05050102010706020507" pitchFamily="18" charset="2"/>
                  </a:rPr>
                  <a:t>L</a:t>
                </a:r>
                <a:r>
                  <a:rPr lang="en-US" altLang="zh-CN" dirty="0">
                    <a:solidFill>
                      <a:schemeClr val="tx1"/>
                    </a:solidFill>
                    <a:ea typeface="宋体" panose="02010600030101010101" pitchFamily="2" charset="-122"/>
                    <a:sym typeface="Symbol" panose="05050102010706020507" pitchFamily="18" charset="2"/>
                  </a:rPr>
                  <a:t>PATH </a:t>
                </a:r>
              </a:p>
              <a:p>
                <a:r>
                  <a:rPr lang="en-US" altLang="zh-CN" b="0" dirty="0">
                    <a:solidFill>
                      <a:schemeClr val="tx1"/>
                    </a:solidFill>
                    <a:ea typeface="Cambria Math" panose="02040503050406030204" pitchFamily="18" charset="0"/>
                  </a:rPr>
                  <a:t>∴</a:t>
                </a:r>
                <a14:m>
                  <m:oMath xmlns:m="http://schemas.openxmlformats.org/officeDocument/2006/math">
                    <m:r>
                      <m:rPr>
                        <m:sty m:val="p"/>
                      </m:rPr>
                      <a:rPr lang="en-US" altLang="zh-CN" b="0" i="1" dirty="0">
                        <a:solidFill>
                          <a:schemeClr val="tx1"/>
                        </a:solidFill>
                        <a:latin typeface="Cambria Math" panose="02040503050406030204" pitchFamily="18" charset="0"/>
                        <a:ea typeface="Cambria Math" panose="02040503050406030204" pitchFamily="18" charset="0"/>
                      </a:rPr>
                      <m:t>A</m:t>
                    </m:r>
                    <m:r>
                      <a:rPr lang="en-US" altLang="zh-CN" b="0" i="1" dirty="0">
                        <a:solidFill>
                          <a:schemeClr val="tx1"/>
                        </a:solidFill>
                        <a:latin typeface="Cambria Math" panose="02040503050406030204" pitchFamily="18" charset="0"/>
                        <a:ea typeface="Cambria Math" panose="02040503050406030204" pitchFamily="18" charset="0"/>
                      </a:rPr>
                      <m:t>∈</m:t>
                    </m:r>
                    <m:r>
                      <a:rPr lang="en-US" altLang="zh-CN" b="0" i="1" dirty="0">
                        <a:solidFill>
                          <a:schemeClr val="tx1"/>
                        </a:solidFill>
                        <a:latin typeface="Cambria Math" panose="02040503050406030204" pitchFamily="18" charset="0"/>
                        <a:ea typeface="Cambria Math" panose="02040503050406030204" pitchFamily="18" charset="0"/>
                      </a:rPr>
                      <m:t>𝑁𝐿</m:t>
                    </m:r>
                    <m:r>
                      <a:rPr lang="zh-CN" altLang="en-US" b="0" i="1" dirty="0">
                        <a:solidFill>
                          <a:schemeClr val="tx1"/>
                        </a:solidFill>
                        <a:latin typeface="Cambria Math" panose="02040503050406030204" pitchFamily="18" charset="0"/>
                        <a:ea typeface="Cambria Math" panose="02040503050406030204" pitchFamily="18" charset="0"/>
                      </a:rPr>
                      <m:t>，</m:t>
                    </m:r>
                  </m:oMath>
                </a14:m>
                <a:r>
                  <a:rPr lang="zh-CN" altLang="en-US" dirty="0">
                    <a:solidFill>
                      <a:schemeClr val="tx1"/>
                    </a:solidFill>
                    <a:ea typeface="Cambria Math" panose="02040503050406030204" pitchFamily="18" charset="0"/>
                  </a:rPr>
                  <a:t>且</a:t>
                </a:r>
                <a:r>
                  <a:rPr lang="en-US" altLang="zh-CN" dirty="0" err="1">
                    <a:solidFill>
                      <a:schemeClr val="tx1"/>
                    </a:solidFill>
                    <a:ea typeface="宋体" panose="02010600030101010101" pitchFamily="2" charset="-122"/>
                    <a:sym typeface="Symbol" panose="05050102010706020507" pitchFamily="18" charset="2"/>
                  </a:rPr>
                  <a:t>A</a:t>
                </a:r>
                <a:r>
                  <a:rPr lang="en-US" altLang="zh-CN" baseline="-25000" dirty="0" err="1">
                    <a:solidFill>
                      <a:schemeClr val="tx1"/>
                    </a:solidFill>
                    <a:ea typeface="宋体" panose="02010600030101010101" pitchFamily="2" charset="-122"/>
                    <a:sym typeface="Symbol" panose="05050102010706020507" pitchFamily="18" charset="2"/>
                  </a:rPr>
                  <a:t>p</a:t>
                </a:r>
                <a:r>
                  <a:rPr lang="en-US" altLang="zh-CN" dirty="0" err="1">
                    <a:solidFill>
                      <a:schemeClr val="tx1"/>
                    </a:solidFill>
                    <a:ea typeface="宋体" panose="02010600030101010101" pitchFamily="2" charset="-122"/>
                    <a:sym typeface="Symbol" panose="05050102010706020507" pitchFamily="18" charset="2"/>
                  </a:rPr>
                  <a:t>PATH</a:t>
                </a:r>
                <a:r>
                  <a:rPr lang="en-US" altLang="zh-CN" dirty="0">
                    <a:solidFill>
                      <a:schemeClr val="tx1"/>
                    </a:solidFill>
                    <a:ea typeface="宋体" panose="02010600030101010101" pitchFamily="2" charset="-122"/>
                    <a:sym typeface="Symbol" panose="05050102010706020507" pitchFamily="18" charset="2"/>
                  </a:rPr>
                  <a:t> </a:t>
                </a:r>
              </a:p>
              <a:p>
                <a:r>
                  <a:rPr lang="zh-CN" altLang="en-US" dirty="0">
                    <a:ea typeface="Cambria Math" panose="02040503050406030204" pitchFamily="18" charset="0"/>
                  </a:rPr>
                  <a:t>又</a:t>
                </a:r>
                <a:r>
                  <a:rPr lang="en-US" altLang="zh-CN" dirty="0">
                    <a:solidFill>
                      <a:schemeClr val="tx1"/>
                    </a:solidFill>
                    <a:ea typeface="Cambria Math" panose="02040503050406030204" pitchFamily="18" charset="0"/>
                  </a:rPr>
                  <a:t>∵PATH </a:t>
                </a:r>
                <a14:m>
                  <m:oMath xmlns:m="http://schemas.openxmlformats.org/officeDocument/2006/math">
                    <m:r>
                      <a:rPr lang="en-US" altLang="zh-CN" b="0" i="1" dirty="0">
                        <a:solidFill>
                          <a:schemeClr val="tx1"/>
                        </a:solidFill>
                        <a:latin typeface="Cambria Math" panose="02040503050406030204" pitchFamily="18" charset="0"/>
                        <a:ea typeface="Cambria Math" panose="02040503050406030204" pitchFamily="18" charset="0"/>
                      </a:rPr>
                      <m:t>⊑ </m:t>
                    </m:r>
                  </m:oMath>
                </a14:m>
                <a:r>
                  <a:rPr lang="en-US" altLang="zh-CN" dirty="0">
                    <a:solidFill>
                      <a:schemeClr val="tx1"/>
                    </a:solidFill>
                    <a:ea typeface="宋体" panose="02010600030101010101" pitchFamily="2" charset="-122"/>
                    <a:sym typeface="Symbol" panose="05050102010706020507" pitchFamily="18" charset="2"/>
                  </a:rPr>
                  <a:t>P</a:t>
                </a:r>
              </a:p>
              <a:p>
                <a:r>
                  <a:rPr lang="en-US" altLang="zh-CN" dirty="0">
                    <a:solidFill>
                      <a:schemeClr val="accent1"/>
                    </a:solidFill>
                    <a:ea typeface="宋体" panose="02010600030101010101" pitchFamily="2" charset="-122"/>
                  </a:rPr>
                  <a:t>∴NL</a:t>
                </a:r>
                <a:r>
                  <a:rPr lang="en-US" altLang="zh-CN" dirty="0">
                    <a:solidFill>
                      <a:schemeClr val="accent1"/>
                    </a:solidFill>
                    <a:ea typeface="宋体" panose="02010600030101010101" pitchFamily="2" charset="-122"/>
                    <a:sym typeface="Symbol" panose="05050102010706020507" pitchFamily="18" charset="2"/>
                  </a:rPr>
                  <a:t>P</a:t>
                </a:r>
                <a:r>
                  <a:rPr lang="en-US" altLang="zh-CN" dirty="0">
                    <a:ea typeface="宋体" panose="02010600030101010101" pitchFamily="2" charset="-122"/>
                    <a:sym typeface="Symbol" panose="05050102010706020507" pitchFamily="18" charset="2"/>
                  </a:rPr>
                  <a:t>. </a:t>
                </a:r>
                <a:endParaRPr lang="en-US" altLang="zh-CN" dirty="0">
                  <a:ea typeface="宋体" panose="02010600030101010101" pitchFamily="2" charset="-122"/>
                  <a:sym typeface="Webdings" panose="05030102010509060703" pitchFamily="18" charset="2"/>
                </a:endParaRPr>
              </a:p>
            </p:txBody>
          </p:sp>
        </mc:Choice>
        <mc:Fallback xmlns="">
          <p:sp>
            <p:nvSpPr>
              <p:cNvPr id="31" name="Rectangle 3"/>
              <p:cNvSpPr>
                <a:spLocks noGrp="1" noRot="1" noChangeAspect="1" noMove="1" noResize="1" noEditPoints="1" noAdjustHandles="1" noChangeArrowheads="1" noChangeShapeType="1" noTextEdit="1"/>
              </p:cNvSpPr>
              <p:nvPr/>
            </p:nvSpPr>
            <p:spPr>
              <a:xfrm>
                <a:off x="447654" y="1531429"/>
                <a:ext cx="7772400" cy="4724400"/>
              </a:xfrm>
              <a:prstGeom prst="rect">
                <a:avLst/>
              </a:prstGeom>
              <a:blipFill rotWithShape="0">
                <a:blip r:embed="rId5"/>
                <a:stretch>
                  <a:fillRect l="-1961" t="-2323"/>
                </a:stretch>
              </a:blipFill>
              <a:ln w="9525">
                <a:noFill/>
              </a:ln>
            </p:spPr>
            <p:txBody>
              <a:bodyPr/>
              <a:lstStyle/>
              <a:p>
                <a:r>
                  <a:rPr lang="zh-CN" altLang="en-US">
                    <a:noFill/>
                  </a:rPr>
                  <a:t> </a:t>
                </a:r>
              </a:p>
            </p:txBody>
          </p:sp>
        </mc:Fallback>
      </mc:AlternateContent>
    </p:spTree>
    <p:extLst>
      <p:ext uri="{BB962C8B-B14F-4D97-AF65-F5344CB8AC3E}">
        <p14:creationId xmlns:p14="http://schemas.microsoft.com/office/powerpoint/2010/main" val="424387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1179991"/>
            <a:chOff x="0" y="146207"/>
            <a:chExt cx="12192000" cy="1179991"/>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27339" y="15162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3B6AA29-4B9A-7644-A4AC-9FE9775F1687}"/>
                    </a:ext>
                  </a:extLst>
                </p:cNvPr>
                <p:cNvSpPr txBox="1"/>
                <p:nvPr/>
              </p:nvSpPr>
              <p:spPr>
                <a:xfrm>
                  <a:off x="0" y="926088"/>
                  <a:ext cx="3981450" cy="400110"/>
                </a:xfrm>
                <a:prstGeom prst="rect">
                  <a:avLst/>
                </a:prstGeom>
                <a:noFill/>
              </p:spPr>
              <p:txBody>
                <a:bodyPr wrap="square" rtlCol="0">
                  <a:spAutoFit/>
                </a:bodyPr>
                <a:lstStyle/>
                <a:p>
                  <a:pPr algn="ct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证明：</a:t>
                  </a: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b="1" dirty="0" err="1">
                      <a:latin typeface="Times New Roman" panose="02020603050405020304" pitchFamily="18" charset="0"/>
                      <a:ea typeface="SimSun" panose="02010600030101010101" pitchFamily="2" charset="-122"/>
                      <a:cs typeface="Times New Roman" panose="02020603050405020304" pitchFamily="18" charset="0"/>
                    </a:rPr>
                    <a:t>coNL</a:t>
                  </a: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acc>
                        <m:accPr>
                          <m:chr m:val="̅"/>
                          <m:ctrlPr>
                            <a:rPr lang="en-US" altLang="zh-CN" sz="2000" b="1" i="1" dirty="0" smtClean="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sz="2000"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en-US" altLang="zh-CN" sz="2000" b="1"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 ）</a:t>
                  </a:r>
                </a:p>
              </p:txBody>
            </p:sp>
          </mc:Choice>
          <mc:Fallback xmlns="">
            <p:sp>
              <p:nvSpPr>
                <p:cNvPr id="32" name="文本框 31">
                  <a:extLst>
                    <a:ext uri="{FF2B5EF4-FFF2-40B4-BE49-F238E27FC236}">
                      <a16:creationId xmlns="" xmlns:a16="http://schemas.microsoft.com/office/drawing/2014/main" id="{E3B6AA29-4B9A-7644-A4AC-9FE9775F1687}"/>
                    </a:ext>
                  </a:extLst>
                </p:cNvPr>
                <p:cNvSpPr txBox="1">
                  <a:spLocks noRot="1" noChangeAspect="1" noMove="1" noResize="1" noEditPoints="1" noAdjustHandles="1" noChangeArrowheads="1" noChangeShapeType="1" noTextEdit="1"/>
                </p:cNvSpPr>
                <p:nvPr/>
              </p:nvSpPr>
              <p:spPr>
                <a:xfrm>
                  <a:off x="0" y="926088"/>
                  <a:ext cx="3981450" cy="400110"/>
                </a:xfrm>
                <a:prstGeom prst="rect">
                  <a:avLst/>
                </a:prstGeom>
                <a:blipFill rotWithShape="0">
                  <a:blip r:embed="rId3"/>
                  <a:stretch>
                    <a:fillRect l="-1225" t="-12121" r="-1225" b="-2727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p:cNvSpPr txBox="1"/>
              <p:nvPr/>
            </p:nvSpPr>
            <p:spPr>
              <a:xfrm>
                <a:off x="323850" y="1685925"/>
                <a:ext cx="11477625" cy="3727111"/>
              </a:xfrm>
              <a:prstGeom prst="rect">
                <a:avLst/>
              </a:prstGeom>
              <a:noFill/>
            </p:spPr>
            <p:txBody>
              <a:bodyPr wrap="square" rtlCol="0">
                <a:spAutoFit/>
              </a:bodyPr>
              <a:lstStyle/>
              <a:p>
                <a:r>
                  <a:rPr lang="zh-CN" altLang="en-US" dirty="0"/>
                  <a:t>定义 </a:t>
                </a:r>
                <a14:m>
                  <m:oMath xmlns:m="http://schemas.openxmlformats.org/officeDocument/2006/math">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e>
                    </m:acc>
                  </m:oMath>
                </a14:m>
                <a:r>
                  <a:rPr lang="zh-CN" altLang="en-US" dirty="0"/>
                  <a:t>是</a:t>
                </a:r>
                <a14:m>
                  <m:oMath xmlns:m="http://schemas.openxmlformats.org/officeDocument/2006/math">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r>
                      <a:rPr lang="en-US" altLang="zh-CN" b="1" i="1" dirty="0">
                        <a:latin typeface="Cambria Math" panose="02040503050406030204" pitchFamily="18" charset="0"/>
                        <a:ea typeface="SimSun" panose="02010600030101010101" pitchFamily="2" charset="-122"/>
                        <a:cs typeface="Times New Roman" panose="02020603050405020304" pitchFamily="18" charset="0"/>
                      </a:rPr>
                      <m:t> </m:t>
                    </m:r>
                  </m:oMath>
                </a14:m>
                <a:r>
                  <a:rPr lang="en-US" altLang="zh-CN" dirty="0"/>
                  <a:t> </a:t>
                </a:r>
                <a:r>
                  <a:rPr lang="zh-CN" altLang="en-US" dirty="0"/>
                  <a:t>的补问题（</a:t>
                </a:r>
                <a:r>
                  <a:rPr lang="en-US" altLang="zh-CN" dirty="0"/>
                  <a:t>G</a:t>
                </a:r>
                <a:r>
                  <a:rPr lang="zh-CN" altLang="en-US" dirty="0"/>
                  <a:t>中的节点</a:t>
                </a:r>
                <a:r>
                  <a:rPr lang="en-US" altLang="zh-CN" dirty="0"/>
                  <a:t>s</a:t>
                </a:r>
                <a:r>
                  <a:rPr lang="zh-CN" altLang="en-US" dirty="0"/>
                  <a:t>到</a:t>
                </a:r>
                <a:r>
                  <a:rPr lang="en-US" altLang="zh-CN" dirty="0"/>
                  <a:t>t</a:t>
                </a:r>
                <a:r>
                  <a:rPr lang="zh-CN" altLang="en-US" dirty="0"/>
                  <a:t>不可达？）</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en-US" dirty="0"/>
                  <a:t>因为 </a:t>
                </a:r>
                <a:r>
                  <a:rPr lang="en-US" altLang="zh-CN" dirty="0"/>
                  <a:t>PATH </a:t>
                </a:r>
                <a:r>
                  <a:rPr lang="zh-CN" altLang="en-US" dirty="0"/>
                  <a:t>本身是 </a:t>
                </a:r>
                <a:r>
                  <a:rPr lang="en-US" altLang="zh-CN" dirty="0"/>
                  <a:t>NL</a:t>
                </a:r>
                <a:r>
                  <a:rPr lang="zh-CN" altLang="en-US" dirty="0"/>
                  <a:t>。如果我们能够证明</a:t>
                </a:r>
                <a14:m>
                  <m:oMath xmlns:m="http://schemas.openxmlformats.org/officeDocument/2006/math">
                    <m:r>
                      <m:rPr>
                        <m:nor/>
                      </m:rPr>
                      <a:rPr lang="zh-CN" altLang="en-US" dirty="0"/>
                      <m:t> </m:t>
                    </m:r>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e>
                    </m:acc>
                  </m:oMath>
                </a14:m>
                <a:r>
                  <a:rPr lang="zh-CN" altLang="en-US" dirty="0"/>
                  <a:t>本身也在 </a:t>
                </a:r>
                <a:r>
                  <a:rPr lang="en-US" altLang="zh-CN" dirty="0"/>
                  <a:t>NL</a:t>
                </a:r>
              </a:p>
              <a:p>
                <a:pPr marL="342900" indent="-342900">
                  <a:buFont typeface="+mj-ea"/>
                  <a:buAutoNum type="circleNumDbPlain"/>
                </a:pPr>
                <a:endParaRPr lang="en-US" altLang="zh-CN" dirty="0"/>
              </a:p>
              <a:p>
                <a:pPr marL="342900" indent="-342900">
                  <a:buFont typeface="+mj-ea"/>
                  <a:buAutoNum type="circleNumDbPlain"/>
                </a:pPr>
                <a:r>
                  <a:rPr lang="zh-CN" altLang="en-US" dirty="0"/>
                  <a:t>那么根据 </a:t>
                </a:r>
                <a:r>
                  <a:rPr lang="en-US" altLang="zh-CN" b="1" dirty="0"/>
                  <a:t>NL</a:t>
                </a:r>
                <a:r>
                  <a:rPr lang="en-US" altLang="zh-CN" dirty="0"/>
                  <a:t> </a:t>
                </a:r>
                <a:r>
                  <a:rPr lang="zh-CN" altLang="en-US" dirty="0"/>
                  <a:t>完全的定义，任意 </a:t>
                </a:r>
                <a:r>
                  <a:rPr lang="en-US" altLang="zh-CN" dirty="0"/>
                  <a:t>NL </a:t>
                </a:r>
                <a:r>
                  <a:rPr lang="zh-CN" altLang="en-US" dirty="0"/>
                  <a:t>问题 </a:t>
                </a:r>
                <a:r>
                  <a:rPr lang="en-US" altLang="zh-CN" b="1" dirty="0"/>
                  <a:t>x</a:t>
                </a:r>
                <a14:m>
                  <m:oMath xmlns:m="http://schemas.openxmlformats.org/officeDocument/2006/math">
                    <m:r>
                      <a:rPr lang="en-US" altLang="zh-CN" b="1" i="1" dirty="0">
                        <a:latin typeface="Cambria Math" panose="02040503050406030204" pitchFamily="18" charset="0"/>
                        <a:ea typeface="SimSun" panose="02010600030101010101" pitchFamily="2" charset="-122"/>
                        <a:cs typeface="Times New Roman" panose="02020603050405020304" pitchFamily="18" charset="0"/>
                      </a:rPr>
                      <m:t> </m:t>
                    </m:r>
                    <m:r>
                      <a:rPr lang="en-US" altLang="zh-CN" b="1"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b="1" dirty="0">
                    <a:latin typeface="Times New Roman" panose="02020603050405020304" pitchFamily="18" charset="0"/>
                    <a:ea typeface="SimSun" panose="02010600030101010101" pitchFamily="2" charset="-122"/>
                    <a:cs typeface="Times New Roman" panose="02020603050405020304" pitchFamily="18" charset="0"/>
                  </a:rPr>
                  <a:t>NL,  </a:t>
                </a:r>
                <a:r>
                  <a:rPr lang="zh-CN" altLang="en-US" dirty="0"/>
                  <a:t>存在占据对数空间的 </a:t>
                </a:r>
                <a:r>
                  <a:rPr lang="en-US" altLang="zh-CN" dirty="0"/>
                  <a:t>f</a:t>
                </a:r>
                <a:r>
                  <a:rPr lang="zh-CN" altLang="en-US" b="1" dirty="0"/>
                  <a:t>， </a:t>
                </a:r>
                <a14:m>
                  <m:oMath xmlns:m="http://schemas.openxmlformats.org/officeDocument/2006/math">
                    <m:r>
                      <a:rPr lang="en-US" altLang="zh-CN" b="1" i="1" dirty="0" smtClean="0">
                        <a:latin typeface="Cambria Math" panose="02040503050406030204" pitchFamily="18" charset="0"/>
                      </a:rPr>
                      <m:t>𝒔</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𝒕</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𝒘</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𝒙</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𝒇</m:t>
                    </m:r>
                    <m:d>
                      <m:dPr>
                        <m:ctrlPr>
                          <a:rPr lang="en-US" altLang="zh-CN" b="1" i="1" dirty="0" smtClean="0">
                            <a:latin typeface="Cambria Math" panose="02040503050406030204" pitchFamily="18" charset="0"/>
                            <a:ea typeface="Cambria Math" panose="02040503050406030204" pitchFamily="18" charset="0"/>
                          </a:rPr>
                        </m:ctrlPr>
                      </m:dPr>
                      <m:e>
                        <m:r>
                          <a:rPr lang="en-US" altLang="zh-CN" b="1" i="1" dirty="0" smtClean="0">
                            <a:latin typeface="Cambria Math" panose="02040503050406030204" pitchFamily="18" charset="0"/>
                            <a:ea typeface="Cambria Math" panose="02040503050406030204" pitchFamily="18" charset="0"/>
                          </a:rPr>
                          <m:t>𝒘</m:t>
                        </m:r>
                      </m:e>
                    </m:d>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𝑷𝑨𝑻𝑯</m:t>
                    </m:r>
                    <m:r>
                      <a:rPr lang="en-US" altLang="zh-CN" b="0" i="1" dirty="0" smtClean="0">
                        <a:latin typeface="Cambria Math" panose="02040503050406030204" pitchFamily="18" charset="0"/>
                        <a:ea typeface="Cambria Math" panose="02040503050406030204" pitchFamily="18" charset="0"/>
                      </a:rPr>
                      <m:t>.</m:t>
                    </m:r>
                  </m:oMath>
                </a14:m>
                <a:r>
                  <a:rPr lang="zh-CN" altLang="en-US" dirty="0"/>
                  <a:t>   </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en-US" dirty="0"/>
                  <a:t>此时补问题 </a:t>
                </a:r>
                <a14:m>
                  <m:oMath xmlns:m="http://schemas.openxmlformats.org/officeDocument/2006/math">
                    <m:r>
                      <a:rPr lang="en-US" altLang="zh-CN" b="1" i="1" dirty="0">
                        <a:latin typeface="Cambria Math" panose="02040503050406030204" pitchFamily="18" charset="0"/>
                      </a:rPr>
                      <m:t>𝒔</m:t>
                    </m:r>
                    <m:r>
                      <a:rPr lang="en-US" altLang="zh-CN" b="1" i="1" dirty="0">
                        <a:latin typeface="Cambria Math" panose="02040503050406030204" pitchFamily="18" charset="0"/>
                      </a:rPr>
                      <m:t>.</m:t>
                    </m:r>
                    <m:r>
                      <a:rPr lang="en-US" altLang="zh-CN" b="1" i="1" dirty="0">
                        <a:latin typeface="Cambria Math" panose="02040503050406030204" pitchFamily="18" charset="0"/>
                      </a:rPr>
                      <m:t>𝒕</m:t>
                    </m:r>
                    <m:r>
                      <a:rPr lang="en-US" altLang="zh-CN" b="1" i="1" dirty="0">
                        <a:latin typeface="Cambria Math" panose="02040503050406030204" pitchFamily="18" charset="0"/>
                      </a:rPr>
                      <m:t>.</m:t>
                    </m:r>
                    <m:r>
                      <a:rPr lang="en-US" altLang="zh-CN" b="1" i="1" dirty="0">
                        <a:latin typeface="Cambria Math" panose="02040503050406030204" pitchFamily="18" charset="0"/>
                      </a:rPr>
                      <m:t>𝒘</m:t>
                    </m:r>
                    <m:r>
                      <a:rPr lang="en-US" altLang="zh-CN" b="1" i="1" dirty="0" smtClean="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𝒙</m:t>
                    </m:r>
                    <m:r>
                      <a:rPr lang="en-US" altLang="zh-CN" b="1" i="1" dirty="0">
                        <a:latin typeface="Cambria Math" panose="02040503050406030204" pitchFamily="18" charset="0"/>
                        <a:ea typeface="Cambria Math" panose="02040503050406030204" pitchFamily="18" charset="0"/>
                      </a:rPr>
                      <m:t> ⟺</m:t>
                    </m:r>
                    <m:r>
                      <a:rPr lang="en-US" altLang="zh-CN" b="1" i="1" dirty="0">
                        <a:latin typeface="Cambria Math" panose="02040503050406030204" pitchFamily="18" charset="0"/>
                        <a:ea typeface="Cambria Math" panose="02040503050406030204" pitchFamily="18" charset="0"/>
                      </a:rPr>
                      <m:t>𝒇</m:t>
                    </m:r>
                    <m:d>
                      <m:dPr>
                        <m:ctrlPr>
                          <a:rPr lang="en-US" altLang="zh-CN" b="1" i="1" dirty="0">
                            <a:latin typeface="Cambria Math" panose="02040503050406030204" pitchFamily="18" charset="0"/>
                            <a:ea typeface="Cambria Math" panose="02040503050406030204" pitchFamily="18" charset="0"/>
                          </a:rPr>
                        </m:ctrlPr>
                      </m:dPr>
                      <m:e>
                        <m:r>
                          <a:rPr lang="en-US" altLang="zh-CN" b="1" i="1" dirty="0">
                            <a:latin typeface="Cambria Math" panose="02040503050406030204" pitchFamily="18" charset="0"/>
                            <a:ea typeface="Cambria Math" panose="02040503050406030204" pitchFamily="18" charset="0"/>
                          </a:rPr>
                          <m:t>𝒘</m:t>
                        </m:r>
                      </m:e>
                    </m:d>
                    <m:r>
                      <a:rPr lang="en-US" altLang="zh-CN" b="1" i="1" dirty="0">
                        <a:latin typeface="Cambria Math" panose="02040503050406030204" pitchFamily="18" charset="0"/>
                        <a:ea typeface="Cambria Math" panose="02040503050406030204" pitchFamily="18" charset="0"/>
                      </a:rPr>
                      <m:t>∈</m:t>
                    </m:r>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zh-CN" altLang="en-US" b="1" i="1" dirty="0">
                        <a:latin typeface="Cambria Math" panose="02040503050406030204" pitchFamily="18" charset="0"/>
                        <a:ea typeface="SimSun" panose="02010600030101010101" pitchFamily="2" charset="-122"/>
                        <a:cs typeface="Times New Roman" panose="02020603050405020304" pitchFamily="18" charset="0"/>
                      </a:rPr>
                      <m:t>。</m:t>
                    </m:r>
                  </m:oMath>
                </a14:m>
                <a:r>
                  <a:rPr lang="zh-CN" altLang="en-US" dirty="0"/>
                  <a:t>由此可见补问题 </a:t>
                </a:r>
                <a:r>
                  <a:rPr lang="en-US" altLang="zh-CN" dirty="0"/>
                  <a:t> </a:t>
                </a:r>
                <a14:m>
                  <m:oMath xmlns:m="http://schemas.openxmlformats.org/officeDocument/2006/math">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m:rPr>
                            <m:sty m:val="p"/>
                          </m:rPr>
                          <a:rPr lang="en-US" altLang="zh-CN" b="1" i="1" dirty="0" smtClean="0">
                            <a:latin typeface="Cambria Math" panose="02040503050406030204" pitchFamily="18" charset="0"/>
                            <a:ea typeface="SimSun" panose="02010600030101010101" pitchFamily="2" charset="-122"/>
                            <a:cs typeface="Times New Roman" panose="02020603050405020304" pitchFamily="18" charset="0"/>
                          </a:rPr>
                          <m:t>x</m:t>
                        </m:r>
                      </m:e>
                    </m:acc>
                  </m:oMath>
                </a14:m>
                <a:r>
                  <a:rPr lang="zh-CN" altLang="en-US" dirty="0"/>
                  <a:t>的解决可以通过</a:t>
                </a:r>
                <a14:m>
                  <m:oMath xmlns:m="http://schemas.openxmlformats.org/officeDocument/2006/math">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zh-CN" altLang="en-US" b="1" i="1" dirty="0">
                        <a:latin typeface="Cambria Math" panose="02040503050406030204" pitchFamily="18" charset="0"/>
                        <a:ea typeface="SimSun" panose="02010600030101010101" pitchFamily="2" charset="-122"/>
                        <a:cs typeface="Times New Roman" panose="02020603050405020304" pitchFamily="18" charset="0"/>
                      </a:rPr>
                      <m:t>解决，</m:t>
                    </m:r>
                  </m:oMath>
                </a14:m>
                <a:r>
                  <a:rPr lang="zh-CN" altLang="en-US" dirty="0"/>
                  <a:t>也即 </a:t>
                </a:r>
                <a14:m>
                  <m:oMath xmlns:m="http://schemas.openxmlformats.org/officeDocument/2006/math">
                    <m:r>
                      <a:rPr lang="en-US" altLang="zh-CN" i="1" dirty="0" smtClean="0">
                        <a:latin typeface="Cambria Math" panose="02040503050406030204" pitchFamily="18" charset="0"/>
                      </a:rPr>
                      <m:t>𝑁𝐿</m:t>
                    </m:r>
                    <m:r>
                      <a:rPr lang="en-US" altLang="zh-CN" b="1"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tLang="zh-CN" b="1" i="1" dirty="0" smtClean="0">
                        <a:latin typeface="Cambria Math" panose="02040503050406030204" pitchFamily="18" charset="0"/>
                        <a:ea typeface="Cambria Math" panose="02040503050406030204" pitchFamily="18" charset="0"/>
                        <a:cs typeface="Times New Roman" panose="02020603050405020304" pitchFamily="18" charset="0"/>
                      </a:rPr>
                      <m:t>co</m:t>
                    </m:r>
                  </m:oMath>
                </a14:m>
                <a:r>
                  <a:rPr lang="en-US" altLang="zh-CN" b="1"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b="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b="1" dirty="0">
                    <a:latin typeface="Times New Roman" panose="02020603050405020304" pitchFamily="18" charset="0"/>
                    <a:ea typeface="SimSun" panose="02010600030101010101" pitchFamily="2" charset="-122"/>
                    <a:cs typeface="Times New Roman" panose="02020603050405020304" pitchFamily="18" charset="0"/>
                  </a:rPr>
                  <a:t>.</a:t>
                </a:r>
              </a:p>
              <a:p>
                <a:pPr marL="342900" indent="-342900">
                  <a:buFont typeface="+mj-ea"/>
                  <a:buAutoNum type="circleNumDbPlain"/>
                </a:pPr>
                <a:endParaRPr lang="en-US" altLang="zh-CN" b="1" dirty="0">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mj-ea"/>
                  <a:buAutoNum type="circleNumDbPlain"/>
                </a:pPr>
                <a:r>
                  <a:rPr lang="zh-CN" altLang="en-US" dirty="0"/>
                  <a:t>因此欲证明 </a:t>
                </a:r>
                <a:r>
                  <a:rPr lang="en-US" altLang="zh-CN" b="1"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b="1" dirty="0" err="1">
                    <a:latin typeface="Times New Roman" panose="02020603050405020304" pitchFamily="18" charset="0"/>
                    <a:ea typeface="SimSun" panose="02010600030101010101" pitchFamily="2" charset="-122"/>
                    <a:cs typeface="Times New Roman" panose="02020603050405020304" pitchFamily="18" charset="0"/>
                  </a:rPr>
                  <a:t>coNL</a:t>
                </a:r>
                <a:r>
                  <a:rPr lang="en-US" altLang="zh-CN" b="1"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t>，只需证明 </a:t>
                </a:r>
                <a14:m>
                  <m:oMath xmlns:m="http://schemas.openxmlformats.org/officeDocument/2006/math">
                    <m:acc>
                      <m:accPr>
                        <m:chr m:val="̅"/>
                        <m:ctrlPr>
                          <a:rPr lang="en-US" altLang="zh-CN"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en-US" altLang="zh-CN" b="1"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b="1"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b="1" dirty="0">
                    <a:latin typeface="Times New Roman" panose="02020603050405020304" pitchFamily="18" charset="0"/>
                    <a:ea typeface="SimSun" panose="02010600030101010101" pitchFamily="2" charset="-122"/>
                    <a:cs typeface="Times New Roman" panose="02020603050405020304" pitchFamily="18" charset="0"/>
                  </a:rPr>
                  <a:t> </a:t>
                </a:r>
                <a:endParaRPr lang="en-US" altLang="zh-CN" dirty="0"/>
              </a:p>
              <a:p>
                <a:r>
                  <a:rPr lang="en-US" altLang="zh-CN" dirty="0"/>
                  <a:t> </a:t>
                </a:r>
              </a:p>
              <a:p>
                <a:endParaRPr lang="en-US" altLang="zh-CN" dirty="0"/>
              </a:p>
              <a:p>
                <a:endParaRPr lang="en-US" altLang="zh-CN" dirty="0"/>
              </a:p>
              <a:p>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3850" y="1685925"/>
                <a:ext cx="11477625" cy="3727111"/>
              </a:xfrm>
              <a:prstGeom prst="rect">
                <a:avLst/>
              </a:prstGeom>
              <a:blipFill rotWithShape="0">
                <a:blip r:embed="rId4"/>
                <a:stretch>
                  <a:fillRect l="-425" t="-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772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1179991"/>
            <a:chOff x="0" y="146207"/>
            <a:chExt cx="12192000" cy="1179991"/>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27339" y="15106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3B6AA29-4B9A-7644-A4AC-9FE9775F1687}"/>
                    </a:ext>
                  </a:extLst>
                </p:cNvPr>
                <p:cNvSpPr txBox="1"/>
                <p:nvPr/>
              </p:nvSpPr>
              <p:spPr>
                <a:xfrm>
                  <a:off x="0" y="926088"/>
                  <a:ext cx="3981450" cy="400110"/>
                </a:xfrm>
                <a:prstGeom prst="rect">
                  <a:avLst/>
                </a:prstGeom>
                <a:noFill/>
              </p:spPr>
              <p:txBody>
                <a:bodyPr wrap="square" rtlCol="0">
                  <a:spAutoFit/>
                </a:bodyPr>
                <a:lstStyle/>
                <a:p>
                  <a:pPr algn="ct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证明：</a:t>
                  </a:r>
                  <a14:m>
                    <m:oMath xmlns:m="http://schemas.openxmlformats.org/officeDocument/2006/math">
                      <m:acc>
                        <m:accPr>
                          <m:chr m:val="̅"/>
                          <m:ctrlPr>
                            <a:rPr lang="en-US" altLang="zh-CN" sz="2000" b="1" i="1" dirty="0" smtClean="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sz="2000"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en-US" altLang="zh-CN" sz="2000" b="1"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 </a:t>
                  </a:r>
                </a:p>
              </p:txBody>
            </p:sp>
          </mc:Choice>
          <mc:Fallback xmlns="">
            <p:sp>
              <p:nvSpPr>
                <p:cNvPr id="32" name="文本框 31">
                  <a:extLst>
                    <a:ext uri="{FF2B5EF4-FFF2-40B4-BE49-F238E27FC236}">
                      <a16:creationId xmlns="" xmlns:a16="http://schemas.microsoft.com/office/drawing/2014/main" id="{E3B6AA29-4B9A-7644-A4AC-9FE9775F1687}"/>
                    </a:ext>
                  </a:extLst>
                </p:cNvPr>
                <p:cNvSpPr txBox="1">
                  <a:spLocks noRot="1" noChangeAspect="1" noMove="1" noResize="1" noEditPoints="1" noAdjustHandles="1" noChangeArrowheads="1" noChangeShapeType="1" noTextEdit="1"/>
                </p:cNvSpPr>
                <p:nvPr/>
              </p:nvSpPr>
              <p:spPr>
                <a:xfrm>
                  <a:off x="0" y="926088"/>
                  <a:ext cx="3981450" cy="400110"/>
                </a:xfrm>
                <a:prstGeom prst="rect">
                  <a:avLst/>
                </a:prstGeom>
                <a:blipFill rotWithShape="0">
                  <a:blip r:embed="rId3"/>
                  <a:stretch>
                    <a:fillRect t="-12121" b="-2727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p:cNvSpPr txBox="1"/>
              <p:nvPr/>
            </p:nvSpPr>
            <p:spPr>
              <a:xfrm>
                <a:off x="781050" y="1779294"/>
                <a:ext cx="10315575" cy="5078313"/>
              </a:xfrm>
              <a:prstGeom prst="rect">
                <a:avLst/>
              </a:prstGeom>
              <a:noFill/>
            </p:spPr>
            <p:txBody>
              <a:bodyPr wrap="square" rtlCol="0">
                <a:spAutoFit/>
              </a:bodyPr>
              <a:lstStyle/>
              <a:p>
                <a:r>
                  <a:rPr lang="zh-CN" altLang="en-US" dirty="0"/>
                  <a:t>证明的方法同样是为 </a:t>
                </a:r>
                <a:r>
                  <a:rPr lang="en-US" altLang="zh-CN" dirty="0"/>
                  <a:t>PATH </a:t>
                </a:r>
                <a:r>
                  <a:rPr lang="zh-CN" altLang="en-US" dirty="0"/>
                  <a:t>的补问题找到一个 </a:t>
                </a:r>
                <a:r>
                  <a:rPr lang="en-US" altLang="zh-CN" dirty="0"/>
                  <a:t>NL </a:t>
                </a:r>
                <a:r>
                  <a:rPr lang="zh-CN" altLang="en-US" dirty="0"/>
                  <a:t>空间复杂度的算法</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如果知道</a:t>
                </a:r>
                <a:r>
                  <a:rPr lang="en-US" altLang="zh-CN" dirty="0"/>
                  <a:t>s</a:t>
                </a:r>
                <a:r>
                  <a:rPr lang="zh-CN" altLang="en-US" dirty="0"/>
                  <a:t>可达的顶点个数为</a:t>
                </a:r>
                <a:r>
                  <a:rPr lang="en-US" altLang="zh-CN" dirty="0"/>
                  <a:t>c, </a:t>
                </a:r>
                <a:r>
                  <a:rPr lang="zh-CN" altLang="en-US" dirty="0"/>
                  <a:t>则可以在</a:t>
                </a:r>
                <a:r>
                  <a:rPr lang="en-US" altLang="zh-CN" dirty="0"/>
                  <a:t>NL</a:t>
                </a:r>
                <a:r>
                  <a:rPr lang="zh-CN" altLang="en-US" dirty="0"/>
                  <a:t>内求解</a:t>
                </a:r>
                <a14:m>
                  <m:oMath xmlns:m="http://schemas.openxmlformats.org/officeDocument/2006/math">
                    <m:r>
                      <a:rPr lang="en-US" altLang="zh-CN" i="1">
                        <a:latin typeface="Cambria Math" panose="02040503050406030204" pitchFamily="18" charset="0"/>
                      </a:rPr>
                      <m:t>&lt;</m:t>
                    </m:r>
                    <m:r>
                      <a:rPr lang="en-US" altLang="zh-CN" i="1">
                        <a:latin typeface="Cambria Math" panose="02040503050406030204" pitchFamily="18" charset="0"/>
                      </a:rPr>
                      <m:t>𝐺</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𝑃𝐴𝑇𝐻</m:t>
                    </m:r>
                  </m:oMath>
                </a14:m>
                <a:endParaRPr lang="en-US" altLang="zh-CN" b="0" dirty="0">
                  <a:ea typeface="Cambria Math" panose="02040503050406030204" pitchFamily="18" charset="0"/>
                </a:endParaRPr>
              </a:p>
              <a:p>
                <a:pPr marL="285750" indent="-285750">
                  <a:buFont typeface="Wingdings" panose="05000000000000000000" pitchFamily="2" charset="2"/>
                  <a:buChar char="u"/>
                </a:pPr>
                <a:endParaRPr lang="en-US" altLang="zh-CN" dirty="0"/>
              </a:p>
              <a:p>
                <a:pPr marL="342900" indent="-342900">
                  <a:buFont typeface="+mj-ea"/>
                  <a:buAutoNum type="circleNumDbPlain"/>
                </a:pPr>
                <a:r>
                  <a:rPr lang="en-US" altLang="zh-CN" dirty="0"/>
                  <a:t>M</a:t>
                </a:r>
                <a:r>
                  <a:rPr lang="zh-CN" altLang="en-US" dirty="0"/>
                  <a:t>非确定的挑选</a:t>
                </a:r>
                <a:r>
                  <a:rPr lang="en-US" altLang="zh-CN" dirty="0"/>
                  <a:t>c</a:t>
                </a:r>
                <a:r>
                  <a:rPr lang="zh-CN" altLang="en-US" dirty="0"/>
                  <a:t>个节点， 验证每一个都是从</a:t>
                </a:r>
                <a:r>
                  <a:rPr lang="en-US" altLang="zh-CN" dirty="0"/>
                  <a:t>s</a:t>
                </a:r>
                <a:r>
                  <a:rPr lang="zh-CN" altLang="en-US" dirty="0"/>
                  <a:t>可达</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en-US" dirty="0"/>
                  <a:t>验证每个顶点都不等于</a:t>
                </a:r>
                <a:r>
                  <a:rPr lang="en-US" altLang="zh-CN" dirty="0"/>
                  <a:t>t</a:t>
                </a:r>
              </a:p>
              <a:p>
                <a:pPr marL="342900" indent="-342900">
                  <a:buFont typeface="+mj-ea"/>
                  <a:buAutoNum type="circleNumDbPlain"/>
                </a:pPr>
                <a:endParaRPr lang="en-US" altLang="zh-CN" dirty="0"/>
              </a:p>
              <a:p>
                <a:pPr marL="285750" indent="-285750">
                  <a:buFont typeface="Wingdings" panose="05000000000000000000" pitchFamily="2" charset="2"/>
                  <a:buChar char="u"/>
                </a:pPr>
                <a:r>
                  <a:rPr lang="zh-CN" altLang="en-US" dirty="0"/>
                  <a:t>计算</a:t>
                </a:r>
                <a:r>
                  <a:rPr lang="en-US" altLang="zh-CN" dirty="0"/>
                  <a:t>c</a:t>
                </a:r>
                <a:r>
                  <a:rPr lang="zh-CN" altLang="en-US" dirty="0"/>
                  <a:t>值，即从</a:t>
                </a:r>
                <a:r>
                  <a:rPr lang="en-US" altLang="zh-CN" dirty="0"/>
                  <a:t>s</a:t>
                </a:r>
                <a:r>
                  <a:rPr lang="zh-CN" altLang="en-US" dirty="0"/>
                  <a:t>可达的节点数</a:t>
                </a:r>
                <a:endParaRPr lang="en-US" altLang="zh-CN" dirty="0"/>
              </a:p>
              <a:p>
                <a:r>
                  <a:rPr lang="zh-CN" altLang="en-US" dirty="0"/>
                  <a:t>描述一个非确定的对数空间过程，它至少有一个计算分支具有正确的</a:t>
                </a:r>
                <a:r>
                  <a:rPr lang="en-US" altLang="zh-CN" dirty="0"/>
                  <a:t>c</a:t>
                </a:r>
                <a:r>
                  <a:rPr lang="zh-CN" altLang="en-US" dirty="0"/>
                  <a:t>值，而其他所有分支都拒绝</a:t>
                </a:r>
                <a:endParaRPr lang="en-US" altLang="zh-CN" dirty="0"/>
              </a:p>
              <a:p>
                <a:endParaRPr lang="en-US" altLang="zh-CN" dirty="0"/>
              </a:p>
              <a:p>
                <a:pPr marL="342900" indent="-342900">
                  <a:buFont typeface="+mj-ea"/>
                  <a:buAutoNum type="circleNumDbPlain"/>
                </a:pPr>
                <a:r>
                  <a:rPr lang="zh-CN" altLang="en-US" dirty="0"/>
                  <a:t>对于从</a:t>
                </a:r>
                <a:r>
                  <a:rPr lang="en-US" altLang="zh-CN" dirty="0"/>
                  <a:t>0</a:t>
                </a:r>
                <a:r>
                  <a:rPr lang="zh-CN" altLang="en-US" dirty="0"/>
                  <a:t>到</a:t>
                </a:r>
                <a:r>
                  <a:rPr lang="en-US" altLang="zh-CN" dirty="0"/>
                  <a:t>m</a:t>
                </a:r>
                <a:r>
                  <a:rPr lang="zh-CN" altLang="en-US" dirty="0"/>
                  <a:t>的每个值</a:t>
                </a:r>
                <a:r>
                  <a:rPr lang="en-US" altLang="zh-CN" dirty="0"/>
                  <a:t>i, </a:t>
                </a:r>
                <a:r>
                  <a:rPr lang="zh-CN" altLang="en-US" dirty="0"/>
                  <a:t>定义</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oMath>
                </a14:m>
                <a:r>
                  <a:rPr lang="en-US" altLang="zh-CN" dirty="0"/>
                  <a:t> </a:t>
                </a:r>
                <a:r>
                  <a:rPr lang="zh-CN" altLang="en-US" dirty="0"/>
                  <a:t>为</a:t>
                </a:r>
                <a:r>
                  <a:rPr lang="en-US" altLang="zh-CN" dirty="0"/>
                  <a:t>G </a:t>
                </a:r>
                <a:r>
                  <a:rPr lang="zh-CN" altLang="en-US" dirty="0"/>
                  <a:t>中与</a:t>
                </a:r>
                <a:r>
                  <a:rPr lang="en-US" altLang="zh-CN" dirty="0"/>
                  <a:t>s</a:t>
                </a:r>
                <a:r>
                  <a:rPr lang="zh-CN" altLang="en-US" dirty="0"/>
                  <a:t>的距离不超过</a:t>
                </a:r>
                <a:r>
                  <a:rPr lang="en-US" altLang="zh-CN" dirty="0" err="1"/>
                  <a:t>i</a:t>
                </a:r>
                <a:r>
                  <a:rPr lang="zh-CN" altLang="en-US" dirty="0"/>
                  <a:t>的节点的集合，于是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oMath>
                </a14:m>
                <a:r>
                  <a:rPr lang="en-US" altLang="zh-CN" dirty="0"/>
                  <a:t>, </a:t>
                </a:r>
                <a:r>
                  <a:rPr lang="zh-CN" altLang="en-US" dirty="0"/>
                  <a:t>每个</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b="0" i="1" dirty="0" smtClean="0">
                            <a:latin typeface="Cambria Math" panose="02040503050406030204" pitchFamily="18" charset="0"/>
                          </a:rPr>
                          <m:t>𝑚</m:t>
                        </m:r>
                      </m:sub>
                    </m:sSub>
                    <m:r>
                      <a:rPr lang="zh-CN" altLang="en-US" i="1" dirty="0">
                        <a:latin typeface="Cambria Math" panose="02040503050406030204" pitchFamily="18" charset="0"/>
                      </a:rPr>
                      <m:t>包含</m:t>
                    </m:r>
                  </m:oMath>
                </a14:m>
                <a:r>
                  <a:rPr lang="zh-CN" altLang="en-US" dirty="0"/>
                  <a:t>从</a:t>
                </a:r>
                <a:r>
                  <a:rPr lang="en-US" altLang="zh-CN" dirty="0"/>
                  <a:t>s</a:t>
                </a:r>
                <a:r>
                  <a:rPr lang="zh-CN" altLang="en-US" dirty="0"/>
                  <a:t>可达的所有节点。</a:t>
                </a:r>
                <a:endParaRPr lang="en-US" altLang="zh-CN" dirty="0"/>
              </a:p>
              <a:p>
                <a:pPr marL="342900" indent="-342900">
                  <a:buFont typeface="+mj-ea"/>
                  <a:buAutoNum type="circleNumDbPlain"/>
                </a:pPr>
                <a:endParaRPr lang="en-US" altLang="zh-CN" i="1" dirty="0">
                  <a:latin typeface="Cambria Math" panose="02040503050406030204" pitchFamily="18" charset="0"/>
                </a:endParaRPr>
              </a:p>
              <a:p>
                <a:pPr marL="342900" indent="-342900">
                  <a:buFont typeface="+mj-ea"/>
                  <a:buAutoNum type="circleNumDbPlain"/>
                </a:pP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smtClean="0">
                            <a:latin typeface="Cambria Math" panose="02040503050406030204" pitchFamily="18" charset="0"/>
                          </a:rPr>
                          <m:t>c</m:t>
                        </m:r>
                      </m:e>
                      <m:sub>
                        <m:r>
                          <m:rPr>
                            <m:sty m:val="p"/>
                          </m:rPr>
                          <a:rPr lang="en-US" altLang="zh-CN" i="0" dirty="0">
                            <a:latin typeface="Cambria Math" panose="02040503050406030204" pitchFamily="18" charset="0"/>
                          </a:rPr>
                          <m:t>i</m:t>
                        </m:r>
                      </m:sub>
                    </m:sSub>
                    <m:r>
                      <a:rPr lang="zh-CN" altLang="en-US" i="0" dirty="0">
                        <a:latin typeface="Cambria Math" panose="02040503050406030204" pitchFamily="18" charset="0"/>
                      </a:rPr>
                      <m:t>是</m:t>
                    </m:r>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A</m:t>
                        </m:r>
                      </m:e>
                      <m:sub>
                        <m:r>
                          <m:rPr>
                            <m:sty m:val="p"/>
                          </m:rPr>
                          <a:rPr lang="en-US" altLang="zh-CN" i="0" dirty="0">
                            <a:latin typeface="Cambria Math" panose="02040503050406030204" pitchFamily="18" charset="0"/>
                          </a:rPr>
                          <m:t>i</m:t>
                        </m:r>
                      </m:sub>
                    </m:sSub>
                  </m:oMath>
                </a14:m>
                <a:r>
                  <a:rPr lang="zh-CN" altLang="en-US" dirty="0"/>
                  <a:t>中的节点数，需设计一个算法要从</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c</m:t>
                        </m:r>
                      </m:e>
                      <m:sub>
                        <m:r>
                          <m:rPr>
                            <m:sty m:val="p"/>
                          </m:rPr>
                          <a:rPr lang="en-US" altLang="zh-CN" i="0" dirty="0">
                            <a:latin typeface="Cambria Math" panose="02040503050406030204" pitchFamily="18" charset="0"/>
                          </a:rPr>
                          <m:t>i</m:t>
                        </m:r>
                      </m:sub>
                    </m:sSub>
                  </m:oMath>
                </a14:m>
                <a:r>
                  <a:rPr lang="zh-CN" altLang="en-US" dirty="0"/>
                  <a:t>中计算出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c</m:t>
                        </m:r>
                      </m:e>
                      <m:sub>
                        <m:r>
                          <m:rPr>
                            <m:sty m:val="p"/>
                          </m:rPr>
                          <a:rPr lang="en-US" altLang="zh-CN" i="0" dirty="0">
                            <a:latin typeface="Cambria Math" panose="02040503050406030204" pitchFamily="18" charset="0"/>
                          </a:rPr>
                          <m:t>i</m:t>
                        </m:r>
                        <m:r>
                          <a:rPr lang="en-US" altLang="zh-CN" i="0" dirty="0">
                            <a:latin typeface="Cambria Math" panose="02040503050406030204" pitchFamily="18" charset="0"/>
                          </a:rPr>
                          <m:t>+1</m:t>
                        </m:r>
                      </m:sub>
                    </m:sSub>
                  </m:oMath>
                </a14:m>
                <a:r>
                  <a:rPr lang="zh-CN" altLang="en-US" dirty="0"/>
                  <a:t>，反复这一过程就获得所需的值</a:t>
                </a:r>
                <a14:m>
                  <m:oMath xmlns:m="http://schemas.openxmlformats.org/officeDocument/2006/math">
                    <m:r>
                      <m:rPr>
                        <m:sty m:val="p"/>
                      </m:rPr>
                      <a:rPr lang="en-US" altLang="zh-CN" i="0" dirty="0">
                        <a:latin typeface="Cambria Math" panose="02040503050406030204" pitchFamily="18" charset="0"/>
                      </a:rPr>
                      <m:t>c</m:t>
                    </m:r>
                    <m:r>
                      <a:rPr lang="en-US" altLang="zh-CN" i="0"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c</m:t>
                        </m:r>
                      </m:e>
                      <m:sub>
                        <m:r>
                          <m:rPr>
                            <m:sty m:val="p"/>
                          </m:rPr>
                          <a:rPr lang="en-US" altLang="zh-CN" b="0" i="0" dirty="0" smtClean="0">
                            <a:latin typeface="Cambria Math" panose="02040503050406030204" pitchFamily="18" charset="0"/>
                          </a:rPr>
                          <m:t>m</m:t>
                        </m:r>
                      </m:sub>
                    </m:sSub>
                  </m:oMath>
                </a14:m>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en-US" dirty="0"/>
                  <a:t>算法走遍</a:t>
                </a:r>
                <a:r>
                  <a:rPr lang="en-US" altLang="zh-CN" dirty="0"/>
                  <a:t>G</a:t>
                </a:r>
                <a:r>
                  <a:rPr lang="zh-CN" altLang="en-US" dirty="0"/>
                  <a:t>的所有节点，决定每一个节点是否是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zh-CN" altLang="en-US" dirty="0"/>
                  <a:t>的成员，然后统计</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oMath>
                </a14:m>
                <a:r>
                  <a:rPr lang="zh-CN" altLang="en-US" dirty="0"/>
                  <a:t>中成员的个数</a:t>
                </a:r>
                <a:endParaRPr lang="en-US" altLang="zh-CN" dirty="0"/>
              </a:p>
              <a:p>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781050" y="1779294"/>
                <a:ext cx="10315575" cy="5078313"/>
              </a:xfrm>
              <a:prstGeom prst="rect">
                <a:avLst/>
              </a:prstGeom>
              <a:blipFill rotWithShape="0">
                <a:blip r:embed="rId4"/>
                <a:stretch>
                  <a:fillRect l="-473" t="-720"/>
                </a:stretch>
              </a:blipFill>
            </p:spPr>
            <p:txBody>
              <a:bodyPr/>
              <a:lstStyle/>
              <a:p>
                <a:r>
                  <a:rPr lang="zh-CN" altLang="en-US">
                    <a:noFill/>
                  </a:rPr>
                  <a:t> </a:t>
                </a:r>
              </a:p>
            </p:txBody>
          </p:sp>
        </mc:Fallback>
      </mc:AlternateContent>
      <p:grpSp>
        <p:nvGrpSpPr>
          <p:cNvPr id="37" name="组合 36"/>
          <p:cNvGrpSpPr/>
          <p:nvPr/>
        </p:nvGrpSpPr>
        <p:grpSpPr>
          <a:xfrm>
            <a:off x="8496300" y="2019300"/>
            <a:ext cx="2514600" cy="1295400"/>
            <a:chOff x="3657600" y="4876800"/>
            <a:chExt cx="2514600" cy="1295400"/>
          </a:xfrm>
        </p:grpSpPr>
        <p:sp>
          <p:nvSpPr>
            <p:cNvPr id="38" name="Oval 4"/>
            <p:cNvSpPr/>
            <p:nvPr/>
          </p:nvSpPr>
          <p:spPr>
            <a:xfrm>
              <a:off x="3657600" y="58674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39" name="Oval 5"/>
            <p:cNvSpPr/>
            <p:nvPr/>
          </p:nvSpPr>
          <p:spPr>
            <a:xfrm>
              <a:off x="5105400" y="5257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0" name="Oval 6"/>
            <p:cNvSpPr/>
            <p:nvPr/>
          </p:nvSpPr>
          <p:spPr>
            <a:xfrm>
              <a:off x="5105400" y="5638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1" name="Oval 7"/>
            <p:cNvSpPr/>
            <p:nvPr/>
          </p:nvSpPr>
          <p:spPr>
            <a:xfrm>
              <a:off x="5105400" y="6019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2" name="Oval 8"/>
            <p:cNvSpPr/>
            <p:nvPr/>
          </p:nvSpPr>
          <p:spPr>
            <a:xfrm>
              <a:off x="6019800" y="54102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3" name="Oval 9"/>
            <p:cNvSpPr/>
            <p:nvPr/>
          </p:nvSpPr>
          <p:spPr>
            <a:xfrm>
              <a:off x="6019800" y="57912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4" name="Freeform 10"/>
            <p:cNvSpPr/>
            <p:nvPr/>
          </p:nvSpPr>
          <p:spPr>
            <a:xfrm>
              <a:off x="3810000" y="5295900"/>
              <a:ext cx="1295400" cy="571500"/>
            </a:xfrm>
            <a:custGeom>
              <a:avLst/>
              <a:gdLst/>
              <a:ahLst/>
              <a:cxnLst>
                <a:cxn ang="0">
                  <a:pos x="0" y="2147483646"/>
                </a:cxn>
                <a:cxn ang="0">
                  <a:pos x="2147483646" y="2147483646"/>
                </a:cxn>
                <a:cxn ang="0">
                  <a:pos x="2147483646" y="2147483646"/>
                </a:cxn>
                <a:cxn ang="0">
                  <a:pos x="2147483646" y="2147483646"/>
                </a:cxn>
                <a:cxn ang="0">
                  <a:pos x="2147483646" y="2147483646"/>
                </a:cxn>
              </a:cxnLst>
              <a:rect l="0" t="0" r="0" b="0"/>
              <a:pathLst>
                <a:path w="816" h="360">
                  <a:moveTo>
                    <a:pt x="0" y="360"/>
                  </a:moveTo>
                  <a:cubicBezTo>
                    <a:pt x="84" y="280"/>
                    <a:pt x="168" y="200"/>
                    <a:pt x="240" y="168"/>
                  </a:cubicBezTo>
                  <a:cubicBezTo>
                    <a:pt x="312" y="136"/>
                    <a:pt x="368" y="192"/>
                    <a:pt x="432" y="168"/>
                  </a:cubicBezTo>
                  <a:cubicBezTo>
                    <a:pt x="496" y="144"/>
                    <a:pt x="560" y="48"/>
                    <a:pt x="624" y="24"/>
                  </a:cubicBezTo>
                  <a:cubicBezTo>
                    <a:pt x="688" y="0"/>
                    <a:pt x="784" y="16"/>
                    <a:pt x="816" y="24"/>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45" name="Freeform 11"/>
            <p:cNvSpPr/>
            <p:nvPr/>
          </p:nvSpPr>
          <p:spPr>
            <a:xfrm>
              <a:off x="3810000" y="5702300"/>
              <a:ext cx="1295400" cy="2413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16" h="152">
                  <a:moveTo>
                    <a:pt x="0" y="152"/>
                  </a:moveTo>
                  <a:cubicBezTo>
                    <a:pt x="68" y="136"/>
                    <a:pt x="136" y="120"/>
                    <a:pt x="192" y="104"/>
                  </a:cubicBezTo>
                  <a:cubicBezTo>
                    <a:pt x="248" y="88"/>
                    <a:pt x="280" y="64"/>
                    <a:pt x="336" y="56"/>
                  </a:cubicBezTo>
                  <a:cubicBezTo>
                    <a:pt x="392" y="48"/>
                    <a:pt x="464" y="64"/>
                    <a:pt x="528" y="56"/>
                  </a:cubicBezTo>
                  <a:cubicBezTo>
                    <a:pt x="592" y="48"/>
                    <a:pt x="672" y="16"/>
                    <a:pt x="720" y="8"/>
                  </a:cubicBezTo>
                  <a:cubicBezTo>
                    <a:pt x="768" y="0"/>
                    <a:pt x="792" y="4"/>
                    <a:pt x="816" y="8"/>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46" name="Line 12"/>
            <p:cNvSpPr/>
            <p:nvPr/>
          </p:nvSpPr>
          <p:spPr>
            <a:xfrm>
              <a:off x="3733800" y="5943600"/>
              <a:ext cx="1371600" cy="152400"/>
            </a:xfrm>
            <a:prstGeom prst="line">
              <a:avLst/>
            </a:prstGeom>
            <a:ln w="9525" cap="flat" cmpd="sng">
              <a:solidFill>
                <a:schemeClr val="tx1"/>
              </a:solidFill>
              <a:prstDash val="solid"/>
              <a:miter/>
              <a:headEnd type="none" w="med" len="med"/>
              <a:tailEnd type="triangle" w="med" len="med"/>
            </a:ln>
          </p:spPr>
        </p:sp>
        <p:sp>
          <p:nvSpPr>
            <p:cNvPr id="47" name="Oval 13"/>
            <p:cNvSpPr/>
            <p:nvPr/>
          </p:nvSpPr>
          <p:spPr>
            <a:xfrm>
              <a:off x="5105400" y="4876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48" name="Freeform 14"/>
            <p:cNvSpPr/>
            <p:nvPr/>
          </p:nvSpPr>
          <p:spPr>
            <a:xfrm>
              <a:off x="3721100" y="4927600"/>
              <a:ext cx="1384300" cy="1016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72" h="640">
                  <a:moveTo>
                    <a:pt x="8" y="640"/>
                  </a:moveTo>
                  <a:cubicBezTo>
                    <a:pt x="4" y="632"/>
                    <a:pt x="0" y="624"/>
                    <a:pt x="56" y="544"/>
                  </a:cubicBezTo>
                  <a:cubicBezTo>
                    <a:pt x="112" y="464"/>
                    <a:pt x="264" y="232"/>
                    <a:pt x="344" y="160"/>
                  </a:cubicBezTo>
                  <a:cubicBezTo>
                    <a:pt x="424" y="88"/>
                    <a:pt x="480" y="136"/>
                    <a:pt x="536" y="112"/>
                  </a:cubicBezTo>
                  <a:cubicBezTo>
                    <a:pt x="592" y="88"/>
                    <a:pt x="624" y="32"/>
                    <a:pt x="680" y="16"/>
                  </a:cubicBezTo>
                  <a:cubicBezTo>
                    <a:pt x="736" y="0"/>
                    <a:pt x="848" y="16"/>
                    <a:pt x="872" y="16"/>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49" name="Oval 15"/>
            <p:cNvSpPr/>
            <p:nvPr/>
          </p:nvSpPr>
          <p:spPr>
            <a:xfrm>
              <a:off x="4114800" y="5334000"/>
              <a:ext cx="457200" cy="381000"/>
            </a:xfrm>
            <a:prstGeom prst="ellipse">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50" name="Oval 16"/>
            <p:cNvSpPr/>
            <p:nvPr/>
          </p:nvSpPr>
          <p:spPr>
            <a:xfrm>
              <a:off x="4343400" y="5257800"/>
              <a:ext cx="457200" cy="381000"/>
            </a:xfrm>
            <a:prstGeom prst="ellipse">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51" name="Rectangle 17"/>
            <p:cNvSpPr/>
            <p:nvPr/>
          </p:nvSpPr>
          <p:spPr>
            <a:xfrm>
              <a:off x="4953000" y="5181600"/>
              <a:ext cx="457200" cy="304800"/>
            </a:xfrm>
            <a:prstGeom prst="rect">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320257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27339" y="16057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 name="文本框 9"/>
              <p:cNvSpPr txBox="1"/>
              <p:nvPr/>
            </p:nvSpPr>
            <p:spPr>
              <a:xfrm>
                <a:off x="558597" y="926088"/>
                <a:ext cx="10315575" cy="2308324"/>
              </a:xfrm>
              <a:prstGeom prst="rect">
                <a:avLst/>
              </a:prstGeom>
              <a:noFill/>
            </p:spPr>
            <p:txBody>
              <a:bodyPr wrap="square" rtlCol="0">
                <a:spAutoFit/>
              </a:bodyPr>
              <a:lstStyle/>
              <a:p>
                <a:endParaRPr lang="en-US" altLang="zh-CN" dirty="0"/>
              </a:p>
              <a:p>
                <a:pPr marL="285750" indent="-285750">
                  <a:buFont typeface="Wingdings" panose="05000000000000000000" pitchFamily="2" charset="2"/>
                  <a:buChar char="u"/>
                </a:pPr>
                <a:r>
                  <a:rPr lang="zh-CN" altLang="en-US" dirty="0"/>
                  <a:t>计算</a:t>
                </a:r>
                <a:r>
                  <a:rPr lang="en-US" altLang="zh-CN" dirty="0"/>
                  <a:t>c</a:t>
                </a:r>
                <a:r>
                  <a:rPr lang="zh-CN" altLang="en-US" dirty="0"/>
                  <a:t>值，即从</a:t>
                </a:r>
                <a:r>
                  <a:rPr lang="en-US" altLang="zh-CN" dirty="0"/>
                  <a:t>s</a:t>
                </a:r>
                <a:r>
                  <a:rPr lang="zh-CN" altLang="en-US" dirty="0"/>
                  <a:t>可达的节点数</a:t>
                </a:r>
                <a:endParaRPr lang="en-US" altLang="zh-CN" dirty="0"/>
              </a:p>
              <a:p>
                <a:endParaRPr lang="en-US" altLang="zh-CN" dirty="0"/>
              </a:p>
              <a:p>
                <a:pPr marL="342900" indent="-342900">
                  <a:buFont typeface="+mj-ea"/>
                  <a:buAutoNum type="circleNumDbPlain"/>
                </a:pP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A</m:t>
                        </m:r>
                      </m:e>
                      <m:sub>
                        <m:r>
                          <m:rPr>
                            <m:sty m:val="p"/>
                          </m:rPr>
                          <a:rPr lang="en-US" altLang="zh-CN" i="0" dirty="0">
                            <a:latin typeface="Cambria Math" panose="02040503050406030204" pitchFamily="18" charset="0"/>
                          </a:rPr>
                          <m:t>i</m:t>
                        </m:r>
                      </m:sub>
                    </m:sSub>
                    <m:r>
                      <a:rPr lang="en-US" altLang="zh-CN" i="0" dirty="0">
                        <a:latin typeface="Cambria Math" panose="02040503050406030204" pitchFamily="18" charset="0"/>
                      </a:rPr>
                      <m:t>=</m:t>
                    </m:r>
                    <m:d>
                      <m:dPr>
                        <m:begChr m:val="{"/>
                        <m:endChr m:val="}"/>
                        <m:ctrlPr>
                          <a:rPr lang="en-US" altLang="zh-CN" i="1" dirty="0">
                            <a:latin typeface="Cambria Math" panose="02040503050406030204" pitchFamily="18" charset="0"/>
                          </a:rPr>
                        </m:ctrlPr>
                      </m:dPr>
                      <m:e>
                        <m:r>
                          <m:rPr>
                            <m:sty m:val="p"/>
                          </m:rPr>
                          <a:rPr lang="en-US" altLang="zh-CN" i="0" dirty="0">
                            <a:latin typeface="Cambria Math" panose="02040503050406030204" pitchFamily="18" charset="0"/>
                          </a:rPr>
                          <m:t>u</m:t>
                        </m:r>
                      </m:e>
                      <m:e>
                        <m:r>
                          <m:rPr>
                            <m:nor/>
                          </m:rPr>
                          <a:rPr lang="en-US" altLang="zh-CN" b="0" dirty="0" smtClean="0">
                            <a:latin typeface="Cambria Math" panose="02040503050406030204" pitchFamily="18" charset="0"/>
                          </a:rPr>
                          <m:t>u</m:t>
                        </m:r>
                        <m:r>
                          <a:rPr lang="zh-CN" altLang="en-US" i="0" dirty="0">
                            <a:latin typeface="Cambria Math" panose="02040503050406030204" pitchFamily="18" charset="0"/>
                          </a:rPr>
                          <m:t>与</m:t>
                        </m:r>
                        <m:r>
                          <m:rPr>
                            <m:nor/>
                          </m:rPr>
                          <a:rPr lang="en-US" altLang="zh-CN" dirty="0"/>
                          <m:t>s</m:t>
                        </m:r>
                        <m:r>
                          <m:rPr>
                            <m:nor/>
                          </m:rPr>
                          <a:rPr lang="zh-CN" altLang="en-US" dirty="0"/>
                          <m:t>的距离不超过</m:t>
                        </m:r>
                        <m:r>
                          <m:rPr>
                            <m:nor/>
                          </m:rPr>
                          <a:rPr lang="en-US" altLang="zh-CN" dirty="0"/>
                          <m:t>i</m:t>
                        </m:r>
                      </m:e>
                    </m:d>
                    <m:r>
                      <a:rPr lang="zh-CN" altLang="en-US" i="0"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A</m:t>
                        </m:r>
                      </m:e>
                      <m:sub>
                        <m:r>
                          <a:rPr lang="en-US" altLang="zh-CN" b="0" i="0" dirty="0" smtClean="0">
                            <a:latin typeface="Cambria Math" panose="02040503050406030204" pitchFamily="18" charset="0"/>
                          </a:rPr>
                          <m:t>0</m:t>
                        </m:r>
                      </m:sub>
                    </m:sSub>
                    <m:r>
                      <a:rPr lang="en-US" altLang="zh-CN" i="0" dirty="0" smtClean="0">
                        <a:latin typeface="Cambria Math" panose="02040503050406030204" pitchFamily="18" charset="0"/>
                      </a:rPr>
                      <m:t>={</m:t>
                    </m:r>
                    <m:r>
                      <m:rPr>
                        <m:sty m:val="p"/>
                      </m:rPr>
                      <a:rPr lang="en-US" altLang="zh-CN" i="0" dirty="0" smtClean="0">
                        <a:latin typeface="Cambria Math" panose="02040503050406030204" pitchFamily="18" charset="0"/>
                      </a:rPr>
                      <m:t>s</m:t>
                    </m:r>
                    <m:r>
                      <a:rPr lang="en-US" altLang="zh-CN" i="0" dirty="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0" dirty="0">
                            <a:latin typeface="Cambria Math" panose="02040503050406030204" pitchFamily="18" charset="0"/>
                          </a:rPr>
                          <m:t>A</m:t>
                        </m:r>
                      </m:e>
                      <m:sub>
                        <m:r>
                          <m:rPr>
                            <m:sty m:val="p"/>
                          </m:rPr>
                          <a:rPr lang="en-US" altLang="zh-CN" i="0" dirty="0">
                            <a:latin typeface="Cambria Math" panose="02040503050406030204" pitchFamily="18" charset="0"/>
                          </a:rPr>
                          <m:t>i</m:t>
                        </m:r>
                      </m:sub>
                    </m:sSub>
                    <m:r>
                      <a:rPr lang="en-US" altLang="zh-CN" i="0"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A</m:t>
                        </m:r>
                      </m:e>
                      <m:sub>
                        <m:r>
                          <m:rPr>
                            <m:sty m:val="p"/>
                          </m:rPr>
                          <a:rPr lang="en-US" altLang="zh-CN" i="0" dirty="0">
                            <a:latin typeface="Cambria Math" panose="02040503050406030204" pitchFamily="18" charset="0"/>
                          </a:rPr>
                          <m:t>i</m:t>
                        </m:r>
                        <m:r>
                          <a:rPr lang="en-US" altLang="zh-CN" b="0" i="0" dirty="0"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A</m:t>
                        </m:r>
                      </m:e>
                      <m:sub>
                        <m:r>
                          <m:rPr>
                            <m:sty m:val="p"/>
                          </m:rPr>
                          <a:rPr lang="en-US" altLang="zh-CN" b="0" i="0" dirty="0" smtClean="0">
                            <a:latin typeface="Cambria Math" panose="02040503050406030204" pitchFamily="18" charset="0"/>
                          </a:rPr>
                          <m:t>m</m:t>
                        </m:r>
                      </m:sub>
                    </m:sSub>
                    <m:r>
                      <a:rPr lang="zh-CN" altLang="en-US" i="0" dirty="0">
                        <a:latin typeface="Cambria Math" panose="02040503050406030204" pitchFamily="18" charset="0"/>
                      </a:rPr>
                      <m:t>包含</m:t>
                    </m:r>
                  </m:oMath>
                </a14:m>
                <a:r>
                  <a:rPr lang="zh-CN" altLang="en-US" dirty="0"/>
                  <a:t>从</a:t>
                </a:r>
                <a:r>
                  <a:rPr lang="en-US" altLang="zh-CN" dirty="0"/>
                  <a:t>s</a:t>
                </a:r>
                <a:r>
                  <a:rPr lang="zh-CN" altLang="en-US" dirty="0"/>
                  <a:t>可达的所有节点。</a:t>
                </a:r>
                <a:endParaRPr lang="en-US" altLang="zh-CN" dirty="0"/>
              </a:p>
              <a:p>
                <a:pPr marL="342900" indent="-342900">
                  <a:buFont typeface="+mj-ea"/>
                  <a:buAutoNum type="circleNumDbPlain"/>
                </a:pPr>
                <a:endParaRPr lang="en-US" altLang="zh-CN" i="1" dirty="0">
                  <a:latin typeface="Cambria Math" panose="02040503050406030204" pitchFamily="18" charset="0"/>
                </a:endParaRPr>
              </a:p>
              <a:p>
                <a:pPr marL="342900" indent="-342900">
                  <a:buFont typeface="+mj-ea"/>
                  <a:buAutoNum type="circleNumDbPlain"/>
                </a:pP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0" dirty="0" smtClean="0">
                            <a:latin typeface="Cambria Math" panose="02040503050406030204" pitchFamily="18" charset="0"/>
                          </a:rPr>
                          <m:t>c</m:t>
                        </m:r>
                      </m:e>
                      <m:sub>
                        <m:r>
                          <m:rPr>
                            <m:sty m:val="p"/>
                          </m:rPr>
                          <a:rPr lang="en-US" altLang="zh-CN" i="0" dirty="0">
                            <a:latin typeface="Cambria Math" panose="02040503050406030204" pitchFamily="18" charset="0"/>
                          </a:rPr>
                          <m:t>i</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A</m:t>
                        </m:r>
                      </m:e>
                      <m:sub>
                        <m:r>
                          <m:rPr>
                            <m:sty m:val="p"/>
                          </m:rPr>
                          <a:rPr lang="en-US" altLang="zh-CN" dirty="0">
                            <a:latin typeface="Cambria Math" panose="02040503050406030204" pitchFamily="18" charset="0"/>
                          </a:rPr>
                          <m:t>i</m:t>
                        </m:r>
                      </m:sub>
                    </m:sSub>
                    <m:r>
                      <a:rPr lang="en-US" altLang="zh-CN" i="1" dirty="0">
                        <a:latin typeface="Cambria Math" panose="02040503050406030204" pitchFamily="18" charset="0"/>
                      </a:rPr>
                      <m:t>|</m:t>
                    </m:r>
                    <m:r>
                      <a:rPr lang="zh-CN" altLang="en-US" i="1" dirty="0">
                        <a:latin typeface="Cambria Math" panose="02040503050406030204" pitchFamily="18" charset="0"/>
                      </a:rPr>
                      <m:t>，</m:t>
                    </m:r>
                    <m:r>
                      <m:rPr>
                        <m:sty m:val="p"/>
                      </m:rPr>
                      <a:rPr lang="en-US" altLang="zh-CN" i="0" dirty="0">
                        <a:latin typeface="Cambria Math" panose="02040503050406030204" pitchFamily="18" charset="0"/>
                      </a:rPr>
                      <m:t>c</m:t>
                    </m:r>
                    <m:r>
                      <a:rPr lang="en-US" altLang="zh-CN" i="0" dirty="0" smtClean="0">
                        <a:latin typeface="Cambria Math" panose="02040503050406030204" pitchFamily="18" charset="0"/>
                      </a:rPr>
                      <m:t>=</m:t>
                    </m:r>
                    <m:sSub>
                      <m:sSubPr>
                        <m:ctrlPr>
                          <a:rPr lang="en-US" altLang="zh-CN" i="1" dirty="0">
                            <a:latin typeface="Cambria Math" panose="02040503050406030204" pitchFamily="18" charset="0"/>
                          </a:rPr>
                        </m:ctrlPr>
                      </m:sSubPr>
                      <m:e>
                        <m:r>
                          <m:rPr>
                            <m:sty m:val="p"/>
                          </m:rPr>
                          <a:rPr lang="en-US" altLang="zh-CN" i="0" dirty="0">
                            <a:latin typeface="Cambria Math" panose="02040503050406030204" pitchFamily="18" charset="0"/>
                          </a:rPr>
                          <m:t>c</m:t>
                        </m:r>
                      </m:e>
                      <m:sub>
                        <m:r>
                          <m:rPr>
                            <m:sty m:val="p"/>
                          </m:rPr>
                          <a:rPr lang="en-US" altLang="zh-CN" b="0" i="0" dirty="0" smtClean="0">
                            <a:latin typeface="Cambria Math" panose="02040503050406030204" pitchFamily="18" charset="0"/>
                          </a:rPr>
                          <m:t>m</m:t>
                        </m:r>
                      </m:sub>
                    </m:sSub>
                  </m:oMath>
                </a14:m>
                <a:r>
                  <a:rPr lang="en-US" altLang="zh-CN" dirty="0"/>
                  <a:t> , </a:t>
                </a:r>
                <a14:m>
                  <m:oMath xmlns:m="http://schemas.openxmlformats.org/officeDocument/2006/math">
                    <m:r>
                      <a:rPr lang="en-US" altLang="zh-CN" i="1" dirty="0" smtClean="0">
                        <a:latin typeface="Cambria Math" panose="02040503050406030204" pitchFamily="18" charset="0"/>
                      </a:rPr>
                      <m:t>𝑚</m:t>
                    </m:r>
                  </m:oMath>
                </a14:m>
                <a:r>
                  <a:rPr lang="zh-CN" altLang="en-US" dirty="0"/>
                  <a:t>是顶点数</a:t>
                </a:r>
                <a:endParaRPr lang="en-US" altLang="zh-CN" dirty="0"/>
              </a:p>
              <a:p>
                <a:pPr marL="342900" indent="-342900">
                  <a:buFont typeface="+mj-ea"/>
                  <a:buAutoNum type="circleNumDbPlain"/>
                </a:pPr>
                <a:endParaRPr lang="en-US" altLang="zh-CN" dirty="0"/>
              </a:p>
              <a:p>
                <a:pPr marL="342900" indent="-342900">
                  <a:buFont typeface="+mj-ea"/>
                  <a:buAutoNum type="circleNumDbPlain"/>
                </a:pPr>
                <a:r>
                  <a:rPr lang="zh-CN" altLang="en-US" dirty="0"/>
                  <a:t>在</a:t>
                </a:r>
                <a:r>
                  <a:rPr lang="en-US" altLang="zh-CN" dirty="0"/>
                  <a:t>NL</a:t>
                </a:r>
                <a:r>
                  <a:rPr lang="zh-CN" altLang="en-US" dirty="0"/>
                  <a:t>中从</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c</m:t>
                        </m:r>
                      </m:e>
                      <m:sub>
                        <m:r>
                          <m:rPr>
                            <m:sty m:val="p"/>
                          </m:rPr>
                          <a:rPr lang="en-US" altLang="zh-CN" dirty="0">
                            <a:latin typeface="Cambria Math" panose="02040503050406030204" pitchFamily="18" charset="0"/>
                          </a:rPr>
                          <m:t>i</m:t>
                        </m:r>
                      </m:sub>
                    </m:sSub>
                  </m:oMath>
                </a14:m>
                <a:r>
                  <a:rPr lang="zh-CN" altLang="en-US" dirty="0"/>
                  <a:t>计算出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c</m:t>
                        </m:r>
                      </m:e>
                      <m:sub>
                        <m:r>
                          <m:rPr>
                            <m:sty m:val="p"/>
                          </m:rPr>
                          <a:rPr lang="en-US" altLang="zh-CN" dirty="0">
                            <a:latin typeface="Cambria Math" panose="02040503050406030204" pitchFamily="18" charset="0"/>
                          </a:rPr>
                          <m:t>i</m:t>
                        </m:r>
                        <m:r>
                          <a:rPr lang="en-US" altLang="zh-CN" b="0" i="1" dirty="0" smtClean="0">
                            <a:latin typeface="Cambria Math" panose="02040503050406030204" pitchFamily="18" charset="0"/>
                          </a:rPr>
                          <m:t>+1</m:t>
                        </m:r>
                      </m:sub>
                    </m:sSub>
                  </m:oMath>
                </a14:m>
                <a:endParaRPr lang="en-US" altLang="zh-CN" dirty="0"/>
              </a:p>
            </p:txBody>
          </p:sp>
        </mc:Choice>
        <mc:Fallback xmlns="">
          <p:sp>
            <p:nvSpPr>
              <p:cNvPr id="10" name="文本框 9"/>
              <p:cNvSpPr txBox="1">
                <a:spLocks noRot="1" noChangeAspect="1" noMove="1" noResize="1" noEditPoints="1" noAdjustHandles="1" noChangeArrowheads="1" noChangeShapeType="1" noTextEdit="1"/>
              </p:cNvSpPr>
              <p:nvPr/>
            </p:nvSpPr>
            <p:spPr>
              <a:xfrm>
                <a:off x="558597" y="926088"/>
                <a:ext cx="10315575" cy="2308324"/>
              </a:xfrm>
              <a:prstGeom prst="rect">
                <a:avLst/>
              </a:prstGeom>
              <a:blipFill rotWithShape="0">
                <a:blip r:embed="rId3"/>
                <a:stretch>
                  <a:fillRect l="-414" b="-3166"/>
                </a:stretch>
              </a:blipFill>
            </p:spPr>
            <p:txBody>
              <a:bodyPr/>
              <a:lstStyle/>
              <a:p>
                <a:r>
                  <a:rPr lang="zh-CN" altLang="en-US">
                    <a:noFill/>
                  </a:rPr>
                  <a:t> </a:t>
                </a:r>
              </a:p>
            </p:txBody>
          </p:sp>
        </mc:Fallback>
      </mc:AlternateContent>
      <p:grpSp>
        <p:nvGrpSpPr>
          <p:cNvPr id="95" name="组合 94"/>
          <p:cNvGrpSpPr/>
          <p:nvPr/>
        </p:nvGrpSpPr>
        <p:grpSpPr>
          <a:xfrm>
            <a:off x="3867827" y="3009900"/>
            <a:ext cx="3124200" cy="2362200"/>
            <a:chOff x="3581400" y="3789363"/>
            <a:chExt cx="3124200" cy="2362200"/>
          </a:xfrm>
        </p:grpSpPr>
        <p:sp>
          <p:nvSpPr>
            <p:cNvPr id="96" name="Oval 4"/>
            <p:cNvSpPr/>
            <p:nvPr/>
          </p:nvSpPr>
          <p:spPr>
            <a:xfrm>
              <a:off x="3581400" y="51609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97" name="Oval 5"/>
            <p:cNvSpPr/>
            <p:nvPr/>
          </p:nvSpPr>
          <p:spPr>
            <a:xfrm>
              <a:off x="5029200" y="4551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98" name="Oval 6"/>
            <p:cNvSpPr/>
            <p:nvPr/>
          </p:nvSpPr>
          <p:spPr>
            <a:xfrm>
              <a:off x="5029200" y="4932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99" name="Oval 7"/>
            <p:cNvSpPr/>
            <p:nvPr/>
          </p:nvSpPr>
          <p:spPr>
            <a:xfrm>
              <a:off x="5029200" y="5313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00" name="Freeform 10"/>
            <p:cNvSpPr/>
            <p:nvPr/>
          </p:nvSpPr>
          <p:spPr>
            <a:xfrm>
              <a:off x="3733800" y="4589463"/>
              <a:ext cx="1295400" cy="571500"/>
            </a:xfrm>
            <a:custGeom>
              <a:avLst/>
              <a:gdLst/>
              <a:ahLst/>
              <a:cxnLst>
                <a:cxn ang="0">
                  <a:pos x="0" y="2147483646"/>
                </a:cxn>
                <a:cxn ang="0">
                  <a:pos x="2147483646" y="2147483646"/>
                </a:cxn>
                <a:cxn ang="0">
                  <a:pos x="2147483646" y="2147483646"/>
                </a:cxn>
                <a:cxn ang="0">
                  <a:pos x="2147483646" y="2147483646"/>
                </a:cxn>
                <a:cxn ang="0">
                  <a:pos x="2147483646" y="2147483646"/>
                </a:cxn>
              </a:cxnLst>
              <a:rect l="0" t="0" r="0" b="0"/>
              <a:pathLst>
                <a:path w="816" h="360">
                  <a:moveTo>
                    <a:pt x="0" y="360"/>
                  </a:moveTo>
                  <a:cubicBezTo>
                    <a:pt x="84" y="280"/>
                    <a:pt x="168" y="200"/>
                    <a:pt x="240" y="168"/>
                  </a:cubicBezTo>
                  <a:cubicBezTo>
                    <a:pt x="312" y="136"/>
                    <a:pt x="368" y="192"/>
                    <a:pt x="432" y="168"/>
                  </a:cubicBezTo>
                  <a:cubicBezTo>
                    <a:pt x="496" y="144"/>
                    <a:pt x="560" y="48"/>
                    <a:pt x="624" y="24"/>
                  </a:cubicBezTo>
                  <a:cubicBezTo>
                    <a:pt x="688" y="0"/>
                    <a:pt x="784" y="16"/>
                    <a:pt x="816" y="24"/>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101" name="Freeform 11"/>
            <p:cNvSpPr/>
            <p:nvPr/>
          </p:nvSpPr>
          <p:spPr>
            <a:xfrm>
              <a:off x="3733800" y="4995863"/>
              <a:ext cx="1295400" cy="2413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16" h="152">
                  <a:moveTo>
                    <a:pt x="0" y="152"/>
                  </a:moveTo>
                  <a:cubicBezTo>
                    <a:pt x="68" y="136"/>
                    <a:pt x="136" y="120"/>
                    <a:pt x="192" y="104"/>
                  </a:cubicBezTo>
                  <a:cubicBezTo>
                    <a:pt x="248" y="88"/>
                    <a:pt x="280" y="64"/>
                    <a:pt x="336" y="56"/>
                  </a:cubicBezTo>
                  <a:cubicBezTo>
                    <a:pt x="392" y="48"/>
                    <a:pt x="464" y="64"/>
                    <a:pt x="528" y="56"/>
                  </a:cubicBezTo>
                  <a:cubicBezTo>
                    <a:pt x="592" y="48"/>
                    <a:pt x="672" y="16"/>
                    <a:pt x="720" y="8"/>
                  </a:cubicBezTo>
                  <a:cubicBezTo>
                    <a:pt x="768" y="0"/>
                    <a:pt x="792" y="4"/>
                    <a:pt x="816" y="8"/>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102" name="Line 12"/>
            <p:cNvSpPr/>
            <p:nvPr/>
          </p:nvSpPr>
          <p:spPr>
            <a:xfrm>
              <a:off x="3657600" y="5237163"/>
              <a:ext cx="1371600" cy="152400"/>
            </a:xfrm>
            <a:prstGeom prst="line">
              <a:avLst/>
            </a:prstGeom>
            <a:ln w="9525" cap="flat" cmpd="sng">
              <a:solidFill>
                <a:schemeClr val="tx1"/>
              </a:solidFill>
              <a:prstDash val="solid"/>
              <a:miter/>
              <a:headEnd type="none" w="med" len="med"/>
              <a:tailEnd type="triangle" w="med" len="med"/>
            </a:ln>
          </p:spPr>
        </p:sp>
        <p:sp>
          <p:nvSpPr>
            <p:cNvPr id="103" name="Oval 13"/>
            <p:cNvSpPr/>
            <p:nvPr/>
          </p:nvSpPr>
          <p:spPr>
            <a:xfrm>
              <a:off x="5029200" y="4170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04" name="Freeform 14"/>
            <p:cNvSpPr/>
            <p:nvPr/>
          </p:nvSpPr>
          <p:spPr>
            <a:xfrm>
              <a:off x="3644900" y="4221163"/>
              <a:ext cx="1384300" cy="10160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72" h="640">
                  <a:moveTo>
                    <a:pt x="8" y="640"/>
                  </a:moveTo>
                  <a:cubicBezTo>
                    <a:pt x="4" y="632"/>
                    <a:pt x="0" y="624"/>
                    <a:pt x="56" y="544"/>
                  </a:cubicBezTo>
                  <a:cubicBezTo>
                    <a:pt x="112" y="464"/>
                    <a:pt x="264" y="232"/>
                    <a:pt x="344" y="160"/>
                  </a:cubicBezTo>
                  <a:cubicBezTo>
                    <a:pt x="424" y="88"/>
                    <a:pt x="480" y="136"/>
                    <a:pt x="536" y="112"/>
                  </a:cubicBezTo>
                  <a:cubicBezTo>
                    <a:pt x="592" y="88"/>
                    <a:pt x="624" y="32"/>
                    <a:pt x="680" y="16"/>
                  </a:cubicBezTo>
                  <a:cubicBezTo>
                    <a:pt x="736" y="0"/>
                    <a:pt x="848" y="16"/>
                    <a:pt x="872" y="16"/>
                  </a:cubicBezTo>
                </a:path>
              </a:pathLst>
            </a:custGeom>
            <a:noFill/>
            <a:ln w="9525" cap="flat" cmpd="sng">
              <a:solidFill>
                <a:schemeClr val="tx1">
                  <a:alpha val="100000"/>
                </a:schemeClr>
              </a:solidFill>
              <a:prstDash val="solid"/>
              <a:miter lim="800000"/>
              <a:headEnd type="none" w="med" len="med"/>
              <a:tailEnd type="triangle" w="med" len="med"/>
            </a:ln>
          </p:spPr>
          <p:txBody>
            <a:bodyPr/>
            <a:ls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mn-ea"/>
                  <a:cs typeface="+mn-cs"/>
                </a:defRPr>
              </a:lvl9pPr>
            </a:lstStyle>
            <a:p>
              <a:endParaRPr lang="zh-CN" altLang="en-US"/>
            </a:p>
          </p:txBody>
        </p:sp>
        <p:sp>
          <p:nvSpPr>
            <p:cNvPr id="105" name="Oval 15"/>
            <p:cNvSpPr/>
            <p:nvPr/>
          </p:nvSpPr>
          <p:spPr>
            <a:xfrm>
              <a:off x="4038600" y="4627563"/>
              <a:ext cx="457200" cy="381000"/>
            </a:xfrm>
            <a:prstGeom prst="ellipse">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06" name="Oval 16"/>
            <p:cNvSpPr/>
            <p:nvPr/>
          </p:nvSpPr>
          <p:spPr>
            <a:xfrm>
              <a:off x="4267200" y="4551363"/>
              <a:ext cx="457200" cy="381000"/>
            </a:xfrm>
            <a:prstGeom prst="ellipse">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07" name="Rectangle 19"/>
            <p:cNvSpPr/>
            <p:nvPr/>
          </p:nvSpPr>
          <p:spPr>
            <a:xfrm>
              <a:off x="4876800" y="3865563"/>
              <a:ext cx="457200" cy="1752600"/>
            </a:xfrm>
            <a:prstGeom prst="rect">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08" name="Text Box 20"/>
            <p:cNvSpPr txBox="1"/>
            <p:nvPr/>
          </p:nvSpPr>
          <p:spPr>
            <a:xfrm>
              <a:off x="4495800" y="3789363"/>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50000"/>
                </a:spcBef>
                <a:buClrTx/>
                <a:buSzTx/>
                <a:buFontTx/>
                <a:buNone/>
              </a:pPr>
              <a:r>
                <a:rPr lang="en-US" altLang="zh-CN" sz="2400" b="1" dirty="0">
                  <a:latin typeface="Arial Narrow" panose="020B0606020202030204" pitchFamily="34" charset="0"/>
                  <a:ea typeface="宋体" panose="02010600030101010101" pitchFamily="2" charset="-122"/>
                </a:rPr>
                <a:t>A</a:t>
              </a:r>
              <a:r>
                <a:rPr lang="en-US" altLang="zh-CN" sz="2400" b="1" baseline="-25000" dirty="0">
                  <a:latin typeface="Arial Narrow" panose="020B0606020202030204" pitchFamily="34" charset="0"/>
                  <a:ea typeface="宋体" panose="02010600030101010101" pitchFamily="2" charset="-122"/>
                </a:rPr>
                <a:t>i</a:t>
              </a:r>
            </a:p>
          </p:txBody>
        </p:sp>
        <p:sp>
          <p:nvSpPr>
            <p:cNvPr id="109" name="Oval 23"/>
            <p:cNvSpPr/>
            <p:nvPr/>
          </p:nvSpPr>
          <p:spPr>
            <a:xfrm>
              <a:off x="5715000" y="4551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0" name="Oval 24"/>
            <p:cNvSpPr/>
            <p:nvPr/>
          </p:nvSpPr>
          <p:spPr>
            <a:xfrm>
              <a:off x="5715000" y="4932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1" name="Oval 25"/>
            <p:cNvSpPr/>
            <p:nvPr/>
          </p:nvSpPr>
          <p:spPr>
            <a:xfrm>
              <a:off x="5715000" y="5313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2" name="Oval 26"/>
            <p:cNvSpPr/>
            <p:nvPr/>
          </p:nvSpPr>
          <p:spPr>
            <a:xfrm>
              <a:off x="5715000" y="4170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3" name="Rectangle 27"/>
            <p:cNvSpPr/>
            <p:nvPr/>
          </p:nvSpPr>
          <p:spPr>
            <a:xfrm>
              <a:off x="5562600" y="3865563"/>
              <a:ext cx="457200" cy="2057400"/>
            </a:xfrm>
            <a:prstGeom prst="rect">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4" name="Text Box 28"/>
            <p:cNvSpPr txBox="1"/>
            <p:nvPr/>
          </p:nvSpPr>
          <p:spPr>
            <a:xfrm>
              <a:off x="6019800" y="3789363"/>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50000"/>
                </a:spcBef>
                <a:buClrTx/>
                <a:buSzTx/>
                <a:buFontTx/>
                <a:buNone/>
              </a:pPr>
              <a:r>
                <a:rPr lang="en-US" altLang="zh-CN" sz="2400" b="1" dirty="0">
                  <a:latin typeface="Arial Narrow" panose="020B0606020202030204" pitchFamily="34" charset="0"/>
                  <a:ea typeface="宋体" panose="02010600030101010101" pitchFamily="2" charset="-122"/>
                </a:rPr>
                <a:t>A</a:t>
              </a:r>
              <a:r>
                <a:rPr lang="en-US" altLang="zh-CN" sz="2400" b="1" baseline="-25000" dirty="0">
                  <a:latin typeface="Arial Narrow" panose="020B0606020202030204" pitchFamily="34" charset="0"/>
                  <a:ea typeface="宋体" panose="02010600030101010101" pitchFamily="2" charset="-122"/>
                </a:rPr>
                <a:t>i+1</a:t>
              </a:r>
            </a:p>
          </p:txBody>
        </p:sp>
        <p:sp>
          <p:nvSpPr>
            <p:cNvPr id="115" name="Line 29"/>
            <p:cNvSpPr/>
            <p:nvPr/>
          </p:nvSpPr>
          <p:spPr>
            <a:xfrm>
              <a:off x="5181600" y="4246563"/>
              <a:ext cx="533400" cy="0"/>
            </a:xfrm>
            <a:prstGeom prst="line">
              <a:avLst/>
            </a:prstGeom>
            <a:ln w="9525" cap="flat" cmpd="sng">
              <a:solidFill>
                <a:schemeClr val="tx1"/>
              </a:solidFill>
              <a:prstDash val="solid"/>
              <a:miter/>
              <a:headEnd type="none" w="med" len="med"/>
              <a:tailEnd type="triangle" w="med" len="med"/>
            </a:ln>
          </p:spPr>
        </p:sp>
        <p:sp>
          <p:nvSpPr>
            <p:cNvPr id="116" name="Line 30"/>
            <p:cNvSpPr/>
            <p:nvPr/>
          </p:nvSpPr>
          <p:spPr>
            <a:xfrm flipV="1">
              <a:off x="5181600" y="4627563"/>
              <a:ext cx="533400" cy="381000"/>
            </a:xfrm>
            <a:prstGeom prst="line">
              <a:avLst/>
            </a:prstGeom>
            <a:ln w="9525" cap="flat" cmpd="sng">
              <a:solidFill>
                <a:schemeClr val="tx1"/>
              </a:solidFill>
              <a:prstDash val="solid"/>
              <a:miter/>
              <a:headEnd type="none" w="med" len="med"/>
              <a:tailEnd type="triangle" w="med" len="med"/>
            </a:ln>
          </p:spPr>
        </p:sp>
        <p:sp>
          <p:nvSpPr>
            <p:cNvPr id="117" name="Line 31"/>
            <p:cNvSpPr/>
            <p:nvPr/>
          </p:nvSpPr>
          <p:spPr>
            <a:xfrm flipV="1">
              <a:off x="5181600" y="4322763"/>
              <a:ext cx="533400" cy="304800"/>
            </a:xfrm>
            <a:prstGeom prst="line">
              <a:avLst/>
            </a:prstGeom>
            <a:ln w="9525" cap="flat" cmpd="sng">
              <a:solidFill>
                <a:schemeClr val="tx1"/>
              </a:solidFill>
              <a:prstDash val="solid"/>
              <a:miter/>
              <a:headEnd type="none" w="med" len="med"/>
              <a:tailEnd type="triangle" w="med" len="med"/>
            </a:ln>
          </p:spPr>
        </p:sp>
        <p:sp>
          <p:nvSpPr>
            <p:cNvPr id="118" name="Oval 32"/>
            <p:cNvSpPr/>
            <p:nvPr/>
          </p:nvSpPr>
          <p:spPr>
            <a:xfrm>
              <a:off x="5715000" y="5694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19" name="Oval 33"/>
            <p:cNvSpPr/>
            <p:nvPr/>
          </p:nvSpPr>
          <p:spPr>
            <a:xfrm>
              <a:off x="5029200" y="56943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20" name="Oval 34"/>
            <p:cNvSpPr/>
            <p:nvPr/>
          </p:nvSpPr>
          <p:spPr>
            <a:xfrm>
              <a:off x="5715000" y="59991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21" name="Oval 35"/>
            <p:cNvSpPr/>
            <p:nvPr/>
          </p:nvSpPr>
          <p:spPr>
            <a:xfrm>
              <a:off x="5029200" y="5999163"/>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sp>
          <p:nvSpPr>
            <p:cNvPr id="122" name="Line 36"/>
            <p:cNvSpPr/>
            <p:nvPr/>
          </p:nvSpPr>
          <p:spPr>
            <a:xfrm>
              <a:off x="5181600" y="5389563"/>
              <a:ext cx="533400" cy="0"/>
            </a:xfrm>
            <a:prstGeom prst="line">
              <a:avLst/>
            </a:prstGeom>
            <a:ln w="9525" cap="flat" cmpd="sng">
              <a:solidFill>
                <a:schemeClr val="tx1"/>
              </a:solidFill>
              <a:prstDash val="solid"/>
              <a:miter/>
              <a:headEnd type="none" w="med" len="med"/>
              <a:tailEnd type="triangle" w="med" len="med"/>
            </a:ln>
          </p:spPr>
        </p:sp>
        <p:sp>
          <p:nvSpPr>
            <p:cNvPr id="123" name="Line 37"/>
            <p:cNvSpPr/>
            <p:nvPr/>
          </p:nvSpPr>
          <p:spPr>
            <a:xfrm>
              <a:off x="5181600" y="5084763"/>
              <a:ext cx="533400" cy="609600"/>
            </a:xfrm>
            <a:prstGeom prst="line">
              <a:avLst/>
            </a:prstGeom>
            <a:ln w="9525" cap="flat" cmpd="sng">
              <a:solidFill>
                <a:schemeClr val="tx1"/>
              </a:solidFill>
              <a:prstDash val="solid"/>
              <a:miter/>
              <a:headEnd type="none" w="med" len="med"/>
              <a:tailEnd type="triangle" w="med" len="med"/>
            </a:ln>
          </p:spPr>
        </p:sp>
        <p:sp>
          <p:nvSpPr>
            <p:cNvPr id="124" name="Line 38"/>
            <p:cNvSpPr/>
            <p:nvPr/>
          </p:nvSpPr>
          <p:spPr>
            <a:xfrm flipV="1">
              <a:off x="5181600" y="5008563"/>
              <a:ext cx="533400" cy="304800"/>
            </a:xfrm>
            <a:prstGeom prst="line">
              <a:avLst/>
            </a:prstGeom>
            <a:ln w="9525" cap="flat" cmpd="sng">
              <a:solidFill>
                <a:schemeClr val="tx1"/>
              </a:solidFill>
              <a:prstDash val="solid"/>
              <a:miter/>
              <a:headEnd type="none" w="med" len="med"/>
              <a:tailEnd type="triangle" w="med" len="med"/>
            </a:ln>
          </p:spPr>
        </p:sp>
        <p:sp>
          <p:nvSpPr>
            <p:cNvPr id="125" name="Oval 39"/>
            <p:cNvSpPr/>
            <p:nvPr/>
          </p:nvSpPr>
          <p:spPr>
            <a:xfrm>
              <a:off x="5562600" y="4398963"/>
              <a:ext cx="457200" cy="457200"/>
            </a:xfrm>
            <a:prstGeom prst="ellipse">
              <a:avLst/>
            </a:prstGeom>
            <a:noFill/>
            <a:ln w="9525" cap="flat" cmpd="sng">
              <a:solidFill>
                <a:schemeClr val="tx1"/>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lvl="0" indent="0" eaLnBrk="1" hangingPunct="1">
                <a:spcBef>
                  <a:spcPct val="0"/>
                </a:spcBef>
                <a:buClrTx/>
                <a:buSzTx/>
                <a:buFontTx/>
                <a:buNone/>
              </a:pPr>
              <a:endParaRPr lang="zh-CN" altLang="en-US" sz="2400" dirty="0">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427986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63612"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1" name="文本框 10"/>
          <p:cNvSpPr txBox="1"/>
          <p:nvPr/>
        </p:nvSpPr>
        <p:spPr>
          <a:xfrm>
            <a:off x="673134" y="1047916"/>
            <a:ext cx="1222224" cy="707886"/>
          </a:xfrm>
          <a:prstGeom prst="rect">
            <a:avLst/>
          </a:prstGeom>
          <a:noFill/>
        </p:spPr>
        <p:txBody>
          <a:bodyPr wrap="square" rtlCol="0">
            <a:spAutoFit/>
          </a:bodyPr>
          <a:lstStyle/>
          <a:p>
            <a:r>
              <a:rPr lang="zh-CN" altLang="en-US" sz="4000" b="1" dirty="0"/>
              <a:t>例</a:t>
            </a:r>
          </a:p>
        </p:txBody>
      </p:sp>
      <p:grpSp>
        <p:nvGrpSpPr>
          <p:cNvPr id="17" name="组合 16"/>
          <p:cNvGrpSpPr/>
          <p:nvPr/>
        </p:nvGrpSpPr>
        <p:grpSpPr>
          <a:xfrm>
            <a:off x="972009" y="2590800"/>
            <a:ext cx="3733800" cy="1981200"/>
            <a:chOff x="972009" y="2590800"/>
            <a:chExt cx="3733800" cy="1981200"/>
          </a:xfrm>
        </p:grpSpPr>
        <p:sp>
          <p:nvSpPr>
            <p:cNvPr id="250" name="Text Box 23"/>
            <p:cNvSpPr txBox="1"/>
            <p:nvPr/>
          </p:nvSpPr>
          <p:spPr>
            <a:xfrm>
              <a:off x="972009" y="3276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grpSp>
          <p:nvGrpSpPr>
            <p:cNvPr id="16" name="组合 15"/>
            <p:cNvGrpSpPr/>
            <p:nvPr/>
          </p:nvGrpSpPr>
          <p:grpSpPr>
            <a:xfrm>
              <a:off x="1276809" y="2590800"/>
              <a:ext cx="3429000" cy="1981200"/>
              <a:chOff x="1276809" y="2590800"/>
              <a:chExt cx="3429000" cy="1981200"/>
            </a:xfrm>
          </p:grpSpPr>
          <p:sp>
            <p:nvSpPr>
              <p:cNvPr id="231" name="Oval 4"/>
              <p:cNvSpPr/>
              <p:nvPr/>
            </p:nvSpPr>
            <p:spPr>
              <a:xfrm>
                <a:off x="2038809" y="2895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2" name="Oval 5"/>
              <p:cNvSpPr/>
              <p:nvPr/>
            </p:nvSpPr>
            <p:spPr>
              <a:xfrm>
                <a:off x="2038809"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3" name="Oval 6"/>
              <p:cNvSpPr/>
              <p:nvPr/>
            </p:nvSpPr>
            <p:spPr>
              <a:xfrm>
                <a:off x="2877009" y="3505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4" name="Oval 7"/>
              <p:cNvSpPr/>
              <p:nvPr/>
            </p:nvSpPr>
            <p:spPr>
              <a:xfrm>
                <a:off x="3562809" y="2895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5" name="Oval 8"/>
              <p:cNvSpPr/>
              <p:nvPr/>
            </p:nvSpPr>
            <p:spPr>
              <a:xfrm>
                <a:off x="3639009"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6" name="Oval 9"/>
              <p:cNvSpPr/>
              <p:nvPr/>
            </p:nvSpPr>
            <p:spPr>
              <a:xfrm>
                <a:off x="4248609" y="3429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7" name="Oval 10"/>
              <p:cNvSpPr/>
              <p:nvPr/>
            </p:nvSpPr>
            <p:spPr>
              <a:xfrm>
                <a:off x="1276809" y="3505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8" name="Line 11"/>
              <p:cNvSpPr/>
              <p:nvPr/>
            </p:nvSpPr>
            <p:spPr>
              <a:xfrm flipV="1">
                <a:off x="1429209" y="3048000"/>
                <a:ext cx="609600" cy="457200"/>
              </a:xfrm>
              <a:prstGeom prst="line">
                <a:avLst/>
              </a:prstGeom>
              <a:ln w="9525" cap="flat" cmpd="sng">
                <a:solidFill>
                  <a:schemeClr val="tx1"/>
                </a:solidFill>
                <a:prstDash val="solid"/>
                <a:miter/>
                <a:headEnd type="none" w="med" len="med"/>
                <a:tailEnd type="triangle" w="med" len="med"/>
              </a:ln>
            </p:spPr>
          </p:sp>
          <p:sp>
            <p:nvSpPr>
              <p:cNvPr id="239" name="Line 12"/>
              <p:cNvSpPr/>
              <p:nvPr/>
            </p:nvSpPr>
            <p:spPr>
              <a:xfrm>
                <a:off x="1429209" y="3657600"/>
                <a:ext cx="609600" cy="457200"/>
              </a:xfrm>
              <a:prstGeom prst="line">
                <a:avLst/>
              </a:prstGeom>
              <a:ln w="9525" cap="flat" cmpd="sng">
                <a:solidFill>
                  <a:schemeClr val="tx1"/>
                </a:solidFill>
                <a:prstDash val="solid"/>
                <a:miter/>
                <a:headEnd type="none" w="med" len="med"/>
                <a:tailEnd type="triangle" w="med" len="med"/>
              </a:ln>
            </p:spPr>
          </p:sp>
          <p:sp>
            <p:nvSpPr>
              <p:cNvPr id="240" name="Line 13"/>
              <p:cNvSpPr/>
              <p:nvPr/>
            </p:nvSpPr>
            <p:spPr>
              <a:xfrm>
                <a:off x="2191209" y="2971800"/>
                <a:ext cx="1371600" cy="0"/>
              </a:xfrm>
              <a:prstGeom prst="line">
                <a:avLst/>
              </a:prstGeom>
              <a:ln w="9525" cap="flat" cmpd="sng">
                <a:solidFill>
                  <a:schemeClr val="tx1"/>
                </a:solidFill>
                <a:prstDash val="solid"/>
                <a:miter/>
                <a:headEnd type="none" w="med" len="med"/>
                <a:tailEnd type="triangle" w="med" len="med"/>
              </a:ln>
            </p:spPr>
          </p:sp>
          <p:sp>
            <p:nvSpPr>
              <p:cNvPr id="241" name="Line 14"/>
              <p:cNvSpPr/>
              <p:nvPr/>
            </p:nvSpPr>
            <p:spPr>
              <a:xfrm flipH="1" flipV="1">
                <a:off x="2191209" y="3048000"/>
                <a:ext cx="685800" cy="457200"/>
              </a:xfrm>
              <a:prstGeom prst="line">
                <a:avLst/>
              </a:prstGeom>
              <a:ln w="9525" cap="flat" cmpd="sng">
                <a:solidFill>
                  <a:schemeClr val="tx1"/>
                </a:solidFill>
                <a:prstDash val="solid"/>
                <a:miter/>
                <a:headEnd type="none" w="med" len="med"/>
                <a:tailEnd type="triangle" w="med" len="med"/>
              </a:ln>
            </p:spPr>
          </p:sp>
          <p:sp>
            <p:nvSpPr>
              <p:cNvPr id="242" name="Line 15"/>
              <p:cNvSpPr/>
              <p:nvPr/>
            </p:nvSpPr>
            <p:spPr>
              <a:xfrm flipV="1">
                <a:off x="2191209" y="3657600"/>
                <a:ext cx="685800" cy="381000"/>
              </a:xfrm>
              <a:prstGeom prst="line">
                <a:avLst/>
              </a:prstGeom>
              <a:ln w="9525" cap="flat" cmpd="sng">
                <a:solidFill>
                  <a:schemeClr val="tx1"/>
                </a:solidFill>
                <a:prstDash val="solid"/>
                <a:miter/>
                <a:headEnd type="none" w="med" len="med"/>
                <a:tailEnd type="triangle" w="med" len="med"/>
              </a:ln>
            </p:spPr>
          </p:sp>
          <p:sp>
            <p:nvSpPr>
              <p:cNvPr id="243" name="Line 16"/>
              <p:cNvSpPr/>
              <p:nvPr/>
            </p:nvSpPr>
            <p:spPr>
              <a:xfrm>
                <a:off x="2115009" y="3048000"/>
                <a:ext cx="0" cy="990600"/>
              </a:xfrm>
              <a:prstGeom prst="line">
                <a:avLst/>
              </a:prstGeom>
              <a:ln w="9525" cap="flat" cmpd="sng">
                <a:solidFill>
                  <a:schemeClr val="tx1"/>
                </a:solidFill>
                <a:prstDash val="solid"/>
                <a:miter/>
                <a:headEnd type="none" w="med" len="med"/>
                <a:tailEnd type="triangle" w="med" len="med"/>
              </a:ln>
            </p:spPr>
          </p:sp>
          <p:sp>
            <p:nvSpPr>
              <p:cNvPr id="244" name="Line 17"/>
              <p:cNvSpPr/>
              <p:nvPr/>
            </p:nvSpPr>
            <p:spPr>
              <a:xfrm flipH="1">
                <a:off x="2267409" y="4114800"/>
                <a:ext cx="1371600" cy="0"/>
              </a:xfrm>
              <a:prstGeom prst="line">
                <a:avLst/>
              </a:prstGeom>
              <a:ln w="9525" cap="flat" cmpd="sng">
                <a:solidFill>
                  <a:schemeClr val="tx1"/>
                </a:solidFill>
                <a:prstDash val="solid"/>
                <a:miter/>
                <a:headEnd type="none" w="med" len="med"/>
                <a:tailEnd type="triangle" w="med" len="med"/>
              </a:ln>
            </p:spPr>
          </p:sp>
          <p:sp>
            <p:nvSpPr>
              <p:cNvPr id="245" name="Line 18"/>
              <p:cNvSpPr/>
              <p:nvPr/>
            </p:nvSpPr>
            <p:spPr>
              <a:xfrm>
                <a:off x="3715209" y="3048000"/>
                <a:ext cx="533400" cy="381000"/>
              </a:xfrm>
              <a:prstGeom prst="line">
                <a:avLst/>
              </a:prstGeom>
              <a:ln w="9525" cap="flat" cmpd="sng">
                <a:solidFill>
                  <a:schemeClr val="tx1"/>
                </a:solidFill>
                <a:prstDash val="solid"/>
                <a:miter/>
                <a:headEnd type="triangle" w="med" len="med"/>
                <a:tailEnd type="none" w="med" len="med"/>
              </a:ln>
            </p:spPr>
          </p:sp>
          <p:sp>
            <p:nvSpPr>
              <p:cNvPr id="246" name="Line 19"/>
              <p:cNvSpPr/>
              <p:nvPr/>
            </p:nvSpPr>
            <p:spPr>
              <a:xfrm flipH="1">
                <a:off x="3791409" y="3505200"/>
                <a:ext cx="533400" cy="457200"/>
              </a:xfrm>
              <a:prstGeom prst="line">
                <a:avLst/>
              </a:prstGeom>
              <a:ln w="9525" cap="flat" cmpd="sng">
                <a:solidFill>
                  <a:schemeClr val="tx1"/>
                </a:solidFill>
                <a:prstDash val="solid"/>
                <a:miter/>
                <a:headEnd type="none" w="med" len="med"/>
                <a:tailEnd type="triangle" w="med" len="med"/>
              </a:ln>
            </p:spPr>
          </p:sp>
          <p:sp>
            <p:nvSpPr>
              <p:cNvPr id="247" name="Line 20"/>
              <p:cNvSpPr/>
              <p:nvPr/>
            </p:nvSpPr>
            <p:spPr>
              <a:xfrm flipV="1">
                <a:off x="3639009" y="3124200"/>
                <a:ext cx="0" cy="914400"/>
              </a:xfrm>
              <a:prstGeom prst="line">
                <a:avLst/>
              </a:prstGeom>
              <a:ln w="9525" cap="flat" cmpd="sng">
                <a:solidFill>
                  <a:schemeClr val="tx1"/>
                </a:solidFill>
                <a:prstDash val="solid"/>
                <a:miter/>
                <a:headEnd type="triangle" w="med" len="med"/>
                <a:tailEnd type="none" w="med" len="med"/>
              </a:ln>
            </p:spPr>
          </p:sp>
          <p:sp>
            <p:nvSpPr>
              <p:cNvPr id="248" name="Line 21"/>
              <p:cNvSpPr/>
              <p:nvPr/>
            </p:nvSpPr>
            <p:spPr>
              <a:xfrm flipH="1">
                <a:off x="3029409" y="3048000"/>
                <a:ext cx="533400" cy="457200"/>
              </a:xfrm>
              <a:prstGeom prst="line">
                <a:avLst/>
              </a:prstGeom>
              <a:ln w="9525" cap="flat" cmpd="sng">
                <a:solidFill>
                  <a:schemeClr val="tx1"/>
                </a:solidFill>
                <a:prstDash val="solid"/>
                <a:miter/>
                <a:headEnd type="none" w="med" len="med"/>
                <a:tailEnd type="triangle" w="med" len="med"/>
              </a:ln>
            </p:spPr>
          </p:sp>
          <p:sp>
            <p:nvSpPr>
              <p:cNvPr id="249" name="Line 22"/>
              <p:cNvSpPr/>
              <p:nvPr/>
            </p:nvSpPr>
            <p:spPr>
              <a:xfrm>
                <a:off x="3029409" y="3657600"/>
                <a:ext cx="533400" cy="381000"/>
              </a:xfrm>
              <a:prstGeom prst="line">
                <a:avLst/>
              </a:prstGeom>
              <a:ln w="9525" cap="flat" cmpd="sng">
                <a:solidFill>
                  <a:schemeClr val="tx1"/>
                </a:solidFill>
                <a:prstDash val="solid"/>
                <a:miter/>
                <a:headEnd type="none" w="med" len="med"/>
                <a:tailEnd type="triangle" w="med" len="med"/>
              </a:ln>
            </p:spPr>
          </p:sp>
          <p:sp>
            <p:nvSpPr>
              <p:cNvPr id="251" name="Text Box 24"/>
              <p:cNvSpPr txBox="1"/>
              <p:nvPr/>
            </p:nvSpPr>
            <p:spPr>
              <a:xfrm>
                <a:off x="4401009"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252" name="Text Box 25"/>
              <p:cNvSpPr txBox="1"/>
              <p:nvPr/>
            </p:nvSpPr>
            <p:spPr>
              <a:xfrm>
                <a:off x="1810209"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253" name="Text Box 26"/>
              <p:cNvSpPr txBox="1"/>
              <p:nvPr/>
            </p:nvSpPr>
            <p:spPr>
              <a:xfrm>
                <a:off x="3639009"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254" name="Text Box 27"/>
              <p:cNvSpPr txBox="1"/>
              <p:nvPr/>
            </p:nvSpPr>
            <p:spPr>
              <a:xfrm>
                <a:off x="2572209" y="3276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255" name="Text Box 28"/>
              <p:cNvSpPr txBox="1"/>
              <p:nvPr/>
            </p:nvSpPr>
            <p:spPr>
              <a:xfrm>
                <a:off x="1886409" y="4114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256" name="Text Box 29"/>
              <p:cNvSpPr txBox="1"/>
              <p:nvPr/>
            </p:nvSpPr>
            <p:spPr>
              <a:xfrm>
                <a:off x="3639009" y="4114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grpSp>
      </p:grpSp>
      <p:grpSp>
        <p:nvGrpSpPr>
          <p:cNvPr id="18" name="组合 17"/>
          <p:cNvGrpSpPr/>
          <p:nvPr/>
        </p:nvGrpSpPr>
        <p:grpSpPr>
          <a:xfrm>
            <a:off x="5581650" y="1933575"/>
            <a:ext cx="5105400" cy="3276600"/>
            <a:chOff x="5581650" y="1933575"/>
            <a:chExt cx="5105400" cy="3276600"/>
          </a:xfrm>
        </p:grpSpPr>
        <p:sp>
          <p:nvSpPr>
            <p:cNvPr id="257" name="Oval 30"/>
            <p:cNvSpPr/>
            <p:nvPr/>
          </p:nvSpPr>
          <p:spPr>
            <a:xfrm>
              <a:off x="5962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58" name="Oval 31"/>
            <p:cNvSpPr/>
            <p:nvPr/>
          </p:nvSpPr>
          <p:spPr>
            <a:xfrm>
              <a:off x="5962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59" name="Oval 35"/>
            <p:cNvSpPr/>
            <p:nvPr/>
          </p:nvSpPr>
          <p:spPr>
            <a:xfrm>
              <a:off x="5962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0" name="Oval 36"/>
            <p:cNvSpPr/>
            <p:nvPr/>
          </p:nvSpPr>
          <p:spPr>
            <a:xfrm>
              <a:off x="5962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1" name="Oval 37"/>
            <p:cNvSpPr/>
            <p:nvPr/>
          </p:nvSpPr>
          <p:spPr>
            <a:xfrm>
              <a:off x="5962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2" name="Oval 38"/>
            <p:cNvSpPr/>
            <p:nvPr/>
          </p:nvSpPr>
          <p:spPr>
            <a:xfrm>
              <a:off x="5962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3" name="Text Box 39"/>
            <p:cNvSpPr txBox="1"/>
            <p:nvPr/>
          </p:nvSpPr>
          <p:spPr>
            <a:xfrm>
              <a:off x="5581650" y="19335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264" name="Text Box 40"/>
            <p:cNvSpPr txBox="1"/>
            <p:nvPr/>
          </p:nvSpPr>
          <p:spPr>
            <a:xfrm>
              <a:off x="5581650" y="23907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265" name="Text Box 41"/>
            <p:cNvSpPr txBox="1"/>
            <p:nvPr/>
          </p:nvSpPr>
          <p:spPr>
            <a:xfrm>
              <a:off x="5581650" y="29241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266" name="Text Box 43"/>
            <p:cNvSpPr txBox="1"/>
            <p:nvPr/>
          </p:nvSpPr>
          <p:spPr>
            <a:xfrm>
              <a:off x="5581650" y="33813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267" name="Text Box 44"/>
            <p:cNvSpPr txBox="1"/>
            <p:nvPr/>
          </p:nvSpPr>
          <p:spPr>
            <a:xfrm>
              <a:off x="5581650" y="38385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268" name="Text Box 45"/>
            <p:cNvSpPr txBox="1"/>
            <p:nvPr/>
          </p:nvSpPr>
          <p:spPr>
            <a:xfrm>
              <a:off x="5581650" y="42957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269" name="Text Box 46"/>
            <p:cNvSpPr txBox="1"/>
            <p:nvPr/>
          </p:nvSpPr>
          <p:spPr>
            <a:xfrm>
              <a:off x="5581650" y="4752975"/>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270" name="Oval 47"/>
            <p:cNvSpPr/>
            <p:nvPr/>
          </p:nvSpPr>
          <p:spPr>
            <a:xfrm>
              <a:off x="5962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1" name="Oval 48"/>
            <p:cNvSpPr/>
            <p:nvPr/>
          </p:nvSpPr>
          <p:spPr>
            <a:xfrm>
              <a:off x="6724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2" name="Oval 49"/>
            <p:cNvSpPr/>
            <p:nvPr/>
          </p:nvSpPr>
          <p:spPr>
            <a:xfrm>
              <a:off x="6724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3" name="Oval 50"/>
            <p:cNvSpPr/>
            <p:nvPr/>
          </p:nvSpPr>
          <p:spPr>
            <a:xfrm>
              <a:off x="6724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4" name="Oval 51"/>
            <p:cNvSpPr/>
            <p:nvPr/>
          </p:nvSpPr>
          <p:spPr>
            <a:xfrm>
              <a:off x="6724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5" name="Oval 52"/>
            <p:cNvSpPr/>
            <p:nvPr/>
          </p:nvSpPr>
          <p:spPr>
            <a:xfrm>
              <a:off x="6724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6" name="Oval 53"/>
            <p:cNvSpPr/>
            <p:nvPr/>
          </p:nvSpPr>
          <p:spPr>
            <a:xfrm>
              <a:off x="6724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7" name="Oval 54"/>
            <p:cNvSpPr/>
            <p:nvPr/>
          </p:nvSpPr>
          <p:spPr>
            <a:xfrm>
              <a:off x="6724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8" name="Line 55"/>
            <p:cNvSpPr/>
            <p:nvPr/>
          </p:nvSpPr>
          <p:spPr>
            <a:xfrm>
              <a:off x="6115050" y="2238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279" name="Line 56"/>
            <p:cNvSpPr/>
            <p:nvPr/>
          </p:nvSpPr>
          <p:spPr>
            <a:xfrm>
              <a:off x="6115050" y="2314575"/>
              <a:ext cx="685800" cy="762000"/>
            </a:xfrm>
            <a:prstGeom prst="line">
              <a:avLst/>
            </a:prstGeom>
            <a:ln w="9525" cap="flat" cmpd="sng">
              <a:solidFill>
                <a:schemeClr val="bg1">
                  <a:lumMod val="65000"/>
                </a:schemeClr>
              </a:solidFill>
              <a:prstDash val="solid"/>
              <a:miter/>
              <a:headEnd type="none" w="med" len="med"/>
              <a:tailEnd type="triangle" w="med" len="med"/>
            </a:ln>
          </p:spPr>
        </p:sp>
        <p:sp>
          <p:nvSpPr>
            <p:cNvPr id="280" name="Line 57"/>
            <p:cNvSpPr/>
            <p:nvPr/>
          </p:nvSpPr>
          <p:spPr>
            <a:xfrm>
              <a:off x="6115050" y="2771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281" name="Line 58"/>
            <p:cNvSpPr/>
            <p:nvPr/>
          </p:nvSpPr>
          <p:spPr>
            <a:xfrm flipV="1">
              <a:off x="6115050" y="27717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282" name="Line 59"/>
            <p:cNvSpPr/>
            <p:nvPr/>
          </p:nvSpPr>
          <p:spPr>
            <a:xfrm>
              <a:off x="6115050" y="27717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283" name="Line 60"/>
            <p:cNvSpPr/>
            <p:nvPr/>
          </p:nvSpPr>
          <p:spPr>
            <a:xfrm flipV="1">
              <a:off x="6115050" y="4600575"/>
              <a:ext cx="609600" cy="304800"/>
            </a:xfrm>
            <a:prstGeom prst="line">
              <a:avLst/>
            </a:prstGeom>
            <a:ln w="9525" cap="flat" cmpd="sng">
              <a:solidFill>
                <a:schemeClr val="bg1">
                  <a:lumMod val="65000"/>
                </a:schemeClr>
              </a:solidFill>
              <a:prstDash val="solid"/>
              <a:miter/>
              <a:headEnd type="none" w="med" len="med"/>
              <a:tailEnd type="triangle" w="med" len="med"/>
            </a:ln>
          </p:spPr>
        </p:sp>
        <p:sp>
          <p:nvSpPr>
            <p:cNvPr id="284" name="Line 61"/>
            <p:cNvSpPr/>
            <p:nvPr/>
          </p:nvSpPr>
          <p:spPr>
            <a:xfrm flipV="1">
              <a:off x="6115050" y="41433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285" name="Line 63"/>
            <p:cNvSpPr/>
            <p:nvPr/>
          </p:nvSpPr>
          <p:spPr>
            <a:xfrm>
              <a:off x="6115050" y="4143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286" name="Line 64"/>
            <p:cNvSpPr/>
            <p:nvPr/>
          </p:nvSpPr>
          <p:spPr>
            <a:xfrm>
              <a:off x="6115050" y="36861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287" name="Line 65"/>
            <p:cNvSpPr/>
            <p:nvPr/>
          </p:nvSpPr>
          <p:spPr>
            <a:xfrm flipV="1">
              <a:off x="6115050" y="36861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288" name="Line 66"/>
            <p:cNvSpPr/>
            <p:nvPr/>
          </p:nvSpPr>
          <p:spPr>
            <a:xfrm>
              <a:off x="6115050" y="3152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289" name="Line 67"/>
            <p:cNvSpPr/>
            <p:nvPr/>
          </p:nvSpPr>
          <p:spPr>
            <a:xfrm flipV="1">
              <a:off x="6115050" y="32289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290" name="Oval 68"/>
            <p:cNvSpPr/>
            <p:nvPr/>
          </p:nvSpPr>
          <p:spPr>
            <a:xfrm>
              <a:off x="7486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1" name="Oval 69"/>
            <p:cNvSpPr/>
            <p:nvPr/>
          </p:nvSpPr>
          <p:spPr>
            <a:xfrm>
              <a:off x="7486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2" name="Oval 70"/>
            <p:cNvSpPr/>
            <p:nvPr/>
          </p:nvSpPr>
          <p:spPr>
            <a:xfrm>
              <a:off x="7486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3" name="Oval 71"/>
            <p:cNvSpPr/>
            <p:nvPr/>
          </p:nvSpPr>
          <p:spPr>
            <a:xfrm>
              <a:off x="7486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4" name="Oval 72"/>
            <p:cNvSpPr/>
            <p:nvPr/>
          </p:nvSpPr>
          <p:spPr>
            <a:xfrm>
              <a:off x="7486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5" name="Oval 73"/>
            <p:cNvSpPr/>
            <p:nvPr/>
          </p:nvSpPr>
          <p:spPr>
            <a:xfrm>
              <a:off x="7486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6" name="Oval 74"/>
            <p:cNvSpPr/>
            <p:nvPr/>
          </p:nvSpPr>
          <p:spPr>
            <a:xfrm>
              <a:off x="7486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97" name="Line 75"/>
            <p:cNvSpPr/>
            <p:nvPr/>
          </p:nvSpPr>
          <p:spPr>
            <a:xfrm>
              <a:off x="6877050" y="2238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298" name="Line 76"/>
            <p:cNvSpPr/>
            <p:nvPr/>
          </p:nvSpPr>
          <p:spPr>
            <a:xfrm>
              <a:off x="6877050" y="2314575"/>
              <a:ext cx="685800" cy="762000"/>
            </a:xfrm>
            <a:prstGeom prst="line">
              <a:avLst/>
            </a:prstGeom>
            <a:ln w="9525" cap="flat" cmpd="sng">
              <a:solidFill>
                <a:schemeClr val="bg1">
                  <a:lumMod val="65000"/>
                </a:schemeClr>
              </a:solidFill>
              <a:prstDash val="solid"/>
              <a:miter/>
              <a:headEnd type="none" w="med" len="med"/>
              <a:tailEnd type="triangle" w="med" len="med"/>
            </a:ln>
          </p:spPr>
        </p:sp>
        <p:sp>
          <p:nvSpPr>
            <p:cNvPr id="299" name="Line 77"/>
            <p:cNvSpPr/>
            <p:nvPr/>
          </p:nvSpPr>
          <p:spPr>
            <a:xfrm>
              <a:off x="6877050" y="2771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00" name="Line 78"/>
            <p:cNvSpPr/>
            <p:nvPr/>
          </p:nvSpPr>
          <p:spPr>
            <a:xfrm flipV="1">
              <a:off x="6877050" y="27717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01" name="Line 79"/>
            <p:cNvSpPr/>
            <p:nvPr/>
          </p:nvSpPr>
          <p:spPr>
            <a:xfrm>
              <a:off x="6877050" y="2771775"/>
              <a:ext cx="609600" cy="1219200"/>
            </a:xfrm>
            <a:prstGeom prst="line">
              <a:avLst/>
            </a:prstGeom>
            <a:ln w="9525" cap="flat" cmpd="sng">
              <a:solidFill>
                <a:schemeClr val="bg1">
                  <a:lumMod val="75000"/>
                </a:schemeClr>
              </a:solidFill>
              <a:prstDash val="solid"/>
              <a:miter/>
              <a:headEnd type="none" w="med" len="med"/>
              <a:tailEnd type="triangle" w="med" len="med"/>
            </a:ln>
          </p:spPr>
        </p:sp>
        <p:sp>
          <p:nvSpPr>
            <p:cNvPr id="302" name="Line 80"/>
            <p:cNvSpPr/>
            <p:nvPr/>
          </p:nvSpPr>
          <p:spPr>
            <a:xfrm flipV="1">
              <a:off x="6877050" y="4600575"/>
              <a:ext cx="609600" cy="304800"/>
            </a:xfrm>
            <a:prstGeom prst="line">
              <a:avLst/>
            </a:prstGeom>
            <a:ln w="9525" cap="flat" cmpd="sng">
              <a:solidFill>
                <a:schemeClr val="bg1">
                  <a:lumMod val="75000"/>
                </a:schemeClr>
              </a:solidFill>
              <a:prstDash val="solid"/>
              <a:miter/>
              <a:headEnd type="none" w="med" len="med"/>
              <a:tailEnd type="triangle" w="med" len="med"/>
            </a:ln>
          </p:spPr>
        </p:sp>
        <p:sp>
          <p:nvSpPr>
            <p:cNvPr id="303" name="Line 81"/>
            <p:cNvSpPr/>
            <p:nvPr/>
          </p:nvSpPr>
          <p:spPr>
            <a:xfrm flipV="1">
              <a:off x="6877050" y="41433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04" name="Line 82"/>
            <p:cNvSpPr/>
            <p:nvPr/>
          </p:nvSpPr>
          <p:spPr>
            <a:xfrm>
              <a:off x="6877050" y="4143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05" name="Line 83"/>
            <p:cNvSpPr/>
            <p:nvPr/>
          </p:nvSpPr>
          <p:spPr>
            <a:xfrm>
              <a:off x="6877050" y="36861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06" name="Line 84"/>
            <p:cNvSpPr/>
            <p:nvPr/>
          </p:nvSpPr>
          <p:spPr>
            <a:xfrm flipV="1">
              <a:off x="6877050" y="36861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07" name="Line 85"/>
            <p:cNvSpPr/>
            <p:nvPr/>
          </p:nvSpPr>
          <p:spPr>
            <a:xfrm>
              <a:off x="6877050" y="3152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08" name="Line 86"/>
            <p:cNvSpPr/>
            <p:nvPr/>
          </p:nvSpPr>
          <p:spPr>
            <a:xfrm flipV="1">
              <a:off x="6877050" y="3228975"/>
              <a:ext cx="609600" cy="1219200"/>
            </a:xfrm>
            <a:prstGeom prst="line">
              <a:avLst/>
            </a:prstGeom>
            <a:ln w="9525" cap="flat" cmpd="sng">
              <a:solidFill>
                <a:schemeClr val="bg1">
                  <a:lumMod val="75000"/>
                </a:schemeClr>
              </a:solidFill>
              <a:prstDash val="solid"/>
              <a:miter/>
              <a:headEnd type="none" w="med" len="med"/>
              <a:tailEnd type="triangle" w="med" len="med"/>
            </a:ln>
          </p:spPr>
        </p:sp>
        <p:sp>
          <p:nvSpPr>
            <p:cNvPr id="309" name="Oval 87"/>
            <p:cNvSpPr/>
            <p:nvPr/>
          </p:nvSpPr>
          <p:spPr>
            <a:xfrm>
              <a:off x="8248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0" name="Oval 88"/>
            <p:cNvSpPr/>
            <p:nvPr/>
          </p:nvSpPr>
          <p:spPr>
            <a:xfrm>
              <a:off x="8248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1" name="Oval 89"/>
            <p:cNvSpPr/>
            <p:nvPr/>
          </p:nvSpPr>
          <p:spPr>
            <a:xfrm>
              <a:off x="8248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2" name="Oval 90"/>
            <p:cNvSpPr/>
            <p:nvPr/>
          </p:nvSpPr>
          <p:spPr>
            <a:xfrm>
              <a:off x="8248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3" name="Oval 91"/>
            <p:cNvSpPr/>
            <p:nvPr/>
          </p:nvSpPr>
          <p:spPr>
            <a:xfrm>
              <a:off x="8248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4" name="Oval 92"/>
            <p:cNvSpPr/>
            <p:nvPr/>
          </p:nvSpPr>
          <p:spPr>
            <a:xfrm>
              <a:off x="8248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5" name="Oval 93"/>
            <p:cNvSpPr/>
            <p:nvPr/>
          </p:nvSpPr>
          <p:spPr>
            <a:xfrm>
              <a:off x="8248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16" name="Line 94"/>
            <p:cNvSpPr/>
            <p:nvPr/>
          </p:nvSpPr>
          <p:spPr>
            <a:xfrm>
              <a:off x="7639050" y="2238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17" name="Line 95"/>
            <p:cNvSpPr/>
            <p:nvPr/>
          </p:nvSpPr>
          <p:spPr>
            <a:xfrm>
              <a:off x="7639050" y="2314575"/>
              <a:ext cx="685800" cy="762000"/>
            </a:xfrm>
            <a:prstGeom prst="line">
              <a:avLst/>
            </a:prstGeom>
            <a:ln w="9525" cap="flat" cmpd="sng">
              <a:solidFill>
                <a:schemeClr val="bg1">
                  <a:lumMod val="65000"/>
                </a:schemeClr>
              </a:solidFill>
              <a:prstDash val="solid"/>
              <a:miter/>
              <a:headEnd type="none" w="med" len="med"/>
              <a:tailEnd type="triangle" w="med" len="med"/>
            </a:ln>
          </p:spPr>
        </p:sp>
        <p:sp>
          <p:nvSpPr>
            <p:cNvPr id="318" name="Line 96"/>
            <p:cNvSpPr/>
            <p:nvPr/>
          </p:nvSpPr>
          <p:spPr>
            <a:xfrm>
              <a:off x="7639050" y="2771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19" name="Line 97"/>
            <p:cNvSpPr/>
            <p:nvPr/>
          </p:nvSpPr>
          <p:spPr>
            <a:xfrm flipV="1">
              <a:off x="7639050" y="27717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20" name="Line 98"/>
            <p:cNvSpPr/>
            <p:nvPr/>
          </p:nvSpPr>
          <p:spPr>
            <a:xfrm>
              <a:off x="7639050" y="27717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321" name="Line 99"/>
            <p:cNvSpPr/>
            <p:nvPr/>
          </p:nvSpPr>
          <p:spPr>
            <a:xfrm flipV="1">
              <a:off x="7639050" y="4600575"/>
              <a:ext cx="609600" cy="304800"/>
            </a:xfrm>
            <a:prstGeom prst="line">
              <a:avLst/>
            </a:prstGeom>
            <a:ln w="9525" cap="flat" cmpd="sng">
              <a:solidFill>
                <a:schemeClr val="bg1">
                  <a:lumMod val="65000"/>
                </a:schemeClr>
              </a:solidFill>
              <a:prstDash val="solid"/>
              <a:miter/>
              <a:headEnd type="none" w="med" len="med"/>
              <a:tailEnd type="triangle" w="med" len="med"/>
            </a:ln>
          </p:spPr>
        </p:sp>
        <p:sp>
          <p:nvSpPr>
            <p:cNvPr id="322" name="Line 100"/>
            <p:cNvSpPr/>
            <p:nvPr/>
          </p:nvSpPr>
          <p:spPr>
            <a:xfrm flipV="1">
              <a:off x="7639050" y="41433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23" name="Line 101"/>
            <p:cNvSpPr/>
            <p:nvPr/>
          </p:nvSpPr>
          <p:spPr>
            <a:xfrm>
              <a:off x="7639050" y="4143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24" name="Line 102"/>
            <p:cNvSpPr/>
            <p:nvPr/>
          </p:nvSpPr>
          <p:spPr>
            <a:xfrm>
              <a:off x="7639050" y="36861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25" name="Line 103"/>
            <p:cNvSpPr/>
            <p:nvPr/>
          </p:nvSpPr>
          <p:spPr>
            <a:xfrm flipV="1">
              <a:off x="7639050" y="36861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26" name="Line 104"/>
            <p:cNvSpPr/>
            <p:nvPr/>
          </p:nvSpPr>
          <p:spPr>
            <a:xfrm>
              <a:off x="7639050" y="3152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27" name="Line 105"/>
            <p:cNvSpPr/>
            <p:nvPr/>
          </p:nvSpPr>
          <p:spPr>
            <a:xfrm flipV="1">
              <a:off x="7639050" y="32289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328" name="Oval 106"/>
            <p:cNvSpPr/>
            <p:nvPr/>
          </p:nvSpPr>
          <p:spPr>
            <a:xfrm>
              <a:off x="9010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29" name="Oval 107"/>
            <p:cNvSpPr/>
            <p:nvPr/>
          </p:nvSpPr>
          <p:spPr>
            <a:xfrm>
              <a:off x="9010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0" name="Oval 108"/>
            <p:cNvSpPr/>
            <p:nvPr/>
          </p:nvSpPr>
          <p:spPr>
            <a:xfrm>
              <a:off x="9010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1" name="Oval 109"/>
            <p:cNvSpPr/>
            <p:nvPr/>
          </p:nvSpPr>
          <p:spPr>
            <a:xfrm>
              <a:off x="9010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2" name="Oval 110"/>
            <p:cNvSpPr/>
            <p:nvPr/>
          </p:nvSpPr>
          <p:spPr>
            <a:xfrm>
              <a:off x="9010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3" name="Oval 111"/>
            <p:cNvSpPr/>
            <p:nvPr/>
          </p:nvSpPr>
          <p:spPr>
            <a:xfrm>
              <a:off x="9010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4" name="Oval 112"/>
            <p:cNvSpPr/>
            <p:nvPr/>
          </p:nvSpPr>
          <p:spPr>
            <a:xfrm>
              <a:off x="9010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5" name="Line 113"/>
            <p:cNvSpPr/>
            <p:nvPr/>
          </p:nvSpPr>
          <p:spPr>
            <a:xfrm>
              <a:off x="8401050" y="2238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36" name="Line 114"/>
            <p:cNvSpPr/>
            <p:nvPr/>
          </p:nvSpPr>
          <p:spPr>
            <a:xfrm>
              <a:off x="8401050" y="2314575"/>
              <a:ext cx="685800" cy="762000"/>
            </a:xfrm>
            <a:prstGeom prst="line">
              <a:avLst/>
            </a:prstGeom>
            <a:ln w="9525" cap="flat" cmpd="sng">
              <a:solidFill>
                <a:schemeClr val="bg1">
                  <a:lumMod val="75000"/>
                </a:schemeClr>
              </a:solidFill>
              <a:prstDash val="solid"/>
              <a:miter/>
              <a:headEnd type="none" w="med" len="med"/>
              <a:tailEnd type="triangle" w="med" len="med"/>
            </a:ln>
          </p:spPr>
        </p:sp>
        <p:sp>
          <p:nvSpPr>
            <p:cNvPr id="337" name="Line 115"/>
            <p:cNvSpPr/>
            <p:nvPr/>
          </p:nvSpPr>
          <p:spPr>
            <a:xfrm>
              <a:off x="8401050" y="2771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38" name="Line 116"/>
            <p:cNvSpPr/>
            <p:nvPr/>
          </p:nvSpPr>
          <p:spPr>
            <a:xfrm flipV="1">
              <a:off x="8401050" y="27717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39" name="Line 117"/>
            <p:cNvSpPr/>
            <p:nvPr/>
          </p:nvSpPr>
          <p:spPr>
            <a:xfrm>
              <a:off x="8401050" y="2771775"/>
              <a:ext cx="609600" cy="1219200"/>
            </a:xfrm>
            <a:prstGeom prst="line">
              <a:avLst/>
            </a:prstGeom>
            <a:ln w="9525" cap="flat" cmpd="sng">
              <a:solidFill>
                <a:schemeClr val="bg1">
                  <a:lumMod val="75000"/>
                </a:schemeClr>
              </a:solidFill>
              <a:prstDash val="solid"/>
              <a:miter/>
              <a:headEnd type="none" w="med" len="med"/>
              <a:tailEnd type="triangle" w="med" len="med"/>
            </a:ln>
          </p:spPr>
        </p:sp>
        <p:sp>
          <p:nvSpPr>
            <p:cNvPr id="340" name="Line 118"/>
            <p:cNvSpPr/>
            <p:nvPr/>
          </p:nvSpPr>
          <p:spPr>
            <a:xfrm flipV="1">
              <a:off x="8401050" y="4600575"/>
              <a:ext cx="609600" cy="304800"/>
            </a:xfrm>
            <a:prstGeom prst="line">
              <a:avLst/>
            </a:prstGeom>
            <a:ln w="9525" cap="flat" cmpd="sng">
              <a:solidFill>
                <a:schemeClr val="bg1">
                  <a:lumMod val="75000"/>
                </a:schemeClr>
              </a:solidFill>
              <a:prstDash val="solid"/>
              <a:miter/>
              <a:headEnd type="none" w="med" len="med"/>
              <a:tailEnd type="triangle" w="med" len="med"/>
            </a:ln>
          </p:spPr>
        </p:sp>
        <p:sp>
          <p:nvSpPr>
            <p:cNvPr id="341" name="Line 119"/>
            <p:cNvSpPr/>
            <p:nvPr/>
          </p:nvSpPr>
          <p:spPr>
            <a:xfrm flipV="1">
              <a:off x="8401050" y="41433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42" name="Line 120"/>
            <p:cNvSpPr/>
            <p:nvPr/>
          </p:nvSpPr>
          <p:spPr>
            <a:xfrm>
              <a:off x="8401050" y="4143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43" name="Line 121"/>
            <p:cNvSpPr/>
            <p:nvPr/>
          </p:nvSpPr>
          <p:spPr>
            <a:xfrm>
              <a:off x="8401050" y="36861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44" name="Line 122"/>
            <p:cNvSpPr/>
            <p:nvPr/>
          </p:nvSpPr>
          <p:spPr>
            <a:xfrm flipV="1">
              <a:off x="8401050" y="36861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45" name="Line 123"/>
            <p:cNvSpPr/>
            <p:nvPr/>
          </p:nvSpPr>
          <p:spPr>
            <a:xfrm>
              <a:off x="8401050" y="3152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46" name="Line 124"/>
            <p:cNvSpPr/>
            <p:nvPr/>
          </p:nvSpPr>
          <p:spPr>
            <a:xfrm flipV="1">
              <a:off x="8401050" y="3228975"/>
              <a:ext cx="609600" cy="1219200"/>
            </a:xfrm>
            <a:prstGeom prst="line">
              <a:avLst/>
            </a:prstGeom>
            <a:ln w="9525" cap="flat" cmpd="sng">
              <a:solidFill>
                <a:schemeClr val="bg1">
                  <a:lumMod val="75000"/>
                </a:schemeClr>
              </a:solidFill>
              <a:prstDash val="solid"/>
              <a:miter/>
              <a:headEnd type="none" w="med" len="med"/>
              <a:tailEnd type="triangle" w="med" len="med"/>
            </a:ln>
          </p:spPr>
        </p:sp>
        <p:sp>
          <p:nvSpPr>
            <p:cNvPr id="347" name="Oval 125"/>
            <p:cNvSpPr/>
            <p:nvPr/>
          </p:nvSpPr>
          <p:spPr>
            <a:xfrm>
              <a:off x="9772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8" name="Oval 126"/>
            <p:cNvSpPr/>
            <p:nvPr/>
          </p:nvSpPr>
          <p:spPr>
            <a:xfrm>
              <a:off x="9772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9" name="Oval 127"/>
            <p:cNvSpPr/>
            <p:nvPr/>
          </p:nvSpPr>
          <p:spPr>
            <a:xfrm>
              <a:off x="9772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0" name="Oval 128"/>
            <p:cNvSpPr/>
            <p:nvPr/>
          </p:nvSpPr>
          <p:spPr>
            <a:xfrm>
              <a:off x="9772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1" name="Oval 129"/>
            <p:cNvSpPr/>
            <p:nvPr/>
          </p:nvSpPr>
          <p:spPr>
            <a:xfrm>
              <a:off x="9772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2" name="Oval 130"/>
            <p:cNvSpPr/>
            <p:nvPr/>
          </p:nvSpPr>
          <p:spPr>
            <a:xfrm>
              <a:off x="9772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3" name="Oval 131"/>
            <p:cNvSpPr/>
            <p:nvPr/>
          </p:nvSpPr>
          <p:spPr>
            <a:xfrm>
              <a:off x="9772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4" name="Line 132"/>
            <p:cNvSpPr/>
            <p:nvPr/>
          </p:nvSpPr>
          <p:spPr>
            <a:xfrm>
              <a:off x="9163050" y="2238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55" name="Line 133"/>
            <p:cNvSpPr/>
            <p:nvPr/>
          </p:nvSpPr>
          <p:spPr>
            <a:xfrm>
              <a:off x="9163050" y="2314575"/>
              <a:ext cx="685800" cy="762000"/>
            </a:xfrm>
            <a:prstGeom prst="line">
              <a:avLst/>
            </a:prstGeom>
            <a:ln w="9525" cap="flat" cmpd="sng">
              <a:solidFill>
                <a:schemeClr val="bg1">
                  <a:lumMod val="65000"/>
                </a:schemeClr>
              </a:solidFill>
              <a:prstDash val="solid"/>
              <a:miter/>
              <a:headEnd type="none" w="med" len="med"/>
              <a:tailEnd type="triangle" w="med" len="med"/>
            </a:ln>
          </p:spPr>
        </p:sp>
        <p:sp>
          <p:nvSpPr>
            <p:cNvPr id="356" name="Line 134"/>
            <p:cNvSpPr/>
            <p:nvPr/>
          </p:nvSpPr>
          <p:spPr>
            <a:xfrm>
              <a:off x="9163050" y="2771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57" name="Line 135"/>
            <p:cNvSpPr/>
            <p:nvPr/>
          </p:nvSpPr>
          <p:spPr>
            <a:xfrm flipV="1">
              <a:off x="9163050" y="27717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58" name="Line 136"/>
            <p:cNvSpPr/>
            <p:nvPr/>
          </p:nvSpPr>
          <p:spPr>
            <a:xfrm>
              <a:off x="9163050" y="27717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359" name="Line 137"/>
            <p:cNvSpPr/>
            <p:nvPr/>
          </p:nvSpPr>
          <p:spPr>
            <a:xfrm flipV="1">
              <a:off x="9163050" y="4600575"/>
              <a:ext cx="609600" cy="304800"/>
            </a:xfrm>
            <a:prstGeom prst="line">
              <a:avLst/>
            </a:prstGeom>
            <a:ln w="9525" cap="flat" cmpd="sng">
              <a:solidFill>
                <a:schemeClr val="bg1">
                  <a:lumMod val="65000"/>
                </a:schemeClr>
              </a:solidFill>
              <a:prstDash val="solid"/>
              <a:miter/>
              <a:headEnd type="none" w="med" len="med"/>
              <a:tailEnd type="triangle" w="med" len="med"/>
            </a:ln>
          </p:spPr>
        </p:sp>
        <p:sp>
          <p:nvSpPr>
            <p:cNvPr id="360" name="Line 138"/>
            <p:cNvSpPr/>
            <p:nvPr/>
          </p:nvSpPr>
          <p:spPr>
            <a:xfrm flipV="1">
              <a:off x="9163050" y="41433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61" name="Line 139"/>
            <p:cNvSpPr/>
            <p:nvPr/>
          </p:nvSpPr>
          <p:spPr>
            <a:xfrm>
              <a:off x="9163050" y="41433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62" name="Line 140"/>
            <p:cNvSpPr/>
            <p:nvPr/>
          </p:nvSpPr>
          <p:spPr>
            <a:xfrm>
              <a:off x="9163050" y="3686175"/>
              <a:ext cx="609600" cy="762000"/>
            </a:xfrm>
            <a:prstGeom prst="line">
              <a:avLst/>
            </a:prstGeom>
            <a:ln w="9525" cap="flat" cmpd="sng">
              <a:solidFill>
                <a:schemeClr val="bg1">
                  <a:lumMod val="65000"/>
                </a:schemeClr>
              </a:solidFill>
              <a:prstDash val="solid"/>
              <a:miter/>
              <a:headEnd type="none" w="med" len="med"/>
              <a:tailEnd type="triangle" w="med" len="med"/>
            </a:ln>
          </p:spPr>
        </p:sp>
        <p:sp>
          <p:nvSpPr>
            <p:cNvPr id="363" name="Line 141"/>
            <p:cNvSpPr/>
            <p:nvPr/>
          </p:nvSpPr>
          <p:spPr>
            <a:xfrm flipV="1">
              <a:off x="9163050" y="36861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64" name="Line 142"/>
            <p:cNvSpPr/>
            <p:nvPr/>
          </p:nvSpPr>
          <p:spPr>
            <a:xfrm>
              <a:off x="9163050" y="3152775"/>
              <a:ext cx="609600" cy="381000"/>
            </a:xfrm>
            <a:prstGeom prst="line">
              <a:avLst/>
            </a:prstGeom>
            <a:ln w="9525" cap="flat" cmpd="sng">
              <a:solidFill>
                <a:schemeClr val="bg1">
                  <a:lumMod val="65000"/>
                </a:schemeClr>
              </a:solidFill>
              <a:prstDash val="solid"/>
              <a:miter/>
              <a:headEnd type="none" w="med" len="med"/>
              <a:tailEnd type="triangle" w="med" len="med"/>
            </a:ln>
          </p:spPr>
        </p:sp>
        <p:sp>
          <p:nvSpPr>
            <p:cNvPr id="365" name="Line 143"/>
            <p:cNvSpPr/>
            <p:nvPr/>
          </p:nvSpPr>
          <p:spPr>
            <a:xfrm flipV="1">
              <a:off x="9163050" y="3228975"/>
              <a:ext cx="609600" cy="1219200"/>
            </a:xfrm>
            <a:prstGeom prst="line">
              <a:avLst/>
            </a:prstGeom>
            <a:ln w="9525" cap="flat" cmpd="sng">
              <a:solidFill>
                <a:schemeClr val="bg1">
                  <a:lumMod val="65000"/>
                </a:schemeClr>
              </a:solidFill>
              <a:prstDash val="solid"/>
              <a:miter/>
              <a:headEnd type="none" w="med" len="med"/>
              <a:tailEnd type="triangle" w="med" len="med"/>
            </a:ln>
          </p:spPr>
        </p:sp>
        <p:sp>
          <p:nvSpPr>
            <p:cNvPr id="366" name="Oval 144"/>
            <p:cNvSpPr/>
            <p:nvPr/>
          </p:nvSpPr>
          <p:spPr>
            <a:xfrm>
              <a:off x="10534650" y="2162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7" name="Oval 145"/>
            <p:cNvSpPr/>
            <p:nvPr/>
          </p:nvSpPr>
          <p:spPr>
            <a:xfrm>
              <a:off x="10534650" y="2619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8" name="Oval 146"/>
            <p:cNvSpPr/>
            <p:nvPr/>
          </p:nvSpPr>
          <p:spPr>
            <a:xfrm>
              <a:off x="10534650" y="35337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9" name="Oval 147"/>
            <p:cNvSpPr/>
            <p:nvPr/>
          </p:nvSpPr>
          <p:spPr>
            <a:xfrm>
              <a:off x="10534650" y="39909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0" name="Oval 148"/>
            <p:cNvSpPr/>
            <p:nvPr/>
          </p:nvSpPr>
          <p:spPr>
            <a:xfrm>
              <a:off x="10534650" y="44481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1" name="Oval 149"/>
            <p:cNvSpPr/>
            <p:nvPr/>
          </p:nvSpPr>
          <p:spPr>
            <a:xfrm>
              <a:off x="10534650" y="49053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2" name="Oval 150"/>
            <p:cNvSpPr/>
            <p:nvPr/>
          </p:nvSpPr>
          <p:spPr>
            <a:xfrm>
              <a:off x="10534650" y="3076575"/>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3" name="Line 151"/>
            <p:cNvSpPr/>
            <p:nvPr/>
          </p:nvSpPr>
          <p:spPr>
            <a:xfrm>
              <a:off x="9925050" y="2238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74" name="Line 152"/>
            <p:cNvSpPr/>
            <p:nvPr/>
          </p:nvSpPr>
          <p:spPr>
            <a:xfrm>
              <a:off x="9925050" y="2314575"/>
              <a:ext cx="685800" cy="762000"/>
            </a:xfrm>
            <a:prstGeom prst="line">
              <a:avLst/>
            </a:prstGeom>
            <a:ln w="9525" cap="flat" cmpd="sng">
              <a:solidFill>
                <a:schemeClr val="bg1">
                  <a:lumMod val="75000"/>
                </a:schemeClr>
              </a:solidFill>
              <a:prstDash val="solid"/>
              <a:miter/>
              <a:headEnd type="none" w="med" len="med"/>
              <a:tailEnd type="triangle" w="med" len="med"/>
            </a:ln>
          </p:spPr>
        </p:sp>
        <p:sp>
          <p:nvSpPr>
            <p:cNvPr id="375" name="Line 153"/>
            <p:cNvSpPr/>
            <p:nvPr/>
          </p:nvSpPr>
          <p:spPr>
            <a:xfrm>
              <a:off x="9925050" y="2771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76" name="Line 154"/>
            <p:cNvSpPr/>
            <p:nvPr/>
          </p:nvSpPr>
          <p:spPr>
            <a:xfrm flipV="1">
              <a:off x="9925050" y="27717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77" name="Line 155"/>
            <p:cNvSpPr/>
            <p:nvPr/>
          </p:nvSpPr>
          <p:spPr>
            <a:xfrm>
              <a:off x="9925050" y="2771775"/>
              <a:ext cx="609600" cy="1219200"/>
            </a:xfrm>
            <a:prstGeom prst="line">
              <a:avLst/>
            </a:prstGeom>
            <a:ln w="9525" cap="flat" cmpd="sng">
              <a:solidFill>
                <a:schemeClr val="bg1">
                  <a:lumMod val="75000"/>
                </a:schemeClr>
              </a:solidFill>
              <a:prstDash val="solid"/>
              <a:miter/>
              <a:headEnd type="none" w="med" len="med"/>
              <a:tailEnd type="triangle" w="med" len="med"/>
            </a:ln>
          </p:spPr>
        </p:sp>
        <p:sp>
          <p:nvSpPr>
            <p:cNvPr id="378" name="Line 156"/>
            <p:cNvSpPr/>
            <p:nvPr/>
          </p:nvSpPr>
          <p:spPr>
            <a:xfrm flipV="1">
              <a:off x="9925050" y="4600575"/>
              <a:ext cx="609600" cy="304800"/>
            </a:xfrm>
            <a:prstGeom prst="line">
              <a:avLst/>
            </a:prstGeom>
            <a:ln w="9525" cap="flat" cmpd="sng">
              <a:solidFill>
                <a:schemeClr val="bg1">
                  <a:lumMod val="75000"/>
                </a:schemeClr>
              </a:solidFill>
              <a:prstDash val="solid"/>
              <a:miter/>
              <a:headEnd type="none" w="med" len="med"/>
              <a:tailEnd type="triangle" w="med" len="med"/>
            </a:ln>
          </p:spPr>
        </p:sp>
        <p:sp>
          <p:nvSpPr>
            <p:cNvPr id="379" name="Line 157"/>
            <p:cNvSpPr/>
            <p:nvPr/>
          </p:nvSpPr>
          <p:spPr>
            <a:xfrm flipV="1">
              <a:off x="9925050" y="41433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80" name="Line 158"/>
            <p:cNvSpPr/>
            <p:nvPr/>
          </p:nvSpPr>
          <p:spPr>
            <a:xfrm>
              <a:off x="9925050" y="41433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81" name="Line 159"/>
            <p:cNvSpPr/>
            <p:nvPr/>
          </p:nvSpPr>
          <p:spPr>
            <a:xfrm>
              <a:off x="9925050" y="3686175"/>
              <a:ext cx="609600" cy="762000"/>
            </a:xfrm>
            <a:prstGeom prst="line">
              <a:avLst/>
            </a:prstGeom>
            <a:ln w="9525" cap="flat" cmpd="sng">
              <a:solidFill>
                <a:schemeClr val="bg1">
                  <a:lumMod val="75000"/>
                </a:schemeClr>
              </a:solidFill>
              <a:prstDash val="solid"/>
              <a:miter/>
              <a:headEnd type="none" w="med" len="med"/>
              <a:tailEnd type="triangle" w="med" len="med"/>
            </a:ln>
          </p:spPr>
        </p:sp>
        <p:sp>
          <p:nvSpPr>
            <p:cNvPr id="382" name="Line 160"/>
            <p:cNvSpPr/>
            <p:nvPr/>
          </p:nvSpPr>
          <p:spPr>
            <a:xfrm flipV="1">
              <a:off x="9925050" y="36861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83" name="Line 161"/>
            <p:cNvSpPr/>
            <p:nvPr/>
          </p:nvSpPr>
          <p:spPr>
            <a:xfrm>
              <a:off x="9925050" y="3152775"/>
              <a:ext cx="609600" cy="381000"/>
            </a:xfrm>
            <a:prstGeom prst="line">
              <a:avLst/>
            </a:prstGeom>
            <a:ln w="9525" cap="flat" cmpd="sng">
              <a:solidFill>
                <a:schemeClr val="bg1">
                  <a:lumMod val="75000"/>
                </a:schemeClr>
              </a:solidFill>
              <a:prstDash val="solid"/>
              <a:miter/>
              <a:headEnd type="none" w="med" len="med"/>
              <a:tailEnd type="triangle" w="med" len="med"/>
            </a:ln>
          </p:spPr>
        </p:sp>
        <p:sp>
          <p:nvSpPr>
            <p:cNvPr id="384" name="Line 162"/>
            <p:cNvSpPr/>
            <p:nvPr/>
          </p:nvSpPr>
          <p:spPr>
            <a:xfrm flipV="1">
              <a:off x="9925050" y="3228975"/>
              <a:ext cx="609600" cy="1219200"/>
            </a:xfrm>
            <a:prstGeom prst="line">
              <a:avLst/>
            </a:prstGeom>
            <a:ln w="9525" cap="flat" cmpd="sng">
              <a:solidFill>
                <a:schemeClr val="bg1">
                  <a:lumMod val="75000"/>
                </a:schemeClr>
              </a:solidFill>
              <a:prstDash val="solid"/>
              <a:miter/>
              <a:headEnd type="none" w="med" len="med"/>
              <a:tailEnd type="triangle" w="med" len="med"/>
            </a:ln>
          </p:spPr>
        </p:sp>
      </p:grpSp>
    </p:spTree>
    <p:extLst>
      <p:ext uri="{BB962C8B-B14F-4D97-AF65-F5344CB8AC3E}">
        <p14:creationId xmlns:p14="http://schemas.microsoft.com/office/powerpoint/2010/main" val="37917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44032"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1" name="文本框 10"/>
          <p:cNvSpPr txBox="1"/>
          <p:nvPr/>
        </p:nvSpPr>
        <p:spPr>
          <a:xfrm>
            <a:off x="610392" y="946460"/>
            <a:ext cx="1222224" cy="707886"/>
          </a:xfrm>
          <a:prstGeom prst="rect">
            <a:avLst/>
          </a:prstGeom>
          <a:noFill/>
        </p:spPr>
        <p:txBody>
          <a:bodyPr wrap="square" rtlCol="0">
            <a:spAutoFit/>
          </a:bodyPr>
          <a:lstStyle/>
          <a:p>
            <a:r>
              <a:rPr lang="zh-CN" altLang="en-US" sz="4000" b="1" dirty="0"/>
              <a:t>例</a:t>
            </a:r>
          </a:p>
        </p:txBody>
      </p:sp>
      <p:sp>
        <p:nvSpPr>
          <p:cNvPr id="707" name="Oval 29"/>
          <p:cNvSpPr/>
          <p:nvPr/>
        </p:nvSpPr>
        <p:spPr>
          <a:xfrm>
            <a:off x="5638800" y="1828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08" name="Oval 30"/>
          <p:cNvSpPr/>
          <p:nvPr/>
        </p:nvSpPr>
        <p:spPr>
          <a:xfrm>
            <a:off x="5638800" y="2286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09" name="Oval 31"/>
          <p:cNvSpPr/>
          <p:nvPr/>
        </p:nvSpPr>
        <p:spPr>
          <a:xfrm>
            <a:off x="5638800" y="3200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10" name="Oval 32"/>
          <p:cNvSpPr/>
          <p:nvPr/>
        </p:nvSpPr>
        <p:spPr>
          <a:xfrm>
            <a:off x="5638800" y="3657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11" name="Oval 33"/>
          <p:cNvSpPr/>
          <p:nvPr/>
        </p:nvSpPr>
        <p:spPr>
          <a:xfrm>
            <a:off x="5638800" y="4114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12" name="Oval 34"/>
          <p:cNvSpPr/>
          <p:nvPr/>
        </p:nvSpPr>
        <p:spPr>
          <a:xfrm>
            <a:off x="5638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14" name="Text Box 36"/>
          <p:cNvSpPr txBox="1"/>
          <p:nvPr/>
        </p:nvSpPr>
        <p:spPr>
          <a:xfrm>
            <a:off x="5257800" y="2057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715" name="Text Box 37"/>
          <p:cNvSpPr txBox="1"/>
          <p:nvPr/>
        </p:nvSpPr>
        <p:spPr>
          <a:xfrm>
            <a:off x="5257800"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716" name="Text Box 38"/>
          <p:cNvSpPr txBox="1"/>
          <p:nvPr/>
        </p:nvSpPr>
        <p:spPr>
          <a:xfrm>
            <a:off x="5257800" y="3048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717" name="Text Box 39"/>
          <p:cNvSpPr txBox="1"/>
          <p:nvPr/>
        </p:nvSpPr>
        <p:spPr>
          <a:xfrm>
            <a:off x="5257800" y="3505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718" name="Text Box 40"/>
          <p:cNvSpPr txBox="1"/>
          <p:nvPr/>
        </p:nvSpPr>
        <p:spPr>
          <a:xfrm>
            <a:off x="5257800" y="3962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719" name="Text Box 41"/>
          <p:cNvSpPr txBox="1"/>
          <p:nvPr/>
        </p:nvSpPr>
        <p:spPr>
          <a:xfrm>
            <a:off x="5257800" y="4419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720" name="Oval 42"/>
          <p:cNvSpPr/>
          <p:nvPr/>
        </p:nvSpPr>
        <p:spPr>
          <a:xfrm>
            <a:off x="5638800" y="2743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1" name="Oval 43"/>
          <p:cNvSpPr/>
          <p:nvPr/>
        </p:nvSpPr>
        <p:spPr>
          <a:xfrm>
            <a:off x="6400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2" name="Oval 44"/>
          <p:cNvSpPr/>
          <p:nvPr/>
        </p:nvSpPr>
        <p:spPr>
          <a:xfrm>
            <a:off x="6400800" y="2286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3" name="Oval 45"/>
          <p:cNvSpPr/>
          <p:nvPr/>
        </p:nvSpPr>
        <p:spPr>
          <a:xfrm>
            <a:off x="6400800" y="3200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4" name="Oval 46"/>
          <p:cNvSpPr/>
          <p:nvPr/>
        </p:nvSpPr>
        <p:spPr>
          <a:xfrm>
            <a:off x="6400800" y="3657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5" name="Oval 47"/>
          <p:cNvSpPr/>
          <p:nvPr/>
        </p:nvSpPr>
        <p:spPr>
          <a:xfrm>
            <a:off x="6400800" y="4114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6" name="Oval 48"/>
          <p:cNvSpPr/>
          <p:nvPr/>
        </p:nvSpPr>
        <p:spPr>
          <a:xfrm>
            <a:off x="6400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7" name="Oval 49"/>
          <p:cNvSpPr/>
          <p:nvPr/>
        </p:nvSpPr>
        <p:spPr>
          <a:xfrm>
            <a:off x="6400800" y="2743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28" name="Line 50"/>
          <p:cNvSpPr/>
          <p:nvPr/>
        </p:nvSpPr>
        <p:spPr>
          <a:xfrm>
            <a:off x="5791200" y="1905000"/>
            <a:ext cx="609600" cy="381000"/>
          </a:xfrm>
          <a:prstGeom prst="line">
            <a:avLst/>
          </a:prstGeom>
          <a:ln w="9525" cap="flat" cmpd="sng">
            <a:solidFill>
              <a:srgbClr val="EAEAEA"/>
            </a:solidFill>
            <a:prstDash val="solid"/>
            <a:miter/>
            <a:headEnd type="none" w="med" len="med"/>
            <a:tailEnd type="triangle" w="med" len="med"/>
          </a:ln>
        </p:spPr>
      </p:sp>
      <p:sp>
        <p:nvSpPr>
          <p:cNvPr id="729" name="Line 51"/>
          <p:cNvSpPr/>
          <p:nvPr/>
        </p:nvSpPr>
        <p:spPr>
          <a:xfrm>
            <a:off x="5791200" y="1981200"/>
            <a:ext cx="685800" cy="762000"/>
          </a:xfrm>
          <a:prstGeom prst="line">
            <a:avLst/>
          </a:prstGeom>
          <a:ln w="9525" cap="flat" cmpd="sng">
            <a:solidFill>
              <a:srgbClr val="EAEAEA"/>
            </a:solidFill>
            <a:prstDash val="solid"/>
            <a:miter/>
            <a:headEnd type="none" w="med" len="med"/>
            <a:tailEnd type="triangle" w="med" len="med"/>
          </a:ln>
        </p:spPr>
      </p:sp>
      <p:sp>
        <p:nvSpPr>
          <p:cNvPr id="730" name="Line 52"/>
          <p:cNvSpPr/>
          <p:nvPr/>
        </p:nvSpPr>
        <p:spPr>
          <a:xfrm>
            <a:off x="5791200" y="2438400"/>
            <a:ext cx="609600" cy="381000"/>
          </a:xfrm>
          <a:prstGeom prst="line">
            <a:avLst/>
          </a:prstGeom>
          <a:ln w="9525" cap="flat" cmpd="sng">
            <a:solidFill>
              <a:srgbClr val="EAEAEA"/>
            </a:solidFill>
            <a:prstDash val="solid"/>
            <a:miter/>
            <a:headEnd type="none" w="med" len="med"/>
            <a:tailEnd type="triangle" w="med" len="med"/>
          </a:ln>
        </p:spPr>
      </p:sp>
      <p:sp>
        <p:nvSpPr>
          <p:cNvPr id="731" name="Line 53"/>
          <p:cNvSpPr/>
          <p:nvPr/>
        </p:nvSpPr>
        <p:spPr>
          <a:xfrm flipV="1">
            <a:off x="5791200" y="2438400"/>
            <a:ext cx="609600" cy="762000"/>
          </a:xfrm>
          <a:prstGeom prst="line">
            <a:avLst/>
          </a:prstGeom>
          <a:ln w="9525" cap="flat" cmpd="sng">
            <a:solidFill>
              <a:srgbClr val="EAEAEA"/>
            </a:solidFill>
            <a:prstDash val="solid"/>
            <a:miter/>
            <a:headEnd type="none" w="med" len="med"/>
            <a:tailEnd type="triangle" w="med" len="med"/>
          </a:ln>
        </p:spPr>
      </p:sp>
      <p:sp>
        <p:nvSpPr>
          <p:cNvPr id="732" name="Line 54"/>
          <p:cNvSpPr/>
          <p:nvPr/>
        </p:nvSpPr>
        <p:spPr>
          <a:xfrm>
            <a:off x="5791200" y="2438400"/>
            <a:ext cx="609600" cy="1219200"/>
          </a:xfrm>
          <a:prstGeom prst="line">
            <a:avLst/>
          </a:prstGeom>
          <a:ln w="9525" cap="flat" cmpd="sng">
            <a:solidFill>
              <a:srgbClr val="EAEAEA"/>
            </a:solidFill>
            <a:prstDash val="solid"/>
            <a:miter/>
            <a:headEnd type="none" w="med" len="med"/>
            <a:tailEnd type="triangle" w="med" len="med"/>
          </a:ln>
        </p:spPr>
      </p:sp>
      <p:sp>
        <p:nvSpPr>
          <p:cNvPr id="733" name="Line 55"/>
          <p:cNvSpPr/>
          <p:nvPr/>
        </p:nvSpPr>
        <p:spPr>
          <a:xfrm flipV="1">
            <a:off x="5791200" y="4267200"/>
            <a:ext cx="609600" cy="304800"/>
          </a:xfrm>
          <a:prstGeom prst="line">
            <a:avLst/>
          </a:prstGeom>
          <a:ln w="9525" cap="flat" cmpd="sng">
            <a:solidFill>
              <a:srgbClr val="EAEAEA"/>
            </a:solidFill>
            <a:prstDash val="solid"/>
            <a:miter/>
            <a:headEnd type="none" w="med" len="med"/>
            <a:tailEnd type="triangle" w="med" len="med"/>
          </a:ln>
        </p:spPr>
      </p:sp>
      <p:sp>
        <p:nvSpPr>
          <p:cNvPr id="734" name="Line 56"/>
          <p:cNvSpPr/>
          <p:nvPr/>
        </p:nvSpPr>
        <p:spPr>
          <a:xfrm flipV="1">
            <a:off x="5791200" y="3810000"/>
            <a:ext cx="609600" cy="762000"/>
          </a:xfrm>
          <a:prstGeom prst="line">
            <a:avLst/>
          </a:prstGeom>
          <a:ln w="9525" cap="flat" cmpd="sng">
            <a:solidFill>
              <a:srgbClr val="EAEAEA"/>
            </a:solidFill>
            <a:prstDash val="solid"/>
            <a:miter/>
            <a:headEnd type="none" w="med" len="med"/>
            <a:tailEnd type="triangle" w="med" len="med"/>
          </a:ln>
        </p:spPr>
      </p:sp>
      <p:sp>
        <p:nvSpPr>
          <p:cNvPr id="735" name="Line 57"/>
          <p:cNvSpPr/>
          <p:nvPr/>
        </p:nvSpPr>
        <p:spPr>
          <a:xfrm>
            <a:off x="5791200" y="3810000"/>
            <a:ext cx="609600" cy="381000"/>
          </a:xfrm>
          <a:prstGeom prst="line">
            <a:avLst/>
          </a:prstGeom>
          <a:ln w="9525" cap="flat" cmpd="sng">
            <a:solidFill>
              <a:srgbClr val="EAEAEA"/>
            </a:solidFill>
            <a:prstDash val="solid"/>
            <a:miter/>
            <a:headEnd type="none" w="med" len="med"/>
            <a:tailEnd type="triangle" w="med" len="med"/>
          </a:ln>
        </p:spPr>
      </p:sp>
      <p:sp>
        <p:nvSpPr>
          <p:cNvPr id="736" name="Line 58"/>
          <p:cNvSpPr/>
          <p:nvPr/>
        </p:nvSpPr>
        <p:spPr>
          <a:xfrm>
            <a:off x="5791200" y="3352800"/>
            <a:ext cx="609600" cy="762000"/>
          </a:xfrm>
          <a:prstGeom prst="line">
            <a:avLst/>
          </a:prstGeom>
          <a:ln w="9525" cap="flat" cmpd="sng">
            <a:solidFill>
              <a:srgbClr val="EAEAEA"/>
            </a:solidFill>
            <a:prstDash val="solid"/>
            <a:miter/>
            <a:headEnd type="none" w="med" len="med"/>
            <a:tailEnd type="triangle" w="med" len="med"/>
          </a:ln>
        </p:spPr>
      </p:sp>
      <p:sp>
        <p:nvSpPr>
          <p:cNvPr id="737" name="Line 59"/>
          <p:cNvSpPr/>
          <p:nvPr/>
        </p:nvSpPr>
        <p:spPr>
          <a:xfrm flipV="1">
            <a:off x="5791200" y="3352800"/>
            <a:ext cx="609600" cy="381000"/>
          </a:xfrm>
          <a:prstGeom prst="line">
            <a:avLst/>
          </a:prstGeom>
          <a:ln w="9525" cap="flat" cmpd="sng">
            <a:solidFill>
              <a:srgbClr val="EAEAEA"/>
            </a:solidFill>
            <a:prstDash val="solid"/>
            <a:miter/>
            <a:headEnd type="none" w="med" len="med"/>
            <a:tailEnd type="triangle" w="med" len="med"/>
          </a:ln>
        </p:spPr>
      </p:sp>
      <p:sp>
        <p:nvSpPr>
          <p:cNvPr id="738" name="Line 60"/>
          <p:cNvSpPr/>
          <p:nvPr/>
        </p:nvSpPr>
        <p:spPr>
          <a:xfrm>
            <a:off x="5791200" y="2819400"/>
            <a:ext cx="609600" cy="381000"/>
          </a:xfrm>
          <a:prstGeom prst="line">
            <a:avLst/>
          </a:prstGeom>
          <a:ln w="9525" cap="flat" cmpd="sng">
            <a:solidFill>
              <a:srgbClr val="EAEAEA"/>
            </a:solidFill>
            <a:prstDash val="solid"/>
            <a:miter/>
            <a:headEnd type="none" w="med" len="med"/>
            <a:tailEnd type="triangle" w="med" len="med"/>
          </a:ln>
        </p:spPr>
      </p:sp>
      <p:sp>
        <p:nvSpPr>
          <p:cNvPr id="739" name="Line 61"/>
          <p:cNvSpPr/>
          <p:nvPr/>
        </p:nvSpPr>
        <p:spPr>
          <a:xfrm flipV="1">
            <a:off x="5791200" y="2895600"/>
            <a:ext cx="609600" cy="1219200"/>
          </a:xfrm>
          <a:prstGeom prst="line">
            <a:avLst/>
          </a:prstGeom>
          <a:ln w="9525" cap="flat" cmpd="sng">
            <a:solidFill>
              <a:srgbClr val="EAEAEA"/>
            </a:solidFill>
            <a:prstDash val="solid"/>
            <a:miter/>
            <a:headEnd type="none" w="med" len="med"/>
            <a:tailEnd type="triangle" w="med" len="med"/>
          </a:ln>
        </p:spPr>
      </p:sp>
      <p:sp>
        <p:nvSpPr>
          <p:cNvPr id="740" name="Oval 62"/>
          <p:cNvSpPr/>
          <p:nvPr/>
        </p:nvSpPr>
        <p:spPr>
          <a:xfrm>
            <a:off x="7162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1" name="Oval 63"/>
          <p:cNvSpPr/>
          <p:nvPr/>
        </p:nvSpPr>
        <p:spPr>
          <a:xfrm>
            <a:off x="7162800" y="2286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2" name="Oval 64"/>
          <p:cNvSpPr/>
          <p:nvPr/>
        </p:nvSpPr>
        <p:spPr>
          <a:xfrm>
            <a:off x="7162800" y="3200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3" name="Oval 65"/>
          <p:cNvSpPr/>
          <p:nvPr/>
        </p:nvSpPr>
        <p:spPr>
          <a:xfrm>
            <a:off x="7162800" y="3657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4" name="Oval 66"/>
          <p:cNvSpPr/>
          <p:nvPr/>
        </p:nvSpPr>
        <p:spPr>
          <a:xfrm>
            <a:off x="7162800" y="4114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5" name="Oval 67"/>
          <p:cNvSpPr/>
          <p:nvPr/>
        </p:nvSpPr>
        <p:spPr>
          <a:xfrm>
            <a:off x="7162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6" name="Oval 68"/>
          <p:cNvSpPr/>
          <p:nvPr/>
        </p:nvSpPr>
        <p:spPr>
          <a:xfrm>
            <a:off x="7162800" y="2743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47" name="Line 69"/>
          <p:cNvSpPr/>
          <p:nvPr/>
        </p:nvSpPr>
        <p:spPr>
          <a:xfrm>
            <a:off x="6553200" y="1905000"/>
            <a:ext cx="609600" cy="381000"/>
          </a:xfrm>
          <a:prstGeom prst="line">
            <a:avLst/>
          </a:prstGeom>
          <a:ln w="9525" cap="flat" cmpd="sng">
            <a:solidFill>
              <a:srgbClr val="EAEAEA"/>
            </a:solidFill>
            <a:prstDash val="solid"/>
            <a:miter/>
            <a:headEnd type="none" w="med" len="med"/>
            <a:tailEnd type="triangle" w="med" len="med"/>
          </a:ln>
        </p:spPr>
      </p:sp>
      <p:sp>
        <p:nvSpPr>
          <p:cNvPr id="748" name="Line 70"/>
          <p:cNvSpPr/>
          <p:nvPr/>
        </p:nvSpPr>
        <p:spPr>
          <a:xfrm>
            <a:off x="6553200" y="1981200"/>
            <a:ext cx="685800" cy="762000"/>
          </a:xfrm>
          <a:prstGeom prst="line">
            <a:avLst/>
          </a:prstGeom>
          <a:ln w="9525" cap="flat" cmpd="sng">
            <a:solidFill>
              <a:srgbClr val="EAEAEA"/>
            </a:solidFill>
            <a:prstDash val="solid"/>
            <a:miter/>
            <a:headEnd type="none" w="med" len="med"/>
            <a:tailEnd type="triangle" w="med" len="med"/>
          </a:ln>
        </p:spPr>
      </p:sp>
      <p:sp>
        <p:nvSpPr>
          <p:cNvPr id="749" name="Line 71"/>
          <p:cNvSpPr/>
          <p:nvPr/>
        </p:nvSpPr>
        <p:spPr>
          <a:xfrm>
            <a:off x="6553200" y="2438400"/>
            <a:ext cx="609600" cy="381000"/>
          </a:xfrm>
          <a:prstGeom prst="line">
            <a:avLst/>
          </a:prstGeom>
          <a:ln w="9525" cap="flat" cmpd="sng">
            <a:solidFill>
              <a:srgbClr val="EAEAEA"/>
            </a:solidFill>
            <a:prstDash val="solid"/>
            <a:miter/>
            <a:headEnd type="none" w="med" len="med"/>
            <a:tailEnd type="triangle" w="med" len="med"/>
          </a:ln>
        </p:spPr>
      </p:sp>
      <p:sp>
        <p:nvSpPr>
          <p:cNvPr id="750" name="Line 72"/>
          <p:cNvSpPr/>
          <p:nvPr/>
        </p:nvSpPr>
        <p:spPr>
          <a:xfrm flipV="1">
            <a:off x="6553200" y="2438400"/>
            <a:ext cx="609600" cy="762000"/>
          </a:xfrm>
          <a:prstGeom prst="line">
            <a:avLst/>
          </a:prstGeom>
          <a:ln w="9525" cap="flat" cmpd="sng">
            <a:solidFill>
              <a:srgbClr val="EAEAEA"/>
            </a:solidFill>
            <a:prstDash val="solid"/>
            <a:miter/>
            <a:headEnd type="none" w="med" len="med"/>
            <a:tailEnd type="triangle" w="med" len="med"/>
          </a:ln>
        </p:spPr>
      </p:sp>
      <p:sp>
        <p:nvSpPr>
          <p:cNvPr id="751" name="Line 73"/>
          <p:cNvSpPr/>
          <p:nvPr/>
        </p:nvSpPr>
        <p:spPr>
          <a:xfrm>
            <a:off x="6553200" y="2438400"/>
            <a:ext cx="609600" cy="1219200"/>
          </a:xfrm>
          <a:prstGeom prst="line">
            <a:avLst/>
          </a:prstGeom>
          <a:ln w="9525" cap="flat" cmpd="sng">
            <a:solidFill>
              <a:srgbClr val="EAEAEA"/>
            </a:solidFill>
            <a:prstDash val="solid"/>
            <a:miter/>
            <a:headEnd type="none" w="med" len="med"/>
            <a:tailEnd type="triangle" w="med" len="med"/>
          </a:ln>
        </p:spPr>
      </p:sp>
      <p:sp>
        <p:nvSpPr>
          <p:cNvPr id="752" name="Line 74"/>
          <p:cNvSpPr/>
          <p:nvPr/>
        </p:nvSpPr>
        <p:spPr>
          <a:xfrm flipV="1">
            <a:off x="6553200" y="4267200"/>
            <a:ext cx="609600" cy="304800"/>
          </a:xfrm>
          <a:prstGeom prst="line">
            <a:avLst/>
          </a:prstGeom>
          <a:ln w="9525" cap="flat" cmpd="sng">
            <a:solidFill>
              <a:srgbClr val="EAEAEA"/>
            </a:solidFill>
            <a:prstDash val="solid"/>
            <a:miter/>
            <a:headEnd type="none" w="med" len="med"/>
            <a:tailEnd type="triangle" w="med" len="med"/>
          </a:ln>
        </p:spPr>
      </p:sp>
      <p:sp>
        <p:nvSpPr>
          <p:cNvPr id="753" name="Line 75"/>
          <p:cNvSpPr/>
          <p:nvPr/>
        </p:nvSpPr>
        <p:spPr>
          <a:xfrm flipV="1">
            <a:off x="6553200" y="3810000"/>
            <a:ext cx="609600" cy="762000"/>
          </a:xfrm>
          <a:prstGeom prst="line">
            <a:avLst/>
          </a:prstGeom>
          <a:ln w="9525" cap="flat" cmpd="sng">
            <a:solidFill>
              <a:srgbClr val="EAEAEA"/>
            </a:solidFill>
            <a:prstDash val="solid"/>
            <a:miter/>
            <a:headEnd type="none" w="med" len="med"/>
            <a:tailEnd type="triangle" w="med" len="med"/>
          </a:ln>
        </p:spPr>
      </p:sp>
      <p:sp>
        <p:nvSpPr>
          <p:cNvPr id="754" name="Line 76"/>
          <p:cNvSpPr/>
          <p:nvPr/>
        </p:nvSpPr>
        <p:spPr>
          <a:xfrm>
            <a:off x="6553200" y="3810000"/>
            <a:ext cx="609600" cy="381000"/>
          </a:xfrm>
          <a:prstGeom prst="line">
            <a:avLst/>
          </a:prstGeom>
          <a:ln w="9525" cap="flat" cmpd="sng">
            <a:solidFill>
              <a:srgbClr val="EAEAEA"/>
            </a:solidFill>
            <a:prstDash val="solid"/>
            <a:miter/>
            <a:headEnd type="none" w="med" len="med"/>
            <a:tailEnd type="triangle" w="med" len="med"/>
          </a:ln>
        </p:spPr>
      </p:sp>
      <p:sp>
        <p:nvSpPr>
          <p:cNvPr id="755" name="Line 77"/>
          <p:cNvSpPr/>
          <p:nvPr/>
        </p:nvSpPr>
        <p:spPr>
          <a:xfrm>
            <a:off x="6553200" y="3352800"/>
            <a:ext cx="609600" cy="762000"/>
          </a:xfrm>
          <a:prstGeom prst="line">
            <a:avLst/>
          </a:prstGeom>
          <a:ln w="9525" cap="flat" cmpd="sng">
            <a:solidFill>
              <a:srgbClr val="EAEAEA"/>
            </a:solidFill>
            <a:prstDash val="solid"/>
            <a:miter/>
            <a:headEnd type="none" w="med" len="med"/>
            <a:tailEnd type="triangle" w="med" len="med"/>
          </a:ln>
        </p:spPr>
      </p:sp>
      <p:sp>
        <p:nvSpPr>
          <p:cNvPr id="756" name="Line 78"/>
          <p:cNvSpPr/>
          <p:nvPr/>
        </p:nvSpPr>
        <p:spPr>
          <a:xfrm flipV="1">
            <a:off x="6553200" y="3352800"/>
            <a:ext cx="609600" cy="381000"/>
          </a:xfrm>
          <a:prstGeom prst="line">
            <a:avLst/>
          </a:prstGeom>
          <a:ln w="9525" cap="flat" cmpd="sng">
            <a:solidFill>
              <a:srgbClr val="EAEAEA"/>
            </a:solidFill>
            <a:prstDash val="solid"/>
            <a:miter/>
            <a:headEnd type="none" w="med" len="med"/>
            <a:tailEnd type="triangle" w="med" len="med"/>
          </a:ln>
        </p:spPr>
      </p:sp>
      <p:sp>
        <p:nvSpPr>
          <p:cNvPr id="757" name="Line 79"/>
          <p:cNvSpPr/>
          <p:nvPr/>
        </p:nvSpPr>
        <p:spPr>
          <a:xfrm>
            <a:off x="6553200" y="2819400"/>
            <a:ext cx="609600" cy="381000"/>
          </a:xfrm>
          <a:prstGeom prst="line">
            <a:avLst/>
          </a:prstGeom>
          <a:ln w="9525" cap="flat" cmpd="sng">
            <a:solidFill>
              <a:srgbClr val="EAEAEA"/>
            </a:solidFill>
            <a:prstDash val="solid"/>
            <a:miter/>
            <a:headEnd type="none" w="med" len="med"/>
            <a:tailEnd type="triangle" w="med" len="med"/>
          </a:ln>
        </p:spPr>
      </p:sp>
      <p:sp>
        <p:nvSpPr>
          <p:cNvPr id="758" name="Line 80"/>
          <p:cNvSpPr/>
          <p:nvPr/>
        </p:nvSpPr>
        <p:spPr>
          <a:xfrm flipV="1">
            <a:off x="6553200" y="2895600"/>
            <a:ext cx="609600" cy="1219200"/>
          </a:xfrm>
          <a:prstGeom prst="line">
            <a:avLst/>
          </a:prstGeom>
          <a:ln w="9525" cap="flat" cmpd="sng">
            <a:solidFill>
              <a:srgbClr val="EAEAEA"/>
            </a:solidFill>
            <a:prstDash val="solid"/>
            <a:miter/>
            <a:headEnd type="none" w="med" len="med"/>
            <a:tailEnd type="triangle" w="med" len="med"/>
          </a:ln>
        </p:spPr>
      </p:sp>
      <p:sp>
        <p:nvSpPr>
          <p:cNvPr id="759" name="Oval 81"/>
          <p:cNvSpPr/>
          <p:nvPr/>
        </p:nvSpPr>
        <p:spPr>
          <a:xfrm>
            <a:off x="7924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0" name="Oval 82"/>
          <p:cNvSpPr/>
          <p:nvPr/>
        </p:nvSpPr>
        <p:spPr>
          <a:xfrm>
            <a:off x="7924800" y="2286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1" name="Oval 83"/>
          <p:cNvSpPr/>
          <p:nvPr/>
        </p:nvSpPr>
        <p:spPr>
          <a:xfrm>
            <a:off x="7924800" y="3200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2" name="Oval 84"/>
          <p:cNvSpPr/>
          <p:nvPr/>
        </p:nvSpPr>
        <p:spPr>
          <a:xfrm>
            <a:off x="7924800" y="3657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3" name="Oval 85"/>
          <p:cNvSpPr/>
          <p:nvPr/>
        </p:nvSpPr>
        <p:spPr>
          <a:xfrm>
            <a:off x="7924800" y="4114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4" name="Oval 86"/>
          <p:cNvSpPr/>
          <p:nvPr/>
        </p:nvSpPr>
        <p:spPr>
          <a:xfrm>
            <a:off x="7924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5" name="Oval 87"/>
          <p:cNvSpPr/>
          <p:nvPr/>
        </p:nvSpPr>
        <p:spPr>
          <a:xfrm>
            <a:off x="7924800" y="2743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66" name="Line 88"/>
          <p:cNvSpPr/>
          <p:nvPr/>
        </p:nvSpPr>
        <p:spPr>
          <a:xfrm>
            <a:off x="7315200" y="1905000"/>
            <a:ext cx="609600" cy="381000"/>
          </a:xfrm>
          <a:prstGeom prst="line">
            <a:avLst/>
          </a:prstGeom>
          <a:ln w="9525" cap="flat" cmpd="sng">
            <a:solidFill>
              <a:srgbClr val="EAEAEA"/>
            </a:solidFill>
            <a:prstDash val="solid"/>
            <a:miter/>
            <a:headEnd type="none" w="med" len="med"/>
            <a:tailEnd type="triangle" w="med" len="med"/>
          </a:ln>
        </p:spPr>
      </p:sp>
      <p:sp>
        <p:nvSpPr>
          <p:cNvPr id="767" name="Line 89"/>
          <p:cNvSpPr/>
          <p:nvPr/>
        </p:nvSpPr>
        <p:spPr>
          <a:xfrm>
            <a:off x="7315200" y="1981200"/>
            <a:ext cx="685800" cy="762000"/>
          </a:xfrm>
          <a:prstGeom prst="line">
            <a:avLst/>
          </a:prstGeom>
          <a:ln w="9525" cap="flat" cmpd="sng">
            <a:solidFill>
              <a:srgbClr val="EAEAEA"/>
            </a:solidFill>
            <a:prstDash val="solid"/>
            <a:miter/>
            <a:headEnd type="none" w="med" len="med"/>
            <a:tailEnd type="triangle" w="med" len="med"/>
          </a:ln>
        </p:spPr>
      </p:sp>
      <p:sp>
        <p:nvSpPr>
          <p:cNvPr id="768" name="Line 90"/>
          <p:cNvSpPr/>
          <p:nvPr/>
        </p:nvSpPr>
        <p:spPr>
          <a:xfrm>
            <a:off x="7315200" y="2438400"/>
            <a:ext cx="609600" cy="381000"/>
          </a:xfrm>
          <a:prstGeom prst="line">
            <a:avLst/>
          </a:prstGeom>
          <a:ln w="9525" cap="flat" cmpd="sng">
            <a:solidFill>
              <a:srgbClr val="EAEAEA"/>
            </a:solidFill>
            <a:prstDash val="solid"/>
            <a:miter/>
            <a:headEnd type="none" w="med" len="med"/>
            <a:tailEnd type="triangle" w="med" len="med"/>
          </a:ln>
        </p:spPr>
      </p:sp>
      <p:sp>
        <p:nvSpPr>
          <p:cNvPr id="769" name="Line 91"/>
          <p:cNvSpPr/>
          <p:nvPr/>
        </p:nvSpPr>
        <p:spPr>
          <a:xfrm flipV="1">
            <a:off x="7315200" y="2438400"/>
            <a:ext cx="609600" cy="762000"/>
          </a:xfrm>
          <a:prstGeom prst="line">
            <a:avLst/>
          </a:prstGeom>
          <a:ln w="9525" cap="flat" cmpd="sng">
            <a:solidFill>
              <a:srgbClr val="EAEAEA"/>
            </a:solidFill>
            <a:prstDash val="solid"/>
            <a:miter/>
            <a:headEnd type="none" w="med" len="med"/>
            <a:tailEnd type="triangle" w="med" len="med"/>
          </a:ln>
        </p:spPr>
      </p:sp>
      <p:sp>
        <p:nvSpPr>
          <p:cNvPr id="770" name="Line 92"/>
          <p:cNvSpPr/>
          <p:nvPr/>
        </p:nvSpPr>
        <p:spPr>
          <a:xfrm>
            <a:off x="7315200" y="2438400"/>
            <a:ext cx="609600" cy="1219200"/>
          </a:xfrm>
          <a:prstGeom prst="line">
            <a:avLst/>
          </a:prstGeom>
          <a:ln w="9525" cap="flat" cmpd="sng">
            <a:solidFill>
              <a:srgbClr val="EAEAEA"/>
            </a:solidFill>
            <a:prstDash val="solid"/>
            <a:miter/>
            <a:headEnd type="none" w="med" len="med"/>
            <a:tailEnd type="triangle" w="med" len="med"/>
          </a:ln>
        </p:spPr>
      </p:sp>
      <p:sp>
        <p:nvSpPr>
          <p:cNvPr id="771" name="Line 93"/>
          <p:cNvSpPr/>
          <p:nvPr/>
        </p:nvSpPr>
        <p:spPr>
          <a:xfrm flipV="1">
            <a:off x="7315200" y="4267200"/>
            <a:ext cx="609600" cy="304800"/>
          </a:xfrm>
          <a:prstGeom prst="line">
            <a:avLst/>
          </a:prstGeom>
          <a:ln w="9525" cap="flat" cmpd="sng">
            <a:solidFill>
              <a:srgbClr val="EAEAEA"/>
            </a:solidFill>
            <a:prstDash val="solid"/>
            <a:miter/>
            <a:headEnd type="none" w="med" len="med"/>
            <a:tailEnd type="triangle" w="med" len="med"/>
          </a:ln>
        </p:spPr>
      </p:sp>
      <p:sp>
        <p:nvSpPr>
          <p:cNvPr id="772" name="Line 94"/>
          <p:cNvSpPr/>
          <p:nvPr/>
        </p:nvSpPr>
        <p:spPr>
          <a:xfrm flipV="1">
            <a:off x="7315200" y="3810000"/>
            <a:ext cx="609600" cy="762000"/>
          </a:xfrm>
          <a:prstGeom prst="line">
            <a:avLst/>
          </a:prstGeom>
          <a:ln w="9525" cap="flat" cmpd="sng">
            <a:solidFill>
              <a:srgbClr val="EAEAEA"/>
            </a:solidFill>
            <a:prstDash val="solid"/>
            <a:miter/>
            <a:headEnd type="none" w="med" len="med"/>
            <a:tailEnd type="triangle" w="med" len="med"/>
          </a:ln>
        </p:spPr>
      </p:sp>
      <p:sp>
        <p:nvSpPr>
          <p:cNvPr id="773" name="Line 95"/>
          <p:cNvSpPr/>
          <p:nvPr/>
        </p:nvSpPr>
        <p:spPr>
          <a:xfrm>
            <a:off x="7315200" y="3810000"/>
            <a:ext cx="609600" cy="381000"/>
          </a:xfrm>
          <a:prstGeom prst="line">
            <a:avLst/>
          </a:prstGeom>
          <a:ln w="9525" cap="flat" cmpd="sng">
            <a:solidFill>
              <a:srgbClr val="EAEAEA"/>
            </a:solidFill>
            <a:prstDash val="solid"/>
            <a:miter/>
            <a:headEnd type="none" w="med" len="med"/>
            <a:tailEnd type="triangle" w="med" len="med"/>
          </a:ln>
        </p:spPr>
      </p:sp>
      <p:sp>
        <p:nvSpPr>
          <p:cNvPr id="774" name="Line 96"/>
          <p:cNvSpPr/>
          <p:nvPr/>
        </p:nvSpPr>
        <p:spPr>
          <a:xfrm>
            <a:off x="7315200" y="3352800"/>
            <a:ext cx="609600" cy="762000"/>
          </a:xfrm>
          <a:prstGeom prst="line">
            <a:avLst/>
          </a:prstGeom>
          <a:ln w="9525" cap="flat" cmpd="sng">
            <a:solidFill>
              <a:srgbClr val="EAEAEA"/>
            </a:solidFill>
            <a:prstDash val="solid"/>
            <a:miter/>
            <a:headEnd type="none" w="med" len="med"/>
            <a:tailEnd type="triangle" w="med" len="med"/>
          </a:ln>
        </p:spPr>
      </p:sp>
      <p:sp>
        <p:nvSpPr>
          <p:cNvPr id="775" name="Line 97"/>
          <p:cNvSpPr/>
          <p:nvPr/>
        </p:nvSpPr>
        <p:spPr>
          <a:xfrm flipV="1">
            <a:off x="7315200" y="3352800"/>
            <a:ext cx="609600" cy="381000"/>
          </a:xfrm>
          <a:prstGeom prst="line">
            <a:avLst/>
          </a:prstGeom>
          <a:ln w="9525" cap="flat" cmpd="sng">
            <a:solidFill>
              <a:srgbClr val="EAEAEA"/>
            </a:solidFill>
            <a:prstDash val="solid"/>
            <a:miter/>
            <a:headEnd type="none" w="med" len="med"/>
            <a:tailEnd type="triangle" w="med" len="med"/>
          </a:ln>
        </p:spPr>
      </p:sp>
      <p:sp>
        <p:nvSpPr>
          <p:cNvPr id="776" name="Line 98"/>
          <p:cNvSpPr/>
          <p:nvPr/>
        </p:nvSpPr>
        <p:spPr>
          <a:xfrm>
            <a:off x="7315200" y="2819400"/>
            <a:ext cx="609600" cy="381000"/>
          </a:xfrm>
          <a:prstGeom prst="line">
            <a:avLst/>
          </a:prstGeom>
          <a:ln w="9525" cap="flat" cmpd="sng">
            <a:solidFill>
              <a:srgbClr val="EAEAEA"/>
            </a:solidFill>
            <a:prstDash val="solid"/>
            <a:miter/>
            <a:headEnd type="none" w="med" len="med"/>
            <a:tailEnd type="triangle" w="med" len="med"/>
          </a:ln>
        </p:spPr>
      </p:sp>
      <p:sp>
        <p:nvSpPr>
          <p:cNvPr id="777" name="Line 99"/>
          <p:cNvSpPr/>
          <p:nvPr/>
        </p:nvSpPr>
        <p:spPr>
          <a:xfrm flipV="1">
            <a:off x="7315200" y="2895600"/>
            <a:ext cx="609600" cy="1219200"/>
          </a:xfrm>
          <a:prstGeom prst="line">
            <a:avLst/>
          </a:prstGeom>
          <a:ln w="9525" cap="flat" cmpd="sng">
            <a:solidFill>
              <a:srgbClr val="EAEAEA"/>
            </a:solidFill>
            <a:prstDash val="solid"/>
            <a:miter/>
            <a:headEnd type="none" w="med" len="med"/>
            <a:tailEnd type="triangle" w="med" len="med"/>
          </a:ln>
        </p:spPr>
      </p:sp>
      <p:sp>
        <p:nvSpPr>
          <p:cNvPr id="778" name="Oval 100"/>
          <p:cNvSpPr/>
          <p:nvPr/>
        </p:nvSpPr>
        <p:spPr>
          <a:xfrm>
            <a:off x="8686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79" name="Oval 101"/>
          <p:cNvSpPr/>
          <p:nvPr/>
        </p:nvSpPr>
        <p:spPr>
          <a:xfrm>
            <a:off x="8686800" y="2286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0" name="Oval 102"/>
          <p:cNvSpPr/>
          <p:nvPr/>
        </p:nvSpPr>
        <p:spPr>
          <a:xfrm>
            <a:off x="8686800" y="3200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1" name="Oval 103"/>
          <p:cNvSpPr/>
          <p:nvPr/>
        </p:nvSpPr>
        <p:spPr>
          <a:xfrm>
            <a:off x="8686800" y="3657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2" name="Oval 104"/>
          <p:cNvSpPr/>
          <p:nvPr/>
        </p:nvSpPr>
        <p:spPr>
          <a:xfrm>
            <a:off x="8686800" y="4114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3" name="Oval 105"/>
          <p:cNvSpPr/>
          <p:nvPr/>
        </p:nvSpPr>
        <p:spPr>
          <a:xfrm>
            <a:off x="8686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4" name="Oval 106"/>
          <p:cNvSpPr/>
          <p:nvPr/>
        </p:nvSpPr>
        <p:spPr>
          <a:xfrm>
            <a:off x="8686800" y="2743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85" name="Line 107"/>
          <p:cNvSpPr/>
          <p:nvPr/>
        </p:nvSpPr>
        <p:spPr>
          <a:xfrm>
            <a:off x="8077200" y="1905000"/>
            <a:ext cx="609600" cy="381000"/>
          </a:xfrm>
          <a:prstGeom prst="line">
            <a:avLst/>
          </a:prstGeom>
          <a:ln w="9525" cap="flat" cmpd="sng">
            <a:solidFill>
              <a:srgbClr val="EAEAEA"/>
            </a:solidFill>
            <a:prstDash val="solid"/>
            <a:miter/>
            <a:headEnd type="none" w="med" len="med"/>
            <a:tailEnd type="triangle" w="med" len="med"/>
          </a:ln>
        </p:spPr>
      </p:sp>
      <p:sp>
        <p:nvSpPr>
          <p:cNvPr id="786" name="Line 108"/>
          <p:cNvSpPr/>
          <p:nvPr/>
        </p:nvSpPr>
        <p:spPr>
          <a:xfrm>
            <a:off x="8077200" y="1981200"/>
            <a:ext cx="685800" cy="762000"/>
          </a:xfrm>
          <a:prstGeom prst="line">
            <a:avLst/>
          </a:prstGeom>
          <a:ln w="9525" cap="flat" cmpd="sng">
            <a:solidFill>
              <a:srgbClr val="EAEAEA"/>
            </a:solidFill>
            <a:prstDash val="solid"/>
            <a:miter/>
            <a:headEnd type="none" w="med" len="med"/>
            <a:tailEnd type="triangle" w="med" len="med"/>
          </a:ln>
        </p:spPr>
      </p:sp>
      <p:sp>
        <p:nvSpPr>
          <p:cNvPr id="787" name="Line 109"/>
          <p:cNvSpPr/>
          <p:nvPr/>
        </p:nvSpPr>
        <p:spPr>
          <a:xfrm>
            <a:off x="8077200" y="2438400"/>
            <a:ext cx="609600" cy="381000"/>
          </a:xfrm>
          <a:prstGeom prst="line">
            <a:avLst/>
          </a:prstGeom>
          <a:ln w="9525" cap="flat" cmpd="sng">
            <a:solidFill>
              <a:srgbClr val="EAEAEA"/>
            </a:solidFill>
            <a:prstDash val="solid"/>
            <a:miter/>
            <a:headEnd type="none" w="med" len="med"/>
            <a:tailEnd type="triangle" w="med" len="med"/>
          </a:ln>
        </p:spPr>
      </p:sp>
      <p:sp>
        <p:nvSpPr>
          <p:cNvPr id="788" name="Line 110"/>
          <p:cNvSpPr/>
          <p:nvPr/>
        </p:nvSpPr>
        <p:spPr>
          <a:xfrm flipV="1">
            <a:off x="8077200" y="2438400"/>
            <a:ext cx="609600" cy="762000"/>
          </a:xfrm>
          <a:prstGeom prst="line">
            <a:avLst/>
          </a:prstGeom>
          <a:ln w="9525" cap="flat" cmpd="sng">
            <a:solidFill>
              <a:srgbClr val="EAEAEA"/>
            </a:solidFill>
            <a:prstDash val="solid"/>
            <a:miter/>
            <a:headEnd type="none" w="med" len="med"/>
            <a:tailEnd type="triangle" w="med" len="med"/>
          </a:ln>
        </p:spPr>
      </p:sp>
      <p:sp>
        <p:nvSpPr>
          <p:cNvPr id="789" name="Line 111"/>
          <p:cNvSpPr/>
          <p:nvPr/>
        </p:nvSpPr>
        <p:spPr>
          <a:xfrm>
            <a:off x="8077200" y="2438400"/>
            <a:ext cx="609600" cy="1219200"/>
          </a:xfrm>
          <a:prstGeom prst="line">
            <a:avLst/>
          </a:prstGeom>
          <a:ln w="9525" cap="flat" cmpd="sng">
            <a:solidFill>
              <a:srgbClr val="EAEAEA"/>
            </a:solidFill>
            <a:prstDash val="solid"/>
            <a:miter/>
            <a:headEnd type="none" w="med" len="med"/>
            <a:tailEnd type="triangle" w="med" len="med"/>
          </a:ln>
        </p:spPr>
      </p:sp>
      <p:sp>
        <p:nvSpPr>
          <p:cNvPr id="790" name="Line 112"/>
          <p:cNvSpPr/>
          <p:nvPr/>
        </p:nvSpPr>
        <p:spPr>
          <a:xfrm flipV="1">
            <a:off x="8077200" y="4267200"/>
            <a:ext cx="609600" cy="304800"/>
          </a:xfrm>
          <a:prstGeom prst="line">
            <a:avLst/>
          </a:prstGeom>
          <a:ln w="9525" cap="flat" cmpd="sng">
            <a:solidFill>
              <a:srgbClr val="EAEAEA"/>
            </a:solidFill>
            <a:prstDash val="solid"/>
            <a:miter/>
            <a:headEnd type="none" w="med" len="med"/>
            <a:tailEnd type="triangle" w="med" len="med"/>
          </a:ln>
        </p:spPr>
      </p:sp>
      <p:sp>
        <p:nvSpPr>
          <p:cNvPr id="791" name="Line 113"/>
          <p:cNvSpPr/>
          <p:nvPr/>
        </p:nvSpPr>
        <p:spPr>
          <a:xfrm flipV="1">
            <a:off x="8077200" y="3810000"/>
            <a:ext cx="609600" cy="762000"/>
          </a:xfrm>
          <a:prstGeom prst="line">
            <a:avLst/>
          </a:prstGeom>
          <a:ln w="9525" cap="flat" cmpd="sng">
            <a:solidFill>
              <a:srgbClr val="EAEAEA"/>
            </a:solidFill>
            <a:prstDash val="solid"/>
            <a:miter/>
            <a:headEnd type="none" w="med" len="med"/>
            <a:tailEnd type="triangle" w="med" len="med"/>
          </a:ln>
        </p:spPr>
      </p:sp>
      <p:sp>
        <p:nvSpPr>
          <p:cNvPr id="792" name="Line 114"/>
          <p:cNvSpPr/>
          <p:nvPr/>
        </p:nvSpPr>
        <p:spPr>
          <a:xfrm>
            <a:off x="8077200" y="3810000"/>
            <a:ext cx="609600" cy="381000"/>
          </a:xfrm>
          <a:prstGeom prst="line">
            <a:avLst/>
          </a:prstGeom>
          <a:ln w="9525" cap="flat" cmpd="sng">
            <a:solidFill>
              <a:srgbClr val="EAEAEA"/>
            </a:solidFill>
            <a:prstDash val="solid"/>
            <a:miter/>
            <a:headEnd type="none" w="med" len="med"/>
            <a:tailEnd type="triangle" w="med" len="med"/>
          </a:ln>
        </p:spPr>
      </p:sp>
      <p:sp>
        <p:nvSpPr>
          <p:cNvPr id="793" name="Line 115"/>
          <p:cNvSpPr/>
          <p:nvPr/>
        </p:nvSpPr>
        <p:spPr>
          <a:xfrm>
            <a:off x="8077200" y="3352800"/>
            <a:ext cx="609600" cy="762000"/>
          </a:xfrm>
          <a:prstGeom prst="line">
            <a:avLst/>
          </a:prstGeom>
          <a:ln w="9525" cap="flat" cmpd="sng">
            <a:solidFill>
              <a:srgbClr val="EAEAEA"/>
            </a:solidFill>
            <a:prstDash val="solid"/>
            <a:miter/>
            <a:headEnd type="none" w="med" len="med"/>
            <a:tailEnd type="triangle" w="med" len="med"/>
          </a:ln>
        </p:spPr>
      </p:sp>
      <p:sp>
        <p:nvSpPr>
          <p:cNvPr id="794" name="Line 116"/>
          <p:cNvSpPr/>
          <p:nvPr/>
        </p:nvSpPr>
        <p:spPr>
          <a:xfrm flipV="1">
            <a:off x="8077200" y="3352800"/>
            <a:ext cx="609600" cy="381000"/>
          </a:xfrm>
          <a:prstGeom prst="line">
            <a:avLst/>
          </a:prstGeom>
          <a:ln w="9525" cap="flat" cmpd="sng">
            <a:solidFill>
              <a:srgbClr val="EAEAEA"/>
            </a:solidFill>
            <a:prstDash val="solid"/>
            <a:miter/>
            <a:headEnd type="none" w="med" len="med"/>
            <a:tailEnd type="triangle" w="med" len="med"/>
          </a:ln>
        </p:spPr>
      </p:sp>
      <p:sp>
        <p:nvSpPr>
          <p:cNvPr id="795" name="Line 117"/>
          <p:cNvSpPr/>
          <p:nvPr/>
        </p:nvSpPr>
        <p:spPr>
          <a:xfrm>
            <a:off x="8077200" y="2819400"/>
            <a:ext cx="609600" cy="381000"/>
          </a:xfrm>
          <a:prstGeom prst="line">
            <a:avLst/>
          </a:prstGeom>
          <a:ln w="9525" cap="flat" cmpd="sng">
            <a:solidFill>
              <a:srgbClr val="EAEAEA"/>
            </a:solidFill>
            <a:prstDash val="solid"/>
            <a:miter/>
            <a:headEnd type="none" w="med" len="med"/>
            <a:tailEnd type="triangle" w="med" len="med"/>
          </a:ln>
        </p:spPr>
      </p:sp>
      <p:sp>
        <p:nvSpPr>
          <p:cNvPr id="796" name="Line 118"/>
          <p:cNvSpPr/>
          <p:nvPr/>
        </p:nvSpPr>
        <p:spPr>
          <a:xfrm flipV="1">
            <a:off x="8077200" y="2895600"/>
            <a:ext cx="609600" cy="1219200"/>
          </a:xfrm>
          <a:prstGeom prst="line">
            <a:avLst/>
          </a:prstGeom>
          <a:ln w="9525" cap="flat" cmpd="sng">
            <a:solidFill>
              <a:srgbClr val="EAEAEA"/>
            </a:solidFill>
            <a:prstDash val="solid"/>
            <a:miter/>
            <a:headEnd type="none" w="med" len="med"/>
            <a:tailEnd type="triangle" w="med" len="med"/>
          </a:ln>
        </p:spPr>
      </p:sp>
      <p:sp>
        <p:nvSpPr>
          <p:cNvPr id="797" name="Oval 119"/>
          <p:cNvSpPr/>
          <p:nvPr/>
        </p:nvSpPr>
        <p:spPr>
          <a:xfrm>
            <a:off x="9448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98" name="Oval 120"/>
          <p:cNvSpPr/>
          <p:nvPr/>
        </p:nvSpPr>
        <p:spPr>
          <a:xfrm>
            <a:off x="9448800" y="2286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799" name="Oval 121"/>
          <p:cNvSpPr/>
          <p:nvPr/>
        </p:nvSpPr>
        <p:spPr>
          <a:xfrm>
            <a:off x="9448800" y="3200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00" name="Oval 122"/>
          <p:cNvSpPr/>
          <p:nvPr/>
        </p:nvSpPr>
        <p:spPr>
          <a:xfrm>
            <a:off x="9448800" y="3657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01" name="Oval 123"/>
          <p:cNvSpPr/>
          <p:nvPr/>
        </p:nvSpPr>
        <p:spPr>
          <a:xfrm>
            <a:off x="9448800" y="4114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02" name="Oval 124"/>
          <p:cNvSpPr/>
          <p:nvPr/>
        </p:nvSpPr>
        <p:spPr>
          <a:xfrm>
            <a:off x="9448800" y="4572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03" name="Oval 125"/>
          <p:cNvSpPr/>
          <p:nvPr/>
        </p:nvSpPr>
        <p:spPr>
          <a:xfrm>
            <a:off x="9448800" y="2743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04" name="Line 126"/>
          <p:cNvSpPr/>
          <p:nvPr/>
        </p:nvSpPr>
        <p:spPr>
          <a:xfrm>
            <a:off x="8839200" y="1905000"/>
            <a:ext cx="609600" cy="381000"/>
          </a:xfrm>
          <a:prstGeom prst="line">
            <a:avLst/>
          </a:prstGeom>
          <a:ln w="9525" cap="flat" cmpd="sng">
            <a:solidFill>
              <a:srgbClr val="EAEAEA"/>
            </a:solidFill>
            <a:prstDash val="solid"/>
            <a:miter/>
            <a:headEnd type="none" w="med" len="med"/>
            <a:tailEnd type="triangle" w="med" len="med"/>
          </a:ln>
        </p:spPr>
      </p:sp>
      <p:sp>
        <p:nvSpPr>
          <p:cNvPr id="805" name="Line 127"/>
          <p:cNvSpPr/>
          <p:nvPr/>
        </p:nvSpPr>
        <p:spPr>
          <a:xfrm>
            <a:off x="8839200" y="1981200"/>
            <a:ext cx="685800" cy="762000"/>
          </a:xfrm>
          <a:prstGeom prst="line">
            <a:avLst/>
          </a:prstGeom>
          <a:ln w="9525" cap="flat" cmpd="sng">
            <a:solidFill>
              <a:srgbClr val="EAEAEA"/>
            </a:solidFill>
            <a:prstDash val="solid"/>
            <a:miter/>
            <a:headEnd type="none" w="med" len="med"/>
            <a:tailEnd type="triangle" w="med" len="med"/>
          </a:ln>
        </p:spPr>
      </p:sp>
      <p:sp>
        <p:nvSpPr>
          <p:cNvPr id="806" name="Line 128"/>
          <p:cNvSpPr/>
          <p:nvPr/>
        </p:nvSpPr>
        <p:spPr>
          <a:xfrm>
            <a:off x="8839200" y="2438400"/>
            <a:ext cx="609600" cy="381000"/>
          </a:xfrm>
          <a:prstGeom prst="line">
            <a:avLst/>
          </a:prstGeom>
          <a:ln w="9525" cap="flat" cmpd="sng">
            <a:solidFill>
              <a:srgbClr val="EAEAEA"/>
            </a:solidFill>
            <a:prstDash val="solid"/>
            <a:miter/>
            <a:headEnd type="none" w="med" len="med"/>
            <a:tailEnd type="triangle" w="med" len="med"/>
          </a:ln>
        </p:spPr>
      </p:sp>
      <p:sp>
        <p:nvSpPr>
          <p:cNvPr id="807" name="Line 129"/>
          <p:cNvSpPr/>
          <p:nvPr/>
        </p:nvSpPr>
        <p:spPr>
          <a:xfrm flipV="1">
            <a:off x="8839200" y="2438400"/>
            <a:ext cx="609600" cy="762000"/>
          </a:xfrm>
          <a:prstGeom prst="line">
            <a:avLst/>
          </a:prstGeom>
          <a:ln w="9525" cap="flat" cmpd="sng">
            <a:solidFill>
              <a:srgbClr val="EAEAEA"/>
            </a:solidFill>
            <a:prstDash val="solid"/>
            <a:miter/>
            <a:headEnd type="none" w="med" len="med"/>
            <a:tailEnd type="triangle" w="med" len="med"/>
          </a:ln>
        </p:spPr>
      </p:sp>
      <p:sp>
        <p:nvSpPr>
          <p:cNvPr id="808" name="Line 130"/>
          <p:cNvSpPr/>
          <p:nvPr/>
        </p:nvSpPr>
        <p:spPr>
          <a:xfrm>
            <a:off x="8839200" y="2438400"/>
            <a:ext cx="609600" cy="1219200"/>
          </a:xfrm>
          <a:prstGeom prst="line">
            <a:avLst/>
          </a:prstGeom>
          <a:ln w="9525" cap="flat" cmpd="sng">
            <a:solidFill>
              <a:srgbClr val="EAEAEA"/>
            </a:solidFill>
            <a:prstDash val="solid"/>
            <a:miter/>
            <a:headEnd type="none" w="med" len="med"/>
            <a:tailEnd type="triangle" w="med" len="med"/>
          </a:ln>
        </p:spPr>
      </p:sp>
      <p:sp>
        <p:nvSpPr>
          <p:cNvPr id="809" name="Line 131"/>
          <p:cNvSpPr/>
          <p:nvPr/>
        </p:nvSpPr>
        <p:spPr>
          <a:xfrm flipV="1">
            <a:off x="8839200" y="4267200"/>
            <a:ext cx="609600" cy="304800"/>
          </a:xfrm>
          <a:prstGeom prst="line">
            <a:avLst/>
          </a:prstGeom>
          <a:ln w="9525" cap="flat" cmpd="sng">
            <a:solidFill>
              <a:srgbClr val="EAEAEA"/>
            </a:solidFill>
            <a:prstDash val="solid"/>
            <a:miter/>
            <a:headEnd type="none" w="med" len="med"/>
            <a:tailEnd type="triangle" w="med" len="med"/>
          </a:ln>
        </p:spPr>
      </p:sp>
      <p:sp>
        <p:nvSpPr>
          <p:cNvPr id="810" name="Line 132"/>
          <p:cNvSpPr/>
          <p:nvPr/>
        </p:nvSpPr>
        <p:spPr>
          <a:xfrm flipV="1">
            <a:off x="8839200" y="3810000"/>
            <a:ext cx="609600" cy="762000"/>
          </a:xfrm>
          <a:prstGeom prst="line">
            <a:avLst/>
          </a:prstGeom>
          <a:ln w="9525" cap="flat" cmpd="sng">
            <a:solidFill>
              <a:srgbClr val="EAEAEA"/>
            </a:solidFill>
            <a:prstDash val="solid"/>
            <a:miter/>
            <a:headEnd type="none" w="med" len="med"/>
            <a:tailEnd type="triangle" w="med" len="med"/>
          </a:ln>
        </p:spPr>
      </p:sp>
      <p:sp>
        <p:nvSpPr>
          <p:cNvPr id="811" name="Line 133"/>
          <p:cNvSpPr/>
          <p:nvPr/>
        </p:nvSpPr>
        <p:spPr>
          <a:xfrm>
            <a:off x="8839200" y="3810000"/>
            <a:ext cx="609600" cy="381000"/>
          </a:xfrm>
          <a:prstGeom prst="line">
            <a:avLst/>
          </a:prstGeom>
          <a:ln w="9525" cap="flat" cmpd="sng">
            <a:solidFill>
              <a:srgbClr val="EAEAEA"/>
            </a:solidFill>
            <a:prstDash val="solid"/>
            <a:miter/>
            <a:headEnd type="none" w="med" len="med"/>
            <a:tailEnd type="triangle" w="med" len="med"/>
          </a:ln>
        </p:spPr>
      </p:sp>
      <p:sp>
        <p:nvSpPr>
          <p:cNvPr id="812" name="Line 134"/>
          <p:cNvSpPr/>
          <p:nvPr/>
        </p:nvSpPr>
        <p:spPr>
          <a:xfrm>
            <a:off x="8839200" y="3352800"/>
            <a:ext cx="609600" cy="762000"/>
          </a:xfrm>
          <a:prstGeom prst="line">
            <a:avLst/>
          </a:prstGeom>
          <a:ln w="9525" cap="flat" cmpd="sng">
            <a:solidFill>
              <a:srgbClr val="EAEAEA"/>
            </a:solidFill>
            <a:prstDash val="solid"/>
            <a:miter/>
            <a:headEnd type="none" w="med" len="med"/>
            <a:tailEnd type="triangle" w="med" len="med"/>
          </a:ln>
        </p:spPr>
      </p:sp>
      <p:sp>
        <p:nvSpPr>
          <p:cNvPr id="813" name="Line 135"/>
          <p:cNvSpPr/>
          <p:nvPr/>
        </p:nvSpPr>
        <p:spPr>
          <a:xfrm flipV="1">
            <a:off x="8839200" y="3352800"/>
            <a:ext cx="609600" cy="381000"/>
          </a:xfrm>
          <a:prstGeom prst="line">
            <a:avLst/>
          </a:prstGeom>
          <a:ln w="9525" cap="flat" cmpd="sng">
            <a:solidFill>
              <a:srgbClr val="EAEAEA"/>
            </a:solidFill>
            <a:prstDash val="solid"/>
            <a:miter/>
            <a:headEnd type="none" w="med" len="med"/>
            <a:tailEnd type="triangle" w="med" len="med"/>
          </a:ln>
        </p:spPr>
      </p:sp>
      <p:sp>
        <p:nvSpPr>
          <p:cNvPr id="814" name="Line 136"/>
          <p:cNvSpPr/>
          <p:nvPr/>
        </p:nvSpPr>
        <p:spPr>
          <a:xfrm>
            <a:off x="8839200" y="2819400"/>
            <a:ext cx="609600" cy="381000"/>
          </a:xfrm>
          <a:prstGeom prst="line">
            <a:avLst/>
          </a:prstGeom>
          <a:ln w="9525" cap="flat" cmpd="sng">
            <a:solidFill>
              <a:srgbClr val="EAEAEA"/>
            </a:solidFill>
            <a:prstDash val="solid"/>
            <a:miter/>
            <a:headEnd type="none" w="med" len="med"/>
            <a:tailEnd type="triangle" w="med" len="med"/>
          </a:ln>
        </p:spPr>
      </p:sp>
      <p:sp>
        <p:nvSpPr>
          <p:cNvPr id="815" name="Line 137"/>
          <p:cNvSpPr/>
          <p:nvPr/>
        </p:nvSpPr>
        <p:spPr>
          <a:xfrm flipV="1">
            <a:off x="8839200" y="2895600"/>
            <a:ext cx="609600" cy="1219200"/>
          </a:xfrm>
          <a:prstGeom prst="line">
            <a:avLst/>
          </a:prstGeom>
          <a:ln w="9525" cap="flat" cmpd="sng">
            <a:solidFill>
              <a:srgbClr val="EAEAEA"/>
            </a:solidFill>
            <a:prstDash val="solid"/>
            <a:miter/>
            <a:headEnd type="none" w="med" len="med"/>
            <a:tailEnd type="triangle" w="med" len="med"/>
          </a:ln>
        </p:spPr>
      </p:sp>
      <p:sp>
        <p:nvSpPr>
          <p:cNvPr id="816" name="Oval 138"/>
          <p:cNvSpPr/>
          <p:nvPr/>
        </p:nvSpPr>
        <p:spPr>
          <a:xfrm>
            <a:off x="10210800" y="1828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17" name="Oval 139"/>
          <p:cNvSpPr/>
          <p:nvPr/>
        </p:nvSpPr>
        <p:spPr>
          <a:xfrm>
            <a:off x="10210800" y="2286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18" name="Oval 140"/>
          <p:cNvSpPr/>
          <p:nvPr/>
        </p:nvSpPr>
        <p:spPr>
          <a:xfrm>
            <a:off x="10210800" y="3200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19" name="Oval 141"/>
          <p:cNvSpPr/>
          <p:nvPr/>
        </p:nvSpPr>
        <p:spPr>
          <a:xfrm>
            <a:off x="10210800" y="3657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20" name="Oval 142"/>
          <p:cNvSpPr/>
          <p:nvPr/>
        </p:nvSpPr>
        <p:spPr>
          <a:xfrm>
            <a:off x="10210800" y="4114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21" name="Oval 144"/>
          <p:cNvSpPr/>
          <p:nvPr/>
        </p:nvSpPr>
        <p:spPr>
          <a:xfrm>
            <a:off x="10210800" y="2743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22" name="Line 145"/>
          <p:cNvSpPr/>
          <p:nvPr/>
        </p:nvSpPr>
        <p:spPr>
          <a:xfrm>
            <a:off x="9601200" y="1905000"/>
            <a:ext cx="609600" cy="381000"/>
          </a:xfrm>
          <a:prstGeom prst="line">
            <a:avLst/>
          </a:prstGeom>
          <a:ln w="9525" cap="flat" cmpd="sng">
            <a:solidFill>
              <a:srgbClr val="EAEAEA"/>
            </a:solidFill>
            <a:prstDash val="solid"/>
            <a:miter/>
            <a:headEnd type="none" w="med" len="med"/>
            <a:tailEnd type="triangle" w="med" len="med"/>
          </a:ln>
        </p:spPr>
      </p:sp>
      <p:sp>
        <p:nvSpPr>
          <p:cNvPr id="823" name="Line 146"/>
          <p:cNvSpPr/>
          <p:nvPr/>
        </p:nvSpPr>
        <p:spPr>
          <a:xfrm>
            <a:off x="9601200" y="1981200"/>
            <a:ext cx="685800" cy="762000"/>
          </a:xfrm>
          <a:prstGeom prst="line">
            <a:avLst/>
          </a:prstGeom>
          <a:ln w="9525" cap="flat" cmpd="sng">
            <a:solidFill>
              <a:srgbClr val="EAEAEA"/>
            </a:solidFill>
            <a:prstDash val="solid"/>
            <a:miter/>
            <a:headEnd type="none" w="med" len="med"/>
            <a:tailEnd type="triangle" w="med" len="med"/>
          </a:ln>
        </p:spPr>
      </p:sp>
      <p:sp>
        <p:nvSpPr>
          <p:cNvPr id="824" name="Line 147"/>
          <p:cNvSpPr/>
          <p:nvPr/>
        </p:nvSpPr>
        <p:spPr>
          <a:xfrm>
            <a:off x="9601200" y="2438400"/>
            <a:ext cx="609600" cy="381000"/>
          </a:xfrm>
          <a:prstGeom prst="line">
            <a:avLst/>
          </a:prstGeom>
          <a:ln w="9525" cap="flat" cmpd="sng">
            <a:solidFill>
              <a:srgbClr val="EAEAEA"/>
            </a:solidFill>
            <a:prstDash val="solid"/>
            <a:miter/>
            <a:headEnd type="none" w="med" len="med"/>
            <a:tailEnd type="triangle" w="med" len="med"/>
          </a:ln>
        </p:spPr>
      </p:sp>
      <p:sp>
        <p:nvSpPr>
          <p:cNvPr id="825" name="Line 148"/>
          <p:cNvSpPr/>
          <p:nvPr/>
        </p:nvSpPr>
        <p:spPr>
          <a:xfrm flipV="1">
            <a:off x="9601200" y="2438400"/>
            <a:ext cx="609600" cy="762000"/>
          </a:xfrm>
          <a:prstGeom prst="line">
            <a:avLst/>
          </a:prstGeom>
          <a:ln w="9525" cap="flat" cmpd="sng">
            <a:solidFill>
              <a:srgbClr val="EAEAEA"/>
            </a:solidFill>
            <a:prstDash val="solid"/>
            <a:miter/>
            <a:headEnd type="none" w="med" len="med"/>
            <a:tailEnd type="triangle" w="med" len="med"/>
          </a:ln>
        </p:spPr>
      </p:sp>
      <p:sp>
        <p:nvSpPr>
          <p:cNvPr id="826" name="Line 149"/>
          <p:cNvSpPr/>
          <p:nvPr/>
        </p:nvSpPr>
        <p:spPr>
          <a:xfrm>
            <a:off x="9601200" y="2438400"/>
            <a:ext cx="609600" cy="1219200"/>
          </a:xfrm>
          <a:prstGeom prst="line">
            <a:avLst/>
          </a:prstGeom>
          <a:ln w="9525" cap="flat" cmpd="sng">
            <a:solidFill>
              <a:srgbClr val="EAEAEA"/>
            </a:solidFill>
            <a:prstDash val="solid"/>
            <a:miter/>
            <a:headEnd type="none" w="med" len="med"/>
            <a:tailEnd type="triangle" w="med" len="med"/>
          </a:ln>
        </p:spPr>
      </p:sp>
      <p:sp>
        <p:nvSpPr>
          <p:cNvPr id="827" name="Line 150"/>
          <p:cNvSpPr/>
          <p:nvPr/>
        </p:nvSpPr>
        <p:spPr>
          <a:xfrm flipV="1">
            <a:off x="9601200" y="4267200"/>
            <a:ext cx="609600" cy="304800"/>
          </a:xfrm>
          <a:prstGeom prst="line">
            <a:avLst/>
          </a:prstGeom>
          <a:ln w="9525" cap="flat" cmpd="sng">
            <a:solidFill>
              <a:srgbClr val="EAEAEA"/>
            </a:solidFill>
            <a:prstDash val="solid"/>
            <a:miter/>
            <a:headEnd type="none" w="med" len="med"/>
            <a:tailEnd type="triangle" w="med" len="med"/>
          </a:ln>
        </p:spPr>
      </p:sp>
      <p:sp>
        <p:nvSpPr>
          <p:cNvPr id="828" name="Line 151"/>
          <p:cNvSpPr/>
          <p:nvPr/>
        </p:nvSpPr>
        <p:spPr>
          <a:xfrm flipV="1">
            <a:off x="9601200" y="3810000"/>
            <a:ext cx="609600" cy="762000"/>
          </a:xfrm>
          <a:prstGeom prst="line">
            <a:avLst/>
          </a:prstGeom>
          <a:ln w="9525" cap="flat" cmpd="sng">
            <a:solidFill>
              <a:srgbClr val="EAEAEA"/>
            </a:solidFill>
            <a:prstDash val="solid"/>
            <a:miter/>
            <a:headEnd type="none" w="med" len="med"/>
            <a:tailEnd type="triangle" w="med" len="med"/>
          </a:ln>
        </p:spPr>
      </p:sp>
      <p:sp>
        <p:nvSpPr>
          <p:cNvPr id="829" name="Line 152"/>
          <p:cNvSpPr/>
          <p:nvPr/>
        </p:nvSpPr>
        <p:spPr>
          <a:xfrm>
            <a:off x="9601200" y="3810000"/>
            <a:ext cx="609600" cy="381000"/>
          </a:xfrm>
          <a:prstGeom prst="line">
            <a:avLst/>
          </a:prstGeom>
          <a:ln w="9525" cap="flat" cmpd="sng">
            <a:solidFill>
              <a:srgbClr val="EAEAEA"/>
            </a:solidFill>
            <a:prstDash val="solid"/>
            <a:miter/>
            <a:headEnd type="none" w="med" len="med"/>
            <a:tailEnd type="triangle" w="med" len="med"/>
          </a:ln>
        </p:spPr>
      </p:sp>
      <p:sp>
        <p:nvSpPr>
          <p:cNvPr id="830" name="Line 153"/>
          <p:cNvSpPr/>
          <p:nvPr/>
        </p:nvSpPr>
        <p:spPr>
          <a:xfrm>
            <a:off x="9601200" y="3352800"/>
            <a:ext cx="609600" cy="762000"/>
          </a:xfrm>
          <a:prstGeom prst="line">
            <a:avLst/>
          </a:prstGeom>
          <a:ln w="9525" cap="flat" cmpd="sng">
            <a:solidFill>
              <a:srgbClr val="EAEAEA"/>
            </a:solidFill>
            <a:prstDash val="solid"/>
            <a:miter/>
            <a:headEnd type="none" w="med" len="med"/>
            <a:tailEnd type="triangle" w="med" len="med"/>
          </a:ln>
        </p:spPr>
      </p:sp>
      <p:sp>
        <p:nvSpPr>
          <p:cNvPr id="831" name="Line 154"/>
          <p:cNvSpPr/>
          <p:nvPr/>
        </p:nvSpPr>
        <p:spPr>
          <a:xfrm flipV="1">
            <a:off x="9601200" y="3352800"/>
            <a:ext cx="609600" cy="381000"/>
          </a:xfrm>
          <a:prstGeom prst="line">
            <a:avLst/>
          </a:prstGeom>
          <a:ln w="9525" cap="flat" cmpd="sng">
            <a:solidFill>
              <a:srgbClr val="EAEAEA"/>
            </a:solidFill>
            <a:prstDash val="solid"/>
            <a:miter/>
            <a:headEnd type="none" w="med" len="med"/>
            <a:tailEnd type="triangle" w="med" len="med"/>
          </a:ln>
        </p:spPr>
      </p:sp>
      <p:sp>
        <p:nvSpPr>
          <p:cNvPr id="832" name="Line 155"/>
          <p:cNvSpPr/>
          <p:nvPr/>
        </p:nvSpPr>
        <p:spPr>
          <a:xfrm>
            <a:off x="9601200" y="2819400"/>
            <a:ext cx="609600" cy="381000"/>
          </a:xfrm>
          <a:prstGeom prst="line">
            <a:avLst/>
          </a:prstGeom>
          <a:ln w="9525" cap="flat" cmpd="sng">
            <a:solidFill>
              <a:srgbClr val="EAEAEA"/>
            </a:solidFill>
            <a:prstDash val="solid"/>
            <a:miter/>
            <a:headEnd type="none" w="med" len="med"/>
            <a:tailEnd type="triangle" w="med" len="med"/>
          </a:ln>
        </p:spPr>
      </p:sp>
      <p:sp>
        <p:nvSpPr>
          <p:cNvPr id="833" name="Line 156"/>
          <p:cNvSpPr/>
          <p:nvPr/>
        </p:nvSpPr>
        <p:spPr>
          <a:xfrm flipV="1">
            <a:off x="9601200" y="2895600"/>
            <a:ext cx="609600" cy="1219200"/>
          </a:xfrm>
          <a:prstGeom prst="line">
            <a:avLst/>
          </a:prstGeom>
          <a:ln w="9525" cap="flat" cmpd="sng">
            <a:solidFill>
              <a:srgbClr val="EAEAEA"/>
            </a:solidFill>
            <a:prstDash val="solid"/>
            <a:miter/>
            <a:headEnd type="none" w="med" len="med"/>
            <a:tailEnd type="triangle" w="med" len="med"/>
          </a:ln>
        </p:spPr>
      </p:sp>
      <p:sp>
        <p:nvSpPr>
          <p:cNvPr id="834" name="Text Box 157"/>
          <p:cNvSpPr txBox="1"/>
          <p:nvPr/>
        </p:nvSpPr>
        <p:spPr>
          <a:xfrm>
            <a:off x="5257800" y="1707467"/>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835" name="Text Box 158"/>
          <p:cNvSpPr txBox="1"/>
          <p:nvPr/>
        </p:nvSpPr>
        <p:spPr>
          <a:xfrm>
            <a:off x="10439400" y="2057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836" name="Text Box 159"/>
          <p:cNvSpPr txBox="1"/>
          <p:nvPr/>
        </p:nvSpPr>
        <p:spPr>
          <a:xfrm>
            <a:off x="10439400"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837" name="Text Box 160"/>
          <p:cNvSpPr txBox="1"/>
          <p:nvPr/>
        </p:nvSpPr>
        <p:spPr>
          <a:xfrm>
            <a:off x="10439400" y="3048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838" name="Text Box 161"/>
          <p:cNvSpPr txBox="1"/>
          <p:nvPr/>
        </p:nvSpPr>
        <p:spPr>
          <a:xfrm>
            <a:off x="10439400" y="3505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839" name="Text Box 162"/>
          <p:cNvSpPr txBox="1"/>
          <p:nvPr/>
        </p:nvSpPr>
        <p:spPr>
          <a:xfrm>
            <a:off x="10439400" y="3962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840" name="Text Box 163"/>
          <p:cNvSpPr txBox="1"/>
          <p:nvPr/>
        </p:nvSpPr>
        <p:spPr>
          <a:xfrm>
            <a:off x="10439400" y="4419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841" name="Oval 164"/>
          <p:cNvSpPr/>
          <p:nvPr/>
        </p:nvSpPr>
        <p:spPr>
          <a:xfrm>
            <a:off x="10210800" y="4572000"/>
            <a:ext cx="152400" cy="152400"/>
          </a:xfrm>
          <a:prstGeom prst="ellipse">
            <a:avLst/>
          </a:prstGeom>
          <a:solidFill>
            <a:srgbClr val="00990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grpSp>
        <p:nvGrpSpPr>
          <p:cNvPr id="842" name="组合 841"/>
          <p:cNvGrpSpPr/>
          <p:nvPr/>
        </p:nvGrpSpPr>
        <p:grpSpPr>
          <a:xfrm>
            <a:off x="731520" y="2282448"/>
            <a:ext cx="3733800" cy="1981200"/>
            <a:chOff x="972009" y="2590800"/>
            <a:chExt cx="3733800" cy="1981200"/>
          </a:xfrm>
        </p:grpSpPr>
        <p:sp>
          <p:nvSpPr>
            <p:cNvPr id="843" name="Text Box 23"/>
            <p:cNvSpPr txBox="1"/>
            <p:nvPr/>
          </p:nvSpPr>
          <p:spPr>
            <a:xfrm>
              <a:off x="972009" y="3276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grpSp>
          <p:nvGrpSpPr>
            <p:cNvPr id="844" name="组合 843"/>
            <p:cNvGrpSpPr/>
            <p:nvPr/>
          </p:nvGrpSpPr>
          <p:grpSpPr>
            <a:xfrm>
              <a:off x="1276809" y="2590800"/>
              <a:ext cx="3429000" cy="1981200"/>
              <a:chOff x="1276809" y="2590800"/>
              <a:chExt cx="3429000" cy="1981200"/>
            </a:xfrm>
          </p:grpSpPr>
          <p:sp>
            <p:nvSpPr>
              <p:cNvPr id="845" name="Oval 4"/>
              <p:cNvSpPr/>
              <p:nvPr/>
            </p:nvSpPr>
            <p:spPr>
              <a:xfrm>
                <a:off x="2038809" y="2895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46" name="Oval 5"/>
              <p:cNvSpPr/>
              <p:nvPr/>
            </p:nvSpPr>
            <p:spPr>
              <a:xfrm>
                <a:off x="2038809"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47" name="Oval 6"/>
              <p:cNvSpPr/>
              <p:nvPr/>
            </p:nvSpPr>
            <p:spPr>
              <a:xfrm>
                <a:off x="2877009" y="3505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48" name="Oval 7"/>
              <p:cNvSpPr/>
              <p:nvPr/>
            </p:nvSpPr>
            <p:spPr>
              <a:xfrm>
                <a:off x="3562809" y="2895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49" name="Oval 8"/>
              <p:cNvSpPr/>
              <p:nvPr/>
            </p:nvSpPr>
            <p:spPr>
              <a:xfrm>
                <a:off x="3639009"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50" name="Oval 9"/>
              <p:cNvSpPr/>
              <p:nvPr/>
            </p:nvSpPr>
            <p:spPr>
              <a:xfrm>
                <a:off x="4248609" y="3429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51" name="Oval 10"/>
              <p:cNvSpPr/>
              <p:nvPr/>
            </p:nvSpPr>
            <p:spPr>
              <a:xfrm>
                <a:off x="1276809" y="3505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852" name="Line 11"/>
              <p:cNvSpPr/>
              <p:nvPr/>
            </p:nvSpPr>
            <p:spPr>
              <a:xfrm flipV="1">
                <a:off x="1429209" y="3048000"/>
                <a:ext cx="609600" cy="457200"/>
              </a:xfrm>
              <a:prstGeom prst="line">
                <a:avLst/>
              </a:prstGeom>
              <a:ln w="9525" cap="flat" cmpd="sng">
                <a:solidFill>
                  <a:schemeClr val="tx1"/>
                </a:solidFill>
                <a:prstDash val="solid"/>
                <a:miter/>
                <a:headEnd type="none" w="med" len="med"/>
                <a:tailEnd type="triangle" w="med" len="med"/>
              </a:ln>
            </p:spPr>
          </p:sp>
          <p:sp>
            <p:nvSpPr>
              <p:cNvPr id="853" name="Line 12"/>
              <p:cNvSpPr/>
              <p:nvPr/>
            </p:nvSpPr>
            <p:spPr>
              <a:xfrm>
                <a:off x="1429209" y="3657600"/>
                <a:ext cx="609600" cy="457200"/>
              </a:xfrm>
              <a:prstGeom prst="line">
                <a:avLst/>
              </a:prstGeom>
              <a:ln w="9525" cap="flat" cmpd="sng">
                <a:solidFill>
                  <a:schemeClr val="tx1"/>
                </a:solidFill>
                <a:prstDash val="solid"/>
                <a:miter/>
                <a:headEnd type="none" w="med" len="med"/>
                <a:tailEnd type="triangle" w="med" len="med"/>
              </a:ln>
            </p:spPr>
          </p:sp>
          <p:sp>
            <p:nvSpPr>
              <p:cNvPr id="854" name="Line 13"/>
              <p:cNvSpPr/>
              <p:nvPr/>
            </p:nvSpPr>
            <p:spPr>
              <a:xfrm>
                <a:off x="2191209" y="2971800"/>
                <a:ext cx="1371600" cy="0"/>
              </a:xfrm>
              <a:prstGeom prst="line">
                <a:avLst/>
              </a:prstGeom>
              <a:ln w="9525" cap="flat" cmpd="sng">
                <a:solidFill>
                  <a:schemeClr val="tx1"/>
                </a:solidFill>
                <a:prstDash val="solid"/>
                <a:miter/>
                <a:headEnd type="none" w="med" len="med"/>
                <a:tailEnd type="triangle" w="med" len="med"/>
              </a:ln>
            </p:spPr>
          </p:sp>
          <p:sp>
            <p:nvSpPr>
              <p:cNvPr id="855" name="Line 14"/>
              <p:cNvSpPr/>
              <p:nvPr/>
            </p:nvSpPr>
            <p:spPr>
              <a:xfrm flipH="1" flipV="1">
                <a:off x="2191209" y="3048000"/>
                <a:ext cx="685800" cy="457200"/>
              </a:xfrm>
              <a:prstGeom prst="line">
                <a:avLst/>
              </a:prstGeom>
              <a:ln w="9525" cap="flat" cmpd="sng">
                <a:solidFill>
                  <a:schemeClr val="tx1"/>
                </a:solidFill>
                <a:prstDash val="solid"/>
                <a:miter/>
                <a:headEnd type="none" w="med" len="med"/>
                <a:tailEnd type="triangle" w="med" len="med"/>
              </a:ln>
            </p:spPr>
          </p:sp>
          <p:sp>
            <p:nvSpPr>
              <p:cNvPr id="856" name="Line 15"/>
              <p:cNvSpPr/>
              <p:nvPr/>
            </p:nvSpPr>
            <p:spPr>
              <a:xfrm flipV="1">
                <a:off x="2191209" y="3657600"/>
                <a:ext cx="685800" cy="381000"/>
              </a:xfrm>
              <a:prstGeom prst="line">
                <a:avLst/>
              </a:prstGeom>
              <a:ln w="9525" cap="flat" cmpd="sng">
                <a:solidFill>
                  <a:schemeClr val="tx1"/>
                </a:solidFill>
                <a:prstDash val="solid"/>
                <a:miter/>
                <a:headEnd type="none" w="med" len="med"/>
                <a:tailEnd type="triangle" w="med" len="med"/>
              </a:ln>
            </p:spPr>
          </p:sp>
          <p:sp>
            <p:nvSpPr>
              <p:cNvPr id="857" name="Line 16"/>
              <p:cNvSpPr/>
              <p:nvPr/>
            </p:nvSpPr>
            <p:spPr>
              <a:xfrm>
                <a:off x="2115009" y="3048000"/>
                <a:ext cx="0" cy="990600"/>
              </a:xfrm>
              <a:prstGeom prst="line">
                <a:avLst/>
              </a:prstGeom>
              <a:ln w="9525" cap="flat" cmpd="sng">
                <a:solidFill>
                  <a:schemeClr val="tx1"/>
                </a:solidFill>
                <a:prstDash val="solid"/>
                <a:miter/>
                <a:headEnd type="none" w="med" len="med"/>
                <a:tailEnd type="triangle" w="med" len="med"/>
              </a:ln>
            </p:spPr>
          </p:sp>
          <p:sp>
            <p:nvSpPr>
              <p:cNvPr id="858" name="Line 17"/>
              <p:cNvSpPr/>
              <p:nvPr/>
            </p:nvSpPr>
            <p:spPr>
              <a:xfrm flipH="1">
                <a:off x="2267409" y="4114800"/>
                <a:ext cx="1371600" cy="0"/>
              </a:xfrm>
              <a:prstGeom prst="line">
                <a:avLst/>
              </a:prstGeom>
              <a:ln w="9525" cap="flat" cmpd="sng">
                <a:solidFill>
                  <a:schemeClr val="tx1"/>
                </a:solidFill>
                <a:prstDash val="solid"/>
                <a:miter/>
                <a:headEnd type="none" w="med" len="med"/>
                <a:tailEnd type="triangle" w="med" len="med"/>
              </a:ln>
            </p:spPr>
          </p:sp>
          <p:sp>
            <p:nvSpPr>
              <p:cNvPr id="859" name="Line 18"/>
              <p:cNvSpPr/>
              <p:nvPr/>
            </p:nvSpPr>
            <p:spPr>
              <a:xfrm>
                <a:off x="3715209" y="3048000"/>
                <a:ext cx="533400" cy="381000"/>
              </a:xfrm>
              <a:prstGeom prst="line">
                <a:avLst/>
              </a:prstGeom>
              <a:ln w="9525" cap="flat" cmpd="sng">
                <a:solidFill>
                  <a:schemeClr val="tx1"/>
                </a:solidFill>
                <a:prstDash val="solid"/>
                <a:miter/>
                <a:headEnd type="triangle" w="med" len="med"/>
                <a:tailEnd type="none" w="med" len="med"/>
              </a:ln>
            </p:spPr>
          </p:sp>
          <p:sp>
            <p:nvSpPr>
              <p:cNvPr id="860" name="Line 19"/>
              <p:cNvSpPr/>
              <p:nvPr/>
            </p:nvSpPr>
            <p:spPr>
              <a:xfrm flipH="1">
                <a:off x="3791409" y="3505200"/>
                <a:ext cx="533400" cy="457200"/>
              </a:xfrm>
              <a:prstGeom prst="line">
                <a:avLst/>
              </a:prstGeom>
              <a:ln w="9525" cap="flat" cmpd="sng">
                <a:solidFill>
                  <a:schemeClr val="tx1"/>
                </a:solidFill>
                <a:prstDash val="solid"/>
                <a:miter/>
                <a:headEnd type="none" w="med" len="med"/>
                <a:tailEnd type="triangle" w="med" len="med"/>
              </a:ln>
            </p:spPr>
          </p:sp>
          <p:sp>
            <p:nvSpPr>
              <p:cNvPr id="861" name="Line 20"/>
              <p:cNvSpPr/>
              <p:nvPr/>
            </p:nvSpPr>
            <p:spPr>
              <a:xfrm flipV="1">
                <a:off x="3639009" y="3124200"/>
                <a:ext cx="0" cy="914400"/>
              </a:xfrm>
              <a:prstGeom prst="line">
                <a:avLst/>
              </a:prstGeom>
              <a:ln w="9525" cap="flat" cmpd="sng">
                <a:solidFill>
                  <a:schemeClr val="tx1"/>
                </a:solidFill>
                <a:prstDash val="solid"/>
                <a:miter/>
                <a:headEnd type="triangle" w="med" len="med"/>
                <a:tailEnd type="none" w="med" len="med"/>
              </a:ln>
            </p:spPr>
          </p:sp>
          <p:sp>
            <p:nvSpPr>
              <p:cNvPr id="862" name="Line 21"/>
              <p:cNvSpPr/>
              <p:nvPr/>
            </p:nvSpPr>
            <p:spPr>
              <a:xfrm flipH="1">
                <a:off x="3029409" y="3048000"/>
                <a:ext cx="533400" cy="457200"/>
              </a:xfrm>
              <a:prstGeom prst="line">
                <a:avLst/>
              </a:prstGeom>
              <a:ln w="9525" cap="flat" cmpd="sng">
                <a:solidFill>
                  <a:schemeClr val="tx1"/>
                </a:solidFill>
                <a:prstDash val="solid"/>
                <a:miter/>
                <a:headEnd type="none" w="med" len="med"/>
                <a:tailEnd type="triangle" w="med" len="med"/>
              </a:ln>
            </p:spPr>
          </p:sp>
          <p:sp>
            <p:nvSpPr>
              <p:cNvPr id="863" name="Line 22"/>
              <p:cNvSpPr/>
              <p:nvPr/>
            </p:nvSpPr>
            <p:spPr>
              <a:xfrm>
                <a:off x="3029409" y="3657600"/>
                <a:ext cx="533400" cy="381000"/>
              </a:xfrm>
              <a:prstGeom prst="line">
                <a:avLst/>
              </a:prstGeom>
              <a:ln w="9525" cap="flat" cmpd="sng">
                <a:solidFill>
                  <a:schemeClr val="tx1"/>
                </a:solidFill>
                <a:prstDash val="solid"/>
                <a:miter/>
                <a:headEnd type="none" w="med" len="med"/>
                <a:tailEnd type="triangle" w="med" len="med"/>
              </a:ln>
            </p:spPr>
          </p:sp>
          <p:sp>
            <p:nvSpPr>
              <p:cNvPr id="864" name="Text Box 24"/>
              <p:cNvSpPr txBox="1"/>
              <p:nvPr/>
            </p:nvSpPr>
            <p:spPr>
              <a:xfrm>
                <a:off x="4401009"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865" name="Text Box 25"/>
              <p:cNvSpPr txBox="1"/>
              <p:nvPr/>
            </p:nvSpPr>
            <p:spPr>
              <a:xfrm>
                <a:off x="1810209"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866" name="Text Box 26"/>
              <p:cNvSpPr txBox="1"/>
              <p:nvPr/>
            </p:nvSpPr>
            <p:spPr>
              <a:xfrm>
                <a:off x="3639009" y="2590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867" name="Text Box 27"/>
              <p:cNvSpPr txBox="1"/>
              <p:nvPr/>
            </p:nvSpPr>
            <p:spPr>
              <a:xfrm>
                <a:off x="2572209" y="3276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868" name="Text Box 28"/>
              <p:cNvSpPr txBox="1"/>
              <p:nvPr/>
            </p:nvSpPr>
            <p:spPr>
              <a:xfrm>
                <a:off x="1886409" y="4114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869" name="Text Box 29"/>
              <p:cNvSpPr txBox="1"/>
              <p:nvPr/>
            </p:nvSpPr>
            <p:spPr>
              <a:xfrm>
                <a:off x="3639009" y="4114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grpSp>
      </p:grpSp>
      <p:sp>
        <p:nvSpPr>
          <p:cNvPr id="870" name="Text Box 157"/>
          <p:cNvSpPr txBox="1"/>
          <p:nvPr/>
        </p:nvSpPr>
        <p:spPr>
          <a:xfrm>
            <a:off x="10439400" y="1726311"/>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Tree>
    <p:extLst>
      <p:ext uri="{BB962C8B-B14F-4D97-AF65-F5344CB8AC3E}">
        <p14:creationId xmlns:p14="http://schemas.microsoft.com/office/powerpoint/2010/main" val="2734684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63612" y="21152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1" name="文本框 10"/>
          <p:cNvSpPr txBox="1"/>
          <p:nvPr/>
        </p:nvSpPr>
        <p:spPr>
          <a:xfrm>
            <a:off x="610392" y="946460"/>
            <a:ext cx="1222224" cy="707886"/>
          </a:xfrm>
          <a:prstGeom prst="rect">
            <a:avLst/>
          </a:prstGeom>
          <a:noFill/>
        </p:spPr>
        <p:txBody>
          <a:bodyPr wrap="square" rtlCol="0">
            <a:spAutoFit/>
          </a:bodyPr>
          <a:lstStyle/>
          <a:p>
            <a:r>
              <a:rPr lang="zh-CN" altLang="en-US" sz="4000" b="1" dirty="0"/>
              <a:t>例</a:t>
            </a:r>
          </a:p>
        </p:txBody>
      </p:sp>
      <p:sp>
        <p:nvSpPr>
          <p:cNvPr id="179" name="Rectangle 179"/>
          <p:cNvSpPr>
            <a:spLocks noGrp="1"/>
          </p:cNvSpPr>
          <p:nvPr/>
        </p:nvSpPr>
        <p:spPr>
          <a:xfrm>
            <a:off x="1981200" y="2561462"/>
            <a:ext cx="8229600" cy="1676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marL="0" indent="0">
              <a:buNone/>
            </a:pPr>
            <a:endParaRPr lang="zh-CN" altLang="en-US" b="1" dirty="0">
              <a:ea typeface="宋体" panose="02010600030101010101" pitchFamily="2" charset="-122"/>
            </a:endParaRPr>
          </a:p>
        </p:txBody>
      </p:sp>
      <p:sp>
        <p:nvSpPr>
          <p:cNvPr id="10" name="文本框 9"/>
          <p:cNvSpPr txBox="1"/>
          <p:nvPr/>
        </p:nvSpPr>
        <p:spPr>
          <a:xfrm>
            <a:off x="1567297" y="1093975"/>
            <a:ext cx="5437011"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dirty="0">
                <a:ea typeface="宋体" panose="02010600030101010101" pitchFamily="2" charset="-122"/>
              </a:rPr>
              <a:t>A</a:t>
            </a:r>
            <a:r>
              <a:rPr lang="en-US" altLang="zh-CN" sz="2800" b="1" baseline="-25000" dirty="0">
                <a:ea typeface="宋体" panose="02010600030101010101" pitchFamily="2" charset="-122"/>
              </a:rPr>
              <a:t>i</a:t>
            </a:r>
            <a:r>
              <a:rPr lang="en-US" altLang="zh-CN" sz="2800" b="1" dirty="0">
                <a:ea typeface="宋体" panose="02010600030101010101" pitchFamily="2" charset="-122"/>
              </a:rPr>
              <a:t> = { u | u</a:t>
            </a:r>
            <a:r>
              <a:rPr lang="zh-CN" altLang="en-US" sz="2800" b="1" dirty="0">
                <a:ea typeface="宋体" panose="02010600030101010101" pitchFamily="2" charset="-122"/>
              </a:rPr>
              <a:t>与</a:t>
            </a:r>
            <a:r>
              <a:rPr lang="en-US" altLang="zh-CN" sz="2800" b="1" dirty="0">
                <a:ea typeface="宋体" panose="02010600030101010101" pitchFamily="2" charset="-122"/>
              </a:rPr>
              <a:t>s</a:t>
            </a:r>
            <a:r>
              <a:rPr lang="zh-CN" altLang="en-US" sz="2800" b="1" dirty="0">
                <a:ea typeface="宋体" panose="02010600030101010101" pitchFamily="2" charset="-122"/>
              </a:rPr>
              <a:t>距离不超过</a:t>
            </a:r>
            <a:r>
              <a:rPr lang="en-US" altLang="zh-CN" sz="2800" b="1" dirty="0" err="1">
                <a:ea typeface="宋体" panose="02010600030101010101" pitchFamily="2" charset="-122"/>
              </a:rPr>
              <a:t>i</a:t>
            </a:r>
            <a:r>
              <a:rPr lang="en-US" altLang="zh-CN" sz="2800" b="1" dirty="0">
                <a:ea typeface="宋体" panose="02010600030101010101" pitchFamily="2" charset="-122"/>
              </a:rPr>
              <a:t> </a:t>
            </a:r>
            <a:r>
              <a:rPr lang="zh-CN" altLang="en-US" sz="2800" b="1" dirty="0">
                <a:ea typeface="宋体" panose="02010600030101010101" pitchFamily="2" charset="-122"/>
              </a:rPr>
              <a:t>}</a:t>
            </a:r>
          </a:p>
          <a:p>
            <a:pPr marL="285750" indent="-285750">
              <a:buFont typeface="Wingdings" panose="05000000000000000000" pitchFamily="2" charset="2"/>
              <a:buChar char="l"/>
            </a:pPr>
            <a:r>
              <a:rPr lang="en-US" altLang="zh-CN" sz="2800" b="1" dirty="0">
                <a:ea typeface="宋体" panose="02010600030101010101" pitchFamily="2" charset="-122"/>
              </a:rPr>
              <a:t>c</a:t>
            </a:r>
            <a:r>
              <a:rPr lang="en-US" altLang="zh-CN" sz="2800" b="1" baseline="-25000" dirty="0">
                <a:ea typeface="宋体" panose="02010600030101010101" pitchFamily="2" charset="-122"/>
              </a:rPr>
              <a:t>i</a:t>
            </a:r>
            <a:r>
              <a:rPr lang="en-US" altLang="zh-CN" sz="2800" b="1" dirty="0">
                <a:ea typeface="宋体" panose="02010600030101010101" pitchFamily="2" charset="-122"/>
              </a:rPr>
              <a:t>=|A</a:t>
            </a:r>
            <a:r>
              <a:rPr lang="en-US" altLang="zh-CN" sz="2800" b="1" baseline="-25000" dirty="0">
                <a:ea typeface="宋体" panose="02010600030101010101" pitchFamily="2" charset="-122"/>
              </a:rPr>
              <a:t>i</a:t>
            </a:r>
            <a:r>
              <a:rPr lang="en-US" altLang="zh-CN" sz="2800" b="1" dirty="0">
                <a:ea typeface="宋体" panose="02010600030101010101" pitchFamily="2" charset="-122"/>
              </a:rPr>
              <a:t>| </a:t>
            </a:r>
            <a:endParaRPr lang="zh-CN" altLang="en-US" sz="2800" b="1" dirty="0">
              <a:ea typeface="宋体" panose="02010600030101010101" pitchFamily="2" charset="-122"/>
            </a:endParaRPr>
          </a:p>
        </p:txBody>
      </p:sp>
      <p:grpSp>
        <p:nvGrpSpPr>
          <p:cNvPr id="331" name="组合 330"/>
          <p:cNvGrpSpPr/>
          <p:nvPr/>
        </p:nvGrpSpPr>
        <p:grpSpPr>
          <a:xfrm>
            <a:off x="2881711" y="2057400"/>
            <a:ext cx="5486400" cy="3733800"/>
            <a:chOff x="309736" y="2667000"/>
            <a:chExt cx="5486400" cy="3733800"/>
          </a:xfrm>
        </p:grpSpPr>
        <p:sp>
          <p:nvSpPr>
            <p:cNvPr id="332" name="Oval 29"/>
            <p:cNvSpPr/>
            <p:nvPr/>
          </p:nvSpPr>
          <p:spPr>
            <a:xfrm>
              <a:off x="690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3" name="Oval 30"/>
            <p:cNvSpPr/>
            <p:nvPr/>
          </p:nvSpPr>
          <p:spPr>
            <a:xfrm>
              <a:off x="690736"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4" name="Oval 31"/>
            <p:cNvSpPr/>
            <p:nvPr/>
          </p:nvSpPr>
          <p:spPr>
            <a:xfrm>
              <a:off x="690736"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5" name="Oval 32"/>
            <p:cNvSpPr/>
            <p:nvPr/>
          </p:nvSpPr>
          <p:spPr>
            <a:xfrm>
              <a:off x="690736"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6" name="Oval 33"/>
            <p:cNvSpPr/>
            <p:nvPr/>
          </p:nvSpPr>
          <p:spPr>
            <a:xfrm>
              <a:off x="690736"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7" name="Oval 34"/>
            <p:cNvSpPr/>
            <p:nvPr/>
          </p:nvSpPr>
          <p:spPr>
            <a:xfrm>
              <a:off x="690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38" name="Text Box 35"/>
            <p:cNvSpPr txBox="1"/>
            <p:nvPr/>
          </p:nvSpPr>
          <p:spPr>
            <a:xfrm>
              <a:off x="309736" y="2895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339" name="Text Box 36"/>
            <p:cNvSpPr txBox="1"/>
            <p:nvPr/>
          </p:nvSpPr>
          <p:spPr>
            <a:xfrm>
              <a:off x="309736"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340" name="Text Box 37"/>
            <p:cNvSpPr txBox="1"/>
            <p:nvPr/>
          </p:nvSpPr>
          <p:spPr>
            <a:xfrm>
              <a:off x="309736" y="3886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341" name="Text Box 38"/>
            <p:cNvSpPr txBox="1"/>
            <p:nvPr/>
          </p:nvSpPr>
          <p:spPr>
            <a:xfrm>
              <a:off x="309736" y="4343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342" name="Text Box 39"/>
            <p:cNvSpPr txBox="1"/>
            <p:nvPr/>
          </p:nvSpPr>
          <p:spPr>
            <a:xfrm>
              <a:off x="309736" y="4800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343" name="Text Box 40"/>
            <p:cNvSpPr txBox="1"/>
            <p:nvPr/>
          </p:nvSpPr>
          <p:spPr>
            <a:xfrm>
              <a:off x="309736" y="5257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344" name="Text Box 41"/>
            <p:cNvSpPr txBox="1"/>
            <p:nvPr/>
          </p:nvSpPr>
          <p:spPr>
            <a:xfrm>
              <a:off x="309736" y="5715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345" name="Oval 42"/>
            <p:cNvSpPr/>
            <p:nvPr/>
          </p:nvSpPr>
          <p:spPr>
            <a:xfrm>
              <a:off x="690736"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6" name="Oval 43"/>
            <p:cNvSpPr/>
            <p:nvPr/>
          </p:nvSpPr>
          <p:spPr>
            <a:xfrm>
              <a:off x="1452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7" name="Oval 44"/>
            <p:cNvSpPr/>
            <p:nvPr/>
          </p:nvSpPr>
          <p:spPr>
            <a:xfrm>
              <a:off x="1452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8" name="Oval 45"/>
            <p:cNvSpPr/>
            <p:nvPr/>
          </p:nvSpPr>
          <p:spPr>
            <a:xfrm>
              <a:off x="1452736"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49" name="Oval 46"/>
            <p:cNvSpPr/>
            <p:nvPr/>
          </p:nvSpPr>
          <p:spPr>
            <a:xfrm>
              <a:off x="1452736"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0" name="Oval 47"/>
            <p:cNvSpPr/>
            <p:nvPr/>
          </p:nvSpPr>
          <p:spPr>
            <a:xfrm>
              <a:off x="1452736"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1" name="Oval 48"/>
            <p:cNvSpPr/>
            <p:nvPr/>
          </p:nvSpPr>
          <p:spPr>
            <a:xfrm>
              <a:off x="1452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2" name="Oval 49"/>
            <p:cNvSpPr/>
            <p:nvPr/>
          </p:nvSpPr>
          <p:spPr>
            <a:xfrm>
              <a:off x="1452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53" name="Line 50"/>
            <p:cNvSpPr/>
            <p:nvPr/>
          </p:nvSpPr>
          <p:spPr>
            <a:xfrm>
              <a:off x="843136" y="3200400"/>
              <a:ext cx="609600" cy="381000"/>
            </a:xfrm>
            <a:prstGeom prst="line">
              <a:avLst/>
            </a:prstGeom>
            <a:ln w="9525" cap="flat" cmpd="sng">
              <a:solidFill>
                <a:srgbClr val="EAEAEA"/>
              </a:solidFill>
              <a:prstDash val="solid"/>
              <a:miter/>
              <a:headEnd type="none" w="med" len="med"/>
              <a:tailEnd type="triangle" w="med" len="med"/>
            </a:ln>
          </p:spPr>
        </p:sp>
        <p:sp>
          <p:nvSpPr>
            <p:cNvPr id="354" name="Line 51"/>
            <p:cNvSpPr/>
            <p:nvPr/>
          </p:nvSpPr>
          <p:spPr>
            <a:xfrm>
              <a:off x="843136" y="3276600"/>
              <a:ext cx="685800" cy="762000"/>
            </a:xfrm>
            <a:prstGeom prst="line">
              <a:avLst/>
            </a:prstGeom>
            <a:ln w="9525" cap="flat" cmpd="sng">
              <a:solidFill>
                <a:srgbClr val="EAEAEA"/>
              </a:solidFill>
              <a:prstDash val="solid"/>
              <a:miter/>
              <a:headEnd type="none" w="med" len="med"/>
              <a:tailEnd type="triangle" w="med" len="med"/>
            </a:ln>
          </p:spPr>
        </p:sp>
        <p:sp>
          <p:nvSpPr>
            <p:cNvPr id="355" name="Line 52"/>
            <p:cNvSpPr/>
            <p:nvPr/>
          </p:nvSpPr>
          <p:spPr>
            <a:xfrm>
              <a:off x="843136" y="3733800"/>
              <a:ext cx="609600" cy="381000"/>
            </a:xfrm>
            <a:prstGeom prst="line">
              <a:avLst/>
            </a:prstGeom>
            <a:ln w="9525" cap="flat" cmpd="sng">
              <a:solidFill>
                <a:srgbClr val="EAEAEA"/>
              </a:solidFill>
              <a:prstDash val="solid"/>
              <a:miter/>
              <a:headEnd type="none" w="med" len="med"/>
              <a:tailEnd type="triangle" w="med" len="med"/>
            </a:ln>
          </p:spPr>
        </p:sp>
        <p:sp>
          <p:nvSpPr>
            <p:cNvPr id="356" name="Line 53"/>
            <p:cNvSpPr/>
            <p:nvPr/>
          </p:nvSpPr>
          <p:spPr>
            <a:xfrm flipV="1">
              <a:off x="843136" y="3733800"/>
              <a:ext cx="609600" cy="762000"/>
            </a:xfrm>
            <a:prstGeom prst="line">
              <a:avLst/>
            </a:prstGeom>
            <a:ln w="9525" cap="flat" cmpd="sng">
              <a:solidFill>
                <a:srgbClr val="EAEAEA"/>
              </a:solidFill>
              <a:prstDash val="solid"/>
              <a:miter/>
              <a:headEnd type="none" w="med" len="med"/>
              <a:tailEnd type="triangle" w="med" len="med"/>
            </a:ln>
          </p:spPr>
        </p:sp>
        <p:sp>
          <p:nvSpPr>
            <p:cNvPr id="357" name="Line 54"/>
            <p:cNvSpPr/>
            <p:nvPr/>
          </p:nvSpPr>
          <p:spPr>
            <a:xfrm>
              <a:off x="843136" y="3733800"/>
              <a:ext cx="609600" cy="1219200"/>
            </a:xfrm>
            <a:prstGeom prst="line">
              <a:avLst/>
            </a:prstGeom>
            <a:ln w="9525" cap="flat" cmpd="sng">
              <a:solidFill>
                <a:srgbClr val="EAEAEA"/>
              </a:solidFill>
              <a:prstDash val="solid"/>
              <a:miter/>
              <a:headEnd type="none" w="med" len="med"/>
              <a:tailEnd type="triangle" w="med" len="med"/>
            </a:ln>
          </p:spPr>
        </p:sp>
        <p:sp>
          <p:nvSpPr>
            <p:cNvPr id="358" name="Line 55"/>
            <p:cNvSpPr/>
            <p:nvPr/>
          </p:nvSpPr>
          <p:spPr>
            <a:xfrm flipV="1">
              <a:off x="843136" y="5562600"/>
              <a:ext cx="609600" cy="304800"/>
            </a:xfrm>
            <a:prstGeom prst="line">
              <a:avLst/>
            </a:prstGeom>
            <a:ln w="9525" cap="flat" cmpd="sng">
              <a:solidFill>
                <a:srgbClr val="EAEAEA"/>
              </a:solidFill>
              <a:prstDash val="solid"/>
              <a:miter/>
              <a:headEnd type="none" w="med" len="med"/>
              <a:tailEnd type="triangle" w="med" len="med"/>
            </a:ln>
          </p:spPr>
        </p:sp>
        <p:sp>
          <p:nvSpPr>
            <p:cNvPr id="359" name="Line 56"/>
            <p:cNvSpPr/>
            <p:nvPr/>
          </p:nvSpPr>
          <p:spPr>
            <a:xfrm flipV="1">
              <a:off x="843136" y="5105400"/>
              <a:ext cx="609600" cy="762000"/>
            </a:xfrm>
            <a:prstGeom prst="line">
              <a:avLst/>
            </a:prstGeom>
            <a:ln w="9525" cap="flat" cmpd="sng">
              <a:solidFill>
                <a:srgbClr val="EAEAEA"/>
              </a:solidFill>
              <a:prstDash val="solid"/>
              <a:miter/>
              <a:headEnd type="none" w="med" len="med"/>
              <a:tailEnd type="triangle" w="med" len="med"/>
            </a:ln>
          </p:spPr>
        </p:sp>
        <p:sp>
          <p:nvSpPr>
            <p:cNvPr id="360" name="Line 57"/>
            <p:cNvSpPr/>
            <p:nvPr/>
          </p:nvSpPr>
          <p:spPr>
            <a:xfrm>
              <a:off x="843136" y="5105400"/>
              <a:ext cx="609600" cy="381000"/>
            </a:xfrm>
            <a:prstGeom prst="line">
              <a:avLst/>
            </a:prstGeom>
            <a:ln w="9525" cap="flat" cmpd="sng">
              <a:solidFill>
                <a:srgbClr val="EAEAEA"/>
              </a:solidFill>
              <a:prstDash val="solid"/>
              <a:miter/>
              <a:headEnd type="none" w="med" len="med"/>
              <a:tailEnd type="triangle" w="med" len="med"/>
            </a:ln>
          </p:spPr>
        </p:sp>
        <p:sp>
          <p:nvSpPr>
            <p:cNvPr id="361" name="Line 58"/>
            <p:cNvSpPr/>
            <p:nvPr/>
          </p:nvSpPr>
          <p:spPr>
            <a:xfrm>
              <a:off x="843136" y="4648200"/>
              <a:ext cx="609600" cy="762000"/>
            </a:xfrm>
            <a:prstGeom prst="line">
              <a:avLst/>
            </a:prstGeom>
            <a:ln w="9525" cap="flat" cmpd="sng">
              <a:solidFill>
                <a:srgbClr val="EAEAEA"/>
              </a:solidFill>
              <a:prstDash val="solid"/>
              <a:miter/>
              <a:headEnd type="none" w="med" len="med"/>
              <a:tailEnd type="triangle" w="med" len="med"/>
            </a:ln>
          </p:spPr>
        </p:sp>
        <p:sp>
          <p:nvSpPr>
            <p:cNvPr id="362" name="Line 59"/>
            <p:cNvSpPr/>
            <p:nvPr/>
          </p:nvSpPr>
          <p:spPr>
            <a:xfrm flipV="1">
              <a:off x="843136" y="4648200"/>
              <a:ext cx="609600" cy="381000"/>
            </a:xfrm>
            <a:prstGeom prst="line">
              <a:avLst/>
            </a:prstGeom>
            <a:ln w="9525" cap="flat" cmpd="sng">
              <a:solidFill>
                <a:srgbClr val="EAEAEA"/>
              </a:solidFill>
              <a:prstDash val="solid"/>
              <a:miter/>
              <a:headEnd type="none" w="med" len="med"/>
              <a:tailEnd type="triangle" w="med" len="med"/>
            </a:ln>
          </p:spPr>
        </p:sp>
        <p:sp>
          <p:nvSpPr>
            <p:cNvPr id="363" name="Line 60"/>
            <p:cNvSpPr/>
            <p:nvPr/>
          </p:nvSpPr>
          <p:spPr>
            <a:xfrm>
              <a:off x="843136" y="4114800"/>
              <a:ext cx="609600" cy="381000"/>
            </a:xfrm>
            <a:prstGeom prst="line">
              <a:avLst/>
            </a:prstGeom>
            <a:ln w="9525" cap="flat" cmpd="sng">
              <a:solidFill>
                <a:srgbClr val="EAEAEA"/>
              </a:solidFill>
              <a:prstDash val="solid"/>
              <a:miter/>
              <a:headEnd type="none" w="med" len="med"/>
              <a:tailEnd type="triangle" w="med" len="med"/>
            </a:ln>
          </p:spPr>
        </p:sp>
        <p:sp>
          <p:nvSpPr>
            <p:cNvPr id="364" name="Line 61"/>
            <p:cNvSpPr/>
            <p:nvPr/>
          </p:nvSpPr>
          <p:spPr>
            <a:xfrm flipV="1">
              <a:off x="843136" y="4191000"/>
              <a:ext cx="609600" cy="1219200"/>
            </a:xfrm>
            <a:prstGeom prst="line">
              <a:avLst/>
            </a:prstGeom>
            <a:ln w="9525" cap="flat" cmpd="sng">
              <a:solidFill>
                <a:srgbClr val="EAEAEA"/>
              </a:solidFill>
              <a:prstDash val="solid"/>
              <a:miter/>
              <a:headEnd type="none" w="med" len="med"/>
              <a:tailEnd type="triangle" w="med" len="med"/>
            </a:ln>
          </p:spPr>
        </p:sp>
        <p:sp>
          <p:nvSpPr>
            <p:cNvPr id="365" name="Oval 62"/>
            <p:cNvSpPr/>
            <p:nvPr/>
          </p:nvSpPr>
          <p:spPr>
            <a:xfrm>
              <a:off x="2214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6" name="Oval 63"/>
            <p:cNvSpPr/>
            <p:nvPr/>
          </p:nvSpPr>
          <p:spPr>
            <a:xfrm>
              <a:off x="2214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7" name="Oval 64"/>
            <p:cNvSpPr/>
            <p:nvPr/>
          </p:nvSpPr>
          <p:spPr>
            <a:xfrm>
              <a:off x="2214736"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8" name="Oval 65"/>
            <p:cNvSpPr/>
            <p:nvPr/>
          </p:nvSpPr>
          <p:spPr>
            <a:xfrm>
              <a:off x="2214736" y="4953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69" name="Oval 66"/>
            <p:cNvSpPr/>
            <p:nvPr/>
          </p:nvSpPr>
          <p:spPr>
            <a:xfrm>
              <a:off x="2214736"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0" name="Oval 67"/>
            <p:cNvSpPr/>
            <p:nvPr/>
          </p:nvSpPr>
          <p:spPr>
            <a:xfrm>
              <a:off x="2214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1" name="Oval 68"/>
            <p:cNvSpPr/>
            <p:nvPr/>
          </p:nvSpPr>
          <p:spPr>
            <a:xfrm>
              <a:off x="2214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72" name="Line 69"/>
            <p:cNvSpPr/>
            <p:nvPr/>
          </p:nvSpPr>
          <p:spPr>
            <a:xfrm>
              <a:off x="1605136" y="3200400"/>
              <a:ext cx="609600" cy="381000"/>
            </a:xfrm>
            <a:prstGeom prst="line">
              <a:avLst/>
            </a:prstGeom>
            <a:ln w="9525" cap="flat" cmpd="sng">
              <a:solidFill>
                <a:srgbClr val="EAEAEA"/>
              </a:solidFill>
              <a:prstDash val="solid"/>
              <a:miter/>
              <a:headEnd type="none" w="med" len="med"/>
              <a:tailEnd type="triangle" w="med" len="med"/>
            </a:ln>
          </p:spPr>
        </p:sp>
        <p:sp>
          <p:nvSpPr>
            <p:cNvPr id="373" name="Line 70"/>
            <p:cNvSpPr/>
            <p:nvPr/>
          </p:nvSpPr>
          <p:spPr>
            <a:xfrm>
              <a:off x="1605136" y="3276600"/>
              <a:ext cx="685800" cy="762000"/>
            </a:xfrm>
            <a:prstGeom prst="line">
              <a:avLst/>
            </a:prstGeom>
            <a:ln w="9525" cap="flat" cmpd="sng">
              <a:solidFill>
                <a:srgbClr val="EAEAEA"/>
              </a:solidFill>
              <a:prstDash val="solid"/>
              <a:miter/>
              <a:headEnd type="none" w="med" len="med"/>
              <a:tailEnd type="triangle" w="med" len="med"/>
            </a:ln>
          </p:spPr>
        </p:sp>
        <p:sp>
          <p:nvSpPr>
            <p:cNvPr id="374" name="Line 71"/>
            <p:cNvSpPr/>
            <p:nvPr/>
          </p:nvSpPr>
          <p:spPr>
            <a:xfrm>
              <a:off x="1605136" y="3733800"/>
              <a:ext cx="609600" cy="381000"/>
            </a:xfrm>
            <a:prstGeom prst="line">
              <a:avLst/>
            </a:prstGeom>
            <a:ln w="9525" cap="flat" cmpd="sng">
              <a:solidFill>
                <a:srgbClr val="EAEAEA"/>
              </a:solidFill>
              <a:prstDash val="solid"/>
              <a:miter/>
              <a:headEnd type="none" w="med" len="med"/>
              <a:tailEnd type="triangle" w="med" len="med"/>
            </a:ln>
          </p:spPr>
        </p:sp>
        <p:sp>
          <p:nvSpPr>
            <p:cNvPr id="375" name="Line 72"/>
            <p:cNvSpPr/>
            <p:nvPr/>
          </p:nvSpPr>
          <p:spPr>
            <a:xfrm flipV="1">
              <a:off x="1605136" y="3733800"/>
              <a:ext cx="609600" cy="762000"/>
            </a:xfrm>
            <a:prstGeom prst="line">
              <a:avLst/>
            </a:prstGeom>
            <a:ln w="9525" cap="flat" cmpd="sng">
              <a:solidFill>
                <a:srgbClr val="EAEAEA"/>
              </a:solidFill>
              <a:prstDash val="solid"/>
              <a:miter/>
              <a:headEnd type="none" w="med" len="med"/>
              <a:tailEnd type="triangle" w="med" len="med"/>
            </a:ln>
          </p:spPr>
        </p:sp>
        <p:sp>
          <p:nvSpPr>
            <p:cNvPr id="376" name="Line 73"/>
            <p:cNvSpPr/>
            <p:nvPr/>
          </p:nvSpPr>
          <p:spPr>
            <a:xfrm>
              <a:off x="1605136" y="3733800"/>
              <a:ext cx="609600" cy="1219200"/>
            </a:xfrm>
            <a:prstGeom prst="line">
              <a:avLst/>
            </a:prstGeom>
            <a:ln w="9525" cap="flat" cmpd="sng">
              <a:solidFill>
                <a:srgbClr val="EAEAEA"/>
              </a:solidFill>
              <a:prstDash val="solid"/>
              <a:miter/>
              <a:headEnd type="none" w="med" len="med"/>
              <a:tailEnd type="triangle" w="med" len="med"/>
            </a:ln>
          </p:spPr>
        </p:sp>
        <p:sp>
          <p:nvSpPr>
            <p:cNvPr id="377" name="Line 74"/>
            <p:cNvSpPr/>
            <p:nvPr/>
          </p:nvSpPr>
          <p:spPr>
            <a:xfrm flipV="1">
              <a:off x="1605136" y="5562600"/>
              <a:ext cx="609600" cy="304800"/>
            </a:xfrm>
            <a:prstGeom prst="line">
              <a:avLst/>
            </a:prstGeom>
            <a:ln w="9525" cap="flat" cmpd="sng">
              <a:solidFill>
                <a:srgbClr val="EAEAEA"/>
              </a:solidFill>
              <a:prstDash val="solid"/>
              <a:miter/>
              <a:headEnd type="none" w="med" len="med"/>
              <a:tailEnd type="triangle" w="med" len="med"/>
            </a:ln>
          </p:spPr>
        </p:sp>
        <p:sp>
          <p:nvSpPr>
            <p:cNvPr id="378" name="Line 75"/>
            <p:cNvSpPr/>
            <p:nvPr/>
          </p:nvSpPr>
          <p:spPr>
            <a:xfrm flipV="1">
              <a:off x="1605136" y="5105400"/>
              <a:ext cx="609600" cy="762000"/>
            </a:xfrm>
            <a:prstGeom prst="line">
              <a:avLst/>
            </a:prstGeom>
            <a:ln w="9525" cap="flat" cmpd="sng">
              <a:solidFill>
                <a:srgbClr val="EAEAEA"/>
              </a:solidFill>
              <a:prstDash val="solid"/>
              <a:miter/>
              <a:headEnd type="none" w="med" len="med"/>
              <a:tailEnd type="triangle" w="med" len="med"/>
            </a:ln>
          </p:spPr>
        </p:sp>
        <p:sp>
          <p:nvSpPr>
            <p:cNvPr id="379" name="Line 76"/>
            <p:cNvSpPr/>
            <p:nvPr/>
          </p:nvSpPr>
          <p:spPr>
            <a:xfrm>
              <a:off x="1605136" y="5105400"/>
              <a:ext cx="609600" cy="381000"/>
            </a:xfrm>
            <a:prstGeom prst="line">
              <a:avLst/>
            </a:prstGeom>
            <a:ln w="9525" cap="flat" cmpd="sng">
              <a:solidFill>
                <a:srgbClr val="EAEAEA"/>
              </a:solidFill>
              <a:prstDash val="solid"/>
              <a:miter/>
              <a:headEnd type="none" w="med" len="med"/>
              <a:tailEnd type="triangle" w="med" len="med"/>
            </a:ln>
          </p:spPr>
        </p:sp>
        <p:sp>
          <p:nvSpPr>
            <p:cNvPr id="380" name="Line 77"/>
            <p:cNvSpPr/>
            <p:nvPr/>
          </p:nvSpPr>
          <p:spPr>
            <a:xfrm>
              <a:off x="1605136" y="4648200"/>
              <a:ext cx="609600" cy="762000"/>
            </a:xfrm>
            <a:prstGeom prst="line">
              <a:avLst/>
            </a:prstGeom>
            <a:ln w="9525" cap="flat" cmpd="sng">
              <a:solidFill>
                <a:srgbClr val="EAEAEA"/>
              </a:solidFill>
              <a:prstDash val="solid"/>
              <a:miter/>
              <a:headEnd type="none" w="med" len="med"/>
              <a:tailEnd type="triangle" w="med" len="med"/>
            </a:ln>
          </p:spPr>
        </p:sp>
        <p:sp>
          <p:nvSpPr>
            <p:cNvPr id="381" name="Line 78"/>
            <p:cNvSpPr/>
            <p:nvPr/>
          </p:nvSpPr>
          <p:spPr>
            <a:xfrm flipV="1">
              <a:off x="1605136" y="4648200"/>
              <a:ext cx="609600" cy="381000"/>
            </a:xfrm>
            <a:prstGeom prst="line">
              <a:avLst/>
            </a:prstGeom>
            <a:ln w="9525" cap="flat" cmpd="sng">
              <a:solidFill>
                <a:srgbClr val="EAEAEA"/>
              </a:solidFill>
              <a:prstDash val="solid"/>
              <a:miter/>
              <a:headEnd type="none" w="med" len="med"/>
              <a:tailEnd type="triangle" w="med" len="med"/>
            </a:ln>
          </p:spPr>
        </p:sp>
        <p:sp>
          <p:nvSpPr>
            <p:cNvPr id="382" name="Line 79"/>
            <p:cNvSpPr/>
            <p:nvPr/>
          </p:nvSpPr>
          <p:spPr>
            <a:xfrm>
              <a:off x="1605136" y="4114800"/>
              <a:ext cx="609600" cy="381000"/>
            </a:xfrm>
            <a:prstGeom prst="line">
              <a:avLst/>
            </a:prstGeom>
            <a:ln w="9525" cap="flat" cmpd="sng">
              <a:solidFill>
                <a:srgbClr val="EAEAEA"/>
              </a:solidFill>
              <a:prstDash val="solid"/>
              <a:miter/>
              <a:headEnd type="none" w="med" len="med"/>
              <a:tailEnd type="triangle" w="med" len="med"/>
            </a:ln>
          </p:spPr>
        </p:sp>
        <p:sp>
          <p:nvSpPr>
            <p:cNvPr id="383" name="Line 80"/>
            <p:cNvSpPr/>
            <p:nvPr/>
          </p:nvSpPr>
          <p:spPr>
            <a:xfrm flipV="1">
              <a:off x="1605136" y="4191000"/>
              <a:ext cx="609600" cy="1219200"/>
            </a:xfrm>
            <a:prstGeom prst="line">
              <a:avLst/>
            </a:prstGeom>
            <a:ln w="9525" cap="flat" cmpd="sng">
              <a:solidFill>
                <a:srgbClr val="EAEAEA"/>
              </a:solidFill>
              <a:prstDash val="solid"/>
              <a:miter/>
              <a:headEnd type="none" w="med" len="med"/>
              <a:tailEnd type="triangle" w="med" len="med"/>
            </a:ln>
          </p:spPr>
        </p:sp>
        <p:sp>
          <p:nvSpPr>
            <p:cNvPr id="384" name="Oval 81"/>
            <p:cNvSpPr/>
            <p:nvPr/>
          </p:nvSpPr>
          <p:spPr>
            <a:xfrm>
              <a:off x="2976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85" name="Oval 82"/>
            <p:cNvSpPr/>
            <p:nvPr/>
          </p:nvSpPr>
          <p:spPr>
            <a:xfrm>
              <a:off x="2976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86" name="Oval 83"/>
            <p:cNvSpPr/>
            <p:nvPr/>
          </p:nvSpPr>
          <p:spPr>
            <a:xfrm>
              <a:off x="2976736"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87" name="Oval 84"/>
            <p:cNvSpPr/>
            <p:nvPr/>
          </p:nvSpPr>
          <p:spPr>
            <a:xfrm>
              <a:off x="2976736" y="4953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88" name="Oval 85"/>
            <p:cNvSpPr/>
            <p:nvPr/>
          </p:nvSpPr>
          <p:spPr>
            <a:xfrm>
              <a:off x="2976736" y="5410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89" name="Oval 86"/>
            <p:cNvSpPr/>
            <p:nvPr/>
          </p:nvSpPr>
          <p:spPr>
            <a:xfrm>
              <a:off x="2976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90" name="Oval 87"/>
            <p:cNvSpPr/>
            <p:nvPr/>
          </p:nvSpPr>
          <p:spPr>
            <a:xfrm>
              <a:off x="2976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91" name="Line 88"/>
            <p:cNvSpPr/>
            <p:nvPr/>
          </p:nvSpPr>
          <p:spPr>
            <a:xfrm>
              <a:off x="2367136" y="3200400"/>
              <a:ext cx="609600" cy="381000"/>
            </a:xfrm>
            <a:prstGeom prst="line">
              <a:avLst/>
            </a:prstGeom>
            <a:ln w="9525" cap="flat" cmpd="sng">
              <a:solidFill>
                <a:srgbClr val="EAEAEA"/>
              </a:solidFill>
              <a:prstDash val="solid"/>
              <a:miter/>
              <a:headEnd type="none" w="med" len="med"/>
              <a:tailEnd type="triangle" w="med" len="med"/>
            </a:ln>
          </p:spPr>
        </p:sp>
        <p:sp>
          <p:nvSpPr>
            <p:cNvPr id="392" name="Line 89"/>
            <p:cNvSpPr/>
            <p:nvPr/>
          </p:nvSpPr>
          <p:spPr>
            <a:xfrm>
              <a:off x="2367136" y="3276600"/>
              <a:ext cx="685800" cy="762000"/>
            </a:xfrm>
            <a:prstGeom prst="line">
              <a:avLst/>
            </a:prstGeom>
            <a:ln w="9525" cap="flat" cmpd="sng">
              <a:solidFill>
                <a:srgbClr val="EAEAEA"/>
              </a:solidFill>
              <a:prstDash val="solid"/>
              <a:miter/>
              <a:headEnd type="none" w="med" len="med"/>
              <a:tailEnd type="triangle" w="med" len="med"/>
            </a:ln>
          </p:spPr>
        </p:sp>
        <p:sp>
          <p:nvSpPr>
            <p:cNvPr id="393" name="Line 90"/>
            <p:cNvSpPr/>
            <p:nvPr/>
          </p:nvSpPr>
          <p:spPr>
            <a:xfrm>
              <a:off x="2367136" y="3733800"/>
              <a:ext cx="609600" cy="381000"/>
            </a:xfrm>
            <a:prstGeom prst="line">
              <a:avLst/>
            </a:prstGeom>
            <a:ln w="9525" cap="flat" cmpd="sng">
              <a:solidFill>
                <a:srgbClr val="EAEAEA"/>
              </a:solidFill>
              <a:prstDash val="solid"/>
              <a:miter/>
              <a:headEnd type="none" w="med" len="med"/>
              <a:tailEnd type="triangle" w="med" len="med"/>
            </a:ln>
          </p:spPr>
        </p:sp>
        <p:sp>
          <p:nvSpPr>
            <p:cNvPr id="394" name="Line 91"/>
            <p:cNvSpPr/>
            <p:nvPr/>
          </p:nvSpPr>
          <p:spPr>
            <a:xfrm flipV="1">
              <a:off x="2367136" y="3733800"/>
              <a:ext cx="609600" cy="762000"/>
            </a:xfrm>
            <a:prstGeom prst="line">
              <a:avLst/>
            </a:prstGeom>
            <a:ln w="9525" cap="flat" cmpd="sng">
              <a:solidFill>
                <a:srgbClr val="EAEAEA"/>
              </a:solidFill>
              <a:prstDash val="solid"/>
              <a:miter/>
              <a:headEnd type="none" w="med" len="med"/>
              <a:tailEnd type="triangle" w="med" len="med"/>
            </a:ln>
          </p:spPr>
        </p:sp>
        <p:sp>
          <p:nvSpPr>
            <p:cNvPr id="395" name="Line 92"/>
            <p:cNvSpPr/>
            <p:nvPr/>
          </p:nvSpPr>
          <p:spPr>
            <a:xfrm>
              <a:off x="2367136" y="3733800"/>
              <a:ext cx="609600" cy="1219200"/>
            </a:xfrm>
            <a:prstGeom prst="line">
              <a:avLst/>
            </a:prstGeom>
            <a:ln w="9525" cap="flat" cmpd="sng">
              <a:solidFill>
                <a:srgbClr val="EAEAEA"/>
              </a:solidFill>
              <a:prstDash val="solid"/>
              <a:miter/>
              <a:headEnd type="none" w="med" len="med"/>
              <a:tailEnd type="triangle" w="med" len="med"/>
            </a:ln>
          </p:spPr>
        </p:sp>
        <p:sp>
          <p:nvSpPr>
            <p:cNvPr id="396" name="Line 93"/>
            <p:cNvSpPr/>
            <p:nvPr/>
          </p:nvSpPr>
          <p:spPr>
            <a:xfrm flipV="1">
              <a:off x="2367136" y="5562600"/>
              <a:ext cx="609600" cy="304800"/>
            </a:xfrm>
            <a:prstGeom prst="line">
              <a:avLst/>
            </a:prstGeom>
            <a:ln w="9525" cap="flat" cmpd="sng">
              <a:solidFill>
                <a:srgbClr val="EAEAEA"/>
              </a:solidFill>
              <a:prstDash val="solid"/>
              <a:miter/>
              <a:headEnd type="none" w="med" len="med"/>
              <a:tailEnd type="triangle" w="med" len="med"/>
            </a:ln>
          </p:spPr>
        </p:sp>
        <p:sp>
          <p:nvSpPr>
            <p:cNvPr id="397" name="Line 94"/>
            <p:cNvSpPr/>
            <p:nvPr/>
          </p:nvSpPr>
          <p:spPr>
            <a:xfrm flipV="1">
              <a:off x="2367136" y="5105400"/>
              <a:ext cx="609600" cy="762000"/>
            </a:xfrm>
            <a:prstGeom prst="line">
              <a:avLst/>
            </a:prstGeom>
            <a:ln w="9525" cap="flat" cmpd="sng">
              <a:solidFill>
                <a:srgbClr val="EAEAEA"/>
              </a:solidFill>
              <a:prstDash val="solid"/>
              <a:miter/>
              <a:headEnd type="none" w="med" len="med"/>
              <a:tailEnd type="triangle" w="med" len="med"/>
            </a:ln>
          </p:spPr>
        </p:sp>
        <p:sp>
          <p:nvSpPr>
            <p:cNvPr id="398" name="Line 95"/>
            <p:cNvSpPr/>
            <p:nvPr/>
          </p:nvSpPr>
          <p:spPr>
            <a:xfrm>
              <a:off x="2367136" y="5105400"/>
              <a:ext cx="609600" cy="381000"/>
            </a:xfrm>
            <a:prstGeom prst="line">
              <a:avLst/>
            </a:prstGeom>
            <a:ln w="9525" cap="flat" cmpd="sng">
              <a:solidFill>
                <a:srgbClr val="EAEAEA"/>
              </a:solidFill>
              <a:prstDash val="solid"/>
              <a:miter/>
              <a:headEnd type="none" w="med" len="med"/>
              <a:tailEnd type="triangle" w="med" len="med"/>
            </a:ln>
          </p:spPr>
        </p:sp>
        <p:sp>
          <p:nvSpPr>
            <p:cNvPr id="399" name="Line 96"/>
            <p:cNvSpPr/>
            <p:nvPr/>
          </p:nvSpPr>
          <p:spPr>
            <a:xfrm>
              <a:off x="2367136" y="4648200"/>
              <a:ext cx="609600" cy="762000"/>
            </a:xfrm>
            <a:prstGeom prst="line">
              <a:avLst/>
            </a:prstGeom>
            <a:ln w="9525" cap="flat" cmpd="sng">
              <a:solidFill>
                <a:srgbClr val="EAEAEA"/>
              </a:solidFill>
              <a:prstDash val="solid"/>
              <a:miter/>
              <a:headEnd type="none" w="med" len="med"/>
              <a:tailEnd type="triangle" w="med" len="med"/>
            </a:ln>
          </p:spPr>
        </p:sp>
        <p:sp>
          <p:nvSpPr>
            <p:cNvPr id="400" name="Line 97"/>
            <p:cNvSpPr/>
            <p:nvPr/>
          </p:nvSpPr>
          <p:spPr>
            <a:xfrm flipV="1">
              <a:off x="2367136" y="4648200"/>
              <a:ext cx="609600" cy="381000"/>
            </a:xfrm>
            <a:prstGeom prst="line">
              <a:avLst/>
            </a:prstGeom>
            <a:ln w="9525" cap="flat" cmpd="sng">
              <a:solidFill>
                <a:srgbClr val="EAEAEA"/>
              </a:solidFill>
              <a:prstDash val="solid"/>
              <a:miter/>
              <a:headEnd type="none" w="med" len="med"/>
              <a:tailEnd type="triangle" w="med" len="med"/>
            </a:ln>
          </p:spPr>
        </p:sp>
        <p:sp>
          <p:nvSpPr>
            <p:cNvPr id="401" name="Line 98"/>
            <p:cNvSpPr/>
            <p:nvPr/>
          </p:nvSpPr>
          <p:spPr>
            <a:xfrm>
              <a:off x="2367136" y="4114800"/>
              <a:ext cx="609600" cy="381000"/>
            </a:xfrm>
            <a:prstGeom prst="line">
              <a:avLst/>
            </a:prstGeom>
            <a:ln w="9525" cap="flat" cmpd="sng">
              <a:solidFill>
                <a:srgbClr val="EAEAEA"/>
              </a:solidFill>
              <a:prstDash val="solid"/>
              <a:miter/>
              <a:headEnd type="none" w="med" len="med"/>
              <a:tailEnd type="triangle" w="med" len="med"/>
            </a:ln>
          </p:spPr>
        </p:sp>
        <p:sp>
          <p:nvSpPr>
            <p:cNvPr id="402" name="Line 99"/>
            <p:cNvSpPr/>
            <p:nvPr/>
          </p:nvSpPr>
          <p:spPr>
            <a:xfrm flipV="1">
              <a:off x="2367136" y="4191000"/>
              <a:ext cx="609600" cy="1219200"/>
            </a:xfrm>
            <a:prstGeom prst="line">
              <a:avLst/>
            </a:prstGeom>
            <a:ln w="9525" cap="flat" cmpd="sng">
              <a:solidFill>
                <a:srgbClr val="EAEAEA"/>
              </a:solidFill>
              <a:prstDash val="solid"/>
              <a:miter/>
              <a:headEnd type="none" w="med" len="med"/>
              <a:tailEnd type="triangle" w="med" len="med"/>
            </a:ln>
          </p:spPr>
        </p:sp>
        <p:sp>
          <p:nvSpPr>
            <p:cNvPr id="403" name="Oval 100"/>
            <p:cNvSpPr/>
            <p:nvPr/>
          </p:nvSpPr>
          <p:spPr>
            <a:xfrm>
              <a:off x="3738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4" name="Oval 101"/>
            <p:cNvSpPr/>
            <p:nvPr/>
          </p:nvSpPr>
          <p:spPr>
            <a:xfrm>
              <a:off x="3738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5" name="Oval 102"/>
            <p:cNvSpPr/>
            <p:nvPr/>
          </p:nvSpPr>
          <p:spPr>
            <a:xfrm>
              <a:off x="3738736"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6" name="Oval 103"/>
            <p:cNvSpPr/>
            <p:nvPr/>
          </p:nvSpPr>
          <p:spPr>
            <a:xfrm>
              <a:off x="3738736" y="4953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7" name="Oval 104"/>
            <p:cNvSpPr/>
            <p:nvPr/>
          </p:nvSpPr>
          <p:spPr>
            <a:xfrm>
              <a:off x="3738736" y="5410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8" name="Oval 105"/>
            <p:cNvSpPr/>
            <p:nvPr/>
          </p:nvSpPr>
          <p:spPr>
            <a:xfrm>
              <a:off x="3738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09" name="Oval 106"/>
            <p:cNvSpPr/>
            <p:nvPr/>
          </p:nvSpPr>
          <p:spPr>
            <a:xfrm>
              <a:off x="3738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10" name="Line 107"/>
            <p:cNvSpPr/>
            <p:nvPr/>
          </p:nvSpPr>
          <p:spPr>
            <a:xfrm>
              <a:off x="3129136" y="3200400"/>
              <a:ext cx="609600" cy="381000"/>
            </a:xfrm>
            <a:prstGeom prst="line">
              <a:avLst/>
            </a:prstGeom>
            <a:ln w="9525" cap="flat" cmpd="sng">
              <a:solidFill>
                <a:srgbClr val="EAEAEA"/>
              </a:solidFill>
              <a:prstDash val="solid"/>
              <a:miter/>
              <a:headEnd type="none" w="med" len="med"/>
              <a:tailEnd type="triangle" w="med" len="med"/>
            </a:ln>
          </p:spPr>
        </p:sp>
        <p:sp>
          <p:nvSpPr>
            <p:cNvPr id="411" name="Line 108"/>
            <p:cNvSpPr/>
            <p:nvPr/>
          </p:nvSpPr>
          <p:spPr>
            <a:xfrm>
              <a:off x="3129136" y="3276600"/>
              <a:ext cx="685800" cy="762000"/>
            </a:xfrm>
            <a:prstGeom prst="line">
              <a:avLst/>
            </a:prstGeom>
            <a:ln w="9525" cap="flat" cmpd="sng">
              <a:solidFill>
                <a:srgbClr val="EAEAEA"/>
              </a:solidFill>
              <a:prstDash val="solid"/>
              <a:miter/>
              <a:headEnd type="none" w="med" len="med"/>
              <a:tailEnd type="triangle" w="med" len="med"/>
            </a:ln>
          </p:spPr>
        </p:sp>
        <p:sp>
          <p:nvSpPr>
            <p:cNvPr id="412" name="Line 109"/>
            <p:cNvSpPr/>
            <p:nvPr/>
          </p:nvSpPr>
          <p:spPr>
            <a:xfrm>
              <a:off x="3129136" y="3733800"/>
              <a:ext cx="609600" cy="381000"/>
            </a:xfrm>
            <a:prstGeom prst="line">
              <a:avLst/>
            </a:prstGeom>
            <a:ln w="9525" cap="flat" cmpd="sng">
              <a:solidFill>
                <a:srgbClr val="EAEAEA"/>
              </a:solidFill>
              <a:prstDash val="solid"/>
              <a:miter/>
              <a:headEnd type="none" w="med" len="med"/>
              <a:tailEnd type="triangle" w="med" len="med"/>
            </a:ln>
          </p:spPr>
        </p:sp>
        <p:sp>
          <p:nvSpPr>
            <p:cNvPr id="413" name="Line 110"/>
            <p:cNvSpPr/>
            <p:nvPr/>
          </p:nvSpPr>
          <p:spPr>
            <a:xfrm flipV="1">
              <a:off x="3129136" y="3733800"/>
              <a:ext cx="609600" cy="762000"/>
            </a:xfrm>
            <a:prstGeom prst="line">
              <a:avLst/>
            </a:prstGeom>
            <a:ln w="9525" cap="flat" cmpd="sng">
              <a:solidFill>
                <a:srgbClr val="EAEAEA"/>
              </a:solidFill>
              <a:prstDash val="solid"/>
              <a:miter/>
              <a:headEnd type="none" w="med" len="med"/>
              <a:tailEnd type="triangle" w="med" len="med"/>
            </a:ln>
          </p:spPr>
        </p:sp>
        <p:sp>
          <p:nvSpPr>
            <p:cNvPr id="414" name="Line 111"/>
            <p:cNvSpPr/>
            <p:nvPr/>
          </p:nvSpPr>
          <p:spPr>
            <a:xfrm>
              <a:off x="3129136" y="3733800"/>
              <a:ext cx="609600" cy="1219200"/>
            </a:xfrm>
            <a:prstGeom prst="line">
              <a:avLst/>
            </a:prstGeom>
            <a:ln w="9525" cap="flat" cmpd="sng">
              <a:solidFill>
                <a:srgbClr val="EAEAEA"/>
              </a:solidFill>
              <a:prstDash val="solid"/>
              <a:miter/>
              <a:headEnd type="none" w="med" len="med"/>
              <a:tailEnd type="triangle" w="med" len="med"/>
            </a:ln>
          </p:spPr>
        </p:sp>
        <p:sp>
          <p:nvSpPr>
            <p:cNvPr id="415" name="Line 112"/>
            <p:cNvSpPr/>
            <p:nvPr/>
          </p:nvSpPr>
          <p:spPr>
            <a:xfrm flipV="1">
              <a:off x="3129136" y="5562600"/>
              <a:ext cx="609600" cy="304800"/>
            </a:xfrm>
            <a:prstGeom prst="line">
              <a:avLst/>
            </a:prstGeom>
            <a:ln w="9525" cap="flat" cmpd="sng">
              <a:solidFill>
                <a:srgbClr val="EAEAEA"/>
              </a:solidFill>
              <a:prstDash val="solid"/>
              <a:miter/>
              <a:headEnd type="none" w="med" len="med"/>
              <a:tailEnd type="triangle" w="med" len="med"/>
            </a:ln>
          </p:spPr>
        </p:sp>
        <p:sp>
          <p:nvSpPr>
            <p:cNvPr id="416" name="Line 113"/>
            <p:cNvSpPr/>
            <p:nvPr/>
          </p:nvSpPr>
          <p:spPr>
            <a:xfrm flipV="1">
              <a:off x="3129136" y="5105400"/>
              <a:ext cx="609600" cy="762000"/>
            </a:xfrm>
            <a:prstGeom prst="line">
              <a:avLst/>
            </a:prstGeom>
            <a:ln w="9525" cap="flat" cmpd="sng">
              <a:solidFill>
                <a:srgbClr val="EAEAEA"/>
              </a:solidFill>
              <a:prstDash val="solid"/>
              <a:miter/>
              <a:headEnd type="none" w="med" len="med"/>
              <a:tailEnd type="triangle" w="med" len="med"/>
            </a:ln>
          </p:spPr>
        </p:sp>
        <p:sp>
          <p:nvSpPr>
            <p:cNvPr id="417" name="Line 114"/>
            <p:cNvSpPr/>
            <p:nvPr/>
          </p:nvSpPr>
          <p:spPr>
            <a:xfrm>
              <a:off x="3129136" y="5105400"/>
              <a:ext cx="609600" cy="381000"/>
            </a:xfrm>
            <a:prstGeom prst="line">
              <a:avLst/>
            </a:prstGeom>
            <a:ln w="9525" cap="flat" cmpd="sng">
              <a:solidFill>
                <a:srgbClr val="EAEAEA"/>
              </a:solidFill>
              <a:prstDash val="solid"/>
              <a:miter/>
              <a:headEnd type="none" w="med" len="med"/>
              <a:tailEnd type="triangle" w="med" len="med"/>
            </a:ln>
          </p:spPr>
        </p:sp>
        <p:sp>
          <p:nvSpPr>
            <p:cNvPr id="418" name="Line 115"/>
            <p:cNvSpPr/>
            <p:nvPr/>
          </p:nvSpPr>
          <p:spPr>
            <a:xfrm>
              <a:off x="3129136" y="4648200"/>
              <a:ext cx="609600" cy="762000"/>
            </a:xfrm>
            <a:prstGeom prst="line">
              <a:avLst/>
            </a:prstGeom>
            <a:ln w="9525" cap="flat" cmpd="sng">
              <a:solidFill>
                <a:srgbClr val="EAEAEA"/>
              </a:solidFill>
              <a:prstDash val="solid"/>
              <a:miter/>
              <a:headEnd type="none" w="med" len="med"/>
              <a:tailEnd type="triangle" w="med" len="med"/>
            </a:ln>
          </p:spPr>
        </p:sp>
        <p:sp>
          <p:nvSpPr>
            <p:cNvPr id="419" name="Line 116"/>
            <p:cNvSpPr/>
            <p:nvPr/>
          </p:nvSpPr>
          <p:spPr>
            <a:xfrm flipV="1">
              <a:off x="3129136" y="4648200"/>
              <a:ext cx="609600" cy="381000"/>
            </a:xfrm>
            <a:prstGeom prst="line">
              <a:avLst/>
            </a:prstGeom>
            <a:ln w="9525" cap="flat" cmpd="sng">
              <a:solidFill>
                <a:srgbClr val="EAEAEA"/>
              </a:solidFill>
              <a:prstDash val="solid"/>
              <a:miter/>
              <a:headEnd type="none" w="med" len="med"/>
              <a:tailEnd type="triangle" w="med" len="med"/>
            </a:ln>
          </p:spPr>
        </p:sp>
        <p:sp>
          <p:nvSpPr>
            <p:cNvPr id="420" name="Line 117"/>
            <p:cNvSpPr/>
            <p:nvPr/>
          </p:nvSpPr>
          <p:spPr>
            <a:xfrm>
              <a:off x="3129136" y="4114800"/>
              <a:ext cx="609600" cy="381000"/>
            </a:xfrm>
            <a:prstGeom prst="line">
              <a:avLst/>
            </a:prstGeom>
            <a:ln w="9525" cap="flat" cmpd="sng">
              <a:solidFill>
                <a:srgbClr val="EAEAEA"/>
              </a:solidFill>
              <a:prstDash val="solid"/>
              <a:miter/>
              <a:headEnd type="none" w="med" len="med"/>
              <a:tailEnd type="triangle" w="med" len="med"/>
            </a:ln>
          </p:spPr>
        </p:sp>
        <p:sp>
          <p:nvSpPr>
            <p:cNvPr id="421" name="Line 118"/>
            <p:cNvSpPr/>
            <p:nvPr/>
          </p:nvSpPr>
          <p:spPr>
            <a:xfrm flipV="1">
              <a:off x="3129136" y="4191000"/>
              <a:ext cx="609600" cy="1219200"/>
            </a:xfrm>
            <a:prstGeom prst="line">
              <a:avLst/>
            </a:prstGeom>
            <a:ln w="9525" cap="flat" cmpd="sng">
              <a:solidFill>
                <a:srgbClr val="EAEAEA"/>
              </a:solidFill>
              <a:prstDash val="solid"/>
              <a:miter/>
              <a:headEnd type="none" w="med" len="med"/>
              <a:tailEnd type="triangle" w="med" len="med"/>
            </a:ln>
          </p:spPr>
        </p:sp>
        <p:sp>
          <p:nvSpPr>
            <p:cNvPr id="422" name="Oval 119"/>
            <p:cNvSpPr/>
            <p:nvPr/>
          </p:nvSpPr>
          <p:spPr>
            <a:xfrm>
              <a:off x="4500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3" name="Oval 120"/>
            <p:cNvSpPr/>
            <p:nvPr/>
          </p:nvSpPr>
          <p:spPr>
            <a:xfrm>
              <a:off x="4500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4" name="Oval 121"/>
            <p:cNvSpPr/>
            <p:nvPr/>
          </p:nvSpPr>
          <p:spPr>
            <a:xfrm>
              <a:off x="4500736"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5" name="Oval 122"/>
            <p:cNvSpPr/>
            <p:nvPr/>
          </p:nvSpPr>
          <p:spPr>
            <a:xfrm>
              <a:off x="4500736" y="4953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6" name="Oval 124"/>
            <p:cNvSpPr/>
            <p:nvPr/>
          </p:nvSpPr>
          <p:spPr>
            <a:xfrm>
              <a:off x="4500736"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7" name="Oval 125"/>
            <p:cNvSpPr/>
            <p:nvPr/>
          </p:nvSpPr>
          <p:spPr>
            <a:xfrm>
              <a:off x="4500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28" name="Line 126"/>
            <p:cNvSpPr/>
            <p:nvPr/>
          </p:nvSpPr>
          <p:spPr>
            <a:xfrm>
              <a:off x="3891136" y="3200400"/>
              <a:ext cx="609600" cy="381000"/>
            </a:xfrm>
            <a:prstGeom prst="line">
              <a:avLst/>
            </a:prstGeom>
            <a:ln w="9525" cap="flat" cmpd="sng">
              <a:solidFill>
                <a:srgbClr val="EAEAEA"/>
              </a:solidFill>
              <a:prstDash val="solid"/>
              <a:miter/>
              <a:headEnd type="none" w="med" len="med"/>
              <a:tailEnd type="triangle" w="med" len="med"/>
            </a:ln>
          </p:spPr>
        </p:sp>
        <p:sp>
          <p:nvSpPr>
            <p:cNvPr id="429" name="Line 127"/>
            <p:cNvSpPr/>
            <p:nvPr/>
          </p:nvSpPr>
          <p:spPr>
            <a:xfrm>
              <a:off x="3891136" y="3276600"/>
              <a:ext cx="685800" cy="762000"/>
            </a:xfrm>
            <a:prstGeom prst="line">
              <a:avLst/>
            </a:prstGeom>
            <a:ln w="9525" cap="flat" cmpd="sng">
              <a:solidFill>
                <a:srgbClr val="EAEAEA"/>
              </a:solidFill>
              <a:prstDash val="solid"/>
              <a:miter/>
              <a:headEnd type="none" w="med" len="med"/>
              <a:tailEnd type="triangle" w="med" len="med"/>
            </a:ln>
          </p:spPr>
        </p:sp>
        <p:sp>
          <p:nvSpPr>
            <p:cNvPr id="430" name="Line 128"/>
            <p:cNvSpPr/>
            <p:nvPr/>
          </p:nvSpPr>
          <p:spPr>
            <a:xfrm>
              <a:off x="3891136" y="3733800"/>
              <a:ext cx="609600" cy="381000"/>
            </a:xfrm>
            <a:prstGeom prst="line">
              <a:avLst/>
            </a:prstGeom>
            <a:ln w="9525" cap="flat" cmpd="sng">
              <a:solidFill>
                <a:srgbClr val="EAEAEA"/>
              </a:solidFill>
              <a:prstDash val="solid"/>
              <a:miter/>
              <a:headEnd type="none" w="med" len="med"/>
              <a:tailEnd type="triangle" w="med" len="med"/>
            </a:ln>
          </p:spPr>
        </p:sp>
        <p:sp>
          <p:nvSpPr>
            <p:cNvPr id="431" name="Line 129"/>
            <p:cNvSpPr/>
            <p:nvPr/>
          </p:nvSpPr>
          <p:spPr>
            <a:xfrm flipV="1">
              <a:off x="3891136" y="3733800"/>
              <a:ext cx="609600" cy="762000"/>
            </a:xfrm>
            <a:prstGeom prst="line">
              <a:avLst/>
            </a:prstGeom>
            <a:ln w="9525" cap="flat" cmpd="sng">
              <a:solidFill>
                <a:srgbClr val="EAEAEA"/>
              </a:solidFill>
              <a:prstDash val="solid"/>
              <a:miter/>
              <a:headEnd type="none" w="med" len="med"/>
              <a:tailEnd type="triangle" w="med" len="med"/>
            </a:ln>
          </p:spPr>
        </p:sp>
        <p:sp>
          <p:nvSpPr>
            <p:cNvPr id="432" name="Line 130"/>
            <p:cNvSpPr/>
            <p:nvPr/>
          </p:nvSpPr>
          <p:spPr>
            <a:xfrm>
              <a:off x="3891136" y="3733800"/>
              <a:ext cx="609600" cy="1219200"/>
            </a:xfrm>
            <a:prstGeom prst="line">
              <a:avLst/>
            </a:prstGeom>
            <a:ln w="9525" cap="flat" cmpd="sng">
              <a:solidFill>
                <a:srgbClr val="EAEAEA"/>
              </a:solidFill>
              <a:prstDash val="solid"/>
              <a:miter/>
              <a:headEnd type="none" w="med" len="med"/>
              <a:tailEnd type="triangle" w="med" len="med"/>
            </a:ln>
          </p:spPr>
        </p:sp>
        <p:sp>
          <p:nvSpPr>
            <p:cNvPr id="433" name="Line 131"/>
            <p:cNvSpPr/>
            <p:nvPr/>
          </p:nvSpPr>
          <p:spPr>
            <a:xfrm flipV="1">
              <a:off x="3891136" y="5562600"/>
              <a:ext cx="609600" cy="304800"/>
            </a:xfrm>
            <a:prstGeom prst="line">
              <a:avLst/>
            </a:prstGeom>
            <a:ln w="9525" cap="flat" cmpd="sng">
              <a:solidFill>
                <a:srgbClr val="EAEAEA"/>
              </a:solidFill>
              <a:prstDash val="solid"/>
              <a:miter/>
              <a:headEnd type="none" w="med" len="med"/>
              <a:tailEnd type="triangle" w="med" len="med"/>
            </a:ln>
          </p:spPr>
        </p:sp>
        <p:sp>
          <p:nvSpPr>
            <p:cNvPr id="434" name="Line 132"/>
            <p:cNvSpPr/>
            <p:nvPr/>
          </p:nvSpPr>
          <p:spPr>
            <a:xfrm flipV="1">
              <a:off x="3891136" y="5105400"/>
              <a:ext cx="609600" cy="762000"/>
            </a:xfrm>
            <a:prstGeom prst="line">
              <a:avLst/>
            </a:prstGeom>
            <a:ln w="9525" cap="flat" cmpd="sng">
              <a:solidFill>
                <a:srgbClr val="EAEAEA"/>
              </a:solidFill>
              <a:prstDash val="solid"/>
              <a:miter/>
              <a:headEnd type="none" w="med" len="med"/>
              <a:tailEnd type="triangle" w="med" len="med"/>
            </a:ln>
          </p:spPr>
        </p:sp>
        <p:sp>
          <p:nvSpPr>
            <p:cNvPr id="435" name="Line 133"/>
            <p:cNvSpPr/>
            <p:nvPr/>
          </p:nvSpPr>
          <p:spPr>
            <a:xfrm>
              <a:off x="3891136" y="5105400"/>
              <a:ext cx="609600" cy="381000"/>
            </a:xfrm>
            <a:prstGeom prst="line">
              <a:avLst/>
            </a:prstGeom>
            <a:ln w="9525" cap="flat" cmpd="sng">
              <a:solidFill>
                <a:srgbClr val="EAEAEA"/>
              </a:solidFill>
              <a:prstDash val="solid"/>
              <a:miter/>
              <a:headEnd type="none" w="med" len="med"/>
              <a:tailEnd type="triangle" w="med" len="med"/>
            </a:ln>
          </p:spPr>
        </p:sp>
        <p:sp>
          <p:nvSpPr>
            <p:cNvPr id="436" name="Line 134"/>
            <p:cNvSpPr/>
            <p:nvPr/>
          </p:nvSpPr>
          <p:spPr>
            <a:xfrm>
              <a:off x="3891136" y="4648200"/>
              <a:ext cx="609600" cy="762000"/>
            </a:xfrm>
            <a:prstGeom prst="line">
              <a:avLst/>
            </a:prstGeom>
            <a:ln w="9525" cap="flat" cmpd="sng">
              <a:solidFill>
                <a:srgbClr val="EAEAEA"/>
              </a:solidFill>
              <a:prstDash val="solid"/>
              <a:miter/>
              <a:headEnd type="none" w="med" len="med"/>
              <a:tailEnd type="triangle" w="med" len="med"/>
            </a:ln>
          </p:spPr>
        </p:sp>
        <p:sp>
          <p:nvSpPr>
            <p:cNvPr id="437" name="Line 135"/>
            <p:cNvSpPr/>
            <p:nvPr/>
          </p:nvSpPr>
          <p:spPr>
            <a:xfrm flipV="1">
              <a:off x="3891136" y="4648200"/>
              <a:ext cx="609600" cy="381000"/>
            </a:xfrm>
            <a:prstGeom prst="line">
              <a:avLst/>
            </a:prstGeom>
            <a:ln w="9525" cap="flat" cmpd="sng">
              <a:solidFill>
                <a:srgbClr val="EAEAEA"/>
              </a:solidFill>
              <a:prstDash val="solid"/>
              <a:miter/>
              <a:headEnd type="none" w="med" len="med"/>
              <a:tailEnd type="triangle" w="med" len="med"/>
            </a:ln>
          </p:spPr>
        </p:sp>
        <p:sp>
          <p:nvSpPr>
            <p:cNvPr id="438" name="Line 136"/>
            <p:cNvSpPr/>
            <p:nvPr/>
          </p:nvSpPr>
          <p:spPr>
            <a:xfrm>
              <a:off x="3891136" y="4114800"/>
              <a:ext cx="609600" cy="381000"/>
            </a:xfrm>
            <a:prstGeom prst="line">
              <a:avLst/>
            </a:prstGeom>
            <a:ln w="9525" cap="flat" cmpd="sng">
              <a:solidFill>
                <a:srgbClr val="EAEAEA"/>
              </a:solidFill>
              <a:prstDash val="solid"/>
              <a:miter/>
              <a:headEnd type="none" w="med" len="med"/>
              <a:tailEnd type="triangle" w="med" len="med"/>
            </a:ln>
          </p:spPr>
        </p:sp>
        <p:sp>
          <p:nvSpPr>
            <p:cNvPr id="439" name="Line 137"/>
            <p:cNvSpPr/>
            <p:nvPr/>
          </p:nvSpPr>
          <p:spPr>
            <a:xfrm flipV="1">
              <a:off x="3891136" y="4191000"/>
              <a:ext cx="609600" cy="1219200"/>
            </a:xfrm>
            <a:prstGeom prst="line">
              <a:avLst/>
            </a:prstGeom>
            <a:ln w="9525" cap="flat" cmpd="sng">
              <a:solidFill>
                <a:srgbClr val="EAEAEA"/>
              </a:solidFill>
              <a:prstDash val="solid"/>
              <a:miter/>
              <a:headEnd type="none" w="med" len="med"/>
              <a:tailEnd type="triangle" w="med" len="med"/>
            </a:ln>
          </p:spPr>
        </p:sp>
        <p:sp>
          <p:nvSpPr>
            <p:cNvPr id="440" name="Oval 138"/>
            <p:cNvSpPr/>
            <p:nvPr/>
          </p:nvSpPr>
          <p:spPr>
            <a:xfrm>
              <a:off x="5262736"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1" name="Oval 139"/>
            <p:cNvSpPr/>
            <p:nvPr/>
          </p:nvSpPr>
          <p:spPr>
            <a:xfrm>
              <a:off x="5262736" y="35814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2" name="Oval 140"/>
            <p:cNvSpPr/>
            <p:nvPr/>
          </p:nvSpPr>
          <p:spPr>
            <a:xfrm>
              <a:off x="5262736"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3" name="Oval 141"/>
            <p:cNvSpPr/>
            <p:nvPr/>
          </p:nvSpPr>
          <p:spPr>
            <a:xfrm>
              <a:off x="5262736" y="49530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4" name="Oval 142"/>
            <p:cNvSpPr/>
            <p:nvPr/>
          </p:nvSpPr>
          <p:spPr>
            <a:xfrm>
              <a:off x="5262736" y="5410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5" name="Oval 143"/>
            <p:cNvSpPr/>
            <p:nvPr/>
          </p:nvSpPr>
          <p:spPr>
            <a:xfrm>
              <a:off x="5262736" y="40386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46" name="Line 144"/>
            <p:cNvSpPr/>
            <p:nvPr/>
          </p:nvSpPr>
          <p:spPr>
            <a:xfrm>
              <a:off x="4653136" y="3200400"/>
              <a:ext cx="609600" cy="381000"/>
            </a:xfrm>
            <a:prstGeom prst="line">
              <a:avLst/>
            </a:prstGeom>
            <a:ln w="9525" cap="flat" cmpd="sng">
              <a:solidFill>
                <a:srgbClr val="EAEAEA"/>
              </a:solidFill>
              <a:prstDash val="solid"/>
              <a:miter/>
              <a:headEnd type="none" w="med" len="med"/>
              <a:tailEnd type="triangle" w="med" len="med"/>
            </a:ln>
          </p:spPr>
        </p:sp>
        <p:sp>
          <p:nvSpPr>
            <p:cNvPr id="447" name="Line 145"/>
            <p:cNvSpPr/>
            <p:nvPr/>
          </p:nvSpPr>
          <p:spPr>
            <a:xfrm>
              <a:off x="4653136" y="3276600"/>
              <a:ext cx="685800" cy="762000"/>
            </a:xfrm>
            <a:prstGeom prst="line">
              <a:avLst/>
            </a:prstGeom>
            <a:ln w="9525" cap="flat" cmpd="sng">
              <a:solidFill>
                <a:srgbClr val="EAEAEA"/>
              </a:solidFill>
              <a:prstDash val="solid"/>
              <a:miter/>
              <a:headEnd type="none" w="med" len="med"/>
              <a:tailEnd type="triangle" w="med" len="med"/>
            </a:ln>
          </p:spPr>
        </p:sp>
        <p:sp>
          <p:nvSpPr>
            <p:cNvPr id="448" name="Line 146"/>
            <p:cNvSpPr/>
            <p:nvPr/>
          </p:nvSpPr>
          <p:spPr>
            <a:xfrm>
              <a:off x="4653136" y="3733800"/>
              <a:ext cx="609600" cy="381000"/>
            </a:xfrm>
            <a:prstGeom prst="line">
              <a:avLst/>
            </a:prstGeom>
            <a:ln w="9525" cap="flat" cmpd="sng">
              <a:solidFill>
                <a:srgbClr val="EAEAEA"/>
              </a:solidFill>
              <a:prstDash val="solid"/>
              <a:miter/>
              <a:headEnd type="none" w="med" len="med"/>
              <a:tailEnd type="triangle" w="med" len="med"/>
            </a:ln>
          </p:spPr>
        </p:sp>
        <p:sp>
          <p:nvSpPr>
            <p:cNvPr id="449" name="Line 147"/>
            <p:cNvSpPr/>
            <p:nvPr/>
          </p:nvSpPr>
          <p:spPr>
            <a:xfrm flipV="1">
              <a:off x="4653136" y="3733800"/>
              <a:ext cx="609600" cy="762000"/>
            </a:xfrm>
            <a:prstGeom prst="line">
              <a:avLst/>
            </a:prstGeom>
            <a:ln w="9525" cap="flat" cmpd="sng">
              <a:solidFill>
                <a:srgbClr val="EAEAEA"/>
              </a:solidFill>
              <a:prstDash val="solid"/>
              <a:miter/>
              <a:headEnd type="none" w="med" len="med"/>
              <a:tailEnd type="triangle" w="med" len="med"/>
            </a:ln>
          </p:spPr>
        </p:sp>
        <p:sp>
          <p:nvSpPr>
            <p:cNvPr id="450" name="Line 148"/>
            <p:cNvSpPr/>
            <p:nvPr/>
          </p:nvSpPr>
          <p:spPr>
            <a:xfrm>
              <a:off x="4653136" y="3733800"/>
              <a:ext cx="609600" cy="1219200"/>
            </a:xfrm>
            <a:prstGeom prst="line">
              <a:avLst/>
            </a:prstGeom>
            <a:ln w="9525" cap="flat" cmpd="sng">
              <a:solidFill>
                <a:srgbClr val="EAEAEA"/>
              </a:solidFill>
              <a:prstDash val="solid"/>
              <a:miter/>
              <a:headEnd type="none" w="med" len="med"/>
              <a:tailEnd type="triangle" w="med" len="med"/>
            </a:ln>
          </p:spPr>
        </p:sp>
        <p:sp>
          <p:nvSpPr>
            <p:cNvPr id="451" name="Line 149"/>
            <p:cNvSpPr/>
            <p:nvPr/>
          </p:nvSpPr>
          <p:spPr>
            <a:xfrm flipV="1">
              <a:off x="4653136" y="5562600"/>
              <a:ext cx="609600" cy="304800"/>
            </a:xfrm>
            <a:prstGeom prst="line">
              <a:avLst/>
            </a:prstGeom>
            <a:ln w="9525" cap="flat" cmpd="sng">
              <a:solidFill>
                <a:srgbClr val="EAEAEA"/>
              </a:solidFill>
              <a:prstDash val="solid"/>
              <a:miter/>
              <a:headEnd type="none" w="med" len="med"/>
              <a:tailEnd type="triangle" w="med" len="med"/>
            </a:ln>
          </p:spPr>
        </p:sp>
        <p:sp>
          <p:nvSpPr>
            <p:cNvPr id="452" name="Line 150"/>
            <p:cNvSpPr/>
            <p:nvPr/>
          </p:nvSpPr>
          <p:spPr>
            <a:xfrm flipV="1">
              <a:off x="4653136" y="5105400"/>
              <a:ext cx="609600" cy="762000"/>
            </a:xfrm>
            <a:prstGeom prst="line">
              <a:avLst/>
            </a:prstGeom>
            <a:ln w="9525" cap="flat" cmpd="sng">
              <a:solidFill>
                <a:srgbClr val="EAEAEA"/>
              </a:solidFill>
              <a:prstDash val="solid"/>
              <a:miter/>
              <a:headEnd type="none" w="med" len="med"/>
              <a:tailEnd type="triangle" w="med" len="med"/>
            </a:ln>
          </p:spPr>
        </p:sp>
        <p:sp>
          <p:nvSpPr>
            <p:cNvPr id="453" name="Line 151"/>
            <p:cNvSpPr/>
            <p:nvPr/>
          </p:nvSpPr>
          <p:spPr>
            <a:xfrm>
              <a:off x="4653136" y="5105400"/>
              <a:ext cx="609600" cy="381000"/>
            </a:xfrm>
            <a:prstGeom prst="line">
              <a:avLst/>
            </a:prstGeom>
            <a:ln w="9525" cap="flat" cmpd="sng">
              <a:solidFill>
                <a:srgbClr val="EAEAEA"/>
              </a:solidFill>
              <a:prstDash val="solid"/>
              <a:miter/>
              <a:headEnd type="none" w="med" len="med"/>
              <a:tailEnd type="triangle" w="med" len="med"/>
            </a:ln>
          </p:spPr>
        </p:sp>
        <p:sp>
          <p:nvSpPr>
            <p:cNvPr id="454" name="Line 152"/>
            <p:cNvSpPr/>
            <p:nvPr/>
          </p:nvSpPr>
          <p:spPr>
            <a:xfrm>
              <a:off x="4653136" y="4648200"/>
              <a:ext cx="609600" cy="762000"/>
            </a:xfrm>
            <a:prstGeom prst="line">
              <a:avLst/>
            </a:prstGeom>
            <a:ln w="9525" cap="flat" cmpd="sng">
              <a:solidFill>
                <a:srgbClr val="EAEAEA"/>
              </a:solidFill>
              <a:prstDash val="solid"/>
              <a:miter/>
              <a:headEnd type="none" w="med" len="med"/>
              <a:tailEnd type="triangle" w="med" len="med"/>
            </a:ln>
          </p:spPr>
        </p:sp>
        <p:sp>
          <p:nvSpPr>
            <p:cNvPr id="455" name="Line 153"/>
            <p:cNvSpPr/>
            <p:nvPr/>
          </p:nvSpPr>
          <p:spPr>
            <a:xfrm flipV="1">
              <a:off x="4653136" y="4648200"/>
              <a:ext cx="609600" cy="381000"/>
            </a:xfrm>
            <a:prstGeom prst="line">
              <a:avLst/>
            </a:prstGeom>
            <a:ln w="9525" cap="flat" cmpd="sng">
              <a:solidFill>
                <a:srgbClr val="EAEAEA"/>
              </a:solidFill>
              <a:prstDash val="solid"/>
              <a:miter/>
              <a:headEnd type="none" w="med" len="med"/>
              <a:tailEnd type="triangle" w="med" len="med"/>
            </a:ln>
          </p:spPr>
        </p:sp>
        <p:sp>
          <p:nvSpPr>
            <p:cNvPr id="456" name="Line 154"/>
            <p:cNvSpPr/>
            <p:nvPr/>
          </p:nvSpPr>
          <p:spPr>
            <a:xfrm>
              <a:off x="4653136" y="4114800"/>
              <a:ext cx="609600" cy="381000"/>
            </a:xfrm>
            <a:prstGeom prst="line">
              <a:avLst/>
            </a:prstGeom>
            <a:ln w="9525" cap="flat" cmpd="sng">
              <a:solidFill>
                <a:srgbClr val="EAEAEA"/>
              </a:solidFill>
              <a:prstDash val="solid"/>
              <a:miter/>
              <a:headEnd type="none" w="med" len="med"/>
              <a:tailEnd type="triangle" w="med" len="med"/>
            </a:ln>
          </p:spPr>
        </p:sp>
        <p:sp>
          <p:nvSpPr>
            <p:cNvPr id="457" name="Line 155"/>
            <p:cNvSpPr/>
            <p:nvPr/>
          </p:nvSpPr>
          <p:spPr>
            <a:xfrm flipV="1">
              <a:off x="4653136" y="4191000"/>
              <a:ext cx="609600" cy="1219200"/>
            </a:xfrm>
            <a:prstGeom prst="line">
              <a:avLst/>
            </a:prstGeom>
            <a:ln w="9525" cap="flat" cmpd="sng">
              <a:solidFill>
                <a:srgbClr val="EAEAEA"/>
              </a:solidFill>
              <a:prstDash val="solid"/>
              <a:miter/>
              <a:headEnd type="none" w="med" len="med"/>
              <a:tailEnd type="triangle" w="med" len="med"/>
            </a:ln>
          </p:spPr>
        </p:sp>
        <p:sp>
          <p:nvSpPr>
            <p:cNvPr id="458" name="Text Box 156"/>
            <p:cNvSpPr txBox="1"/>
            <p:nvPr/>
          </p:nvSpPr>
          <p:spPr>
            <a:xfrm>
              <a:off x="5491336" y="2895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459" name="Text Box 157"/>
            <p:cNvSpPr txBox="1"/>
            <p:nvPr/>
          </p:nvSpPr>
          <p:spPr>
            <a:xfrm>
              <a:off x="5491336"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460" name="Text Box 158"/>
            <p:cNvSpPr txBox="1"/>
            <p:nvPr/>
          </p:nvSpPr>
          <p:spPr>
            <a:xfrm>
              <a:off x="5491336" y="3886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461" name="Text Box 159"/>
            <p:cNvSpPr txBox="1"/>
            <p:nvPr/>
          </p:nvSpPr>
          <p:spPr>
            <a:xfrm>
              <a:off x="5491336" y="4343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462" name="Text Box 160"/>
            <p:cNvSpPr txBox="1"/>
            <p:nvPr/>
          </p:nvSpPr>
          <p:spPr>
            <a:xfrm>
              <a:off x="5491336" y="4800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463" name="Text Box 161"/>
            <p:cNvSpPr txBox="1"/>
            <p:nvPr/>
          </p:nvSpPr>
          <p:spPr>
            <a:xfrm>
              <a:off x="5491336" y="5257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464" name="Text Box 162"/>
            <p:cNvSpPr txBox="1"/>
            <p:nvPr/>
          </p:nvSpPr>
          <p:spPr>
            <a:xfrm>
              <a:off x="5491336" y="5715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465" name="Oval 163"/>
            <p:cNvSpPr/>
            <p:nvPr/>
          </p:nvSpPr>
          <p:spPr>
            <a:xfrm>
              <a:off x="5262736" y="5867400"/>
              <a:ext cx="152400" cy="152400"/>
            </a:xfrm>
            <a:prstGeom prst="ellipse">
              <a:avLst/>
            </a:prstGeom>
            <a:solidFill>
              <a:srgbClr val="00990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466" name="Text Box 164"/>
            <p:cNvSpPr txBox="1"/>
            <p:nvPr/>
          </p:nvSpPr>
          <p:spPr>
            <a:xfrm>
              <a:off x="6145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1</a:t>
              </a:r>
            </a:p>
          </p:txBody>
        </p:sp>
        <p:sp>
          <p:nvSpPr>
            <p:cNvPr id="467" name="Text Box 165"/>
            <p:cNvSpPr txBox="1"/>
            <p:nvPr/>
          </p:nvSpPr>
          <p:spPr>
            <a:xfrm>
              <a:off x="1300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3</a:t>
              </a:r>
            </a:p>
          </p:txBody>
        </p:sp>
        <p:sp>
          <p:nvSpPr>
            <p:cNvPr id="468" name="Text Box 166"/>
            <p:cNvSpPr txBox="1"/>
            <p:nvPr/>
          </p:nvSpPr>
          <p:spPr>
            <a:xfrm>
              <a:off x="2062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5</a:t>
              </a:r>
            </a:p>
          </p:txBody>
        </p:sp>
        <p:sp>
          <p:nvSpPr>
            <p:cNvPr id="469" name="Text Box 167"/>
            <p:cNvSpPr txBox="1"/>
            <p:nvPr/>
          </p:nvSpPr>
          <p:spPr>
            <a:xfrm>
              <a:off x="2824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6</a:t>
              </a:r>
            </a:p>
          </p:txBody>
        </p:sp>
        <p:sp>
          <p:nvSpPr>
            <p:cNvPr id="470" name="Text Box 168"/>
            <p:cNvSpPr txBox="1"/>
            <p:nvPr/>
          </p:nvSpPr>
          <p:spPr>
            <a:xfrm>
              <a:off x="3586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6</a:t>
              </a:r>
            </a:p>
          </p:txBody>
        </p:sp>
        <p:sp>
          <p:nvSpPr>
            <p:cNvPr id="471" name="Text Box 169"/>
            <p:cNvSpPr txBox="1"/>
            <p:nvPr/>
          </p:nvSpPr>
          <p:spPr>
            <a:xfrm>
              <a:off x="4348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6</a:t>
              </a:r>
            </a:p>
          </p:txBody>
        </p:sp>
        <p:sp>
          <p:nvSpPr>
            <p:cNvPr id="472" name="Text Box 170"/>
            <p:cNvSpPr txBox="1"/>
            <p:nvPr/>
          </p:nvSpPr>
          <p:spPr>
            <a:xfrm>
              <a:off x="5110336"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6</a:t>
              </a:r>
            </a:p>
          </p:txBody>
        </p:sp>
        <p:sp>
          <p:nvSpPr>
            <p:cNvPr id="473" name="Text Box 171"/>
            <p:cNvSpPr txBox="1"/>
            <p:nvPr/>
          </p:nvSpPr>
          <p:spPr>
            <a:xfrm>
              <a:off x="1376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1</a:t>
              </a:r>
            </a:p>
          </p:txBody>
        </p:sp>
        <p:sp>
          <p:nvSpPr>
            <p:cNvPr id="474" name="Text Box 173"/>
            <p:cNvSpPr txBox="1"/>
            <p:nvPr/>
          </p:nvSpPr>
          <p:spPr>
            <a:xfrm>
              <a:off x="20623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2</a:t>
              </a:r>
            </a:p>
          </p:txBody>
        </p:sp>
        <p:sp>
          <p:nvSpPr>
            <p:cNvPr id="475" name="Text Box 174"/>
            <p:cNvSpPr txBox="1"/>
            <p:nvPr/>
          </p:nvSpPr>
          <p:spPr>
            <a:xfrm>
              <a:off x="614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0</a:t>
              </a:r>
            </a:p>
          </p:txBody>
        </p:sp>
        <p:sp>
          <p:nvSpPr>
            <p:cNvPr id="476" name="Text Box 175"/>
            <p:cNvSpPr txBox="1"/>
            <p:nvPr/>
          </p:nvSpPr>
          <p:spPr>
            <a:xfrm>
              <a:off x="2900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3</a:t>
              </a:r>
            </a:p>
          </p:txBody>
        </p:sp>
        <p:sp>
          <p:nvSpPr>
            <p:cNvPr id="477" name="Text Box 176"/>
            <p:cNvSpPr txBox="1"/>
            <p:nvPr/>
          </p:nvSpPr>
          <p:spPr>
            <a:xfrm>
              <a:off x="3662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4</a:t>
              </a:r>
            </a:p>
          </p:txBody>
        </p:sp>
        <p:sp>
          <p:nvSpPr>
            <p:cNvPr id="478" name="Text Box 177"/>
            <p:cNvSpPr txBox="1"/>
            <p:nvPr/>
          </p:nvSpPr>
          <p:spPr>
            <a:xfrm>
              <a:off x="4424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5</a:t>
              </a:r>
            </a:p>
          </p:txBody>
        </p:sp>
        <p:sp>
          <p:nvSpPr>
            <p:cNvPr id="479" name="Text Box 178"/>
            <p:cNvSpPr txBox="1"/>
            <p:nvPr/>
          </p:nvSpPr>
          <p:spPr>
            <a:xfrm>
              <a:off x="5186536" y="2667000"/>
              <a:ext cx="45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A</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6</a:t>
              </a:r>
            </a:p>
          </p:txBody>
        </p:sp>
        <p:sp>
          <p:nvSpPr>
            <p:cNvPr id="480" name="Oval 180"/>
            <p:cNvSpPr/>
            <p:nvPr/>
          </p:nvSpPr>
          <p:spPr>
            <a:xfrm>
              <a:off x="4459461" y="5445125"/>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grpSp>
    </p:spTree>
    <p:extLst>
      <p:ext uri="{BB962C8B-B14F-4D97-AF65-F5344CB8AC3E}">
        <p14:creationId xmlns:p14="http://schemas.microsoft.com/office/powerpoint/2010/main" val="202851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D1D4CD7C-DCB4-8042-94C1-D8E00BCFD679}"/>
              </a:ext>
            </a:extLst>
          </p:cNvPr>
          <p:cNvGrpSpPr/>
          <p:nvPr/>
        </p:nvGrpSpPr>
        <p:grpSpPr>
          <a:xfrm>
            <a:off x="2560567" y="1545876"/>
            <a:ext cx="4156607" cy="3766248"/>
            <a:chOff x="2630310" y="1546827"/>
            <a:chExt cx="4156607" cy="3766248"/>
          </a:xfrm>
        </p:grpSpPr>
        <p:sp>
          <p:nvSpPr>
            <p:cNvPr id="7" name="矩形 6">
              <a:extLst>
                <a:ext uri="{FF2B5EF4-FFF2-40B4-BE49-F238E27FC236}">
                  <a16:creationId xmlns:a16="http://schemas.microsoft.com/office/drawing/2014/main" id="{65925310-891A-5E43-B678-3901DA3E3731}"/>
                </a:ext>
              </a:extLst>
            </p:cNvPr>
            <p:cNvSpPr/>
            <p:nvPr/>
          </p:nvSpPr>
          <p:spPr>
            <a:xfrm>
              <a:off x="3700816" y="4691465"/>
              <a:ext cx="3070071" cy="523220"/>
            </a:xfrm>
            <a:prstGeom prst="rect">
              <a:avLst/>
            </a:prstGeom>
          </p:spPr>
          <p:txBody>
            <a:bodyPr wrap="none">
              <a:spAutoFit/>
            </a:bodyPr>
            <a:lstStyle/>
            <a:p>
              <a:pPr eaLnBrk="1" fontAlgn="auto" hangingPunct="1">
                <a:spcBef>
                  <a:spcPct val="0"/>
                </a:spcBef>
                <a:spcAft>
                  <a:spcPct val="0"/>
                </a:spcAft>
                <a:defRPr/>
              </a:pPr>
              <a:r>
                <a:rPr lang="zh-CN" altLang="en-US" sz="28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8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043BB93-D3BB-9344-A488-C6877BAB9591}"/>
                </a:ext>
              </a:extLst>
            </p:cNvPr>
            <p:cNvSpPr/>
            <p:nvPr/>
          </p:nvSpPr>
          <p:spPr>
            <a:xfrm>
              <a:off x="3700816" y="1645217"/>
              <a:ext cx="3086101" cy="523220"/>
            </a:xfrm>
            <a:prstGeom prst="rect">
              <a:avLst/>
            </a:prstGeom>
          </p:spPr>
          <p:txBody>
            <a:bodyPr wrap="none">
              <a:spAutoFit/>
            </a:bodyPr>
            <a:lstStyle/>
            <a:p>
              <a:pPr>
                <a:spcBef>
                  <a:spcPct val="0"/>
                </a:spcBef>
                <a:spcAft>
                  <a:spcPct val="0"/>
                </a:spcAft>
                <a:defRPr/>
              </a:pPr>
              <a:r>
                <a:rPr lang="en-US" altLang="zh-CN" sz="2800" b="1" kern="100" dirty="0">
                  <a:latin typeface="Times New Roman" panose="02020603050405020304" pitchFamily="18" charset="0"/>
                  <a:ea typeface="SimSun" panose="02010600030101010101" pitchFamily="2" charset="-122"/>
                  <a:cs typeface="Times New Roman" panose="02020603050405020304" pitchFamily="18" charset="0"/>
                </a:rPr>
                <a:t>L</a:t>
              </a:r>
              <a:r>
                <a:rPr lang="zh-CN" altLang="en-US" sz="2800" b="1" kern="100" dirty="0">
                  <a:latin typeface="Times New Roman" panose="02020603050405020304" pitchFamily="18" charset="0"/>
                  <a:ea typeface="SimSun" panose="02010600030101010101" pitchFamily="2" charset="-122"/>
                  <a:cs typeface="Times New Roman" panose="02020603050405020304" pitchFamily="18" charset="0"/>
                </a:rPr>
                <a:t>类和</a:t>
              </a:r>
              <a:r>
                <a:rPr lang="en-US" altLang="zh-CN" sz="28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800" b="1" kern="100" dirty="0">
                  <a:latin typeface="Times New Roman" panose="02020603050405020304" pitchFamily="18" charset="0"/>
                  <a:ea typeface="SimSun" panose="02010600030101010101" pitchFamily="2" charset="-122"/>
                  <a:cs typeface="Times New Roman" panose="02020603050405020304" pitchFamily="18" charset="0"/>
                </a:rPr>
                <a:t>类的定义</a:t>
              </a:r>
              <a:endParaRPr lang="zh-CN" altLang="en-US"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7B83DFF-239D-5248-B2AE-1C57759F1CF8}"/>
                </a:ext>
              </a:extLst>
            </p:cNvPr>
            <p:cNvSpPr/>
            <p:nvPr/>
          </p:nvSpPr>
          <p:spPr>
            <a:xfrm>
              <a:off x="3700816" y="2660633"/>
              <a:ext cx="2177199" cy="523220"/>
            </a:xfrm>
            <a:prstGeom prst="rect">
              <a:avLst/>
            </a:prstGeom>
          </p:spPr>
          <p:txBody>
            <a:bodyPr wrap="none">
              <a:spAutoFit/>
            </a:bodyPr>
            <a:lstStyle/>
            <a:p>
              <a:pPr eaLnBrk="1" fontAlgn="auto" hangingPunct="1">
                <a:spcBef>
                  <a:spcPct val="0"/>
                </a:spcBef>
                <a:spcAft>
                  <a:spcPct val="0"/>
                </a:spcAft>
                <a:defRPr/>
              </a:pPr>
              <a:r>
                <a:rPr lang="en-US" altLang="zh-CN" sz="2800" b="1" kern="100" dirty="0">
                  <a:latin typeface="SimSun" panose="02010600030101010101" pitchFamily="2" charset="-122"/>
                  <a:ea typeface="SimSun" panose="02010600030101010101" pitchFamily="2" charset="-122"/>
                  <a:cs typeface="Times New Roman" panose="02020603050405020304" pitchFamily="18" charset="0"/>
                </a:rPr>
                <a:t>NL Complete</a:t>
              </a:r>
              <a:endParaRPr lang="zh-CN" altLang="en-US"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1E01D749-6A90-CD48-A49D-58E89A1787E6}"/>
                </a:ext>
              </a:extLst>
            </p:cNvPr>
            <p:cNvSpPr/>
            <p:nvPr/>
          </p:nvSpPr>
          <p:spPr>
            <a:xfrm>
              <a:off x="3700816" y="3676049"/>
              <a:ext cx="1725152" cy="523220"/>
            </a:xfrm>
            <a:prstGeom prst="rect">
              <a:avLst/>
            </a:prstGeom>
          </p:spPr>
          <p:txBody>
            <a:bodyPr wrap="none">
              <a:spAutoFit/>
            </a:bodyPr>
            <a:lstStyle/>
            <a:p>
              <a:pPr eaLnBrk="1" fontAlgn="auto" hangingPunct="1">
                <a:spcBef>
                  <a:spcPct val="0"/>
                </a:spcBef>
                <a:spcAft>
                  <a:spcPct val="0"/>
                </a:spcAft>
                <a:defRPr/>
              </a:pPr>
              <a:r>
                <a:rPr lang="en-US" altLang="zh-CN" sz="2800" b="1" kern="1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8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椭圆 7">
              <a:extLst>
                <a:ext uri="{FF2B5EF4-FFF2-40B4-BE49-F238E27FC236}">
                  <a16:creationId xmlns:a16="http://schemas.microsoft.com/office/drawing/2014/main" id="{E3E8E4BD-CE4A-6045-8AC7-6C668D162555}"/>
                </a:ext>
              </a:extLst>
            </p:cNvPr>
            <p:cNvSpPr/>
            <p:nvPr/>
          </p:nvSpPr>
          <p:spPr>
            <a:xfrm>
              <a:off x="2630310" y="1546827"/>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1</a:t>
              </a:r>
              <a:endParaRPr lang="en-US" sz="3200" dirty="0"/>
            </a:p>
          </p:txBody>
        </p:sp>
        <p:sp>
          <p:nvSpPr>
            <p:cNvPr id="10" name="椭圆 9">
              <a:extLst>
                <a:ext uri="{FF2B5EF4-FFF2-40B4-BE49-F238E27FC236}">
                  <a16:creationId xmlns:a16="http://schemas.microsoft.com/office/drawing/2014/main" id="{D73BA59C-4BF6-2445-9A35-0F6665557C0F}"/>
                </a:ext>
              </a:extLst>
            </p:cNvPr>
            <p:cNvSpPr/>
            <p:nvPr/>
          </p:nvSpPr>
          <p:spPr>
            <a:xfrm>
              <a:off x="2630310" y="2562243"/>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2</a:t>
              </a:r>
              <a:endParaRPr lang="en-US" sz="3200" dirty="0"/>
            </a:p>
          </p:txBody>
        </p:sp>
        <p:sp>
          <p:nvSpPr>
            <p:cNvPr id="11" name="椭圆 10">
              <a:extLst>
                <a:ext uri="{FF2B5EF4-FFF2-40B4-BE49-F238E27FC236}">
                  <a16:creationId xmlns:a16="http://schemas.microsoft.com/office/drawing/2014/main" id="{FA848BC6-EBAC-AE44-AF19-3C34D6317BED}"/>
                </a:ext>
              </a:extLst>
            </p:cNvPr>
            <p:cNvSpPr/>
            <p:nvPr/>
          </p:nvSpPr>
          <p:spPr>
            <a:xfrm>
              <a:off x="2630310" y="3577659"/>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3</a:t>
              </a:r>
              <a:endParaRPr lang="en-US" sz="3200" dirty="0"/>
            </a:p>
          </p:txBody>
        </p:sp>
        <p:sp>
          <p:nvSpPr>
            <p:cNvPr id="12" name="椭圆 11">
              <a:extLst>
                <a:ext uri="{FF2B5EF4-FFF2-40B4-BE49-F238E27FC236}">
                  <a16:creationId xmlns:a16="http://schemas.microsoft.com/office/drawing/2014/main" id="{2767178D-1117-EC46-870F-53494E09A4D4}"/>
                </a:ext>
              </a:extLst>
            </p:cNvPr>
            <p:cNvSpPr/>
            <p:nvPr/>
          </p:nvSpPr>
          <p:spPr>
            <a:xfrm>
              <a:off x="2630310" y="459307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4</a:t>
              </a:r>
              <a:endParaRPr lang="en-US" sz="3200" dirty="0"/>
            </a:p>
          </p:txBody>
        </p:sp>
      </p:grpSp>
    </p:spTree>
    <p:extLst>
      <p:ext uri="{BB962C8B-B14F-4D97-AF65-F5344CB8AC3E}">
        <p14:creationId xmlns:p14="http://schemas.microsoft.com/office/powerpoint/2010/main" val="44149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27339" y="204729"/>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1" name="文本框 10"/>
          <p:cNvSpPr txBox="1"/>
          <p:nvPr/>
        </p:nvSpPr>
        <p:spPr>
          <a:xfrm>
            <a:off x="610392" y="946460"/>
            <a:ext cx="1222224" cy="707886"/>
          </a:xfrm>
          <a:prstGeom prst="rect">
            <a:avLst/>
          </a:prstGeom>
          <a:noFill/>
        </p:spPr>
        <p:txBody>
          <a:bodyPr wrap="square" rtlCol="0">
            <a:spAutoFit/>
          </a:bodyPr>
          <a:lstStyle/>
          <a:p>
            <a:r>
              <a:rPr lang="zh-CN" altLang="en-US" sz="4000" b="1" dirty="0"/>
              <a:t>例</a:t>
            </a:r>
          </a:p>
        </p:txBody>
      </p:sp>
      <p:sp>
        <p:nvSpPr>
          <p:cNvPr id="179" name="Rectangle 179"/>
          <p:cNvSpPr>
            <a:spLocks noGrp="1"/>
          </p:cNvSpPr>
          <p:nvPr/>
        </p:nvSpPr>
        <p:spPr>
          <a:xfrm>
            <a:off x="1981200" y="2561462"/>
            <a:ext cx="8229600" cy="1676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marL="0" indent="0">
              <a:buNone/>
            </a:pPr>
            <a:endParaRPr lang="zh-CN" altLang="en-US" b="1" dirty="0">
              <a:ea typeface="宋体" panose="02010600030101010101" pitchFamily="2" charset="-122"/>
            </a:endParaRPr>
          </a:p>
        </p:txBody>
      </p:sp>
      <p:sp>
        <p:nvSpPr>
          <p:cNvPr id="10" name="文本框 9"/>
          <p:cNvSpPr txBox="1"/>
          <p:nvPr/>
        </p:nvSpPr>
        <p:spPr>
          <a:xfrm>
            <a:off x="1567297" y="1093975"/>
            <a:ext cx="7355723" cy="954107"/>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ea typeface="宋体" panose="02010600030101010101" pitchFamily="2" charset="-122"/>
              </a:rPr>
              <a:t>v</a:t>
            </a:r>
            <a:r>
              <a:rPr lang="en-US" altLang="zh-CN" sz="2800" b="1" dirty="0">
                <a:ea typeface="宋体" panose="02010600030101010101" pitchFamily="2" charset="-122"/>
                <a:sym typeface="Symbol" panose="05050102010706020507" pitchFamily="18" charset="2"/>
              </a:rPr>
              <a:t>A</a:t>
            </a:r>
            <a:r>
              <a:rPr lang="en-US" altLang="zh-CN" sz="2800" b="1" baseline="-25000" dirty="0">
                <a:ea typeface="宋体" panose="02010600030101010101" pitchFamily="2" charset="-122"/>
              </a:rPr>
              <a:t>i+1 </a:t>
            </a:r>
            <a:r>
              <a:rPr lang="en-US" altLang="zh-CN" sz="2800" b="1" dirty="0">
                <a:ea typeface="宋体" panose="02010600030101010101" pitchFamily="2" charset="-122"/>
                <a:sym typeface="Symbol" panose="05050102010706020507" pitchFamily="18" charset="2"/>
              </a:rPr>
              <a:t> </a:t>
            </a:r>
            <a:r>
              <a:rPr lang="en-US" altLang="zh-CN" sz="2800" b="1" dirty="0" err="1">
                <a:ea typeface="宋体" panose="02010600030101010101" pitchFamily="2" charset="-122"/>
                <a:sym typeface="Symbol" panose="05050102010706020507" pitchFamily="18" charset="2"/>
              </a:rPr>
              <a:t>uA</a:t>
            </a:r>
            <a:r>
              <a:rPr lang="en-US" altLang="zh-CN" sz="2800" b="1" baseline="-25000" dirty="0" err="1">
                <a:ea typeface="宋体" panose="02010600030101010101" pitchFamily="2" charset="-122"/>
              </a:rPr>
              <a:t>i</a:t>
            </a:r>
            <a:r>
              <a:rPr lang="en-US" altLang="zh-CN" sz="2800" b="1" baseline="-25000" dirty="0">
                <a:ea typeface="宋体" panose="02010600030101010101" pitchFamily="2" charset="-122"/>
              </a:rPr>
              <a:t> </a:t>
            </a:r>
            <a:r>
              <a:rPr lang="en-US" altLang="zh-CN" sz="2800" b="1" dirty="0">
                <a:ea typeface="宋体" panose="02010600030101010101" pitchFamily="2" charset="-122"/>
              </a:rPr>
              <a:t>[ u=v</a:t>
            </a:r>
            <a:r>
              <a:rPr lang="zh-CN" altLang="en-US" sz="2800" b="1" dirty="0">
                <a:ea typeface="宋体" panose="02010600030101010101" pitchFamily="2" charset="-122"/>
              </a:rPr>
              <a:t>或&lt;</a:t>
            </a:r>
            <a:r>
              <a:rPr lang="en-US" altLang="zh-CN" sz="2800" b="1" dirty="0" err="1">
                <a:ea typeface="宋体" panose="02010600030101010101" pitchFamily="2" charset="-122"/>
              </a:rPr>
              <a:t>u,v</a:t>
            </a:r>
            <a:r>
              <a:rPr lang="en-US" altLang="zh-CN" sz="2800" b="1" dirty="0">
                <a:ea typeface="宋体" panose="02010600030101010101" pitchFamily="2" charset="-122"/>
              </a:rPr>
              <a:t>&gt;</a:t>
            </a:r>
            <a:r>
              <a:rPr lang="zh-CN" altLang="en-US" sz="2800" b="1" dirty="0">
                <a:ea typeface="宋体" panose="02010600030101010101" pitchFamily="2" charset="-122"/>
              </a:rPr>
              <a:t>是边 ]</a:t>
            </a:r>
            <a:r>
              <a:rPr lang="en-US" altLang="zh-CN" sz="2800" b="1" dirty="0">
                <a:ea typeface="宋体" panose="02010600030101010101" pitchFamily="2" charset="-122"/>
              </a:rPr>
              <a:t> </a:t>
            </a:r>
          </a:p>
          <a:p>
            <a:pPr marL="457200" indent="-457200">
              <a:buFont typeface="Wingdings" panose="05000000000000000000" pitchFamily="2" charset="2"/>
              <a:buChar char="l"/>
            </a:pPr>
            <a:r>
              <a:rPr lang="en-US" altLang="zh-CN" sz="2800" b="1" dirty="0">
                <a:ea typeface="宋体" panose="02010600030101010101" pitchFamily="2" charset="-122"/>
              </a:rPr>
              <a:t>v</a:t>
            </a:r>
            <a:r>
              <a:rPr lang="en-US" altLang="zh-CN" sz="2800" b="1" dirty="0">
                <a:ea typeface="宋体" panose="02010600030101010101" pitchFamily="2" charset="-122"/>
                <a:sym typeface="Symbol" panose="05050102010706020507" pitchFamily="18" charset="2"/>
              </a:rPr>
              <a:t>A</a:t>
            </a:r>
            <a:r>
              <a:rPr lang="en-US" altLang="zh-CN" sz="2800" b="1" baseline="-25000" dirty="0">
                <a:ea typeface="宋体" panose="02010600030101010101" pitchFamily="2" charset="-122"/>
              </a:rPr>
              <a:t>i+1 </a:t>
            </a:r>
            <a:r>
              <a:rPr lang="en-US" altLang="zh-CN" sz="2800" b="1" dirty="0">
                <a:ea typeface="宋体" panose="02010600030101010101" pitchFamily="2" charset="-122"/>
                <a:sym typeface="Symbol" panose="05050102010706020507" pitchFamily="18" charset="2"/>
              </a:rPr>
              <a:t> </a:t>
            </a:r>
            <a:r>
              <a:rPr lang="en-US" altLang="zh-CN" sz="2800" b="1" dirty="0" err="1">
                <a:ea typeface="宋体" panose="02010600030101010101" pitchFamily="2" charset="-122"/>
                <a:sym typeface="Symbol" panose="05050102010706020507" pitchFamily="18" charset="2"/>
              </a:rPr>
              <a:t>uA</a:t>
            </a:r>
            <a:r>
              <a:rPr lang="en-US" altLang="zh-CN" sz="2800" b="1" baseline="-25000" dirty="0" err="1">
                <a:ea typeface="宋体" panose="02010600030101010101" pitchFamily="2" charset="-122"/>
              </a:rPr>
              <a:t>i</a:t>
            </a:r>
            <a:r>
              <a:rPr lang="en-US" altLang="zh-CN" sz="2800" b="1" baseline="-25000" dirty="0">
                <a:ea typeface="宋体" panose="02010600030101010101" pitchFamily="2" charset="-122"/>
              </a:rPr>
              <a:t> </a:t>
            </a:r>
            <a:r>
              <a:rPr lang="en-US" altLang="zh-CN" sz="2800" b="1" dirty="0">
                <a:ea typeface="宋体" panose="02010600030101010101" pitchFamily="2" charset="-122"/>
              </a:rPr>
              <a:t>[ </a:t>
            </a:r>
            <a:r>
              <a:rPr lang="en-US" altLang="zh-CN" sz="2800" b="1" dirty="0" err="1">
                <a:ea typeface="宋体" panose="02010600030101010101" pitchFamily="2" charset="-122"/>
              </a:rPr>
              <a:t>u</a:t>
            </a:r>
            <a:r>
              <a:rPr lang="en-US" altLang="zh-CN" sz="2800" b="1" dirty="0" err="1">
                <a:ea typeface="宋体" panose="02010600030101010101" pitchFamily="2" charset="-122"/>
                <a:sym typeface="Symbol" panose="05050102010706020507" pitchFamily="18" charset="2"/>
              </a:rPr>
              <a:t></a:t>
            </a:r>
            <a:r>
              <a:rPr lang="en-US" altLang="zh-CN" sz="2800" b="1" dirty="0" err="1">
                <a:ea typeface="宋体" panose="02010600030101010101" pitchFamily="2" charset="-122"/>
              </a:rPr>
              <a:t>v</a:t>
            </a:r>
            <a:r>
              <a:rPr lang="zh-CN" altLang="en-US" sz="2800" b="1" dirty="0">
                <a:ea typeface="宋体" panose="02010600030101010101" pitchFamily="2" charset="-122"/>
              </a:rPr>
              <a:t>且&lt;</a:t>
            </a:r>
            <a:r>
              <a:rPr lang="en-US" altLang="zh-CN" sz="2800" b="1" dirty="0" err="1">
                <a:ea typeface="宋体" panose="02010600030101010101" pitchFamily="2" charset="-122"/>
              </a:rPr>
              <a:t>u,v</a:t>
            </a:r>
            <a:r>
              <a:rPr lang="en-US" altLang="zh-CN" sz="2800" b="1" dirty="0">
                <a:ea typeface="宋体" panose="02010600030101010101" pitchFamily="2" charset="-122"/>
              </a:rPr>
              <a:t>&gt;</a:t>
            </a:r>
            <a:r>
              <a:rPr lang="zh-CN" altLang="en-US" sz="2800" b="1" dirty="0">
                <a:ea typeface="宋体" panose="02010600030101010101" pitchFamily="2" charset="-122"/>
              </a:rPr>
              <a:t>不是边 ]</a:t>
            </a:r>
            <a:r>
              <a:rPr lang="en-US" altLang="zh-CN" sz="2800" b="1" dirty="0">
                <a:ea typeface="宋体" panose="02010600030101010101" pitchFamily="2" charset="-122"/>
              </a:rPr>
              <a:t> </a:t>
            </a:r>
            <a:endParaRPr lang="zh-CN" altLang="en-US" sz="2800" b="1" dirty="0">
              <a:ea typeface="宋体" panose="02010600030101010101" pitchFamily="2" charset="-122"/>
            </a:endParaRPr>
          </a:p>
        </p:txBody>
      </p:sp>
      <p:grpSp>
        <p:nvGrpSpPr>
          <p:cNvPr id="165" name="组合 164"/>
          <p:cNvGrpSpPr/>
          <p:nvPr/>
        </p:nvGrpSpPr>
        <p:grpSpPr>
          <a:xfrm>
            <a:off x="2286000" y="2171700"/>
            <a:ext cx="5486400" cy="3733800"/>
            <a:chOff x="2438400" y="2667000"/>
            <a:chExt cx="5486400" cy="3733800"/>
          </a:xfrm>
        </p:grpSpPr>
        <p:sp>
          <p:nvSpPr>
            <p:cNvPr id="166" name="Oval 3"/>
            <p:cNvSpPr/>
            <p:nvPr/>
          </p:nvSpPr>
          <p:spPr>
            <a:xfrm>
              <a:off x="2819400" y="31242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67" name="Oval 4"/>
            <p:cNvSpPr/>
            <p:nvPr/>
          </p:nvSpPr>
          <p:spPr>
            <a:xfrm>
              <a:off x="2819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68" name="Oval 5"/>
            <p:cNvSpPr/>
            <p:nvPr/>
          </p:nvSpPr>
          <p:spPr>
            <a:xfrm>
              <a:off x="2819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69" name="Oval 6"/>
            <p:cNvSpPr/>
            <p:nvPr/>
          </p:nvSpPr>
          <p:spPr>
            <a:xfrm>
              <a:off x="2819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70" name="Oval 7"/>
            <p:cNvSpPr/>
            <p:nvPr/>
          </p:nvSpPr>
          <p:spPr>
            <a:xfrm>
              <a:off x="2819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71" name="Oval 8"/>
            <p:cNvSpPr/>
            <p:nvPr/>
          </p:nvSpPr>
          <p:spPr>
            <a:xfrm>
              <a:off x="2819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72" name="Text Box 9"/>
            <p:cNvSpPr txBox="1"/>
            <p:nvPr/>
          </p:nvSpPr>
          <p:spPr>
            <a:xfrm>
              <a:off x="2438400" y="2895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173" name="Text Box 10"/>
            <p:cNvSpPr txBox="1"/>
            <p:nvPr/>
          </p:nvSpPr>
          <p:spPr>
            <a:xfrm>
              <a:off x="2438400"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174" name="Text Box 11"/>
            <p:cNvSpPr txBox="1"/>
            <p:nvPr/>
          </p:nvSpPr>
          <p:spPr>
            <a:xfrm>
              <a:off x="2438400" y="3886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175" name="Text Box 12"/>
            <p:cNvSpPr txBox="1"/>
            <p:nvPr/>
          </p:nvSpPr>
          <p:spPr>
            <a:xfrm>
              <a:off x="2438400" y="4343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176" name="Text Box 13"/>
            <p:cNvSpPr txBox="1"/>
            <p:nvPr/>
          </p:nvSpPr>
          <p:spPr>
            <a:xfrm>
              <a:off x="2438400" y="4800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177" name="Text Box 14"/>
            <p:cNvSpPr txBox="1"/>
            <p:nvPr/>
          </p:nvSpPr>
          <p:spPr>
            <a:xfrm>
              <a:off x="2438400" y="5257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178" name="Text Box 15"/>
            <p:cNvSpPr txBox="1"/>
            <p:nvPr/>
          </p:nvSpPr>
          <p:spPr>
            <a:xfrm>
              <a:off x="2438400" y="5715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180" name="Oval 16"/>
            <p:cNvSpPr/>
            <p:nvPr/>
          </p:nvSpPr>
          <p:spPr>
            <a:xfrm>
              <a:off x="2819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1" name="Oval 17"/>
            <p:cNvSpPr/>
            <p:nvPr/>
          </p:nvSpPr>
          <p:spPr>
            <a:xfrm>
              <a:off x="3581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2" name="Oval 18"/>
            <p:cNvSpPr/>
            <p:nvPr/>
          </p:nvSpPr>
          <p:spPr>
            <a:xfrm>
              <a:off x="3581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3" name="Oval 19"/>
            <p:cNvSpPr/>
            <p:nvPr/>
          </p:nvSpPr>
          <p:spPr>
            <a:xfrm>
              <a:off x="3581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4" name="Oval 20"/>
            <p:cNvSpPr/>
            <p:nvPr/>
          </p:nvSpPr>
          <p:spPr>
            <a:xfrm>
              <a:off x="3581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5" name="Oval 21"/>
            <p:cNvSpPr/>
            <p:nvPr/>
          </p:nvSpPr>
          <p:spPr>
            <a:xfrm>
              <a:off x="3581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6" name="Oval 22"/>
            <p:cNvSpPr/>
            <p:nvPr/>
          </p:nvSpPr>
          <p:spPr>
            <a:xfrm>
              <a:off x="3581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7" name="Oval 23"/>
            <p:cNvSpPr/>
            <p:nvPr/>
          </p:nvSpPr>
          <p:spPr>
            <a:xfrm>
              <a:off x="3581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188" name="Line 24"/>
            <p:cNvSpPr/>
            <p:nvPr/>
          </p:nvSpPr>
          <p:spPr>
            <a:xfrm>
              <a:off x="2971800" y="3200400"/>
              <a:ext cx="609600" cy="381000"/>
            </a:xfrm>
            <a:prstGeom prst="line">
              <a:avLst/>
            </a:prstGeom>
            <a:ln w="9525" cap="flat" cmpd="sng">
              <a:solidFill>
                <a:srgbClr val="EAEAEA"/>
              </a:solidFill>
              <a:prstDash val="solid"/>
              <a:miter/>
              <a:headEnd type="none" w="med" len="med"/>
              <a:tailEnd type="triangle" w="med" len="med"/>
            </a:ln>
          </p:spPr>
        </p:sp>
        <p:sp>
          <p:nvSpPr>
            <p:cNvPr id="189" name="Line 25"/>
            <p:cNvSpPr/>
            <p:nvPr/>
          </p:nvSpPr>
          <p:spPr>
            <a:xfrm>
              <a:off x="2971800" y="3276600"/>
              <a:ext cx="685800" cy="762000"/>
            </a:xfrm>
            <a:prstGeom prst="line">
              <a:avLst/>
            </a:prstGeom>
            <a:ln w="9525" cap="flat" cmpd="sng">
              <a:solidFill>
                <a:srgbClr val="EAEAEA"/>
              </a:solidFill>
              <a:prstDash val="solid"/>
              <a:miter/>
              <a:headEnd type="none" w="med" len="med"/>
              <a:tailEnd type="triangle" w="med" len="med"/>
            </a:ln>
          </p:spPr>
        </p:sp>
        <p:sp>
          <p:nvSpPr>
            <p:cNvPr id="190" name="Line 26"/>
            <p:cNvSpPr/>
            <p:nvPr/>
          </p:nvSpPr>
          <p:spPr>
            <a:xfrm>
              <a:off x="2971800" y="3733800"/>
              <a:ext cx="609600" cy="381000"/>
            </a:xfrm>
            <a:prstGeom prst="line">
              <a:avLst/>
            </a:prstGeom>
            <a:ln w="9525" cap="flat" cmpd="sng">
              <a:solidFill>
                <a:srgbClr val="EAEAEA"/>
              </a:solidFill>
              <a:prstDash val="solid"/>
              <a:miter/>
              <a:headEnd type="none" w="med" len="med"/>
              <a:tailEnd type="triangle" w="med" len="med"/>
            </a:ln>
          </p:spPr>
        </p:sp>
        <p:sp>
          <p:nvSpPr>
            <p:cNvPr id="191" name="Line 27"/>
            <p:cNvSpPr/>
            <p:nvPr/>
          </p:nvSpPr>
          <p:spPr>
            <a:xfrm flipV="1">
              <a:off x="2971800" y="3733800"/>
              <a:ext cx="609600" cy="762000"/>
            </a:xfrm>
            <a:prstGeom prst="line">
              <a:avLst/>
            </a:prstGeom>
            <a:ln w="9525" cap="flat" cmpd="sng">
              <a:solidFill>
                <a:srgbClr val="EAEAEA"/>
              </a:solidFill>
              <a:prstDash val="solid"/>
              <a:miter/>
              <a:headEnd type="none" w="med" len="med"/>
              <a:tailEnd type="triangle" w="med" len="med"/>
            </a:ln>
          </p:spPr>
        </p:sp>
        <p:sp>
          <p:nvSpPr>
            <p:cNvPr id="192" name="Line 28"/>
            <p:cNvSpPr/>
            <p:nvPr/>
          </p:nvSpPr>
          <p:spPr>
            <a:xfrm>
              <a:off x="2971800" y="3733800"/>
              <a:ext cx="609600" cy="1219200"/>
            </a:xfrm>
            <a:prstGeom prst="line">
              <a:avLst/>
            </a:prstGeom>
            <a:ln w="9525" cap="flat" cmpd="sng">
              <a:solidFill>
                <a:srgbClr val="EAEAEA"/>
              </a:solidFill>
              <a:prstDash val="solid"/>
              <a:miter/>
              <a:headEnd type="none" w="med" len="med"/>
              <a:tailEnd type="triangle" w="med" len="med"/>
            </a:ln>
          </p:spPr>
        </p:sp>
        <p:sp>
          <p:nvSpPr>
            <p:cNvPr id="193" name="Line 29"/>
            <p:cNvSpPr/>
            <p:nvPr/>
          </p:nvSpPr>
          <p:spPr>
            <a:xfrm flipV="1">
              <a:off x="2971800" y="5562600"/>
              <a:ext cx="609600" cy="304800"/>
            </a:xfrm>
            <a:prstGeom prst="line">
              <a:avLst/>
            </a:prstGeom>
            <a:ln w="9525" cap="flat" cmpd="sng">
              <a:solidFill>
                <a:srgbClr val="EAEAEA"/>
              </a:solidFill>
              <a:prstDash val="solid"/>
              <a:miter/>
              <a:headEnd type="none" w="med" len="med"/>
              <a:tailEnd type="triangle" w="med" len="med"/>
            </a:ln>
          </p:spPr>
        </p:sp>
        <p:sp>
          <p:nvSpPr>
            <p:cNvPr id="194" name="Line 30"/>
            <p:cNvSpPr/>
            <p:nvPr/>
          </p:nvSpPr>
          <p:spPr>
            <a:xfrm flipV="1">
              <a:off x="2971800" y="5105400"/>
              <a:ext cx="609600" cy="762000"/>
            </a:xfrm>
            <a:prstGeom prst="line">
              <a:avLst/>
            </a:prstGeom>
            <a:ln w="9525" cap="flat" cmpd="sng">
              <a:solidFill>
                <a:srgbClr val="EAEAEA"/>
              </a:solidFill>
              <a:prstDash val="solid"/>
              <a:miter/>
              <a:headEnd type="none" w="med" len="med"/>
              <a:tailEnd type="triangle" w="med" len="med"/>
            </a:ln>
          </p:spPr>
        </p:sp>
        <p:sp>
          <p:nvSpPr>
            <p:cNvPr id="195" name="Line 31"/>
            <p:cNvSpPr/>
            <p:nvPr/>
          </p:nvSpPr>
          <p:spPr>
            <a:xfrm>
              <a:off x="2971800" y="5105400"/>
              <a:ext cx="609600" cy="381000"/>
            </a:xfrm>
            <a:prstGeom prst="line">
              <a:avLst/>
            </a:prstGeom>
            <a:ln w="9525" cap="flat" cmpd="sng">
              <a:solidFill>
                <a:srgbClr val="EAEAEA"/>
              </a:solidFill>
              <a:prstDash val="solid"/>
              <a:miter/>
              <a:headEnd type="none" w="med" len="med"/>
              <a:tailEnd type="triangle" w="med" len="med"/>
            </a:ln>
          </p:spPr>
        </p:sp>
        <p:sp>
          <p:nvSpPr>
            <p:cNvPr id="196" name="Line 32"/>
            <p:cNvSpPr/>
            <p:nvPr/>
          </p:nvSpPr>
          <p:spPr>
            <a:xfrm>
              <a:off x="2971800" y="4648200"/>
              <a:ext cx="609600" cy="762000"/>
            </a:xfrm>
            <a:prstGeom prst="line">
              <a:avLst/>
            </a:prstGeom>
            <a:ln w="9525" cap="flat" cmpd="sng">
              <a:solidFill>
                <a:srgbClr val="EAEAEA"/>
              </a:solidFill>
              <a:prstDash val="solid"/>
              <a:miter/>
              <a:headEnd type="none" w="med" len="med"/>
              <a:tailEnd type="triangle" w="med" len="med"/>
            </a:ln>
          </p:spPr>
        </p:sp>
        <p:sp>
          <p:nvSpPr>
            <p:cNvPr id="197" name="Line 33"/>
            <p:cNvSpPr/>
            <p:nvPr/>
          </p:nvSpPr>
          <p:spPr>
            <a:xfrm flipV="1">
              <a:off x="2971800" y="4648200"/>
              <a:ext cx="609600" cy="381000"/>
            </a:xfrm>
            <a:prstGeom prst="line">
              <a:avLst/>
            </a:prstGeom>
            <a:ln w="9525" cap="flat" cmpd="sng">
              <a:solidFill>
                <a:srgbClr val="EAEAEA"/>
              </a:solidFill>
              <a:prstDash val="solid"/>
              <a:miter/>
              <a:headEnd type="none" w="med" len="med"/>
              <a:tailEnd type="triangle" w="med" len="med"/>
            </a:ln>
          </p:spPr>
        </p:sp>
        <p:sp>
          <p:nvSpPr>
            <p:cNvPr id="198" name="Line 34"/>
            <p:cNvSpPr/>
            <p:nvPr/>
          </p:nvSpPr>
          <p:spPr>
            <a:xfrm>
              <a:off x="2971800" y="4114800"/>
              <a:ext cx="609600" cy="381000"/>
            </a:xfrm>
            <a:prstGeom prst="line">
              <a:avLst/>
            </a:prstGeom>
            <a:ln w="9525" cap="flat" cmpd="sng">
              <a:solidFill>
                <a:srgbClr val="EAEAEA"/>
              </a:solidFill>
              <a:prstDash val="solid"/>
              <a:miter/>
              <a:headEnd type="none" w="med" len="med"/>
              <a:tailEnd type="triangle" w="med" len="med"/>
            </a:ln>
          </p:spPr>
        </p:sp>
        <p:sp>
          <p:nvSpPr>
            <p:cNvPr id="199" name="Line 35"/>
            <p:cNvSpPr/>
            <p:nvPr/>
          </p:nvSpPr>
          <p:spPr>
            <a:xfrm flipV="1">
              <a:off x="2971800" y="4191000"/>
              <a:ext cx="609600" cy="1219200"/>
            </a:xfrm>
            <a:prstGeom prst="line">
              <a:avLst/>
            </a:prstGeom>
            <a:ln w="9525" cap="flat" cmpd="sng">
              <a:solidFill>
                <a:srgbClr val="EAEAEA"/>
              </a:solidFill>
              <a:prstDash val="solid"/>
              <a:miter/>
              <a:headEnd type="none" w="med" len="med"/>
              <a:tailEnd type="triangle" w="med" len="med"/>
            </a:ln>
          </p:spPr>
        </p:sp>
        <p:sp>
          <p:nvSpPr>
            <p:cNvPr id="200" name="Oval 36"/>
            <p:cNvSpPr/>
            <p:nvPr/>
          </p:nvSpPr>
          <p:spPr>
            <a:xfrm>
              <a:off x="4343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1" name="Oval 37"/>
            <p:cNvSpPr/>
            <p:nvPr/>
          </p:nvSpPr>
          <p:spPr>
            <a:xfrm>
              <a:off x="4343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2" name="Oval 38"/>
            <p:cNvSpPr/>
            <p:nvPr/>
          </p:nvSpPr>
          <p:spPr>
            <a:xfrm>
              <a:off x="4343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3" name="Oval 39"/>
            <p:cNvSpPr/>
            <p:nvPr/>
          </p:nvSpPr>
          <p:spPr>
            <a:xfrm>
              <a:off x="4343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4" name="Oval 40"/>
            <p:cNvSpPr/>
            <p:nvPr/>
          </p:nvSpPr>
          <p:spPr>
            <a:xfrm>
              <a:off x="4343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5" name="Oval 41"/>
            <p:cNvSpPr/>
            <p:nvPr/>
          </p:nvSpPr>
          <p:spPr>
            <a:xfrm>
              <a:off x="4343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6" name="Oval 42"/>
            <p:cNvSpPr/>
            <p:nvPr/>
          </p:nvSpPr>
          <p:spPr>
            <a:xfrm>
              <a:off x="4343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07" name="Line 43"/>
            <p:cNvSpPr/>
            <p:nvPr/>
          </p:nvSpPr>
          <p:spPr>
            <a:xfrm>
              <a:off x="3733800" y="3200400"/>
              <a:ext cx="609600" cy="381000"/>
            </a:xfrm>
            <a:prstGeom prst="line">
              <a:avLst/>
            </a:prstGeom>
            <a:ln w="9525" cap="flat" cmpd="sng">
              <a:solidFill>
                <a:srgbClr val="EAEAEA"/>
              </a:solidFill>
              <a:prstDash val="solid"/>
              <a:miter/>
              <a:headEnd type="none" w="med" len="med"/>
              <a:tailEnd type="triangle" w="med" len="med"/>
            </a:ln>
          </p:spPr>
        </p:sp>
        <p:sp>
          <p:nvSpPr>
            <p:cNvPr id="208" name="Line 44"/>
            <p:cNvSpPr/>
            <p:nvPr/>
          </p:nvSpPr>
          <p:spPr>
            <a:xfrm>
              <a:off x="3733800" y="3276600"/>
              <a:ext cx="685800" cy="762000"/>
            </a:xfrm>
            <a:prstGeom prst="line">
              <a:avLst/>
            </a:prstGeom>
            <a:ln w="9525" cap="flat" cmpd="sng">
              <a:solidFill>
                <a:srgbClr val="EAEAEA"/>
              </a:solidFill>
              <a:prstDash val="solid"/>
              <a:miter/>
              <a:headEnd type="none" w="med" len="med"/>
              <a:tailEnd type="triangle" w="med" len="med"/>
            </a:ln>
          </p:spPr>
        </p:sp>
        <p:sp>
          <p:nvSpPr>
            <p:cNvPr id="209" name="Line 45"/>
            <p:cNvSpPr/>
            <p:nvPr/>
          </p:nvSpPr>
          <p:spPr>
            <a:xfrm>
              <a:off x="3733800" y="3733800"/>
              <a:ext cx="609600" cy="381000"/>
            </a:xfrm>
            <a:prstGeom prst="line">
              <a:avLst/>
            </a:prstGeom>
            <a:ln w="9525" cap="flat" cmpd="sng">
              <a:solidFill>
                <a:srgbClr val="EAEAEA"/>
              </a:solidFill>
              <a:prstDash val="solid"/>
              <a:miter/>
              <a:headEnd type="none" w="med" len="med"/>
              <a:tailEnd type="triangle" w="med" len="med"/>
            </a:ln>
          </p:spPr>
        </p:sp>
        <p:sp>
          <p:nvSpPr>
            <p:cNvPr id="210" name="Line 46"/>
            <p:cNvSpPr/>
            <p:nvPr/>
          </p:nvSpPr>
          <p:spPr>
            <a:xfrm flipV="1">
              <a:off x="3733800" y="3733800"/>
              <a:ext cx="609600" cy="762000"/>
            </a:xfrm>
            <a:prstGeom prst="line">
              <a:avLst/>
            </a:prstGeom>
            <a:ln w="9525" cap="flat" cmpd="sng">
              <a:solidFill>
                <a:srgbClr val="EAEAEA"/>
              </a:solidFill>
              <a:prstDash val="solid"/>
              <a:miter/>
              <a:headEnd type="none" w="med" len="med"/>
              <a:tailEnd type="triangle" w="med" len="med"/>
            </a:ln>
          </p:spPr>
        </p:sp>
        <p:sp>
          <p:nvSpPr>
            <p:cNvPr id="211" name="Line 47"/>
            <p:cNvSpPr/>
            <p:nvPr/>
          </p:nvSpPr>
          <p:spPr>
            <a:xfrm>
              <a:off x="3733800" y="3733800"/>
              <a:ext cx="609600" cy="1219200"/>
            </a:xfrm>
            <a:prstGeom prst="line">
              <a:avLst/>
            </a:prstGeom>
            <a:ln w="9525" cap="flat" cmpd="sng">
              <a:solidFill>
                <a:srgbClr val="EAEAEA"/>
              </a:solidFill>
              <a:prstDash val="solid"/>
              <a:miter/>
              <a:headEnd type="none" w="med" len="med"/>
              <a:tailEnd type="triangle" w="med" len="med"/>
            </a:ln>
          </p:spPr>
        </p:sp>
        <p:sp>
          <p:nvSpPr>
            <p:cNvPr id="212" name="Line 48"/>
            <p:cNvSpPr/>
            <p:nvPr/>
          </p:nvSpPr>
          <p:spPr>
            <a:xfrm flipV="1">
              <a:off x="3733800" y="5562600"/>
              <a:ext cx="609600" cy="304800"/>
            </a:xfrm>
            <a:prstGeom prst="line">
              <a:avLst/>
            </a:prstGeom>
            <a:ln w="9525" cap="flat" cmpd="sng">
              <a:solidFill>
                <a:srgbClr val="EAEAEA"/>
              </a:solidFill>
              <a:prstDash val="solid"/>
              <a:miter/>
              <a:headEnd type="none" w="med" len="med"/>
              <a:tailEnd type="triangle" w="med" len="med"/>
            </a:ln>
          </p:spPr>
        </p:sp>
        <p:sp>
          <p:nvSpPr>
            <p:cNvPr id="213" name="Line 49"/>
            <p:cNvSpPr/>
            <p:nvPr/>
          </p:nvSpPr>
          <p:spPr>
            <a:xfrm flipV="1">
              <a:off x="3733800" y="5105400"/>
              <a:ext cx="609600" cy="762000"/>
            </a:xfrm>
            <a:prstGeom prst="line">
              <a:avLst/>
            </a:prstGeom>
            <a:ln w="9525" cap="flat" cmpd="sng">
              <a:solidFill>
                <a:srgbClr val="EAEAEA"/>
              </a:solidFill>
              <a:prstDash val="solid"/>
              <a:miter/>
              <a:headEnd type="none" w="med" len="med"/>
              <a:tailEnd type="triangle" w="med" len="med"/>
            </a:ln>
          </p:spPr>
        </p:sp>
        <p:sp>
          <p:nvSpPr>
            <p:cNvPr id="214" name="Line 50"/>
            <p:cNvSpPr/>
            <p:nvPr/>
          </p:nvSpPr>
          <p:spPr>
            <a:xfrm>
              <a:off x="3733800" y="5105400"/>
              <a:ext cx="609600" cy="381000"/>
            </a:xfrm>
            <a:prstGeom prst="line">
              <a:avLst/>
            </a:prstGeom>
            <a:ln w="9525" cap="flat" cmpd="sng">
              <a:solidFill>
                <a:srgbClr val="EAEAEA"/>
              </a:solidFill>
              <a:prstDash val="solid"/>
              <a:miter/>
              <a:headEnd type="none" w="med" len="med"/>
              <a:tailEnd type="triangle" w="med" len="med"/>
            </a:ln>
          </p:spPr>
        </p:sp>
        <p:sp>
          <p:nvSpPr>
            <p:cNvPr id="215" name="Line 51"/>
            <p:cNvSpPr/>
            <p:nvPr/>
          </p:nvSpPr>
          <p:spPr>
            <a:xfrm>
              <a:off x="3733800" y="4648200"/>
              <a:ext cx="609600" cy="762000"/>
            </a:xfrm>
            <a:prstGeom prst="line">
              <a:avLst/>
            </a:prstGeom>
            <a:ln w="9525" cap="flat" cmpd="sng">
              <a:solidFill>
                <a:srgbClr val="EAEAEA"/>
              </a:solidFill>
              <a:prstDash val="solid"/>
              <a:miter/>
              <a:headEnd type="none" w="med" len="med"/>
              <a:tailEnd type="triangle" w="med" len="med"/>
            </a:ln>
          </p:spPr>
        </p:sp>
        <p:sp>
          <p:nvSpPr>
            <p:cNvPr id="216" name="Line 52"/>
            <p:cNvSpPr/>
            <p:nvPr/>
          </p:nvSpPr>
          <p:spPr>
            <a:xfrm flipV="1">
              <a:off x="3733800" y="4648200"/>
              <a:ext cx="609600" cy="381000"/>
            </a:xfrm>
            <a:prstGeom prst="line">
              <a:avLst/>
            </a:prstGeom>
            <a:ln w="9525" cap="flat" cmpd="sng">
              <a:solidFill>
                <a:srgbClr val="EAEAEA"/>
              </a:solidFill>
              <a:prstDash val="solid"/>
              <a:miter/>
              <a:headEnd type="none" w="med" len="med"/>
              <a:tailEnd type="triangle" w="med" len="med"/>
            </a:ln>
          </p:spPr>
        </p:sp>
        <p:sp>
          <p:nvSpPr>
            <p:cNvPr id="217" name="Line 53"/>
            <p:cNvSpPr/>
            <p:nvPr/>
          </p:nvSpPr>
          <p:spPr>
            <a:xfrm>
              <a:off x="3733800" y="4114800"/>
              <a:ext cx="609600" cy="381000"/>
            </a:xfrm>
            <a:prstGeom prst="line">
              <a:avLst/>
            </a:prstGeom>
            <a:ln w="9525" cap="flat" cmpd="sng">
              <a:solidFill>
                <a:srgbClr val="EAEAEA"/>
              </a:solidFill>
              <a:prstDash val="solid"/>
              <a:miter/>
              <a:headEnd type="none" w="med" len="med"/>
              <a:tailEnd type="triangle" w="med" len="med"/>
            </a:ln>
          </p:spPr>
        </p:sp>
        <p:sp>
          <p:nvSpPr>
            <p:cNvPr id="218" name="Line 54"/>
            <p:cNvSpPr/>
            <p:nvPr/>
          </p:nvSpPr>
          <p:spPr>
            <a:xfrm flipV="1">
              <a:off x="3733800" y="4191000"/>
              <a:ext cx="609600" cy="1219200"/>
            </a:xfrm>
            <a:prstGeom prst="line">
              <a:avLst/>
            </a:prstGeom>
            <a:ln w="9525" cap="flat" cmpd="sng">
              <a:solidFill>
                <a:srgbClr val="EAEAEA"/>
              </a:solidFill>
              <a:prstDash val="solid"/>
              <a:miter/>
              <a:headEnd type="none" w="med" len="med"/>
              <a:tailEnd type="triangle" w="med" len="med"/>
            </a:ln>
          </p:spPr>
        </p:sp>
        <p:sp>
          <p:nvSpPr>
            <p:cNvPr id="219" name="Oval 55"/>
            <p:cNvSpPr/>
            <p:nvPr/>
          </p:nvSpPr>
          <p:spPr>
            <a:xfrm>
              <a:off x="5105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0" name="Oval 56"/>
            <p:cNvSpPr/>
            <p:nvPr/>
          </p:nvSpPr>
          <p:spPr>
            <a:xfrm>
              <a:off x="5105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1" name="Oval 57"/>
            <p:cNvSpPr/>
            <p:nvPr/>
          </p:nvSpPr>
          <p:spPr>
            <a:xfrm>
              <a:off x="5105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2" name="Oval 58"/>
            <p:cNvSpPr/>
            <p:nvPr/>
          </p:nvSpPr>
          <p:spPr>
            <a:xfrm>
              <a:off x="5105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3" name="Oval 59"/>
            <p:cNvSpPr/>
            <p:nvPr/>
          </p:nvSpPr>
          <p:spPr>
            <a:xfrm>
              <a:off x="5105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4" name="Oval 60"/>
            <p:cNvSpPr/>
            <p:nvPr/>
          </p:nvSpPr>
          <p:spPr>
            <a:xfrm>
              <a:off x="5105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5" name="Oval 61"/>
            <p:cNvSpPr/>
            <p:nvPr/>
          </p:nvSpPr>
          <p:spPr>
            <a:xfrm>
              <a:off x="5105400" y="4038600"/>
              <a:ext cx="152400" cy="152400"/>
            </a:xfrm>
            <a:prstGeom prst="ellipse">
              <a:avLst/>
            </a:prstGeom>
            <a:solidFill>
              <a:srgbClr val="00990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26" name="Line 62"/>
            <p:cNvSpPr/>
            <p:nvPr/>
          </p:nvSpPr>
          <p:spPr>
            <a:xfrm>
              <a:off x="4495800" y="3200400"/>
              <a:ext cx="609600" cy="381000"/>
            </a:xfrm>
            <a:prstGeom prst="line">
              <a:avLst/>
            </a:prstGeom>
            <a:ln w="9525" cap="flat" cmpd="sng">
              <a:solidFill>
                <a:srgbClr val="EAEAEA"/>
              </a:solidFill>
              <a:prstDash val="solid"/>
              <a:miter/>
              <a:headEnd type="none" w="med" len="med"/>
              <a:tailEnd type="triangle" w="med" len="med"/>
            </a:ln>
          </p:spPr>
        </p:sp>
        <p:sp>
          <p:nvSpPr>
            <p:cNvPr id="227" name="Line 63"/>
            <p:cNvSpPr/>
            <p:nvPr/>
          </p:nvSpPr>
          <p:spPr>
            <a:xfrm>
              <a:off x="4495800" y="3276600"/>
              <a:ext cx="685800" cy="762000"/>
            </a:xfrm>
            <a:prstGeom prst="line">
              <a:avLst/>
            </a:prstGeom>
            <a:ln w="9525" cap="flat" cmpd="sng">
              <a:solidFill>
                <a:srgbClr val="EAEAEA"/>
              </a:solidFill>
              <a:prstDash val="solid"/>
              <a:miter/>
              <a:headEnd type="none" w="med" len="med"/>
              <a:tailEnd type="triangle" w="med" len="med"/>
            </a:ln>
          </p:spPr>
        </p:sp>
        <p:sp>
          <p:nvSpPr>
            <p:cNvPr id="228" name="Line 64"/>
            <p:cNvSpPr/>
            <p:nvPr/>
          </p:nvSpPr>
          <p:spPr>
            <a:xfrm>
              <a:off x="4495800" y="3733800"/>
              <a:ext cx="609600" cy="381000"/>
            </a:xfrm>
            <a:prstGeom prst="line">
              <a:avLst/>
            </a:prstGeom>
            <a:ln w="9525" cap="flat" cmpd="sng">
              <a:solidFill>
                <a:srgbClr val="EAEAEA"/>
              </a:solidFill>
              <a:prstDash val="solid"/>
              <a:miter/>
              <a:headEnd type="none" w="med" len="med"/>
              <a:tailEnd type="triangle" w="med" len="med"/>
            </a:ln>
          </p:spPr>
        </p:sp>
        <p:sp>
          <p:nvSpPr>
            <p:cNvPr id="229" name="Line 65"/>
            <p:cNvSpPr/>
            <p:nvPr/>
          </p:nvSpPr>
          <p:spPr>
            <a:xfrm flipV="1">
              <a:off x="4495800" y="3733800"/>
              <a:ext cx="609600" cy="762000"/>
            </a:xfrm>
            <a:prstGeom prst="line">
              <a:avLst/>
            </a:prstGeom>
            <a:ln w="9525" cap="flat" cmpd="sng">
              <a:solidFill>
                <a:srgbClr val="EAEAEA"/>
              </a:solidFill>
              <a:prstDash val="solid"/>
              <a:miter/>
              <a:headEnd type="none" w="med" len="med"/>
              <a:tailEnd type="triangle" w="med" len="med"/>
            </a:ln>
          </p:spPr>
        </p:sp>
        <p:sp>
          <p:nvSpPr>
            <p:cNvPr id="230" name="Line 66"/>
            <p:cNvSpPr/>
            <p:nvPr/>
          </p:nvSpPr>
          <p:spPr>
            <a:xfrm>
              <a:off x="4495800" y="3733800"/>
              <a:ext cx="609600" cy="1219200"/>
            </a:xfrm>
            <a:prstGeom prst="line">
              <a:avLst/>
            </a:prstGeom>
            <a:ln w="9525" cap="flat" cmpd="sng">
              <a:solidFill>
                <a:srgbClr val="EAEAEA"/>
              </a:solidFill>
              <a:prstDash val="solid"/>
              <a:miter/>
              <a:headEnd type="none" w="med" len="med"/>
              <a:tailEnd type="triangle" w="med" len="med"/>
            </a:ln>
          </p:spPr>
        </p:sp>
        <p:sp>
          <p:nvSpPr>
            <p:cNvPr id="231" name="Line 67"/>
            <p:cNvSpPr/>
            <p:nvPr/>
          </p:nvSpPr>
          <p:spPr>
            <a:xfrm flipV="1">
              <a:off x="4495800" y="5562600"/>
              <a:ext cx="609600" cy="304800"/>
            </a:xfrm>
            <a:prstGeom prst="line">
              <a:avLst/>
            </a:prstGeom>
            <a:ln w="9525" cap="flat" cmpd="sng">
              <a:solidFill>
                <a:srgbClr val="EAEAEA"/>
              </a:solidFill>
              <a:prstDash val="solid"/>
              <a:miter/>
              <a:headEnd type="none" w="med" len="med"/>
              <a:tailEnd type="triangle" w="med" len="med"/>
            </a:ln>
          </p:spPr>
        </p:sp>
        <p:sp>
          <p:nvSpPr>
            <p:cNvPr id="232" name="Line 68"/>
            <p:cNvSpPr/>
            <p:nvPr/>
          </p:nvSpPr>
          <p:spPr>
            <a:xfrm flipV="1">
              <a:off x="4495800" y="5105400"/>
              <a:ext cx="609600" cy="762000"/>
            </a:xfrm>
            <a:prstGeom prst="line">
              <a:avLst/>
            </a:prstGeom>
            <a:ln w="9525" cap="flat" cmpd="sng">
              <a:solidFill>
                <a:srgbClr val="EAEAEA"/>
              </a:solidFill>
              <a:prstDash val="solid"/>
              <a:miter/>
              <a:headEnd type="none" w="med" len="med"/>
              <a:tailEnd type="triangle" w="med" len="med"/>
            </a:ln>
          </p:spPr>
        </p:sp>
        <p:sp>
          <p:nvSpPr>
            <p:cNvPr id="233" name="Line 69"/>
            <p:cNvSpPr/>
            <p:nvPr/>
          </p:nvSpPr>
          <p:spPr>
            <a:xfrm>
              <a:off x="4495800" y="5105400"/>
              <a:ext cx="609600" cy="381000"/>
            </a:xfrm>
            <a:prstGeom prst="line">
              <a:avLst/>
            </a:prstGeom>
            <a:ln w="9525" cap="flat" cmpd="sng">
              <a:solidFill>
                <a:srgbClr val="EAEAEA"/>
              </a:solidFill>
              <a:prstDash val="solid"/>
              <a:miter/>
              <a:headEnd type="none" w="med" len="med"/>
              <a:tailEnd type="triangle" w="med" len="med"/>
            </a:ln>
          </p:spPr>
        </p:sp>
        <p:sp>
          <p:nvSpPr>
            <p:cNvPr id="234" name="Line 70"/>
            <p:cNvSpPr/>
            <p:nvPr/>
          </p:nvSpPr>
          <p:spPr>
            <a:xfrm>
              <a:off x="4495800" y="4648200"/>
              <a:ext cx="609600" cy="762000"/>
            </a:xfrm>
            <a:prstGeom prst="line">
              <a:avLst/>
            </a:prstGeom>
            <a:ln w="9525" cap="flat" cmpd="sng">
              <a:solidFill>
                <a:srgbClr val="EAEAEA"/>
              </a:solidFill>
              <a:prstDash val="solid"/>
              <a:miter/>
              <a:headEnd type="none" w="med" len="med"/>
              <a:tailEnd type="triangle" w="med" len="med"/>
            </a:ln>
          </p:spPr>
        </p:sp>
        <p:sp>
          <p:nvSpPr>
            <p:cNvPr id="235" name="Line 71"/>
            <p:cNvSpPr/>
            <p:nvPr/>
          </p:nvSpPr>
          <p:spPr>
            <a:xfrm flipV="1">
              <a:off x="4495800" y="4648200"/>
              <a:ext cx="609600" cy="381000"/>
            </a:xfrm>
            <a:prstGeom prst="line">
              <a:avLst/>
            </a:prstGeom>
            <a:ln w="9525" cap="flat" cmpd="sng">
              <a:solidFill>
                <a:srgbClr val="EAEAEA"/>
              </a:solidFill>
              <a:prstDash val="solid"/>
              <a:miter/>
              <a:headEnd type="none" w="med" len="med"/>
              <a:tailEnd type="triangle" w="med" len="med"/>
            </a:ln>
          </p:spPr>
        </p:sp>
        <p:sp>
          <p:nvSpPr>
            <p:cNvPr id="236" name="Line 72"/>
            <p:cNvSpPr/>
            <p:nvPr/>
          </p:nvSpPr>
          <p:spPr>
            <a:xfrm>
              <a:off x="4495800" y="4114800"/>
              <a:ext cx="609600" cy="381000"/>
            </a:xfrm>
            <a:prstGeom prst="line">
              <a:avLst/>
            </a:prstGeom>
            <a:ln w="9525" cap="flat" cmpd="sng">
              <a:solidFill>
                <a:srgbClr val="EAEAEA"/>
              </a:solidFill>
              <a:prstDash val="solid"/>
              <a:miter/>
              <a:headEnd type="none" w="med" len="med"/>
              <a:tailEnd type="triangle" w="med" len="med"/>
            </a:ln>
          </p:spPr>
        </p:sp>
        <p:sp>
          <p:nvSpPr>
            <p:cNvPr id="237" name="Line 73"/>
            <p:cNvSpPr/>
            <p:nvPr/>
          </p:nvSpPr>
          <p:spPr>
            <a:xfrm flipV="1">
              <a:off x="4495800" y="4191000"/>
              <a:ext cx="609600" cy="1219200"/>
            </a:xfrm>
            <a:prstGeom prst="line">
              <a:avLst/>
            </a:prstGeom>
            <a:ln w="9525" cap="flat" cmpd="sng">
              <a:solidFill>
                <a:srgbClr val="EAEAEA"/>
              </a:solidFill>
              <a:prstDash val="solid"/>
              <a:miter/>
              <a:headEnd type="none" w="med" len="med"/>
              <a:tailEnd type="triangle" w="med" len="med"/>
            </a:ln>
          </p:spPr>
        </p:sp>
        <p:sp>
          <p:nvSpPr>
            <p:cNvPr id="238" name="Oval 74"/>
            <p:cNvSpPr/>
            <p:nvPr/>
          </p:nvSpPr>
          <p:spPr>
            <a:xfrm>
              <a:off x="5867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39" name="Oval 75"/>
            <p:cNvSpPr/>
            <p:nvPr/>
          </p:nvSpPr>
          <p:spPr>
            <a:xfrm>
              <a:off x="5867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0" name="Oval 76"/>
            <p:cNvSpPr/>
            <p:nvPr/>
          </p:nvSpPr>
          <p:spPr>
            <a:xfrm>
              <a:off x="5867400" y="4495800"/>
              <a:ext cx="152400" cy="152400"/>
            </a:xfrm>
            <a:prstGeom prst="ellipse">
              <a:avLst/>
            </a:prstGeom>
            <a:solidFill>
              <a:srgbClr val="0099FF"/>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1" name="Oval 77"/>
            <p:cNvSpPr/>
            <p:nvPr/>
          </p:nvSpPr>
          <p:spPr>
            <a:xfrm>
              <a:off x="5867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2" name="Oval 78"/>
            <p:cNvSpPr/>
            <p:nvPr/>
          </p:nvSpPr>
          <p:spPr>
            <a:xfrm>
              <a:off x="5867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3" name="Oval 79"/>
            <p:cNvSpPr/>
            <p:nvPr/>
          </p:nvSpPr>
          <p:spPr>
            <a:xfrm>
              <a:off x="5867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4" name="Oval 80"/>
            <p:cNvSpPr/>
            <p:nvPr/>
          </p:nvSpPr>
          <p:spPr>
            <a:xfrm>
              <a:off x="5867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45" name="Line 81"/>
            <p:cNvSpPr/>
            <p:nvPr/>
          </p:nvSpPr>
          <p:spPr>
            <a:xfrm>
              <a:off x="5257800" y="3200400"/>
              <a:ext cx="609600" cy="381000"/>
            </a:xfrm>
            <a:prstGeom prst="line">
              <a:avLst/>
            </a:prstGeom>
            <a:ln w="9525" cap="flat" cmpd="sng">
              <a:solidFill>
                <a:srgbClr val="EAEAEA"/>
              </a:solidFill>
              <a:prstDash val="solid"/>
              <a:miter/>
              <a:headEnd type="none" w="med" len="med"/>
              <a:tailEnd type="triangle" w="med" len="med"/>
            </a:ln>
          </p:spPr>
        </p:sp>
        <p:sp>
          <p:nvSpPr>
            <p:cNvPr id="246" name="Line 82"/>
            <p:cNvSpPr/>
            <p:nvPr/>
          </p:nvSpPr>
          <p:spPr>
            <a:xfrm>
              <a:off x="5257800" y="3276600"/>
              <a:ext cx="685800" cy="762000"/>
            </a:xfrm>
            <a:prstGeom prst="line">
              <a:avLst/>
            </a:prstGeom>
            <a:ln w="9525" cap="flat" cmpd="sng">
              <a:solidFill>
                <a:srgbClr val="EAEAEA"/>
              </a:solidFill>
              <a:prstDash val="solid"/>
              <a:miter/>
              <a:headEnd type="none" w="med" len="med"/>
              <a:tailEnd type="triangle" w="med" len="med"/>
            </a:ln>
          </p:spPr>
        </p:sp>
        <p:sp>
          <p:nvSpPr>
            <p:cNvPr id="247" name="Line 83"/>
            <p:cNvSpPr/>
            <p:nvPr/>
          </p:nvSpPr>
          <p:spPr>
            <a:xfrm>
              <a:off x="5257800" y="3733800"/>
              <a:ext cx="609600" cy="381000"/>
            </a:xfrm>
            <a:prstGeom prst="line">
              <a:avLst/>
            </a:prstGeom>
            <a:ln w="9525" cap="flat" cmpd="sng">
              <a:solidFill>
                <a:srgbClr val="EAEAEA"/>
              </a:solidFill>
              <a:prstDash val="solid"/>
              <a:miter/>
              <a:headEnd type="none" w="med" len="med"/>
              <a:tailEnd type="triangle" w="med" len="med"/>
            </a:ln>
          </p:spPr>
        </p:sp>
        <p:sp>
          <p:nvSpPr>
            <p:cNvPr id="248" name="Line 84"/>
            <p:cNvSpPr/>
            <p:nvPr/>
          </p:nvSpPr>
          <p:spPr>
            <a:xfrm flipV="1">
              <a:off x="5257800" y="3733800"/>
              <a:ext cx="609600" cy="762000"/>
            </a:xfrm>
            <a:prstGeom prst="line">
              <a:avLst/>
            </a:prstGeom>
            <a:ln w="9525" cap="flat" cmpd="sng">
              <a:solidFill>
                <a:srgbClr val="EAEAEA"/>
              </a:solidFill>
              <a:prstDash val="solid"/>
              <a:miter/>
              <a:headEnd type="none" w="med" len="med"/>
              <a:tailEnd type="triangle" w="med" len="med"/>
            </a:ln>
          </p:spPr>
        </p:sp>
        <p:sp>
          <p:nvSpPr>
            <p:cNvPr id="249" name="Line 85"/>
            <p:cNvSpPr/>
            <p:nvPr/>
          </p:nvSpPr>
          <p:spPr>
            <a:xfrm>
              <a:off x="5257800" y="3733800"/>
              <a:ext cx="609600" cy="1219200"/>
            </a:xfrm>
            <a:prstGeom prst="line">
              <a:avLst/>
            </a:prstGeom>
            <a:ln w="9525" cap="flat" cmpd="sng">
              <a:solidFill>
                <a:srgbClr val="EAEAEA"/>
              </a:solidFill>
              <a:prstDash val="solid"/>
              <a:miter/>
              <a:headEnd type="none" w="med" len="med"/>
              <a:tailEnd type="triangle" w="med" len="med"/>
            </a:ln>
          </p:spPr>
        </p:sp>
        <p:sp>
          <p:nvSpPr>
            <p:cNvPr id="250" name="Line 86"/>
            <p:cNvSpPr/>
            <p:nvPr/>
          </p:nvSpPr>
          <p:spPr>
            <a:xfrm flipV="1">
              <a:off x="5257800" y="5562600"/>
              <a:ext cx="609600" cy="304800"/>
            </a:xfrm>
            <a:prstGeom prst="line">
              <a:avLst/>
            </a:prstGeom>
            <a:ln w="9525" cap="flat" cmpd="sng">
              <a:solidFill>
                <a:srgbClr val="EAEAEA"/>
              </a:solidFill>
              <a:prstDash val="solid"/>
              <a:miter/>
              <a:headEnd type="none" w="med" len="med"/>
              <a:tailEnd type="triangle" w="med" len="med"/>
            </a:ln>
          </p:spPr>
        </p:sp>
        <p:sp>
          <p:nvSpPr>
            <p:cNvPr id="251" name="Line 87"/>
            <p:cNvSpPr/>
            <p:nvPr/>
          </p:nvSpPr>
          <p:spPr>
            <a:xfrm flipV="1">
              <a:off x="5257800" y="5105400"/>
              <a:ext cx="609600" cy="762000"/>
            </a:xfrm>
            <a:prstGeom prst="line">
              <a:avLst/>
            </a:prstGeom>
            <a:ln w="9525" cap="flat" cmpd="sng">
              <a:solidFill>
                <a:srgbClr val="EAEAEA"/>
              </a:solidFill>
              <a:prstDash val="solid"/>
              <a:miter/>
              <a:headEnd type="none" w="med" len="med"/>
              <a:tailEnd type="triangle" w="med" len="med"/>
            </a:ln>
          </p:spPr>
        </p:sp>
        <p:sp>
          <p:nvSpPr>
            <p:cNvPr id="252" name="Line 88"/>
            <p:cNvSpPr/>
            <p:nvPr/>
          </p:nvSpPr>
          <p:spPr>
            <a:xfrm>
              <a:off x="5257800" y="5105400"/>
              <a:ext cx="609600" cy="381000"/>
            </a:xfrm>
            <a:prstGeom prst="line">
              <a:avLst/>
            </a:prstGeom>
            <a:ln w="9525" cap="flat" cmpd="sng">
              <a:solidFill>
                <a:srgbClr val="EAEAEA"/>
              </a:solidFill>
              <a:prstDash val="solid"/>
              <a:miter/>
              <a:headEnd type="none" w="med" len="med"/>
              <a:tailEnd type="triangle" w="med" len="med"/>
            </a:ln>
          </p:spPr>
        </p:sp>
        <p:sp>
          <p:nvSpPr>
            <p:cNvPr id="253" name="Line 89"/>
            <p:cNvSpPr/>
            <p:nvPr/>
          </p:nvSpPr>
          <p:spPr>
            <a:xfrm>
              <a:off x="5257800" y="4648200"/>
              <a:ext cx="609600" cy="762000"/>
            </a:xfrm>
            <a:prstGeom prst="line">
              <a:avLst/>
            </a:prstGeom>
            <a:ln w="9525" cap="flat" cmpd="sng">
              <a:solidFill>
                <a:srgbClr val="EAEAEA"/>
              </a:solidFill>
              <a:prstDash val="solid"/>
              <a:miter/>
              <a:headEnd type="none" w="med" len="med"/>
              <a:tailEnd type="triangle" w="med" len="med"/>
            </a:ln>
          </p:spPr>
        </p:sp>
        <p:sp>
          <p:nvSpPr>
            <p:cNvPr id="254" name="Line 90"/>
            <p:cNvSpPr/>
            <p:nvPr/>
          </p:nvSpPr>
          <p:spPr>
            <a:xfrm flipV="1">
              <a:off x="5257800" y="4648200"/>
              <a:ext cx="609600" cy="381000"/>
            </a:xfrm>
            <a:prstGeom prst="line">
              <a:avLst/>
            </a:prstGeom>
            <a:ln w="9525" cap="flat" cmpd="sng">
              <a:solidFill>
                <a:srgbClr val="EAEAEA"/>
              </a:solidFill>
              <a:prstDash val="solid"/>
              <a:miter/>
              <a:headEnd type="none" w="med" len="med"/>
              <a:tailEnd type="triangle" w="med" len="med"/>
            </a:ln>
          </p:spPr>
        </p:sp>
        <p:sp>
          <p:nvSpPr>
            <p:cNvPr id="255" name="Line 91"/>
            <p:cNvSpPr/>
            <p:nvPr/>
          </p:nvSpPr>
          <p:spPr>
            <a:xfrm>
              <a:off x="5257800" y="4114800"/>
              <a:ext cx="609600" cy="381000"/>
            </a:xfrm>
            <a:prstGeom prst="line">
              <a:avLst/>
            </a:prstGeom>
            <a:ln w="9525" cap="flat" cmpd="sng">
              <a:solidFill>
                <a:srgbClr val="EAEAEA"/>
              </a:solidFill>
              <a:prstDash val="solid"/>
              <a:miter/>
              <a:headEnd type="none" w="med" len="med"/>
              <a:tailEnd type="triangle" w="med" len="med"/>
            </a:ln>
          </p:spPr>
        </p:sp>
        <p:sp>
          <p:nvSpPr>
            <p:cNvPr id="256" name="Line 92"/>
            <p:cNvSpPr/>
            <p:nvPr/>
          </p:nvSpPr>
          <p:spPr>
            <a:xfrm flipV="1">
              <a:off x="5257800" y="4191000"/>
              <a:ext cx="609600" cy="1219200"/>
            </a:xfrm>
            <a:prstGeom prst="line">
              <a:avLst/>
            </a:prstGeom>
            <a:ln w="9525" cap="flat" cmpd="sng">
              <a:solidFill>
                <a:srgbClr val="EAEAEA"/>
              </a:solidFill>
              <a:prstDash val="solid"/>
              <a:miter/>
              <a:headEnd type="none" w="med" len="med"/>
              <a:tailEnd type="triangle" w="med" len="med"/>
            </a:ln>
          </p:spPr>
        </p:sp>
        <p:sp>
          <p:nvSpPr>
            <p:cNvPr id="257" name="Oval 93"/>
            <p:cNvSpPr/>
            <p:nvPr/>
          </p:nvSpPr>
          <p:spPr>
            <a:xfrm>
              <a:off x="6629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58" name="Oval 94"/>
            <p:cNvSpPr/>
            <p:nvPr/>
          </p:nvSpPr>
          <p:spPr>
            <a:xfrm>
              <a:off x="6629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59" name="Oval 95"/>
            <p:cNvSpPr/>
            <p:nvPr/>
          </p:nvSpPr>
          <p:spPr>
            <a:xfrm>
              <a:off x="6629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0" name="Oval 96"/>
            <p:cNvSpPr/>
            <p:nvPr/>
          </p:nvSpPr>
          <p:spPr>
            <a:xfrm>
              <a:off x="6629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1" name="Oval 97"/>
            <p:cNvSpPr/>
            <p:nvPr/>
          </p:nvSpPr>
          <p:spPr>
            <a:xfrm>
              <a:off x="6629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2" name="Oval 98"/>
            <p:cNvSpPr/>
            <p:nvPr/>
          </p:nvSpPr>
          <p:spPr>
            <a:xfrm>
              <a:off x="6629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3" name="Oval 99"/>
            <p:cNvSpPr/>
            <p:nvPr/>
          </p:nvSpPr>
          <p:spPr>
            <a:xfrm>
              <a:off x="6629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64" name="Line 100"/>
            <p:cNvSpPr/>
            <p:nvPr/>
          </p:nvSpPr>
          <p:spPr>
            <a:xfrm>
              <a:off x="6019800" y="3200400"/>
              <a:ext cx="609600" cy="381000"/>
            </a:xfrm>
            <a:prstGeom prst="line">
              <a:avLst/>
            </a:prstGeom>
            <a:ln w="9525" cap="flat" cmpd="sng">
              <a:solidFill>
                <a:srgbClr val="EAEAEA"/>
              </a:solidFill>
              <a:prstDash val="solid"/>
              <a:miter/>
              <a:headEnd type="none" w="med" len="med"/>
              <a:tailEnd type="triangle" w="med" len="med"/>
            </a:ln>
          </p:spPr>
        </p:sp>
        <p:sp>
          <p:nvSpPr>
            <p:cNvPr id="265" name="Line 101"/>
            <p:cNvSpPr/>
            <p:nvPr/>
          </p:nvSpPr>
          <p:spPr>
            <a:xfrm>
              <a:off x="6019800" y="3276600"/>
              <a:ext cx="685800" cy="762000"/>
            </a:xfrm>
            <a:prstGeom prst="line">
              <a:avLst/>
            </a:prstGeom>
            <a:ln w="9525" cap="flat" cmpd="sng">
              <a:solidFill>
                <a:srgbClr val="EAEAEA"/>
              </a:solidFill>
              <a:prstDash val="solid"/>
              <a:miter/>
              <a:headEnd type="none" w="med" len="med"/>
              <a:tailEnd type="triangle" w="med" len="med"/>
            </a:ln>
          </p:spPr>
        </p:sp>
        <p:sp>
          <p:nvSpPr>
            <p:cNvPr id="266" name="Line 102"/>
            <p:cNvSpPr/>
            <p:nvPr/>
          </p:nvSpPr>
          <p:spPr>
            <a:xfrm>
              <a:off x="6019800" y="3733800"/>
              <a:ext cx="609600" cy="381000"/>
            </a:xfrm>
            <a:prstGeom prst="line">
              <a:avLst/>
            </a:prstGeom>
            <a:ln w="9525" cap="flat" cmpd="sng">
              <a:solidFill>
                <a:srgbClr val="EAEAEA"/>
              </a:solidFill>
              <a:prstDash val="solid"/>
              <a:miter/>
              <a:headEnd type="none" w="med" len="med"/>
              <a:tailEnd type="triangle" w="med" len="med"/>
            </a:ln>
          </p:spPr>
        </p:sp>
        <p:sp>
          <p:nvSpPr>
            <p:cNvPr id="267" name="Line 103"/>
            <p:cNvSpPr/>
            <p:nvPr/>
          </p:nvSpPr>
          <p:spPr>
            <a:xfrm flipV="1">
              <a:off x="6019800" y="3733800"/>
              <a:ext cx="609600" cy="762000"/>
            </a:xfrm>
            <a:prstGeom prst="line">
              <a:avLst/>
            </a:prstGeom>
            <a:ln w="9525" cap="flat" cmpd="sng">
              <a:solidFill>
                <a:srgbClr val="EAEAEA"/>
              </a:solidFill>
              <a:prstDash val="solid"/>
              <a:miter/>
              <a:headEnd type="none" w="med" len="med"/>
              <a:tailEnd type="triangle" w="med" len="med"/>
            </a:ln>
          </p:spPr>
        </p:sp>
        <p:sp>
          <p:nvSpPr>
            <p:cNvPr id="268" name="Line 104"/>
            <p:cNvSpPr/>
            <p:nvPr/>
          </p:nvSpPr>
          <p:spPr>
            <a:xfrm>
              <a:off x="6019800" y="3733800"/>
              <a:ext cx="609600" cy="1219200"/>
            </a:xfrm>
            <a:prstGeom prst="line">
              <a:avLst/>
            </a:prstGeom>
            <a:ln w="9525" cap="flat" cmpd="sng">
              <a:solidFill>
                <a:srgbClr val="EAEAEA"/>
              </a:solidFill>
              <a:prstDash val="solid"/>
              <a:miter/>
              <a:headEnd type="none" w="med" len="med"/>
              <a:tailEnd type="triangle" w="med" len="med"/>
            </a:ln>
          </p:spPr>
        </p:sp>
        <p:sp>
          <p:nvSpPr>
            <p:cNvPr id="269" name="Line 105"/>
            <p:cNvSpPr/>
            <p:nvPr/>
          </p:nvSpPr>
          <p:spPr>
            <a:xfrm flipV="1">
              <a:off x="6019800" y="5562600"/>
              <a:ext cx="609600" cy="304800"/>
            </a:xfrm>
            <a:prstGeom prst="line">
              <a:avLst/>
            </a:prstGeom>
            <a:ln w="9525" cap="flat" cmpd="sng">
              <a:solidFill>
                <a:srgbClr val="EAEAEA"/>
              </a:solidFill>
              <a:prstDash val="solid"/>
              <a:miter/>
              <a:headEnd type="none" w="med" len="med"/>
              <a:tailEnd type="triangle" w="med" len="med"/>
            </a:ln>
          </p:spPr>
        </p:sp>
        <p:sp>
          <p:nvSpPr>
            <p:cNvPr id="270" name="Line 106"/>
            <p:cNvSpPr/>
            <p:nvPr/>
          </p:nvSpPr>
          <p:spPr>
            <a:xfrm flipV="1">
              <a:off x="6019800" y="5105400"/>
              <a:ext cx="609600" cy="762000"/>
            </a:xfrm>
            <a:prstGeom prst="line">
              <a:avLst/>
            </a:prstGeom>
            <a:ln w="9525" cap="flat" cmpd="sng">
              <a:solidFill>
                <a:srgbClr val="EAEAEA"/>
              </a:solidFill>
              <a:prstDash val="solid"/>
              <a:miter/>
              <a:headEnd type="none" w="med" len="med"/>
              <a:tailEnd type="triangle" w="med" len="med"/>
            </a:ln>
          </p:spPr>
        </p:sp>
        <p:sp>
          <p:nvSpPr>
            <p:cNvPr id="271" name="Line 107"/>
            <p:cNvSpPr/>
            <p:nvPr/>
          </p:nvSpPr>
          <p:spPr>
            <a:xfrm>
              <a:off x="6019800" y="5105400"/>
              <a:ext cx="609600" cy="381000"/>
            </a:xfrm>
            <a:prstGeom prst="line">
              <a:avLst/>
            </a:prstGeom>
            <a:ln w="9525" cap="flat" cmpd="sng">
              <a:solidFill>
                <a:srgbClr val="EAEAEA"/>
              </a:solidFill>
              <a:prstDash val="solid"/>
              <a:miter/>
              <a:headEnd type="none" w="med" len="med"/>
              <a:tailEnd type="triangle" w="med" len="med"/>
            </a:ln>
          </p:spPr>
        </p:sp>
        <p:sp>
          <p:nvSpPr>
            <p:cNvPr id="272" name="Line 108"/>
            <p:cNvSpPr/>
            <p:nvPr/>
          </p:nvSpPr>
          <p:spPr>
            <a:xfrm>
              <a:off x="6019800" y="4648200"/>
              <a:ext cx="609600" cy="762000"/>
            </a:xfrm>
            <a:prstGeom prst="line">
              <a:avLst/>
            </a:prstGeom>
            <a:ln w="9525" cap="flat" cmpd="sng">
              <a:solidFill>
                <a:srgbClr val="EAEAEA"/>
              </a:solidFill>
              <a:prstDash val="solid"/>
              <a:miter/>
              <a:headEnd type="none" w="med" len="med"/>
              <a:tailEnd type="triangle" w="med" len="med"/>
            </a:ln>
          </p:spPr>
        </p:sp>
        <p:sp>
          <p:nvSpPr>
            <p:cNvPr id="273" name="Line 109"/>
            <p:cNvSpPr/>
            <p:nvPr/>
          </p:nvSpPr>
          <p:spPr>
            <a:xfrm flipV="1">
              <a:off x="6019800" y="4648200"/>
              <a:ext cx="609600" cy="381000"/>
            </a:xfrm>
            <a:prstGeom prst="line">
              <a:avLst/>
            </a:prstGeom>
            <a:ln w="9525" cap="flat" cmpd="sng">
              <a:solidFill>
                <a:srgbClr val="EAEAEA"/>
              </a:solidFill>
              <a:prstDash val="solid"/>
              <a:miter/>
              <a:headEnd type="none" w="med" len="med"/>
              <a:tailEnd type="triangle" w="med" len="med"/>
            </a:ln>
          </p:spPr>
        </p:sp>
        <p:sp>
          <p:nvSpPr>
            <p:cNvPr id="274" name="Line 110"/>
            <p:cNvSpPr/>
            <p:nvPr/>
          </p:nvSpPr>
          <p:spPr>
            <a:xfrm>
              <a:off x="6019800" y="4114800"/>
              <a:ext cx="609600" cy="381000"/>
            </a:xfrm>
            <a:prstGeom prst="line">
              <a:avLst/>
            </a:prstGeom>
            <a:ln w="9525" cap="flat" cmpd="sng">
              <a:solidFill>
                <a:srgbClr val="EAEAEA"/>
              </a:solidFill>
              <a:prstDash val="solid"/>
              <a:miter/>
              <a:headEnd type="none" w="med" len="med"/>
              <a:tailEnd type="triangle" w="med" len="med"/>
            </a:ln>
          </p:spPr>
        </p:sp>
        <p:sp>
          <p:nvSpPr>
            <p:cNvPr id="275" name="Line 111"/>
            <p:cNvSpPr/>
            <p:nvPr/>
          </p:nvSpPr>
          <p:spPr>
            <a:xfrm flipV="1">
              <a:off x="6019800" y="4191000"/>
              <a:ext cx="609600" cy="1219200"/>
            </a:xfrm>
            <a:prstGeom prst="line">
              <a:avLst/>
            </a:prstGeom>
            <a:ln w="9525" cap="flat" cmpd="sng">
              <a:solidFill>
                <a:srgbClr val="EAEAEA"/>
              </a:solidFill>
              <a:prstDash val="solid"/>
              <a:miter/>
              <a:headEnd type="none" w="med" len="med"/>
              <a:tailEnd type="triangle" w="med" len="med"/>
            </a:ln>
          </p:spPr>
        </p:sp>
        <p:sp>
          <p:nvSpPr>
            <p:cNvPr id="276" name="Oval 112"/>
            <p:cNvSpPr/>
            <p:nvPr/>
          </p:nvSpPr>
          <p:spPr>
            <a:xfrm>
              <a:off x="7391400" y="3124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7" name="Oval 113"/>
            <p:cNvSpPr/>
            <p:nvPr/>
          </p:nvSpPr>
          <p:spPr>
            <a:xfrm>
              <a:off x="7391400" y="3581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8" name="Oval 114"/>
            <p:cNvSpPr/>
            <p:nvPr/>
          </p:nvSpPr>
          <p:spPr>
            <a:xfrm>
              <a:off x="7391400" y="44958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79" name="Oval 115"/>
            <p:cNvSpPr/>
            <p:nvPr/>
          </p:nvSpPr>
          <p:spPr>
            <a:xfrm>
              <a:off x="7391400" y="49530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80" name="Oval 116"/>
            <p:cNvSpPr/>
            <p:nvPr/>
          </p:nvSpPr>
          <p:spPr>
            <a:xfrm>
              <a:off x="7391400" y="54102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81" name="Oval 117"/>
            <p:cNvSpPr/>
            <p:nvPr/>
          </p:nvSpPr>
          <p:spPr>
            <a:xfrm>
              <a:off x="7391400" y="40386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282" name="Line 118"/>
            <p:cNvSpPr/>
            <p:nvPr/>
          </p:nvSpPr>
          <p:spPr>
            <a:xfrm>
              <a:off x="6781800" y="3200400"/>
              <a:ext cx="609600" cy="381000"/>
            </a:xfrm>
            <a:prstGeom prst="line">
              <a:avLst/>
            </a:prstGeom>
            <a:ln w="9525" cap="flat" cmpd="sng">
              <a:solidFill>
                <a:srgbClr val="EAEAEA"/>
              </a:solidFill>
              <a:prstDash val="solid"/>
              <a:miter/>
              <a:headEnd type="none" w="med" len="med"/>
              <a:tailEnd type="triangle" w="med" len="med"/>
            </a:ln>
          </p:spPr>
        </p:sp>
        <p:sp>
          <p:nvSpPr>
            <p:cNvPr id="283" name="Line 119"/>
            <p:cNvSpPr/>
            <p:nvPr/>
          </p:nvSpPr>
          <p:spPr>
            <a:xfrm>
              <a:off x="6781800" y="3276600"/>
              <a:ext cx="685800" cy="762000"/>
            </a:xfrm>
            <a:prstGeom prst="line">
              <a:avLst/>
            </a:prstGeom>
            <a:ln w="9525" cap="flat" cmpd="sng">
              <a:solidFill>
                <a:srgbClr val="EAEAEA"/>
              </a:solidFill>
              <a:prstDash val="solid"/>
              <a:miter/>
              <a:headEnd type="none" w="med" len="med"/>
              <a:tailEnd type="triangle" w="med" len="med"/>
            </a:ln>
          </p:spPr>
        </p:sp>
        <p:sp>
          <p:nvSpPr>
            <p:cNvPr id="284" name="Line 120"/>
            <p:cNvSpPr/>
            <p:nvPr/>
          </p:nvSpPr>
          <p:spPr>
            <a:xfrm>
              <a:off x="6781800" y="3733800"/>
              <a:ext cx="609600" cy="381000"/>
            </a:xfrm>
            <a:prstGeom prst="line">
              <a:avLst/>
            </a:prstGeom>
            <a:ln w="9525" cap="flat" cmpd="sng">
              <a:solidFill>
                <a:srgbClr val="EAEAEA"/>
              </a:solidFill>
              <a:prstDash val="solid"/>
              <a:miter/>
              <a:headEnd type="none" w="med" len="med"/>
              <a:tailEnd type="triangle" w="med" len="med"/>
            </a:ln>
          </p:spPr>
        </p:sp>
        <p:sp>
          <p:nvSpPr>
            <p:cNvPr id="285" name="Line 121"/>
            <p:cNvSpPr/>
            <p:nvPr/>
          </p:nvSpPr>
          <p:spPr>
            <a:xfrm flipV="1">
              <a:off x="6781800" y="3733800"/>
              <a:ext cx="609600" cy="762000"/>
            </a:xfrm>
            <a:prstGeom prst="line">
              <a:avLst/>
            </a:prstGeom>
            <a:ln w="9525" cap="flat" cmpd="sng">
              <a:solidFill>
                <a:srgbClr val="EAEAEA"/>
              </a:solidFill>
              <a:prstDash val="solid"/>
              <a:miter/>
              <a:headEnd type="none" w="med" len="med"/>
              <a:tailEnd type="triangle" w="med" len="med"/>
            </a:ln>
          </p:spPr>
        </p:sp>
        <p:sp>
          <p:nvSpPr>
            <p:cNvPr id="286" name="Line 122"/>
            <p:cNvSpPr/>
            <p:nvPr/>
          </p:nvSpPr>
          <p:spPr>
            <a:xfrm>
              <a:off x="6781800" y="3733800"/>
              <a:ext cx="609600" cy="1219200"/>
            </a:xfrm>
            <a:prstGeom prst="line">
              <a:avLst/>
            </a:prstGeom>
            <a:ln w="9525" cap="flat" cmpd="sng">
              <a:solidFill>
                <a:srgbClr val="EAEAEA"/>
              </a:solidFill>
              <a:prstDash val="solid"/>
              <a:miter/>
              <a:headEnd type="none" w="med" len="med"/>
              <a:tailEnd type="triangle" w="med" len="med"/>
            </a:ln>
          </p:spPr>
        </p:sp>
        <p:sp>
          <p:nvSpPr>
            <p:cNvPr id="287" name="Line 123"/>
            <p:cNvSpPr/>
            <p:nvPr/>
          </p:nvSpPr>
          <p:spPr>
            <a:xfrm flipV="1">
              <a:off x="6781800" y="5562600"/>
              <a:ext cx="609600" cy="304800"/>
            </a:xfrm>
            <a:prstGeom prst="line">
              <a:avLst/>
            </a:prstGeom>
            <a:ln w="9525" cap="flat" cmpd="sng">
              <a:solidFill>
                <a:srgbClr val="EAEAEA"/>
              </a:solidFill>
              <a:prstDash val="solid"/>
              <a:miter/>
              <a:headEnd type="none" w="med" len="med"/>
              <a:tailEnd type="triangle" w="med" len="med"/>
            </a:ln>
          </p:spPr>
        </p:sp>
        <p:sp>
          <p:nvSpPr>
            <p:cNvPr id="288" name="Line 124"/>
            <p:cNvSpPr/>
            <p:nvPr/>
          </p:nvSpPr>
          <p:spPr>
            <a:xfrm flipV="1">
              <a:off x="6781800" y="5105400"/>
              <a:ext cx="609600" cy="762000"/>
            </a:xfrm>
            <a:prstGeom prst="line">
              <a:avLst/>
            </a:prstGeom>
            <a:ln w="9525" cap="flat" cmpd="sng">
              <a:solidFill>
                <a:srgbClr val="EAEAEA"/>
              </a:solidFill>
              <a:prstDash val="solid"/>
              <a:miter/>
              <a:headEnd type="none" w="med" len="med"/>
              <a:tailEnd type="triangle" w="med" len="med"/>
            </a:ln>
          </p:spPr>
        </p:sp>
        <p:sp>
          <p:nvSpPr>
            <p:cNvPr id="289" name="Line 125"/>
            <p:cNvSpPr/>
            <p:nvPr/>
          </p:nvSpPr>
          <p:spPr>
            <a:xfrm>
              <a:off x="6781800" y="5105400"/>
              <a:ext cx="609600" cy="381000"/>
            </a:xfrm>
            <a:prstGeom prst="line">
              <a:avLst/>
            </a:prstGeom>
            <a:ln w="9525" cap="flat" cmpd="sng">
              <a:solidFill>
                <a:srgbClr val="EAEAEA"/>
              </a:solidFill>
              <a:prstDash val="solid"/>
              <a:miter/>
              <a:headEnd type="none" w="med" len="med"/>
              <a:tailEnd type="triangle" w="med" len="med"/>
            </a:ln>
          </p:spPr>
        </p:sp>
        <p:sp>
          <p:nvSpPr>
            <p:cNvPr id="290" name="Line 126"/>
            <p:cNvSpPr/>
            <p:nvPr/>
          </p:nvSpPr>
          <p:spPr>
            <a:xfrm>
              <a:off x="6781800" y="4648200"/>
              <a:ext cx="609600" cy="762000"/>
            </a:xfrm>
            <a:prstGeom prst="line">
              <a:avLst/>
            </a:prstGeom>
            <a:ln w="9525" cap="flat" cmpd="sng">
              <a:solidFill>
                <a:srgbClr val="EAEAEA"/>
              </a:solidFill>
              <a:prstDash val="solid"/>
              <a:miter/>
              <a:headEnd type="none" w="med" len="med"/>
              <a:tailEnd type="triangle" w="med" len="med"/>
            </a:ln>
          </p:spPr>
        </p:sp>
        <p:sp>
          <p:nvSpPr>
            <p:cNvPr id="291" name="Line 127"/>
            <p:cNvSpPr/>
            <p:nvPr/>
          </p:nvSpPr>
          <p:spPr>
            <a:xfrm flipV="1">
              <a:off x="6781800" y="4648200"/>
              <a:ext cx="609600" cy="381000"/>
            </a:xfrm>
            <a:prstGeom prst="line">
              <a:avLst/>
            </a:prstGeom>
            <a:ln w="9525" cap="flat" cmpd="sng">
              <a:solidFill>
                <a:srgbClr val="EAEAEA"/>
              </a:solidFill>
              <a:prstDash val="solid"/>
              <a:miter/>
              <a:headEnd type="none" w="med" len="med"/>
              <a:tailEnd type="triangle" w="med" len="med"/>
            </a:ln>
          </p:spPr>
        </p:sp>
        <p:sp>
          <p:nvSpPr>
            <p:cNvPr id="292" name="Line 128"/>
            <p:cNvSpPr/>
            <p:nvPr/>
          </p:nvSpPr>
          <p:spPr>
            <a:xfrm>
              <a:off x="6781800" y="4114800"/>
              <a:ext cx="609600" cy="381000"/>
            </a:xfrm>
            <a:prstGeom prst="line">
              <a:avLst/>
            </a:prstGeom>
            <a:ln w="9525" cap="flat" cmpd="sng">
              <a:solidFill>
                <a:srgbClr val="EAEAEA"/>
              </a:solidFill>
              <a:prstDash val="solid"/>
              <a:miter/>
              <a:headEnd type="none" w="med" len="med"/>
              <a:tailEnd type="triangle" w="med" len="med"/>
            </a:ln>
          </p:spPr>
        </p:sp>
        <p:sp>
          <p:nvSpPr>
            <p:cNvPr id="293" name="Line 129"/>
            <p:cNvSpPr/>
            <p:nvPr/>
          </p:nvSpPr>
          <p:spPr>
            <a:xfrm flipV="1">
              <a:off x="6781800" y="4191000"/>
              <a:ext cx="609600" cy="1219200"/>
            </a:xfrm>
            <a:prstGeom prst="line">
              <a:avLst/>
            </a:prstGeom>
            <a:ln w="9525" cap="flat" cmpd="sng">
              <a:solidFill>
                <a:srgbClr val="EAEAEA"/>
              </a:solidFill>
              <a:prstDash val="solid"/>
              <a:miter/>
              <a:headEnd type="none" w="med" len="med"/>
              <a:tailEnd type="triangle" w="med" len="med"/>
            </a:ln>
          </p:spPr>
        </p:sp>
        <p:sp>
          <p:nvSpPr>
            <p:cNvPr id="294" name="Text Box 130"/>
            <p:cNvSpPr txBox="1"/>
            <p:nvPr/>
          </p:nvSpPr>
          <p:spPr>
            <a:xfrm>
              <a:off x="7620000" y="2895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s</a:t>
              </a:r>
            </a:p>
          </p:txBody>
        </p:sp>
        <p:sp>
          <p:nvSpPr>
            <p:cNvPr id="295" name="Text Box 131"/>
            <p:cNvSpPr txBox="1"/>
            <p:nvPr/>
          </p:nvSpPr>
          <p:spPr>
            <a:xfrm>
              <a:off x="7620000" y="3352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a</a:t>
              </a:r>
            </a:p>
          </p:txBody>
        </p:sp>
        <p:sp>
          <p:nvSpPr>
            <p:cNvPr id="296" name="Text Box 132"/>
            <p:cNvSpPr txBox="1"/>
            <p:nvPr/>
          </p:nvSpPr>
          <p:spPr>
            <a:xfrm>
              <a:off x="7620000" y="38862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b</a:t>
              </a:r>
            </a:p>
          </p:txBody>
        </p:sp>
        <p:sp>
          <p:nvSpPr>
            <p:cNvPr id="297" name="Text Box 133"/>
            <p:cNvSpPr txBox="1"/>
            <p:nvPr/>
          </p:nvSpPr>
          <p:spPr>
            <a:xfrm>
              <a:off x="7620000" y="43434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c</a:t>
              </a:r>
            </a:p>
          </p:txBody>
        </p:sp>
        <p:sp>
          <p:nvSpPr>
            <p:cNvPr id="298" name="Text Box 134"/>
            <p:cNvSpPr txBox="1"/>
            <p:nvPr/>
          </p:nvSpPr>
          <p:spPr>
            <a:xfrm>
              <a:off x="7620000" y="48006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d</a:t>
              </a:r>
            </a:p>
          </p:txBody>
        </p:sp>
        <p:sp>
          <p:nvSpPr>
            <p:cNvPr id="299" name="Text Box 135"/>
            <p:cNvSpPr txBox="1"/>
            <p:nvPr/>
          </p:nvSpPr>
          <p:spPr>
            <a:xfrm>
              <a:off x="7620000" y="52578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e</a:t>
              </a:r>
            </a:p>
          </p:txBody>
        </p:sp>
        <p:sp>
          <p:nvSpPr>
            <p:cNvPr id="300" name="Text Box 136"/>
            <p:cNvSpPr txBox="1"/>
            <p:nvPr/>
          </p:nvSpPr>
          <p:spPr>
            <a:xfrm>
              <a:off x="7620000" y="5715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chemeClr val="tx2"/>
                  </a:solidFill>
                  <a:effectLst/>
                  <a:uLnTx/>
                  <a:uFillTx/>
                  <a:latin typeface="Arial Narrow" panose="020B0606020202030204" pitchFamily="34" charset="0"/>
                  <a:ea typeface="宋体" panose="02010600030101010101" pitchFamily="2" charset="-122"/>
                </a:rPr>
                <a:t>t</a:t>
              </a:r>
            </a:p>
          </p:txBody>
        </p:sp>
        <p:sp>
          <p:nvSpPr>
            <p:cNvPr id="301" name="Oval 137"/>
            <p:cNvSpPr/>
            <p:nvPr/>
          </p:nvSpPr>
          <p:spPr>
            <a:xfrm>
              <a:off x="7391400" y="5867400"/>
              <a:ext cx="152400" cy="152400"/>
            </a:xfrm>
            <a:prstGeom prst="ellipse">
              <a:avLst/>
            </a:prstGeom>
            <a:solidFill>
              <a:srgbClr val="FCAB40"/>
            </a:solidFill>
            <a:ln w="9525" cap="flat" cmpd="sng">
              <a:solidFill>
                <a:srgbClr val="EAEAEA"/>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EAEAEA"/>
                </a:solidFill>
                <a:effectLst/>
                <a:uLnTx/>
                <a:uFillTx/>
                <a:latin typeface="Arial Narrow" panose="020B0606020202030204" pitchFamily="34" charset="0"/>
                <a:ea typeface="宋体" panose="02010600030101010101" pitchFamily="2" charset="-122"/>
              </a:endParaRPr>
            </a:p>
          </p:txBody>
        </p:sp>
        <p:sp>
          <p:nvSpPr>
            <p:cNvPr id="302" name="Text Box 141"/>
            <p:cNvSpPr txBox="1"/>
            <p:nvPr/>
          </p:nvSpPr>
          <p:spPr>
            <a:xfrm>
              <a:off x="4953000"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00"/>
                  </a:solidFill>
                  <a:effectLst/>
                  <a:uLnTx/>
                  <a:uFillTx/>
                  <a:latin typeface="Arial Narrow" panose="020B0606020202030204" pitchFamily="34" charset="0"/>
                  <a:ea typeface="宋体" panose="02010600030101010101" pitchFamily="2" charset="-122"/>
                </a:rPr>
                <a:t>c</a:t>
              </a:r>
              <a:r>
                <a:rPr kumimoji="0" lang="en-US" altLang="zh-CN" sz="2400" b="0" i="0" u="none" strike="noStrike" kern="0" cap="none" spc="0" normalizeH="0" baseline="-25000" noProof="0" dirty="0">
                  <a:ln>
                    <a:noFill/>
                  </a:ln>
                  <a:solidFill>
                    <a:srgbClr val="009900"/>
                  </a:solidFill>
                  <a:effectLst/>
                  <a:uLnTx/>
                  <a:uFillTx/>
                  <a:latin typeface="Arial Narrow" panose="020B0606020202030204" pitchFamily="34" charset="0"/>
                  <a:ea typeface="宋体" panose="02010600030101010101" pitchFamily="2" charset="-122"/>
                </a:rPr>
                <a:t>i</a:t>
              </a:r>
            </a:p>
          </p:txBody>
        </p:sp>
        <p:sp>
          <p:nvSpPr>
            <p:cNvPr id="303" name="Text Box 142"/>
            <p:cNvSpPr txBox="1"/>
            <p:nvPr/>
          </p:nvSpPr>
          <p:spPr>
            <a:xfrm>
              <a:off x="5715000" y="59436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c</a:t>
              </a:r>
              <a:r>
                <a:rPr kumimoji="0" lang="en-US" altLang="zh-CN" sz="2400" b="0" i="0" u="none" strike="noStrike" kern="0" cap="none" spc="0" normalizeH="0" baseline="-25000" noProof="0" dirty="0">
                  <a:ln>
                    <a:noFill/>
                  </a:ln>
                  <a:solidFill>
                    <a:srgbClr val="0099FF"/>
                  </a:solidFill>
                  <a:effectLst/>
                  <a:uLnTx/>
                  <a:uFillTx/>
                  <a:latin typeface="Arial Narrow" panose="020B0606020202030204" pitchFamily="34" charset="0"/>
                  <a:ea typeface="宋体" panose="02010600030101010101" pitchFamily="2" charset="-122"/>
                </a:rPr>
                <a:t>i+1</a:t>
              </a:r>
            </a:p>
          </p:txBody>
        </p:sp>
        <p:sp>
          <p:nvSpPr>
            <p:cNvPr id="304" name="Text Box 153"/>
            <p:cNvSpPr txBox="1"/>
            <p:nvPr/>
          </p:nvSpPr>
          <p:spPr>
            <a:xfrm>
              <a:off x="2743200" y="5943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1</a:t>
              </a:r>
            </a:p>
          </p:txBody>
        </p:sp>
        <p:sp>
          <p:nvSpPr>
            <p:cNvPr id="305" name="Text Box 154"/>
            <p:cNvSpPr txBox="1"/>
            <p:nvPr/>
          </p:nvSpPr>
          <p:spPr>
            <a:xfrm>
              <a:off x="5791200" y="2667000"/>
              <a:ext cx="304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FF"/>
                  </a:solidFill>
                  <a:effectLst/>
                  <a:uLnTx/>
                  <a:uFillTx/>
                  <a:latin typeface="Arial Narrow" panose="020B0606020202030204" pitchFamily="34" charset="0"/>
                  <a:ea typeface="宋体" panose="02010600030101010101" pitchFamily="2" charset="-122"/>
                </a:rPr>
                <a:t>v</a:t>
              </a:r>
            </a:p>
          </p:txBody>
        </p:sp>
        <p:sp>
          <p:nvSpPr>
            <p:cNvPr id="306" name="Text Box 156"/>
            <p:cNvSpPr txBox="1"/>
            <p:nvPr/>
          </p:nvSpPr>
          <p:spPr>
            <a:xfrm>
              <a:off x="4953000" y="26670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0" cap="none" spc="0" normalizeH="0" baseline="0" noProof="0" dirty="0">
                  <a:ln>
                    <a:noFill/>
                  </a:ln>
                  <a:solidFill>
                    <a:srgbClr val="009900"/>
                  </a:solidFill>
                  <a:effectLst/>
                  <a:uLnTx/>
                  <a:uFillTx/>
                  <a:latin typeface="Arial Narrow" panose="020B0606020202030204" pitchFamily="34" charset="0"/>
                  <a:ea typeface="宋体" panose="02010600030101010101" pitchFamily="2" charset="-122"/>
                </a:rPr>
                <a:t>u</a:t>
              </a:r>
            </a:p>
          </p:txBody>
        </p:sp>
      </p:grpSp>
    </p:spTree>
    <p:extLst>
      <p:ext uri="{BB962C8B-B14F-4D97-AF65-F5344CB8AC3E}">
        <p14:creationId xmlns:p14="http://schemas.microsoft.com/office/powerpoint/2010/main" val="134310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97409" y="18911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47" name="Rectangle 3"/>
          <p:cNvSpPr>
            <a:spLocks noGrp="1"/>
          </p:cNvSpPr>
          <p:nvPr/>
        </p:nvSpPr>
        <p:spPr>
          <a:xfrm>
            <a:off x="2861768" y="1218327"/>
            <a:ext cx="77724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marL="0" indent="0">
              <a:buNone/>
            </a:pPr>
            <a:r>
              <a:rPr lang="zh-CN" altLang="en-US" sz="2800" b="1" dirty="0">
                <a:solidFill>
                  <a:schemeClr val="folHlink"/>
                </a:solidFill>
                <a:ea typeface="宋体" panose="02010600030101010101" pitchFamily="2" charset="-122"/>
              </a:rPr>
              <a:t>证明</a:t>
            </a:r>
            <a:r>
              <a:rPr lang="zh-CN" altLang="en-US" sz="2800" b="1" dirty="0">
                <a:ea typeface="宋体" panose="02010600030101010101" pitchFamily="2" charset="-122"/>
              </a:rPr>
              <a:t>: 判定</a:t>
            </a:r>
            <a:r>
              <a:rPr lang="en-US" altLang="zh-CN" sz="2800" b="1" dirty="0">
                <a:ea typeface="宋体" panose="02010600030101010101" pitchFamily="2" charset="-122"/>
              </a:rPr>
              <a:t>PATH</a:t>
            </a:r>
            <a:r>
              <a:rPr lang="en-US" altLang="zh-CN" sz="2800" b="1" baseline="30000" dirty="0">
                <a:ea typeface="宋体" panose="02010600030101010101" pitchFamily="2" charset="-122"/>
              </a:rPr>
              <a:t>c</a:t>
            </a:r>
            <a:r>
              <a:rPr lang="zh-CN" altLang="en-US" sz="2800" b="1" dirty="0">
                <a:ea typeface="宋体" panose="02010600030101010101" pitchFamily="2" charset="-122"/>
              </a:rPr>
              <a:t>的算法如下. </a:t>
            </a:r>
          </a:p>
          <a:p>
            <a:pPr marL="0" indent="0">
              <a:buNone/>
            </a:pPr>
            <a:r>
              <a:rPr lang="en-US" altLang="zh-CN" sz="2800" b="1" dirty="0">
                <a:ea typeface="宋体" panose="02010600030101010101" pitchFamily="2" charset="-122"/>
              </a:rPr>
              <a:t>    M = “ </a:t>
            </a:r>
            <a:r>
              <a:rPr lang="zh-CN" altLang="en-US" sz="2800" b="1" dirty="0">
                <a:ea typeface="宋体" panose="02010600030101010101" pitchFamily="2" charset="-122"/>
              </a:rPr>
              <a:t>对输入&lt;</a:t>
            </a:r>
            <a:r>
              <a:rPr lang="en-US" altLang="zh-CN" sz="2800" b="1" dirty="0">
                <a:ea typeface="宋体" panose="02010600030101010101" pitchFamily="2" charset="-122"/>
              </a:rPr>
              <a:t>G,s,t&gt;:</a:t>
            </a:r>
          </a:p>
          <a:p>
            <a:pPr marL="0" indent="0">
              <a:buNone/>
            </a:pPr>
            <a:r>
              <a:rPr lang="zh-CN" altLang="en-US" sz="2800" b="1" dirty="0">
                <a:ea typeface="宋体" panose="02010600030101010101" pitchFamily="2" charset="-122"/>
              </a:rPr>
              <a:t>    1)  令</a:t>
            </a:r>
            <a:r>
              <a:rPr lang="en-US" altLang="zh-CN" sz="2800" b="1" dirty="0">
                <a:ea typeface="宋体" panose="02010600030101010101" pitchFamily="2" charset="-122"/>
              </a:rPr>
              <a:t>c</a:t>
            </a:r>
            <a:r>
              <a:rPr lang="en-US" altLang="zh-CN" sz="2800" b="1" baseline="-25000" dirty="0">
                <a:ea typeface="宋体" panose="02010600030101010101" pitchFamily="2" charset="-122"/>
              </a:rPr>
              <a:t>0</a:t>
            </a:r>
            <a:r>
              <a:rPr lang="en-US" altLang="zh-CN" sz="2800" b="1" dirty="0">
                <a:ea typeface="宋体" panose="02010600030101010101" pitchFamily="2" charset="-122"/>
              </a:rPr>
              <a:t>=1</a:t>
            </a:r>
          </a:p>
          <a:p>
            <a:pPr marL="0" indent="0">
              <a:buNone/>
            </a:pPr>
            <a:r>
              <a:rPr lang="en-US" altLang="zh-CN" sz="2800" b="1" dirty="0">
                <a:ea typeface="宋体" panose="02010600030101010101" pitchFamily="2" charset="-122"/>
              </a:rPr>
              <a:t>    2)  For i=0 to m-1</a:t>
            </a:r>
          </a:p>
          <a:p>
            <a:pPr marL="0" indent="0">
              <a:buNone/>
            </a:pPr>
            <a:r>
              <a:rPr lang="en-US" altLang="zh-CN" sz="2800" b="1" dirty="0">
                <a:ea typeface="宋体" panose="02010600030101010101" pitchFamily="2" charset="-122"/>
              </a:rPr>
              <a:t>          ……(Algorithm 1)</a:t>
            </a:r>
          </a:p>
          <a:p>
            <a:pPr marL="0" indent="0">
              <a:buNone/>
            </a:pPr>
            <a:r>
              <a:rPr lang="en-US" altLang="zh-CN" sz="2800" b="1" dirty="0">
                <a:ea typeface="宋体" panose="02010600030101010101" pitchFamily="2" charset="-122"/>
              </a:rPr>
              <a:t>    12) d=0</a:t>
            </a:r>
          </a:p>
          <a:p>
            <a:pPr marL="0" indent="0">
              <a:buNone/>
            </a:pPr>
            <a:r>
              <a:rPr lang="en-US" altLang="zh-CN" sz="2800" b="1" dirty="0">
                <a:ea typeface="宋体" panose="02010600030101010101" pitchFamily="2" charset="-122"/>
              </a:rPr>
              <a:t>          ……(Algorithm 1)</a:t>
            </a:r>
          </a:p>
        </p:txBody>
      </p:sp>
    </p:spTree>
    <p:extLst>
      <p:ext uri="{BB962C8B-B14F-4D97-AF65-F5344CB8AC3E}">
        <p14:creationId xmlns:p14="http://schemas.microsoft.com/office/powerpoint/2010/main" val="175932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97409" y="204729"/>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49" name="Rectangle 3"/>
          <p:cNvSpPr>
            <a:spLocks noGrp="1"/>
          </p:cNvSpPr>
          <p:nvPr/>
        </p:nvSpPr>
        <p:spPr>
          <a:xfrm>
            <a:off x="0" y="926088"/>
            <a:ext cx="12265142" cy="5443538"/>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lvl="1">
              <a:lnSpc>
                <a:spcPct val="90000"/>
              </a:lnSpc>
              <a:buFontTx/>
              <a:buNone/>
            </a:pPr>
            <a:r>
              <a:rPr lang="en-US" altLang="zh-CN" sz="2400" b="1" dirty="0">
                <a:ea typeface="宋体" panose="02010600030101010101" pitchFamily="2" charset="-122"/>
              </a:rPr>
              <a:t>2) For </a:t>
            </a:r>
            <a:r>
              <a:rPr lang="en-US" altLang="zh-CN" sz="2400" b="1" dirty="0" err="1">
                <a:ea typeface="宋体" panose="02010600030101010101" pitchFamily="2" charset="-122"/>
              </a:rPr>
              <a:t>i</a:t>
            </a:r>
            <a:r>
              <a:rPr lang="en-US" altLang="zh-CN" sz="2400" b="1" dirty="0">
                <a:ea typeface="宋体" panose="02010600030101010101" pitchFamily="2" charset="-122"/>
              </a:rPr>
              <a:t>=0 to m-1</a:t>
            </a:r>
          </a:p>
          <a:p>
            <a:pPr lvl="1">
              <a:lnSpc>
                <a:spcPct val="90000"/>
              </a:lnSpc>
              <a:buFontTx/>
              <a:buNone/>
            </a:pPr>
            <a:r>
              <a:rPr lang="en-US" altLang="zh-CN" sz="2400" b="1" dirty="0">
                <a:solidFill>
                  <a:schemeClr val="folHlink"/>
                </a:solidFill>
                <a:ea typeface="宋体" panose="02010600030101010101" pitchFamily="2" charset="-122"/>
              </a:rPr>
              <a:t>  </a:t>
            </a:r>
            <a:r>
              <a:rPr lang="en-US" altLang="zh-CN" sz="2400" b="1" dirty="0">
                <a:ea typeface="宋体" panose="02010600030101010101" pitchFamily="2" charset="-122"/>
              </a:rPr>
              <a:t>3) </a:t>
            </a:r>
            <a:r>
              <a:rPr lang="zh-CN" altLang="en-US" sz="2400" b="1" dirty="0">
                <a:solidFill>
                  <a:schemeClr val="accent2"/>
                </a:solidFill>
                <a:ea typeface="宋体" panose="02010600030101010101" pitchFamily="2" charset="-122"/>
              </a:rPr>
              <a:t>令</a:t>
            </a:r>
            <a:r>
              <a:rPr lang="en-US" altLang="zh-CN" sz="2400" b="1" dirty="0">
                <a:solidFill>
                  <a:schemeClr val="accent2"/>
                </a:solidFill>
                <a:ea typeface="宋体" panose="02010600030101010101" pitchFamily="2" charset="-122"/>
              </a:rPr>
              <a:t>c</a:t>
            </a:r>
            <a:r>
              <a:rPr lang="en-US" altLang="zh-CN" sz="2400" b="1" baseline="-25000" dirty="0">
                <a:solidFill>
                  <a:schemeClr val="accent2"/>
                </a:solidFill>
                <a:ea typeface="宋体" panose="02010600030101010101" pitchFamily="2" charset="-122"/>
              </a:rPr>
              <a:t>i+1</a:t>
            </a:r>
            <a:r>
              <a:rPr lang="en-US" altLang="zh-CN" sz="2400" b="1" dirty="0">
                <a:solidFill>
                  <a:schemeClr val="accent2"/>
                </a:solidFill>
                <a:ea typeface="宋体" panose="02010600030101010101" pitchFamily="2" charset="-122"/>
              </a:rPr>
              <a:t>=0</a:t>
            </a:r>
          </a:p>
          <a:p>
            <a:pPr lvl="1">
              <a:lnSpc>
                <a:spcPct val="90000"/>
              </a:lnSpc>
              <a:buFontTx/>
              <a:buNone/>
            </a:pPr>
            <a:r>
              <a:rPr lang="en-US" altLang="zh-CN" sz="2400" b="1" dirty="0">
                <a:ea typeface="宋体" panose="02010600030101010101" pitchFamily="2" charset="-122"/>
              </a:rPr>
              <a:t>  4) </a:t>
            </a:r>
            <a:r>
              <a:rPr lang="zh-CN" altLang="en-US" sz="2400" b="1" dirty="0">
                <a:ea typeface="宋体" panose="02010600030101010101" pitchFamily="2" charset="-122"/>
              </a:rPr>
              <a:t>对</a:t>
            </a:r>
            <a:r>
              <a:rPr lang="en-US" altLang="zh-CN" sz="2400" b="1" dirty="0">
                <a:ea typeface="宋体" panose="02010600030101010101" pitchFamily="2" charset="-122"/>
              </a:rPr>
              <a:t>G</a:t>
            </a:r>
            <a:r>
              <a:rPr lang="zh-CN" altLang="en-US" sz="2400" b="1" dirty="0">
                <a:ea typeface="宋体" panose="02010600030101010101" pitchFamily="2" charset="-122"/>
              </a:rPr>
              <a:t>中每个顶点</a:t>
            </a:r>
            <a:r>
              <a:rPr lang="en-US" altLang="zh-CN" sz="2400" b="1" dirty="0">
                <a:ea typeface="宋体" panose="02010600030101010101" pitchFamily="2" charset="-122"/>
              </a:rPr>
              <a:t>v:</a:t>
            </a:r>
          </a:p>
          <a:p>
            <a:pPr lvl="1">
              <a:lnSpc>
                <a:spcPct val="90000"/>
              </a:lnSpc>
              <a:buNone/>
            </a:pPr>
            <a:r>
              <a:rPr lang="en-US" altLang="zh-CN" sz="2400" b="1" dirty="0">
                <a:ea typeface="宋体" panose="02010600030101010101" pitchFamily="2" charset="-122"/>
              </a:rPr>
              <a:t> </a:t>
            </a:r>
            <a:r>
              <a:rPr lang="en-US" altLang="zh-CN" sz="2400" b="1" dirty="0">
                <a:solidFill>
                  <a:srgbClr val="7030A0"/>
                </a:solidFill>
                <a:ea typeface="宋体" panose="02010600030101010101" pitchFamily="2" charset="-122"/>
              </a:rPr>
              <a:t> 5)    </a:t>
            </a:r>
            <a:r>
              <a:rPr lang="zh-CN" altLang="en-US" sz="2400" b="1" dirty="0">
                <a:solidFill>
                  <a:schemeClr val="accent2"/>
                </a:solidFill>
                <a:ea typeface="宋体" panose="02010600030101010101" pitchFamily="2" charset="-122"/>
              </a:rPr>
              <a:t>令</a:t>
            </a:r>
            <a:r>
              <a:rPr lang="en-US" altLang="zh-CN" sz="2400" b="1" dirty="0">
                <a:solidFill>
                  <a:schemeClr val="accent2"/>
                </a:solidFill>
                <a:ea typeface="宋体" panose="02010600030101010101" pitchFamily="2" charset="-122"/>
              </a:rPr>
              <a:t>d=0</a:t>
            </a:r>
            <a:endParaRPr lang="en-US" altLang="zh-CN" sz="2400" b="1" dirty="0">
              <a:ea typeface="宋体" panose="02010600030101010101" pitchFamily="2" charset="-122"/>
            </a:endParaRPr>
          </a:p>
          <a:p>
            <a:pPr lvl="1">
              <a:lnSpc>
                <a:spcPct val="90000"/>
              </a:lnSpc>
              <a:buFontTx/>
              <a:buNone/>
            </a:pPr>
            <a:r>
              <a:rPr lang="en-US" altLang="zh-CN" sz="2400" b="1" dirty="0">
                <a:ea typeface="宋体" panose="02010600030101010101" pitchFamily="2" charset="-122"/>
              </a:rPr>
              <a:t>  6)    </a:t>
            </a:r>
            <a:r>
              <a:rPr lang="zh-CN" altLang="en-US" sz="2400" b="1" dirty="0">
                <a:ea typeface="宋体" panose="02010600030101010101" pitchFamily="2" charset="-122"/>
              </a:rPr>
              <a:t>对</a:t>
            </a:r>
            <a:r>
              <a:rPr lang="en-US" altLang="zh-CN" sz="2400" b="1" dirty="0">
                <a:ea typeface="宋体" panose="02010600030101010101" pitchFamily="2" charset="-122"/>
              </a:rPr>
              <a:t>G</a:t>
            </a:r>
            <a:r>
              <a:rPr lang="zh-CN" altLang="en-US" sz="2400" b="1" dirty="0">
                <a:ea typeface="宋体" panose="02010600030101010101" pitchFamily="2" charset="-122"/>
              </a:rPr>
              <a:t>中每个顶点</a:t>
            </a:r>
            <a:r>
              <a:rPr lang="en-US" altLang="zh-CN" sz="2400" b="1" dirty="0">
                <a:ea typeface="宋体" panose="02010600030101010101" pitchFamily="2" charset="-122"/>
              </a:rPr>
              <a:t>u:</a:t>
            </a:r>
          </a:p>
          <a:p>
            <a:pPr lvl="1">
              <a:lnSpc>
                <a:spcPct val="90000"/>
              </a:lnSpc>
              <a:buFontTx/>
              <a:buNone/>
            </a:pPr>
            <a:r>
              <a:rPr lang="en-US" altLang="zh-CN" sz="2400" b="1" dirty="0">
                <a:ea typeface="宋体" panose="02010600030101010101" pitchFamily="2" charset="-122"/>
              </a:rPr>
              <a:t>  7)       </a:t>
            </a:r>
            <a:r>
              <a:rPr lang="zh-CN" altLang="en-US" sz="2400" b="1" dirty="0">
                <a:ea typeface="宋体" panose="02010600030101010101" pitchFamily="2" charset="-122"/>
              </a:rPr>
              <a:t>非确定地执行或跳过以下步骤:</a:t>
            </a:r>
            <a:endParaRPr lang="en-US" altLang="zh-CN" sz="2400" b="1" dirty="0">
              <a:ea typeface="宋体" panose="02010600030101010101" pitchFamily="2" charset="-122"/>
            </a:endParaRPr>
          </a:p>
          <a:p>
            <a:pPr lvl="1">
              <a:lnSpc>
                <a:spcPct val="90000"/>
              </a:lnSpc>
              <a:buFontTx/>
              <a:buNone/>
            </a:pPr>
            <a:r>
              <a:rPr lang="en-US" altLang="zh-CN" sz="2400" b="1" dirty="0">
                <a:ea typeface="宋体" panose="02010600030101010101" pitchFamily="2" charset="-122"/>
              </a:rPr>
              <a:t>  </a:t>
            </a:r>
            <a:r>
              <a:rPr lang="zh-CN" altLang="en-US" sz="2400" b="1" dirty="0">
                <a:ea typeface="宋体" panose="02010600030101010101" pitchFamily="2" charset="-122"/>
              </a:rPr>
              <a:t>8)          非确定地沿从</a:t>
            </a:r>
            <a:r>
              <a:rPr lang="en-US" altLang="zh-CN" sz="2400" b="1" dirty="0">
                <a:ea typeface="宋体" panose="02010600030101010101" pitchFamily="2" charset="-122"/>
              </a:rPr>
              <a:t>s</a:t>
            </a:r>
            <a:r>
              <a:rPr lang="zh-CN" altLang="en-US" sz="2400" b="1" dirty="0">
                <a:ea typeface="宋体" panose="02010600030101010101" pitchFamily="2" charset="-122"/>
              </a:rPr>
              <a:t>出发长为</a:t>
            </a:r>
            <a:r>
              <a:rPr lang="en-US" altLang="zh-CN" sz="2400" b="1" dirty="0" err="1">
                <a:ea typeface="宋体" panose="02010600030101010101" pitchFamily="2" charset="-122"/>
              </a:rPr>
              <a:t>i</a:t>
            </a:r>
            <a:r>
              <a:rPr lang="zh-CN" altLang="en-US" sz="2400" b="1" dirty="0">
                <a:ea typeface="宋体" panose="02010600030101010101" pitchFamily="2" charset="-122"/>
              </a:rPr>
              <a:t>的路行进, 若未遇到</a:t>
            </a:r>
            <a:r>
              <a:rPr lang="en-US" altLang="zh-CN" sz="2400" b="1" dirty="0">
                <a:ea typeface="宋体" panose="02010600030101010101" pitchFamily="2" charset="-122"/>
              </a:rPr>
              <a:t>u, </a:t>
            </a:r>
            <a:r>
              <a:rPr lang="zh-CN" altLang="en-US" sz="2400" b="1" dirty="0">
                <a:ea typeface="宋体" panose="02010600030101010101" pitchFamily="2" charset="-122"/>
              </a:rPr>
              <a:t>则</a:t>
            </a:r>
            <a:r>
              <a:rPr lang="zh-CN" altLang="en-US" sz="2400" b="1" dirty="0">
                <a:solidFill>
                  <a:srgbClr val="0099FF"/>
                </a:solidFill>
                <a:ea typeface="宋体" panose="02010600030101010101" pitchFamily="2" charset="-122"/>
              </a:rPr>
              <a:t>拒绝  </a:t>
            </a:r>
            <a:r>
              <a:rPr lang="zh-CN" altLang="en-US" sz="2400" b="1" dirty="0">
                <a:ea typeface="宋体" panose="02010600030101010101" pitchFamily="2" charset="-122"/>
              </a:rPr>
              <a:t>/* </a:t>
            </a:r>
            <a:r>
              <a:rPr lang="en-US" altLang="zh-CN" sz="2400" b="1" dirty="0">
                <a:ea typeface="宋体" panose="02010600030101010101" pitchFamily="2" charset="-122"/>
              </a:rPr>
              <a:t>u</a:t>
            </a:r>
            <a:r>
              <a:rPr lang="zh-CN" altLang="en-US" sz="2400" b="1" dirty="0">
                <a:ea typeface="宋体" panose="02010600030101010101" pitchFamily="2" charset="-122"/>
              </a:rPr>
              <a:t>属于</a:t>
            </a:r>
            <a:r>
              <a:rPr lang="en-US" altLang="zh-CN" sz="2400" b="1" dirty="0">
                <a:ea typeface="宋体" panose="02010600030101010101" pitchFamily="2" charset="-122"/>
              </a:rPr>
              <a:t>A</a:t>
            </a:r>
            <a:r>
              <a:rPr lang="en-US" altLang="zh-CN" sz="2400" b="1" baseline="-25000" dirty="0">
                <a:ea typeface="宋体" panose="02010600030101010101" pitchFamily="2" charset="-122"/>
              </a:rPr>
              <a:t>i</a:t>
            </a:r>
            <a:r>
              <a:rPr lang="en-US" altLang="zh-CN" sz="2400" b="1" dirty="0">
                <a:ea typeface="宋体" panose="02010600030101010101" pitchFamily="2" charset="-122"/>
              </a:rPr>
              <a:t> */</a:t>
            </a:r>
          </a:p>
          <a:p>
            <a:pPr lvl="1">
              <a:lnSpc>
                <a:spcPct val="90000"/>
              </a:lnSpc>
              <a:buFontTx/>
              <a:buNone/>
            </a:pPr>
            <a:r>
              <a:rPr lang="en-US" altLang="zh-CN" sz="2400" b="1" dirty="0">
                <a:ea typeface="宋体" panose="02010600030101010101" pitchFamily="2" charset="-122"/>
              </a:rPr>
              <a:t>  </a:t>
            </a:r>
            <a:r>
              <a:rPr lang="zh-CN" altLang="en-US" sz="2400" b="1" dirty="0">
                <a:ea typeface="宋体" panose="02010600030101010101" pitchFamily="2" charset="-122"/>
              </a:rPr>
              <a:t>9)           </a:t>
            </a:r>
            <a:r>
              <a:rPr lang="en-US" altLang="zh-CN" sz="2400" b="1" dirty="0">
                <a:ea typeface="宋体" panose="02010600030101010101" pitchFamily="2" charset="-122"/>
              </a:rPr>
              <a:t>d+=</a:t>
            </a:r>
            <a:r>
              <a:rPr lang="zh-CN" altLang="en-US" sz="2400" b="1" dirty="0">
                <a:ea typeface="宋体" panose="02010600030101010101" pitchFamily="2" charset="-122"/>
              </a:rPr>
              <a:t>1</a:t>
            </a:r>
            <a:endParaRPr lang="en-US" altLang="zh-CN" sz="2400" b="1" dirty="0">
              <a:ea typeface="宋体" panose="02010600030101010101" pitchFamily="2" charset="-122"/>
            </a:endParaRPr>
          </a:p>
          <a:p>
            <a:pPr lvl="1">
              <a:lnSpc>
                <a:spcPct val="90000"/>
              </a:lnSpc>
              <a:buFontTx/>
              <a:buNone/>
            </a:pPr>
            <a:r>
              <a:rPr lang="en-US" altLang="zh-CN" sz="2400" b="1" dirty="0">
                <a:ea typeface="宋体" panose="02010600030101010101" pitchFamily="2" charset="-122"/>
              </a:rPr>
              <a:t>  </a:t>
            </a:r>
            <a:r>
              <a:rPr lang="zh-CN" altLang="en-US" sz="2400" b="1" dirty="0">
                <a:ea typeface="宋体" panose="02010600030101010101" pitchFamily="2" charset="-122"/>
              </a:rPr>
              <a:t>10)        若</a:t>
            </a:r>
            <a:r>
              <a:rPr lang="en-US" altLang="zh-CN" sz="2400" b="1" dirty="0">
                <a:solidFill>
                  <a:schemeClr val="folHlink"/>
                </a:solidFill>
                <a:ea typeface="宋体" panose="02010600030101010101" pitchFamily="2" charset="-122"/>
              </a:rPr>
              <a:t>u=v</a:t>
            </a:r>
            <a:r>
              <a:rPr lang="zh-CN" altLang="en-US" sz="2400" b="1" dirty="0">
                <a:ea typeface="宋体" panose="02010600030101010101" pitchFamily="2" charset="-122"/>
              </a:rPr>
              <a:t>或(</a:t>
            </a:r>
            <a:r>
              <a:rPr lang="en-US" altLang="zh-CN" sz="2400" b="1" dirty="0" err="1">
                <a:ea typeface="宋体" panose="02010600030101010101" pitchFamily="2" charset="-122"/>
              </a:rPr>
              <a:t>u,v</a:t>
            </a:r>
            <a:r>
              <a:rPr lang="en-US" altLang="zh-CN" sz="2400" b="1" dirty="0">
                <a:ea typeface="宋体" panose="02010600030101010101" pitchFamily="2" charset="-122"/>
              </a:rPr>
              <a:t>)</a:t>
            </a:r>
            <a:r>
              <a:rPr lang="zh-CN" altLang="en-US" sz="2400" b="1" dirty="0">
                <a:ea typeface="宋体" panose="02010600030101010101" pitchFamily="2" charset="-122"/>
              </a:rPr>
              <a:t>是</a:t>
            </a:r>
            <a:r>
              <a:rPr lang="en-US" altLang="zh-CN" sz="2400" b="1" dirty="0">
                <a:ea typeface="宋体" panose="02010600030101010101" pitchFamily="2" charset="-122"/>
              </a:rPr>
              <a:t>G</a:t>
            </a:r>
            <a:r>
              <a:rPr lang="zh-CN" altLang="en-US" sz="2400" b="1" dirty="0">
                <a:ea typeface="宋体" panose="02010600030101010101" pitchFamily="2" charset="-122"/>
              </a:rPr>
              <a:t>的边, 则</a:t>
            </a:r>
            <a:r>
              <a:rPr lang="en-US" altLang="zh-CN" sz="2400" b="1" dirty="0">
                <a:solidFill>
                  <a:srgbClr val="FF0000"/>
                </a:solidFill>
                <a:ea typeface="宋体" panose="02010600030101010101" pitchFamily="2" charset="-122"/>
              </a:rPr>
              <a:t>c</a:t>
            </a:r>
            <a:r>
              <a:rPr lang="en-US" altLang="zh-CN" sz="2400" b="1" baseline="-25000" dirty="0">
                <a:solidFill>
                  <a:srgbClr val="FF0000"/>
                </a:solidFill>
                <a:ea typeface="宋体" panose="02010600030101010101" pitchFamily="2" charset="-122"/>
              </a:rPr>
              <a:t>i+1</a:t>
            </a:r>
            <a:r>
              <a:rPr lang="zh-CN" altLang="en-US" sz="2400" b="1" dirty="0">
                <a:solidFill>
                  <a:srgbClr val="FF0000"/>
                </a:solidFill>
                <a:ea typeface="宋体" panose="02010600030101010101" pitchFamily="2" charset="-122"/>
              </a:rPr>
              <a:t>加1</a:t>
            </a:r>
            <a:r>
              <a:rPr lang="zh-CN" altLang="en-US" sz="2400" b="1" dirty="0">
                <a:ea typeface="宋体" panose="02010600030101010101" pitchFamily="2" charset="-122"/>
              </a:rPr>
              <a:t>,</a:t>
            </a:r>
            <a:r>
              <a:rPr lang="en-US" altLang="zh-CN" sz="2400" b="1" dirty="0">
                <a:ea typeface="宋体" panose="02010600030101010101" pitchFamily="2" charset="-122"/>
              </a:rPr>
              <a:t> v</a:t>
            </a:r>
            <a:r>
              <a:rPr lang="zh-CN" altLang="en-US" sz="2400" b="1" dirty="0">
                <a:ea typeface="宋体" panose="02010600030101010101" pitchFamily="2" charset="-122"/>
              </a:rPr>
              <a:t>变为下一个顶点, 转到</a:t>
            </a:r>
            <a:r>
              <a:rPr lang="zh-CN" altLang="en-US" sz="2400" b="1" dirty="0">
                <a:solidFill>
                  <a:schemeClr val="folHlink"/>
                </a:solidFill>
                <a:ea typeface="宋体" panose="02010600030101010101" pitchFamily="2" charset="-122"/>
              </a:rPr>
              <a:t>5)  </a:t>
            </a:r>
            <a:r>
              <a:rPr lang="zh-CN" altLang="en-US" sz="2400" b="1" dirty="0">
                <a:ea typeface="宋体" panose="02010600030101010101" pitchFamily="2" charset="-122"/>
              </a:rPr>
              <a:t>/* </a:t>
            </a:r>
            <a:r>
              <a:rPr lang="en-US" altLang="zh-CN" sz="2400" b="1" dirty="0">
                <a:ea typeface="宋体" panose="02010600030101010101" pitchFamily="2" charset="-122"/>
              </a:rPr>
              <a:t>v</a:t>
            </a:r>
            <a:r>
              <a:rPr lang="zh-CN" altLang="en-US" sz="2400" b="1" dirty="0">
                <a:ea typeface="宋体" panose="02010600030101010101" pitchFamily="2" charset="-122"/>
              </a:rPr>
              <a:t>属于</a:t>
            </a:r>
            <a:r>
              <a:rPr lang="en-US" altLang="zh-CN" sz="2400" b="1" dirty="0">
                <a:ea typeface="宋体" panose="02010600030101010101" pitchFamily="2" charset="-122"/>
              </a:rPr>
              <a:t>A</a:t>
            </a:r>
            <a:r>
              <a:rPr lang="en-US" altLang="zh-CN" sz="2400" b="1" baseline="-25000" dirty="0">
                <a:ea typeface="宋体" panose="02010600030101010101" pitchFamily="2" charset="-122"/>
              </a:rPr>
              <a:t>i+1</a:t>
            </a:r>
            <a:r>
              <a:rPr lang="en-US" altLang="zh-CN" sz="2400" b="1" dirty="0">
                <a:ea typeface="宋体" panose="02010600030101010101" pitchFamily="2" charset="-122"/>
              </a:rPr>
              <a:t> */</a:t>
            </a:r>
          </a:p>
          <a:p>
            <a:pPr lvl="1">
              <a:lnSpc>
                <a:spcPct val="90000"/>
              </a:lnSpc>
              <a:buFontTx/>
              <a:buNone/>
            </a:pPr>
            <a:r>
              <a:rPr lang="zh-CN" altLang="en-US" sz="2400" b="1" dirty="0">
                <a:ea typeface="宋体" panose="02010600030101010101" pitchFamily="2" charset="-122"/>
              </a:rPr>
              <a:t>  11)  若</a:t>
            </a:r>
            <a:r>
              <a:rPr lang="en-US" altLang="zh-CN" sz="2400" b="1" dirty="0" err="1">
                <a:solidFill>
                  <a:srgbClr val="FF0000"/>
                </a:solidFill>
                <a:ea typeface="宋体" panose="02010600030101010101" pitchFamily="2" charset="-122"/>
              </a:rPr>
              <a:t>d</a:t>
            </a:r>
            <a:r>
              <a:rPr lang="en-US" altLang="zh-CN" sz="2400" b="1" dirty="0" err="1">
                <a:solidFill>
                  <a:srgbClr val="FF0000"/>
                </a:solidFill>
                <a:ea typeface="宋体" panose="02010600030101010101" pitchFamily="2" charset="-122"/>
                <a:sym typeface="Symbol" panose="05050102010706020507" pitchFamily="18" charset="2"/>
              </a:rPr>
              <a:t></a:t>
            </a:r>
            <a:r>
              <a:rPr lang="en-US" altLang="zh-CN" sz="2400" b="1" dirty="0" err="1">
                <a:solidFill>
                  <a:srgbClr val="FF0000"/>
                </a:solidFill>
                <a:ea typeface="宋体" panose="02010600030101010101" pitchFamily="2" charset="-122"/>
              </a:rPr>
              <a:t>c</a:t>
            </a:r>
            <a:r>
              <a:rPr lang="en-US" altLang="zh-CN" sz="2400" b="1" baseline="-25000" dirty="0" err="1">
                <a:solidFill>
                  <a:srgbClr val="FF0000"/>
                </a:solidFill>
                <a:ea typeface="宋体" panose="02010600030101010101" pitchFamily="2" charset="-122"/>
              </a:rPr>
              <a:t>i</a:t>
            </a:r>
            <a:r>
              <a:rPr lang="en-US" altLang="zh-CN" sz="2400" b="1" dirty="0">
                <a:ea typeface="宋体" panose="02010600030101010101" pitchFamily="2" charset="-122"/>
                <a:sym typeface="Symbol" panose="05050102010706020507" pitchFamily="18" charset="2"/>
              </a:rPr>
              <a:t>, </a:t>
            </a:r>
            <a:r>
              <a:rPr lang="zh-CN" altLang="en-US" sz="2400" b="1" dirty="0">
                <a:ea typeface="宋体" panose="02010600030101010101" pitchFamily="2" charset="-122"/>
                <a:sym typeface="Symbol" panose="05050102010706020507" pitchFamily="18" charset="2"/>
              </a:rPr>
              <a:t>则</a:t>
            </a:r>
            <a:r>
              <a:rPr lang="zh-CN" altLang="en-US" sz="2400" b="1" dirty="0">
                <a:solidFill>
                  <a:srgbClr val="0099FF"/>
                </a:solidFill>
                <a:ea typeface="宋体" panose="02010600030101010101" pitchFamily="2" charset="-122"/>
                <a:sym typeface="Symbol" panose="05050102010706020507" pitchFamily="18" charset="2"/>
              </a:rPr>
              <a:t>拒绝      </a:t>
            </a:r>
            <a:r>
              <a:rPr lang="zh-CN" altLang="en-US" sz="2400" b="1" dirty="0">
                <a:ea typeface="宋体" panose="02010600030101010101" pitchFamily="2" charset="-122"/>
              </a:rPr>
              <a:t>/* 找到</a:t>
            </a:r>
            <a:r>
              <a:rPr lang="en-US" altLang="zh-CN" sz="2400" b="1" dirty="0">
                <a:ea typeface="宋体" panose="02010600030101010101" pitchFamily="2" charset="-122"/>
              </a:rPr>
              <a:t>A</a:t>
            </a:r>
            <a:r>
              <a:rPr lang="en-US" altLang="zh-CN" sz="2400" b="1" baseline="-25000" dirty="0">
                <a:ea typeface="宋体" panose="02010600030101010101" pitchFamily="2" charset="-122"/>
              </a:rPr>
              <a:t>i</a:t>
            </a:r>
            <a:r>
              <a:rPr lang="zh-CN" altLang="en-US" sz="2400" b="1" dirty="0">
                <a:ea typeface="宋体" panose="02010600030101010101" pitchFamily="2" charset="-122"/>
              </a:rPr>
              <a:t>中所有顶点*/</a:t>
            </a:r>
          </a:p>
          <a:p>
            <a:pPr lvl="1">
              <a:lnSpc>
                <a:spcPct val="90000"/>
              </a:lnSpc>
              <a:buFontTx/>
              <a:buNone/>
            </a:pPr>
            <a:endParaRPr lang="zh-CN" altLang="en-US" sz="2400" b="1" dirty="0">
              <a:ea typeface="宋体" panose="02010600030101010101" pitchFamily="2" charset="-122"/>
            </a:endParaRPr>
          </a:p>
        </p:txBody>
      </p:sp>
    </p:spTree>
    <p:extLst>
      <p:ext uri="{BB962C8B-B14F-4D97-AF65-F5344CB8AC3E}">
        <p14:creationId xmlns:p14="http://schemas.microsoft.com/office/powerpoint/2010/main" val="115037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6207"/>
            <a:ext cx="12192000" cy="642968"/>
            <a:chOff x="0" y="146207"/>
            <a:chExt cx="12192000" cy="642968"/>
          </a:xfrm>
        </p:grpSpPr>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03    </a:t>
              </a:r>
              <a:r>
                <a:rPr lang="en-US" altLang="zh-CN"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solidFill>
                    <a:schemeClr val="bg1"/>
                  </a:solidFill>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97409" y="18911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4" name="Rectangle 3"/>
          <p:cNvSpPr>
            <a:spLocks noGrp="1"/>
          </p:cNvSpPr>
          <p:nvPr/>
        </p:nvSpPr>
        <p:spPr>
          <a:xfrm>
            <a:off x="552450" y="1085850"/>
            <a:ext cx="10934700" cy="47244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a:buFontTx/>
              <a:buNone/>
            </a:pPr>
            <a:r>
              <a:rPr lang="en-US" altLang="zh-CN" sz="2800" b="1" dirty="0">
                <a:ea typeface="宋体" panose="02010600030101010101" pitchFamily="2" charset="-122"/>
              </a:rPr>
              <a:t>12)  </a:t>
            </a:r>
            <a:r>
              <a:rPr lang="zh-CN" altLang="en-US" sz="2800" b="1" dirty="0">
                <a:ea typeface="宋体" panose="02010600030101010101" pitchFamily="2" charset="-122"/>
              </a:rPr>
              <a:t>令</a:t>
            </a:r>
            <a:r>
              <a:rPr lang="en-US" altLang="zh-CN" sz="2800" b="1" dirty="0">
                <a:ea typeface="宋体" panose="02010600030101010101" pitchFamily="2" charset="-122"/>
              </a:rPr>
              <a:t>d=0</a:t>
            </a:r>
          </a:p>
          <a:p>
            <a:pPr>
              <a:buFontTx/>
              <a:buNone/>
            </a:pPr>
            <a:r>
              <a:rPr lang="en-US" altLang="zh-CN" sz="2800" b="1" dirty="0">
                <a:ea typeface="宋体" panose="02010600030101010101" pitchFamily="2" charset="-122"/>
              </a:rPr>
              <a:t>13)  </a:t>
            </a:r>
            <a:r>
              <a:rPr lang="zh-CN" altLang="en-US" sz="2800" b="1" dirty="0">
                <a:ea typeface="宋体" panose="02010600030101010101" pitchFamily="2" charset="-122"/>
              </a:rPr>
              <a:t>对</a:t>
            </a:r>
            <a:r>
              <a:rPr lang="en-US" altLang="zh-CN" sz="2800" b="1" dirty="0">
                <a:ea typeface="宋体" panose="02010600030101010101" pitchFamily="2" charset="-122"/>
              </a:rPr>
              <a:t>G</a:t>
            </a:r>
            <a:r>
              <a:rPr lang="zh-CN" altLang="en-US" sz="2800" b="1" dirty="0">
                <a:ea typeface="宋体" panose="02010600030101010101" pitchFamily="2" charset="-122"/>
              </a:rPr>
              <a:t>中每个顶点</a:t>
            </a:r>
            <a:r>
              <a:rPr lang="en-US" altLang="zh-CN" sz="2800" b="1" dirty="0">
                <a:ea typeface="宋体" panose="02010600030101010101" pitchFamily="2" charset="-122"/>
              </a:rPr>
              <a:t>u: </a:t>
            </a:r>
          </a:p>
          <a:p>
            <a:pPr>
              <a:buFontTx/>
              <a:buNone/>
            </a:pPr>
            <a:r>
              <a:rPr lang="en-US" altLang="zh-CN" sz="2800" b="1" dirty="0">
                <a:ea typeface="宋体" panose="02010600030101010101" pitchFamily="2" charset="-122"/>
              </a:rPr>
              <a:t>14)    </a:t>
            </a:r>
            <a:r>
              <a:rPr lang="zh-CN" altLang="en-US" sz="2800" b="1" dirty="0">
                <a:ea typeface="宋体" panose="02010600030101010101" pitchFamily="2" charset="-122"/>
              </a:rPr>
              <a:t>非确定地执行或跳过以下步骤: </a:t>
            </a:r>
          </a:p>
          <a:p>
            <a:pPr>
              <a:buFontTx/>
              <a:buNone/>
            </a:pPr>
            <a:r>
              <a:rPr lang="zh-CN" altLang="en-US" sz="2800" b="1" dirty="0">
                <a:ea typeface="宋体" panose="02010600030101010101" pitchFamily="2" charset="-122"/>
              </a:rPr>
              <a:t>15)        非确定地沿从</a:t>
            </a:r>
            <a:r>
              <a:rPr lang="en-US" altLang="zh-CN" sz="2800" b="1" dirty="0">
                <a:ea typeface="宋体" panose="02010600030101010101" pitchFamily="2" charset="-122"/>
              </a:rPr>
              <a:t>s</a:t>
            </a:r>
            <a:r>
              <a:rPr lang="zh-CN" altLang="en-US" sz="2800" b="1" dirty="0">
                <a:ea typeface="宋体" panose="02010600030101010101" pitchFamily="2" charset="-122"/>
              </a:rPr>
              <a:t>出发长为</a:t>
            </a:r>
            <a:r>
              <a:rPr lang="en-US" altLang="zh-CN" sz="2800" b="1" dirty="0">
                <a:ea typeface="宋体" panose="02010600030101010101" pitchFamily="2" charset="-122"/>
              </a:rPr>
              <a:t>m-1</a:t>
            </a:r>
            <a:r>
              <a:rPr lang="zh-CN" altLang="en-US" sz="2800" b="1" dirty="0">
                <a:ea typeface="宋体" panose="02010600030101010101" pitchFamily="2" charset="-122"/>
              </a:rPr>
              <a:t>的路径前进, 若未遇到</a:t>
            </a:r>
            <a:r>
              <a:rPr lang="en-US" altLang="zh-CN" sz="2800" b="1" dirty="0">
                <a:ea typeface="宋体" panose="02010600030101010101" pitchFamily="2" charset="-122"/>
              </a:rPr>
              <a:t>u, </a:t>
            </a:r>
            <a:r>
              <a:rPr lang="zh-CN" altLang="en-US" sz="2800" b="1" dirty="0">
                <a:ea typeface="宋体" panose="02010600030101010101" pitchFamily="2" charset="-122"/>
              </a:rPr>
              <a:t>则</a:t>
            </a:r>
            <a:r>
              <a:rPr lang="zh-CN" altLang="en-US" sz="2800" b="1" dirty="0">
                <a:solidFill>
                  <a:srgbClr val="0099FF"/>
                </a:solidFill>
                <a:ea typeface="宋体" panose="02010600030101010101" pitchFamily="2" charset="-122"/>
              </a:rPr>
              <a:t>拒绝</a:t>
            </a:r>
          </a:p>
          <a:p>
            <a:pPr>
              <a:buFontTx/>
              <a:buNone/>
            </a:pPr>
            <a:r>
              <a:rPr lang="zh-CN" altLang="en-US" sz="2800" b="1" dirty="0">
                <a:ea typeface="宋体" panose="02010600030101010101" pitchFamily="2" charset="-122"/>
              </a:rPr>
              <a:t>16)        若</a:t>
            </a:r>
            <a:r>
              <a:rPr lang="en-US" altLang="zh-CN" sz="2800" b="1" dirty="0">
                <a:ea typeface="宋体" panose="02010600030101010101" pitchFamily="2" charset="-122"/>
              </a:rPr>
              <a:t>u=t</a:t>
            </a:r>
            <a:r>
              <a:rPr lang="zh-CN" altLang="en-US" sz="2800" b="1" dirty="0">
                <a:ea typeface="宋体" panose="02010600030101010101" pitchFamily="2" charset="-122"/>
              </a:rPr>
              <a:t>, 则</a:t>
            </a:r>
            <a:r>
              <a:rPr lang="zh-CN" altLang="en-US" sz="2800" b="1" dirty="0">
                <a:solidFill>
                  <a:srgbClr val="0099FF"/>
                </a:solidFill>
                <a:ea typeface="宋体" panose="02010600030101010101" pitchFamily="2" charset="-122"/>
              </a:rPr>
              <a:t>拒绝</a:t>
            </a:r>
          </a:p>
          <a:p>
            <a:pPr>
              <a:buFontTx/>
              <a:buNone/>
            </a:pPr>
            <a:r>
              <a:rPr lang="zh-CN" altLang="en-US" sz="2800" b="1" dirty="0">
                <a:ea typeface="宋体" panose="02010600030101010101" pitchFamily="2" charset="-122"/>
              </a:rPr>
              <a:t>17)        </a:t>
            </a:r>
            <a:r>
              <a:rPr lang="en-US" altLang="zh-CN" sz="2800" b="1" dirty="0">
                <a:ea typeface="宋体" panose="02010600030101010101" pitchFamily="2" charset="-122"/>
              </a:rPr>
              <a:t>d+=</a:t>
            </a:r>
            <a:r>
              <a:rPr lang="zh-CN" altLang="en-US" sz="2800" b="1" dirty="0">
                <a:ea typeface="宋体" panose="02010600030101010101" pitchFamily="2" charset="-122"/>
              </a:rPr>
              <a:t>1</a:t>
            </a:r>
          </a:p>
          <a:p>
            <a:pPr>
              <a:buFontTx/>
              <a:buNone/>
            </a:pPr>
            <a:r>
              <a:rPr lang="zh-CN" altLang="en-US" sz="2800" b="1" dirty="0">
                <a:ea typeface="宋体" panose="02010600030101010101" pitchFamily="2" charset="-122"/>
              </a:rPr>
              <a:t>18) 若</a:t>
            </a:r>
            <a:r>
              <a:rPr lang="en-US" altLang="zh-CN" sz="2800" b="1" dirty="0">
                <a:ea typeface="宋体" panose="02010600030101010101" pitchFamily="2" charset="-122"/>
              </a:rPr>
              <a:t>d</a:t>
            </a:r>
            <a:r>
              <a:rPr lang="en-US" altLang="zh-CN" sz="2800" b="1" dirty="0">
                <a:ea typeface="宋体" panose="02010600030101010101" pitchFamily="2" charset="-122"/>
                <a:sym typeface="Symbol" panose="05050102010706020507" pitchFamily="18" charset="2"/>
              </a:rPr>
              <a:t></a:t>
            </a:r>
            <a:r>
              <a:rPr lang="en-US" altLang="zh-CN" sz="2800" b="1" dirty="0">
                <a:solidFill>
                  <a:schemeClr val="folHlink"/>
                </a:solidFill>
                <a:ea typeface="宋体" panose="02010600030101010101" pitchFamily="2" charset="-122"/>
              </a:rPr>
              <a:t>c</a:t>
            </a:r>
            <a:r>
              <a:rPr lang="en-US" altLang="zh-CN" sz="2800" b="1" baseline="-25000" dirty="0">
                <a:solidFill>
                  <a:schemeClr val="folHlink"/>
                </a:solidFill>
                <a:ea typeface="宋体" panose="02010600030101010101" pitchFamily="2" charset="-122"/>
              </a:rPr>
              <a:t>m-1</a:t>
            </a:r>
            <a:r>
              <a:rPr lang="en-US" altLang="zh-CN" sz="2800" b="1" dirty="0">
                <a:ea typeface="宋体" panose="02010600030101010101" pitchFamily="2" charset="-122"/>
                <a:sym typeface="Symbol" panose="05050102010706020507" pitchFamily="18" charset="2"/>
              </a:rPr>
              <a:t>, </a:t>
            </a:r>
            <a:r>
              <a:rPr lang="zh-CN" altLang="en-US" sz="2800" b="1" dirty="0">
                <a:ea typeface="宋体" panose="02010600030101010101" pitchFamily="2" charset="-122"/>
                <a:sym typeface="Symbol" panose="05050102010706020507" pitchFamily="18" charset="2"/>
              </a:rPr>
              <a:t>则</a:t>
            </a:r>
            <a:r>
              <a:rPr lang="zh-CN" altLang="en-US" sz="2800" b="1" dirty="0">
                <a:solidFill>
                  <a:srgbClr val="0099FF"/>
                </a:solidFill>
                <a:ea typeface="宋体" panose="02010600030101010101" pitchFamily="2" charset="-122"/>
                <a:sym typeface="Symbol" panose="05050102010706020507" pitchFamily="18" charset="2"/>
              </a:rPr>
              <a:t>拒绝</a:t>
            </a:r>
            <a:r>
              <a:rPr lang="zh-CN" altLang="en-US" sz="2800" b="1" dirty="0">
                <a:ea typeface="宋体" panose="02010600030101010101" pitchFamily="2" charset="-122"/>
                <a:sym typeface="Symbol" panose="05050102010706020507" pitchFamily="18" charset="2"/>
              </a:rPr>
              <a:t>; 否则, </a:t>
            </a:r>
            <a:r>
              <a:rPr lang="zh-CN" altLang="en-US" sz="2800" b="1" dirty="0">
                <a:solidFill>
                  <a:srgbClr val="0099FF"/>
                </a:solidFill>
                <a:ea typeface="宋体" panose="02010600030101010101" pitchFamily="2" charset="-122"/>
                <a:sym typeface="Symbol" panose="05050102010706020507" pitchFamily="18" charset="2"/>
              </a:rPr>
              <a:t>接受</a:t>
            </a:r>
            <a:r>
              <a:rPr lang="zh-CN" altLang="en-US" sz="2800" b="1" dirty="0">
                <a:ea typeface="宋体" panose="02010600030101010101" pitchFamily="2" charset="-122"/>
                <a:sym typeface="Symbol" panose="05050102010706020507" pitchFamily="18" charset="2"/>
              </a:rPr>
              <a:t>. ”</a:t>
            </a:r>
          </a:p>
        </p:txBody>
      </p:sp>
      <mc:AlternateContent xmlns:mc="http://schemas.openxmlformats.org/markup-compatibility/2006" xmlns:a14="http://schemas.microsoft.com/office/drawing/2010/main">
        <mc:Choice Requires="a14">
          <p:sp>
            <p:nvSpPr>
              <p:cNvPr id="15" name="文本框 14"/>
              <p:cNvSpPr txBox="1"/>
              <p:nvPr/>
            </p:nvSpPr>
            <p:spPr>
              <a:xfrm>
                <a:off x="1526643" y="5185756"/>
                <a:ext cx="8674632" cy="707886"/>
              </a:xfrm>
              <a:prstGeom prst="rect">
                <a:avLst/>
              </a:prstGeom>
              <a:noFill/>
            </p:spPr>
            <p:txBody>
              <a:bodyPr wrap="square" rtlCol="0">
                <a:spAutoFit/>
              </a:bodyPr>
              <a:lstStyle/>
              <a:p>
                <a:r>
                  <a:rPr lang="zh-CN" altLang="en-US" sz="2000" dirty="0"/>
                  <a:t>在任何时刻，本算法只需要存储</a:t>
                </a:r>
                <a14:m>
                  <m:oMath xmlns:m="http://schemas.openxmlformats.org/officeDocument/2006/math">
                    <m:sSub>
                      <m:sSubPr>
                        <m:ctrlPr>
                          <a:rPr lang="en-US" altLang="zh-CN" sz="2000" b="1" i="1" dirty="0" smtClean="0">
                            <a:solidFill>
                              <a:srgbClr val="FF0000"/>
                            </a:solidFill>
                            <a:latin typeface="Cambria Math" panose="02040503050406030204" pitchFamily="18" charset="0"/>
                          </a:rPr>
                        </m:ctrlPr>
                      </m:sSubPr>
                      <m:e>
                        <m:sSub>
                          <m:sSubPr>
                            <m:ctrlPr>
                              <a:rPr lang="en-US" altLang="zh-CN" sz="2000" b="1" i="1" dirty="0">
                                <a:solidFill>
                                  <a:srgbClr val="FF0000"/>
                                </a:solidFill>
                                <a:latin typeface="Cambria Math" panose="02040503050406030204" pitchFamily="18" charset="0"/>
                              </a:rPr>
                            </m:ctrlPr>
                          </m:sSubPr>
                          <m:e>
                            <m:r>
                              <a:rPr lang="en-US" altLang="zh-CN" sz="2000" b="1" i="1" dirty="0">
                                <a:solidFill>
                                  <a:srgbClr val="FF0000"/>
                                </a:solidFill>
                                <a:latin typeface="Cambria Math" panose="02040503050406030204" pitchFamily="18" charset="0"/>
                              </a:rPr>
                              <m:t>𝒄</m:t>
                            </m:r>
                          </m:e>
                          <m:sub>
                            <m:r>
                              <a:rPr lang="en-US" altLang="zh-CN" sz="2000" b="1" i="1" dirty="0">
                                <a:solidFill>
                                  <a:srgbClr val="FF0000"/>
                                </a:solidFill>
                                <a:latin typeface="Cambria Math" panose="02040503050406030204" pitchFamily="18" charset="0"/>
                              </a:rPr>
                              <m:t>𝒊</m:t>
                            </m:r>
                          </m:sub>
                        </m:sSub>
                        <m:r>
                          <a:rPr lang="en-US" altLang="zh-CN" sz="2000" b="1" i="1" dirty="0">
                            <a:solidFill>
                              <a:srgbClr val="FF0000"/>
                            </a:solidFill>
                            <a:latin typeface="Cambria Math" panose="02040503050406030204" pitchFamily="18" charset="0"/>
                          </a:rPr>
                          <m:t>,</m:t>
                        </m:r>
                        <m:r>
                          <a:rPr lang="en-US" altLang="zh-CN" sz="2000" b="1" i="1" dirty="0" smtClean="0">
                            <a:solidFill>
                              <a:srgbClr val="FF0000"/>
                            </a:solidFill>
                            <a:latin typeface="Cambria Math" panose="02040503050406030204" pitchFamily="18" charset="0"/>
                          </a:rPr>
                          <m:t> </m:t>
                        </m:r>
                        <m:r>
                          <a:rPr lang="en-US" altLang="zh-CN" sz="2000" b="1" i="1" dirty="0">
                            <a:solidFill>
                              <a:srgbClr val="FF0000"/>
                            </a:solidFill>
                            <a:latin typeface="Cambria Math" panose="02040503050406030204" pitchFamily="18" charset="0"/>
                          </a:rPr>
                          <m:t>𝒄</m:t>
                        </m:r>
                      </m:e>
                      <m:sub>
                        <m:r>
                          <a:rPr lang="en-US" altLang="zh-CN" sz="2000" b="1" i="1" dirty="0">
                            <a:solidFill>
                              <a:srgbClr val="FF0000"/>
                            </a:solidFill>
                            <a:latin typeface="Cambria Math" panose="02040503050406030204" pitchFamily="18" charset="0"/>
                          </a:rPr>
                          <m:t>𝒊</m:t>
                        </m:r>
                        <m:r>
                          <a:rPr lang="en-US" altLang="zh-CN" sz="2000" b="1" i="1" dirty="0">
                            <a:solidFill>
                              <a:srgbClr val="FF0000"/>
                            </a:solidFill>
                            <a:latin typeface="Cambria Math" panose="02040503050406030204" pitchFamily="18" charset="0"/>
                          </a:rPr>
                          <m:t>+</m:t>
                        </m:r>
                        <m:r>
                          <a:rPr lang="en-US" altLang="zh-CN" sz="2000" b="1" i="1" dirty="0" smtClean="0">
                            <a:solidFill>
                              <a:srgbClr val="FF0000"/>
                            </a:solidFill>
                            <a:latin typeface="Cambria Math" panose="02040503050406030204" pitchFamily="18" charset="0"/>
                          </a:rPr>
                          <m:t>𝟏</m:t>
                        </m:r>
                      </m:sub>
                    </m:sSub>
                    <m:r>
                      <a:rPr lang="en-US" altLang="zh-CN" sz="2000" b="1" i="1" dirty="0" smtClean="0">
                        <a:solidFill>
                          <a:srgbClr val="FF0000"/>
                        </a:solidFill>
                        <a:latin typeface="Cambria Math" panose="02040503050406030204" pitchFamily="18" charset="0"/>
                      </a:rPr>
                      <m:t>,</m:t>
                    </m:r>
                    <m:r>
                      <a:rPr lang="en-US" altLang="zh-CN" sz="2000" b="1" i="1" dirty="0" smtClean="0">
                        <a:solidFill>
                          <a:srgbClr val="FF0000"/>
                        </a:solidFill>
                        <a:latin typeface="Cambria Math" panose="02040503050406030204" pitchFamily="18" charset="0"/>
                      </a:rPr>
                      <m:t>𝒅</m:t>
                    </m:r>
                    <m:r>
                      <a:rPr lang="en-US" altLang="zh-CN" sz="2000" b="1" i="1" dirty="0" smtClean="0">
                        <a:solidFill>
                          <a:srgbClr val="FF0000"/>
                        </a:solidFill>
                        <a:latin typeface="Cambria Math" panose="02040503050406030204" pitchFamily="18" charset="0"/>
                      </a:rPr>
                      <m:t>,</m:t>
                    </m:r>
                    <m:r>
                      <a:rPr lang="en-US" altLang="zh-CN" sz="2000" b="1" i="1" dirty="0" smtClean="0">
                        <a:solidFill>
                          <a:srgbClr val="FF0000"/>
                        </a:solidFill>
                        <a:latin typeface="Cambria Math" panose="02040503050406030204" pitchFamily="18" charset="0"/>
                      </a:rPr>
                      <m:t>𝒊</m:t>
                    </m:r>
                    <m:r>
                      <a:rPr lang="en-US" altLang="zh-CN" sz="2000" b="1" i="1" dirty="0" smtClean="0">
                        <a:solidFill>
                          <a:srgbClr val="FF0000"/>
                        </a:solidFill>
                        <a:latin typeface="Cambria Math" panose="02040503050406030204" pitchFamily="18" charset="0"/>
                      </a:rPr>
                      <m:t>, </m:t>
                    </m:r>
                  </m:oMath>
                </a14:m>
                <a:r>
                  <a:rPr lang="zh-CN" altLang="en-US" sz="2000" b="1" dirty="0">
                    <a:solidFill>
                      <a:srgbClr val="FF0000"/>
                    </a:solidFill>
                  </a:rPr>
                  <a:t>指向路径末端的指针 </a:t>
                </a:r>
                <a:r>
                  <a:rPr lang="zh-CN" altLang="en-US" sz="2000" dirty="0"/>
                  <a:t>和</a:t>
                </a:r>
                <a14:m>
                  <m:oMath xmlns:m="http://schemas.openxmlformats.org/officeDocument/2006/math">
                    <m:r>
                      <a:rPr lang="en-US" altLang="zh-CN" sz="2000" b="1" i="1" dirty="0">
                        <a:solidFill>
                          <a:srgbClr val="FFC000"/>
                        </a:solidFill>
                        <a:latin typeface="Cambria Math" panose="02040503050406030204" pitchFamily="18" charset="0"/>
                      </a:rPr>
                      <m:t>𝒎</m:t>
                    </m:r>
                    <m:r>
                      <a:rPr lang="en-US" altLang="zh-CN" sz="2000" b="1" i="1" dirty="0">
                        <a:solidFill>
                          <a:srgbClr val="FFC000"/>
                        </a:solidFill>
                        <a:latin typeface="Cambria Math" panose="02040503050406030204" pitchFamily="18" charset="0"/>
                      </a:rPr>
                      <m:t>,</m:t>
                    </m:r>
                    <m:r>
                      <m:rPr>
                        <m:sty m:val="p"/>
                      </m:rPr>
                      <a:rPr lang="en-US" altLang="zh-CN" sz="2000" b="1" i="1" dirty="0">
                        <a:solidFill>
                          <a:srgbClr val="FFC000"/>
                        </a:solidFill>
                        <a:latin typeface="Cambria Math" panose="02040503050406030204" pitchFamily="18" charset="0"/>
                      </a:rPr>
                      <m:t>u</m:t>
                    </m:r>
                    <m:r>
                      <a:rPr lang="en-US" altLang="zh-CN" sz="2000" b="1" i="1" dirty="0">
                        <a:solidFill>
                          <a:srgbClr val="FFC000"/>
                        </a:solidFill>
                        <a:latin typeface="Cambria Math" panose="02040503050406030204" pitchFamily="18" charset="0"/>
                      </a:rPr>
                      <m:t>, </m:t>
                    </m:r>
                    <m:r>
                      <a:rPr lang="en-US" altLang="zh-CN" sz="2000" b="1" i="1" dirty="0">
                        <a:solidFill>
                          <a:srgbClr val="FFC000"/>
                        </a:solidFill>
                        <a:latin typeface="Cambria Math" panose="02040503050406030204" pitchFamily="18" charset="0"/>
                      </a:rPr>
                      <m:t>𝒗</m:t>
                    </m:r>
                  </m:oMath>
                </a14:m>
                <a:r>
                  <a:rPr lang="zh-CN" altLang="en-US" sz="2000" b="1" dirty="0"/>
                  <a:t>，</a:t>
                </a:r>
                <a:r>
                  <a:rPr lang="zh-CN" altLang="en-US" sz="2000" dirty="0"/>
                  <a:t>所以它在对数空间内运行， 因此</a:t>
                </a:r>
                <a14:m>
                  <m:oMath xmlns:m="http://schemas.openxmlformats.org/officeDocument/2006/math">
                    <m:acc>
                      <m:accPr>
                        <m:chr m:val="̅"/>
                        <m:ctrlPr>
                          <a:rPr lang="en-US" altLang="zh-CN" sz="2000" b="1" i="1" dirty="0">
                            <a:latin typeface="Cambria Math" panose="02040503050406030204" pitchFamily="18" charset="0"/>
                            <a:ea typeface="SimSun" panose="02010600030101010101" pitchFamily="2" charset="-122"/>
                            <a:cs typeface="Times New Roman" panose="02020603050405020304" pitchFamily="18" charset="0"/>
                          </a:rPr>
                        </m:ctrlPr>
                      </m:accPr>
                      <m:e>
                        <m:r>
                          <a:rPr lang="en-US" altLang="zh-CN" sz="2000" b="1" i="1" dirty="0">
                            <a:latin typeface="Cambria Math" panose="02040503050406030204" pitchFamily="18" charset="0"/>
                            <a:ea typeface="SimSun" panose="02010600030101010101" pitchFamily="2" charset="-122"/>
                            <a:cs typeface="Times New Roman" panose="02020603050405020304" pitchFamily="18" charset="0"/>
                          </a:rPr>
                          <m:t>𝑷𝑨𝑻𝑯</m:t>
                        </m:r>
                      </m:e>
                    </m:acc>
                    <m:r>
                      <a:rPr lang="en-US" altLang="zh-CN" sz="2000" b="1"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dirty="0">
                    <a:latin typeface="Times New Roman" panose="02020603050405020304" pitchFamily="18" charset="0"/>
                    <a:ea typeface="SimSun" panose="02010600030101010101" pitchFamily="2" charset="-122"/>
                    <a:cs typeface="Times New Roman" panose="02020603050405020304" pitchFamily="18" charset="0"/>
                  </a:rPr>
                  <a:t> ， 也即</a:t>
                </a: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NL=</a:t>
                </a:r>
                <a:r>
                  <a:rPr lang="en-US" altLang="zh-CN" sz="2000" b="1"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b="1" dirty="0">
                  <a:solidFill>
                    <a:schemeClr val="accent2"/>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526643" y="5185756"/>
                <a:ext cx="8674632" cy="707886"/>
              </a:xfrm>
              <a:prstGeom prst="rect">
                <a:avLst/>
              </a:prstGeom>
              <a:blipFill rotWithShape="0">
                <a:blip r:embed="rId3"/>
                <a:stretch>
                  <a:fillRect l="-703" t="-5172" r="-351" b="-155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941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0277"/>
            <a:ext cx="12192000" cy="648898"/>
            <a:chOff x="0" y="140277"/>
            <a:chExt cx="12192000" cy="648898"/>
          </a:xfrm>
        </p:grpSpPr>
        <p:sp>
          <p:nvSpPr>
            <p:cNvPr id="33" name="任意多边形 9">
              <a:extLst>
                <a:ext uri="{FF2B5EF4-FFF2-40B4-BE49-F238E27FC236}">
                  <a16:creationId xmlns:a16="http://schemas.microsoft.com/office/drawing/2014/main" id="{E86E52B6-3186-FE48-B925-90108C2324A5}"/>
                </a:ext>
              </a:extLst>
            </p:cNvPr>
            <p:cNvSpPr/>
            <p:nvPr/>
          </p:nvSpPr>
          <p:spPr>
            <a:xfrm>
              <a:off x="9258004" y="140277"/>
              <a:ext cx="2495536"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294874" y="178769"/>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04</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spcBef>
                  <a:spcPct val="0"/>
                </a:spcBef>
                <a:spcAft>
                  <a:spcPct val="0"/>
                </a:spcAft>
                <a:defRPr/>
              </a:pP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grpSp>
      <p:grpSp>
        <p:nvGrpSpPr>
          <p:cNvPr id="16" name="组合 15"/>
          <p:cNvGrpSpPr/>
          <p:nvPr/>
        </p:nvGrpSpPr>
        <p:grpSpPr>
          <a:xfrm>
            <a:off x="6618834" y="1246855"/>
            <a:ext cx="5425819" cy="4723861"/>
            <a:chOff x="6321600" y="1300896"/>
            <a:chExt cx="5425819" cy="4723861"/>
          </a:xfrm>
        </p:grpSpPr>
        <p:sp>
          <p:nvSpPr>
            <p:cNvPr id="17" name="文本框 16">
              <a:extLst>
                <a:ext uri="{FF2B5EF4-FFF2-40B4-BE49-F238E27FC236}">
                  <a16:creationId xmlns:a16="http://schemas.microsoft.com/office/drawing/2014/main" id="{5FA57146-D183-AC41-AF46-1176C5987560}"/>
                </a:ext>
              </a:extLst>
            </p:cNvPr>
            <p:cNvSpPr txBox="1"/>
            <p:nvPr/>
          </p:nvSpPr>
          <p:spPr>
            <a:xfrm>
              <a:off x="6943893" y="1654312"/>
              <a:ext cx="407573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EXP</a:t>
              </a:r>
            </a:p>
          </p:txBody>
        </p:sp>
        <p:sp>
          <p:nvSpPr>
            <p:cNvPr id="18" name="椭圆 17"/>
            <p:cNvSpPr/>
            <p:nvPr/>
          </p:nvSpPr>
          <p:spPr>
            <a:xfrm>
              <a:off x="6321600" y="1300896"/>
              <a:ext cx="5425819" cy="471110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FA57146-D183-AC41-AF46-1176C5987560}"/>
                </a:ext>
              </a:extLst>
            </p:cNvPr>
            <p:cNvSpPr txBox="1"/>
            <p:nvPr/>
          </p:nvSpPr>
          <p:spPr>
            <a:xfrm>
              <a:off x="7574163" y="2793357"/>
              <a:ext cx="30461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PSPACE=N</a:t>
              </a:r>
              <a:r>
                <a:rPr lang="en-US" altLang="zh-CN" dirty="0">
                  <a:latin typeface="Times New Roman" panose="02020603050405020304" pitchFamily="18" charset="0"/>
                  <a:cs typeface="Times New Roman" panose="02020603050405020304" pitchFamily="18" charset="0"/>
                </a:rPr>
                <a:t>PSPACE</a:t>
              </a:r>
              <a:endParaRPr lang="en-US" dirty="0">
                <a:latin typeface="Times New Roman" panose="02020603050405020304" pitchFamily="18" charset="0"/>
                <a:cs typeface="Times New Roman" panose="02020603050405020304" pitchFamily="18" charset="0"/>
              </a:endParaRPr>
            </a:p>
          </p:txBody>
        </p:sp>
        <p:sp>
          <p:nvSpPr>
            <p:cNvPr id="20" name="椭圆 19"/>
            <p:cNvSpPr/>
            <p:nvPr/>
          </p:nvSpPr>
          <p:spPr>
            <a:xfrm>
              <a:off x="6943893" y="2380966"/>
              <a:ext cx="4480709" cy="36386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nvSpPr>
          <p:spPr>
            <a:xfrm rot="1917924">
              <a:off x="7150664" y="3595882"/>
              <a:ext cx="3121378" cy="2256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椭圆 21"/>
            <p:cNvSpPr/>
            <p:nvPr/>
          </p:nvSpPr>
          <p:spPr>
            <a:xfrm rot="19273704">
              <a:off x="8110451" y="3585380"/>
              <a:ext cx="3148816" cy="219416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FA57146-D183-AC41-AF46-1176C5987560}"/>
                </a:ext>
              </a:extLst>
            </p:cNvPr>
            <p:cNvSpPr txBox="1"/>
            <p:nvPr/>
          </p:nvSpPr>
          <p:spPr>
            <a:xfrm>
              <a:off x="7644875" y="3982618"/>
              <a:ext cx="7712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NP</a:t>
              </a:r>
            </a:p>
          </p:txBody>
        </p:sp>
        <p:sp>
          <p:nvSpPr>
            <p:cNvPr id="24" name="文本框 23">
              <a:extLst>
                <a:ext uri="{FF2B5EF4-FFF2-40B4-BE49-F238E27FC236}">
                  <a16:creationId xmlns:a16="http://schemas.microsoft.com/office/drawing/2014/main" id="{5FA57146-D183-AC41-AF46-1176C5987560}"/>
                </a:ext>
              </a:extLst>
            </p:cNvPr>
            <p:cNvSpPr txBox="1"/>
            <p:nvPr/>
          </p:nvSpPr>
          <p:spPr>
            <a:xfrm>
              <a:off x="9647235" y="3881290"/>
              <a:ext cx="1119079"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coNP</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文本框 24"/>
                <p:cNvSpPr txBox="1"/>
                <p:nvPr/>
              </p:nvSpPr>
              <p:spPr>
                <a:xfrm>
                  <a:off x="8470220" y="4264899"/>
                  <a:ext cx="142805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𝑁𝑃</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𝑐𝑜𝑁𝑃</m:t>
                        </m:r>
                      </m:oMath>
                    </m:oMathPara>
                  </a14:m>
                  <a:endParaRPr lang="zh-CN" altLang="en-US" sz="16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8470220" y="4264899"/>
                  <a:ext cx="1428054" cy="246221"/>
                </a:xfrm>
                <a:prstGeom prst="rect">
                  <a:avLst/>
                </a:prstGeom>
                <a:blipFill rotWithShape="0">
                  <a:blip r:embed="rId3"/>
                  <a:stretch>
                    <a:fillRect b="-5000"/>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5FA57146-D183-AC41-AF46-1176C5987560}"/>
                </a:ext>
              </a:extLst>
            </p:cNvPr>
            <p:cNvSpPr txBox="1"/>
            <p:nvPr/>
          </p:nvSpPr>
          <p:spPr>
            <a:xfrm>
              <a:off x="8679181" y="4574435"/>
              <a:ext cx="11190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a:t>
              </a:r>
            </a:p>
          </p:txBody>
        </p:sp>
        <p:sp>
          <p:nvSpPr>
            <p:cNvPr id="27" name="椭圆 26"/>
            <p:cNvSpPr/>
            <p:nvPr/>
          </p:nvSpPr>
          <p:spPr>
            <a:xfrm rot="281164">
              <a:off x="8476942" y="4514176"/>
              <a:ext cx="1494216" cy="14982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椭圆 27"/>
            <p:cNvSpPr/>
            <p:nvPr/>
          </p:nvSpPr>
          <p:spPr>
            <a:xfrm rot="281164">
              <a:off x="8578491" y="4890254"/>
              <a:ext cx="1320461" cy="111469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椭圆 28"/>
            <p:cNvSpPr/>
            <p:nvPr/>
          </p:nvSpPr>
          <p:spPr>
            <a:xfrm rot="281164">
              <a:off x="8977822" y="5347868"/>
              <a:ext cx="642838" cy="6768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5FA57146-D183-AC41-AF46-1176C5987560}"/>
                </a:ext>
              </a:extLst>
            </p:cNvPr>
            <p:cNvSpPr txBox="1"/>
            <p:nvPr/>
          </p:nvSpPr>
          <p:spPr>
            <a:xfrm>
              <a:off x="8664510" y="5015890"/>
              <a:ext cx="1119079" cy="338554"/>
            </a:xfrm>
            <a:prstGeom prst="rect">
              <a:avLst/>
            </a:prstGeom>
            <a:noFill/>
          </p:spPr>
          <p:txBody>
            <a:bodyPr wrap="square" rtlCol="0">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NL=</a:t>
              </a:r>
              <a:r>
                <a:rPr lang="en-US" sz="1600" dirty="0" err="1">
                  <a:solidFill>
                    <a:srgbClr val="FF0000"/>
                  </a:solidFill>
                  <a:latin typeface="Times New Roman" panose="02020603050405020304" pitchFamily="18" charset="0"/>
                  <a:cs typeface="Times New Roman" panose="02020603050405020304" pitchFamily="18" charset="0"/>
                </a:rPr>
                <a:t>coNL</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5FA57146-D183-AC41-AF46-1176C5987560}"/>
                </a:ext>
              </a:extLst>
            </p:cNvPr>
            <p:cNvSpPr txBox="1"/>
            <p:nvPr/>
          </p:nvSpPr>
          <p:spPr>
            <a:xfrm>
              <a:off x="8739701" y="5496836"/>
              <a:ext cx="11190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a:t>
              </a:r>
            </a:p>
          </p:txBody>
        </p:sp>
      </p:grpSp>
      <mc:AlternateContent xmlns:mc="http://schemas.openxmlformats.org/markup-compatibility/2006" xmlns:a14="http://schemas.microsoft.com/office/drawing/2010/main">
        <mc:Choice Requires="a14">
          <p:sp>
            <p:nvSpPr>
              <p:cNvPr id="34" name="Rectangle 3"/>
              <p:cNvSpPr>
                <a:spLocks noGrp="1"/>
              </p:cNvSpPr>
              <p:nvPr/>
            </p:nvSpPr>
            <p:spPr>
              <a:xfrm>
                <a:off x="224531" y="1514181"/>
                <a:ext cx="6777548" cy="1762419"/>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marL="0" indent="0">
                  <a:buNone/>
                </a:pPr>
                <a14:m>
                  <m:oMathPara xmlns:m="http://schemas.openxmlformats.org/officeDocument/2006/math">
                    <m:oMathParaPr>
                      <m:jc m:val="left"/>
                    </m:oMathParaPr>
                    <m:oMath xmlns:m="http://schemas.openxmlformats.org/officeDocument/2006/math">
                      <m:r>
                        <a:rPr lang="en-US" altLang="zh-CN" sz="2800" b="0" i="1" dirty="0" smtClean="0">
                          <a:latin typeface="Cambria Math" panose="02040503050406030204" pitchFamily="18" charset="0"/>
                          <a:ea typeface="宋体" panose="02010600030101010101" pitchFamily="2" charset="-122"/>
                        </a:rPr>
                        <m:t>1.</m:t>
                      </m:r>
                      <m:r>
                        <a:rPr lang="en-US" altLang="zh-CN" sz="2800" b="0" i="1" dirty="0" smtClean="0">
                          <a:latin typeface="Cambria Math" panose="02040503050406030204" pitchFamily="18" charset="0"/>
                          <a:ea typeface="宋体" panose="02010600030101010101" pitchFamily="2" charset="-122"/>
                        </a:rPr>
                        <m:t>𝑁𝑆𝑃𝐴𝐶𝐸</m:t>
                      </m:r>
                      <m:r>
                        <a:rPr lang="en-US" altLang="zh-CN" sz="2800" b="0" i="1" dirty="0" smtClean="0">
                          <a:latin typeface="Cambria Math" panose="02040503050406030204" pitchFamily="18" charset="0"/>
                          <a:ea typeface="宋体" panose="02010600030101010101" pitchFamily="2" charset="-122"/>
                        </a:rPr>
                        <m:t>(</m:t>
                      </m:r>
                      <m:r>
                        <a:rPr lang="en-US" altLang="zh-CN" sz="2800" b="0" i="1" dirty="0" smtClean="0">
                          <a:latin typeface="Cambria Math" panose="02040503050406030204" pitchFamily="18" charset="0"/>
                          <a:ea typeface="宋体" panose="02010600030101010101" pitchFamily="2" charset="-122"/>
                        </a:rPr>
                        <m:t>𝑓</m:t>
                      </m:r>
                      <m:r>
                        <a:rPr lang="en-US" altLang="zh-CN" sz="2800" b="0" i="1" dirty="0" smtClean="0">
                          <a:latin typeface="Cambria Math" panose="02040503050406030204" pitchFamily="18" charset="0"/>
                          <a:ea typeface="宋体" panose="02010600030101010101" pitchFamily="2" charset="-122"/>
                        </a:rPr>
                        <m:t>(</m:t>
                      </m:r>
                      <m:r>
                        <a:rPr lang="en-US" altLang="zh-CN" sz="2800" b="0" i="1" dirty="0" smtClean="0">
                          <a:latin typeface="Cambria Math" panose="02040503050406030204" pitchFamily="18" charset="0"/>
                          <a:ea typeface="宋体" panose="02010600030101010101" pitchFamily="2" charset="-122"/>
                        </a:rPr>
                        <m:t>𝑛</m:t>
                      </m:r>
                      <m:r>
                        <a:rPr lang="en-US" altLang="zh-CN" sz="2800" b="0" i="1" dirty="0" smtClean="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𝑆𝑃𝐴𝐶𝐸</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𝑓</m:t>
                      </m:r>
                      <m:r>
                        <a:rPr lang="en-US" altLang="zh-CN" sz="2800" b="0" i="1" baseline="30000" dirty="0">
                          <a:latin typeface="Cambria Math" panose="02040503050406030204" pitchFamily="18" charset="0"/>
                          <a:ea typeface="宋体" panose="02010600030101010101" pitchFamily="2" charset="-122"/>
                          <a:sym typeface="Symbol" panose="05050102010706020507" pitchFamily="18" charset="2"/>
                        </a:rPr>
                        <m:t>2</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𝑛</m:t>
                      </m:r>
                      <m:r>
                        <a:rPr lang="en-US" altLang="zh-CN" sz="2800" b="0" i="1" dirty="0">
                          <a:latin typeface="Cambria Math" panose="02040503050406030204" pitchFamily="18" charset="0"/>
                          <a:ea typeface="宋体" panose="02010600030101010101" pitchFamily="2" charset="-122"/>
                          <a:sym typeface="Symbol" panose="05050102010706020507" pitchFamily="18" charset="2"/>
                        </a:rPr>
                        <m:t>)), </m:t>
                      </m:r>
                    </m:oMath>
                  </m:oMathPara>
                </a14:m>
                <a:endParaRPr lang="en-US" altLang="zh-CN" sz="2800" dirty="0">
                  <a:ea typeface="宋体" panose="02010600030101010101" pitchFamily="2" charset="-122"/>
                  <a:sym typeface="Symbol" panose="05050102010706020507" pitchFamily="18" charset="2"/>
                </a:endParaRPr>
              </a:p>
              <a:p>
                <a:pPr marL="0" indent="0">
                  <a:buNone/>
                </a:pPr>
                <a:endParaRPr lang="en-US" altLang="zh-CN" sz="2800" b="1" dirty="0">
                  <a:ea typeface="宋体" panose="02010600030101010101" pitchFamily="2" charset="-122"/>
                </a:endParaRPr>
              </a:p>
              <a:p>
                <a:pPr marL="0" indent="0">
                  <a:buNone/>
                </a:pPr>
                <a14:m>
                  <m:oMathPara xmlns:m="http://schemas.openxmlformats.org/officeDocument/2006/math">
                    <m:oMathParaPr>
                      <m:jc m:val="left"/>
                    </m:oMathParaPr>
                    <m:oMath xmlns:m="http://schemas.openxmlformats.org/officeDocument/2006/math">
                      <m:r>
                        <a:rPr lang="en-US" altLang="zh-CN" sz="2800" b="0" i="1" dirty="0" smtClean="0">
                          <a:latin typeface="Cambria Math" panose="02040503050406030204" pitchFamily="18" charset="0"/>
                          <a:ea typeface="宋体" panose="02010600030101010101" pitchFamily="2" charset="-122"/>
                        </a:rPr>
                        <m:t>2.</m:t>
                      </m:r>
                      <m:r>
                        <a:rPr lang="en-US" altLang="zh-CN" sz="2800" b="0" i="1" dirty="0" smtClean="0">
                          <a:latin typeface="Cambria Math" panose="02040503050406030204" pitchFamily="18" charset="0"/>
                          <a:ea typeface="宋体" panose="02010600030101010101" pitchFamily="2" charset="-122"/>
                        </a:rPr>
                        <m:t>𝑁𝑆𝑃𝐴𝐶𝐸</m:t>
                      </m:r>
                      <m:r>
                        <a:rPr lang="en-US" altLang="zh-CN" sz="2800" b="0" i="1" dirty="0" smtClean="0">
                          <a:latin typeface="Cambria Math" panose="02040503050406030204" pitchFamily="18" charset="0"/>
                          <a:ea typeface="宋体" panose="02010600030101010101" pitchFamily="2" charset="-122"/>
                        </a:rPr>
                        <m:t>(</m:t>
                      </m:r>
                      <m:r>
                        <a:rPr lang="en-US" altLang="zh-CN" sz="2800" b="0" i="1" dirty="0" smtClean="0">
                          <a:latin typeface="Cambria Math" panose="02040503050406030204" pitchFamily="18" charset="0"/>
                          <a:ea typeface="宋体" panose="02010600030101010101" pitchFamily="2" charset="-122"/>
                        </a:rPr>
                        <m:t>𝑓</m:t>
                      </m:r>
                      <m:r>
                        <a:rPr lang="en-US" altLang="zh-CN" sz="2800" b="0" i="1" dirty="0" smtClean="0">
                          <a:latin typeface="Cambria Math" panose="02040503050406030204" pitchFamily="18" charset="0"/>
                          <a:ea typeface="宋体" panose="02010600030101010101" pitchFamily="2" charset="-122"/>
                        </a:rPr>
                        <m:t>(</m:t>
                      </m:r>
                      <m:r>
                        <a:rPr lang="en-US" altLang="zh-CN" sz="2800" b="0" i="1" dirty="0" smtClean="0">
                          <a:latin typeface="Cambria Math" panose="02040503050406030204" pitchFamily="18" charset="0"/>
                          <a:ea typeface="宋体" panose="02010600030101010101" pitchFamily="2" charset="-122"/>
                        </a:rPr>
                        <m:t>𝑛</m:t>
                      </m:r>
                      <m:r>
                        <a:rPr lang="en-US" altLang="zh-CN" sz="2800" b="0" i="1" dirty="0">
                          <a:latin typeface="Cambria Math" panose="02040503050406030204" pitchFamily="18" charset="0"/>
                          <a:ea typeface="宋体" panose="02010600030101010101" pitchFamily="2" charset="-122"/>
                        </a:rPr>
                        <m:t>))=</m:t>
                      </m:r>
                      <m:r>
                        <a:rPr lang="en-US" altLang="zh-CN" sz="2800" b="0" i="1" dirty="0" err="1">
                          <a:latin typeface="Cambria Math" panose="02040503050406030204" pitchFamily="18" charset="0"/>
                          <a:ea typeface="宋体" panose="02010600030101010101" pitchFamily="2" charset="-122"/>
                        </a:rPr>
                        <m:t>𝑐𝑜𝑁𝑆𝑃𝐴𝐶𝐸</m:t>
                      </m:r>
                      <m:r>
                        <a:rPr lang="en-US" altLang="zh-CN" sz="2800" b="0" i="1"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𝑓</m:t>
                      </m:r>
                      <m:r>
                        <a:rPr lang="en-US" altLang="zh-CN" sz="2800" b="0" i="1"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𝑛</m:t>
                      </m:r>
                      <m:r>
                        <a:rPr lang="en-US" altLang="zh-CN" sz="2800" b="0" i="1" dirty="0">
                          <a:latin typeface="Cambria Math" panose="02040503050406030204" pitchFamily="18" charset="0"/>
                          <a:ea typeface="宋体" panose="02010600030101010101" pitchFamily="2" charset="-122"/>
                        </a:rPr>
                        <m:t>)),   </m:t>
                      </m:r>
                    </m:oMath>
                  </m:oMathPara>
                </a14:m>
                <a:endParaRPr lang="en-US" altLang="zh-CN" sz="2800" dirty="0">
                  <a:ea typeface="宋体" panose="02010600030101010101" pitchFamily="2" charset="-122"/>
                </a:endParaRPr>
              </a:p>
              <a:p>
                <a:pPr marL="0" indent="0">
                  <a:buNone/>
                </a:pPr>
                <a:endParaRPr lang="en-US" altLang="zh-CN" sz="2800" dirty="0">
                  <a:ea typeface="宋体" panose="02010600030101010101" pitchFamily="2" charset="-122"/>
                </a:endParaRPr>
              </a:p>
              <a:p>
                <a:pPr marL="0" indent="0">
                  <a:buNone/>
                </a:pPr>
                <a:r>
                  <a:rPr lang="en-US" altLang="zh-CN" sz="2800" dirty="0">
                    <a:solidFill>
                      <a:srgbClr val="FF0000"/>
                    </a:solidFill>
                    <a:ea typeface="宋体" panose="02010600030101010101" pitchFamily="2" charset="-122"/>
                  </a:rPr>
                  <a:t>                </a:t>
                </a:r>
              </a:p>
            </p:txBody>
          </p:sp>
        </mc:Choice>
        <mc:Fallback xmlns="">
          <p:sp>
            <p:nvSpPr>
              <p:cNvPr id="34" name="Rectangle 3"/>
              <p:cNvSpPr>
                <a:spLocks noGrp="1" noRot="1" noChangeAspect="1" noMove="1" noResize="1" noEditPoints="1" noAdjustHandles="1" noChangeArrowheads="1" noChangeShapeType="1" noTextEdit="1"/>
              </p:cNvSpPr>
              <p:nvPr/>
            </p:nvSpPr>
            <p:spPr>
              <a:xfrm>
                <a:off x="224531" y="1514181"/>
                <a:ext cx="6777548" cy="1762419"/>
              </a:xfrm>
              <a:prstGeom prst="rect">
                <a:avLst/>
              </a:prstGeom>
              <a:blipFill rotWithShape="0">
                <a:blip r:embed="rId4"/>
                <a:stretch>
                  <a:fillRect/>
                </a:stretch>
              </a:blipFill>
              <a:ln w="9525">
                <a:noFill/>
              </a:ln>
            </p:spPr>
            <p:txBody>
              <a:bodyPr/>
              <a:lstStyle/>
              <a:p>
                <a:r>
                  <a:rPr lang="zh-CN" altLang="en-US">
                    <a:noFill/>
                  </a:rPr>
                  <a:t> </a:t>
                </a:r>
              </a:p>
            </p:txBody>
          </p:sp>
        </mc:Fallback>
      </mc:AlternateContent>
      <p:pic>
        <p:nvPicPr>
          <p:cNvPr id="11" name="图片 10"/>
          <p:cNvPicPr>
            <a:picLocks noChangeAspect="1"/>
          </p:cNvPicPr>
          <p:nvPr/>
        </p:nvPicPr>
        <p:blipFill>
          <a:blip r:embed="rId5"/>
          <a:stretch>
            <a:fillRect/>
          </a:stretch>
        </p:blipFill>
        <p:spPr>
          <a:xfrm>
            <a:off x="748537" y="1116921"/>
            <a:ext cx="1627773" cy="329213"/>
          </a:xfrm>
          <a:prstGeom prst="rect">
            <a:avLst/>
          </a:prstGeom>
        </p:spPr>
      </p:pic>
      <p:sp>
        <p:nvSpPr>
          <p:cNvPr id="36" name="Rectangle 3"/>
          <p:cNvSpPr>
            <a:spLocks noGrp="1"/>
          </p:cNvSpPr>
          <p:nvPr/>
        </p:nvSpPr>
        <p:spPr>
          <a:xfrm>
            <a:off x="234292" y="3075200"/>
            <a:ext cx="7772400" cy="31988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rgbClr val="FFFF00"/>
              </a:buClr>
              <a:buSzPct val="8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anose="05000000000000000000" pitchFamily="2" charset="2"/>
              <a:buChar char="l"/>
              <a:defRPr sz="2000">
                <a:solidFill>
                  <a:schemeClr val="tx1"/>
                </a:solidFill>
                <a:latin typeface="+mn-lt"/>
              </a:defRPr>
            </a:lvl9pPr>
          </a:lstStyle>
          <a:p>
            <a:pPr marL="0" indent="0">
              <a:buNone/>
            </a:pPr>
            <a:r>
              <a:rPr lang="zh-CN" altLang="en-US" b="1" dirty="0">
                <a:ea typeface="宋体" panose="02010600030101010101" pitchFamily="2" charset="-122"/>
                <a:sym typeface="Symbol" panose="05050102010706020507" pitchFamily="18" charset="2"/>
              </a:rPr>
              <a:t>重要的悬而未决问题</a:t>
            </a:r>
            <a:endParaRPr lang="en-US" altLang="zh-CN" b="1" dirty="0">
              <a:ea typeface="宋体" panose="02010600030101010101" pitchFamily="2" charset="-122"/>
              <a:sym typeface="Symbol" panose="05050102010706020507" pitchFamily="18" charset="2"/>
            </a:endParaRPr>
          </a:p>
          <a:p>
            <a:pPr marL="0" indent="0">
              <a:buNone/>
            </a:pPr>
            <a:r>
              <a:rPr lang="en-US" altLang="zh-CN" b="1" dirty="0">
                <a:ea typeface="宋体" panose="02010600030101010101" pitchFamily="2" charset="-122"/>
                <a:sym typeface="Symbol" panose="05050102010706020507" pitchFamily="18" charset="2"/>
              </a:rPr>
              <a:t>P = NP </a:t>
            </a:r>
            <a:r>
              <a:rPr lang="en-US" altLang="zh-CN" b="1" dirty="0">
                <a:solidFill>
                  <a:schemeClr val="folHlink"/>
                </a:solidFill>
                <a:ea typeface="宋体" panose="02010600030101010101" pitchFamily="2" charset="-122"/>
                <a:sym typeface="Symbol" panose="05050102010706020507" pitchFamily="18" charset="2"/>
              </a:rPr>
              <a:t>?</a:t>
            </a:r>
          </a:p>
          <a:p>
            <a:pPr marL="0" indent="0">
              <a:buNone/>
            </a:pPr>
            <a:r>
              <a:rPr lang="en-US" altLang="zh-CN" b="1" dirty="0">
                <a:ea typeface="宋体" panose="02010600030101010101" pitchFamily="2" charset="-122"/>
                <a:sym typeface="Symbol" panose="05050102010706020507" pitchFamily="18" charset="2"/>
              </a:rPr>
              <a:t>P = PSPACE </a:t>
            </a:r>
            <a:r>
              <a:rPr lang="en-US" altLang="zh-CN" b="1" dirty="0">
                <a:solidFill>
                  <a:schemeClr val="folHlink"/>
                </a:solidFill>
                <a:ea typeface="宋体" panose="02010600030101010101" pitchFamily="2" charset="-122"/>
                <a:sym typeface="Symbol" panose="05050102010706020507" pitchFamily="18" charset="2"/>
              </a:rPr>
              <a:t>?</a:t>
            </a:r>
          </a:p>
          <a:p>
            <a:pPr marL="0" indent="0">
              <a:buNone/>
            </a:pPr>
            <a:r>
              <a:rPr lang="en-US" altLang="zh-CN" b="1" dirty="0">
                <a:ea typeface="宋体" panose="02010600030101010101" pitchFamily="2" charset="-122"/>
                <a:sym typeface="Symbol" panose="05050102010706020507" pitchFamily="18" charset="2"/>
              </a:rPr>
              <a:t>NP = PSPACE </a:t>
            </a:r>
            <a:r>
              <a:rPr lang="en-US" altLang="zh-CN" b="1" dirty="0">
                <a:solidFill>
                  <a:schemeClr val="folHlink"/>
                </a:solidFill>
                <a:ea typeface="宋体" panose="02010600030101010101" pitchFamily="2" charset="-122"/>
                <a:sym typeface="Symbol" panose="05050102010706020507" pitchFamily="18" charset="2"/>
              </a:rPr>
              <a:t>?</a:t>
            </a:r>
          </a:p>
          <a:p>
            <a:pPr marL="0" indent="0">
              <a:buNone/>
            </a:pPr>
            <a:r>
              <a:rPr lang="en-US" altLang="zh-CN" b="1" dirty="0">
                <a:ea typeface="宋体" panose="02010600030101010101" pitchFamily="2" charset="-122"/>
                <a:sym typeface="Symbol" panose="05050102010706020507" pitchFamily="18" charset="2"/>
              </a:rPr>
              <a:t>L=NL</a:t>
            </a:r>
            <a:r>
              <a:rPr lang="en-US" altLang="zh-CN" b="1" dirty="0">
                <a:solidFill>
                  <a:schemeClr val="folHlink"/>
                </a:solidFill>
                <a:ea typeface="宋体" panose="02010600030101010101" pitchFamily="2" charset="-122"/>
                <a:sym typeface="Symbol" panose="05050102010706020507" pitchFamily="18" charset="2"/>
              </a:rPr>
              <a:t> ?</a:t>
            </a:r>
            <a:endParaRPr lang="en-US" altLang="zh-CN" b="1"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53245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40277"/>
            <a:ext cx="12192000" cy="648898"/>
            <a:chOff x="0" y="140277"/>
            <a:chExt cx="12192000" cy="648898"/>
          </a:xfrm>
        </p:grpSpPr>
        <p:sp>
          <p:nvSpPr>
            <p:cNvPr id="33" name="任意多边形 9">
              <a:extLst>
                <a:ext uri="{FF2B5EF4-FFF2-40B4-BE49-F238E27FC236}">
                  <a16:creationId xmlns:a16="http://schemas.microsoft.com/office/drawing/2014/main" id="{E86E52B6-3186-FE48-B925-90108C2324A5}"/>
                </a:ext>
              </a:extLst>
            </p:cNvPr>
            <p:cNvSpPr/>
            <p:nvPr/>
          </p:nvSpPr>
          <p:spPr>
            <a:xfrm>
              <a:off x="9258004" y="140277"/>
              <a:ext cx="2495536"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31" name="任意多边形 9">
              <a:extLst>
                <a:ext uri="{FF2B5EF4-FFF2-40B4-BE49-F238E27FC236}">
                  <a16:creationId xmlns:a16="http://schemas.microsoft.com/office/drawing/2014/main" id="{E86E52B6-3186-FE48-B925-90108C2324A5}"/>
                </a:ext>
              </a:extLst>
            </p:cNvPr>
            <p:cNvSpPr/>
            <p:nvPr/>
          </p:nvSpPr>
          <p:spPr>
            <a:xfrm>
              <a:off x="7192534" y="152450"/>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ysClr val="windowText" lastClr="000000"/>
                    </a:solidFill>
                  </a:ln>
                </a:rPr>
                <a:t>00</a:t>
              </a:r>
              <a:endParaRPr lang="zh-CN" altLang="en-US" dirty="0">
                <a:ln>
                  <a:solidFill>
                    <a:sysClr val="windowText" lastClr="000000"/>
                  </a:solidFill>
                </a:ln>
              </a:endParaRPr>
            </a:p>
          </p:txBody>
        </p:sp>
        <p:sp>
          <p:nvSpPr>
            <p:cNvPr id="13" name="任意多边形 9">
              <a:extLst>
                <a:ext uri="{FF2B5EF4-FFF2-40B4-BE49-F238E27FC236}">
                  <a16:creationId xmlns:a16="http://schemas.microsoft.com/office/drawing/2014/main" id="{E86E52B6-3186-FE48-B925-90108C2324A5}"/>
                </a:ext>
              </a:extLst>
            </p:cNvPr>
            <p:cNvSpPr/>
            <p:nvPr/>
          </p:nvSpPr>
          <p:spPr>
            <a:xfrm>
              <a:off x="5098549" y="146207"/>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latin typeface="Impact" panose="020B0806030902050204" pitchFamily="34" charset="0"/>
                </a:rPr>
                <a:t>01     </a:t>
              </a:r>
              <a:r>
                <a:rPr lang="en-US" altLang="zh-CN" sz="2000" b="1" dirty="0">
                  <a:latin typeface="SimSun" panose="02010600030101010101" pitchFamily="2" charset="-122"/>
                  <a:ea typeface="SimSun" panose="02010600030101010101" pitchFamily="2" charset="-122"/>
                </a:rPr>
                <a:t>L</a:t>
              </a:r>
              <a:r>
                <a:rPr lang="zh-CN" altLang="en-US" sz="2000" b="1" dirty="0">
                  <a:latin typeface="SimSun" panose="02010600030101010101" pitchFamily="2" charset="-122"/>
                  <a:ea typeface="SimSun" panose="02010600030101010101" pitchFamily="2" charset="-122"/>
                </a:rPr>
                <a:t>类和</a:t>
              </a:r>
              <a:r>
                <a:rPr lang="en-US" altLang="zh-CN" sz="2000" b="1" dirty="0">
                  <a:latin typeface="SimSun" panose="02010600030101010101" pitchFamily="2" charset="-122"/>
                  <a:ea typeface="SimSun" panose="02010600030101010101" pitchFamily="2" charset="-122"/>
                </a:rPr>
                <a:t>NL</a:t>
              </a:r>
              <a:r>
                <a:rPr lang="zh-CN" altLang="en-US" sz="2000" b="1" dirty="0">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294874" y="178769"/>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bg1"/>
                  </a:solidFill>
                  <a:latin typeface="Impact" panose="020B0806030902050204" pitchFamily="34" charset="0"/>
                </a:rPr>
                <a:t>04</a:t>
              </a:r>
              <a:r>
                <a:rPr lang="zh-CN" altLang="en-US" sz="2000" b="1" kern="100" dirty="0">
                  <a:solidFill>
                    <a:schemeClr val="bg1"/>
                  </a:solidFill>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solidFill>
                  <a:schemeClr val="bg1"/>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spcBef>
                  <a:spcPct val="0"/>
                </a:spcBef>
                <a:spcAft>
                  <a:spcPct val="0"/>
                </a:spcAft>
                <a:defRPr/>
              </a:pP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grpSp>
      <p:sp>
        <p:nvSpPr>
          <p:cNvPr id="10" name="矩形 9"/>
          <p:cNvSpPr/>
          <p:nvPr/>
        </p:nvSpPr>
        <p:spPr>
          <a:xfrm>
            <a:off x="630969" y="1561373"/>
            <a:ext cx="10275156" cy="3416320"/>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202122"/>
                </a:solidFill>
                <a:latin typeface="Arial" panose="020B0604020202020204" pitchFamily="34" charset="0"/>
              </a:rPr>
              <a:t>LOGSPACE</a:t>
            </a:r>
            <a:r>
              <a:rPr lang="zh-CN" altLang="en-US" dirty="0">
                <a:solidFill>
                  <a:srgbClr val="202122"/>
                </a:solidFill>
                <a:latin typeface="Arial" panose="020B0604020202020204" pitchFamily="34" charset="0"/>
              </a:rPr>
              <a:t>以及其它次线性空间复杂度的算法在处理输入大到存不进计算机的</a:t>
            </a:r>
            <a:r>
              <a:rPr lang="en-US" altLang="zh-CN" dirty="0"/>
              <a:t>RAM</a:t>
            </a:r>
            <a:r>
              <a:rPr lang="zh-CN" altLang="en-US" dirty="0">
                <a:solidFill>
                  <a:srgbClr val="202122"/>
                </a:solidFill>
                <a:latin typeface="Arial" panose="020B0604020202020204" pitchFamily="34" charset="0"/>
              </a:rPr>
              <a:t>的问题时很有用</a:t>
            </a:r>
            <a:r>
              <a:rPr lang="en-US" altLang="zh-CN" dirty="0">
                <a:solidFill>
                  <a:srgbClr val="202122"/>
                </a:solidFill>
                <a:latin typeface="Arial" panose="020B0604020202020204" pitchFamily="34" charset="0"/>
              </a:rPr>
              <a:t>;</a:t>
            </a:r>
          </a:p>
          <a:p>
            <a:pPr marL="285750" indent="-285750">
              <a:buFont typeface="Wingdings" panose="05000000000000000000" pitchFamily="2" charset="2"/>
              <a:buChar char="Ø"/>
            </a:pPr>
            <a:endParaRPr lang="en-US" altLang="zh-CN" dirty="0">
              <a:solidFill>
                <a:srgbClr val="202122"/>
              </a:solidFill>
              <a:latin typeface="Arial" panose="020B0604020202020204" pitchFamily="34" charset="0"/>
            </a:endParaRPr>
          </a:p>
          <a:p>
            <a:pPr marL="285750" indent="-285750">
              <a:buFont typeface="Wingdings" panose="05000000000000000000" pitchFamily="2" charset="2"/>
              <a:buChar char="Ø"/>
            </a:pPr>
            <a:r>
              <a:rPr lang="zh-CN" altLang="en-US" dirty="0">
                <a:solidFill>
                  <a:srgbClr val="202122"/>
                </a:solidFill>
                <a:latin typeface="Arial" panose="020B0604020202020204" pitchFamily="34" charset="0"/>
              </a:rPr>
              <a:t>此复杂度类的算法在</a:t>
            </a:r>
            <a:r>
              <a:rPr lang="zh-CN" altLang="en-US" b="1" dirty="0">
                <a:latin typeface="Arial" panose="020B0604020202020204" pitchFamily="34" charset="0"/>
              </a:rPr>
              <a:t>伪随机性</a:t>
            </a:r>
            <a:r>
              <a:rPr lang="zh-CN" altLang="en-US" dirty="0">
                <a:solidFill>
                  <a:srgbClr val="202122"/>
                </a:solidFill>
                <a:latin typeface="Arial" panose="020B0604020202020204" pitchFamily="34" charset="0"/>
              </a:rPr>
              <a:t>和</a:t>
            </a:r>
            <a:r>
              <a:rPr lang="zh-CN" altLang="en-US" b="1" dirty="0">
                <a:solidFill>
                  <a:srgbClr val="202122"/>
                </a:solidFill>
                <a:latin typeface="Arial" panose="020B0604020202020204" pitchFamily="34" charset="0"/>
              </a:rPr>
              <a:t>去随机化</a:t>
            </a:r>
            <a:r>
              <a:rPr lang="zh-CN" altLang="en-US" dirty="0">
                <a:solidFill>
                  <a:srgbClr val="202122"/>
                </a:solidFill>
                <a:latin typeface="Arial" panose="020B0604020202020204" pitchFamily="34" charset="0"/>
              </a:rPr>
              <a:t>中有应用。</a:t>
            </a:r>
            <a:endParaRPr lang="en-US" altLang="zh-CN" dirty="0">
              <a:solidFill>
                <a:srgbClr val="202122"/>
              </a:solidFill>
              <a:latin typeface="Arial" panose="020B0604020202020204" pitchFamily="34" charset="0"/>
            </a:endParaRPr>
          </a:p>
          <a:p>
            <a:pPr marL="285750" indent="-285750">
              <a:buFont typeface="Wingdings" panose="05000000000000000000" pitchFamily="2" charset="2"/>
              <a:buChar char="Ø"/>
            </a:pPr>
            <a:endParaRPr lang="en-US" altLang="zh-CN" dirty="0">
              <a:solidFill>
                <a:srgbClr val="202122"/>
              </a:solidFill>
              <a:latin typeface="Arial" panose="020B0604020202020204" pitchFamily="34" charset="0"/>
            </a:endParaRPr>
          </a:p>
          <a:p>
            <a:pPr marL="285750" indent="-285750">
              <a:buFont typeface="Wingdings" panose="05000000000000000000" pitchFamily="2" charset="2"/>
              <a:buChar char="Ø"/>
            </a:pPr>
            <a:endParaRPr lang="en-US" altLang="zh-CN" dirty="0">
              <a:solidFill>
                <a:srgbClr val="202122"/>
              </a:solidFill>
              <a:latin typeface="Arial" panose="020B0604020202020204" pitchFamily="34" charset="0"/>
            </a:endParaRPr>
          </a:p>
          <a:p>
            <a:pPr marL="285750" indent="-285750">
              <a:buFont typeface="Wingdings" panose="05000000000000000000" pitchFamily="2" charset="2"/>
              <a:buChar char="Ø"/>
            </a:pPr>
            <a:r>
              <a:rPr lang="zh-CN" altLang="en-US" dirty="0"/>
              <a:t>一个算法的所有操作涉及到的空间的复杂度不会超出其时间复杂度，时间复杂度已经给出了一个上界了，这也是平时不怎么关注空间复杂度的一个原因</a:t>
            </a:r>
            <a:endParaRPr lang="zh-CN" altLang="en-US" dirty="0">
              <a:solidFill>
                <a:srgbClr val="202122"/>
              </a:solidFill>
              <a:latin typeface="Arial" panose="020B0604020202020204" pitchFamily="34" charset="0"/>
            </a:endParaRPr>
          </a:p>
          <a:p>
            <a:pPr marL="285750" indent="-285750">
              <a:buFont typeface="Wingdings" panose="05000000000000000000" pitchFamily="2" charset="2"/>
              <a:buChar char="Ø"/>
            </a:pPr>
            <a:endParaRPr lang="zh-CN" altLang="en-US" dirty="0">
              <a:solidFill>
                <a:srgbClr val="202122"/>
              </a:solidFill>
              <a:latin typeface="Arial" panose="020B0604020202020204" pitchFamily="34" charset="0"/>
            </a:endParaRPr>
          </a:p>
          <a:p>
            <a:endParaRPr lang="en-US" altLang="zh-CN" dirty="0">
              <a:solidFill>
                <a:srgbClr val="202122"/>
              </a:solidFill>
              <a:latin typeface="Arial" panose="020B0604020202020204" pitchFamily="34" charset="0"/>
            </a:endParaRPr>
          </a:p>
          <a:p>
            <a:endParaRPr lang="en-US" altLang="zh-CN" dirty="0">
              <a:solidFill>
                <a:srgbClr val="202122"/>
              </a:solidFill>
              <a:latin typeface="Arial" panose="020B0604020202020204" pitchFamily="34" charset="0"/>
            </a:endParaRPr>
          </a:p>
          <a:p>
            <a:endParaRPr lang="en-US" altLang="zh-CN" dirty="0">
              <a:solidFill>
                <a:srgbClr val="202122"/>
              </a:solidFill>
              <a:latin typeface="Arial" panose="020B0604020202020204" pitchFamily="34" charset="0"/>
            </a:endParaRPr>
          </a:p>
        </p:txBody>
      </p:sp>
    </p:spTree>
    <p:extLst>
      <p:ext uri="{BB962C8B-B14F-4D97-AF65-F5344CB8AC3E}">
        <p14:creationId xmlns:p14="http://schemas.microsoft.com/office/powerpoint/2010/main" val="2727145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B10DB-EA7A-EB46-B99B-5F32A921E9E2}"/>
              </a:ext>
            </a:extLst>
          </p:cNvPr>
          <p:cNvSpPr>
            <a:spLocks noGrp="1"/>
          </p:cNvSpPr>
          <p:nvPr>
            <p:ph type="ctrTitle"/>
          </p:nvPr>
        </p:nvSpPr>
        <p:spPr>
          <a:xfrm>
            <a:off x="1523999" y="1041400"/>
            <a:ext cx="9144000" cy="2387600"/>
          </a:xfrm>
        </p:spPr>
        <p:txBody>
          <a:bodyPr>
            <a:normAutofit/>
          </a:bodyPr>
          <a:lstStyle/>
          <a:p>
            <a:r>
              <a:rPr lang="en-US" sz="5400" dirty="0" err="1">
                <a:latin typeface="SimSun" panose="02010600030101010101" pitchFamily="2" charset="-122"/>
                <a:ea typeface="SimSun" panose="02010600030101010101" pitchFamily="2" charset="-122"/>
              </a:rPr>
              <a:t>感谢听讲</a:t>
            </a:r>
            <a:r>
              <a:rPr lang="zh-CN" altLang="en-US" sz="5400" dirty="0">
                <a:latin typeface="SimSun" panose="02010600030101010101" pitchFamily="2" charset="-122"/>
                <a:ea typeface="SimSun" panose="02010600030101010101" pitchFamily="2" charset="-122"/>
              </a:rPr>
              <a:t>，敬请指正</a:t>
            </a:r>
            <a:endParaRPr lang="en-US" sz="5400" dirty="0">
              <a:latin typeface="SimSun" panose="02010600030101010101" pitchFamily="2" charset="-122"/>
              <a:ea typeface="SimSun" panose="02010600030101010101" pitchFamily="2" charset="-122"/>
            </a:endParaRPr>
          </a:p>
        </p:txBody>
      </p:sp>
      <p:sp>
        <p:nvSpPr>
          <p:cNvPr id="3" name="副标题 2">
            <a:extLst>
              <a:ext uri="{FF2B5EF4-FFF2-40B4-BE49-F238E27FC236}">
                <a16:creationId xmlns:a16="http://schemas.microsoft.com/office/drawing/2014/main" id="{BAA3CC03-5AF1-C541-A028-2DBC984A1E8D}"/>
              </a:ext>
            </a:extLst>
          </p:cNvPr>
          <p:cNvSpPr>
            <a:spLocks noGrp="1"/>
          </p:cNvSpPr>
          <p:nvPr>
            <p:ph type="subTitle" idx="1"/>
          </p:nvPr>
        </p:nvSpPr>
        <p:spPr>
          <a:xfrm>
            <a:off x="1524000" y="4227616"/>
            <a:ext cx="9144000" cy="1030184"/>
          </a:xfrm>
        </p:spPr>
        <p:txBody>
          <a:bodyPr/>
          <a:lstStyle/>
          <a:p>
            <a:r>
              <a:rPr lang="en-US" dirty="0" err="1">
                <a:latin typeface="Times New Roman" panose="02020603050405020304" pitchFamily="18" charset="0"/>
                <a:ea typeface="SimSun" panose="02010600030101010101" pitchFamily="2" charset="-122"/>
                <a:cs typeface="Times New Roman" panose="02020603050405020304" pitchFamily="18" charset="0"/>
              </a:rPr>
              <a:t>主讲人</a:t>
            </a:r>
            <a:r>
              <a:rPr lang="zh-CN" altLang="en-US" dirty="0">
                <a:latin typeface="Times New Roman" panose="02020603050405020304" pitchFamily="18" charset="0"/>
                <a:ea typeface="SimSun" panose="02010600030101010101" pitchFamily="2" charset="-122"/>
                <a:cs typeface="Times New Roman" panose="02020603050405020304" pitchFamily="18" charset="0"/>
              </a:rPr>
              <a:t>：张世学</a:t>
            </a:r>
            <a:endParaRPr lang="en-US" altLang="zh-CN"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Times New Roman" panose="02020603050405020304" pitchFamily="18" charset="0"/>
              </a:rPr>
              <a:t>学号：</a:t>
            </a:r>
            <a:r>
              <a:rPr lang="en-US" altLang="zh-CN" dirty="0">
                <a:latin typeface="Times New Roman" panose="02020603050405020304" pitchFamily="18" charset="0"/>
                <a:ea typeface="SimSun" panose="02010600030101010101" pitchFamily="2" charset="-122"/>
                <a:cs typeface="Times New Roman" panose="02020603050405020304" pitchFamily="18" charset="0"/>
              </a:rPr>
              <a:t>D202110393</a:t>
            </a: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7338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86773" y="199776"/>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亚线性空间界限</a:t>
              </a:r>
            </a:p>
          </p:txBody>
        </p:sp>
      </p:grpSp>
      <p:grpSp>
        <p:nvGrpSpPr>
          <p:cNvPr id="20" name="组合 19"/>
          <p:cNvGrpSpPr/>
          <p:nvPr/>
        </p:nvGrpSpPr>
        <p:grpSpPr>
          <a:xfrm>
            <a:off x="6611160" y="1178976"/>
            <a:ext cx="5425819" cy="4718740"/>
            <a:chOff x="6321600" y="1300896"/>
            <a:chExt cx="5425819" cy="4718740"/>
          </a:xfrm>
        </p:grpSpPr>
        <p:sp>
          <p:nvSpPr>
            <p:cNvPr id="13" name="文本框 12">
              <a:extLst>
                <a:ext uri="{FF2B5EF4-FFF2-40B4-BE49-F238E27FC236}">
                  <a16:creationId xmlns:a16="http://schemas.microsoft.com/office/drawing/2014/main" id="{5FA57146-D183-AC41-AF46-1176C5987560}"/>
                </a:ext>
              </a:extLst>
            </p:cNvPr>
            <p:cNvSpPr txBox="1"/>
            <p:nvPr/>
          </p:nvSpPr>
          <p:spPr>
            <a:xfrm>
              <a:off x="6943893" y="1654312"/>
              <a:ext cx="407573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EXP</a:t>
              </a:r>
            </a:p>
          </p:txBody>
        </p:sp>
        <p:sp>
          <p:nvSpPr>
            <p:cNvPr id="15" name="椭圆 14"/>
            <p:cNvSpPr/>
            <p:nvPr/>
          </p:nvSpPr>
          <p:spPr>
            <a:xfrm>
              <a:off x="6321600" y="1300896"/>
              <a:ext cx="5425819" cy="471110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5FA57146-D183-AC41-AF46-1176C5987560}"/>
                </a:ext>
              </a:extLst>
            </p:cNvPr>
            <p:cNvSpPr txBox="1"/>
            <p:nvPr/>
          </p:nvSpPr>
          <p:spPr>
            <a:xfrm>
              <a:off x="7574163" y="2793357"/>
              <a:ext cx="3046100" cy="369332"/>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PSPACE</a:t>
              </a:r>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PSPACE</a:t>
              </a:r>
              <a:endParaRPr lang="en-US" dirty="0">
                <a:latin typeface="Times New Roman" panose="02020603050405020304" pitchFamily="18" charset="0"/>
                <a:cs typeface="Times New Roman" panose="02020603050405020304" pitchFamily="18" charset="0"/>
              </a:endParaRPr>
            </a:p>
          </p:txBody>
        </p:sp>
        <p:sp>
          <p:nvSpPr>
            <p:cNvPr id="70" name="椭圆 69"/>
            <p:cNvSpPr/>
            <p:nvPr/>
          </p:nvSpPr>
          <p:spPr>
            <a:xfrm>
              <a:off x="6943893" y="2380966"/>
              <a:ext cx="4480709" cy="36386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椭圆 71"/>
            <p:cNvSpPr/>
            <p:nvPr/>
          </p:nvSpPr>
          <p:spPr>
            <a:xfrm rot="1917924">
              <a:off x="7150664" y="3595882"/>
              <a:ext cx="3121378" cy="225695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椭圆 72"/>
            <p:cNvSpPr/>
            <p:nvPr/>
          </p:nvSpPr>
          <p:spPr>
            <a:xfrm rot="19273704">
              <a:off x="8110451" y="3585380"/>
              <a:ext cx="3148816" cy="219416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5FA57146-D183-AC41-AF46-1176C5987560}"/>
                </a:ext>
              </a:extLst>
            </p:cNvPr>
            <p:cNvSpPr txBox="1"/>
            <p:nvPr/>
          </p:nvSpPr>
          <p:spPr>
            <a:xfrm>
              <a:off x="7644875" y="3982618"/>
              <a:ext cx="7712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NP</a:t>
              </a:r>
            </a:p>
          </p:txBody>
        </p:sp>
        <p:sp>
          <p:nvSpPr>
            <p:cNvPr id="76" name="文本框 75">
              <a:extLst>
                <a:ext uri="{FF2B5EF4-FFF2-40B4-BE49-F238E27FC236}">
                  <a16:creationId xmlns:a16="http://schemas.microsoft.com/office/drawing/2014/main" id="{5FA57146-D183-AC41-AF46-1176C5987560}"/>
                </a:ext>
              </a:extLst>
            </p:cNvPr>
            <p:cNvSpPr txBox="1"/>
            <p:nvPr/>
          </p:nvSpPr>
          <p:spPr>
            <a:xfrm>
              <a:off x="9647235" y="3881290"/>
              <a:ext cx="1119079"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coNP</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本框 16"/>
                <p:cNvSpPr txBox="1"/>
                <p:nvPr/>
              </p:nvSpPr>
              <p:spPr>
                <a:xfrm>
                  <a:off x="8468158" y="4479336"/>
                  <a:ext cx="142805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𝑁𝑃</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𝑐𝑜𝑁𝑃</m:t>
                        </m:r>
                      </m:oMath>
                    </m:oMathPara>
                  </a14:m>
                  <a:endParaRPr lang="zh-CN" altLang="en-US" sz="16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8468158" y="4479336"/>
                  <a:ext cx="1428054" cy="246221"/>
                </a:xfrm>
                <a:prstGeom prst="rect">
                  <a:avLst/>
                </a:prstGeom>
                <a:blipFill rotWithShape="0">
                  <a:blip r:embed="rId3"/>
                  <a:stretch>
                    <a:fillRect b="-5000"/>
                  </a:stretch>
                </a:blipFill>
              </p:spPr>
              <p:txBody>
                <a:bodyPr/>
                <a:lstStyle/>
                <a:p>
                  <a:r>
                    <a:rPr lang="zh-CN" altLang="en-US">
                      <a:noFill/>
                    </a:rPr>
                    <a:t> </a:t>
                  </a:r>
                </a:p>
              </p:txBody>
            </p:sp>
          </mc:Fallback>
        </mc:AlternateContent>
        <p:sp>
          <p:nvSpPr>
            <p:cNvPr id="77" name="文本框 76">
              <a:extLst>
                <a:ext uri="{FF2B5EF4-FFF2-40B4-BE49-F238E27FC236}">
                  <a16:creationId xmlns:a16="http://schemas.microsoft.com/office/drawing/2014/main" id="{5FA57146-D183-AC41-AF46-1176C5987560}"/>
                </a:ext>
              </a:extLst>
            </p:cNvPr>
            <p:cNvSpPr txBox="1"/>
            <p:nvPr/>
          </p:nvSpPr>
          <p:spPr>
            <a:xfrm>
              <a:off x="8636665" y="4999446"/>
              <a:ext cx="111907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a:t>
              </a:r>
            </a:p>
          </p:txBody>
        </p:sp>
        <p:sp>
          <p:nvSpPr>
            <p:cNvPr id="78" name="椭圆 77"/>
            <p:cNvSpPr/>
            <p:nvPr/>
          </p:nvSpPr>
          <p:spPr>
            <a:xfrm rot="281164">
              <a:off x="8670438" y="5010337"/>
              <a:ext cx="1023494" cy="100070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椭圆 24"/>
            <p:cNvSpPr/>
            <p:nvPr/>
          </p:nvSpPr>
          <p:spPr>
            <a:xfrm rot="281164">
              <a:off x="8845166" y="5359324"/>
              <a:ext cx="702077" cy="642936"/>
            </a:xfrm>
            <a:prstGeom prst="ellipse">
              <a:avLst/>
            </a:prstGeom>
            <a:solidFill>
              <a:srgbClr val="FF00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4" name="文本框 23"/>
          <p:cNvSpPr txBox="1"/>
          <p:nvPr/>
        </p:nvSpPr>
        <p:spPr>
          <a:xfrm>
            <a:off x="8820007" y="6008257"/>
            <a:ext cx="1634633" cy="369332"/>
          </a:xfrm>
          <a:prstGeom prst="rect">
            <a:avLst/>
          </a:prstGeom>
          <a:noFill/>
        </p:spPr>
        <p:txBody>
          <a:bodyPr wrap="square" rtlCol="0">
            <a:spAutoFit/>
          </a:bodyPr>
          <a:lstStyle/>
          <a:p>
            <a:r>
              <a:rPr lang="zh-CN" altLang="en-US" dirty="0"/>
              <a:t>计算复杂性类</a:t>
            </a:r>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48DF1DE7-57F6-744D-9987-C38572B108E2}"/>
                  </a:ext>
                </a:extLst>
              </p:cNvPr>
              <p:cNvSpPr txBox="1"/>
              <p:nvPr/>
            </p:nvSpPr>
            <p:spPr>
              <a:xfrm>
                <a:off x="677762" y="1909155"/>
                <a:ext cx="7793318" cy="364971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亚线性空间界限</a:t>
                </a:r>
                <a:r>
                  <a:rPr lang="zh-CN" altLang="en-US" sz="2400" dirty="0"/>
                  <a:t>：</a:t>
                </a:r>
                <a:endParaRPr lang="en-US" altLang="zh-CN" sz="2400" dirty="0"/>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比线性界限（</a:t>
                </a:r>
                <a:r>
                  <a:rPr lang="en-US" altLang="zh-CN" sz="2400" dirty="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𝑓</m:t>
                    </m:r>
                  </m:oMath>
                </a14:m>
                <a:r>
                  <a:rPr lang="en-US" altLang="zh-CN" sz="2400" dirty="0">
                    <a:latin typeface="Times New Roman" panose="02020603050405020304" pitchFamily="18" charset="0"/>
                    <a:cs typeface="Times New Roman" panose="02020603050405020304" pitchFamily="18" charset="0"/>
                  </a:rPr>
                  <a:t>(n)=n </a:t>
                </a:r>
                <a:r>
                  <a:rPr lang="zh-CN" altLang="en-US" sz="2400" dirty="0">
                    <a:latin typeface="Times New Roman" panose="02020603050405020304" pitchFamily="18" charset="0"/>
                    <a:cs typeface="Times New Roman" panose="02020603050405020304" pitchFamily="18" charset="0"/>
                  </a:rPr>
                  <a:t>）还小的空间</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2400" b="1" dirty="0"/>
                  <a:t>亚线性函数：</a:t>
                </a:r>
                <a:r>
                  <a:rPr lang="en-US" altLang="zh-CN" sz="2400" dirty="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𝑓</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 </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例如：</a:t>
                </a:r>
                <a14:m>
                  <m:oMath xmlns:m="http://schemas.openxmlformats.org/officeDocument/2006/math">
                    <m:f>
                      <m:fPr>
                        <m:ctrlPr>
                          <a:rPr lang="en-US" altLang="zh-CN" sz="2400" b="0" i="1" smtClean="0">
                            <a:latin typeface="Cambria Math" panose="02040503050406030204" pitchFamily="18" charset="0"/>
                            <a:cs typeface="Times New Roman" panose="02020603050405020304" pitchFamily="18" charset="0"/>
                          </a:rPr>
                        </m:ctrlPr>
                      </m:fPr>
                      <m:num>
                        <m:r>
                          <m:rPr>
                            <m:sty m:val="p"/>
                          </m:rPr>
                          <a:rPr lang="en-US" altLang="zh-CN" sz="2400" b="0" i="0" smtClean="0">
                            <a:latin typeface="Cambria Math" panose="02040503050406030204" pitchFamily="18" charset="0"/>
                            <a:cs typeface="Times New Roman" panose="02020603050405020304" pitchFamily="18" charset="0"/>
                          </a:rPr>
                          <m:t>n</m:t>
                        </m:r>
                      </m:num>
                      <m:den>
                        <m:r>
                          <m:rPr>
                            <m:sty m:val="p"/>
                          </m:rPr>
                          <a:rPr lang="en-US" altLang="zh-CN" sz="2400" b="0" i="0" smtClean="0">
                            <a:latin typeface="Cambria Math" panose="02040503050406030204" pitchFamily="18" charset="0"/>
                            <a:cs typeface="Times New Roman" panose="02020603050405020304" pitchFamily="18" charset="0"/>
                          </a:rPr>
                          <m:t>log</m:t>
                        </m:r>
                        <m:d>
                          <m:dPr>
                            <m:ctrlPr>
                              <a:rPr lang="en-US" altLang="zh-CN" sz="2400" b="0" i="1" smtClean="0">
                                <a:latin typeface="Cambria Math" panose="02040503050406030204" pitchFamily="18" charset="0"/>
                                <a:cs typeface="Times New Roman" panose="02020603050405020304" pitchFamily="18" charset="0"/>
                              </a:rPr>
                            </m:ctrlPr>
                          </m:dPr>
                          <m:e>
                            <m:r>
                              <m:rPr>
                                <m:sty m:val="p"/>
                              </m:rPr>
                              <a:rPr lang="en-US" altLang="zh-CN" sz="2400" b="0" i="0" smtClean="0">
                                <a:latin typeface="Cambria Math" panose="02040503050406030204" pitchFamily="18" charset="0"/>
                                <a:cs typeface="Times New Roman" panose="02020603050405020304" pitchFamily="18" charset="0"/>
                              </a:rPr>
                              <m:t>n</m:t>
                            </m:r>
                          </m:e>
                        </m:d>
                      </m:den>
                    </m:f>
                    <m:r>
                      <a:rPr lang="en-US" altLang="zh-CN" sz="2400" b="0" i="0"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m:rPr>
                            <m:sty m:val="p"/>
                          </m:rPr>
                          <a:rPr lang="en-US" altLang="zh-CN" sz="2400">
                            <a:latin typeface="Cambria Math" panose="02040503050406030204" pitchFamily="18" charset="0"/>
                            <a:cs typeface="Times New Roman" panose="02020603050405020304" pitchFamily="18" charset="0"/>
                          </a:rPr>
                          <m:t>log</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n</m:t>
                            </m:r>
                          </m:e>
                        </m:d>
                      </m:e>
                      <m:sup>
                        <m:r>
                          <a:rPr lang="en-US" altLang="zh-CN" sz="2400" b="0" i="1" smtClean="0">
                            <a:latin typeface="Cambria Math" panose="02040503050406030204" pitchFamily="18" charset="0"/>
                            <a:cs typeface="Times New Roman" panose="02020603050405020304" pitchFamily="18" charset="0"/>
                          </a:rPr>
                          <m:t>𝑛</m:t>
                        </m:r>
                      </m:sup>
                    </m:sSup>
                    <m:r>
                      <a:rPr lang="en-US" altLang="zh-CN" sz="2400" b="0" i="0" smtClean="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log</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n</m:t>
                        </m:r>
                      </m:e>
                    </m:d>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0" smtClean="0">
                            <a:latin typeface="Cambria Math" panose="02040503050406030204" pitchFamily="18" charset="0"/>
                            <a:cs typeface="Times New Roman" panose="02020603050405020304" pitchFamily="18" charset="0"/>
                          </a:rPr>
                          <m:t>,  </m:t>
                        </m:r>
                        <m:r>
                          <m:rPr>
                            <m:sty m:val="p"/>
                          </m:rPr>
                          <a:rPr lang="en-US" altLang="zh-CN" sz="2400">
                            <a:latin typeface="Cambria Math" panose="02040503050406030204" pitchFamily="18" charset="0"/>
                            <a:cs typeface="Times New Roman" panose="02020603050405020304" pitchFamily="18" charset="0"/>
                          </a:rPr>
                          <m:t>n</m:t>
                        </m:r>
                      </m:e>
                      <m:sup>
                        <m:r>
                          <a:rPr lang="en-US" altLang="zh-CN" sz="2400" b="0" i="1" smtClean="0">
                            <a:latin typeface="Cambria Math" panose="02040503050406030204" pitchFamily="18" charset="0"/>
                            <a:cs typeface="Times New Roman" panose="02020603050405020304" pitchFamily="18" charset="0"/>
                          </a:rPr>
                          <m:t>0.99</m:t>
                        </m:r>
                      </m:sup>
                    </m:sSup>
                  </m:oMath>
                </a14:m>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mc:Choice>
        <mc:Fallback xmlns="">
          <p:sp>
            <p:nvSpPr>
              <p:cNvPr id="79" name="文本框 78">
                <a:extLst>
                  <a:ext uri="{FF2B5EF4-FFF2-40B4-BE49-F238E27FC236}">
                    <a16:creationId xmlns="" xmlns:a16="http://schemas.microsoft.com/office/drawing/2014/main" xmlns:a14="http://schemas.microsoft.com/office/drawing/2010/main" id="{48DF1DE7-57F6-744D-9987-C38572B108E2}"/>
                  </a:ext>
                </a:extLst>
              </p:cNvPr>
              <p:cNvSpPr txBox="1">
                <a:spLocks noRot="1" noChangeAspect="1" noMove="1" noResize="1" noEditPoints="1" noAdjustHandles="1" noChangeArrowheads="1" noChangeShapeType="1" noTextEdit="1"/>
              </p:cNvSpPr>
              <p:nvPr/>
            </p:nvSpPr>
            <p:spPr>
              <a:xfrm>
                <a:off x="677762" y="1909155"/>
                <a:ext cx="7793318" cy="3649717"/>
              </a:xfrm>
              <a:prstGeom prst="rect">
                <a:avLst/>
              </a:prstGeom>
              <a:blipFill rotWithShape="0">
                <a:blip r:embed="rId4"/>
                <a:stretch>
                  <a:fillRect l="-1173" t="-1169"/>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48DF1DE7-57F6-744D-9987-C38572B108E2}"/>
              </a:ext>
            </a:extLst>
          </p:cNvPr>
          <p:cNvSpPr txBox="1"/>
          <p:nvPr/>
        </p:nvSpPr>
        <p:spPr>
          <a:xfrm>
            <a:off x="738489" y="5083847"/>
            <a:ext cx="8019229" cy="144655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亚线性界限的特点</a:t>
            </a:r>
            <a:r>
              <a:rPr lang="zh-CN" altLang="en-US" sz="2400" dirty="0"/>
              <a:t>：</a:t>
            </a:r>
            <a:endParaRPr lang="en-US" altLang="zh-CN" sz="2400" dirty="0"/>
          </a:p>
          <a:p>
            <a:pPr marL="342900" indent="-342900">
              <a:buFont typeface="+mj-lt"/>
              <a:buAutoNum type="arabicPeriod"/>
            </a:pPr>
            <a:r>
              <a:rPr lang="zh-CN" altLang="en-US" dirty="0">
                <a:latin typeface="Times New Roman" panose="02020603050405020304" pitchFamily="18" charset="0"/>
                <a:cs typeface="Times New Roman" panose="02020603050405020304" pitchFamily="18" charset="0"/>
              </a:rPr>
              <a:t>在时间复杂性中，亚线性界限还不够</a:t>
            </a:r>
            <a:r>
              <a:rPr lang="en-US" altLang="zh-CN" dirty="0">
                <a:latin typeface="Times New Roman" panose="02020603050405020304" pitchFamily="18" charset="0"/>
                <a:cs typeface="Times New Roman" panose="02020603050405020304" pitchFamily="18" charset="0"/>
              </a:rPr>
              <a:t>TM</a:t>
            </a:r>
            <a:r>
              <a:rPr lang="zh-CN" altLang="en-US" dirty="0">
                <a:latin typeface="Times New Roman" panose="02020603050405020304" pitchFamily="18" charset="0"/>
                <a:cs typeface="Times New Roman" panose="02020603050405020304" pitchFamily="18" charset="0"/>
              </a:rPr>
              <a:t>读完输入的。</a:t>
            </a:r>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dirty="0">
                <a:latin typeface="Times New Roman" panose="02020603050405020304" pitchFamily="18" charset="0"/>
                <a:cs typeface="Times New Roman" panose="02020603050405020304" pitchFamily="18" charset="0"/>
              </a:rPr>
              <a:t>在空间复杂性中，</a:t>
            </a:r>
            <a:r>
              <a:rPr lang="en-US" altLang="zh-CN" dirty="0">
                <a:latin typeface="Times New Roman" panose="02020603050405020304" pitchFamily="18" charset="0"/>
                <a:cs typeface="Times New Roman" panose="02020603050405020304" pitchFamily="18" charset="0"/>
              </a:rPr>
              <a:t>TM</a:t>
            </a:r>
            <a:r>
              <a:rPr lang="zh-CN" altLang="en-US" dirty="0">
                <a:latin typeface="Times New Roman" panose="02020603050405020304" pitchFamily="18" charset="0"/>
                <a:cs typeface="Times New Roman" panose="02020603050405020304" pitchFamily="18" charset="0"/>
              </a:rPr>
              <a:t>可以读完整个输入，但是他没有足够的空间存储</a:t>
            </a:r>
            <a:endParaRPr lang="en-US" altLang="zh-CN" dirty="0">
              <a:latin typeface="Times New Roman" panose="02020603050405020304" pitchFamily="18" charset="0"/>
              <a:cs typeface="Times New Roman" panose="02020603050405020304" pitchFamily="18" charset="0"/>
            </a:endParaRPr>
          </a:p>
          <a:p>
            <a:r>
              <a:rPr lang="zh-CN" altLang="en-US" sz="2800" dirty="0">
                <a:solidFill>
                  <a:srgbClr val="FF0000"/>
                </a:solidFill>
                <a:latin typeface="Times New Roman" panose="02020603050405020304" pitchFamily="18" charset="0"/>
                <a:cs typeface="Times New Roman" panose="02020603050405020304" pitchFamily="18" charset="0"/>
              </a:rPr>
              <a:t>所以只用考虑亚线性空间复杂性</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04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42853" y="169244"/>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亚线性空间</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TM</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79" name="文本框 78">
            <a:extLst>
              <a:ext uri="{FF2B5EF4-FFF2-40B4-BE49-F238E27FC236}">
                <a16:creationId xmlns:a16="http://schemas.microsoft.com/office/drawing/2014/main" id="{48DF1DE7-57F6-744D-9987-C38572B108E2}"/>
              </a:ext>
            </a:extLst>
          </p:cNvPr>
          <p:cNvSpPr txBox="1"/>
          <p:nvPr/>
        </p:nvSpPr>
        <p:spPr>
          <a:xfrm>
            <a:off x="777708" y="2081165"/>
            <a:ext cx="4717182" cy="267765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亚线性空间</a:t>
            </a:r>
            <a:r>
              <a:rPr lang="en-US" altLang="zh-CN" sz="2400" b="1" dirty="0"/>
              <a:t>TM</a:t>
            </a:r>
            <a:r>
              <a:rPr lang="zh-CN" altLang="en-US" sz="2400" dirty="0"/>
              <a:t>：</a:t>
            </a:r>
            <a:endParaRPr lang="en-US" altLang="zh-CN" sz="2400" dirty="0"/>
          </a:p>
          <a:p>
            <a:r>
              <a:rPr lang="zh-CN" altLang="en-US" sz="24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把输入和工作区分来，输入作为只读，读写工作在工作带上进行，这条工作带是：亚线性空间的</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p:graphicFrame>
        <p:nvGraphicFramePr>
          <p:cNvPr id="26" name="表格 25"/>
          <p:cNvGraphicFramePr>
            <a:graphicFrameLocks noGrp="1"/>
          </p:cNvGraphicFramePr>
          <p:nvPr>
            <p:extLst>
              <p:ext uri="{D42A27DB-BD31-4B8C-83A1-F6EECF244321}">
                <p14:modId xmlns:p14="http://schemas.microsoft.com/office/powerpoint/2010/main" val="982482290"/>
              </p:ext>
            </p:extLst>
          </p:nvPr>
        </p:nvGraphicFramePr>
        <p:xfrm>
          <a:off x="5835842" y="2188820"/>
          <a:ext cx="4756990" cy="370840"/>
        </p:xfrm>
        <a:graphic>
          <a:graphicData uri="http://schemas.openxmlformats.org/drawingml/2006/table">
            <a:tbl>
              <a:tblPr firstRow="1" bandRow="1">
                <a:tableStyleId>{5940675A-B579-460E-94D1-54222C63F5DA}</a:tableStyleId>
              </a:tblPr>
              <a:tblGrid>
                <a:gridCol w="475699">
                  <a:extLst>
                    <a:ext uri="{9D8B030D-6E8A-4147-A177-3AD203B41FA5}">
                      <a16:colId xmlns:a16="http://schemas.microsoft.com/office/drawing/2014/main" val="20000"/>
                    </a:ext>
                  </a:extLst>
                </a:gridCol>
                <a:gridCol w="475699">
                  <a:extLst>
                    <a:ext uri="{9D8B030D-6E8A-4147-A177-3AD203B41FA5}">
                      <a16:colId xmlns:a16="http://schemas.microsoft.com/office/drawing/2014/main" val="20001"/>
                    </a:ext>
                  </a:extLst>
                </a:gridCol>
                <a:gridCol w="475699">
                  <a:extLst>
                    <a:ext uri="{9D8B030D-6E8A-4147-A177-3AD203B41FA5}">
                      <a16:colId xmlns:a16="http://schemas.microsoft.com/office/drawing/2014/main" val="20002"/>
                    </a:ext>
                  </a:extLst>
                </a:gridCol>
                <a:gridCol w="475699">
                  <a:extLst>
                    <a:ext uri="{9D8B030D-6E8A-4147-A177-3AD203B41FA5}">
                      <a16:colId xmlns:a16="http://schemas.microsoft.com/office/drawing/2014/main" val="20003"/>
                    </a:ext>
                  </a:extLst>
                </a:gridCol>
                <a:gridCol w="475699">
                  <a:extLst>
                    <a:ext uri="{9D8B030D-6E8A-4147-A177-3AD203B41FA5}">
                      <a16:colId xmlns:a16="http://schemas.microsoft.com/office/drawing/2014/main" val="20004"/>
                    </a:ext>
                  </a:extLst>
                </a:gridCol>
                <a:gridCol w="475699">
                  <a:extLst>
                    <a:ext uri="{9D8B030D-6E8A-4147-A177-3AD203B41FA5}">
                      <a16:colId xmlns:a16="http://schemas.microsoft.com/office/drawing/2014/main" val="20005"/>
                    </a:ext>
                  </a:extLst>
                </a:gridCol>
                <a:gridCol w="475699">
                  <a:extLst>
                    <a:ext uri="{9D8B030D-6E8A-4147-A177-3AD203B41FA5}">
                      <a16:colId xmlns:a16="http://schemas.microsoft.com/office/drawing/2014/main" val="20006"/>
                    </a:ext>
                  </a:extLst>
                </a:gridCol>
                <a:gridCol w="475699">
                  <a:extLst>
                    <a:ext uri="{9D8B030D-6E8A-4147-A177-3AD203B41FA5}">
                      <a16:colId xmlns:a16="http://schemas.microsoft.com/office/drawing/2014/main" val="20007"/>
                    </a:ext>
                  </a:extLst>
                </a:gridCol>
                <a:gridCol w="475699">
                  <a:extLst>
                    <a:ext uri="{9D8B030D-6E8A-4147-A177-3AD203B41FA5}">
                      <a16:colId xmlns:a16="http://schemas.microsoft.com/office/drawing/2014/main" val="20008"/>
                    </a:ext>
                  </a:extLst>
                </a:gridCol>
                <a:gridCol w="475699">
                  <a:extLst>
                    <a:ext uri="{9D8B030D-6E8A-4147-A177-3AD203B41FA5}">
                      <a16:colId xmlns:a16="http://schemas.microsoft.com/office/drawing/2014/main" val="20009"/>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sp>
        <p:nvSpPr>
          <p:cNvPr id="27" name="矩形 26"/>
          <p:cNvSpPr/>
          <p:nvPr/>
        </p:nvSpPr>
        <p:spPr>
          <a:xfrm>
            <a:off x="6262639" y="3309172"/>
            <a:ext cx="860614" cy="676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有穷控制</a:t>
            </a:r>
          </a:p>
        </p:txBody>
      </p:sp>
      <p:graphicFrame>
        <p:nvGraphicFramePr>
          <p:cNvPr id="28" name="表格 27"/>
          <p:cNvGraphicFramePr>
            <a:graphicFrameLocks noGrp="1"/>
          </p:cNvGraphicFramePr>
          <p:nvPr>
            <p:extLst>
              <p:ext uri="{D42A27DB-BD31-4B8C-83A1-F6EECF244321}">
                <p14:modId xmlns:p14="http://schemas.microsoft.com/office/powerpoint/2010/main" val="411835386"/>
              </p:ext>
            </p:extLst>
          </p:nvPr>
        </p:nvGraphicFramePr>
        <p:xfrm>
          <a:off x="8136649" y="3419993"/>
          <a:ext cx="2112010" cy="370840"/>
        </p:xfrm>
        <a:graphic>
          <a:graphicData uri="http://schemas.openxmlformats.org/drawingml/2006/table">
            <a:tbl>
              <a:tblPr firstRow="1" bandRow="1">
                <a:tableStyleId>{5940675A-B579-460E-94D1-54222C63F5DA}</a:tableStyleId>
              </a:tblPr>
              <a:tblGrid>
                <a:gridCol w="422402">
                  <a:extLst>
                    <a:ext uri="{9D8B030D-6E8A-4147-A177-3AD203B41FA5}">
                      <a16:colId xmlns:a16="http://schemas.microsoft.com/office/drawing/2014/main" val="20000"/>
                    </a:ext>
                  </a:extLst>
                </a:gridCol>
                <a:gridCol w="422402">
                  <a:extLst>
                    <a:ext uri="{9D8B030D-6E8A-4147-A177-3AD203B41FA5}">
                      <a16:colId xmlns:a16="http://schemas.microsoft.com/office/drawing/2014/main" val="20001"/>
                    </a:ext>
                  </a:extLst>
                </a:gridCol>
                <a:gridCol w="422402">
                  <a:extLst>
                    <a:ext uri="{9D8B030D-6E8A-4147-A177-3AD203B41FA5}">
                      <a16:colId xmlns:a16="http://schemas.microsoft.com/office/drawing/2014/main" val="20002"/>
                    </a:ext>
                  </a:extLst>
                </a:gridCol>
                <a:gridCol w="422402">
                  <a:extLst>
                    <a:ext uri="{9D8B030D-6E8A-4147-A177-3AD203B41FA5}">
                      <a16:colId xmlns:a16="http://schemas.microsoft.com/office/drawing/2014/main" val="20003"/>
                    </a:ext>
                  </a:extLst>
                </a:gridCol>
                <a:gridCol w="422402">
                  <a:extLst>
                    <a:ext uri="{9D8B030D-6E8A-4147-A177-3AD203B41FA5}">
                      <a16:colId xmlns:a16="http://schemas.microsoft.com/office/drawing/2014/main" val="20004"/>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4178105586"/>
              </p:ext>
            </p:extLst>
          </p:nvPr>
        </p:nvGraphicFramePr>
        <p:xfrm>
          <a:off x="5835842" y="4573401"/>
          <a:ext cx="4646734" cy="370840"/>
        </p:xfrm>
        <a:graphic>
          <a:graphicData uri="http://schemas.openxmlformats.org/drawingml/2006/table">
            <a:tbl>
              <a:tblPr firstRow="1" bandRow="1">
                <a:tableStyleId>{5940675A-B579-460E-94D1-54222C63F5DA}</a:tableStyleId>
              </a:tblPr>
              <a:tblGrid>
                <a:gridCol w="475699">
                  <a:extLst>
                    <a:ext uri="{9D8B030D-6E8A-4147-A177-3AD203B41FA5}">
                      <a16:colId xmlns:a16="http://schemas.microsoft.com/office/drawing/2014/main" val="20000"/>
                    </a:ext>
                  </a:extLst>
                </a:gridCol>
                <a:gridCol w="475699">
                  <a:extLst>
                    <a:ext uri="{9D8B030D-6E8A-4147-A177-3AD203B41FA5}">
                      <a16:colId xmlns:a16="http://schemas.microsoft.com/office/drawing/2014/main" val="20001"/>
                    </a:ext>
                  </a:extLst>
                </a:gridCol>
                <a:gridCol w="475699">
                  <a:extLst>
                    <a:ext uri="{9D8B030D-6E8A-4147-A177-3AD203B41FA5}">
                      <a16:colId xmlns:a16="http://schemas.microsoft.com/office/drawing/2014/main" val="20002"/>
                    </a:ext>
                  </a:extLst>
                </a:gridCol>
                <a:gridCol w="475699">
                  <a:extLst>
                    <a:ext uri="{9D8B030D-6E8A-4147-A177-3AD203B41FA5}">
                      <a16:colId xmlns:a16="http://schemas.microsoft.com/office/drawing/2014/main" val="20003"/>
                    </a:ext>
                  </a:extLst>
                </a:gridCol>
                <a:gridCol w="475699">
                  <a:extLst>
                    <a:ext uri="{9D8B030D-6E8A-4147-A177-3AD203B41FA5}">
                      <a16:colId xmlns:a16="http://schemas.microsoft.com/office/drawing/2014/main" val="20004"/>
                    </a:ext>
                  </a:extLst>
                </a:gridCol>
                <a:gridCol w="412078">
                  <a:extLst>
                    <a:ext uri="{9D8B030D-6E8A-4147-A177-3AD203B41FA5}">
                      <a16:colId xmlns:a16="http://schemas.microsoft.com/office/drawing/2014/main" val="20005"/>
                    </a:ext>
                  </a:extLst>
                </a:gridCol>
                <a:gridCol w="429064">
                  <a:extLst>
                    <a:ext uri="{9D8B030D-6E8A-4147-A177-3AD203B41FA5}">
                      <a16:colId xmlns:a16="http://schemas.microsoft.com/office/drawing/2014/main" val="20006"/>
                    </a:ext>
                  </a:extLst>
                </a:gridCol>
                <a:gridCol w="475699">
                  <a:extLst>
                    <a:ext uri="{9D8B030D-6E8A-4147-A177-3AD203B41FA5}">
                      <a16:colId xmlns:a16="http://schemas.microsoft.com/office/drawing/2014/main" val="20007"/>
                    </a:ext>
                  </a:extLst>
                </a:gridCol>
                <a:gridCol w="475699">
                  <a:extLst>
                    <a:ext uri="{9D8B030D-6E8A-4147-A177-3AD203B41FA5}">
                      <a16:colId xmlns:a16="http://schemas.microsoft.com/office/drawing/2014/main" val="20008"/>
                    </a:ext>
                  </a:extLst>
                </a:gridCol>
                <a:gridCol w="475699">
                  <a:extLst>
                    <a:ext uri="{9D8B030D-6E8A-4147-A177-3AD203B41FA5}">
                      <a16:colId xmlns:a16="http://schemas.microsoft.com/office/drawing/2014/main" val="20009"/>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sp>
        <p:nvSpPr>
          <p:cNvPr id="30" name="文本框 29"/>
          <p:cNvSpPr txBox="1"/>
          <p:nvPr/>
        </p:nvSpPr>
        <p:spPr>
          <a:xfrm>
            <a:off x="7304657" y="1777661"/>
            <a:ext cx="1409552" cy="369332"/>
          </a:xfrm>
          <a:prstGeom prst="rect">
            <a:avLst/>
          </a:prstGeom>
          <a:noFill/>
        </p:spPr>
        <p:txBody>
          <a:bodyPr wrap="square" rtlCol="0">
            <a:spAutoFit/>
          </a:bodyPr>
          <a:lstStyle/>
          <a:p>
            <a:r>
              <a:rPr lang="zh-CN" altLang="en-US" dirty="0"/>
              <a:t>只读输入带</a:t>
            </a:r>
          </a:p>
        </p:txBody>
      </p:sp>
      <p:sp>
        <p:nvSpPr>
          <p:cNvPr id="31" name="文本框 30"/>
          <p:cNvSpPr txBox="1"/>
          <p:nvPr/>
        </p:nvSpPr>
        <p:spPr>
          <a:xfrm>
            <a:off x="7357997" y="4939983"/>
            <a:ext cx="1409552" cy="369332"/>
          </a:xfrm>
          <a:prstGeom prst="rect">
            <a:avLst/>
          </a:prstGeom>
          <a:noFill/>
        </p:spPr>
        <p:txBody>
          <a:bodyPr wrap="square" rtlCol="0">
            <a:spAutoFit/>
          </a:bodyPr>
          <a:lstStyle/>
          <a:p>
            <a:r>
              <a:rPr lang="zh-CN" altLang="en-US" dirty="0"/>
              <a:t>只写输出带</a:t>
            </a:r>
          </a:p>
        </p:txBody>
      </p:sp>
      <p:sp>
        <p:nvSpPr>
          <p:cNvPr id="32" name="文本框 31"/>
          <p:cNvSpPr txBox="1"/>
          <p:nvPr/>
        </p:nvSpPr>
        <p:spPr>
          <a:xfrm>
            <a:off x="9281069" y="2982081"/>
            <a:ext cx="1409552" cy="369332"/>
          </a:xfrm>
          <a:prstGeom prst="rect">
            <a:avLst/>
          </a:prstGeom>
          <a:noFill/>
        </p:spPr>
        <p:txBody>
          <a:bodyPr wrap="square" rtlCol="0">
            <a:spAutoFit/>
          </a:bodyPr>
          <a:lstStyle/>
          <a:p>
            <a:r>
              <a:rPr lang="zh-CN" altLang="en-US" dirty="0"/>
              <a:t>读写工作带</a:t>
            </a:r>
          </a:p>
        </p:txBody>
      </p:sp>
      <p:cxnSp>
        <p:nvCxnSpPr>
          <p:cNvPr id="33" name="直接连接符 32"/>
          <p:cNvCxnSpPr/>
          <p:nvPr/>
        </p:nvCxnSpPr>
        <p:spPr>
          <a:xfrm>
            <a:off x="8136649" y="3790833"/>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248659" y="3770400"/>
            <a:ext cx="0" cy="54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248659" y="3790833"/>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8136649" y="4136499"/>
            <a:ext cx="2112010" cy="2286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p:cNvSpPr/>
              <p:nvPr/>
            </p:nvSpPr>
            <p:spPr>
              <a:xfrm>
                <a:off x="8869193" y="3943068"/>
                <a:ext cx="7099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2"/>
                          </a:solidFill>
                          <a:latin typeface="Cambria Math" panose="02040503050406030204" pitchFamily="18" charset="0"/>
                          <a:cs typeface="Times New Roman" panose="02020603050405020304" pitchFamily="18" charset="0"/>
                        </a:rPr>
                        <m:t>𝑓</m:t>
                      </m:r>
                      <m:r>
                        <a:rPr lang="en-US" altLang="zh-CN" i="1" smtClean="0">
                          <a:solidFill>
                            <a:schemeClr val="accent2"/>
                          </a:solidFill>
                          <a:latin typeface="Cambria Math" panose="02040503050406030204" pitchFamily="18" charset="0"/>
                          <a:cs typeface="Times New Roman" panose="02020603050405020304" pitchFamily="18" charset="0"/>
                        </a:rPr>
                        <m:t>(</m:t>
                      </m:r>
                      <m:r>
                        <a:rPr lang="en-US" altLang="zh-CN" i="1" smtClean="0">
                          <a:solidFill>
                            <a:schemeClr val="accent2"/>
                          </a:solidFill>
                          <a:latin typeface="Cambria Math" panose="02040503050406030204" pitchFamily="18" charset="0"/>
                          <a:cs typeface="Times New Roman" panose="02020603050405020304" pitchFamily="18" charset="0"/>
                        </a:rPr>
                        <m:t>𝑛</m:t>
                      </m:r>
                      <m:r>
                        <a:rPr lang="en-US" altLang="zh-CN" i="1" smtClean="0">
                          <a:solidFill>
                            <a:schemeClr val="accent2"/>
                          </a:solidFill>
                          <a:latin typeface="Cambria Math" panose="02040503050406030204" pitchFamily="18" charset="0"/>
                          <a:cs typeface="Times New Roman" panose="02020603050405020304" pitchFamily="18" charset="0"/>
                        </a:rPr>
                        <m:t>)</m:t>
                      </m:r>
                    </m:oMath>
                  </m:oMathPara>
                </a14:m>
                <a:endParaRPr lang="zh-CN" altLang="en-US" dirty="0">
                  <a:solidFill>
                    <a:schemeClr val="accent2"/>
                  </a:solidFill>
                </a:endParaRPr>
              </a:p>
            </p:txBody>
          </p:sp>
        </mc:Choice>
        <mc:Fallback xmlns="">
          <p:sp>
            <p:nvSpPr>
              <p:cNvPr id="37" name="矩形 36"/>
              <p:cNvSpPr>
                <a:spLocks noRot="1" noChangeAspect="1" noMove="1" noResize="1" noEditPoints="1" noAdjustHandles="1" noChangeArrowheads="1" noChangeShapeType="1" noTextEdit="1"/>
              </p:cNvSpPr>
              <p:nvPr/>
            </p:nvSpPr>
            <p:spPr>
              <a:xfrm>
                <a:off x="8869193" y="3943068"/>
                <a:ext cx="709938" cy="369332"/>
              </a:xfrm>
              <a:prstGeom prst="rect">
                <a:avLst/>
              </a:prstGeom>
              <a:blipFill rotWithShape="0">
                <a:blip r:embed="rId3"/>
                <a:stretch>
                  <a:fillRect b="-13333"/>
                </a:stretch>
              </a:blipFill>
            </p:spPr>
            <p:txBody>
              <a:bodyPr/>
              <a:lstStyle/>
              <a:p>
                <a:r>
                  <a:rPr lang="zh-CN" altLang="en-US">
                    <a:noFill/>
                  </a:rPr>
                  <a:t> </a:t>
                </a:r>
              </a:p>
            </p:txBody>
          </p:sp>
        </mc:Fallback>
      </mc:AlternateContent>
      <p:cxnSp>
        <p:nvCxnSpPr>
          <p:cNvPr id="38" name="曲线连接符 37"/>
          <p:cNvCxnSpPr>
            <a:stCxn id="27" idx="3"/>
          </p:cNvCxnSpPr>
          <p:nvPr/>
        </p:nvCxnSpPr>
        <p:spPr>
          <a:xfrm flipH="1" flipV="1">
            <a:off x="6346311" y="2566119"/>
            <a:ext cx="776942" cy="1081121"/>
          </a:xfrm>
          <a:prstGeom prst="curvedConnector4">
            <a:avLst>
              <a:gd name="adj1" fmla="val -29423"/>
              <a:gd name="adj2" fmla="val 656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7" idx="3"/>
            <a:endCxn id="28" idx="0"/>
          </p:cNvCxnSpPr>
          <p:nvPr/>
        </p:nvCxnSpPr>
        <p:spPr>
          <a:xfrm flipV="1">
            <a:off x="7123253" y="3419993"/>
            <a:ext cx="2069401" cy="227247"/>
          </a:xfrm>
          <a:prstGeom prst="curvedConnector4">
            <a:avLst>
              <a:gd name="adj1" fmla="val 24485"/>
              <a:gd name="adj2" fmla="val 24936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7" idx="3"/>
          </p:cNvCxnSpPr>
          <p:nvPr/>
        </p:nvCxnSpPr>
        <p:spPr>
          <a:xfrm>
            <a:off x="7123253" y="3647240"/>
            <a:ext cx="826162" cy="92562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46302" y="4297156"/>
            <a:ext cx="4421596" cy="923330"/>
          </a:xfrm>
          <a:prstGeom prst="rect">
            <a:avLst/>
          </a:prstGeom>
        </p:spPr>
        <p:txBody>
          <a:bodyPr wrap="square">
            <a:spAutoFit/>
          </a:bodyPr>
          <a:lstStyle/>
          <a:p>
            <a:r>
              <a:rPr lang="zh-CN" altLang="en-US" dirty="0"/>
              <a:t>一条输入带（外存）作为只读（不是单向，来回读），不计入时间复杂性；一条工作带（内存）可读写，计入时间复杂度。</a:t>
            </a:r>
            <a:endParaRPr lang="en-US" altLang="zh-CN" i="1" dirty="0">
              <a:latin typeface="Times New Roman" panose="02020603050405020304" pitchFamily="18" charset="0"/>
              <a:cs typeface="Times New Roman" panose="02020603050405020304" pitchFamily="18" charset="0"/>
            </a:endParaRPr>
          </a:p>
        </p:txBody>
      </p:sp>
      <p:sp>
        <p:nvSpPr>
          <p:cNvPr id="42" name="矩形 41"/>
          <p:cNvSpPr/>
          <p:nvPr/>
        </p:nvSpPr>
        <p:spPr>
          <a:xfrm>
            <a:off x="6936315" y="5520226"/>
            <a:ext cx="3312343"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CD-ROM(</a:t>
            </a:r>
            <a:r>
              <a:rPr lang="zh-CN" altLang="en-US" dirty="0">
                <a:latin typeface="Times New Roman" panose="02020603050405020304" pitchFamily="18" charset="0"/>
                <a:cs typeface="Times New Roman" panose="02020603050405020304" pitchFamily="18" charset="0"/>
              </a:rPr>
              <a:t>光盘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小内存</a:t>
            </a:r>
            <a:r>
              <a:rPr lang="en-US" altLang="zh-CN" dirty="0">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3589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23106"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类，</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类</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8DF1DE7-57F6-744D-9987-C38572B108E2}"/>
                  </a:ext>
                </a:extLst>
              </p:cNvPr>
              <p:cNvSpPr txBox="1"/>
              <p:nvPr/>
            </p:nvSpPr>
            <p:spPr>
              <a:xfrm>
                <a:off x="1038754" y="885592"/>
                <a:ext cx="6505907" cy="5447645"/>
              </a:xfrm>
              <a:prstGeom prst="rect">
                <a:avLst/>
              </a:prstGeom>
              <a:noFill/>
            </p:spPr>
            <p:txBody>
              <a:bodyPr wrap="square" rtlCol="0">
                <a:spAutoFit/>
              </a:bodyPr>
              <a:lstStyle/>
              <a:p>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对数空间复杂性类（</a:t>
                </a:r>
                <a:r>
                  <a:rPr lang="en-US" altLang="zh-CN" sz="2400" dirty="0">
                    <a:latin typeface="Times New Roman" panose="02020603050405020304" pitchFamily="18" charset="0"/>
                    <a:cs typeface="Times New Roman" panose="02020603050405020304" pitchFamily="18" charset="0"/>
                  </a:rPr>
                  <a:t>L</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L=SPACE(</a:t>
                </a:r>
                <a14:m>
                  <m:oMath xmlns:m="http://schemas.openxmlformats.org/officeDocument/2006/math">
                    <m:r>
                      <a:rPr lang="en-US" altLang="zh-CN" sz="2400" b="1" i="1">
                        <a:solidFill>
                          <a:srgbClr val="FF0000"/>
                        </a:solidFill>
                        <a:latin typeface="Cambria Math" panose="02040503050406030204" pitchFamily="18" charset="0"/>
                        <a:cs typeface="Times New Roman" panose="02020603050405020304" pitchFamily="18" charset="0"/>
                      </a:rPr>
                      <m:t>𝒍𝒐𝒈</m:t>
                    </m:r>
                    <m:d>
                      <m:dPr>
                        <m:ctrlPr>
                          <a:rPr lang="en-US" altLang="zh-CN" sz="2400" b="1" i="1">
                            <a:solidFill>
                              <a:srgbClr val="FF0000"/>
                            </a:solidFill>
                            <a:latin typeface="Cambria Math" panose="02040503050406030204" pitchFamily="18" charset="0"/>
                            <a:cs typeface="Times New Roman" panose="02020603050405020304" pitchFamily="18" charset="0"/>
                          </a:rPr>
                        </m:ctrlPr>
                      </m:dPr>
                      <m:e>
                        <m:r>
                          <a:rPr lang="en-US" altLang="zh-CN" sz="2400" b="1" i="1">
                            <a:solidFill>
                              <a:srgbClr val="FF0000"/>
                            </a:solidFill>
                            <a:latin typeface="Cambria Math" panose="02040503050406030204" pitchFamily="18" charset="0"/>
                            <a:cs typeface="Times New Roman" panose="02020603050405020304" pitchFamily="18" charset="0"/>
                          </a:rPr>
                          <m:t>𝒏</m:t>
                        </m:r>
                      </m:e>
                    </m:d>
                  </m:oMath>
                </a14:m>
                <a:r>
                  <a:rPr lang="en-US" altLang="zh-CN" sz="2400" b="1" i="1" dirty="0">
                    <a:solidFill>
                      <a:srgbClr val="FF0000"/>
                    </a:solidFill>
                    <a:latin typeface="Times New Roman" panose="02020603050405020304" pitchFamily="18" charset="0"/>
                    <a:cs typeface="Times New Roman" panose="02020603050405020304" pitchFamily="18" charset="0"/>
                  </a:rPr>
                  <a:t>)</a:t>
                </a:r>
                <a:endParaRPr lang="en-US" altLang="zh-CN" sz="2400" b="1" i="1"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确定型图灵机在对数空间内可判定的语言类</a:t>
                </a: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和非确定对数空间类（</a:t>
                </a:r>
                <a:r>
                  <a:rPr lang="en-US" altLang="zh-CN" sz="2400" dirty="0">
                    <a:latin typeface="Times New Roman" panose="02020603050405020304" pitchFamily="18" charset="0"/>
                    <a:cs typeface="Times New Roman" panose="02020603050405020304" pitchFamily="18" charset="0"/>
                  </a:rPr>
                  <a:t>NL</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altLang="zh-CN" sz="1200" dirty="0">
                  <a:latin typeface="Times New Roman" panose="02020603050405020304" pitchFamily="18" charset="0"/>
                  <a:cs typeface="Times New Roman" panose="02020603050405020304" pitchFamily="18" charset="0"/>
                </a:endParaRPr>
              </a:p>
              <a:p>
                <a:r>
                  <a:rPr lang="en-US" altLang="zh-CN" sz="2400" b="1" i="1" dirty="0">
                    <a:solidFill>
                      <a:srgbClr val="FF0000"/>
                    </a:solidFill>
                    <a:latin typeface="Times New Roman" panose="02020603050405020304" pitchFamily="18" charset="0"/>
                    <a:cs typeface="Times New Roman" panose="02020603050405020304" pitchFamily="18" charset="0"/>
                  </a:rPr>
                  <a:t>                   N L=NSPACE(</a:t>
                </a:r>
                <a14:m>
                  <m:oMath xmlns:m="http://schemas.openxmlformats.org/officeDocument/2006/math">
                    <m:r>
                      <a:rPr lang="en-US" altLang="zh-CN" sz="2400" b="1" i="1">
                        <a:solidFill>
                          <a:srgbClr val="FF0000"/>
                        </a:solidFill>
                        <a:latin typeface="Cambria Math" panose="02040503050406030204" pitchFamily="18" charset="0"/>
                        <a:cs typeface="Times New Roman" panose="02020603050405020304" pitchFamily="18" charset="0"/>
                      </a:rPr>
                      <m:t>𝒍𝒐𝒈</m:t>
                    </m:r>
                    <m:d>
                      <m:dPr>
                        <m:ctrlPr>
                          <a:rPr lang="en-US" altLang="zh-CN" sz="2400" b="1" i="1">
                            <a:solidFill>
                              <a:srgbClr val="FF0000"/>
                            </a:solidFill>
                            <a:latin typeface="Cambria Math" panose="02040503050406030204" pitchFamily="18" charset="0"/>
                            <a:cs typeface="Times New Roman" panose="02020603050405020304" pitchFamily="18" charset="0"/>
                          </a:rPr>
                        </m:ctrlPr>
                      </m:dPr>
                      <m:e>
                        <m:r>
                          <a:rPr lang="en-US" altLang="zh-CN" sz="2400" b="1" i="1">
                            <a:solidFill>
                              <a:srgbClr val="FF0000"/>
                            </a:solidFill>
                            <a:latin typeface="Cambria Math" panose="02040503050406030204" pitchFamily="18" charset="0"/>
                            <a:cs typeface="Times New Roman" panose="02020603050405020304" pitchFamily="18" charset="0"/>
                          </a:rPr>
                          <m:t>𝒏</m:t>
                        </m:r>
                      </m:e>
                    </m:d>
                  </m:oMath>
                </a14:m>
                <a:r>
                  <a:rPr lang="en-US" altLang="zh-CN" sz="2400" b="1" i="1" dirty="0">
                    <a:solidFill>
                      <a:srgbClr val="FF0000"/>
                    </a:solidFill>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非确定型图灵机在对数空间内可判定的语言类</a:t>
                </a:r>
                <a:endParaRPr lang="en-US" altLang="zh-CN" sz="24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 xmlns:a16="http://schemas.microsoft.com/office/drawing/2014/main" xmlns:a14="http://schemas.microsoft.com/office/drawing/2010/main" id="{48DF1DE7-57F6-744D-9987-C38572B108E2}"/>
                  </a:ext>
                </a:extLst>
              </p:cNvPr>
              <p:cNvSpPr txBox="1">
                <a:spLocks noRot="1" noChangeAspect="1" noMove="1" noResize="1" noEditPoints="1" noAdjustHandles="1" noChangeArrowheads="1" noChangeShapeType="1" noTextEdit="1"/>
              </p:cNvSpPr>
              <p:nvPr/>
            </p:nvSpPr>
            <p:spPr>
              <a:xfrm>
                <a:off x="1038754" y="885592"/>
                <a:ext cx="6505907" cy="5447645"/>
              </a:xfrm>
              <a:prstGeom prst="rect">
                <a:avLst/>
              </a:prstGeom>
              <a:blipFill rotWithShape="0">
                <a:blip r:embed="rId3"/>
                <a:stretch>
                  <a:fillRect l="-1217" r="-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763773" y="1572422"/>
                <a:ext cx="2907101" cy="835100"/>
              </a:xfrm>
              <a:prstGeom prst="rect">
                <a:avLst/>
              </a:prstGeom>
              <a:noFill/>
            </p:spPr>
            <p:txBody>
              <a:bodyPr wrap="square" rtlCol="0">
                <a:spAutoFit/>
              </a:bodyPr>
              <a:lstStyle/>
              <a:p>
                <a:r>
                  <a:rPr lang="zh-CN" altLang="en-US" sz="2400" dirty="0">
                    <a:solidFill>
                      <a:schemeClr val="accent1"/>
                    </a:solidFill>
                  </a:rPr>
                  <a:t>为什么考虑</a:t>
                </a:r>
                <a14:m>
                  <m:oMath xmlns:m="http://schemas.openxmlformats.org/officeDocument/2006/math">
                    <m:r>
                      <m:rPr>
                        <m:sty m:val="p"/>
                      </m:rPr>
                      <a:rPr lang="en-US" altLang="zh-CN" sz="2400" i="1" dirty="0" smtClean="0">
                        <a:solidFill>
                          <a:schemeClr val="accent1"/>
                        </a:solidFill>
                        <a:latin typeface="Cambria Math" panose="02040503050406030204" pitchFamily="18" charset="0"/>
                      </a:rPr>
                      <m:t>log</m:t>
                    </m:r>
                    <m:r>
                      <a:rPr lang="en-US" altLang="zh-CN" sz="2400" i="1" dirty="0" smtClean="0">
                        <a:solidFill>
                          <a:schemeClr val="accent1"/>
                        </a:solidFill>
                        <a:latin typeface="Cambria Math" panose="02040503050406030204" pitchFamily="18" charset="0"/>
                      </a:rPr>
                      <m:t>⁡</m:t>
                    </m:r>
                    <m:r>
                      <a:rPr lang="en-US" altLang="zh-CN" sz="2400" i="1" dirty="0" smtClean="0">
                        <a:solidFill>
                          <a:schemeClr val="accent1"/>
                        </a:solidFill>
                        <a:latin typeface="Cambria Math" panose="02040503050406030204" pitchFamily="18" charset="0"/>
                      </a:rPr>
                      <m:t>𝑛</m:t>
                    </m:r>
                    <m:r>
                      <a:rPr lang="en-US" altLang="zh-CN" sz="2400" i="1" dirty="0" smtClean="0">
                        <a:solidFill>
                          <a:schemeClr val="accent1"/>
                        </a:solidFill>
                        <a:latin typeface="Cambria Math" panose="02040503050406030204" pitchFamily="18" charset="0"/>
                      </a:rPr>
                      <m:t> </m:t>
                    </m:r>
                  </m:oMath>
                </a14:m>
                <a:r>
                  <a:rPr lang="zh-CN" altLang="en-US" sz="2400" dirty="0">
                    <a:solidFill>
                      <a:schemeClr val="accent1"/>
                    </a:solidFill>
                  </a:rPr>
                  <a:t>而不是</a:t>
                </a:r>
                <a14:m>
                  <m:oMath xmlns:m="http://schemas.openxmlformats.org/officeDocument/2006/math">
                    <m:rad>
                      <m:radPr>
                        <m:degHide m:val="on"/>
                        <m:ctrlPr>
                          <a:rPr lang="zh-CN" altLang="en-US" sz="2400" i="1" smtClean="0">
                            <a:solidFill>
                              <a:schemeClr val="accent1"/>
                            </a:solidFill>
                            <a:latin typeface="Cambria Math" panose="02040503050406030204" pitchFamily="18" charset="0"/>
                          </a:rPr>
                        </m:ctrlPr>
                      </m:radPr>
                      <m:deg/>
                      <m:e>
                        <m:r>
                          <a:rPr lang="en-US" altLang="zh-CN" sz="2400" b="0" i="1" smtClean="0">
                            <a:solidFill>
                              <a:schemeClr val="accent1"/>
                            </a:solidFill>
                            <a:latin typeface="Cambria Math" panose="02040503050406030204" pitchFamily="18" charset="0"/>
                          </a:rPr>
                          <m:t>𝑛</m:t>
                        </m:r>
                      </m:e>
                    </m:rad>
                  </m:oMath>
                </a14:m>
                <a:r>
                  <a:rPr lang="zh-CN" altLang="en-US" sz="2400" dirty="0">
                    <a:solidFill>
                      <a:schemeClr val="accent1"/>
                    </a:solidFill>
                  </a:rPr>
                  <a:t>或者</a:t>
                </a:r>
                <a14:m>
                  <m:oMath xmlns:m="http://schemas.openxmlformats.org/officeDocument/2006/math">
                    <m:sSup>
                      <m:sSupPr>
                        <m:ctrlPr>
                          <a:rPr lang="en-US" altLang="zh-CN" sz="2400" i="1" dirty="0" smtClean="0">
                            <a:solidFill>
                              <a:schemeClr val="accent1"/>
                            </a:solidFill>
                            <a:latin typeface="Cambria Math" panose="02040503050406030204" pitchFamily="18" charset="0"/>
                          </a:rPr>
                        </m:ctrlPr>
                      </m:sSupPr>
                      <m:e>
                        <m:r>
                          <m:rPr>
                            <m:sty m:val="p"/>
                          </m:rPr>
                          <a:rPr lang="en-US" altLang="zh-CN" sz="2400" i="1" dirty="0">
                            <a:solidFill>
                              <a:schemeClr val="accent1"/>
                            </a:solidFill>
                            <a:latin typeface="Cambria Math" panose="02040503050406030204" pitchFamily="18" charset="0"/>
                          </a:rPr>
                          <m:t>log</m:t>
                        </m:r>
                      </m:e>
                      <m:sup>
                        <m:r>
                          <a:rPr lang="en-US" altLang="zh-CN" sz="2400" b="0" i="1" dirty="0" smtClean="0">
                            <a:solidFill>
                              <a:schemeClr val="accent1"/>
                            </a:solidFill>
                            <a:latin typeface="Cambria Math" panose="02040503050406030204" pitchFamily="18" charset="0"/>
                          </a:rPr>
                          <m:t>2</m:t>
                        </m:r>
                      </m:sup>
                    </m:sSup>
                    <m:r>
                      <a:rPr lang="en-US" altLang="zh-CN" sz="2400" b="0" i="1" dirty="0" smtClean="0">
                        <a:solidFill>
                          <a:schemeClr val="accent1"/>
                        </a:solidFill>
                        <a:latin typeface="Cambria Math" panose="02040503050406030204" pitchFamily="18" charset="0"/>
                      </a:rPr>
                      <m:t>𝑛</m:t>
                    </m:r>
                  </m:oMath>
                </a14:m>
                <a:r>
                  <a:rPr lang="zh-CN" altLang="en-US" sz="2400" dirty="0">
                    <a:solidFill>
                      <a:schemeClr val="accent1"/>
                    </a:solidFill>
                  </a:rPr>
                  <a:t> </a:t>
                </a:r>
                <a:r>
                  <a:rPr lang="en-US" altLang="zh-CN" sz="2400" dirty="0">
                    <a:solidFill>
                      <a:schemeClr val="accent1"/>
                    </a:solidFill>
                  </a:rPr>
                  <a:t>?</a:t>
                </a:r>
                <a:endParaRPr lang="zh-CN" altLang="en-US" sz="2400"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763773" y="1572422"/>
                <a:ext cx="2907101" cy="835100"/>
              </a:xfrm>
              <a:prstGeom prst="rect">
                <a:avLst/>
              </a:prstGeom>
              <a:blipFill rotWithShape="0">
                <a:blip r:embed="rId4"/>
                <a:stretch>
                  <a:fillRect l="-3361" t="-5109" b="-16788"/>
                </a:stretch>
              </a:blipFill>
            </p:spPr>
            <p:txBody>
              <a:bodyPr/>
              <a:lstStyle/>
              <a:p>
                <a:r>
                  <a:rPr lang="zh-CN" altLang="en-US">
                    <a:noFill/>
                  </a:rPr>
                  <a:t> </a:t>
                </a:r>
              </a:p>
            </p:txBody>
          </p:sp>
        </mc:Fallback>
      </mc:AlternateContent>
      <p:sp>
        <p:nvSpPr>
          <p:cNvPr id="13" name="云形标注 12"/>
          <p:cNvSpPr/>
          <p:nvPr/>
        </p:nvSpPr>
        <p:spPr>
          <a:xfrm>
            <a:off x="7203057" y="685644"/>
            <a:ext cx="3467817" cy="2747669"/>
          </a:xfrm>
          <a:prstGeom prst="cloudCallout">
            <a:avLst>
              <a:gd name="adj1" fmla="val -57270"/>
              <a:gd name="adj2" fmla="val 474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824156" y="3609414"/>
            <a:ext cx="3916393" cy="1477328"/>
          </a:xfrm>
          <a:prstGeom prst="rect">
            <a:avLst/>
          </a:prstGeom>
          <a:noFill/>
        </p:spPr>
        <p:txBody>
          <a:bodyPr wrap="square" rtlCol="0">
            <a:spAutoFit/>
          </a:bodyPr>
          <a:lstStyle/>
          <a:p>
            <a:pPr marL="342900" indent="-342900">
              <a:buFont typeface="+mj-lt"/>
              <a:buAutoNum type="arabicPeriod"/>
            </a:pPr>
            <a:r>
              <a:rPr lang="zh-CN" altLang="en-US" dirty="0">
                <a:solidFill>
                  <a:schemeClr val="accent1"/>
                </a:solidFill>
              </a:rPr>
              <a:t>稳健性：与机器模型和编码方法无关</a:t>
            </a:r>
            <a:endParaRPr lang="en-US" altLang="zh-CN" dirty="0">
              <a:solidFill>
                <a:schemeClr val="accent1"/>
              </a:solidFill>
            </a:endParaRPr>
          </a:p>
          <a:p>
            <a:pPr marL="342900" indent="-342900">
              <a:buFont typeface="+mj-lt"/>
              <a:buAutoNum type="arabicPeriod"/>
            </a:pPr>
            <a:endParaRPr lang="en-US" altLang="zh-CN" dirty="0">
              <a:solidFill>
                <a:schemeClr val="accent1"/>
              </a:solidFill>
            </a:endParaRPr>
          </a:p>
          <a:p>
            <a:pPr marL="342900" indent="-342900">
              <a:buFont typeface="+mj-lt"/>
              <a:buAutoNum type="arabicPeriod"/>
            </a:pPr>
            <a:r>
              <a:rPr lang="zh-CN" altLang="en-US" dirty="0">
                <a:solidFill>
                  <a:schemeClr val="accent1"/>
                </a:solidFill>
              </a:rPr>
              <a:t>丰富性： 足以表示指向输入的指针，足够求解很多有趣的问题</a:t>
            </a:r>
          </a:p>
        </p:txBody>
      </p:sp>
    </p:spTree>
    <p:extLst>
      <p:ext uri="{BB962C8B-B14F-4D97-AF65-F5344CB8AC3E}">
        <p14:creationId xmlns:p14="http://schemas.microsoft.com/office/powerpoint/2010/main" val="322080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35904" y="189117"/>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类举例</a:t>
              </a:r>
            </a:p>
          </p:txBody>
        </p:sp>
      </p:grpSp>
      <mc:AlternateContent xmlns:mc="http://schemas.openxmlformats.org/markup-compatibility/2006" xmlns:a14="http://schemas.microsoft.com/office/drawing/2010/main">
        <mc:Choice Requires="a14">
          <p:sp>
            <p:nvSpPr>
              <p:cNvPr id="14" name="文本框 13"/>
              <p:cNvSpPr txBox="1"/>
              <p:nvPr/>
            </p:nvSpPr>
            <p:spPr>
              <a:xfrm>
                <a:off x="627236" y="1052423"/>
                <a:ext cx="10431827" cy="1029834"/>
              </a:xfrm>
              <a:prstGeom prst="rect">
                <a:avLst/>
              </a:prstGeom>
              <a:noFill/>
            </p:spPr>
            <p:txBody>
              <a:bodyPr wrap="square" rtlCol="0">
                <a:spAutoFit/>
              </a:bodyPr>
              <a:lstStyle/>
              <a:p>
                <a:r>
                  <a:rPr lang="zh-CN" altLang="en-US" sz="2000" b="1" dirty="0"/>
                  <a:t>例</a:t>
                </a:r>
                <a:r>
                  <a:rPr lang="en-US" altLang="zh-CN" sz="2000" b="1" dirty="0"/>
                  <a:t>9.13 </a:t>
                </a:r>
                <a:r>
                  <a:rPr lang="zh-CN" altLang="en-US" sz="2000" dirty="0"/>
                  <a:t>语言</a:t>
                </a:r>
                <a14:m>
                  <m:oMath xmlns:m="http://schemas.openxmlformats.org/officeDocument/2006/math">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0</m:t>
                        </m:r>
                      </m:e>
                      <m:sup>
                        <m:r>
                          <m:rPr>
                            <m:sty m:val="p"/>
                          </m:rPr>
                          <a:rPr lang="en-US" altLang="zh-CN" sz="2000" i="1">
                            <a:latin typeface="Cambria Math" panose="02040503050406030204" pitchFamily="18" charset="0"/>
                          </a:rPr>
                          <m:t>k</m:t>
                        </m:r>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en-US" altLang="zh-CN" sz="2000" b="0" i="1" smtClean="0">
                            <a:latin typeface="Cambria Math" panose="02040503050406030204" pitchFamily="18" charset="0"/>
                          </a:rPr>
                          <m:t>𝑘</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rPr>
                      <m:t>}</m:t>
                    </m:r>
                  </m:oMath>
                </a14:m>
                <a:r>
                  <a:rPr lang="zh-CN" altLang="en-US" sz="2000" dirty="0"/>
                  <a:t>是</a:t>
                </a:r>
                <a:r>
                  <a:rPr lang="en-US" altLang="zh-CN" sz="2000" dirty="0"/>
                  <a:t>L</a:t>
                </a:r>
                <a:r>
                  <a:rPr lang="zh-CN" altLang="en-US" sz="2000" dirty="0"/>
                  <a:t>的成员。在前面的章节我们描述了一个判定</a:t>
                </a:r>
                <a:r>
                  <a:rPr lang="en-US" altLang="zh-CN" sz="2000" dirty="0"/>
                  <a:t>A</a:t>
                </a:r>
                <a:r>
                  <a:rPr lang="zh-CN" altLang="en-US" sz="2000" dirty="0"/>
                  <a:t>的图灵机，它左右来回扫描输入，删掉匹配的</a:t>
                </a:r>
                <a:r>
                  <a:rPr lang="en-US" altLang="zh-CN" sz="2000" dirty="0"/>
                  <a:t>0</a:t>
                </a:r>
                <a:r>
                  <a:rPr lang="zh-CN" altLang="en-US" sz="2000" dirty="0"/>
                  <a:t>和</a:t>
                </a:r>
                <a:r>
                  <a:rPr lang="en-US" altLang="zh-CN" sz="2000" dirty="0"/>
                  <a:t>1</a:t>
                </a:r>
                <a:r>
                  <a:rPr lang="zh-CN" altLang="en-US" sz="2000" dirty="0"/>
                  <a:t>。该算法用线性空间记录那些位置已经被删掉了，该算法是否可以被修改成只使用对数空间呢？</a:t>
                </a:r>
              </a:p>
            </p:txBody>
          </p:sp>
        </mc:Choice>
        <mc:Fallback xmlns="">
          <p:sp>
            <p:nvSpPr>
              <p:cNvPr id="14" name="文本框 13"/>
              <p:cNvSpPr txBox="1">
                <a:spLocks noRot="1" noChangeAspect="1" noMove="1" noResize="1" noEditPoints="1" noAdjustHandles="1" noChangeArrowheads="1" noChangeShapeType="1" noTextEdit="1"/>
              </p:cNvSpPr>
              <p:nvPr/>
            </p:nvSpPr>
            <p:spPr>
              <a:xfrm>
                <a:off x="627236" y="1052423"/>
                <a:ext cx="10431827" cy="1029834"/>
              </a:xfrm>
              <a:prstGeom prst="rect">
                <a:avLst/>
              </a:prstGeom>
              <a:blipFill rotWithShape="0">
                <a:blip r:embed="rId3"/>
                <a:stretch>
                  <a:fillRect l="-643" t="-1775" r="-584" b="-94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27235" y="4474946"/>
                <a:ext cx="10431827" cy="2246769"/>
              </a:xfrm>
              <a:prstGeom prst="rect">
                <a:avLst/>
              </a:prstGeom>
              <a:noFill/>
            </p:spPr>
            <p:txBody>
              <a:bodyPr wrap="square" rtlCol="0">
                <a:spAutoFit/>
              </a:bodyPr>
              <a:lstStyle/>
              <a:p>
                <a:pPr marL="457200" indent="-457200">
                  <a:buFont typeface="+mj-ea"/>
                  <a:buAutoNum type="circleNumDbPlain"/>
                </a:pPr>
                <a:r>
                  <a:rPr lang="zh-CN" altLang="en-US" sz="2000" dirty="0"/>
                  <a:t>判定</a:t>
                </a:r>
                <a:r>
                  <a:rPr lang="en-US" altLang="zh-CN" sz="2000" dirty="0"/>
                  <a:t>A</a:t>
                </a:r>
                <a:r>
                  <a:rPr lang="zh-CN" altLang="en-US" sz="2000" dirty="0"/>
                  <a:t>的对数空间</a:t>
                </a:r>
                <a:r>
                  <a:rPr lang="en-US" altLang="zh-CN" sz="2000" dirty="0"/>
                  <a:t>TM</a:t>
                </a:r>
                <a:r>
                  <a:rPr lang="zh-CN" altLang="en-US" sz="2000" dirty="0"/>
                  <a:t>不能删除输入带上已经匹配的</a:t>
                </a:r>
                <a:r>
                  <a:rPr lang="en-US" altLang="zh-CN" sz="2000" dirty="0"/>
                  <a:t>0</a:t>
                </a:r>
                <a:r>
                  <a:rPr lang="zh-CN" altLang="en-US" sz="2000" dirty="0"/>
                  <a:t>和</a:t>
                </a:r>
                <a:r>
                  <a:rPr lang="en-US" altLang="zh-CN" sz="2000" dirty="0"/>
                  <a:t>1</a:t>
                </a:r>
                <a:r>
                  <a:rPr lang="zh-CN" altLang="en-US" sz="2000" dirty="0"/>
                  <a:t>，因为输入带是只读的。</a:t>
                </a:r>
                <a:endParaRPr lang="en-US" altLang="zh-CN" sz="2000" dirty="0"/>
              </a:p>
              <a:p>
                <a:pPr marL="457200" indent="-457200">
                  <a:buFont typeface="+mj-ea"/>
                  <a:buAutoNum type="circleNumDbPlain"/>
                </a:pPr>
                <a:r>
                  <a:rPr lang="zh-CN" altLang="en-US" sz="2000" dirty="0"/>
                  <a:t>机器改而通过在工作带上用二进制分别数</a:t>
                </a:r>
                <a:r>
                  <a:rPr lang="en-US" altLang="zh-CN" sz="2000" dirty="0"/>
                  <a:t>0</a:t>
                </a:r>
                <a:r>
                  <a:rPr lang="zh-CN" altLang="en-US" sz="2000" dirty="0"/>
                  <a:t>和</a:t>
                </a:r>
                <a:r>
                  <a:rPr lang="en-US" altLang="zh-CN" sz="2000" dirty="0"/>
                  <a:t>1</a:t>
                </a:r>
                <a:r>
                  <a:rPr lang="zh-CN" altLang="en-US" sz="2000" dirty="0"/>
                  <a:t>的个数。</a:t>
                </a:r>
                <a:endParaRPr lang="en-US" altLang="zh-CN" sz="2000" dirty="0"/>
              </a:p>
              <a:p>
                <a:pPr marL="457200" indent="-457200">
                  <a:buFont typeface="+mj-ea"/>
                  <a:buAutoNum type="circleNumDbPlain"/>
                </a:pPr>
                <a:r>
                  <a:rPr lang="zh-CN" altLang="en-US" sz="2000" dirty="0"/>
                  <a:t>唯一需要的空间就是用来记录这两个计数器。</a:t>
                </a:r>
                <a:endParaRPr lang="en-US" altLang="zh-CN" sz="2000" dirty="0"/>
              </a:p>
              <a:p>
                <a:pPr marL="457200" indent="-457200">
                  <a:buFont typeface="+mj-ea"/>
                  <a:buAutoNum type="circleNumDbPlain"/>
                </a:pPr>
                <a:r>
                  <a:rPr lang="zh-CN" altLang="en-US" sz="2000" dirty="0"/>
                  <a:t>以二进制形式，每个计数器只消耗对数的空间，因此该算法在</a:t>
                </a:r>
                <a14:m>
                  <m:oMath xmlns:m="http://schemas.openxmlformats.org/officeDocument/2006/math">
                    <m:r>
                      <a:rPr lang="en-US" altLang="zh-CN" sz="2000" i="1" dirty="0" smtClean="0">
                        <a:latin typeface="Cambria Math" panose="02040503050406030204" pitchFamily="18" charset="0"/>
                      </a:rPr>
                      <m:t>𝑂</m:t>
                    </m:r>
                    <m:r>
                      <a:rPr lang="en-US" altLang="zh-CN" sz="2000" i="1" dirty="0" smtClean="0">
                        <a:latin typeface="Cambria Math" panose="02040503050406030204" pitchFamily="18" charset="0"/>
                      </a:rPr>
                      <m:t>(</m:t>
                    </m:r>
                    <m:r>
                      <m:rPr>
                        <m:sty m:val="p"/>
                      </m:rPr>
                      <a:rPr lang="en-US" altLang="zh-CN" sz="2000" i="1" dirty="0" smtClean="0">
                        <a:latin typeface="Cambria Math" panose="02040503050406030204" pitchFamily="18" charset="0"/>
                      </a:rPr>
                      <m:t>log</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r>
                      <a:rPr lang="zh-CN" altLang="en-US" sz="2000" i="1" dirty="0">
                        <a:latin typeface="Cambria Math" panose="02040503050406030204" pitchFamily="18" charset="0"/>
                      </a:rPr>
                      <m:t>空间</m:t>
                    </m:r>
                  </m:oMath>
                </a14:m>
                <a:r>
                  <a:rPr lang="zh-CN" altLang="en-US" sz="2000" dirty="0"/>
                  <a:t>内运行。</a:t>
                </a:r>
                <a:endParaRPr lang="en-US" altLang="zh-CN" sz="2000" dirty="0"/>
              </a:p>
              <a:p>
                <a:pPr marL="457200" indent="-457200">
                  <a:buFont typeface="+mj-ea"/>
                  <a:buAutoNum type="circleNumDbPlain"/>
                </a:pPr>
                <a:r>
                  <a:rPr lang="zh-CN" altLang="en-US" sz="2000" dirty="0"/>
                  <a:t>因此</a:t>
                </a:r>
                <a14:m>
                  <m:oMath xmlns:m="http://schemas.openxmlformats.org/officeDocument/2006/math">
                    <m:r>
                      <m:rPr>
                        <m:sty m:val="p"/>
                      </m:rPr>
                      <a:rPr lang="en-US" altLang="zh-CN" sz="2000" i="1" dirty="0" smtClean="0">
                        <a:latin typeface="Cambria Math" panose="02040503050406030204" pitchFamily="18" charset="0"/>
                        <a:ea typeface="Cambria Math" panose="02040503050406030204" pitchFamily="18" charset="0"/>
                      </a:rPr>
                      <m:t>A</m:t>
                    </m:r>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𝐿</m:t>
                    </m:r>
                  </m:oMath>
                </a14:m>
                <a:endParaRPr lang="en-US" altLang="zh-CN" sz="2000" b="0" dirty="0">
                  <a:ea typeface="Cambria Math" panose="02040503050406030204" pitchFamily="18" charset="0"/>
                </a:endParaRPr>
              </a:p>
              <a:p>
                <a:pPr marL="457200" indent="-457200">
                  <a:buFont typeface="+mj-ea"/>
                  <a:buAutoNum type="circleNumDbPlain"/>
                </a:pPr>
                <a:endParaRPr lang="en-US" altLang="zh-CN" sz="2000" b="1" dirty="0"/>
              </a:p>
              <a:p>
                <a:r>
                  <a:rPr lang="zh-CN" altLang="en-US" sz="2000" b="1" dirty="0">
                    <a:solidFill>
                      <a:srgbClr val="FF0000"/>
                    </a:solidFill>
                  </a:rPr>
                  <a:t>答案是可以的</a:t>
                </a:r>
                <a:endParaRPr lang="en-US" altLang="zh-CN" sz="2000" b="1" dirty="0">
                  <a:solidFill>
                    <a:srgbClr val="FF000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27235" y="4474946"/>
                <a:ext cx="10431827" cy="2246769"/>
              </a:xfrm>
              <a:prstGeom prst="rect">
                <a:avLst/>
              </a:prstGeom>
              <a:blipFill rotWithShape="0">
                <a:blip r:embed="rId4"/>
                <a:stretch>
                  <a:fillRect l="-643" t="-1355" b="-3794"/>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3295779164"/>
              </p:ext>
            </p:extLst>
          </p:nvPr>
        </p:nvGraphicFramePr>
        <p:xfrm>
          <a:off x="3765502" y="2268671"/>
          <a:ext cx="4756990" cy="370840"/>
        </p:xfrm>
        <a:graphic>
          <a:graphicData uri="http://schemas.openxmlformats.org/drawingml/2006/table">
            <a:tbl>
              <a:tblPr firstRow="1" bandRow="1">
                <a:tableStyleId>{5940675A-B579-460E-94D1-54222C63F5DA}</a:tableStyleId>
              </a:tblPr>
              <a:tblGrid>
                <a:gridCol w="475699">
                  <a:extLst>
                    <a:ext uri="{9D8B030D-6E8A-4147-A177-3AD203B41FA5}">
                      <a16:colId xmlns:a16="http://schemas.microsoft.com/office/drawing/2014/main" val="20000"/>
                    </a:ext>
                  </a:extLst>
                </a:gridCol>
                <a:gridCol w="475699">
                  <a:extLst>
                    <a:ext uri="{9D8B030D-6E8A-4147-A177-3AD203B41FA5}">
                      <a16:colId xmlns:a16="http://schemas.microsoft.com/office/drawing/2014/main" val="20001"/>
                    </a:ext>
                  </a:extLst>
                </a:gridCol>
                <a:gridCol w="475699">
                  <a:extLst>
                    <a:ext uri="{9D8B030D-6E8A-4147-A177-3AD203B41FA5}">
                      <a16:colId xmlns:a16="http://schemas.microsoft.com/office/drawing/2014/main" val="20002"/>
                    </a:ext>
                  </a:extLst>
                </a:gridCol>
                <a:gridCol w="475699">
                  <a:extLst>
                    <a:ext uri="{9D8B030D-6E8A-4147-A177-3AD203B41FA5}">
                      <a16:colId xmlns:a16="http://schemas.microsoft.com/office/drawing/2014/main" val="20003"/>
                    </a:ext>
                  </a:extLst>
                </a:gridCol>
                <a:gridCol w="475699">
                  <a:extLst>
                    <a:ext uri="{9D8B030D-6E8A-4147-A177-3AD203B41FA5}">
                      <a16:colId xmlns:a16="http://schemas.microsoft.com/office/drawing/2014/main" val="20004"/>
                    </a:ext>
                  </a:extLst>
                </a:gridCol>
                <a:gridCol w="475699">
                  <a:extLst>
                    <a:ext uri="{9D8B030D-6E8A-4147-A177-3AD203B41FA5}">
                      <a16:colId xmlns:a16="http://schemas.microsoft.com/office/drawing/2014/main" val="20005"/>
                    </a:ext>
                  </a:extLst>
                </a:gridCol>
                <a:gridCol w="475699">
                  <a:extLst>
                    <a:ext uri="{9D8B030D-6E8A-4147-A177-3AD203B41FA5}">
                      <a16:colId xmlns:a16="http://schemas.microsoft.com/office/drawing/2014/main" val="20006"/>
                    </a:ext>
                  </a:extLst>
                </a:gridCol>
                <a:gridCol w="475699">
                  <a:extLst>
                    <a:ext uri="{9D8B030D-6E8A-4147-A177-3AD203B41FA5}">
                      <a16:colId xmlns:a16="http://schemas.microsoft.com/office/drawing/2014/main" val="20007"/>
                    </a:ext>
                  </a:extLst>
                </a:gridCol>
                <a:gridCol w="475699">
                  <a:extLst>
                    <a:ext uri="{9D8B030D-6E8A-4147-A177-3AD203B41FA5}">
                      <a16:colId xmlns:a16="http://schemas.microsoft.com/office/drawing/2014/main" val="20008"/>
                    </a:ext>
                  </a:extLst>
                </a:gridCol>
                <a:gridCol w="475699">
                  <a:extLst>
                    <a:ext uri="{9D8B030D-6E8A-4147-A177-3AD203B41FA5}">
                      <a16:colId xmlns:a16="http://schemas.microsoft.com/office/drawing/2014/main" val="20009"/>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0"/>
                  </a:ext>
                </a:extLst>
              </a:tr>
            </a:tbl>
          </a:graphicData>
        </a:graphic>
      </p:graphicFrame>
      <p:sp>
        <p:nvSpPr>
          <p:cNvPr id="20" name="矩形 19"/>
          <p:cNvSpPr/>
          <p:nvPr/>
        </p:nvSpPr>
        <p:spPr>
          <a:xfrm>
            <a:off x="4192299" y="3389023"/>
            <a:ext cx="860614" cy="676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有穷控制</a:t>
            </a:r>
          </a:p>
        </p:txBody>
      </p:sp>
      <p:graphicFrame>
        <p:nvGraphicFramePr>
          <p:cNvPr id="21" name="表格 20"/>
          <p:cNvGraphicFramePr>
            <a:graphicFrameLocks noGrp="1"/>
          </p:cNvGraphicFramePr>
          <p:nvPr>
            <p:extLst>
              <p:ext uri="{D42A27DB-BD31-4B8C-83A1-F6EECF244321}">
                <p14:modId xmlns:p14="http://schemas.microsoft.com/office/powerpoint/2010/main" val="2440203529"/>
              </p:ext>
            </p:extLst>
          </p:nvPr>
        </p:nvGraphicFramePr>
        <p:xfrm>
          <a:off x="6066309" y="3499844"/>
          <a:ext cx="3146701" cy="370840"/>
        </p:xfrm>
        <a:graphic>
          <a:graphicData uri="http://schemas.openxmlformats.org/drawingml/2006/table">
            <a:tbl>
              <a:tblPr firstRow="1" bandRow="1">
                <a:tableStyleId>{5940675A-B579-460E-94D1-54222C63F5DA}</a:tableStyleId>
              </a:tblPr>
              <a:tblGrid>
                <a:gridCol w="312831">
                  <a:extLst>
                    <a:ext uri="{9D8B030D-6E8A-4147-A177-3AD203B41FA5}">
                      <a16:colId xmlns:a16="http://schemas.microsoft.com/office/drawing/2014/main" val="20000"/>
                    </a:ext>
                  </a:extLst>
                </a:gridCol>
                <a:gridCol w="476882">
                  <a:extLst>
                    <a:ext uri="{9D8B030D-6E8A-4147-A177-3AD203B41FA5}">
                      <a16:colId xmlns:a16="http://schemas.microsoft.com/office/drawing/2014/main" val="20001"/>
                    </a:ext>
                  </a:extLst>
                </a:gridCol>
                <a:gridCol w="373698">
                  <a:extLst>
                    <a:ext uri="{9D8B030D-6E8A-4147-A177-3AD203B41FA5}">
                      <a16:colId xmlns:a16="http://schemas.microsoft.com/office/drawing/2014/main" val="20002"/>
                    </a:ext>
                  </a:extLst>
                </a:gridCol>
                <a:gridCol w="351716">
                  <a:extLst>
                    <a:ext uri="{9D8B030D-6E8A-4147-A177-3AD203B41FA5}">
                      <a16:colId xmlns:a16="http://schemas.microsoft.com/office/drawing/2014/main" val="20003"/>
                    </a:ext>
                  </a:extLst>
                </a:gridCol>
                <a:gridCol w="351716">
                  <a:extLst>
                    <a:ext uri="{9D8B030D-6E8A-4147-A177-3AD203B41FA5}">
                      <a16:colId xmlns:a16="http://schemas.microsoft.com/office/drawing/2014/main" val="20004"/>
                    </a:ext>
                  </a:extLst>
                </a:gridCol>
                <a:gridCol w="365459">
                  <a:extLst>
                    <a:ext uri="{9D8B030D-6E8A-4147-A177-3AD203B41FA5}">
                      <a16:colId xmlns:a16="http://schemas.microsoft.com/office/drawing/2014/main" val="20005"/>
                    </a:ext>
                  </a:extLst>
                </a:gridCol>
                <a:gridCol w="440555">
                  <a:extLst>
                    <a:ext uri="{9D8B030D-6E8A-4147-A177-3AD203B41FA5}">
                      <a16:colId xmlns:a16="http://schemas.microsoft.com/office/drawing/2014/main" val="20006"/>
                    </a:ext>
                  </a:extLst>
                </a:gridCol>
                <a:gridCol w="473844">
                  <a:extLst>
                    <a:ext uri="{9D8B030D-6E8A-4147-A177-3AD203B41FA5}">
                      <a16:colId xmlns:a16="http://schemas.microsoft.com/office/drawing/2014/main" val="20007"/>
                    </a:ext>
                  </a:extLst>
                </a:gridCol>
              </a:tblGrid>
              <a:tr h="370840">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1</a:t>
                      </a:r>
                      <a:endParaRPr lang="zh-CN" altLang="en-US" dirty="0"/>
                    </a:p>
                  </a:txBody>
                  <a:tcPr>
                    <a:solidFill>
                      <a:srgbClr val="FFC000"/>
                    </a:solidFill>
                  </a:tcPr>
                </a:tc>
                <a:tc>
                  <a:txBody>
                    <a:bodyPr/>
                    <a:lstStyle/>
                    <a:p>
                      <a:pPr algn="ctr"/>
                      <a:r>
                        <a:rPr lang="en-US" altLang="zh-CN" dirty="0"/>
                        <a:t>0</a:t>
                      </a:r>
                      <a:endParaRPr lang="zh-CN" altLang="en-US" dirty="0"/>
                    </a:p>
                  </a:txBody>
                  <a:tcPr>
                    <a:solidFill>
                      <a:srgbClr val="FFC000"/>
                    </a:solidFill>
                  </a:tcPr>
                </a:tc>
                <a:tc>
                  <a:txBody>
                    <a:bodyPr/>
                    <a:lstStyle/>
                    <a:p>
                      <a:pPr algn="ctr"/>
                      <a:r>
                        <a:rPr lang="en-US" altLang="zh-CN" dirty="0"/>
                        <a:t>…</a:t>
                      </a:r>
                      <a:endParaRPr lang="zh-CN" altLang="en-US" dirty="0"/>
                    </a:p>
                  </a:txBody>
                  <a:tcPr>
                    <a:solidFill>
                      <a:srgbClr val="FFC000"/>
                    </a:solidFill>
                  </a:tcPr>
                </a:tc>
                <a:tc>
                  <a:txBody>
                    <a:bodyPr/>
                    <a:lstStyle/>
                    <a:p>
                      <a:pPr algn="ctr"/>
                      <a:r>
                        <a:rPr lang="en-US" altLang="zh-CN" dirty="0"/>
                        <a:t>0</a:t>
                      </a:r>
                      <a:endParaRPr lang="zh-CN" altLang="en-US" dirty="0"/>
                    </a:p>
                  </a:txBody>
                  <a:tcPr>
                    <a:solidFill>
                      <a:schemeClr val="accent1">
                        <a:lumMod val="60000"/>
                        <a:lumOff val="40000"/>
                      </a:schemeClr>
                    </a:solidFill>
                  </a:tcPr>
                </a:tc>
                <a:tc>
                  <a:txBody>
                    <a:bodyPr/>
                    <a:lstStyle/>
                    <a:p>
                      <a:pPr algn="ctr"/>
                      <a:r>
                        <a:rPr lang="en-US" altLang="zh-CN" dirty="0"/>
                        <a:t>1</a:t>
                      </a:r>
                      <a:endParaRPr lang="zh-CN" altLang="en-US" dirty="0"/>
                    </a:p>
                  </a:txBody>
                  <a:tcPr>
                    <a:solidFill>
                      <a:schemeClr val="accent1">
                        <a:lumMod val="60000"/>
                        <a:lumOff val="40000"/>
                      </a:schemeClr>
                    </a:solidFill>
                  </a:tcPr>
                </a:tc>
                <a:tc>
                  <a:txBody>
                    <a:bodyPr/>
                    <a:lstStyle/>
                    <a:p>
                      <a:pPr algn="ctr"/>
                      <a:r>
                        <a:rPr lang="en-US" altLang="zh-CN" dirty="0"/>
                        <a:t>0</a:t>
                      </a:r>
                      <a:endParaRPr lang="zh-CN" altLang="en-US" dirty="0"/>
                    </a:p>
                  </a:txBody>
                  <a:tcPr>
                    <a:solidFill>
                      <a:schemeClr val="accent1">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23" name="文本框 22"/>
          <p:cNvSpPr txBox="1"/>
          <p:nvPr/>
        </p:nvSpPr>
        <p:spPr>
          <a:xfrm>
            <a:off x="5633612" y="2588875"/>
            <a:ext cx="1409552" cy="369332"/>
          </a:xfrm>
          <a:prstGeom prst="rect">
            <a:avLst/>
          </a:prstGeom>
          <a:noFill/>
        </p:spPr>
        <p:txBody>
          <a:bodyPr wrap="square" rtlCol="0">
            <a:spAutoFit/>
          </a:bodyPr>
          <a:lstStyle/>
          <a:p>
            <a:r>
              <a:rPr lang="zh-CN" altLang="en-US" dirty="0"/>
              <a:t>只读输入带</a:t>
            </a:r>
          </a:p>
        </p:txBody>
      </p:sp>
      <p:sp>
        <p:nvSpPr>
          <p:cNvPr id="25" name="文本框 24"/>
          <p:cNvSpPr txBox="1"/>
          <p:nvPr/>
        </p:nvSpPr>
        <p:spPr>
          <a:xfrm>
            <a:off x="7639659" y="3153591"/>
            <a:ext cx="1409552" cy="369332"/>
          </a:xfrm>
          <a:prstGeom prst="rect">
            <a:avLst/>
          </a:prstGeom>
          <a:noFill/>
        </p:spPr>
        <p:txBody>
          <a:bodyPr wrap="square" rtlCol="0">
            <a:spAutoFit/>
          </a:bodyPr>
          <a:lstStyle/>
          <a:p>
            <a:r>
              <a:rPr lang="zh-CN" altLang="en-US" dirty="0"/>
              <a:t>读写工作带</a:t>
            </a:r>
          </a:p>
        </p:txBody>
      </p:sp>
      <p:cxnSp>
        <p:nvCxnSpPr>
          <p:cNvPr id="26" name="直接连接符 25"/>
          <p:cNvCxnSpPr/>
          <p:nvPr/>
        </p:nvCxnSpPr>
        <p:spPr>
          <a:xfrm>
            <a:off x="6066309" y="3870684"/>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62021" y="3870684"/>
            <a:ext cx="0" cy="543786"/>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877472" y="3884791"/>
            <a:ext cx="998991" cy="369332"/>
          </a:xfrm>
          <a:prstGeom prst="rect">
            <a:avLst/>
          </a:prstGeom>
        </p:spPr>
        <p:txBody>
          <a:bodyPr wrap="none">
            <a:spAutoFit/>
          </a:bodyPr>
          <a:lstStyle/>
          <a:p>
            <a:r>
              <a:rPr lang="zh-CN" altLang="en-US" dirty="0">
                <a:solidFill>
                  <a:schemeClr val="accent1"/>
                </a:solidFill>
              </a:rPr>
              <a:t>计数器</a:t>
            </a:r>
            <a:r>
              <a:rPr lang="en-US" altLang="zh-CN" dirty="0">
                <a:solidFill>
                  <a:schemeClr val="accent1"/>
                </a:solidFill>
              </a:rPr>
              <a:t>2</a:t>
            </a:r>
            <a:endParaRPr lang="zh-CN" altLang="en-US" dirty="0">
              <a:solidFill>
                <a:schemeClr val="accent1"/>
              </a:solidFill>
            </a:endParaRPr>
          </a:p>
        </p:txBody>
      </p:sp>
      <p:cxnSp>
        <p:nvCxnSpPr>
          <p:cNvPr id="31" name="曲线连接符 30"/>
          <p:cNvCxnSpPr>
            <a:stCxn id="20" idx="3"/>
          </p:cNvCxnSpPr>
          <p:nvPr/>
        </p:nvCxnSpPr>
        <p:spPr>
          <a:xfrm flipV="1">
            <a:off x="5052913" y="2639511"/>
            <a:ext cx="424861" cy="108758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0" idx="3"/>
            <a:endCxn id="21" idx="0"/>
          </p:cNvCxnSpPr>
          <p:nvPr/>
        </p:nvCxnSpPr>
        <p:spPr>
          <a:xfrm flipV="1">
            <a:off x="5052913" y="3499844"/>
            <a:ext cx="2586746" cy="227247"/>
          </a:xfrm>
          <a:prstGeom prst="curvedConnector4">
            <a:avLst>
              <a:gd name="adj1" fmla="val 19588"/>
              <a:gd name="adj2" fmla="val 24936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213010" y="3869699"/>
            <a:ext cx="0" cy="5437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417007" y="3919458"/>
            <a:ext cx="998991" cy="369332"/>
          </a:xfrm>
          <a:prstGeom prst="rect">
            <a:avLst/>
          </a:prstGeom>
        </p:spPr>
        <p:txBody>
          <a:bodyPr wrap="none">
            <a:spAutoFit/>
          </a:bodyPr>
          <a:lstStyle/>
          <a:p>
            <a:r>
              <a:rPr lang="zh-CN" altLang="en-US" dirty="0">
                <a:solidFill>
                  <a:schemeClr val="accent2"/>
                </a:solidFill>
              </a:rPr>
              <a:t>计数器</a:t>
            </a:r>
            <a:r>
              <a:rPr lang="en-US" altLang="zh-CN" dirty="0">
                <a:solidFill>
                  <a:schemeClr val="accent2"/>
                </a:solidFill>
              </a:rPr>
              <a:t>1</a:t>
            </a:r>
            <a:endParaRPr lang="zh-CN" altLang="en-US" dirty="0">
              <a:solidFill>
                <a:schemeClr val="accent2"/>
              </a:solidFill>
            </a:endParaRPr>
          </a:p>
        </p:txBody>
      </p:sp>
      <p:cxnSp>
        <p:nvCxnSpPr>
          <p:cNvPr id="40" name="直接箭头连接符 39"/>
          <p:cNvCxnSpPr/>
          <p:nvPr/>
        </p:nvCxnSpPr>
        <p:spPr>
          <a:xfrm flipV="1">
            <a:off x="3741562" y="2167198"/>
            <a:ext cx="4780930"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066309" y="4239860"/>
            <a:ext cx="3146701"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p:cNvSpPr/>
              <p:nvPr/>
            </p:nvSpPr>
            <p:spPr>
              <a:xfrm>
                <a:off x="7246571" y="4130798"/>
                <a:ext cx="7208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log</m:t>
                      </m:r>
                      <m:r>
                        <a:rPr lang="en-US" altLang="zh-CN" i="1" dirty="0">
                          <a:latin typeface="Cambria Math" panose="02040503050406030204" pitchFamily="18" charset="0"/>
                        </a:rPr>
                        <m:t>⁡</m:t>
                      </m:r>
                      <m:r>
                        <a:rPr lang="en-US" altLang="zh-CN" i="1" dirty="0">
                          <a:latin typeface="Cambria Math" panose="02040503050406030204" pitchFamily="18" charset="0"/>
                        </a:rPr>
                        <m:t>𝑛</m:t>
                      </m:r>
                    </m:oMath>
                  </m:oMathPara>
                </a14:m>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7246571" y="4130798"/>
                <a:ext cx="720838" cy="369332"/>
              </a:xfrm>
              <a:prstGeom prst="rect">
                <a:avLst/>
              </a:prstGeom>
              <a:blipFill rotWithShape="0">
                <a:blip r:embed="rId5"/>
                <a:stretch>
                  <a:fillRect b="-13333"/>
                </a:stretch>
              </a:blipFill>
            </p:spPr>
            <p:txBody>
              <a:bodyPr/>
              <a:lstStyle/>
              <a:p>
                <a:r>
                  <a:rPr lang="zh-CN" altLang="en-US">
                    <a:noFill/>
                  </a:rPr>
                  <a:t> </a:t>
                </a:r>
              </a:p>
            </p:txBody>
          </p:sp>
        </mc:Fallback>
      </mc:AlternateContent>
      <p:cxnSp>
        <p:nvCxnSpPr>
          <p:cNvPr id="45" name="直接连接符 44"/>
          <p:cNvCxnSpPr/>
          <p:nvPr/>
        </p:nvCxnSpPr>
        <p:spPr>
          <a:xfrm>
            <a:off x="3765502" y="1966823"/>
            <a:ext cx="0" cy="301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522492" y="1955889"/>
            <a:ext cx="0" cy="3018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矩形 48"/>
              <p:cNvSpPr/>
              <p:nvPr/>
            </p:nvSpPr>
            <p:spPr>
              <a:xfrm>
                <a:off x="5843148" y="1809109"/>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𝑛</m:t>
                      </m:r>
                    </m:oMath>
                  </m:oMathPara>
                </a14:m>
                <a:endParaRPr lang="zh-CN" altLang="en-US" dirty="0"/>
              </a:p>
            </p:txBody>
          </p:sp>
        </mc:Choice>
        <mc:Fallback xmlns="">
          <p:sp>
            <p:nvSpPr>
              <p:cNvPr id="49" name="矩形 48"/>
              <p:cNvSpPr>
                <a:spLocks noRot="1" noChangeAspect="1" noMove="1" noResize="1" noEditPoints="1" noAdjustHandles="1" noChangeArrowheads="1" noChangeShapeType="1" noTextEdit="1"/>
              </p:cNvSpPr>
              <p:nvPr/>
            </p:nvSpPr>
            <p:spPr>
              <a:xfrm>
                <a:off x="5843148" y="1809109"/>
                <a:ext cx="384208" cy="36933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681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35097" y="180152"/>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类举例</a:t>
              </a:r>
            </a:p>
          </p:txBody>
        </p:sp>
      </p:grpSp>
      <mc:AlternateContent xmlns:mc="http://schemas.openxmlformats.org/markup-compatibility/2006" xmlns:a14="http://schemas.microsoft.com/office/drawing/2010/main">
        <mc:Choice Requires="a14">
          <p:sp>
            <p:nvSpPr>
              <p:cNvPr id="14" name="文本框 13"/>
              <p:cNvSpPr txBox="1"/>
              <p:nvPr/>
            </p:nvSpPr>
            <p:spPr>
              <a:xfrm>
                <a:off x="627236" y="1052423"/>
                <a:ext cx="10431827" cy="4708981"/>
              </a:xfrm>
              <a:prstGeom prst="rect">
                <a:avLst/>
              </a:prstGeom>
              <a:noFill/>
            </p:spPr>
            <p:txBody>
              <a:bodyPr wrap="square" rtlCol="0">
                <a:spAutoFit/>
              </a:bodyPr>
              <a:lstStyle/>
              <a:p>
                <a:r>
                  <a:rPr lang="zh-CN" altLang="en-US" sz="2000" b="1" dirty="0"/>
                  <a:t>例</a:t>
                </a:r>
                <a:r>
                  <a:rPr lang="en-US" altLang="zh-CN" sz="2000" b="1" dirty="0"/>
                  <a:t>9.14 </a:t>
                </a:r>
                <a:r>
                  <a:rPr lang="en-US" altLang="zh-CN" sz="2000" dirty="0"/>
                  <a:t>PATH</a:t>
                </a:r>
                <a14:m>
                  <m:oMath xmlns:m="http://schemas.openxmlformats.org/officeDocument/2006/math">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&gt;|</m:t>
                    </m:r>
                  </m:oMath>
                </a14:m>
                <a:r>
                  <a:rPr lang="en-US" altLang="zh-CN" sz="2000" dirty="0"/>
                  <a:t> G</a:t>
                </a:r>
                <a:r>
                  <a:rPr lang="zh-CN" altLang="en-US" sz="2000" dirty="0"/>
                  <a:t>是有向图， </a:t>
                </a:r>
                <a:r>
                  <a:rPr lang="en-US" altLang="zh-CN" sz="2000" dirty="0"/>
                  <a:t>G</a:t>
                </a:r>
                <a:r>
                  <a:rPr lang="zh-CN" altLang="en-US" sz="2000" dirty="0"/>
                  <a:t>中是否包含</a:t>
                </a:r>
                <a:r>
                  <a:rPr lang="en-US" altLang="zh-CN" sz="2000" dirty="0"/>
                  <a:t>s</a:t>
                </a:r>
                <a:r>
                  <a:rPr lang="zh-CN" altLang="en-US" sz="2000" dirty="0"/>
                  <a:t>到</a:t>
                </a:r>
                <a:r>
                  <a:rPr lang="en-US" altLang="zh-CN" sz="2000" dirty="0"/>
                  <a:t>t</a:t>
                </a:r>
                <a:r>
                  <a:rPr lang="zh-CN" altLang="en-US" sz="2000" dirty="0"/>
                  <a:t>的有向路径？。</a:t>
                </a:r>
                <a:endParaRPr lang="en-US" altLang="zh-CN" sz="2000" dirty="0"/>
              </a:p>
              <a:p>
                <a:endParaRPr lang="en-US" altLang="zh-CN" sz="2000" dirty="0"/>
              </a:p>
              <a:p>
                <a:endParaRPr lang="en-US" altLang="zh-CN" sz="2000" dirty="0"/>
              </a:p>
              <a:p>
                <a:pPr marL="342900" indent="-342900">
                  <a:buFont typeface="Wingdings" panose="05000000000000000000" pitchFamily="2" charset="2"/>
                  <a:buChar char="Ø"/>
                </a:pPr>
                <a:r>
                  <a:rPr lang="en-US" altLang="zh-CN" sz="2000" b="1" dirty="0"/>
                  <a:t>PATH ∈ P</a:t>
                </a:r>
                <a:r>
                  <a:rPr lang="zh-CN" altLang="en-US" sz="2000" b="1" dirty="0"/>
                  <a:t>，（</a:t>
                </a:r>
                <a:r>
                  <a:rPr lang="zh-CN" altLang="en-US" sz="2000" dirty="0"/>
                  <a:t>已经证明</a:t>
                </a:r>
                <a:r>
                  <a:rPr lang="en-US" altLang="zh-CN" sz="2000" dirty="0"/>
                  <a:t>8.12</a:t>
                </a:r>
                <a:r>
                  <a:rPr lang="zh-CN" altLang="en-US" sz="2000" b="1" dirty="0"/>
                  <a:t>）</a:t>
                </a:r>
                <a:r>
                  <a:rPr lang="zh-CN" altLang="en-US" sz="2000" dirty="0"/>
                  <a:t>， 算法消耗的的空间是线性的。</a:t>
                </a:r>
                <a:endParaRPr lang="en-US" altLang="zh-CN" sz="2000" dirty="0"/>
              </a:p>
              <a:p>
                <a:pPr marL="342900" indent="-342900">
                  <a:buFont typeface="Wingdings" panose="05000000000000000000" pitchFamily="2" charset="2"/>
                  <a:buChar char="Ø"/>
                </a:pPr>
                <a:endParaRPr lang="en-US" altLang="zh-CN" sz="2000" dirty="0"/>
              </a:p>
              <a:p>
                <a:pPr marL="342900" indent="-342900">
                  <a:buFont typeface="Wingdings" panose="05000000000000000000" pitchFamily="2" charset="2"/>
                  <a:buChar char="Ø"/>
                </a:pPr>
                <a:r>
                  <a:rPr lang="en-US" altLang="zh-CN" sz="2000" b="1" dirty="0">
                    <a:solidFill>
                      <a:srgbClr val="FF0000"/>
                    </a:solidFill>
                  </a:rPr>
                  <a:t>PATH ∈ L </a:t>
                </a:r>
                <a:r>
                  <a:rPr lang="zh-CN" altLang="en-US" sz="2000" b="1" dirty="0">
                    <a:solidFill>
                      <a:srgbClr val="FF0000"/>
                    </a:solidFill>
                  </a:rPr>
                  <a:t>？</a:t>
                </a:r>
                <a:r>
                  <a:rPr lang="zh-CN" altLang="en-US" sz="2000" b="1" dirty="0"/>
                  <a:t>（目前不知道）</a:t>
                </a:r>
                <a:endParaRPr lang="en-US" altLang="zh-CN" sz="2000" b="1" dirty="0"/>
              </a:p>
              <a:p>
                <a:pPr marL="342900" indent="-342900">
                  <a:buFont typeface="Wingdings" panose="05000000000000000000" pitchFamily="2" charset="2"/>
                  <a:buChar char="Ø"/>
                </a:pPr>
                <a:endParaRPr lang="en-US" altLang="zh-CN" sz="2000" b="1" dirty="0">
                  <a:solidFill>
                    <a:srgbClr val="FF0000"/>
                  </a:solidFill>
                </a:endParaRPr>
              </a:p>
              <a:p>
                <a:pPr marL="342900" indent="-342900">
                  <a:buFont typeface="Wingdings" panose="05000000000000000000" pitchFamily="2" charset="2"/>
                  <a:buChar char="Ø"/>
                </a:pPr>
                <a:r>
                  <a:rPr lang="en-US" altLang="zh-CN" sz="2000" b="1" dirty="0">
                    <a:solidFill>
                      <a:schemeClr val="accent1"/>
                    </a:solidFill>
                  </a:rPr>
                  <a:t>PATH ∈ NL</a:t>
                </a:r>
              </a:p>
              <a:p>
                <a:endParaRPr lang="en-US" altLang="zh-CN" sz="2000" b="1" dirty="0">
                  <a:solidFill>
                    <a:schemeClr val="accent1"/>
                  </a:solidFill>
                </a:endParaRPr>
              </a:p>
              <a:p>
                <a:r>
                  <a:rPr lang="en-US" altLang="zh-CN" sz="2000" b="1" dirty="0">
                    <a:solidFill>
                      <a:schemeClr val="accent1"/>
                    </a:solidFill>
                  </a:rPr>
                  <a:t>    </a:t>
                </a:r>
                <a:r>
                  <a:rPr lang="zh-CN" altLang="en-US" sz="2000" b="1" dirty="0"/>
                  <a:t>从</a:t>
                </a:r>
                <a:r>
                  <a:rPr lang="en-US" altLang="zh-CN" sz="2000" b="1" dirty="0"/>
                  <a:t>s</a:t>
                </a:r>
                <a:r>
                  <a:rPr lang="zh-CN" altLang="en-US" sz="2000" b="1" dirty="0"/>
                  <a:t>到</a:t>
                </a:r>
                <a:r>
                  <a:rPr lang="en-US" altLang="zh-CN" sz="2000" b="1" dirty="0"/>
                  <a:t>t</a:t>
                </a:r>
                <a:r>
                  <a:rPr lang="zh-CN" altLang="en-US" sz="2000" b="1" dirty="0"/>
                  <a:t>的路径</a:t>
                </a:r>
                <a:r>
                  <a:rPr lang="en-US" altLang="zh-CN" sz="2000" b="1" dirty="0"/>
                  <a:t>(</a:t>
                </a:r>
                <a:r>
                  <a:rPr lang="zh-CN" altLang="en-US" sz="2000" b="1" dirty="0"/>
                  <a:t>顶点序列</a:t>
                </a:r>
                <a:r>
                  <a:rPr lang="en-US" altLang="zh-CN" sz="2000" b="1" dirty="0"/>
                  <a:t>)</a:t>
                </a:r>
                <a:r>
                  <a:rPr lang="zh-CN" altLang="en-US" sz="2000" b="1" dirty="0"/>
                  <a:t>，可以在对数空间内验证这条路径，</a:t>
                </a:r>
                <a:endParaRPr lang="en-US" altLang="zh-CN" sz="2000" b="1" dirty="0"/>
              </a:p>
              <a:p>
                <a:r>
                  <a:rPr lang="zh-CN" altLang="en-US" sz="2000" b="1" dirty="0"/>
                  <a:t>    起点是</a:t>
                </a:r>
                <a:r>
                  <a:rPr lang="en-US" altLang="zh-CN" sz="2000" b="1" dirty="0"/>
                  <a:t>s, </a:t>
                </a:r>
                <a:r>
                  <a:rPr lang="zh-CN" altLang="en-US" sz="2000" b="1" dirty="0"/>
                  <a:t>终点是</a:t>
                </a:r>
                <a:r>
                  <a:rPr lang="en-US" altLang="zh-CN" sz="2000" b="1" dirty="0"/>
                  <a:t>t</a:t>
                </a:r>
                <a:r>
                  <a:rPr lang="zh-CN" altLang="en-US" sz="2000" b="1" dirty="0"/>
                  <a:t>，相邻顶点之间有边。</a:t>
                </a:r>
                <a:endParaRPr lang="en-US" altLang="zh-CN" sz="2000" b="1" dirty="0"/>
              </a:p>
              <a:p>
                <a:endParaRPr lang="en-US" altLang="zh-CN" sz="2000" b="1" dirty="0"/>
              </a:p>
              <a:p>
                <a:endParaRPr lang="en-US" altLang="zh-CN" sz="2000" dirty="0"/>
              </a:p>
              <a:p>
                <a:endParaRPr lang="en-US" altLang="zh-CN" sz="2000" dirty="0"/>
              </a:p>
              <a:p>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627236" y="1052423"/>
                <a:ext cx="10431827" cy="4708981"/>
              </a:xfrm>
              <a:prstGeom prst="rect">
                <a:avLst/>
              </a:prstGeom>
              <a:blipFill rotWithShape="0">
                <a:blip r:embed="rId3"/>
                <a:stretch>
                  <a:fillRect l="-643" t="-777"/>
                </a:stretch>
              </a:blipFill>
            </p:spPr>
            <p:txBody>
              <a:bodyPr/>
              <a:lstStyle/>
              <a:p>
                <a:r>
                  <a:rPr lang="zh-CN" altLang="en-US">
                    <a:noFill/>
                  </a:rPr>
                  <a:t> </a:t>
                </a:r>
              </a:p>
            </p:txBody>
          </p:sp>
        </mc:Fallback>
      </mc:AlternateContent>
      <p:grpSp>
        <p:nvGrpSpPr>
          <p:cNvPr id="12" name="组合 11"/>
          <p:cNvGrpSpPr/>
          <p:nvPr/>
        </p:nvGrpSpPr>
        <p:grpSpPr>
          <a:xfrm>
            <a:off x="7269627" y="2100475"/>
            <a:ext cx="4853078" cy="3556606"/>
            <a:chOff x="2324100" y="1333500"/>
            <a:chExt cx="7543800" cy="4191000"/>
          </a:xfrm>
        </p:grpSpPr>
        <p:sp>
          <p:nvSpPr>
            <p:cNvPr id="39" name="Oval 3"/>
            <p:cNvSpPr/>
            <p:nvPr/>
          </p:nvSpPr>
          <p:spPr>
            <a:xfrm>
              <a:off x="2857500" y="27051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0" name="Oval 4"/>
            <p:cNvSpPr/>
            <p:nvPr/>
          </p:nvSpPr>
          <p:spPr>
            <a:xfrm>
              <a:off x="7810500" y="1333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1" name="Oval 5"/>
            <p:cNvSpPr/>
            <p:nvPr/>
          </p:nvSpPr>
          <p:spPr>
            <a:xfrm>
              <a:off x="6057900" y="2857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2" name="Oval 6"/>
            <p:cNvSpPr/>
            <p:nvPr/>
          </p:nvSpPr>
          <p:spPr>
            <a:xfrm>
              <a:off x="4457700" y="48387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3" name="Oval 7"/>
            <p:cNvSpPr/>
            <p:nvPr/>
          </p:nvSpPr>
          <p:spPr>
            <a:xfrm>
              <a:off x="4914900" y="1714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4" name="Oval 8"/>
            <p:cNvSpPr/>
            <p:nvPr/>
          </p:nvSpPr>
          <p:spPr>
            <a:xfrm>
              <a:off x="7048500" y="4000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45" name="AutoShape 9"/>
            <p:cNvCxnSpPr>
              <a:stCxn id="39" idx="7"/>
              <a:endCxn id="43" idx="2"/>
            </p:cNvCxnSpPr>
            <p:nvPr/>
          </p:nvCxnSpPr>
          <p:spPr>
            <a:xfrm flipV="1">
              <a:off x="3508375" y="2057400"/>
              <a:ext cx="1406525" cy="747713"/>
            </a:xfrm>
            <a:prstGeom prst="straightConnector1">
              <a:avLst/>
            </a:prstGeom>
            <a:ln w="9525" cap="flat" cmpd="sng">
              <a:solidFill>
                <a:schemeClr val="tx2"/>
              </a:solidFill>
              <a:prstDash val="solid"/>
              <a:headEnd type="none" w="med" len="med"/>
              <a:tailEnd type="triangle" w="med" len="med"/>
            </a:ln>
          </p:spPr>
        </p:cxnSp>
        <p:cxnSp>
          <p:nvCxnSpPr>
            <p:cNvPr id="46" name="AutoShape 10"/>
            <p:cNvCxnSpPr>
              <a:stCxn id="39" idx="4"/>
              <a:endCxn id="42" idx="1"/>
            </p:cNvCxnSpPr>
            <p:nvPr/>
          </p:nvCxnSpPr>
          <p:spPr>
            <a:xfrm>
              <a:off x="3238500" y="3390900"/>
              <a:ext cx="1330325" cy="1547813"/>
            </a:xfrm>
            <a:prstGeom prst="straightConnector1">
              <a:avLst/>
            </a:prstGeom>
            <a:ln w="9525" cap="flat" cmpd="sng">
              <a:solidFill>
                <a:schemeClr val="tx2"/>
              </a:solidFill>
              <a:prstDash val="solid"/>
              <a:headEnd type="none" w="med" len="med"/>
              <a:tailEnd type="triangle" w="med" len="med"/>
            </a:ln>
          </p:spPr>
        </p:cxnSp>
        <p:cxnSp>
          <p:nvCxnSpPr>
            <p:cNvPr id="47" name="AutoShape 11"/>
            <p:cNvCxnSpPr>
              <a:stCxn id="43" idx="4"/>
              <a:endCxn id="42" idx="7"/>
            </p:cNvCxnSpPr>
            <p:nvPr/>
          </p:nvCxnSpPr>
          <p:spPr>
            <a:xfrm flipH="1">
              <a:off x="5108575" y="2400300"/>
              <a:ext cx="187325" cy="2538413"/>
            </a:xfrm>
            <a:prstGeom prst="straightConnector1">
              <a:avLst/>
            </a:prstGeom>
            <a:ln w="9525" cap="flat" cmpd="sng">
              <a:solidFill>
                <a:schemeClr val="tx2"/>
              </a:solidFill>
              <a:prstDash val="solid"/>
              <a:headEnd type="none" w="med" len="med"/>
              <a:tailEnd type="triangle" w="med" len="med"/>
            </a:ln>
          </p:spPr>
        </p:cxnSp>
        <p:cxnSp>
          <p:nvCxnSpPr>
            <p:cNvPr id="48" name="AutoShape 12"/>
            <p:cNvCxnSpPr>
              <a:stCxn id="39" idx="6"/>
              <a:endCxn id="41" idx="2"/>
            </p:cNvCxnSpPr>
            <p:nvPr/>
          </p:nvCxnSpPr>
          <p:spPr>
            <a:xfrm>
              <a:off x="3619500" y="3048000"/>
              <a:ext cx="2438400" cy="152400"/>
            </a:xfrm>
            <a:prstGeom prst="straightConnector1">
              <a:avLst/>
            </a:prstGeom>
            <a:ln w="9525" cap="flat" cmpd="sng">
              <a:solidFill>
                <a:schemeClr val="tx2"/>
              </a:solidFill>
              <a:prstDash val="solid"/>
              <a:headEnd type="none" w="med" len="med"/>
              <a:tailEnd type="triangle" w="med" len="med"/>
            </a:ln>
          </p:spPr>
        </p:cxnSp>
        <p:cxnSp>
          <p:nvCxnSpPr>
            <p:cNvPr id="49" name="AutoShape 13"/>
            <p:cNvCxnSpPr>
              <a:stCxn id="41" idx="7"/>
              <a:endCxn id="40" idx="3"/>
            </p:cNvCxnSpPr>
            <p:nvPr/>
          </p:nvCxnSpPr>
          <p:spPr>
            <a:xfrm flipV="1">
              <a:off x="6708775" y="1919288"/>
              <a:ext cx="1212850" cy="1038225"/>
            </a:xfrm>
            <a:prstGeom prst="straightConnector1">
              <a:avLst/>
            </a:prstGeom>
            <a:ln w="9525" cap="flat" cmpd="sng">
              <a:solidFill>
                <a:schemeClr val="tx2"/>
              </a:solidFill>
              <a:prstDash val="solid"/>
              <a:headEnd type="none" w="med" len="med"/>
              <a:tailEnd type="triangle" w="med" len="med"/>
            </a:ln>
          </p:spPr>
        </p:cxnSp>
        <p:cxnSp>
          <p:nvCxnSpPr>
            <p:cNvPr id="50" name="AutoShape 14"/>
            <p:cNvCxnSpPr>
              <a:stCxn id="40" idx="4"/>
              <a:endCxn id="44" idx="7"/>
            </p:cNvCxnSpPr>
            <p:nvPr/>
          </p:nvCxnSpPr>
          <p:spPr>
            <a:xfrm flipH="1">
              <a:off x="7699375" y="2019300"/>
              <a:ext cx="492125" cy="2081213"/>
            </a:xfrm>
            <a:prstGeom prst="straightConnector1">
              <a:avLst/>
            </a:prstGeom>
            <a:ln w="9525" cap="flat" cmpd="sng">
              <a:solidFill>
                <a:schemeClr val="tx2"/>
              </a:solidFill>
              <a:prstDash val="solid"/>
              <a:headEnd type="none" w="med" len="med"/>
              <a:tailEnd type="triangle" w="med" len="med"/>
            </a:ln>
          </p:spPr>
        </p:cxnSp>
        <p:cxnSp>
          <p:nvCxnSpPr>
            <p:cNvPr id="51" name="AutoShape 15"/>
            <p:cNvCxnSpPr>
              <a:stCxn id="43" idx="6"/>
              <a:endCxn id="40" idx="2"/>
            </p:cNvCxnSpPr>
            <p:nvPr/>
          </p:nvCxnSpPr>
          <p:spPr>
            <a:xfrm flipV="1">
              <a:off x="5676900" y="1676400"/>
              <a:ext cx="2133600" cy="381000"/>
            </a:xfrm>
            <a:prstGeom prst="straightConnector1">
              <a:avLst/>
            </a:prstGeom>
            <a:ln w="9525" cap="flat" cmpd="sng">
              <a:solidFill>
                <a:schemeClr val="tx2"/>
              </a:solidFill>
              <a:prstDash val="solid"/>
              <a:headEnd type="none" w="med" len="med"/>
              <a:tailEnd type="triangle" w="med" len="med"/>
            </a:ln>
          </p:spPr>
        </p:cxnSp>
        <p:cxnSp>
          <p:nvCxnSpPr>
            <p:cNvPr id="52" name="AutoShape 16"/>
            <p:cNvCxnSpPr>
              <a:stCxn id="44" idx="3"/>
              <a:endCxn id="42" idx="6"/>
            </p:cNvCxnSpPr>
            <p:nvPr/>
          </p:nvCxnSpPr>
          <p:spPr>
            <a:xfrm flipH="1">
              <a:off x="5219700" y="4586288"/>
              <a:ext cx="1939925" cy="595312"/>
            </a:xfrm>
            <a:prstGeom prst="straightConnector1">
              <a:avLst/>
            </a:prstGeom>
            <a:ln w="9525" cap="flat" cmpd="sng">
              <a:solidFill>
                <a:schemeClr val="tx2"/>
              </a:solidFill>
              <a:prstDash val="solid"/>
              <a:headEnd type="none" w="med" len="med"/>
              <a:tailEnd type="triangle" w="med" len="med"/>
            </a:ln>
          </p:spPr>
        </p:cxnSp>
        <p:cxnSp>
          <p:nvCxnSpPr>
            <p:cNvPr id="53" name="AutoShape 17"/>
            <p:cNvCxnSpPr>
              <a:stCxn id="41" idx="5"/>
              <a:endCxn id="44" idx="1"/>
            </p:cNvCxnSpPr>
            <p:nvPr/>
          </p:nvCxnSpPr>
          <p:spPr>
            <a:xfrm>
              <a:off x="6708775" y="3443288"/>
              <a:ext cx="450850" cy="657225"/>
            </a:xfrm>
            <a:prstGeom prst="straightConnector1">
              <a:avLst/>
            </a:prstGeom>
            <a:ln w="9525" cap="flat" cmpd="sng">
              <a:solidFill>
                <a:schemeClr val="tx2"/>
              </a:solidFill>
              <a:prstDash val="solid"/>
              <a:headEnd type="none" w="med" len="med"/>
              <a:tailEnd type="triangle" w="med" len="med"/>
            </a:ln>
          </p:spPr>
        </p:cxnSp>
        <p:sp>
          <p:nvSpPr>
            <p:cNvPr id="54" name="Oval 18"/>
            <p:cNvSpPr/>
            <p:nvPr/>
          </p:nvSpPr>
          <p:spPr>
            <a:xfrm>
              <a:off x="8724900" y="27051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55" name="AutoShape 19"/>
            <p:cNvCxnSpPr>
              <a:stCxn id="40" idx="5"/>
              <a:endCxn id="54" idx="0"/>
            </p:cNvCxnSpPr>
            <p:nvPr/>
          </p:nvCxnSpPr>
          <p:spPr>
            <a:xfrm>
              <a:off x="8461375" y="1919288"/>
              <a:ext cx="644525" cy="785812"/>
            </a:xfrm>
            <a:prstGeom prst="straightConnector1">
              <a:avLst/>
            </a:prstGeom>
            <a:ln w="9525" cap="flat" cmpd="sng">
              <a:solidFill>
                <a:schemeClr val="tx2"/>
              </a:solidFill>
              <a:prstDash val="solid"/>
              <a:headEnd type="none" w="med" len="med"/>
              <a:tailEnd type="triangle" w="med" len="med"/>
            </a:ln>
          </p:spPr>
        </p:cxnSp>
        <p:cxnSp>
          <p:nvCxnSpPr>
            <p:cNvPr id="56" name="AutoShape 20"/>
            <p:cNvCxnSpPr>
              <a:stCxn id="54" idx="4"/>
              <a:endCxn id="44" idx="6"/>
            </p:cNvCxnSpPr>
            <p:nvPr/>
          </p:nvCxnSpPr>
          <p:spPr>
            <a:xfrm flipH="1">
              <a:off x="7810500" y="3390900"/>
              <a:ext cx="1295400" cy="952500"/>
            </a:xfrm>
            <a:prstGeom prst="straightConnector1">
              <a:avLst/>
            </a:prstGeom>
            <a:ln w="9525" cap="flat" cmpd="sng">
              <a:solidFill>
                <a:schemeClr val="tx2"/>
              </a:solidFill>
              <a:prstDash val="solid"/>
              <a:headEnd type="none" w="med" len="med"/>
              <a:tailEnd type="triangle" w="med" len="med"/>
            </a:ln>
          </p:spPr>
        </p:cxnSp>
        <p:cxnSp>
          <p:nvCxnSpPr>
            <p:cNvPr id="57" name="AutoShape 21"/>
            <p:cNvCxnSpPr>
              <a:stCxn id="39" idx="7"/>
              <a:endCxn id="43" idx="2"/>
            </p:cNvCxnSpPr>
            <p:nvPr/>
          </p:nvCxnSpPr>
          <p:spPr>
            <a:xfrm flipV="1">
              <a:off x="3508375" y="2057400"/>
              <a:ext cx="1406525" cy="747713"/>
            </a:xfrm>
            <a:prstGeom prst="straightConnector1">
              <a:avLst/>
            </a:prstGeom>
            <a:ln w="57150" cap="flat" cmpd="sng">
              <a:solidFill>
                <a:srgbClr val="00FFFF"/>
              </a:solidFill>
              <a:prstDash val="solid"/>
              <a:headEnd type="none" w="med" len="med"/>
              <a:tailEnd type="triangle" w="med" len="med"/>
            </a:ln>
          </p:spPr>
        </p:cxnSp>
        <p:cxnSp>
          <p:nvCxnSpPr>
            <p:cNvPr id="58" name="AutoShape 22"/>
            <p:cNvCxnSpPr>
              <a:stCxn id="43" idx="6"/>
              <a:endCxn id="40" idx="2"/>
            </p:cNvCxnSpPr>
            <p:nvPr/>
          </p:nvCxnSpPr>
          <p:spPr>
            <a:xfrm flipV="1">
              <a:off x="5676900" y="1676400"/>
              <a:ext cx="2133600" cy="381000"/>
            </a:xfrm>
            <a:prstGeom prst="straightConnector1">
              <a:avLst/>
            </a:prstGeom>
            <a:ln w="57150" cap="flat" cmpd="sng">
              <a:solidFill>
                <a:srgbClr val="00FFFF"/>
              </a:solidFill>
              <a:prstDash val="solid"/>
              <a:headEnd type="none" w="med" len="med"/>
              <a:tailEnd type="triangle" w="med" len="med"/>
            </a:ln>
          </p:spPr>
        </p:cxnSp>
        <p:cxnSp>
          <p:nvCxnSpPr>
            <p:cNvPr id="59" name="AutoShape 23"/>
            <p:cNvCxnSpPr>
              <a:stCxn id="40" idx="5"/>
              <a:endCxn id="54" idx="0"/>
            </p:cNvCxnSpPr>
            <p:nvPr/>
          </p:nvCxnSpPr>
          <p:spPr>
            <a:xfrm>
              <a:off x="8461375" y="1919288"/>
              <a:ext cx="644525" cy="785812"/>
            </a:xfrm>
            <a:prstGeom prst="straightConnector1">
              <a:avLst/>
            </a:prstGeom>
            <a:ln w="57150" cap="flat" cmpd="sng">
              <a:solidFill>
                <a:srgbClr val="00FFFF"/>
              </a:solidFill>
              <a:prstDash val="solid"/>
              <a:headEnd type="none" w="med" len="med"/>
              <a:tailEnd type="triangle" w="med" len="med"/>
            </a:ln>
          </p:spPr>
        </p:cxnSp>
        <p:sp>
          <p:nvSpPr>
            <p:cNvPr id="60" name="Text Box 24"/>
            <p:cNvSpPr txBox="1"/>
            <p:nvPr/>
          </p:nvSpPr>
          <p:spPr>
            <a:xfrm>
              <a:off x="2324100" y="24003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s</a:t>
              </a:r>
            </a:p>
          </p:txBody>
        </p:sp>
        <p:sp>
          <p:nvSpPr>
            <p:cNvPr id="61" name="Text Box 25"/>
            <p:cNvSpPr txBox="1"/>
            <p:nvPr/>
          </p:nvSpPr>
          <p:spPr>
            <a:xfrm>
              <a:off x="9258300" y="22479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t</a:t>
              </a:r>
            </a:p>
          </p:txBody>
        </p:sp>
      </p:grpSp>
    </p:spTree>
    <p:extLst>
      <p:ext uri="{BB962C8B-B14F-4D97-AF65-F5344CB8AC3E}">
        <p14:creationId xmlns:p14="http://schemas.microsoft.com/office/powerpoint/2010/main" val="219266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330998" y="196045"/>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类举例</a:t>
              </a:r>
            </a:p>
          </p:txBody>
        </p:sp>
      </p:grpSp>
      <mc:AlternateContent xmlns:mc="http://schemas.openxmlformats.org/markup-compatibility/2006" xmlns:a14="http://schemas.microsoft.com/office/drawing/2010/main">
        <mc:Choice Requires="a14">
          <p:sp>
            <p:nvSpPr>
              <p:cNvPr id="14" name="文本框 13"/>
              <p:cNvSpPr txBox="1"/>
              <p:nvPr/>
            </p:nvSpPr>
            <p:spPr>
              <a:xfrm>
                <a:off x="459905" y="1233368"/>
                <a:ext cx="10431827" cy="3170099"/>
              </a:xfrm>
              <a:prstGeom prst="rect">
                <a:avLst/>
              </a:prstGeom>
              <a:noFill/>
            </p:spPr>
            <p:txBody>
              <a:bodyPr wrap="square" rtlCol="0">
                <a:spAutoFit/>
              </a:bodyPr>
              <a:lstStyle/>
              <a:p>
                <a:r>
                  <a:rPr lang="zh-CN" altLang="en-US" sz="2000" b="1" dirty="0"/>
                  <a:t>例</a:t>
                </a:r>
                <a:r>
                  <a:rPr lang="en-US" altLang="zh-CN" sz="2000" b="1" dirty="0"/>
                  <a:t>9.14 </a:t>
                </a:r>
                <a:r>
                  <a:rPr lang="en-US" altLang="zh-CN" sz="2000" dirty="0"/>
                  <a:t>PATH</a:t>
                </a:r>
                <a14:m>
                  <m:oMath xmlns:m="http://schemas.openxmlformats.org/officeDocument/2006/math">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𝐺</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&gt;|</m:t>
                    </m:r>
                  </m:oMath>
                </a14:m>
                <a:r>
                  <a:rPr lang="en-US" altLang="zh-CN" sz="2000" dirty="0"/>
                  <a:t> G</a:t>
                </a:r>
                <a:r>
                  <a:rPr lang="zh-CN" altLang="en-US" sz="2000" dirty="0"/>
                  <a:t>是有向图， </a:t>
                </a:r>
                <a:r>
                  <a:rPr lang="en-US" altLang="zh-CN" sz="2000" dirty="0"/>
                  <a:t>G</a:t>
                </a:r>
                <a:r>
                  <a:rPr lang="zh-CN" altLang="en-US" sz="2000" dirty="0"/>
                  <a:t>中是否包含</a:t>
                </a:r>
                <a:r>
                  <a:rPr lang="en-US" altLang="zh-CN" sz="2000" dirty="0"/>
                  <a:t>s</a:t>
                </a:r>
                <a:r>
                  <a:rPr lang="zh-CN" altLang="en-US" sz="2000" dirty="0"/>
                  <a:t>到</a:t>
                </a:r>
                <a:r>
                  <a:rPr lang="en-US" altLang="zh-CN" sz="2000" dirty="0"/>
                  <a:t>t</a:t>
                </a:r>
                <a:r>
                  <a:rPr lang="zh-CN" altLang="en-US" sz="2000" dirty="0"/>
                  <a:t>的有向路径？。</a:t>
                </a:r>
                <a:endParaRPr lang="en-US" altLang="zh-CN" sz="2000" dirty="0"/>
              </a:p>
              <a:p>
                <a:endParaRPr lang="en-US" altLang="zh-CN" sz="2000" dirty="0"/>
              </a:p>
              <a:p>
                <a:endParaRPr lang="en-US" altLang="zh-CN" sz="2000" dirty="0"/>
              </a:p>
              <a:p>
                <a:r>
                  <a:rPr lang="en-US" altLang="zh-CN" sz="2000" dirty="0"/>
                  <a:t>NTM M=“</a:t>
                </a:r>
                <a:r>
                  <a:rPr lang="zh-CN" altLang="en-US" sz="2000" dirty="0"/>
                  <a:t>对输入</a:t>
                </a:r>
                <a14:m>
                  <m:oMath xmlns:m="http://schemas.openxmlformats.org/officeDocument/2006/math">
                    <m:r>
                      <a:rPr lang="en-US" altLang="zh-CN" sz="2000" i="1">
                        <a:latin typeface="Cambria Math" panose="02040503050406030204" pitchFamily="18" charset="0"/>
                      </a:rPr>
                      <m:t>&lt;</m:t>
                    </m:r>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&gt;</m:t>
                    </m:r>
                  </m:oMath>
                </a14:m>
                <a:r>
                  <a:rPr lang="en-US" altLang="zh-CN" sz="2000" dirty="0"/>
                  <a:t>:                </a:t>
                </a:r>
              </a:p>
              <a:p>
                <a:r>
                  <a:rPr lang="en-US" altLang="zh-CN" sz="2000" dirty="0"/>
                  <a:t> 1.</a:t>
                </a:r>
                <a:r>
                  <a:rPr lang="zh-CN" altLang="en-US" sz="2000" dirty="0"/>
                  <a:t>令当前顶点为</a:t>
                </a:r>
                <a:r>
                  <a:rPr lang="en-US" altLang="zh-CN" sz="2000" dirty="0"/>
                  <a:t>s;                </a:t>
                </a:r>
              </a:p>
              <a:p>
                <a:r>
                  <a:rPr lang="en-US" altLang="zh-CN" sz="2000" dirty="0"/>
                  <a:t> 2.</a:t>
                </a:r>
                <a:r>
                  <a:rPr lang="zh-CN" altLang="en-US" sz="2000" dirty="0"/>
                  <a:t>执行下列步骤</a:t>
                </a:r>
                <a:r>
                  <a:rPr lang="en-US" altLang="zh-CN" sz="2000" dirty="0"/>
                  <a:t>m</a:t>
                </a:r>
                <a:r>
                  <a:rPr lang="zh-CN" altLang="en-US" sz="2000" dirty="0"/>
                  <a:t>步：</a:t>
                </a:r>
                <a:endParaRPr lang="en-US" altLang="zh-CN" sz="2000" dirty="0"/>
              </a:p>
              <a:p>
                <a:r>
                  <a:rPr lang="zh-CN" altLang="en-US" sz="2000" dirty="0">
                    <a:solidFill>
                      <a:schemeClr val="accent1"/>
                    </a:solidFill>
                  </a:rPr>
                  <a:t> </a:t>
                </a:r>
                <a:r>
                  <a:rPr lang="en-US" altLang="zh-CN" sz="2000" dirty="0">
                    <a:solidFill>
                      <a:schemeClr val="accent1"/>
                    </a:solidFill>
                  </a:rPr>
                  <a:t>      3.</a:t>
                </a:r>
                <a:r>
                  <a:rPr lang="zh-CN" altLang="en-US" sz="2000" dirty="0">
                    <a:solidFill>
                      <a:schemeClr val="accent1"/>
                    </a:solidFill>
                  </a:rPr>
                  <a:t>若当前顶点为</a:t>
                </a:r>
                <a:r>
                  <a:rPr lang="en-US" altLang="zh-CN" sz="2000" dirty="0">
                    <a:solidFill>
                      <a:schemeClr val="accent1"/>
                    </a:solidFill>
                  </a:rPr>
                  <a:t>t</a:t>
                </a:r>
                <a:r>
                  <a:rPr lang="zh-CN" altLang="en-US" sz="2000" dirty="0">
                    <a:solidFill>
                      <a:schemeClr val="accent1"/>
                    </a:solidFill>
                  </a:rPr>
                  <a:t>，则接受；                         </a:t>
                </a:r>
                <a:endParaRPr lang="en-US" altLang="zh-CN" sz="2000" dirty="0">
                  <a:solidFill>
                    <a:schemeClr val="accent1"/>
                  </a:solidFill>
                </a:endParaRPr>
              </a:p>
              <a:p>
                <a:r>
                  <a:rPr lang="en-US" altLang="zh-CN" sz="2000" dirty="0">
                    <a:solidFill>
                      <a:schemeClr val="accent1"/>
                    </a:solidFill>
                  </a:rPr>
                  <a:t>       4.</a:t>
                </a:r>
                <a:r>
                  <a:rPr lang="zh-CN" altLang="en-US" sz="2000" dirty="0">
                    <a:solidFill>
                      <a:schemeClr val="accent1"/>
                    </a:solidFill>
                  </a:rPr>
                  <a:t>非确定选择下一个顶点，检查当前顶点与此顶点是否有边；                         </a:t>
                </a:r>
                <a:endParaRPr lang="en-US" altLang="zh-CN" sz="2000" dirty="0">
                  <a:solidFill>
                    <a:schemeClr val="accent1"/>
                  </a:solidFill>
                </a:endParaRPr>
              </a:p>
              <a:p>
                <a:r>
                  <a:rPr lang="en-US" altLang="zh-CN" sz="2000" dirty="0">
                    <a:solidFill>
                      <a:schemeClr val="accent1"/>
                    </a:solidFill>
                  </a:rPr>
                  <a:t>       5.</a:t>
                </a:r>
                <a:r>
                  <a:rPr lang="zh-CN" altLang="en-US" sz="2000" dirty="0">
                    <a:solidFill>
                      <a:schemeClr val="accent1"/>
                    </a:solidFill>
                  </a:rPr>
                  <a:t>有边，令当前顶点等于下一顶点；否则，拒绝                 </a:t>
                </a:r>
                <a:endParaRPr lang="en-US" altLang="zh-CN" sz="2000" dirty="0">
                  <a:solidFill>
                    <a:schemeClr val="accent1"/>
                  </a:solidFill>
                </a:endParaRPr>
              </a:p>
              <a:p>
                <a:r>
                  <a:rPr lang="en-US" altLang="zh-CN" sz="2000" dirty="0"/>
                  <a:t> 6.</a:t>
                </a:r>
                <a:r>
                  <a:rPr lang="zh-CN" altLang="en-US" sz="2000" dirty="0"/>
                  <a:t>执行</a:t>
                </a:r>
                <a:r>
                  <a:rPr lang="en-US" altLang="zh-CN" sz="2000" dirty="0"/>
                  <a:t>m</a:t>
                </a:r>
                <a:r>
                  <a:rPr lang="zh-CN" altLang="en-US" sz="2000" dirty="0"/>
                  <a:t>步后还不接受，拒绝。</a:t>
                </a:r>
              </a:p>
            </p:txBody>
          </p:sp>
        </mc:Choice>
        <mc:Fallback xmlns="">
          <p:sp>
            <p:nvSpPr>
              <p:cNvPr id="14" name="文本框 13"/>
              <p:cNvSpPr txBox="1">
                <a:spLocks noRot="1" noChangeAspect="1" noMove="1" noResize="1" noEditPoints="1" noAdjustHandles="1" noChangeArrowheads="1" noChangeShapeType="1" noTextEdit="1"/>
              </p:cNvSpPr>
              <p:nvPr/>
            </p:nvSpPr>
            <p:spPr>
              <a:xfrm>
                <a:off x="459905" y="1233368"/>
                <a:ext cx="10431827" cy="3170099"/>
              </a:xfrm>
              <a:prstGeom prst="rect">
                <a:avLst/>
              </a:prstGeom>
              <a:blipFill rotWithShape="0">
                <a:blip r:embed="rId3"/>
                <a:stretch>
                  <a:fillRect l="-584" t="-962" b="-2500"/>
                </a:stretch>
              </a:blipFill>
            </p:spPr>
            <p:txBody>
              <a:bodyPr/>
              <a:lstStyle/>
              <a:p>
                <a:r>
                  <a:rPr lang="zh-CN" altLang="en-US">
                    <a:noFill/>
                  </a:rPr>
                  <a:t> </a:t>
                </a:r>
              </a:p>
            </p:txBody>
          </p:sp>
        </mc:Fallback>
      </mc:AlternateContent>
      <p:grpSp>
        <p:nvGrpSpPr>
          <p:cNvPr id="12" name="组合 11"/>
          <p:cNvGrpSpPr/>
          <p:nvPr/>
        </p:nvGrpSpPr>
        <p:grpSpPr>
          <a:xfrm rot="4342228">
            <a:off x="8408928" y="2296643"/>
            <a:ext cx="3772937" cy="2780619"/>
            <a:chOff x="2325777" y="1333500"/>
            <a:chExt cx="7540444" cy="4191000"/>
          </a:xfrm>
        </p:grpSpPr>
        <p:sp>
          <p:nvSpPr>
            <p:cNvPr id="39" name="Oval 3"/>
            <p:cNvSpPr/>
            <p:nvPr/>
          </p:nvSpPr>
          <p:spPr>
            <a:xfrm>
              <a:off x="2857500" y="27051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0" name="Oval 4"/>
            <p:cNvSpPr/>
            <p:nvPr/>
          </p:nvSpPr>
          <p:spPr>
            <a:xfrm>
              <a:off x="7810500" y="1333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1" name="Oval 5"/>
            <p:cNvSpPr/>
            <p:nvPr/>
          </p:nvSpPr>
          <p:spPr>
            <a:xfrm>
              <a:off x="6057900" y="2857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2" name="Oval 6"/>
            <p:cNvSpPr/>
            <p:nvPr/>
          </p:nvSpPr>
          <p:spPr>
            <a:xfrm>
              <a:off x="4457700" y="48387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3" name="Oval 7"/>
            <p:cNvSpPr/>
            <p:nvPr/>
          </p:nvSpPr>
          <p:spPr>
            <a:xfrm>
              <a:off x="4914900" y="1714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sp>
          <p:nvSpPr>
            <p:cNvPr id="44" name="Oval 8"/>
            <p:cNvSpPr/>
            <p:nvPr/>
          </p:nvSpPr>
          <p:spPr>
            <a:xfrm>
              <a:off x="7048500" y="40005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45" name="AutoShape 9"/>
            <p:cNvCxnSpPr>
              <a:stCxn id="39" idx="7"/>
              <a:endCxn id="43" idx="2"/>
            </p:cNvCxnSpPr>
            <p:nvPr/>
          </p:nvCxnSpPr>
          <p:spPr>
            <a:xfrm flipV="1">
              <a:off x="3508375" y="2057400"/>
              <a:ext cx="1406525" cy="747713"/>
            </a:xfrm>
            <a:prstGeom prst="straightConnector1">
              <a:avLst/>
            </a:prstGeom>
            <a:ln w="9525" cap="flat" cmpd="sng">
              <a:solidFill>
                <a:schemeClr val="tx2"/>
              </a:solidFill>
              <a:prstDash val="solid"/>
              <a:headEnd type="none" w="med" len="med"/>
              <a:tailEnd type="triangle" w="med" len="med"/>
            </a:ln>
          </p:spPr>
        </p:cxnSp>
        <p:cxnSp>
          <p:nvCxnSpPr>
            <p:cNvPr id="46" name="AutoShape 10"/>
            <p:cNvCxnSpPr>
              <a:stCxn id="39" idx="4"/>
              <a:endCxn id="42" idx="1"/>
            </p:cNvCxnSpPr>
            <p:nvPr/>
          </p:nvCxnSpPr>
          <p:spPr>
            <a:xfrm>
              <a:off x="3238500" y="3390900"/>
              <a:ext cx="1330325" cy="1547813"/>
            </a:xfrm>
            <a:prstGeom prst="straightConnector1">
              <a:avLst/>
            </a:prstGeom>
            <a:ln w="9525" cap="flat" cmpd="sng">
              <a:solidFill>
                <a:schemeClr val="tx2"/>
              </a:solidFill>
              <a:prstDash val="solid"/>
              <a:headEnd type="none" w="med" len="med"/>
              <a:tailEnd type="triangle" w="med" len="med"/>
            </a:ln>
          </p:spPr>
        </p:cxnSp>
        <p:cxnSp>
          <p:nvCxnSpPr>
            <p:cNvPr id="47" name="AutoShape 11"/>
            <p:cNvCxnSpPr>
              <a:stCxn id="43" idx="4"/>
              <a:endCxn id="42" idx="7"/>
            </p:cNvCxnSpPr>
            <p:nvPr/>
          </p:nvCxnSpPr>
          <p:spPr>
            <a:xfrm flipH="1">
              <a:off x="5108575" y="2400300"/>
              <a:ext cx="187325" cy="2538413"/>
            </a:xfrm>
            <a:prstGeom prst="straightConnector1">
              <a:avLst/>
            </a:prstGeom>
            <a:ln w="9525" cap="flat" cmpd="sng">
              <a:solidFill>
                <a:schemeClr val="tx2"/>
              </a:solidFill>
              <a:prstDash val="solid"/>
              <a:headEnd type="none" w="med" len="med"/>
              <a:tailEnd type="triangle" w="med" len="med"/>
            </a:ln>
          </p:spPr>
        </p:cxnSp>
        <p:cxnSp>
          <p:nvCxnSpPr>
            <p:cNvPr id="48" name="AutoShape 12"/>
            <p:cNvCxnSpPr>
              <a:stCxn id="39" idx="6"/>
              <a:endCxn id="41" idx="2"/>
            </p:cNvCxnSpPr>
            <p:nvPr/>
          </p:nvCxnSpPr>
          <p:spPr>
            <a:xfrm>
              <a:off x="3619500" y="3048000"/>
              <a:ext cx="2438400" cy="152400"/>
            </a:xfrm>
            <a:prstGeom prst="straightConnector1">
              <a:avLst/>
            </a:prstGeom>
            <a:ln w="9525" cap="flat" cmpd="sng">
              <a:solidFill>
                <a:schemeClr val="tx2"/>
              </a:solidFill>
              <a:prstDash val="solid"/>
              <a:headEnd type="none" w="med" len="med"/>
              <a:tailEnd type="triangle" w="med" len="med"/>
            </a:ln>
          </p:spPr>
        </p:cxnSp>
        <p:cxnSp>
          <p:nvCxnSpPr>
            <p:cNvPr id="49" name="AutoShape 13"/>
            <p:cNvCxnSpPr>
              <a:stCxn id="41" idx="7"/>
              <a:endCxn id="40" idx="3"/>
            </p:cNvCxnSpPr>
            <p:nvPr/>
          </p:nvCxnSpPr>
          <p:spPr>
            <a:xfrm flipV="1">
              <a:off x="6708775" y="1919288"/>
              <a:ext cx="1212850" cy="1038225"/>
            </a:xfrm>
            <a:prstGeom prst="straightConnector1">
              <a:avLst/>
            </a:prstGeom>
            <a:ln w="9525" cap="flat" cmpd="sng">
              <a:solidFill>
                <a:schemeClr val="tx2"/>
              </a:solidFill>
              <a:prstDash val="solid"/>
              <a:headEnd type="none" w="med" len="med"/>
              <a:tailEnd type="triangle" w="med" len="med"/>
            </a:ln>
          </p:spPr>
        </p:cxnSp>
        <p:cxnSp>
          <p:nvCxnSpPr>
            <p:cNvPr id="50" name="AutoShape 14"/>
            <p:cNvCxnSpPr>
              <a:stCxn id="40" idx="4"/>
              <a:endCxn id="44" idx="7"/>
            </p:cNvCxnSpPr>
            <p:nvPr/>
          </p:nvCxnSpPr>
          <p:spPr>
            <a:xfrm flipH="1">
              <a:off x="7699375" y="2019300"/>
              <a:ext cx="492125" cy="2081213"/>
            </a:xfrm>
            <a:prstGeom prst="straightConnector1">
              <a:avLst/>
            </a:prstGeom>
            <a:ln w="9525" cap="flat" cmpd="sng">
              <a:solidFill>
                <a:schemeClr val="tx2"/>
              </a:solidFill>
              <a:prstDash val="solid"/>
              <a:headEnd type="none" w="med" len="med"/>
              <a:tailEnd type="triangle" w="med" len="med"/>
            </a:ln>
          </p:spPr>
        </p:cxnSp>
        <p:cxnSp>
          <p:nvCxnSpPr>
            <p:cNvPr id="51" name="AutoShape 15"/>
            <p:cNvCxnSpPr>
              <a:stCxn id="43" idx="6"/>
              <a:endCxn id="40" idx="2"/>
            </p:cNvCxnSpPr>
            <p:nvPr/>
          </p:nvCxnSpPr>
          <p:spPr>
            <a:xfrm flipV="1">
              <a:off x="5676900" y="1676400"/>
              <a:ext cx="2133600" cy="381000"/>
            </a:xfrm>
            <a:prstGeom prst="straightConnector1">
              <a:avLst/>
            </a:prstGeom>
            <a:ln w="9525" cap="flat" cmpd="sng">
              <a:solidFill>
                <a:schemeClr val="tx2"/>
              </a:solidFill>
              <a:prstDash val="solid"/>
              <a:headEnd type="none" w="med" len="med"/>
              <a:tailEnd type="triangle" w="med" len="med"/>
            </a:ln>
          </p:spPr>
        </p:cxnSp>
        <p:cxnSp>
          <p:nvCxnSpPr>
            <p:cNvPr id="52" name="AutoShape 16"/>
            <p:cNvCxnSpPr>
              <a:stCxn id="44" idx="3"/>
              <a:endCxn id="42" idx="6"/>
            </p:cNvCxnSpPr>
            <p:nvPr/>
          </p:nvCxnSpPr>
          <p:spPr>
            <a:xfrm flipH="1">
              <a:off x="5219700" y="4586288"/>
              <a:ext cx="1939925" cy="595312"/>
            </a:xfrm>
            <a:prstGeom prst="straightConnector1">
              <a:avLst/>
            </a:prstGeom>
            <a:ln w="9525" cap="flat" cmpd="sng">
              <a:solidFill>
                <a:schemeClr val="tx2"/>
              </a:solidFill>
              <a:prstDash val="solid"/>
              <a:headEnd type="none" w="med" len="med"/>
              <a:tailEnd type="triangle" w="med" len="med"/>
            </a:ln>
          </p:spPr>
        </p:cxnSp>
        <p:cxnSp>
          <p:nvCxnSpPr>
            <p:cNvPr id="53" name="AutoShape 17"/>
            <p:cNvCxnSpPr>
              <a:stCxn id="41" idx="5"/>
              <a:endCxn id="44" idx="1"/>
            </p:cNvCxnSpPr>
            <p:nvPr/>
          </p:nvCxnSpPr>
          <p:spPr>
            <a:xfrm>
              <a:off x="6708775" y="3443288"/>
              <a:ext cx="450850" cy="657225"/>
            </a:xfrm>
            <a:prstGeom prst="straightConnector1">
              <a:avLst/>
            </a:prstGeom>
            <a:ln w="9525" cap="flat" cmpd="sng">
              <a:solidFill>
                <a:schemeClr val="tx2"/>
              </a:solidFill>
              <a:prstDash val="solid"/>
              <a:headEnd type="none" w="med" len="med"/>
              <a:tailEnd type="triangle" w="med" len="med"/>
            </a:ln>
          </p:spPr>
        </p:cxnSp>
        <p:sp>
          <p:nvSpPr>
            <p:cNvPr id="54" name="Oval 18"/>
            <p:cNvSpPr/>
            <p:nvPr/>
          </p:nvSpPr>
          <p:spPr>
            <a:xfrm>
              <a:off x="8724900" y="2705100"/>
              <a:ext cx="762000" cy="685800"/>
            </a:xfrm>
            <a:prstGeom prst="ellipse">
              <a:avLst/>
            </a:prstGeom>
            <a:solidFill>
              <a:srgbClr val="CC66FF"/>
            </a:solid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endParaRPr lang="zh-CN" altLang="en-US" sz="2400" dirty="0">
                <a:solidFill>
                  <a:schemeClr val="accent2"/>
                </a:solidFill>
                <a:ea typeface="宋体" panose="02010600030101010101" pitchFamily="2" charset="-122"/>
              </a:endParaRPr>
            </a:p>
          </p:txBody>
        </p:sp>
        <p:cxnSp>
          <p:nvCxnSpPr>
            <p:cNvPr id="55" name="AutoShape 19"/>
            <p:cNvCxnSpPr>
              <a:stCxn id="40" idx="5"/>
              <a:endCxn id="54" idx="0"/>
            </p:cNvCxnSpPr>
            <p:nvPr/>
          </p:nvCxnSpPr>
          <p:spPr>
            <a:xfrm>
              <a:off x="8461375" y="1919288"/>
              <a:ext cx="644525" cy="785812"/>
            </a:xfrm>
            <a:prstGeom prst="straightConnector1">
              <a:avLst/>
            </a:prstGeom>
            <a:ln w="9525" cap="flat" cmpd="sng">
              <a:solidFill>
                <a:schemeClr val="tx2"/>
              </a:solidFill>
              <a:prstDash val="solid"/>
              <a:headEnd type="none" w="med" len="med"/>
              <a:tailEnd type="triangle" w="med" len="med"/>
            </a:ln>
          </p:spPr>
        </p:cxnSp>
        <p:cxnSp>
          <p:nvCxnSpPr>
            <p:cNvPr id="56" name="AutoShape 20"/>
            <p:cNvCxnSpPr>
              <a:stCxn id="54" idx="4"/>
              <a:endCxn id="44" idx="6"/>
            </p:cNvCxnSpPr>
            <p:nvPr/>
          </p:nvCxnSpPr>
          <p:spPr>
            <a:xfrm flipH="1">
              <a:off x="7810500" y="3390900"/>
              <a:ext cx="1295400" cy="952500"/>
            </a:xfrm>
            <a:prstGeom prst="straightConnector1">
              <a:avLst/>
            </a:prstGeom>
            <a:ln w="9525" cap="flat" cmpd="sng">
              <a:solidFill>
                <a:schemeClr val="tx2"/>
              </a:solidFill>
              <a:prstDash val="solid"/>
              <a:headEnd type="none" w="med" len="med"/>
              <a:tailEnd type="triangle" w="med" len="med"/>
            </a:ln>
          </p:spPr>
        </p:cxnSp>
        <p:cxnSp>
          <p:nvCxnSpPr>
            <p:cNvPr id="57" name="AutoShape 21"/>
            <p:cNvCxnSpPr>
              <a:stCxn id="39" idx="7"/>
              <a:endCxn id="43" idx="2"/>
            </p:cNvCxnSpPr>
            <p:nvPr/>
          </p:nvCxnSpPr>
          <p:spPr>
            <a:xfrm flipV="1">
              <a:off x="3508375" y="2057400"/>
              <a:ext cx="1406525" cy="747713"/>
            </a:xfrm>
            <a:prstGeom prst="straightConnector1">
              <a:avLst/>
            </a:prstGeom>
            <a:ln w="57150" cap="flat" cmpd="sng">
              <a:solidFill>
                <a:srgbClr val="00FFFF"/>
              </a:solidFill>
              <a:prstDash val="solid"/>
              <a:headEnd type="none" w="med" len="med"/>
              <a:tailEnd type="triangle" w="med" len="med"/>
            </a:ln>
          </p:spPr>
        </p:cxnSp>
        <p:cxnSp>
          <p:nvCxnSpPr>
            <p:cNvPr id="58" name="AutoShape 22"/>
            <p:cNvCxnSpPr>
              <a:stCxn id="43" idx="6"/>
              <a:endCxn id="40" idx="2"/>
            </p:cNvCxnSpPr>
            <p:nvPr/>
          </p:nvCxnSpPr>
          <p:spPr>
            <a:xfrm flipV="1">
              <a:off x="5676900" y="1676400"/>
              <a:ext cx="2133600" cy="381000"/>
            </a:xfrm>
            <a:prstGeom prst="straightConnector1">
              <a:avLst/>
            </a:prstGeom>
            <a:ln w="57150" cap="flat" cmpd="sng">
              <a:solidFill>
                <a:srgbClr val="00FFFF"/>
              </a:solidFill>
              <a:prstDash val="solid"/>
              <a:headEnd type="none" w="med" len="med"/>
              <a:tailEnd type="triangle" w="med" len="med"/>
            </a:ln>
          </p:spPr>
        </p:cxnSp>
        <p:cxnSp>
          <p:nvCxnSpPr>
            <p:cNvPr id="59" name="AutoShape 23"/>
            <p:cNvCxnSpPr>
              <a:stCxn id="40" idx="5"/>
              <a:endCxn id="54" idx="0"/>
            </p:cNvCxnSpPr>
            <p:nvPr/>
          </p:nvCxnSpPr>
          <p:spPr>
            <a:xfrm>
              <a:off x="8461375" y="1919288"/>
              <a:ext cx="644525" cy="785812"/>
            </a:xfrm>
            <a:prstGeom prst="straightConnector1">
              <a:avLst/>
            </a:prstGeom>
            <a:ln w="57150" cap="flat" cmpd="sng">
              <a:solidFill>
                <a:srgbClr val="00FFFF"/>
              </a:solidFill>
              <a:prstDash val="solid"/>
              <a:headEnd type="none" w="med" len="med"/>
              <a:tailEnd type="triangle" w="med" len="med"/>
            </a:ln>
          </p:spPr>
        </p:cxnSp>
        <p:sp>
          <p:nvSpPr>
            <p:cNvPr id="60" name="Text Box 24"/>
            <p:cNvSpPr txBox="1"/>
            <p:nvPr/>
          </p:nvSpPr>
          <p:spPr>
            <a:xfrm rot="16729552">
              <a:off x="2399034" y="2325779"/>
              <a:ext cx="459730" cy="60624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s</a:t>
              </a:r>
            </a:p>
          </p:txBody>
        </p:sp>
        <p:sp>
          <p:nvSpPr>
            <p:cNvPr id="61" name="Text Box 25"/>
            <p:cNvSpPr txBox="1"/>
            <p:nvPr/>
          </p:nvSpPr>
          <p:spPr>
            <a:xfrm rot="16980043">
              <a:off x="9333235" y="2173379"/>
              <a:ext cx="459730" cy="60624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50000"/>
                </a:spcBef>
                <a:buNone/>
              </a:pPr>
              <a:r>
                <a:rPr lang="en-US" altLang="zh-CN" sz="2400" dirty="0">
                  <a:ea typeface="宋体" panose="02010600030101010101" pitchFamily="2" charset="-122"/>
                </a:rPr>
                <a:t>t</a:t>
              </a:r>
            </a:p>
          </p:txBody>
        </p:sp>
      </p:grpSp>
      <mc:AlternateContent xmlns:mc="http://schemas.openxmlformats.org/markup-compatibility/2006" xmlns:a14="http://schemas.microsoft.com/office/drawing/2010/main">
        <mc:Choice Requires="a14">
          <p:sp>
            <p:nvSpPr>
              <p:cNvPr id="10" name="文本框 9"/>
              <p:cNvSpPr txBox="1"/>
              <p:nvPr/>
            </p:nvSpPr>
            <p:spPr>
              <a:xfrm>
                <a:off x="655608" y="5296284"/>
                <a:ext cx="7458615" cy="369332"/>
              </a:xfrm>
              <a:prstGeom prst="rect">
                <a:avLst/>
              </a:prstGeom>
              <a:noFill/>
            </p:spPr>
            <p:txBody>
              <a:bodyPr wrap="square" rtlCol="0">
                <a:spAutoFit/>
              </a:bodyPr>
              <a:lstStyle/>
              <a:p>
                <a:r>
                  <a:rPr lang="zh-CN" altLang="en-US" dirty="0">
                    <a:solidFill>
                      <a:srgbClr val="FF0000"/>
                    </a:solidFill>
                  </a:rPr>
                  <a:t>分析：运行算法，工作带只保存了当前顶点，需要</a:t>
                </a:r>
                <a14:m>
                  <m:oMath xmlns:m="http://schemas.openxmlformats.org/officeDocument/2006/math">
                    <m:r>
                      <a:rPr lang="en-US" altLang="zh-CN" i="1" dirty="0" smtClean="0">
                        <a:solidFill>
                          <a:srgbClr val="FF0000"/>
                        </a:solidFill>
                        <a:latin typeface="Cambria Math" panose="02040503050406030204" pitchFamily="18" charset="0"/>
                      </a:rPr>
                      <m:t>𝑂</m:t>
                    </m:r>
                    <m:r>
                      <a:rPr lang="en-US" altLang="zh-CN" i="1" dirty="0" smtClean="0">
                        <a:solidFill>
                          <a:srgbClr val="FF0000"/>
                        </a:solidFill>
                        <a:latin typeface="Cambria Math" panose="02040503050406030204" pitchFamily="18" charset="0"/>
                      </a:rPr>
                      <m:t>(</m:t>
                    </m:r>
                    <m:r>
                      <m:rPr>
                        <m:sty m:val="p"/>
                      </m:rPr>
                      <a:rPr lang="en-US" altLang="zh-CN" i="1" dirty="0" smtClean="0">
                        <a:solidFill>
                          <a:srgbClr val="FF0000"/>
                        </a:solidFill>
                        <a:latin typeface="Cambria Math" panose="02040503050406030204" pitchFamily="18" charset="0"/>
                      </a:rPr>
                      <m:t>log</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𝑚</m:t>
                    </m:r>
                    <m:r>
                      <a:rPr lang="en-US" altLang="zh-CN" i="1" dirty="0" smtClean="0">
                        <a:solidFill>
                          <a:srgbClr val="FF0000"/>
                        </a:solidFill>
                        <a:latin typeface="Cambria Math" panose="02040503050406030204" pitchFamily="18" charset="0"/>
                      </a:rPr>
                      <m:t>)</m:t>
                    </m:r>
                  </m:oMath>
                </a14:m>
                <a:r>
                  <a:rPr lang="zh-CN" altLang="en-US" dirty="0">
                    <a:solidFill>
                      <a:srgbClr val="FF0000"/>
                    </a:solidFill>
                  </a:rPr>
                  <a:t>空间</a:t>
                </a:r>
              </a:p>
            </p:txBody>
          </p:sp>
        </mc:Choice>
        <mc:Fallback xmlns="">
          <p:sp>
            <p:nvSpPr>
              <p:cNvPr id="10" name="文本框 9"/>
              <p:cNvSpPr txBox="1">
                <a:spLocks noRot="1" noChangeAspect="1" noMove="1" noResize="1" noEditPoints="1" noAdjustHandles="1" noChangeArrowheads="1" noChangeShapeType="1" noTextEdit="1"/>
              </p:cNvSpPr>
              <p:nvPr/>
            </p:nvSpPr>
            <p:spPr>
              <a:xfrm>
                <a:off x="655608" y="5296284"/>
                <a:ext cx="7458615" cy="369332"/>
              </a:xfrm>
              <a:prstGeom prst="rect">
                <a:avLst/>
              </a:prstGeom>
              <a:blipFill rotWithShape="0">
                <a:blip r:embed="rId4"/>
                <a:stretch>
                  <a:fillRect l="-736"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30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81D05576-3FCA-6148-B524-CEF03D85613F}"/>
              </a:ext>
            </a:extLst>
          </p:cNvPr>
          <p:cNvGrpSpPr/>
          <p:nvPr/>
        </p:nvGrpSpPr>
        <p:grpSpPr>
          <a:xfrm>
            <a:off x="0" y="152758"/>
            <a:ext cx="12192000" cy="636417"/>
            <a:chOff x="0" y="152758"/>
            <a:chExt cx="12192000" cy="636417"/>
          </a:xfrm>
        </p:grpSpPr>
        <p:sp>
          <p:nvSpPr>
            <p:cNvPr id="2" name="任意多边形 9">
              <a:extLst>
                <a:ext uri="{FF2B5EF4-FFF2-40B4-BE49-F238E27FC236}">
                  <a16:creationId xmlns:a16="http://schemas.microsoft.com/office/drawing/2014/main" id="{E86E52B6-3186-FE48-B925-90108C2324A5}"/>
                </a:ext>
              </a:extLst>
            </p:cNvPr>
            <p:cNvSpPr/>
            <p:nvPr/>
          </p:nvSpPr>
          <p:spPr>
            <a:xfrm>
              <a:off x="3029409" y="152758"/>
              <a:ext cx="2139210" cy="468000"/>
            </a:xfrm>
            <a:custGeom>
              <a:avLst/>
              <a:gdLst>
                <a:gd name="connsiteX0" fmla="*/ 0 w 2232212"/>
                <a:gd name="connsiteY0" fmla="*/ 0 h 421341"/>
                <a:gd name="connsiteX1" fmla="*/ 107577 w 2232212"/>
                <a:gd name="connsiteY1" fmla="*/ 215153 h 421341"/>
                <a:gd name="connsiteX2" fmla="*/ 17930 w 2232212"/>
                <a:gd name="connsiteY2" fmla="*/ 421341 h 421341"/>
                <a:gd name="connsiteX3" fmla="*/ 2133600 w 2232212"/>
                <a:gd name="connsiteY3" fmla="*/ 421341 h 421341"/>
                <a:gd name="connsiteX4" fmla="*/ 2232212 w 2232212"/>
                <a:gd name="connsiteY4" fmla="*/ 188259 h 421341"/>
                <a:gd name="connsiteX5" fmla="*/ 2124636 w 2232212"/>
                <a:gd name="connsiteY5" fmla="*/ 0 h 421341"/>
                <a:gd name="connsiteX6" fmla="*/ 0 w 2232212"/>
                <a:gd name="connsiteY6" fmla="*/ 0 h 42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212" h="421340">
                  <a:moveTo>
                    <a:pt x="0" y="0"/>
                  </a:moveTo>
                  <a:lnTo>
                    <a:pt x="107577" y="215153"/>
                  </a:lnTo>
                  <a:lnTo>
                    <a:pt x="17930" y="421341"/>
                  </a:lnTo>
                  <a:lnTo>
                    <a:pt x="2133600" y="421341"/>
                  </a:lnTo>
                  <a:lnTo>
                    <a:pt x="2232212" y="188259"/>
                  </a:lnTo>
                  <a:lnTo>
                    <a:pt x="2124636" y="0"/>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endParaRPr>
            </a:p>
          </p:txBody>
        </p:sp>
        <p:sp>
          <p:nvSpPr>
            <p:cNvPr id="3" name="矩形 2">
              <a:extLst>
                <a:ext uri="{FF2B5EF4-FFF2-40B4-BE49-F238E27FC236}">
                  <a16:creationId xmlns:a16="http://schemas.microsoft.com/office/drawing/2014/main" id="{3401C605-60D0-FA48-A453-0BCF5CFA4D99}"/>
                </a:ext>
              </a:extLst>
            </p:cNvPr>
            <p:cNvSpPr/>
            <p:nvPr/>
          </p:nvSpPr>
          <p:spPr>
            <a:xfrm>
              <a:off x="0" y="717175"/>
              <a:ext cx="12192000" cy="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5C40E-F6BB-E643-B385-301AAB8630F3}"/>
                </a:ext>
              </a:extLst>
            </p:cNvPr>
            <p:cNvSpPr txBox="1"/>
            <p:nvPr/>
          </p:nvSpPr>
          <p:spPr>
            <a:xfrm>
              <a:off x="3166203" y="189117"/>
              <a:ext cx="1947666" cy="400110"/>
            </a:xfrm>
            <a:prstGeom prst="rect">
              <a:avLst/>
            </a:prstGeom>
            <a:noFill/>
          </p:spPr>
          <p:txBody>
            <a:bodyPr wrap="square" rtlCol="0">
              <a:spAutoFit/>
            </a:bodyPr>
            <a:lstStyle/>
            <a:p>
              <a:pPr algn="ctr"/>
              <a:r>
                <a:rPr lang="en-US" altLang="zh-CN" sz="2000" dirty="0">
                  <a:solidFill>
                    <a:schemeClr val="bg1"/>
                  </a:solidFill>
                  <a:latin typeface="Impact" panose="020B0806030902050204" pitchFamily="34" charset="0"/>
                </a:rPr>
                <a:t>01     </a:t>
              </a:r>
              <a:r>
                <a:rPr lang="en-US" altLang="zh-CN" sz="2000" b="1" dirty="0">
                  <a:solidFill>
                    <a:schemeClr val="bg1"/>
                  </a:solidFill>
                  <a:latin typeface="SimSun" panose="02010600030101010101" pitchFamily="2" charset="-122"/>
                  <a:ea typeface="SimSun" panose="02010600030101010101" pitchFamily="2" charset="-122"/>
                </a:rPr>
                <a:t>L</a:t>
              </a:r>
              <a:r>
                <a:rPr lang="zh-CN" altLang="en-US" sz="2000" b="1" dirty="0">
                  <a:solidFill>
                    <a:schemeClr val="bg1"/>
                  </a:solidFill>
                  <a:latin typeface="SimSun" panose="02010600030101010101" pitchFamily="2" charset="-122"/>
                  <a:ea typeface="SimSun" panose="02010600030101010101" pitchFamily="2" charset="-122"/>
                </a:rPr>
                <a:t>类和</a:t>
              </a:r>
              <a:r>
                <a:rPr lang="en-US" altLang="zh-CN" sz="2000" b="1" dirty="0">
                  <a:solidFill>
                    <a:schemeClr val="bg1"/>
                  </a:solidFill>
                  <a:latin typeface="SimSun" panose="02010600030101010101" pitchFamily="2" charset="-122"/>
                  <a:ea typeface="SimSun" panose="02010600030101010101" pitchFamily="2" charset="-122"/>
                </a:rPr>
                <a:t>NL</a:t>
              </a:r>
              <a:r>
                <a:rPr lang="zh-CN" altLang="en-US" sz="2000" b="1" dirty="0">
                  <a:solidFill>
                    <a:schemeClr val="bg1"/>
                  </a:solidFill>
                  <a:latin typeface="SimSun" panose="02010600030101010101" pitchFamily="2" charset="-122"/>
                  <a:ea typeface="SimSun" panose="02010600030101010101" pitchFamily="2" charset="-122"/>
                </a:rPr>
                <a:t>类</a:t>
              </a:r>
            </a:p>
          </p:txBody>
        </p:sp>
        <p:sp>
          <p:nvSpPr>
            <p:cNvPr id="5" name="文本框 4">
              <a:extLst>
                <a:ext uri="{FF2B5EF4-FFF2-40B4-BE49-F238E27FC236}">
                  <a16:creationId xmlns:a16="http://schemas.microsoft.com/office/drawing/2014/main" id="{2B7431DF-47E1-5A46-A31E-D03B34BA095B}"/>
                </a:ext>
              </a:extLst>
            </p:cNvPr>
            <p:cNvSpPr txBox="1"/>
            <p:nvPr/>
          </p:nvSpPr>
          <p:spPr>
            <a:xfrm>
              <a:off x="5337954" y="189117"/>
              <a:ext cx="206547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02     </a:t>
              </a:r>
              <a:r>
                <a:rPr lang="en-US" altLang="zh-CN" sz="2000" b="1" kern="100" dirty="0">
                  <a:latin typeface="SimSun" panose="02010600030101010101" pitchFamily="2" charset="-122"/>
                  <a:ea typeface="SimSun" panose="02010600030101010101" pitchFamily="2" charset="-122"/>
                  <a:cs typeface="Times New Roman" panose="02020603050405020304" pitchFamily="18" charset="0"/>
                </a:rPr>
                <a:t>NL</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完全性</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96861E4-E724-6740-B471-1302C862CDA1}"/>
                </a:ext>
              </a:extLst>
            </p:cNvPr>
            <p:cNvSpPr txBox="1"/>
            <p:nvPr/>
          </p:nvSpPr>
          <p:spPr>
            <a:xfrm>
              <a:off x="7269627" y="189117"/>
              <a:ext cx="2293040"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03    </a:t>
              </a:r>
              <a:r>
                <a:rPr lang="en-US" altLang="zh-CN" sz="2000" b="1" kern="100" dirty="0">
                  <a:latin typeface="Times New Roman" panose="02020603050405020304" pitchFamily="18" charset="0"/>
                  <a:ea typeface="SimSun" panose="02010600030101010101" pitchFamily="2" charset="-122"/>
                  <a:cs typeface="Times New Roman" panose="02020603050405020304" pitchFamily="18" charset="0"/>
                </a:rPr>
                <a:t>NL</a:t>
              </a:r>
              <a:r>
                <a:rPr lang="zh-CN" altLang="en-US" sz="2000" b="1" kern="100" dirty="0">
                  <a:latin typeface="Times New Roman" panose="02020603050405020304" pitchFamily="18" charset="0"/>
                  <a:ea typeface="SimSun" panose="02010600030101010101" pitchFamily="2" charset="-122"/>
                  <a:cs typeface="Times New Roman" panose="02020603050405020304" pitchFamily="18" charset="0"/>
                </a:rPr>
                <a:t>等于</a:t>
              </a:r>
              <a:r>
                <a:rPr lang="en-US" altLang="zh-CN" sz="2000" b="1" kern="100" dirty="0" err="1">
                  <a:latin typeface="Times New Roman" panose="02020603050405020304" pitchFamily="18" charset="0"/>
                  <a:ea typeface="SimSun" panose="02010600030101010101" pitchFamily="2" charset="-122"/>
                  <a:cs typeface="Times New Roman" panose="02020603050405020304" pitchFamily="18" charset="0"/>
                </a:rPr>
                <a:t>coNL</a:t>
              </a:r>
              <a:endParaRPr lang="zh-CN" altLang="en-US" sz="20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BB04AFC-90C7-EF4C-80E3-9E57E9C539B0}"/>
                </a:ext>
              </a:extLst>
            </p:cNvPr>
            <p:cNvSpPr txBox="1"/>
            <p:nvPr/>
          </p:nvSpPr>
          <p:spPr>
            <a:xfrm>
              <a:off x="9435904" y="179329"/>
              <a:ext cx="2495536" cy="400110"/>
            </a:xfrm>
            <a:prstGeom prst="rect">
              <a:avLst/>
            </a:prstGeom>
            <a:noFill/>
          </p:spPr>
          <p:txBody>
            <a:bodyPr wrap="square" rtlCol="0">
              <a:spAutoFit/>
            </a:bodyPr>
            <a:lstStyle/>
            <a:p>
              <a:pPr>
                <a:spcBef>
                  <a:spcPct val="0"/>
                </a:spcBef>
                <a:spcAft>
                  <a:spcPct val="0"/>
                </a:spcAft>
                <a:defRPr/>
              </a:pPr>
              <a:r>
                <a:rPr lang="en-US" altLang="zh-CN" sz="2000" dirty="0">
                  <a:solidFill>
                    <a:schemeClr val="tx1">
                      <a:lumMod val="75000"/>
                      <a:lumOff val="25000"/>
                    </a:schemeClr>
                  </a:solidFill>
                  <a:latin typeface="Impact" panose="020B0806030902050204" pitchFamily="34" charset="0"/>
                </a:rPr>
                <a:t>04</a:t>
              </a:r>
              <a:r>
                <a:rPr lang="zh-CN" altLang="en-US" sz="2000" b="1" kern="100" dirty="0">
                  <a:latin typeface="SimSun" panose="02010600030101010101" pitchFamily="2" charset="-122"/>
                  <a:ea typeface="SimSun" panose="02010600030101010101" pitchFamily="2" charset="-122"/>
                  <a:cs typeface="Times New Roman" panose="02020603050405020304" pitchFamily="18" charset="0"/>
                </a:rPr>
                <a:t>空间复杂度和用途</a:t>
              </a:r>
              <a:endParaRPr lang="zh-CN" altLang="en-US" sz="2000" kern="100" dirty="0">
                <a:latin typeface="SimSun" panose="02010600030101010101" pitchFamily="2" charset="-122"/>
                <a:ea typeface="SimSun"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3B6AA29-4B9A-7644-A4AC-9FE9775F1687}"/>
                </a:ext>
              </a:extLst>
            </p:cNvPr>
            <p:cNvSpPr txBox="1"/>
            <p:nvPr/>
          </p:nvSpPr>
          <p:spPr>
            <a:xfrm>
              <a:off x="112889" y="180152"/>
              <a:ext cx="2748879" cy="400110"/>
            </a:xfrm>
            <a:prstGeom prst="rect">
              <a:avLst/>
            </a:prstGeom>
            <a:noFill/>
          </p:spPr>
          <p:txBody>
            <a:bodyPr wrap="square" rtlCol="0">
              <a:spAutoFit/>
            </a:bodyPr>
            <a:lstStyle/>
            <a:p>
              <a:pPr algn="ct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对数空间</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TM</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的格局</a:t>
              </a:r>
            </a:p>
          </p:txBody>
        </p:sp>
      </p:grpSp>
      <mc:AlternateContent xmlns:mc="http://schemas.openxmlformats.org/markup-compatibility/2006" xmlns:a14="http://schemas.microsoft.com/office/drawing/2010/main">
        <mc:Choice Requires="a14">
          <p:sp>
            <p:nvSpPr>
              <p:cNvPr id="11" name="文本框 10"/>
              <p:cNvSpPr txBox="1"/>
              <p:nvPr/>
            </p:nvSpPr>
            <p:spPr>
              <a:xfrm>
                <a:off x="279399" y="1110734"/>
                <a:ext cx="11171195" cy="493314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TM </a:t>
                </a:r>
                <a14:m>
                  <m:oMath xmlns:m="http://schemas.openxmlformats.org/officeDocument/2006/math">
                    <m:r>
                      <a:rPr lang="zh-CN" altLang="en-US" i="1" dirty="0" smtClean="0">
                        <a:latin typeface="Cambria Math" panose="02040503050406030204" pitchFamily="18" charset="0"/>
                      </a:rPr>
                      <m:t>在</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a:t>空间内运行，</a:t>
                </a:r>
                <a14:m>
                  <m:oMath xmlns:m="http://schemas.openxmlformats.org/officeDocument/2006/math">
                    <m:r>
                      <a:rPr lang="en-US" altLang="zh-CN" i="1" dirty="0" smtClean="0">
                        <a:latin typeface="Cambria Math" panose="02040503050406030204" pitchFamily="18" charset="0"/>
                      </a:rPr>
                      <m:t>𝑤</m:t>
                    </m:r>
                  </m:oMath>
                </a14:m>
                <a:r>
                  <a:rPr lang="zh-CN" altLang="en-US" dirty="0"/>
                  <a:t>是长度为</a:t>
                </a:r>
                <a14:m>
                  <m:oMath xmlns:m="http://schemas.openxmlformats.org/officeDocument/2006/math">
                    <m:r>
                      <a:rPr lang="en-US" altLang="zh-CN" i="1" dirty="0" smtClean="0">
                        <a:latin typeface="Cambria Math" panose="02040503050406030204" pitchFamily="18" charset="0"/>
                      </a:rPr>
                      <m:t>𝑛</m:t>
                    </m:r>
                  </m:oMath>
                </a14:m>
                <a:r>
                  <a:rPr lang="zh-CN" altLang="en-US" dirty="0"/>
                  <a:t>的输入；输入</a:t>
                </a:r>
                <a14:m>
                  <m:oMath xmlns:m="http://schemas.openxmlformats.org/officeDocument/2006/math">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zh-CN" altLang="en-US" dirty="0"/>
                  <a:t>不作为</a:t>
                </a:r>
                <a:r>
                  <a:rPr lang="en-US" altLang="zh-CN" dirty="0"/>
                  <a:t>TM</a:t>
                </a:r>
                <a:r>
                  <a:rPr lang="zh-CN" altLang="en-US" dirty="0"/>
                  <a:t>在</a:t>
                </a:r>
                <a14:m>
                  <m:oMath xmlns:m="http://schemas.openxmlformats.org/officeDocument/2006/math">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zh-CN" altLang="en-US" dirty="0"/>
                  <a:t>上格局的一部分。</a:t>
                </a:r>
                <a:endParaRPr lang="en-US" altLang="zh-CN" dirty="0"/>
              </a:p>
              <a:p>
                <a:endParaRPr lang="en-US" altLang="zh-CN" dirty="0"/>
              </a:p>
              <a:p>
                <a:pPr algn="ctr"/>
                <a:r>
                  <a:rPr lang="en-US" altLang="zh-CN" b="1" dirty="0"/>
                  <a:t>TM</a:t>
                </a:r>
                <a:r>
                  <a:rPr lang="zh-CN" altLang="en-US" b="1" dirty="0"/>
                  <a:t>在</a:t>
                </a:r>
                <a:r>
                  <a:rPr lang="en-US" altLang="zh-CN" b="1" dirty="0"/>
                  <a:t>w</a:t>
                </a:r>
                <a:r>
                  <a:rPr lang="zh-CN" altLang="en-US" b="1" dirty="0"/>
                  <a:t>上的格局数是</a:t>
                </a:r>
                <a14:m>
                  <m:oMath xmlns:m="http://schemas.openxmlformats.org/officeDocument/2006/math">
                    <m:r>
                      <a:rPr lang="en-US" altLang="zh-CN" b="1" i="1" dirty="0">
                        <a:latin typeface="Cambria Math" panose="02040503050406030204" pitchFamily="18" charset="0"/>
                      </a:rPr>
                      <m:t>𝒏</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𝟐</m:t>
                        </m:r>
                      </m:e>
                      <m:sup>
                        <m:r>
                          <a:rPr lang="en-US" altLang="zh-CN" b="1" i="1" dirty="0">
                            <a:latin typeface="Cambria Math" panose="02040503050406030204" pitchFamily="18" charset="0"/>
                          </a:rPr>
                          <m:t>𝑶</m:t>
                        </m:r>
                        <m:r>
                          <a:rPr lang="en-US" altLang="zh-CN" b="1" i="1" dirty="0">
                            <a:latin typeface="Cambria Math" panose="02040503050406030204" pitchFamily="18" charset="0"/>
                          </a:rPr>
                          <m:t>(</m:t>
                        </m:r>
                        <m:r>
                          <a:rPr lang="en-US" altLang="zh-CN" b="1" i="1" dirty="0">
                            <a:latin typeface="Cambria Math" panose="02040503050406030204" pitchFamily="18" charset="0"/>
                          </a:rPr>
                          <m:t>𝒇</m:t>
                        </m:r>
                        <m:r>
                          <a:rPr lang="en-US" altLang="zh-CN" b="1" i="1" dirty="0">
                            <a:latin typeface="Cambria Math" panose="02040503050406030204" pitchFamily="18" charset="0"/>
                          </a:rPr>
                          <m:t>(</m:t>
                        </m:r>
                        <m:r>
                          <a:rPr lang="en-US" altLang="zh-CN" b="1" i="1" dirty="0">
                            <a:latin typeface="Cambria Math" panose="02040503050406030204" pitchFamily="18" charset="0"/>
                          </a:rPr>
                          <m:t>𝒏</m:t>
                        </m:r>
                        <m:r>
                          <a:rPr lang="en-US" altLang="zh-CN" b="1" i="1" dirty="0">
                            <a:latin typeface="Cambria Math" panose="02040503050406030204" pitchFamily="18" charset="0"/>
                          </a:rPr>
                          <m:t>))</m:t>
                        </m:r>
                      </m:sup>
                    </m:sSup>
                  </m:oMath>
                </a14:m>
                <a:endParaRPr lang="en-US" altLang="zh-CN" b="1" dirty="0"/>
              </a:p>
              <a:p>
                <a:endParaRPr lang="en-US" altLang="zh-CN" dirty="0"/>
              </a:p>
              <a:p>
                <a:pPr marL="285750" indent="-285750">
                  <a:buFont typeface="Wingdings" panose="05000000000000000000" pitchFamily="2" charset="2"/>
                  <a:buChar char="Ø"/>
                </a:pPr>
                <a:r>
                  <a:rPr lang="zh-CN" altLang="en-US" dirty="0"/>
                  <a:t>假设</a:t>
                </a:r>
                <a:r>
                  <a:rPr lang="en-US" altLang="zh-CN" dirty="0"/>
                  <a:t>TM</a:t>
                </a:r>
                <a:r>
                  <a:rPr lang="zh-CN" altLang="en-US" dirty="0"/>
                  <a:t>有</a:t>
                </a:r>
                <a14:m>
                  <m:oMath xmlns:m="http://schemas.openxmlformats.org/officeDocument/2006/math">
                    <m:r>
                      <a:rPr lang="en-US" altLang="zh-CN" i="1" dirty="0">
                        <a:latin typeface="Cambria Math" panose="02040503050406030204" pitchFamily="18" charset="0"/>
                      </a:rPr>
                      <m:t>𝑐</m:t>
                    </m:r>
                  </m:oMath>
                </a14:m>
                <a:r>
                  <a:rPr lang="zh-CN" altLang="en-US" dirty="0"/>
                  <a:t>个状态；</a:t>
                </a:r>
                <a14:m>
                  <m:oMath xmlns:m="http://schemas.openxmlformats.org/officeDocument/2006/math">
                    <m:r>
                      <a:rPr lang="en-US" altLang="zh-CN" i="1" dirty="0">
                        <a:latin typeface="Cambria Math" panose="02040503050406030204" pitchFamily="18" charset="0"/>
                      </a:rPr>
                      <m:t>𝑔</m:t>
                    </m:r>
                  </m:oMath>
                </a14:m>
                <a:r>
                  <a:rPr lang="zh-CN" altLang="en-US" dirty="0"/>
                  <a:t>个带符号；能够出现在工作带上的字符串的数目是</a:t>
                </a:r>
                <a14:m>
                  <m:oMath xmlns:m="http://schemas.openxmlformats.org/officeDocument/2006/math">
                    <m:sSup>
                      <m:sSupPr>
                        <m:ctrlPr>
                          <a:rPr lang="en-US" altLang="zh-CN" i="1" dirty="0">
                            <a:latin typeface="Cambria Math" panose="02040503050406030204" pitchFamily="18" charset="0"/>
                          </a:rPr>
                        </m:ctrlPr>
                      </m:sSupPr>
                      <m:e>
                        <m:r>
                          <m:rPr>
                            <m:sty m:val="p"/>
                          </m:rPr>
                          <a:rPr lang="en-US" altLang="zh-CN" i="1" dirty="0">
                            <a:latin typeface="Cambria Math" panose="02040503050406030204" pitchFamily="18" charset="0"/>
                          </a:rPr>
                          <m:t>g</m:t>
                        </m:r>
                      </m:e>
                      <m:sup>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sup>
                    </m:sSup>
                  </m:oMath>
                </a14:m>
                <a:r>
                  <a:rPr lang="zh-CN" altLang="en-US" dirty="0"/>
                  <a:t>，输入头可以在</a:t>
                </a:r>
                <a:r>
                  <a:rPr lang="en-US" altLang="zh-CN" dirty="0"/>
                  <a:t>n</a:t>
                </a:r>
                <a:r>
                  <a:rPr lang="zh-CN" altLang="en-US" dirty="0"/>
                  <a:t>个位置之一，工作带可以处在</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oMath>
                </a14:m>
                <a:r>
                  <a:rPr lang="zh-CN" altLang="en-US" dirty="0"/>
                  <a:t>个位置之一</a:t>
                </a:r>
                <a:endParaRPr lang="en-US" altLang="zh-CN" dirty="0"/>
              </a:p>
              <a:p>
                <a:pPr marL="285750" indent="-285750">
                  <a:buFont typeface="Wingdings" panose="05000000000000000000" pitchFamily="2" charset="2"/>
                  <a:buChar char="Ø"/>
                </a:pPr>
                <a:endParaRPr lang="en-US" altLang="zh-CN" dirty="0"/>
              </a:p>
              <a:p>
                <a:pPr algn="ctr"/>
                <a:r>
                  <a:rPr lang="en-US" altLang="zh-CN" b="1" dirty="0"/>
                  <a:t>TM</a:t>
                </a:r>
                <a:r>
                  <a:rPr lang="zh-CN" altLang="en-US" b="1" dirty="0"/>
                  <a:t>在</a:t>
                </a:r>
                <a14:m>
                  <m:oMath xmlns:m="http://schemas.openxmlformats.org/officeDocument/2006/math">
                    <m:r>
                      <a:rPr lang="en-US" altLang="zh-CN" b="1" i="1" dirty="0" smtClean="0">
                        <a:latin typeface="Cambria Math" panose="02040503050406030204" pitchFamily="18" charset="0"/>
                      </a:rPr>
                      <m:t>𝒘</m:t>
                    </m:r>
                  </m:oMath>
                </a14:m>
                <a:r>
                  <a:rPr lang="zh-CN" altLang="en-US" b="1" dirty="0"/>
                  <a:t>上的格局总数，也就是</a:t>
                </a:r>
                <a:r>
                  <a:rPr lang="en-US" altLang="zh-CN" b="1" dirty="0"/>
                  <a:t>TM</a:t>
                </a:r>
                <a:r>
                  <a:rPr lang="zh-CN" altLang="en-US" b="1" dirty="0"/>
                  <a:t>在</a:t>
                </a:r>
                <a14:m>
                  <m:oMath xmlns:m="http://schemas.openxmlformats.org/officeDocument/2006/math">
                    <m:r>
                      <a:rPr lang="en-US" altLang="zh-CN" b="1" i="1" dirty="0">
                        <a:latin typeface="Cambria Math" panose="02040503050406030204" pitchFamily="18" charset="0"/>
                      </a:rPr>
                      <m:t>𝒘</m:t>
                    </m:r>
                  </m:oMath>
                </a14:m>
                <a:r>
                  <a:rPr lang="zh-CN" altLang="en-US" b="1" dirty="0"/>
                  <a:t>上运行的时间的上界，等于</a:t>
                </a:r>
                <a14:m>
                  <m:oMath xmlns:m="http://schemas.openxmlformats.org/officeDocument/2006/math">
                    <m:r>
                      <a:rPr lang="en-US" altLang="zh-CN" b="1" i="1" dirty="0">
                        <a:latin typeface="Cambria Math" panose="02040503050406030204" pitchFamily="18" charset="0"/>
                      </a:rPr>
                      <m:t>𝒄𝒏𝒇</m:t>
                    </m:r>
                    <m:d>
                      <m:dPr>
                        <m:ctrlPr>
                          <a:rPr lang="en-US" altLang="zh-CN" b="1" i="1" dirty="0">
                            <a:latin typeface="Cambria Math" panose="02040503050406030204" pitchFamily="18" charset="0"/>
                          </a:rPr>
                        </m:ctrlPr>
                      </m:dPr>
                      <m:e>
                        <m:r>
                          <a:rPr lang="en-US" altLang="zh-CN" b="1" i="1" dirty="0">
                            <a:latin typeface="Cambria Math" panose="02040503050406030204" pitchFamily="18" charset="0"/>
                          </a:rPr>
                          <m:t>𝒏</m:t>
                        </m:r>
                      </m:e>
                    </m:d>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𝒈</m:t>
                        </m:r>
                      </m:e>
                      <m:sup>
                        <m:r>
                          <a:rPr lang="en-US" altLang="zh-CN" b="1" i="1" dirty="0">
                            <a:latin typeface="Cambria Math" panose="02040503050406030204" pitchFamily="18" charset="0"/>
                          </a:rPr>
                          <m:t>𝒇</m:t>
                        </m:r>
                        <m:d>
                          <m:dPr>
                            <m:ctrlPr>
                              <a:rPr lang="en-US" altLang="zh-CN" b="1" i="1" dirty="0">
                                <a:latin typeface="Cambria Math" panose="02040503050406030204" pitchFamily="18" charset="0"/>
                              </a:rPr>
                            </m:ctrlPr>
                          </m:dPr>
                          <m:e>
                            <m:r>
                              <a:rPr lang="en-US" altLang="zh-CN" b="1" i="1" dirty="0">
                                <a:latin typeface="Cambria Math" panose="02040503050406030204" pitchFamily="18" charset="0"/>
                              </a:rPr>
                              <m:t>𝒏</m:t>
                            </m:r>
                          </m:e>
                        </m:d>
                      </m:sup>
                    </m:sSup>
                  </m:oMath>
                </a14:m>
                <a:endParaRPr lang="en-US" altLang="zh-CN" b="1" dirty="0"/>
              </a:p>
              <a:p>
                <a:endParaRPr lang="en-US" altLang="zh-CN" dirty="0"/>
              </a:p>
              <a:p>
                <a:pPr algn="ctr"/>
                <a:r>
                  <a:rPr lang="zh-CN" altLang="en-US" b="1" dirty="0"/>
                  <a:t>因此</a:t>
                </a:r>
                <a14:m>
                  <m:oMath xmlns:m="http://schemas.openxmlformats.org/officeDocument/2006/math">
                    <m:r>
                      <a:rPr lang="zh-CN" altLang="en-US" b="1" i="1" dirty="0" smtClean="0">
                        <a:latin typeface="Cambria Math" panose="02040503050406030204" pitchFamily="18" charset="0"/>
                      </a:rPr>
                      <m:t>：</m:t>
                    </m:r>
                    <m:r>
                      <a:rPr lang="en-US" altLang="zh-CN" b="1" i="1" dirty="0">
                        <a:latin typeface="Cambria Math" panose="02040503050406030204" pitchFamily="18" charset="0"/>
                      </a:rPr>
                      <m:t>𝒄𝒏𝒇</m:t>
                    </m:r>
                    <m:d>
                      <m:dPr>
                        <m:ctrlPr>
                          <a:rPr lang="en-US" altLang="zh-CN" b="1" i="1" dirty="0">
                            <a:latin typeface="Cambria Math" panose="02040503050406030204" pitchFamily="18" charset="0"/>
                          </a:rPr>
                        </m:ctrlPr>
                      </m:dPr>
                      <m:e>
                        <m:r>
                          <a:rPr lang="en-US" altLang="zh-CN" b="1" i="1" dirty="0">
                            <a:latin typeface="Cambria Math" panose="02040503050406030204" pitchFamily="18" charset="0"/>
                          </a:rPr>
                          <m:t>𝒏</m:t>
                        </m:r>
                      </m:e>
                    </m:d>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𝒈</m:t>
                        </m:r>
                      </m:e>
                      <m:sup>
                        <m:r>
                          <a:rPr lang="en-US" altLang="zh-CN" b="1" i="1" dirty="0">
                            <a:latin typeface="Cambria Math" panose="02040503050406030204" pitchFamily="18" charset="0"/>
                          </a:rPr>
                          <m:t>𝒇</m:t>
                        </m:r>
                        <m:d>
                          <m:dPr>
                            <m:ctrlPr>
                              <a:rPr lang="en-US" altLang="zh-CN" b="1" i="1" dirty="0">
                                <a:latin typeface="Cambria Math" panose="02040503050406030204" pitchFamily="18" charset="0"/>
                              </a:rPr>
                            </m:ctrlPr>
                          </m:dPr>
                          <m:e>
                            <m:r>
                              <a:rPr lang="en-US" altLang="zh-CN" b="1" i="1" dirty="0">
                                <a:latin typeface="Cambria Math" panose="02040503050406030204" pitchFamily="18" charset="0"/>
                              </a:rPr>
                              <m:t>𝒏</m:t>
                            </m:r>
                          </m:e>
                        </m:d>
                      </m:sup>
                    </m:sSup>
                    <m:r>
                      <a:rPr lang="en-US" altLang="zh-CN" b="1" i="1" dirty="0">
                        <a:latin typeface="Cambria Math" panose="02040503050406030204" pitchFamily="18" charset="0"/>
                      </a:rPr>
                      <m:t>=</m:t>
                    </m:r>
                    <m:r>
                      <a:rPr lang="en-US" altLang="zh-CN" b="1" i="1" dirty="0">
                        <a:latin typeface="Cambria Math" panose="02040503050406030204" pitchFamily="18" charset="0"/>
                      </a:rPr>
                      <m:t>𝒏</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𝟐</m:t>
                        </m:r>
                      </m:e>
                      <m:sup>
                        <m:r>
                          <a:rPr lang="en-US" altLang="zh-CN" b="1" i="1" dirty="0">
                            <a:latin typeface="Cambria Math" panose="02040503050406030204" pitchFamily="18" charset="0"/>
                          </a:rPr>
                          <m:t>𝑶</m:t>
                        </m:r>
                        <m:r>
                          <a:rPr lang="en-US" altLang="zh-CN" b="1" i="1" dirty="0">
                            <a:latin typeface="Cambria Math" panose="02040503050406030204" pitchFamily="18" charset="0"/>
                          </a:rPr>
                          <m:t>(</m:t>
                        </m:r>
                        <m:r>
                          <a:rPr lang="en-US" altLang="zh-CN" b="1" i="1" dirty="0">
                            <a:latin typeface="Cambria Math" panose="02040503050406030204" pitchFamily="18" charset="0"/>
                          </a:rPr>
                          <m:t>𝒇</m:t>
                        </m:r>
                        <m:r>
                          <a:rPr lang="en-US" altLang="zh-CN" b="1" i="1" dirty="0">
                            <a:latin typeface="Cambria Math" panose="02040503050406030204" pitchFamily="18" charset="0"/>
                          </a:rPr>
                          <m:t>(</m:t>
                        </m:r>
                        <m:r>
                          <a:rPr lang="en-US" altLang="zh-CN" b="1" i="1" dirty="0">
                            <a:latin typeface="Cambria Math" panose="02040503050406030204" pitchFamily="18" charset="0"/>
                          </a:rPr>
                          <m:t>𝒏</m:t>
                        </m:r>
                        <m:r>
                          <a:rPr lang="en-US" altLang="zh-CN" b="1" i="1" dirty="0">
                            <a:latin typeface="Cambria Math" panose="02040503050406030204" pitchFamily="18" charset="0"/>
                          </a:rPr>
                          <m:t>))</m:t>
                        </m:r>
                      </m:sup>
                    </m:sSup>
                  </m:oMath>
                </a14:m>
                <a:r>
                  <a:rPr lang="zh-CN" altLang="en-US" b="1" dirty="0"/>
                  <a:t>；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r>
                      <a:rPr lang="en-US" altLang="zh-CN" i="1" dirty="0">
                        <a:latin typeface="Cambria Math" panose="02040503050406030204" pitchFamily="18" charset="0"/>
                      </a:rPr>
                      <m:t>≥</m:t>
                    </m:r>
                    <m:r>
                      <m:rPr>
                        <m:sty m:val="p"/>
                      </m:rPr>
                      <a:rPr lang="en-US" altLang="zh-CN" i="1" dirty="0">
                        <a:latin typeface="Cambria Math" panose="02040503050406030204" pitchFamily="18" charset="0"/>
                      </a:rPr>
                      <m:t>log</m:t>
                    </m:r>
                    <m:r>
                      <a:rPr lang="en-US" altLang="zh-CN" i="1" dirty="0">
                        <a:latin typeface="Cambria Math" panose="02040503050406030204" pitchFamily="18" charset="0"/>
                      </a:rPr>
                      <m:t> </m:t>
                    </m:r>
                    <m:r>
                      <a:rPr lang="en-US" altLang="zh-CN" i="1" dirty="0">
                        <a:latin typeface="Cambria Math" panose="02040503050406030204" pitchFamily="18" charset="0"/>
                      </a:rPr>
                      <m:t>𝑛</m:t>
                    </m:r>
                  </m:oMath>
                </a14:m>
                <a:endParaRPr lang="en-US" altLang="zh-CN" b="1" dirty="0"/>
              </a:p>
              <a:p>
                <a:endParaRPr lang="en-US" altLang="zh-CN" dirty="0"/>
              </a:p>
              <a:p>
                <a:endParaRPr lang="en-US" altLang="zh-CN" dirty="0"/>
              </a:p>
              <a:p>
                <a:pPr marL="342900" indent="-342900">
                  <a:buFont typeface="Wingdings" panose="05000000000000000000" pitchFamily="2" charset="2"/>
                  <a:buChar char="Ø"/>
                </a:pPr>
                <a:r>
                  <a:rPr lang="zh-CN" altLang="en-US" b="1" dirty="0"/>
                  <a:t>萨维奇定理</a:t>
                </a:r>
                <a:r>
                  <a:rPr lang="zh-CN" altLang="en-US" dirty="0"/>
                  <a:t>：</a:t>
                </a:r>
                <a14:m>
                  <m:oMath xmlns:m="http://schemas.openxmlformats.org/officeDocument/2006/math">
                    <m:r>
                      <a:rPr lang="en-US" altLang="zh-CN" i="1" dirty="0" smtClean="0">
                        <a:latin typeface="Cambria Math" panose="02040503050406030204" pitchFamily="18" charset="0"/>
                      </a:rPr>
                      <m:t>𝑁𝑆𝑃𝐴𝐶𝐸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𝑆𝑃𝐴𝐶𝐸</m:t>
                    </m:r>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rPr>
                          <m:t>𝑓</m:t>
                        </m:r>
                      </m:e>
                      <m:sup>
                        <m:r>
                          <a:rPr lang="en-US" altLang="zh-CN" b="0" i="1" dirty="0" smtClean="0">
                            <a:latin typeface="Cambria Math" panose="02040503050406030204" pitchFamily="18" charset="0"/>
                            <a:ea typeface="Cambria Math" panose="02040503050406030204" pitchFamily="18" charset="0"/>
                          </a:rPr>
                          <m:t>2</m:t>
                        </m:r>
                      </m:sup>
                    </m:sSup>
                    <m:r>
                      <a:rPr lang="en-US" altLang="zh-CN" b="0"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a:t>条件为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oMath>
                </a14:m>
                <a:endParaRPr lang="en-US" altLang="zh-CN" dirty="0"/>
              </a:p>
              <a:p>
                <a:endParaRPr lang="en-US" altLang="zh-CN" dirty="0"/>
              </a:p>
              <a:p>
                <a:r>
                  <a:rPr lang="zh-CN" altLang="en-US" dirty="0"/>
                  <a:t>亚线性空间界限：</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r>
                      <a:rPr lang="en-US" altLang="zh-CN" i="1" dirty="0">
                        <a:latin typeface="Cambria Math" panose="02040503050406030204" pitchFamily="18" charset="0"/>
                      </a:rPr>
                      <m:t>≥</m:t>
                    </m:r>
                    <m:r>
                      <m:rPr>
                        <m:sty m:val="p"/>
                      </m:rPr>
                      <a:rPr lang="en-US" altLang="zh-CN"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i="1" dirty="0">
                        <a:latin typeface="Cambria Math" panose="02040503050406030204" pitchFamily="18" charset="0"/>
                      </a:rPr>
                      <m:t>𝑛</m:t>
                    </m:r>
                  </m:oMath>
                </a14:m>
                <a:r>
                  <a:rPr lang="zh-CN" altLang="en-US" dirty="0"/>
                  <a:t>；萨维奇定理对亚线性空间界限也成立</a:t>
                </a:r>
                <a:endParaRPr lang="en-US" altLang="zh-CN" dirty="0"/>
              </a:p>
              <a:p>
                <a:endParaRPr lang="en-US" altLang="zh-CN" dirty="0"/>
              </a:p>
              <a:p>
                <a:r>
                  <a:rPr lang="zh-CN" altLang="en-US" dirty="0"/>
                  <a:t>存储</a:t>
                </a:r>
                <a:r>
                  <a:rPr lang="en-US" altLang="zh-CN" dirty="0"/>
                  <a:t>N</a:t>
                </a:r>
                <a:r>
                  <a:rPr lang="zh-CN" altLang="en-US" dirty="0"/>
                  <a:t>在</a:t>
                </a:r>
                <a:r>
                  <a:rPr lang="en-US" altLang="zh-CN" dirty="0"/>
                  <a:t>w</a:t>
                </a:r>
                <a:r>
                  <a:rPr lang="zh-CN" altLang="en-US" dirty="0"/>
                  <a:t>上的格局需要</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log</m:t>
                        </m:r>
                      </m:fName>
                      <m:e>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𝑛</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e>
                                </m:d>
                              </m:sup>
                            </m:sSup>
                          </m:e>
                        </m:d>
                      </m:e>
                    </m:func>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log</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n</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O</m:t>
                    </m:r>
                    <m:r>
                      <a:rPr lang="en-US" altLang="zh-CN" b="0" i="0" dirty="0" smtClean="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r>
                      <a:rPr lang="en-US" altLang="zh-CN" b="0" i="0" dirty="0" smtClean="0">
                        <a:latin typeface="Cambria Math" panose="02040503050406030204" pitchFamily="18" charset="0"/>
                      </a:rPr>
                      <m:t>)</m:t>
                    </m:r>
                  </m:oMath>
                </a14:m>
                <a:r>
                  <a:rPr lang="en-US" altLang="zh-CN" dirty="0"/>
                  <a:t>; </a:t>
                </a:r>
                <a:r>
                  <a:rPr lang="zh-CN" altLang="en-US" dirty="0"/>
                  <a:t>如果</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r>
                      <a:rPr lang="en-US" altLang="zh-CN" i="1" dirty="0">
                        <a:latin typeface="Cambria Math" panose="02040503050406030204" pitchFamily="18" charset="0"/>
                      </a:rPr>
                      <m:t>≥</m:t>
                    </m:r>
                    <m:r>
                      <m:rPr>
                        <m:sty m:val="p"/>
                      </m:rPr>
                      <a:rPr lang="en-US" altLang="zh-CN" i="1" dirty="0">
                        <a:latin typeface="Cambria Math" panose="02040503050406030204" pitchFamily="18" charset="0"/>
                      </a:rPr>
                      <m:t>log</m:t>
                    </m:r>
                    <m:r>
                      <a:rPr lang="en-US" altLang="zh-CN" i="1" dirty="0">
                        <a:latin typeface="Cambria Math" panose="02040503050406030204" pitchFamily="18" charset="0"/>
                      </a:rPr>
                      <m:t> </m:t>
                    </m:r>
                    <m:r>
                      <a:rPr lang="en-US" altLang="zh-CN" i="1" dirty="0">
                        <a:latin typeface="Cambria Math" panose="02040503050406030204" pitchFamily="18" charset="0"/>
                      </a:rPr>
                      <m:t>𝑛</m:t>
                    </m:r>
                  </m:oMath>
                </a14:m>
                <a:r>
                  <a:rPr lang="zh-CN" altLang="en-US" dirty="0"/>
                  <a:t>，则消耗的存储是</a:t>
                </a:r>
                <a14:m>
                  <m:oMath xmlns:m="http://schemas.openxmlformats.org/officeDocument/2006/math">
                    <m:r>
                      <m:rPr>
                        <m:sty m:val="p"/>
                      </m:rPr>
                      <a:rPr lang="en-US" altLang="zh-CN" dirty="0">
                        <a:latin typeface="Cambria Math" panose="02040503050406030204" pitchFamily="18" charset="0"/>
                      </a:rPr>
                      <m:t>O</m:t>
                    </m:r>
                    <m:r>
                      <a:rPr lang="en-US" altLang="zh-CN"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𝑛</m:t>
                        </m:r>
                      </m:e>
                    </m:d>
                    <m:r>
                      <a:rPr lang="en-US" altLang="zh-CN" dirty="0">
                        <a:latin typeface="Cambria Math" panose="02040503050406030204" pitchFamily="18" charset="0"/>
                      </a:rPr>
                      <m:t>)</m:t>
                    </m:r>
                  </m:oMath>
                </a14:m>
                <a:endParaRPr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9399" y="1110734"/>
                <a:ext cx="11171195" cy="4933145"/>
              </a:xfrm>
              <a:prstGeom prst="rect">
                <a:avLst/>
              </a:prstGeom>
              <a:blipFill rotWithShape="0">
                <a:blip r:embed="rId3"/>
                <a:stretch>
                  <a:fillRect l="-491" t="-618" r="-2456" b="-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4586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5557</TotalTime>
  <Words>5739</Words>
  <Application>Microsoft Office PowerPoint</Application>
  <PresentationFormat>宽屏</PresentationFormat>
  <Paragraphs>687</Paragraphs>
  <Slides>26</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等线</vt:lpstr>
      <vt:lpstr>等线 Light</vt:lpstr>
      <vt:lpstr>宋体</vt:lpstr>
      <vt:lpstr>Arial</vt:lpstr>
      <vt:lpstr>Arial Narrow</vt:lpstr>
      <vt:lpstr>Calibri</vt:lpstr>
      <vt:lpstr>Cambria Math</vt:lpstr>
      <vt:lpstr>Impact</vt:lpstr>
      <vt:lpstr>Times New Roman</vt:lpstr>
      <vt:lpstr>Wingdings</vt:lpstr>
      <vt:lpstr>Office 主题​​</vt:lpstr>
      <vt:lpstr>空间复杂度再讨论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感谢听讲，敬请指正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上下文无关文法的基本概念</dc:title>
  <dc:creator>T172852</dc:creator>
  <cp:lastModifiedBy>Duan Shihong</cp:lastModifiedBy>
  <cp:revision>378</cp:revision>
  <dcterms:created xsi:type="dcterms:W3CDTF">2021-11-06T11:06:56Z</dcterms:created>
  <dcterms:modified xsi:type="dcterms:W3CDTF">2021-11-29T14:12:27Z</dcterms:modified>
</cp:coreProperties>
</file>