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  <p:sldMasterId id="2147483747" r:id="rId3"/>
  </p:sldMasterIdLst>
  <p:notesMasterIdLst>
    <p:notesMasterId r:id="rId270"/>
  </p:notesMasterIdLst>
  <p:sldIdLst>
    <p:sldId id="793" r:id="rId4"/>
    <p:sldId id="561" r:id="rId5"/>
    <p:sldId id="257" r:id="rId6"/>
    <p:sldId id="562" r:id="rId7"/>
    <p:sldId id="563" r:id="rId8"/>
    <p:sldId id="564" r:id="rId9"/>
    <p:sldId id="565" r:id="rId10"/>
    <p:sldId id="566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  <p:sldId id="607" r:id="rId50"/>
    <p:sldId id="608" r:id="rId51"/>
    <p:sldId id="609" r:id="rId52"/>
    <p:sldId id="610" r:id="rId53"/>
    <p:sldId id="611" r:id="rId54"/>
    <p:sldId id="612" r:id="rId55"/>
    <p:sldId id="613" r:id="rId56"/>
    <p:sldId id="614" r:id="rId57"/>
    <p:sldId id="615" r:id="rId58"/>
    <p:sldId id="616" r:id="rId59"/>
    <p:sldId id="617" r:id="rId60"/>
    <p:sldId id="790" r:id="rId61"/>
    <p:sldId id="623" r:id="rId62"/>
    <p:sldId id="624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  <p:sldId id="633" r:id="rId72"/>
    <p:sldId id="634" r:id="rId73"/>
    <p:sldId id="635" r:id="rId74"/>
    <p:sldId id="636" r:id="rId75"/>
    <p:sldId id="637" r:id="rId76"/>
    <p:sldId id="638" r:id="rId77"/>
    <p:sldId id="639" r:id="rId78"/>
    <p:sldId id="640" r:id="rId79"/>
    <p:sldId id="641" r:id="rId80"/>
    <p:sldId id="642" r:id="rId81"/>
    <p:sldId id="643" r:id="rId82"/>
    <p:sldId id="644" r:id="rId83"/>
    <p:sldId id="645" r:id="rId84"/>
    <p:sldId id="646" r:id="rId85"/>
    <p:sldId id="647" r:id="rId86"/>
    <p:sldId id="648" r:id="rId87"/>
    <p:sldId id="649" r:id="rId88"/>
    <p:sldId id="650" r:id="rId89"/>
    <p:sldId id="651" r:id="rId90"/>
    <p:sldId id="652" r:id="rId91"/>
    <p:sldId id="653" r:id="rId92"/>
    <p:sldId id="654" r:id="rId93"/>
    <p:sldId id="655" r:id="rId94"/>
    <p:sldId id="656" r:id="rId95"/>
    <p:sldId id="657" r:id="rId96"/>
    <p:sldId id="658" r:id="rId97"/>
    <p:sldId id="659" r:id="rId98"/>
    <p:sldId id="660" r:id="rId99"/>
    <p:sldId id="661" r:id="rId100"/>
    <p:sldId id="662" r:id="rId101"/>
    <p:sldId id="663" r:id="rId102"/>
    <p:sldId id="664" r:id="rId103"/>
    <p:sldId id="665" r:id="rId104"/>
    <p:sldId id="666" r:id="rId105"/>
    <p:sldId id="667" r:id="rId106"/>
    <p:sldId id="668" r:id="rId107"/>
    <p:sldId id="669" r:id="rId108"/>
    <p:sldId id="670" r:id="rId109"/>
    <p:sldId id="671" r:id="rId110"/>
    <p:sldId id="672" r:id="rId111"/>
    <p:sldId id="673" r:id="rId112"/>
    <p:sldId id="674" r:id="rId113"/>
    <p:sldId id="675" r:id="rId114"/>
    <p:sldId id="676" r:id="rId115"/>
    <p:sldId id="677" r:id="rId116"/>
    <p:sldId id="678" r:id="rId117"/>
    <p:sldId id="679" r:id="rId118"/>
    <p:sldId id="680" r:id="rId119"/>
    <p:sldId id="681" r:id="rId120"/>
    <p:sldId id="682" r:id="rId121"/>
    <p:sldId id="683" r:id="rId122"/>
    <p:sldId id="684" r:id="rId123"/>
    <p:sldId id="685" r:id="rId124"/>
    <p:sldId id="686" r:id="rId125"/>
    <p:sldId id="687" r:id="rId126"/>
    <p:sldId id="688" r:id="rId127"/>
    <p:sldId id="689" r:id="rId128"/>
    <p:sldId id="690" r:id="rId129"/>
    <p:sldId id="691" r:id="rId130"/>
    <p:sldId id="692" r:id="rId131"/>
    <p:sldId id="693" r:id="rId132"/>
    <p:sldId id="694" r:id="rId133"/>
    <p:sldId id="695" r:id="rId134"/>
    <p:sldId id="696" r:id="rId135"/>
    <p:sldId id="697" r:id="rId136"/>
    <p:sldId id="698" r:id="rId137"/>
    <p:sldId id="699" r:id="rId138"/>
    <p:sldId id="700" r:id="rId139"/>
    <p:sldId id="701" r:id="rId140"/>
    <p:sldId id="702" r:id="rId141"/>
    <p:sldId id="703" r:id="rId142"/>
    <p:sldId id="704" r:id="rId143"/>
    <p:sldId id="705" r:id="rId144"/>
    <p:sldId id="706" r:id="rId145"/>
    <p:sldId id="707" r:id="rId146"/>
    <p:sldId id="788" r:id="rId147"/>
    <p:sldId id="708" r:id="rId148"/>
    <p:sldId id="709" r:id="rId149"/>
    <p:sldId id="710" r:id="rId150"/>
    <p:sldId id="711" r:id="rId151"/>
    <p:sldId id="712" r:id="rId152"/>
    <p:sldId id="713" r:id="rId153"/>
    <p:sldId id="714" r:id="rId154"/>
    <p:sldId id="715" r:id="rId155"/>
    <p:sldId id="716" r:id="rId156"/>
    <p:sldId id="717" r:id="rId157"/>
    <p:sldId id="718" r:id="rId158"/>
    <p:sldId id="852" r:id="rId159"/>
    <p:sldId id="853" r:id="rId160"/>
    <p:sldId id="791" r:id="rId161"/>
    <p:sldId id="719" r:id="rId162"/>
    <p:sldId id="802" r:id="rId163"/>
    <p:sldId id="803" r:id="rId164"/>
    <p:sldId id="805" r:id="rId165"/>
    <p:sldId id="806" r:id="rId166"/>
    <p:sldId id="807" r:id="rId167"/>
    <p:sldId id="808" r:id="rId168"/>
    <p:sldId id="804" r:id="rId169"/>
    <p:sldId id="809" r:id="rId170"/>
    <p:sldId id="810" r:id="rId171"/>
    <p:sldId id="811" r:id="rId172"/>
    <p:sldId id="812" r:id="rId173"/>
    <p:sldId id="813" r:id="rId174"/>
    <p:sldId id="814" r:id="rId175"/>
    <p:sldId id="815" r:id="rId176"/>
    <p:sldId id="816" r:id="rId177"/>
    <p:sldId id="817" r:id="rId178"/>
    <p:sldId id="818" r:id="rId179"/>
    <p:sldId id="819" r:id="rId180"/>
    <p:sldId id="820" r:id="rId181"/>
    <p:sldId id="821" r:id="rId182"/>
    <p:sldId id="822" r:id="rId183"/>
    <p:sldId id="828" r:id="rId184"/>
    <p:sldId id="829" r:id="rId185"/>
    <p:sldId id="830" r:id="rId186"/>
    <p:sldId id="831" r:id="rId187"/>
    <p:sldId id="832" r:id="rId188"/>
    <p:sldId id="720" r:id="rId189"/>
    <p:sldId id="721" r:id="rId190"/>
    <p:sldId id="722" r:id="rId191"/>
    <p:sldId id="723" r:id="rId192"/>
    <p:sldId id="724" r:id="rId193"/>
    <p:sldId id="725" r:id="rId194"/>
    <p:sldId id="726" r:id="rId195"/>
    <p:sldId id="786" r:id="rId196"/>
    <p:sldId id="785" r:id="rId197"/>
    <p:sldId id="787" r:id="rId198"/>
    <p:sldId id="730" r:id="rId199"/>
    <p:sldId id="731" r:id="rId200"/>
    <p:sldId id="732" r:id="rId201"/>
    <p:sldId id="733" r:id="rId202"/>
    <p:sldId id="734" r:id="rId203"/>
    <p:sldId id="735" r:id="rId204"/>
    <p:sldId id="736" r:id="rId205"/>
    <p:sldId id="737" r:id="rId206"/>
    <p:sldId id="738" r:id="rId207"/>
    <p:sldId id="739" r:id="rId208"/>
    <p:sldId id="740" r:id="rId209"/>
    <p:sldId id="741" r:id="rId210"/>
    <p:sldId id="742" r:id="rId211"/>
    <p:sldId id="743" r:id="rId212"/>
    <p:sldId id="744" r:id="rId213"/>
    <p:sldId id="745" r:id="rId214"/>
    <p:sldId id="746" r:id="rId215"/>
    <p:sldId id="747" r:id="rId216"/>
    <p:sldId id="748" r:id="rId217"/>
    <p:sldId id="749" r:id="rId218"/>
    <p:sldId id="750" r:id="rId219"/>
    <p:sldId id="751" r:id="rId220"/>
    <p:sldId id="752" r:id="rId221"/>
    <p:sldId id="753" r:id="rId222"/>
    <p:sldId id="754" r:id="rId223"/>
    <p:sldId id="755" r:id="rId224"/>
    <p:sldId id="756" r:id="rId225"/>
    <p:sldId id="757" r:id="rId226"/>
    <p:sldId id="758" r:id="rId227"/>
    <p:sldId id="759" r:id="rId228"/>
    <p:sldId id="760" r:id="rId229"/>
    <p:sldId id="761" r:id="rId230"/>
    <p:sldId id="762" r:id="rId231"/>
    <p:sldId id="763" r:id="rId232"/>
    <p:sldId id="764" r:id="rId233"/>
    <p:sldId id="765" r:id="rId234"/>
    <p:sldId id="766" r:id="rId235"/>
    <p:sldId id="767" r:id="rId236"/>
    <p:sldId id="768" r:id="rId237"/>
    <p:sldId id="769" r:id="rId238"/>
    <p:sldId id="770" r:id="rId239"/>
    <p:sldId id="771" r:id="rId240"/>
    <p:sldId id="772" r:id="rId241"/>
    <p:sldId id="773" r:id="rId242"/>
    <p:sldId id="774" r:id="rId243"/>
    <p:sldId id="775" r:id="rId244"/>
    <p:sldId id="776" r:id="rId245"/>
    <p:sldId id="777" r:id="rId246"/>
    <p:sldId id="778" r:id="rId247"/>
    <p:sldId id="779" r:id="rId248"/>
    <p:sldId id="796" r:id="rId249"/>
    <p:sldId id="833" r:id="rId250"/>
    <p:sldId id="834" r:id="rId251"/>
    <p:sldId id="835" r:id="rId252"/>
    <p:sldId id="836" r:id="rId253"/>
    <p:sldId id="838" r:id="rId254"/>
    <p:sldId id="837" r:id="rId255"/>
    <p:sldId id="839" r:id="rId256"/>
    <p:sldId id="841" r:id="rId257"/>
    <p:sldId id="843" r:id="rId258"/>
    <p:sldId id="844" r:id="rId259"/>
    <p:sldId id="845" r:id="rId260"/>
    <p:sldId id="780" r:id="rId261"/>
    <p:sldId id="795" r:id="rId262"/>
    <p:sldId id="860" r:id="rId263"/>
    <p:sldId id="861" r:id="rId264"/>
    <p:sldId id="862" r:id="rId265"/>
    <p:sldId id="863" r:id="rId266"/>
    <p:sldId id="864" r:id="rId267"/>
    <p:sldId id="865" r:id="rId268"/>
    <p:sldId id="866" r:id="rId26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6699"/>
    <a:srgbClr val="CC3300"/>
    <a:srgbClr val="FFCCCC"/>
    <a:srgbClr val="003399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5" autoAdjust="0"/>
    <p:restoredTop sz="86344" autoAdjust="0"/>
  </p:normalViewPr>
  <p:slideViewPr>
    <p:cSldViewPr>
      <p:cViewPr varScale="1">
        <p:scale>
          <a:sx n="90" d="100"/>
          <a:sy n="90" d="100"/>
        </p:scale>
        <p:origin x="567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7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226" Type="http://schemas.openxmlformats.org/officeDocument/2006/relationships/slide" Target="slides/slide223.xml"/><Relationship Id="rId268" Type="http://schemas.openxmlformats.org/officeDocument/2006/relationships/slide" Target="slides/slide265.xml"/><Relationship Id="rId32" Type="http://schemas.openxmlformats.org/officeDocument/2006/relationships/slide" Target="slides/slide29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16" Type="http://schemas.openxmlformats.org/officeDocument/2006/relationships/slide" Target="slides/slide213.xml"/><Relationship Id="rId237" Type="http://schemas.openxmlformats.org/officeDocument/2006/relationships/slide" Target="slides/slide234.xml"/><Relationship Id="rId258" Type="http://schemas.openxmlformats.org/officeDocument/2006/relationships/slide" Target="slides/slide255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227" Type="http://schemas.openxmlformats.org/officeDocument/2006/relationships/slide" Target="slides/slide224.xml"/><Relationship Id="rId248" Type="http://schemas.openxmlformats.org/officeDocument/2006/relationships/slide" Target="slides/slide245.xml"/><Relationship Id="rId269" Type="http://schemas.openxmlformats.org/officeDocument/2006/relationships/slide" Target="slides/slide266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217" Type="http://schemas.openxmlformats.org/officeDocument/2006/relationships/slide" Target="slides/slide214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259" Type="http://schemas.openxmlformats.org/officeDocument/2006/relationships/slide" Target="slides/slide256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270" Type="http://schemas.openxmlformats.org/officeDocument/2006/relationships/notesMaster" Target="notesMasters/notesMaster1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28" Type="http://schemas.openxmlformats.org/officeDocument/2006/relationships/slide" Target="slides/slide225.xml"/><Relationship Id="rId249" Type="http://schemas.openxmlformats.org/officeDocument/2006/relationships/slide" Target="slides/slide246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18" Type="http://schemas.openxmlformats.org/officeDocument/2006/relationships/slide" Target="slides/slide215.xml"/><Relationship Id="rId239" Type="http://schemas.openxmlformats.org/officeDocument/2006/relationships/slide" Target="slides/slide236.xml"/><Relationship Id="rId250" Type="http://schemas.openxmlformats.org/officeDocument/2006/relationships/slide" Target="slides/slide247.xml"/><Relationship Id="rId271" Type="http://schemas.openxmlformats.org/officeDocument/2006/relationships/presProps" Target="presProps.xml"/><Relationship Id="rId24" Type="http://schemas.openxmlformats.org/officeDocument/2006/relationships/slide" Target="slides/slide21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31" Type="http://schemas.openxmlformats.org/officeDocument/2006/relationships/slide" Target="slides/slide128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229" Type="http://schemas.openxmlformats.org/officeDocument/2006/relationships/slide" Target="slides/slide226.xml"/><Relationship Id="rId240" Type="http://schemas.openxmlformats.org/officeDocument/2006/relationships/slide" Target="slides/slide237.xml"/><Relationship Id="rId261" Type="http://schemas.openxmlformats.org/officeDocument/2006/relationships/slide" Target="slides/slide258.xml"/><Relationship Id="rId14" Type="http://schemas.openxmlformats.org/officeDocument/2006/relationships/slide" Target="slides/slide11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8" Type="http://schemas.openxmlformats.org/officeDocument/2006/relationships/slide" Target="slides/slide5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219" Type="http://schemas.openxmlformats.org/officeDocument/2006/relationships/slide" Target="slides/slide216.xml"/><Relationship Id="rId230" Type="http://schemas.openxmlformats.org/officeDocument/2006/relationships/slide" Target="slides/slide227.xml"/><Relationship Id="rId251" Type="http://schemas.openxmlformats.org/officeDocument/2006/relationships/slide" Target="slides/slide248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72" Type="http://schemas.openxmlformats.org/officeDocument/2006/relationships/viewProps" Target="viewProps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220" Type="http://schemas.openxmlformats.org/officeDocument/2006/relationships/slide" Target="slides/slide217.xml"/><Relationship Id="rId241" Type="http://schemas.openxmlformats.org/officeDocument/2006/relationships/slide" Target="slides/slide23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78" Type="http://schemas.openxmlformats.org/officeDocument/2006/relationships/slide" Target="slides/slide75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64" Type="http://schemas.openxmlformats.org/officeDocument/2006/relationships/slide" Target="slides/slide161.xml"/><Relationship Id="rId185" Type="http://schemas.openxmlformats.org/officeDocument/2006/relationships/slide" Target="slides/slide182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52" Type="http://schemas.openxmlformats.org/officeDocument/2006/relationships/slide" Target="slides/slide249.xml"/><Relationship Id="rId273" Type="http://schemas.openxmlformats.org/officeDocument/2006/relationships/theme" Target="theme/theme1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slide" Target="slides/slide193.xml"/><Relationship Id="rId200" Type="http://schemas.openxmlformats.org/officeDocument/2006/relationships/slide" Target="slides/slide197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42" Type="http://schemas.openxmlformats.org/officeDocument/2006/relationships/slide" Target="slides/slide239.xml"/><Relationship Id="rId263" Type="http://schemas.openxmlformats.org/officeDocument/2006/relationships/slide" Target="slides/slide260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11" Type="http://schemas.openxmlformats.org/officeDocument/2006/relationships/slide" Target="slides/slide208.xml"/><Relationship Id="rId232" Type="http://schemas.openxmlformats.org/officeDocument/2006/relationships/slide" Target="slides/slide229.xml"/><Relationship Id="rId253" Type="http://schemas.openxmlformats.org/officeDocument/2006/relationships/slide" Target="slides/slide250.xml"/><Relationship Id="rId274" Type="http://schemas.openxmlformats.org/officeDocument/2006/relationships/tableStyles" Target="tableStyle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slide" Target="slides/slide194.xml"/><Relationship Id="rId201" Type="http://schemas.openxmlformats.org/officeDocument/2006/relationships/slide" Target="slides/slide198.xml"/><Relationship Id="rId222" Type="http://schemas.openxmlformats.org/officeDocument/2006/relationships/slide" Target="slides/slide219.xml"/><Relationship Id="rId243" Type="http://schemas.openxmlformats.org/officeDocument/2006/relationships/slide" Target="slides/slide240.xml"/><Relationship Id="rId264" Type="http://schemas.openxmlformats.org/officeDocument/2006/relationships/slide" Target="slides/slide261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9.xml"/><Relationship Id="rId233" Type="http://schemas.openxmlformats.org/officeDocument/2006/relationships/slide" Target="slides/slide230.xml"/><Relationship Id="rId254" Type="http://schemas.openxmlformats.org/officeDocument/2006/relationships/slide" Target="slides/slide25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slide" Target="slides/slide195.xml"/><Relationship Id="rId202" Type="http://schemas.openxmlformats.org/officeDocument/2006/relationships/slide" Target="slides/slide199.xml"/><Relationship Id="rId223" Type="http://schemas.openxmlformats.org/officeDocument/2006/relationships/slide" Target="slides/slide220.xml"/><Relationship Id="rId244" Type="http://schemas.openxmlformats.org/officeDocument/2006/relationships/slide" Target="slides/slide241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265" Type="http://schemas.openxmlformats.org/officeDocument/2006/relationships/slide" Target="slides/slide262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234" Type="http://schemas.openxmlformats.org/officeDocument/2006/relationships/slide" Target="slides/slide23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55" Type="http://schemas.openxmlformats.org/officeDocument/2006/relationships/slide" Target="slides/slide252.xml"/><Relationship Id="rId40" Type="http://schemas.openxmlformats.org/officeDocument/2006/relationships/slide" Target="slides/slide37.xml"/><Relationship Id="rId115" Type="http://schemas.openxmlformats.org/officeDocument/2006/relationships/slide" Target="slides/slide112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9" Type="http://schemas.openxmlformats.org/officeDocument/2006/relationships/slide" Target="slides/slide196.xml"/><Relationship Id="rId203" Type="http://schemas.openxmlformats.org/officeDocument/2006/relationships/slide" Target="slides/slide200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45" Type="http://schemas.openxmlformats.org/officeDocument/2006/relationships/slide" Target="slides/slide242.xml"/><Relationship Id="rId266" Type="http://schemas.openxmlformats.org/officeDocument/2006/relationships/slide" Target="slides/slide263.xml"/><Relationship Id="rId30" Type="http://schemas.openxmlformats.org/officeDocument/2006/relationships/slide" Target="slides/slide2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1.xml"/><Relationship Id="rId235" Type="http://schemas.openxmlformats.org/officeDocument/2006/relationships/slide" Target="slides/slide232.xml"/><Relationship Id="rId256" Type="http://schemas.openxmlformats.org/officeDocument/2006/relationships/slide" Target="slides/slide253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25" Type="http://schemas.openxmlformats.org/officeDocument/2006/relationships/slide" Target="slides/slide222.xml"/><Relationship Id="rId246" Type="http://schemas.openxmlformats.org/officeDocument/2006/relationships/slide" Target="slides/slide243.xml"/><Relationship Id="rId267" Type="http://schemas.openxmlformats.org/officeDocument/2006/relationships/slide" Target="slides/slide26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169" Type="http://schemas.openxmlformats.org/officeDocument/2006/relationships/slide" Target="slides/slide166.xml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15" Type="http://schemas.openxmlformats.org/officeDocument/2006/relationships/slide" Target="slides/slide212.xml"/><Relationship Id="rId236" Type="http://schemas.openxmlformats.org/officeDocument/2006/relationships/slide" Target="slides/slide233.xml"/><Relationship Id="rId257" Type="http://schemas.openxmlformats.org/officeDocument/2006/relationships/slide" Target="slides/slide254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D4CF9D-BDF9-403C-ACAB-72663786C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19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8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59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86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263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15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15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http://blog.csdn.net/ithomer/article/details/6569999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http://blog.csdn.net/hitblue/article/details/3726754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1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21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92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28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7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04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4CF9D-BDF9-403C-ACAB-72663786C616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8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02350"/>
            <a:ext cx="6842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E576540F-CB09-4E86-B097-D80C98009094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788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11EF65B9-389B-45F4-B716-43E24F88B50D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281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078DDCB0-0554-4996-8A55-BC3E46033490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9414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8ED4B205-1FAA-4358-8D43-5E0399448C0D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81106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6A92BCC6-2E42-4AFC-8B16-9CBC898F399D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9566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D3FCC5D2-69CE-42ED-8D75-D23027A0F693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830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685800"/>
            <a:ext cx="772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886200"/>
            <a:ext cx="64008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kumimoji="1" sz="1400" b="0">
                <a:solidFill>
                  <a:srgbClr val="5E574E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1" sz="1400" b="0">
                <a:solidFill>
                  <a:srgbClr val="5E574E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400" b="0">
                <a:solidFill>
                  <a:srgbClr val="5E574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F6CD2F6-1FED-47C9-8ADE-BA4A4F5B927B}" type="slidenum">
              <a:rPr lang="en-US" altLang="zh-CN" smtClean="0"/>
              <a:pPr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532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6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875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1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90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749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5697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10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7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1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kumimoji="0" lang="zh-CN" altLang="en-US" b="1" smtClean="0">
                <a:solidFill>
                  <a:srgbClr val="4045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59" name="Rectangle 73"/>
          <p:cNvSpPr>
            <a:spLocks noChangeArrowheads="1"/>
          </p:cNvSpPr>
          <p:nvPr/>
        </p:nvSpPr>
        <p:spPr bwMode="white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pic>
        <p:nvPicPr>
          <p:cNvPr id="60" name="Picture 74" descr="aa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3375"/>
            <a:ext cx="1447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7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516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6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2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 algn="l">
              <a:defRPr/>
            </a:pPr>
            <a:fld id="{8DEC1A27-6DCD-4D6C-8D70-E7A92169E6EE}" type="datetime1">
              <a:rPr kumimoji="0" lang="zh-CN" altLang="en-US">
                <a:solidFill>
                  <a:srgbClr val="40458C"/>
                </a:solidFill>
                <a:latin typeface="Tahoma" panose="020B0604030504040204" pitchFamily="34" charset="0"/>
              </a:rPr>
              <a:pPr algn="l">
                <a:defRPr/>
              </a:pPr>
              <a:t>2017/12/5</a:t>
            </a:fld>
            <a:endParaRPr kumimoji="0" lang="en-US" altLang="zh-CN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63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40458C"/>
                </a:solidFill>
                <a:latin typeface="Tahoma" panose="020B0604030504040204" pitchFamily="34" charset="0"/>
              </a:rPr>
              <a:t>北京科技大学计算机系</a:t>
            </a:r>
            <a:endParaRPr kumimoji="0" lang="en-US" altLang="zh-CN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64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4653F8-66C9-457E-B13E-EA1D58FE7B9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8A16E664-8D0A-48F8-AB87-485C1B6A3BF0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16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E01ED0E7-7330-4FFF-AFE5-D080F4FFFE32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9987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892D532D-F35E-4512-8539-82888BE281E6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7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F7123F80-DC6D-424B-8D6C-B9BA790AB5DF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128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40458C"/>
                </a:solidFill>
              </a:rPr>
              <a:t>-</a:t>
            </a:r>
            <a:fld id="{48D9D9ED-D46B-46CF-93CF-8DA33A0D476A}" type="slidenum">
              <a:rPr lang="en-US" altLang="zh-CN">
                <a:solidFill>
                  <a:srgbClr val="40458C"/>
                </a:solidFill>
              </a:rPr>
              <a:pPr/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2589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10400" y="76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1" name="Picture 9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5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6186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7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8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9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0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1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2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3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4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5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6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7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8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99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0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1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2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3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4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5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6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07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6156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6157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58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59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0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1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2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3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4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5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6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7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8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69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0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1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2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3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4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5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6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7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8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79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0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1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2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3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4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85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kumimoji="0" lang="zh-CN" altLang="en-US" b="1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6148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9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8450" y="6070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r>
              <a:rPr kumimoji="0" lang="en-US" altLang="zh-CN" smtClean="0">
                <a:solidFill>
                  <a:srgbClr val="40458C"/>
                </a:solidFill>
                <a:latin typeface="Tahoma" panose="020B0604030504040204" pitchFamily="34" charset="0"/>
              </a:rPr>
              <a:t>-</a:t>
            </a:r>
            <a:fld id="{6B32FCE4-0ED9-4DFC-9DAF-607ECDA27C88}" type="slidenum">
              <a:rPr kumimoji="0" lang="en-US" altLang="zh-CN" smtClean="0">
                <a:solidFill>
                  <a:srgbClr val="40458C"/>
                </a:solidFill>
                <a:latin typeface="Tahoma" panose="020B0604030504040204" pitchFamily="34" charset="0"/>
              </a:rPr>
              <a:pPr/>
              <a:t>‹#›</a:t>
            </a:fld>
            <a:r>
              <a:rPr kumimoji="0" lang="en-US" altLang="zh-CN" smtClean="0">
                <a:solidFill>
                  <a:srgbClr val="40458C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1031" name="Rectangle 69"/>
          <p:cNvSpPr>
            <a:spLocks noChangeArrowheads="1"/>
          </p:cNvSpPr>
          <p:nvPr/>
        </p:nvSpPr>
        <p:spPr bwMode="white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1032" name="Rectangle 70"/>
          <p:cNvSpPr>
            <a:spLocks noChangeArrowheads="1"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z="4400" b="0" smtClean="0">
              <a:solidFill>
                <a:srgbClr val="660066"/>
              </a:solidFill>
              <a:ea typeface="宋体" pitchFamily="2" charset="-122"/>
            </a:endParaRPr>
          </a:p>
        </p:txBody>
      </p:sp>
      <p:pic>
        <p:nvPicPr>
          <p:cNvPr id="6153" name="Picture 71" descr="aa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33375"/>
            <a:ext cx="15113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72"/>
          <p:cNvSpPr>
            <a:spLocks noChangeArrowheads="1"/>
          </p:cNvSpPr>
          <p:nvPr userDrawn="1"/>
        </p:nvSpPr>
        <p:spPr bwMode="white"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8467725" y="6510338"/>
            <a:ext cx="67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600" i="1" smtClean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</a:t>
            </a:r>
            <a:fld id="{1BE8DF8E-62A3-433E-ADF0-E3BBB433B031}" type="slidenum">
              <a:rPr lang="en-US" altLang="zh-CN" sz="1600" i="1" smtClean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42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59.xml"/><Relationship Id="rId18" Type="http://schemas.openxmlformats.org/officeDocument/2006/relationships/hyperlink" Target="../C++&#31243;&#24207;&#35774;&#35745;&#22522;&#30784;&#35838;&#20214;2&#29256;(&#20363;&#39064;&#32534;&#21495;)/c++&#65288;5&#65289;/5-&#31867;&#19982;&#23545;&#35937;(&#23567;&#32467;).ppt#-1,1,PowerPoint &#28436;&#31034;&#25991;&#31295;" TargetMode="External"/><Relationship Id="rId3" Type="http://schemas.openxmlformats.org/officeDocument/2006/relationships/slideLayout" Target="../slideLayouts/slideLayout1.xml"/><Relationship Id="rId21" Type="http://schemas.openxmlformats.org/officeDocument/2006/relationships/hyperlink" Target="0-&#39044;&#22791;&#30693;&#35782;.ppt" TargetMode="External"/><Relationship Id="rId7" Type="http://schemas.openxmlformats.org/officeDocument/2006/relationships/oleObject" Target="../embeddings/oleObject1.bin"/><Relationship Id="rId12" Type="http://schemas.openxmlformats.org/officeDocument/2006/relationships/hyperlink" Target="../C++&#31243;&#24207;&#35774;&#35745;&#22522;&#30784;&#35838;&#20214;2&#29256;(&#20363;&#39064;&#32534;&#21495;)/c++&#65288;5&#65289;/5-&#31867;&#19982;&#23545;&#35937;(5.3).ppt#-1,1,PowerPoint &#28436;&#31034;&#25991;&#31295;" TargetMode="External"/><Relationship Id="rId17" Type="http://schemas.openxmlformats.org/officeDocument/2006/relationships/oleObject" Target="../embeddings/oleObject4.bin"/><Relationship Id="rId2" Type="http://schemas.openxmlformats.org/officeDocument/2006/relationships/vmlDrawing" Target="../drawings/vmlDrawing1.vml"/><Relationship Id="rId16" Type="http://schemas.openxmlformats.org/officeDocument/2006/relationships/slide" Target="slide247.xml"/><Relationship Id="rId20" Type="http://schemas.openxmlformats.org/officeDocument/2006/relationships/oleObject" Target="../embeddings/oleObject5.bin"/><Relationship Id="rId1" Type="http://schemas.openxmlformats.org/officeDocument/2006/relationships/themeOverride" Target="../theme/themeOverride1.xml"/><Relationship Id="rId6" Type="http://schemas.openxmlformats.org/officeDocument/2006/relationships/slide" Target="slide4.xml"/><Relationship Id="rId11" Type="http://schemas.openxmlformats.org/officeDocument/2006/relationships/oleObject" Target="../embeddings/oleObject2.bin"/><Relationship Id="rId5" Type="http://schemas.openxmlformats.org/officeDocument/2006/relationships/slide" Target="slide3.xml"/><Relationship Id="rId15" Type="http://schemas.openxmlformats.org/officeDocument/2006/relationships/hyperlink" Target="../C++&#31243;&#24207;&#35774;&#35745;&#22522;&#30784;&#35838;&#20214;2&#29256;(&#20363;&#39064;&#32534;&#21495;)/c++&#65288;5&#65289;/5-&#31867;&#19982;&#23545;&#35937;(5.4).ppt#-1,1,PowerPoint &#28436;&#31034;&#25991;&#31295;" TargetMode="External"/><Relationship Id="rId10" Type="http://schemas.openxmlformats.org/officeDocument/2006/relationships/slide" Target="slide59.xml"/><Relationship Id="rId19" Type="http://schemas.openxmlformats.org/officeDocument/2006/relationships/slide" Target="slide258.xml"/><Relationship Id="rId4" Type="http://schemas.openxmlformats.org/officeDocument/2006/relationships/image" Target="../media/image6.jpeg"/><Relationship Id="rId9" Type="http://schemas.openxmlformats.org/officeDocument/2006/relationships/hyperlink" Target="../C++&#31243;&#24207;&#35774;&#35745;&#22522;&#30784;&#35838;&#20214;2&#29256;(&#20363;&#39064;&#32534;&#21495;)/c++&#65288;5&#65289;/5-&#31867;&#19982;&#23545;&#35937;(5.2).ppt#-1,1,5.2  &#31867;&#19982;&#23545;&#35937; " TargetMode="External"/><Relationship Id="rId14" Type="http://schemas.openxmlformats.org/officeDocument/2006/relationships/oleObject" Target="../embeddings/oleObject3.bin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 dirty="0">
                <a:solidFill>
                  <a:srgbClr val="C0C0C0"/>
                </a:solidFill>
              </a:rPr>
              <a:t>// </a:t>
            </a:r>
            <a:r>
              <a:rPr lang="zh-CN" altLang="en-US" sz="2000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2000" i="1" dirty="0" smtClean="0">
                <a:solidFill>
                  <a:srgbClr val="C0C0C0"/>
                </a:solidFill>
              </a:rPr>
              <a:t>6-1  </a:t>
            </a:r>
            <a:r>
              <a:rPr lang="zh-CN" altLang="en-US" sz="2000" i="1" dirty="0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#include&lt;</a:t>
            </a:r>
            <a:r>
              <a:rPr lang="en-US" altLang="zh-CN" sz="1800" dirty="0" err="1">
                <a:solidFill>
                  <a:srgbClr val="C0C0C0"/>
                </a:solidFill>
              </a:rPr>
              <a:t>iostream</a:t>
            </a:r>
            <a:r>
              <a:rPr lang="en-US" altLang="zh-CN" sz="1800" dirty="0">
                <a:solidFill>
                  <a:srgbClr val="C0C0C0"/>
                </a:solidFill>
              </a:rPr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C0C0C0"/>
                </a:solidFill>
              </a:rPr>
              <a:t>std</a:t>
            </a:r>
            <a:r>
              <a:rPr lang="en-US" altLang="zh-CN" sz="1800" dirty="0">
                <a:solidFill>
                  <a:srgbClr val="C0C0C0"/>
                </a:solidFill>
              </a:rPr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r>
              <a:rPr lang="en-US" altLang="zh-CN" sz="1800" dirty="0">
                <a:solidFill>
                  <a:srgbClr val="C0C0C0"/>
                </a:solidFill>
              </a:rPr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</a:t>
            </a:r>
            <a:r>
              <a:rPr lang="en-US" altLang="zh-CN" sz="1800" dirty="0" err="1">
                <a:solidFill>
                  <a:srgbClr val="C0C0C0"/>
                </a:solidFill>
              </a:rPr>
              <a:t>a.Set</a:t>
            </a:r>
            <a:r>
              <a:rPr lang="en-US" altLang="zh-CN" sz="1800" dirty="0">
                <a:solidFill>
                  <a:srgbClr val="C0C0C0"/>
                </a:solidFill>
              </a:rPr>
              <a:t> (10, </a:t>
            </a:r>
            <a:r>
              <a:rPr lang="en-US" altLang="zh-CN" sz="1800" dirty="0" smtClean="0">
                <a:solidFill>
                  <a:srgbClr val="C0C0C0"/>
                </a:solidFill>
              </a:rPr>
              <a:t>16, </a:t>
            </a:r>
            <a:r>
              <a:rPr lang="en-US" altLang="zh-CN" sz="1800" dirty="0">
                <a:solidFill>
                  <a:srgbClr val="C0C0C0"/>
                </a:solidFill>
              </a:rPr>
              <a:t>2003) ;    </a:t>
            </a:r>
            <a:r>
              <a:rPr lang="en-US" altLang="zh-CN" sz="1800" dirty="0" err="1">
                <a:solidFill>
                  <a:srgbClr val="C0C0C0"/>
                </a:solidFill>
              </a:rPr>
              <a:t>a.Print</a:t>
            </a:r>
            <a:r>
              <a:rPr lang="en-US" altLang="zh-CN" sz="1800" dirty="0">
                <a:solidFill>
                  <a:srgbClr val="C0C0C0"/>
                </a:solidFill>
              </a:rPr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bday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( 5 ) ;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cday</a:t>
            </a:r>
            <a:r>
              <a:rPr lang="en-US" altLang="zh-CN" sz="1800" dirty="0"/>
              <a:t> ( 2, 12 ) ;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dday</a:t>
            </a:r>
            <a:r>
              <a:rPr lang="en-US" altLang="zh-CN" sz="1800" dirty="0"/>
              <a:t> ( 1, 2, </a:t>
            </a:r>
            <a:r>
              <a:rPr lang="en-US" altLang="zh-CN" sz="1800" dirty="0" smtClean="0"/>
              <a:t>1996 </a:t>
            </a:r>
            <a:r>
              <a:rPr lang="en-US" altLang="zh-CN" sz="1800" dirty="0"/>
              <a:t>) ;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m,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bday</a:t>
            </a:r>
            <a:r>
              <a:rPr lang="en-US" altLang="zh-CN" sz="1800" dirty="0"/>
              <a:t> ( 5 ) ;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cday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( 2, 12 ) ;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dday</a:t>
            </a:r>
            <a:r>
              <a:rPr lang="en-US" altLang="zh-CN" sz="1800" dirty="0"/>
              <a:t> ( 1, 2, </a:t>
            </a:r>
            <a:r>
              <a:rPr lang="en-US" altLang="zh-CN" sz="1800" dirty="0" smtClean="0"/>
              <a:t>1996 </a:t>
            </a:r>
            <a:r>
              <a:rPr lang="en-US" altLang="zh-CN" sz="1800" dirty="0"/>
              <a:t>) ;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m,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d,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bday</a:t>
            </a:r>
            <a:r>
              <a:rPr lang="en-US" altLang="zh-CN" sz="1800" dirty="0"/>
              <a:t> ( 5 ) ;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cday</a:t>
            </a:r>
            <a:r>
              <a:rPr lang="en-US" altLang="zh-CN" sz="1800" dirty="0"/>
              <a:t> ( 2, 12 ) ;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dday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( 1, 2, </a:t>
            </a:r>
            <a:r>
              <a:rPr lang="en-US" altLang="zh-CN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1996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;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bday</a:t>
            </a:r>
            <a:r>
              <a:rPr lang="en-US" altLang="zh-CN" sz="1800" dirty="0"/>
              <a:t> ( 5 ) ;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cday</a:t>
            </a:r>
            <a:r>
              <a:rPr lang="en-US" altLang="zh-CN" sz="1800" dirty="0"/>
              <a:t> ( 2, 12 ) ;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dday</a:t>
            </a:r>
            <a:r>
              <a:rPr lang="en-US" altLang="zh-CN" sz="1800" dirty="0"/>
              <a:t> ( 1, 2, </a:t>
            </a:r>
            <a:r>
              <a:rPr lang="en-US" altLang="zh-CN" sz="1800" dirty="0" smtClean="0"/>
              <a:t>1996 </a:t>
            </a:r>
            <a:r>
              <a:rPr lang="en-US" altLang="zh-CN" sz="1800" dirty="0"/>
              <a:t>) ;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  <p:pic>
        <p:nvPicPr>
          <p:cNvPr id="1238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4149725"/>
            <a:ext cx="35528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Text Box 2"/>
          <p:cNvSpPr txBox="1">
            <a:spLocks noChangeArrowheads="1"/>
          </p:cNvSpPr>
          <p:nvPr/>
        </p:nvSpPr>
        <p:spPr bwMode="auto">
          <a:xfrm>
            <a:off x="952500" y="1428750"/>
            <a:ext cx="72390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复制构造函数用一个已有同类对象的数据对正在建立的对象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进行数据初始化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为类提供默认版本的复制构造函数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程序员可以定义用户版本的复制构造函数 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语法形式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引用名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,  …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）；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9043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39044" name="AutoShape 4"/>
          <p:cNvSpPr>
            <a:spLocks/>
          </p:cNvSpPr>
          <p:nvPr/>
        </p:nvSpPr>
        <p:spPr bwMode="auto">
          <a:xfrm>
            <a:off x="6227763" y="253365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3968"/>
              <a:gd name="adj5" fmla="val 289963"/>
              <a:gd name="adj6" fmla="val -12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保护实参对象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只读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 autoUpdateAnimBg="0"/>
      <p:bldP spid="1239043" grpId="0" autoUpdateAnimBg="0"/>
      <p:bldP spid="1239044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 i="1">
                <a:solidFill>
                  <a:srgbClr val="0000FF"/>
                </a:solidFill>
              </a:rPr>
              <a:t>A ( int ) ;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1092" name="Rectangle 4"/>
          <p:cNvSpPr>
            <a:spLocks noChangeArrowheads="1"/>
          </p:cNvSpPr>
          <p:nvPr/>
        </p:nvSpPr>
        <p:spPr bwMode="auto">
          <a:xfrm>
            <a:off x="3854450" y="240347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构造函数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</a:t>
            </a:r>
            <a:r>
              <a:rPr lang="en-US" altLang="zh-CN" sz="2000" b="1" i="1"/>
              <a:t>A (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A &amp;</a:t>
            </a:r>
            <a:r>
              <a:rPr lang="en-US" altLang="zh-CN" sz="2000" b="1" i="1"/>
              <a:t>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c = b ;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2116" name="Rectangle 4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143000" y="4552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int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3142" name="Rectangle 6"/>
          <p:cNvSpPr>
            <a:spLocks noChangeArrowheads="1"/>
          </p:cNvSpPr>
          <p:nvPr/>
        </p:nvSpPr>
        <p:spPr bwMode="auto">
          <a:xfrm>
            <a:off x="4114800" y="4537075"/>
            <a:ext cx="348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2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143000" y="4933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b ( a , 0 )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4166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 dirty="0">
                <a:solidFill>
                  <a:srgbClr val="C0C0C0"/>
                </a:solidFill>
              </a:rPr>
              <a:t>// </a:t>
            </a:r>
            <a:r>
              <a:rPr lang="zh-CN" altLang="en-US" sz="2000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2000" i="1" dirty="0" smtClean="0">
                <a:solidFill>
                  <a:srgbClr val="C0C0C0"/>
                </a:solidFill>
              </a:rPr>
              <a:t>6-1  </a:t>
            </a:r>
            <a:r>
              <a:rPr lang="zh-CN" altLang="en-US" sz="2000" i="1" dirty="0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#include&lt;</a:t>
            </a:r>
            <a:r>
              <a:rPr lang="en-US" altLang="zh-CN" sz="1800" dirty="0" err="1">
                <a:solidFill>
                  <a:srgbClr val="C0C0C0"/>
                </a:solidFill>
              </a:rPr>
              <a:t>iostream</a:t>
            </a:r>
            <a:r>
              <a:rPr lang="en-US" altLang="zh-CN" sz="1800" dirty="0">
                <a:solidFill>
                  <a:srgbClr val="C0C0C0"/>
                </a:solidFill>
              </a:rPr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C0C0C0"/>
                </a:solidFill>
              </a:rPr>
              <a:t>std</a:t>
            </a:r>
            <a:r>
              <a:rPr lang="en-US" altLang="zh-CN" sz="1800" dirty="0">
                <a:solidFill>
                  <a:srgbClr val="C0C0C0"/>
                </a:solidFill>
              </a:rPr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r>
              <a:rPr lang="en-US" altLang="zh-CN" sz="1800" dirty="0">
                <a:solidFill>
                  <a:srgbClr val="C0C0C0"/>
                </a:solidFill>
              </a:rPr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</a:t>
            </a:r>
            <a:r>
              <a:rPr lang="en-US" altLang="zh-CN" sz="1800" dirty="0" err="1">
                <a:solidFill>
                  <a:srgbClr val="C0C0C0"/>
                </a:solidFill>
              </a:rPr>
              <a:t>a.Set</a:t>
            </a:r>
            <a:r>
              <a:rPr lang="en-US" altLang="zh-CN" sz="1800" dirty="0">
                <a:solidFill>
                  <a:srgbClr val="C0C0C0"/>
                </a:solidFill>
              </a:rPr>
              <a:t> (10, </a:t>
            </a:r>
            <a:r>
              <a:rPr lang="en-US" altLang="zh-CN" sz="1800" dirty="0" smtClean="0">
                <a:solidFill>
                  <a:srgbClr val="C0C0C0"/>
                </a:solidFill>
              </a:rPr>
              <a:t>16, </a:t>
            </a:r>
            <a:r>
              <a:rPr lang="en-US" altLang="zh-CN" sz="1800" dirty="0">
                <a:solidFill>
                  <a:srgbClr val="C0C0C0"/>
                </a:solidFill>
              </a:rPr>
              <a:t>2003) ;    </a:t>
            </a:r>
            <a:r>
              <a:rPr lang="en-US" altLang="zh-CN" sz="1800" dirty="0" err="1">
                <a:solidFill>
                  <a:srgbClr val="C0C0C0"/>
                </a:solidFill>
              </a:rPr>
              <a:t>a.Print</a:t>
            </a:r>
            <a:r>
              <a:rPr lang="en-US" altLang="zh-CN" sz="1800" dirty="0">
                <a:solidFill>
                  <a:srgbClr val="C0C0C0"/>
                </a:solidFill>
              </a:rPr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class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139717" name="AutoShape 5"/>
          <p:cNvSpPr>
            <a:spLocks/>
          </p:cNvSpPr>
          <p:nvPr/>
        </p:nvSpPr>
        <p:spPr bwMode="auto">
          <a:xfrm>
            <a:off x="4114800" y="609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39065"/>
              <a:gd name="adj5" fmla="val 175759"/>
              <a:gd name="adj6" fmla="val -15147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定义一个类</a:t>
            </a:r>
            <a:endParaRPr lang="zh-CN" altLang="en-US" sz="1800" b="1"/>
          </a:p>
        </p:txBody>
      </p:sp>
      <p:sp>
        <p:nvSpPr>
          <p:cNvPr id="1139718" name="AutoShape 6"/>
          <p:cNvSpPr>
            <a:spLocks/>
          </p:cNvSpPr>
          <p:nvPr/>
        </p:nvSpPr>
        <p:spPr bwMode="auto">
          <a:xfrm>
            <a:off x="4572000" y="609600"/>
            <a:ext cx="1524000" cy="838200"/>
          </a:xfrm>
          <a:prstGeom prst="borderCallout2">
            <a:avLst>
              <a:gd name="adj1" fmla="val 13634"/>
              <a:gd name="adj2" fmla="val -5000"/>
              <a:gd name="adj3" fmla="val 13634"/>
              <a:gd name="adj4" fmla="val -46667"/>
              <a:gd name="adj5" fmla="val 175759"/>
              <a:gd name="adj6" fmla="val -1809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标识符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类名</a:t>
            </a:r>
            <a:endParaRPr lang="zh-CN" altLang="en-US" sz="1800" b="1"/>
          </a:p>
        </p:txBody>
      </p:sp>
      <p:sp>
        <p:nvSpPr>
          <p:cNvPr id="1139719" name="AutoShape 7"/>
          <p:cNvSpPr>
            <a:spLocks noChangeArrowheads="1"/>
          </p:cNvSpPr>
          <p:nvPr/>
        </p:nvSpPr>
        <p:spPr bwMode="auto">
          <a:xfrm>
            <a:off x="4252913" y="1127125"/>
            <a:ext cx="4586287" cy="4664075"/>
          </a:xfrm>
          <a:prstGeom prst="verticalScroll">
            <a:avLst>
              <a:gd name="adj" fmla="val 5903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19387806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 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zh-CN" altLang="en-US" sz="1800" b="1"/>
              <a:t>都可以定义一个类：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	</a:t>
            </a:r>
            <a:r>
              <a:rPr lang="zh-CN" altLang="en-US" sz="1800" b="1"/>
              <a:t>缺省说明时，其成员被认为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是私有的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en-US" altLang="zh-CN" sz="1800" b="1"/>
              <a:t>	</a:t>
            </a:r>
            <a:r>
              <a:rPr lang="zh-CN" altLang="en-US" sz="1800" b="1"/>
              <a:t>若不特别指出，其所有成员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都是公有的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  <a:r>
              <a:rPr lang="en-US" altLang="zh-CN" sz="1800" b="1"/>
              <a:t>	</a:t>
            </a:r>
            <a:r>
              <a:rPr lang="zh-CN" altLang="en-US" sz="1800" b="1"/>
              <a:t>其所有成员都是公有的，且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不能更改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3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3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7" grpId="0" animBg="1" autoUpdateAnimBg="0"/>
      <p:bldP spid="1139718" grpId="0" animBg="1" autoUpdateAnimBg="0"/>
      <p:bldP spid="1139719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143000" y="53911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c = b 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5190" name="Rectangle 6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90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c = b ;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114800" y="4537075"/>
            <a:ext cx="316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246216" name="Oval 8"/>
          <p:cNvSpPr>
            <a:spLocks noChangeArrowheads="1"/>
          </p:cNvSpPr>
          <p:nvPr/>
        </p:nvSpPr>
        <p:spPr bwMode="auto">
          <a:xfrm>
            <a:off x="914400" y="4933950"/>
            <a:ext cx="2209800" cy="914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6217" name="AutoShape 9"/>
          <p:cNvSpPr>
            <a:spLocks/>
          </p:cNvSpPr>
          <p:nvPr/>
        </p:nvSpPr>
        <p:spPr bwMode="auto">
          <a:xfrm>
            <a:off x="4724400" y="173355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3380"/>
              <a:gd name="adj5" fmla="val 346356"/>
              <a:gd name="adj6" fmla="val -8672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调用复制构造函数的两种典型方法 </a:t>
            </a:r>
          </a:p>
        </p:txBody>
      </p:sp>
      <p:sp>
        <p:nvSpPr>
          <p:cNvPr id="115722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23813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4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6" grpId="0" animBg="1"/>
      <p:bldP spid="1246217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47234" name="Text Box 2"/>
          <p:cNvSpPr txBox="1">
            <a:spLocks noChangeArrowheads="1"/>
          </p:cNvSpPr>
          <p:nvPr/>
        </p:nvSpPr>
        <p:spPr bwMode="auto">
          <a:xfrm>
            <a:off x="762000" y="588963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6-10   </a:t>
            </a:r>
            <a:r>
              <a:rPr lang="en-US" altLang="zh-CN" sz="1800" b="1" i="1" dirty="0">
                <a:solidFill>
                  <a:srgbClr val="CC3300"/>
                </a:solidFill>
              </a:rPr>
              <a:t>(1)</a:t>
            </a:r>
            <a:r>
              <a:rPr lang="zh-CN" altLang="en-US" sz="1800" b="1" i="1" dirty="0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dirty="0"/>
              <a:t> 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 &amp; p )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 X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 Y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 Y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Location  A ( 1, 2 )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Location B ( A ) ;		</a:t>
            </a:r>
            <a:endParaRPr lang="en-US" altLang="zh-CN" sz="1800" i="1" dirty="0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"B : " &lt;&lt; </a:t>
            </a:r>
            <a:r>
              <a:rPr lang="en-US" altLang="zh-CN" sz="1800" dirty="0" err="1"/>
              <a:t>B.GetX</a:t>
            </a:r>
            <a:r>
              <a:rPr lang="en-US" altLang="zh-CN" sz="1800" dirty="0"/>
              <a:t>() &lt;&lt; " , " &lt;&lt; </a:t>
            </a:r>
            <a:r>
              <a:rPr lang="en-US" altLang="zh-CN" sz="1800" dirty="0" err="1"/>
              <a:t>B.GetY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</a:t>
            </a:r>
          </a:p>
        </p:txBody>
      </p:sp>
      <p:sp>
        <p:nvSpPr>
          <p:cNvPr id="124723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4" grpId="0" autoUpdateAnimBg="0"/>
      <p:bldP spid="1247235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6-10   </a:t>
            </a:r>
            <a:r>
              <a:rPr lang="en-US" altLang="zh-CN" sz="1800" b="1" i="1" dirty="0">
                <a:solidFill>
                  <a:srgbClr val="CC3300"/>
                </a:solidFill>
              </a:rPr>
              <a:t>(1)</a:t>
            </a:r>
            <a:r>
              <a:rPr lang="zh-CN" altLang="en-US" sz="1800" b="1" i="1" dirty="0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r>
              <a:rPr lang="zh-CN" altLang="en-US" sz="1800" dirty="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Location B ( A ) ;	</a:t>
            </a:r>
            <a:endParaRPr lang="en-US" altLang="zh-CN" sz="1800" i="1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"B : " &lt;&lt; </a:t>
            </a:r>
            <a:r>
              <a:rPr lang="en-US" altLang="zh-CN" sz="1800" dirty="0" err="1"/>
              <a:t>B.GetX</a:t>
            </a:r>
            <a:r>
              <a:rPr lang="en-US" altLang="zh-CN" sz="1800" dirty="0"/>
              <a:t>() &lt;&lt; " , " &lt;&lt; </a:t>
            </a:r>
            <a:r>
              <a:rPr lang="en-US" altLang="zh-CN" sz="1800" dirty="0" err="1"/>
              <a:t>B.GetY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1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6-10   </a:t>
            </a:r>
            <a:r>
              <a:rPr lang="en-US" altLang="zh-CN" sz="1800" b="1" i="1" dirty="0">
                <a:solidFill>
                  <a:srgbClr val="CC3300"/>
                </a:solidFill>
              </a:rPr>
              <a:t>(1)</a:t>
            </a:r>
            <a:r>
              <a:rPr lang="zh-CN" altLang="en-US" sz="1800" b="1" i="1" dirty="0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r>
              <a:rPr lang="zh-CN" altLang="en-US" sz="1800" dirty="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{ X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p.X</a:t>
            </a:r>
            <a:r>
              <a:rPr lang="en-US" altLang="zh-CN" sz="1800" b="1" dirty="0">
                <a:solidFill>
                  <a:srgbClr val="0000FF"/>
                </a:solidFill>
              </a:rPr>
              <a:t> ; 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p.Y</a:t>
            </a:r>
            <a:r>
              <a:rPr lang="en-US" altLang="zh-CN" sz="1800" b="1" dirty="0">
                <a:solidFill>
                  <a:srgbClr val="0000FF"/>
                </a:solidFill>
              </a:rPr>
              <a:t> ;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0000FF"/>
                </a:solidFill>
              </a:rPr>
              <a:t>Copy_constructor</a:t>
            </a:r>
            <a:r>
              <a:rPr lang="en-US" altLang="zh-CN" sz="1800" b="1" dirty="0">
                <a:solidFill>
                  <a:srgbClr val="0000FF"/>
                </a:solidFill>
              </a:rPr>
              <a:t> called."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Location B ( A ) ;	</a:t>
            </a:r>
            <a:endParaRPr lang="en-US" altLang="zh-CN" sz="1800" i="1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"B : " &lt;&lt; </a:t>
            </a:r>
            <a:r>
              <a:rPr lang="en-US" altLang="zh-CN" sz="1800" dirty="0" err="1"/>
              <a:t>B.GetX</a:t>
            </a:r>
            <a:r>
              <a:rPr lang="en-US" altLang="zh-CN" sz="1800" dirty="0"/>
              <a:t>() &lt;&lt; " , " &lt;&lt; </a:t>
            </a:r>
            <a:r>
              <a:rPr lang="en-US" altLang="zh-CN" sz="1800" dirty="0" err="1"/>
              <a:t>B.GetY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</a:t>
            </a:r>
          </a:p>
        </p:txBody>
      </p:sp>
      <p:sp>
        <p:nvSpPr>
          <p:cNvPr id="124928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914400" y="5589588"/>
            <a:ext cx="609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6-10   </a:t>
            </a:r>
            <a:r>
              <a:rPr lang="en-US" altLang="zh-CN" sz="1800" b="1" i="1" dirty="0">
                <a:solidFill>
                  <a:srgbClr val="CC3300"/>
                </a:solidFill>
              </a:rPr>
              <a:t>(1)</a:t>
            </a:r>
            <a:r>
              <a:rPr lang="zh-CN" altLang="en-US" sz="1800" b="1" i="1" dirty="0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r>
              <a:rPr lang="zh-CN" altLang="en-US" sz="1800" dirty="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Location B ( A ) ;</a:t>
            </a:r>
            <a:r>
              <a:rPr lang="en-US" altLang="zh-CN" sz="1800" b="1" dirty="0">
                <a:solidFill>
                  <a:srgbClr val="FFFFFF"/>
                </a:solidFill>
              </a:rPr>
              <a:t>	</a:t>
            </a:r>
            <a:endParaRPr lang="en-US" altLang="zh-CN" sz="1800" i="1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"B : 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B.GetX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" , 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B.GetY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</a:t>
            </a:r>
          </a:p>
        </p:txBody>
      </p:sp>
      <p:sp>
        <p:nvSpPr>
          <p:cNvPr id="12503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  <p:pic>
        <p:nvPicPr>
          <p:cNvPr id="125031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644900"/>
            <a:ext cx="36607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51330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00FF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5133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52354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  <a:r>
              <a:rPr lang="en-US" altLang="zh-CN" sz="1800" b="1" dirty="0">
                <a:solidFill>
                  <a:srgbClr val="008000"/>
                </a:solidFill>
              </a:rPr>
              <a:t>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 (</a:t>
            </a:r>
            <a:r>
              <a:rPr lang="en-US" altLang="zh-CN" sz="18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Location  p</a:t>
            </a:r>
            <a:r>
              <a:rPr lang="en-US" altLang="zh-CN" sz="18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   {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Funtion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:" &lt;&lt;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p.GetX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&lt;&lt; "," &lt;&lt;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p.GetY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&lt;&lt;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}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2356" name="AutoShape 4"/>
          <p:cNvSpPr>
            <a:spLocks/>
          </p:cNvSpPr>
          <p:nvPr/>
        </p:nvSpPr>
        <p:spPr bwMode="auto">
          <a:xfrm>
            <a:off x="4343400" y="348615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一个带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类参数的函数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6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381000" y="5572125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xx = 0 ,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 { X = xx ; 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;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{ 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FFFF"/>
                </a:solidFill>
              </a:rPr>
              <a:t>Location A ( 1, 2 ) ;</a:t>
            </a:r>
            <a:r>
              <a:rPr lang="en-US" altLang="zh-CN" sz="1800" dirty="0"/>
              <a:t>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3381" name="AutoShape 5"/>
          <p:cNvSpPr>
            <a:spLocks/>
          </p:cNvSpPr>
          <p:nvPr/>
        </p:nvSpPr>
        <p:spPr bwMode="auto">
          <a:xfrm>
            <a:off x="4800600" y="4246563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建立对象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</p:txBody>
      </p:sp>
      <p:sp>
        <p:nvSpPr>
          <p:cNvPr id="1253382" name="Line 6"/>
          <p:cNvSpPr>
            <a:spLocks noChangeShapeType="1"/>
          </p:cNvSpPr>
          <p:nvPr/>
        </p:nvSpPr>
        <p:spPr bwMode="auto">
          <a:xfrm flipH="1" flipV="1">
            <a:off x="2590800" y="2765425"/>
            <a:ext cx="16002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 animBg="1" autoUpdateAnimBg="0"/>
      <p:bldP spid="125338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381000" y="5861050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  <a:r>
              <a:rPr lang="en-US" altLang="zh-CN" sz="1800" b="1" dirty="0">
                <a:solidFill>
                  <a:srgbClr val="008000"/>
                </a:solidFill>
              </a:rPr>
              <a:t>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FF"/>
                </a:solidFill>
              </a:rPr>
              <a:t>       f ( </a:t>
            </a:r>
            <a:r>
              <a:rPr lang="en-US" altLang="zh-CN" sz="1800" b="1" dirty="0">
                <a:solidFill>
                  <a:srgbClr val="FF0000"/>
                </a:solidFill>
              </a:rPr>
              <a:t>A</a:t>
            </a:r>
            <a:r>
              <a:rPr lang="en-US" altLang="zh-CN" sz="1800" b="1" dirty="0">
                <a:solidFill>
                  <a:srgbClr val="FFFFFF"/>
                </a:solidFill>
              </a:rPr>
              <a:t>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4405" name="AutoShape 5"/>
          <p:cNvSpPr>
            <a:spLocks/>
          </p:cNvSpPr>
          <p:nvPr/>
        </p:nvSpPr>
        <p:spPr bwMode="auto">
          <a:xfrm>
            <a:off x="4211638" y="4246563"/>
            <a:ext cx="3352800" cy="838200"/>
          </a:xfrm>
          <a:prstGeom prst="borderCallout2">
            <a:avLst>
              <a:gd name="adj1" fmla="val 13634"/>
              <a:gd name="adj2" fmla="val -2273"/>
              <a:gd name="adj3" fmla="val 13634"/>
              <a:gd name="adj4" fmla="val -15625"/>
              <a:gd name="adj5" fmla="val 193560"/>
              <a:gd name="adj6" fmla="val -58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传值参数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把对象</a:t>
            </a:r>
            <a:r>
              <a:rPr lang="en-US" altLang="zh-CN" sz="1800" b="1"/>
              <a:t>A</a:t>
            </a:r>
            <a:r>
              <a:rPr lang="zh-CN" altLang="en-US" sz="1800" b="1"/>
              <a:t>的数据复制到形参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407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defRPr/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Tdate</a:t>
            </a:r>
            <a:endParaRPr lang="en-US" altLang="zh-CN" sz="1800" b="1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{ 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Tdate</a:t>
            </a: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dirty="0"/>
              <a:t> 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 dirty="0"/>
              <a:t>}</a:t>
            </a:r>
          </a:p>
        </p:txBody>
      </p:sp>
      <p:sp useBgFill="1">
        <p:nvSpPr>
          <p:cNvPr id="1140740" name="Rectangle 4"/>
          <p:cNvSpPr>
            <a:spLocks noChangeArrowheads="1"/>
          </p:cNvSpPr>
          <p:nvPr/>
        </p:nvSpPr>
        <p:spPr bwMode="auto">
          <a:xfrm>
            <a:off x="1752600" y="5300663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140741" name="AutoShape 5"/>
          <p:cNvSpPr>
            <a:spLocks/>
          </p:cNvSpPr>
          <p:nvPr/>
        </p:nvSpPr>
        <p:spPr bwMode="auto">
          <a:xfrm>
            <a:off x="5181600" y="2933700"/>
            <a:ext cx="2133600" cy="876300"/>
          </a:xfrm>
          <a:prstGeom prst="borderCallout2">
            <a:avLst>
              <a:gd name="adj1" fmla="val 13042"/>
              <a:gd name="adj2" fmla="val -3569"/>
              <a:gd name="adj3" fmla="val 13042"/>
              <a:gd name="adj4" fmla="val -37648"/>
              <a:gd name="adj5" fmla="val 268657"/>
              <a:gd name="adj6" fmla="val -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Tdate </a:t>
            </a:r>
            <a:r>
              <a:rPr lang="zh-CN" altLang="en-US" sz="1800" b="1"/>
              <a:t>类型的一个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对象（实例）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0" grpId="0" animBg="1" autoUpdateAnimBg="0"/>
      <p:bldP spid="1140741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381000" y="4860925"/>
            <a:ext cx="8763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5427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FFFF"/>
                </a:solidFill>
              </a:rPr>
              <a:t>void f ( Location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</a:rPr>
              <a:t>)   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FFFFFF"/>
                </a:solidFill>
              </a:rPr>
              <a:t>Funtion</a:t>
            </a:r>
            <a:r>
              <a:rPr lang="en-US" altLang="zh-CN" sz="1800" b="1" dirty="0">
                <a:solidFill>
                  <a:srgbClr val="FFFFFF"/>
                </a:solidFill>
              </a:rPr>
              <a:t>:"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p.GetX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","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p.GetY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       f (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} </a:t>
            </a:r>
          </a:p>
        </p:txBody>
      </p:sp>
      <p:sp>
        <p:nvSpPr>
          <p:cNvPr id="125542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93800" y="5470525"/>
            <a:ext cx="1131888" cy="304800"/>
            <a:chOff x="752" y="3552"/>
            <a:chExt cx="713" cy="192"/>
          </a:xfrm>
        </p:grpSpPr>
        <p:sp>
          <p:nvSpPr>
            <p:cNvPr id="124936" name="AutoShape 6"/>
            <p:cNvSpPr>
              <a:spLocks noChangeArrowheads="1"/>
            </p:cNvSpPr>
            <p:nvPr/>
          </p:nvSpPr>
          <p:spPr bwMode="auto">
            <a:xfrm rot="-7807033">
              <a:off x="1080" y="3260"/>
              <a:ext cx="58" cy="713"/>
            </a:xfrm>
            <a:prstGeom prst="downArrow">
              <a:avLst>
                <a:gd name="adj1" fmla="val 50000"/>
                <a:gd name="adj2" fmla="val 107223"/>
              </a:avLst>
            </a:prstGeom>
            <a:solidFill>
              <a:srgbClr val="FF6600">
                <a:alpha val="50195"/>
              </a:srgbClr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Oval 7"/>
            <p:cNvSpPr>
              <a:spLocks noChangeArrowheads="1"/>
            </p:cNvSpPr>
            <p:nvPr/>
          </p:nvSpPr>
          <p:spPr bwMode="auto">
            <a:xfrm>
              <a:off x="960" y="3552"/>
              <a:ext cx="192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5432" name="AutoShape 8"/>
          <p:cNvSpPr>
            <a:spLocks/>
          </p:cNvSpPr>
          <p:nvPr/>
        </p:nvSpPr>
        <p:spPr bwMode="auto">
          <a:xfrm>
            <a:off x="2667000" y="5775325"/>
            <a:ext cx="2286000" cy="533400"/>
          </a:xfrm>
          <a:prstGeom prst="borderCallout2">
            <a:avLst>
              <a:gd name="adj1" fmla="val 21431"/>
              <a:gd name="adj2" fmla="val -3333"/>
              <a:gd name="adj3" fmla="val 21431"/>
              <a:gd name="adj4" fmla="val -12917"/>
              <a:gd name="adj5" fmla="val -30060"/>
              <a:gd name="adj6" fmla="val -43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5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2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381000" y="3030538"/>
            <a:ext cx="8610600" cy="685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FFFFFF"/>
                </a:solidFill>
              </a:rPr>
              <a:t>Location( </a:t>
            </a:r>
            <a:r>
              <a:rPr lang="en-US" altLang="zh-CN" sz="1800" b="1" dirty="0" err="1">
                <a:solidFill>
                  <a:srgbClr val="FFFFFF"/>
                </a:solidFill>
              </a:rPr>
              <a:t>const</a:t>
            </a:r>
            <a:r>
              <a:rPr lang="en-US" altLang="zh-CN" sz="1800" b="1" dirty="0">
                <a:solidFill>
                  <a:srgbClr val="FFFFFF"/>
                </a:solidFill>
              </a:rPr>
              <a:t> Location &amp; p )</a:t>
            </a:r>
            <a:r>
              <a:rPr lang="en-US" altLang="zh-CN" sz="1800" dirty="0"/>
              <a:t> 	    </a:t>
            </a:r>
            <a:r>
              <a:rPr lang="en-US" altLang="zh-CN" sz="1800" i="1" dirty="0">
                <a:solidFill>
                  <a:srgbClr val="0000FF"/>
                </a:solidFill>
              </a:rPr>
              <a:t>//</a:t>
            </a:r>
            <a:r>
              <a:rPr lang="zh-CN" altLang="en-US" sz="1800" i="1" dirty="0">
                <a:solidFill>
                  <a:srgbClr val="0000FF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dirty="0"/>
              <a:t>       </a:t>
            </a:r>
            <a:r>
              <a:rPr lang="en-US" altLang="zh-CN" sz="1800" b="1" dirty="0">
                <a:solidFill>
                  <a:srgbClr val="FFFFFF"/>
                </a:solidFill>
              </a:rPr>
              <a:t>{ X = </a:t>
            </a:r>
            <a:r>
              <a:rPr lang="en-US" altLang="zh-CN" sz="1800" b="1" dirty="0" err="1">
                <a:solidFill>
                  <a:srgbClr val="FFFFFF"/>
                </a:solidFill>
              </a:rPr>
              <a:t>p.X</a:t>
            </a:r>
            <a:r>
              <a:rPr lang="en-US" altLang="zh-CN" sz="1800" b="1" dirty="0">
                <a:solidFill>
                  <a:srgbClr val="FFFFFF"/>
                </a:solidFill>
              </a:rPr>
              <a:t> ;  Y = </a:t>
            </a:r>
            <a:r>
              <a:rPr lang="en-US" altLang="zh-CN" sz="1800" b="1" dirty="0" err="1">
                <a:solidFill>
                  <a:srgbClr val="FFFFFF"/>
                </a:solidFill>
              </a:rPr>
              <a:t>p.Y</a:t>
            </a:r>
            <a:r>
              <a:rPr lang="en-US" altLang="zh-CN" sz="1800" b="1" dirty="0">
                <a:solidFill>
                  <a:srgbClr val="FFFFFF"/>
                </a:solidFill>
              </a:rPr>
              <a:t> ;  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FFFFFF"/>
                </a:solidFill>
              </a:rPr>
              <a:t>Copy_constructor</a:t>
            </a:r>
            <a:r>
              <a:rPr lang="en-US" altLang="zh-CN" sz="1800" b="1" dirty="0">
                <a:solidFill>
                  <a:srgbClr val="FFFFFF"/>
                </a:solidFill>
              </a:rPr>
              <a:t> called."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void f ( Location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/>
              <a:t>)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Funtion</a:t>
            </a:r>
            <a:r>
              <a:rPr lang="en-US" altLang="zh-CN" sz="1800" b="1" dirty="0"/>
              <a:t>:" &lt;&lt; </a:t>
            </a:r>
            <a:r>
              <a:rPr lang="en-US" altLang="zh-CN" sz="1800" b="1" dirty="0" err="1"/>
              <a:t>p.GetX</a:t>
            </a:r>
            <a:r>
              <a:rPr lang="en-US" altLang="zh-CN" sz="1800" b="1" dirty="0"/>
              <a:t>() &lt;&lt; "," &lt;&lt; </a:t>
            </a:r>
            <a:r>
              <a:rPr lang="en-US" altLang="zh-CN" sz="1800" b="1" dirty="0" err="1"/>
              <a:t>p.GetY</a:t>
            </a:r>
            <a:r>
              <a:rPr lang="en-US" altLang="zh-CN" sz="1800" b="1" dirty="0"/>
              <a:t>()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       f (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} </a:t>
            </a:r>
          </a:p>
        </p:txBody>
      </p:sp>
      <p:sp>
        <p:nvSpPr>
          <p:cNvPr id="1256452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381000" y="4840288"/>
            <a:ext cx="87630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5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FFFF"/>
                </a:solidFill>
              </a:rPr>
              <a:t>void f ( Location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</a:rPr>
              <a:t>)   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FFFFFF"/>
                </a:solidFill>
              </a:rPr>
              <a:t>Funtion</a:t>
            </a:r>
            <a:r>
              <a:rPr lang="en-US" altLang="zh-CN" sz="1800" b="1" dirty="0">
                <a:solidFill>
                  <a:srgbClr val="FFFFFF"/>
                </a:solidFill>
              </a:rPr>
              <a:t>:"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p.GetX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","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p.GetY</a:t>
            </a:r>
            <a:r>
              <a:rPr lang="en-US" altLang="zh-CN" sz="1800" b="1" dirty="0">
                <a:solidFill>
                  <a:srgbClr val="FFFFFF"/>
                </a:solidFill>
              </a:rPr>
              <a:t>()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       f (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dirty="0"/>
              <a:t>  } </a:t>
            </a:r>
          </a:p>
        </p:txBody>
      </p:sp>
      <p:sp>
        <p:nvSpPr>
          <p:cNvPr id="1257476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7477" name="Oval 5"/>
          <p:cNvSpPr>
            <a:spLocks noChangeArrowheads="1"/>
          </p:cNvSpPr>
          <p:nvPr/>
        </p:nvSpPr>
        <p:spPr bwMode="auto">
          <a:xfrm>
            <a:off x="49530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8" name="Oval 6"/>
          <p:cNvSpPr>
            <a:spLocks noChangeArrowheads="1"/>
          </p:cNvSpPr>
          <p:nvPr/>
        </p:nvSpPr>
        <p:spPr bwMode="auto">
          <a:xfrm>
            <a:off x="69342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9" name="AutoShape 7"/>
          <p:cNvSpPr>
            <a:spLocks/>
          </p:cNvSpPr>
          <p:nvPr/>
        </p:nvSpPr>
        <p:spPr bwMode="auto">
          <a:xfrm>
            <a:off x="3276600" y="2824163"/>
            <a:ext cx="2286000" cy="533400"/>
          </a:xfrm>
          <a:prstGeom prst="borderCallout2">
            <a:avLst>
              <a:gd name="adj1" fmla="val 21431"/>
              <a:gd name="adj2" fmla="val 103333"/>
              <a:gd name="adj3" fmla="val 21431"/>
              <a:gd name="adj4" fmla="val 113056"/>
              <a:gd name="adj5" fmla="val 338986"/>
              <a:gd name="adj6" fmla="val 14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在形参对象上操作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7" grpId="0" animBg="1"/>
      <p:bldP spid="1257478" grpId="0" animBg="1"/>
      <p:bldP spid="1257479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5849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8503" name="Oval 7"/>
          <p:cNvSpPr>
            <a:spLocks noChangeArrowheads="1"/>
          </p:cNvSpPr>
          <p:nvPr/>
        </p:nvSpPr>
        <p:spPr bwMode="auto">
          <a:xfrm>
            <a:off x="685800" y="5516563"/>
            <a:ext cx="2133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585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8501" name="Oval 5"/>
          <p:cNvSpPr>
            <a:spLocks noChangeArrowheads="1"/>
          </p:cNvSpPr>
          <p:nvPr/>
        </p:nvSpPr>
        <p:spPr bwMode="auto">
          <a:xfrm>
            <a:off x="4572000" y="42767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8502" name="AutoShape 6"/>
          <p:cNvSpPr>
            <a:spLocks/>
          </p:cNvSpPr>
          <p:nvPr/>
        </p:nvSpPr>
        <p:spPr bwMode="auto">
          <a:xfrm>
            <a:off x="3581400" y="241935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0106"/>
              <a:gd name="adj5" fmla="val 324704"/>
              <a:gd name="adj6" fmla="val 170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建立对象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3" grpId="0" animBg="1"/>
      <p:bldP spid="1258501" grpId="0" animBg="1"/>
      <p:bldP spid="125850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 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59523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685800" y="5859463"/>
            <a:ext cx="990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1143000" y="4924425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90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25" name="Oval 5"/>
          <p:cNvSpPr>
            <a:spLocks noChangeArrowheads="1"/>
          </p:cNvSpPr>
          <p:nvPr/>
        </p:nvSpPr>
        <p:spPr bwMode="auto">
          <a:xfrm>
            <a:off x="4572000" y="4533900"/>
            <a:ext cx="3352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6" name="AutoShape 6"/>
          <p:cNvSpPr>
            <a:spLocks/>
          </p:cNvSpPr>
          <p:nvPr/>
        </p:nvSpPr>
        <p:spPr bwMode="auto">
          <a:xfrm>
            <a:off x="3429000" y="2781300"/>
            <a:ext cx="2346325" cy="533400"/>
          </a:xfrm>
          <a:prstGeom prst="borderCallout2">
            <a:avLst>
              <a:gd name="adj1" fmla="val 21431"/>
              <a:gd name="adj2" fmla="val 103245"/>
              <a:gd name="adj3" fmla="val 21431"/>
              <a:gd name="adj4" fmla="val 110556"/>
              <a:gd name="adj5" fmla="val 324704"/>
              <a:gd name="adj6" fmla="val 133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7" grpId="0" animBg="1"/>
      <p:bldP spid="1259528" grpId="0" animBg="1"/>
      <p:bldP spid="1259525" grpId="0" animBg="1"/>
      <p:bldP spid="1259526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260547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00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0549" name="Oval 5"/>
          <p:cNvSpPr>
            <a:spLocks noChangeArrowheads="1"/>
          </p:cNvSpPr>
          <p:nvPr/>
        </p:nvSpPr>
        <p:spPr bwMode="auto">
          <a:xfrm>
            <a:off x="4687888" y="4781550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550" name="AutoShape 6"/>
          <p:cNvSpPr>
            <a:spLocks/>
          </p:cNvSpPr>
          <p:nvPr/>
        </p:nvSpPr>
        <p:spPr bwMode="auto">
          <a:xfrm>
            <a:off x="2782888" y="2952750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3125"/>
              <a:gd name="adj5" fmla="val 324704"/>
              <a:gd name="adj6" fmla="val 18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9" grpId="0" animBg="1"/>
      <p:bldP spid="1260550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157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107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1573" name="Oval 5"/>
          <p:cNvSpPr>
            <a:spLocks noChangeArrowheads="1"/>
          </p:cNvSpPr>
          <p:nvPr/>
        </p:nvSpPr>
        <p:spPr bwMode="auto">
          <a:xfrm>
            <a:off x="4572000" y="501015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1574" name="AutoShape 6"/>
          <p:cNvSpPr>
            <a:spLocks/>
          </p:cNvSpPr>
          <p:nvPr/>
        </p:nvSpPr>
        <p:spPr bwMode="auto">
          <a:xfrm>
            <a:off x="3429000" y="3257550"/>
            <a:ext cx="2133600" cy="533400"/>
          </a:xfrm>
          <a:prstGeom prst="borderCallout2">
            <a:avLst>
              <a:gd name="adj1" fmla="val 21431"/>
              <a:gd name="adj2" fmla="val 103569"/>
              <a:gd name="adj3" fmla="val 21431"/>
              <a:gd name="adj4" fmla="val 113986"/>
              <a:gd name="adj5" fmla="val 324704"/>
              <a:gd name="adj6" fmla="val 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 animBg="1"/>
      <p:bldP spid="1261574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6-11    </a:t>
            </a:r>
            <a:r>
              <a:rPr lang="en-US" altLang="zh-CN" sz="1800" b="1" i="1" dirty="0">
                <a:solidFill>
                  <a:srgbClr val="CC3300"/>
                </a:solidFill>
              </a:rPr>
              <a:t>(2)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Location(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{ X = xx ; 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Location(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~Location()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 () { return X ; }	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void f ( Location  p )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Funtion</a:t>
            </a:r>
            <a:r>
              <a:rPr lang="en-US" altLang="zh-CN" sz="1800" dirty="0"/>
              <a:t>:" &lt;&lt; </a:t>
            </a:r>
            <a:r>
              <a:rPr lang="en-US" altLang="zh-CN" sz="1800" dirty="0" err="1"/>
              <a:t>p.GetX</a:t>
            </a:r>
            <a:r>
              <a:rPr lang="en-US" altLang="zh-CN" sz="1800" dirty="0"/>
              <a:t>() &lt;&lt; "," &lt;&lt; </a:t>
            </a:r>
            <a:r>
              <a:rPr lang="en-US" altLang="zh-CN" sz="1800" dirty="0" err="1"/>
              <a:t>p.GetY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 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259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21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2597" name="Oval 5"/>
          <p:cNvSpPr>
            <a:spLocks noChangeArrowheads="1"/>
          </p:cNvSpPr>
          <p:nvPr/>
        </p:nvSpPr>
        <p:spPr bwMode="auto">
          <a:xfrm>
            <a:off x="4619625" y="525780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98" name="AutoShape 6"/>
          <p:cNvSpPr>
            <a:spLocks/>
          </p:cNvSpPr>
          <p:nvPr/>
        </p:nvSpPr>
        <p:spPr bwMode="auto">
          <a:xfrm>
            <a:off x="2562225" y="342900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2190"/>
              <a:gd name="adj5" fmla="val 324704"/>
              <a:gd name="adj6" fmla="val 179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7" grpId="0" animBg="1"/>
      <p:bldP spid="1262598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3618" name="Text Box 2"/>
          <p:cNvSpPr txBox="1">
            <a:spLocks noChangeArrowheads="1"/>
          </p:cNvSpPr>
          <p:nvPr/>
        </p:nvSpPr>
        <p:spPr bwMode="auto">
          <a:xfrm>
            <a:off x="304800" y="666750"/>
            <a:ext cx="693102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3620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8" grpId="0" autoUpdateAnimBg="0"/>
      <p:bldP spid="1263620" grpId="0" animBg="1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xx = 0,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{ X = xx ;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"Object constructed."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6019800" y="2911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 Location  B ;</a:t>
            </a:r>
            <a:endParaRPr lang="en-US" altLang="zh-CN"/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4154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Rectangle 8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4649" name="Oval 9"/>
          <p:cNvSpPr>
            <a:spLocks noChangeArrowheads="1"/>
          </p:cNvSpPr>
          <p:nvPr/>
        </p:nvSpPr>
        <p:spPr bwMode="auto">
          <a:xfrm>
            <a:off x="4764088" y="42259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4650" name="AutoShape 10"/>
          <p:cNvSpPr>
            <a:spLocks/>
          </p:cNvSpPr>
          <p:nvPr/>
        </p:nvSpPr>
        <p:spPr bwMode="auto">
          <a:xfrm>
            <a:off x="2020888" y="4911725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7292"/>
              <a:gd name="adj5" fmla="val -75296"/>
              <a:gd name="adj6" fmla="val 19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构造对象 </a:t>
            </a:r>
            <a:r>
              <a:rPr lang="en-US" altLang="zh-CN" sz="18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6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9" grpId="0" animBg="1"/>
      <p:bldP spid="126465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141764" name="Text Box 4"/>
          <p:cNvSpPr txBox="1">
            <a:spLocks noChangeArrowheads="1"/>
          </p:cNvSpPr>
          <p:nvPr/>
        </p:nvSpPr>
        <p:spPr bwMode="auto">
          <a:xfrm>
            <a:off x="4191000" y="2200275"/>
            <a:ext cx="4284663" cy="192087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类由成员构成：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描述对象的属性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4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4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566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58674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 B = g() ;</a:t>
            </a:r>
          </a:p>
        </p:txBody>
      </p:sp>
      <p:sp>
        <p:nvSpPr>
          <p:cNvPr id="126566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5175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5176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177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669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xx = 0,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{ X = xx ;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"Object constructed."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669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6199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6200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1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7716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7220" name="Text Box 5"/>
          <p:cNvSpPr txBox="1">
            <a:spLocks noChangeArrowheads="1"/>
          </p:cNvSpPr>
          <p:nvPr/>
        </p:nvSpPr>
        <p:spPr bwMode="auto">
          <a:xfrm>
            <a:off x="304800" y="666750"/>
            <a:ext cx="7004050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xx = 0,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{ X = xx ;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yy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"Object constructed."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7221" name="Rectangle 6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7719" name="Rectangle 7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7721" name="AutoShape 9"/>
          <p:cNvSpPr>
            <a:spLocks/>
          </p:cNvSpPr>
          <p:nvPr/>
        </p:nvSpPr>
        <p:spPr bwMode="auto">
          <a:xfrm>
            <a:off x="1658938" y="333375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250"/>
              <a:gd name="adj5" fmla="val 203273"/>
              <a:gd name="adj6" fmla="val 17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构造局部对象 </a:t>
            </a:r>
            <a:r>
              <a:rPr lang="en-US" altLang="zh-CN" sz="1800" b="1"/>
              <a:t>A</a:t>
            </a:r>
          </a:p>
        </p:txBody>
      </p:sp>
      <p:pic>
        <p:nvPicPr>
          <p:cNvPr id="13722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5" name="Rectangle 3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7720" name="Oval 8"/>
          <p:cNvSpPr>
            <a:spLocks noChangeArrowheads="1"/>
          </p:cNvSpPr>
          <p:nvPr/>
        </p:nvSpPr>
        <p:spPr bwMode="auto">
          <a:xfrm>
            <a:off x="4764088" y="44926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21" grpId="0" animBg="1" autoUpdateAnimBg="0"/>
      <p:bldP spid="126772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873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{ X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p.X</a:t>
            </a:r>
            <a:r>
              <a:rPr lang="en-US" altLang="zh-CN" sz="1800" b="1" dirty="0">
                <a:solidFill>
                  <a:srgbClr val="0000FF"/>
                </a:solidFill>
              </a:rPr>
              <a:t> ;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0000FF"/>
                </a:solidFill>
              </a:rPr>
              <a:t>Copy_constructor</a:t>
            </a:r>
            <a:r>
              <a:rPr lang="en-US" altLang="zh-CN" sz="1800" b="1" dirty="0">
                <a:solidFill>
                  <a:srgbClr val="0000FF"/>
                </a:solidFill>
              </a:rPr>
              <a:t> called."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874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824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8" name="Rectangle 11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6976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36282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Location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{ X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p.X</a:t>
            </a:r>
            <a:r>
              <a:rPr lang="en-US" altLang="zh-CN" sz="1800" b="1" dirty="0">
                <a:solidFill>
                  <a:srgbClr val="0000FF"/>
                </a:solidFill>
              </a:rPr>
              <a:t> ; Y = </a:t>
            </a:r>
            <a:r>
              <a:rPr lang="en-US" altLang="zh-CN" sz="1800" b="1" dirty="0" err="1">
                <a:solidFill>
                  <a:srgbClr val="0000FF"/>
                </a:solidFill>
              </a:rPr>
              <a:t>p.Y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</a:t>
            </a:r>
            <a:r>
              <a:rPr lang="en-US" altLang="zh-CN" sz="1800" b="1" dirty="0" err="1">
                <a:solidFill>
                  <a:srgbClr val="0000FF"/>
                </a:solidFill>
              </a:rPr>
              <a:t>Copy_constructor</a:t>
            </a:r>
            <a:r>
              <a:rPr lang="en-US" altLang="zh-CN" sz="1800" b="1" dirty="0">
                <a:solidFill>
                  <a:srgbClr val="0000FF"/>
                </a:solidFill>
              </a:rPr>
              <a:t> called."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976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927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2" name="Rectangle 13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4814888" y="47244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8" name="AutoShape 8"/>
          <p:cNvSpPr>
            <a:spLocks/>
          </p:cNvSpPr>
          <p:nvPr/>
        </p:nvSpPr>
        <p:spPr bwMode="auto">
          <a:xfrm>
            <a:off x="1676400" y="1962150"/>
            <a:ext cx="1981200" cy="838200"/>
          </a:xfrm>
          <a:prstGeom prst="borderCallout2">
            <a:avLst>
              <a:gd name="adj1" fmla="val 13634"/>
              <a:gd name="adj2" fmla="val 103847"/>
              <a:gd name="adj3" fmla="val 13634"/>
              <a:gd name="adj4" fmla="val 125241"/>
              <a:gd name="adj5" fmla="val 318750"/>
              <a:gd name="adj6" fmla="val 193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把局部对象 </a:t>
            </a:r>
            <a:r>
              <a:rPr lang="en-US" altLang="zh-CN" sz="1800" b="1"/>
              <a:t>A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复制到匿名对象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9" grpId="0" animBg="1"/>
      <p:bldP spid="1269768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078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75488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9436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B = g() ;</a:t>
            </a:r>
          </a:p>
        </p:txBody>
      </p:sp>
      <p:sp>
        <p:nvSpPr>
          <p:cNvPr id="127078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70790" name="AutoShape 6"/>
          <p:cNvSpPr>
            <a:spLocks/>
          </p:cNvSpPr>
          <p:nvPr/>
        </p:nvSpPr>
        <p:spPr bwMode="auto">
          <a:xfrm>
            <a:off x="1447800" y="1276350"/>
            <a:ext cx="2819400" cy="990600"/>
          </a:xfrm>
          <a:prstGeom prst="borderCallout2">
            <a:avLst>
              <a:gd name="adj1" fmla="val 11537"/>
              <a:gd name="adj2" fmla="val 102704"/>
              <a:gd name="adj3" fmla="val 11537"/>
              <a:gd name="adj4" fmla="val 121565"/>
              <a:gd name="adj5" fmla="val 209454"/>
              <a:gd name="adj6" fmla="val 182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执行默认赋值重载运算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匿名对象数据赋给对象 </a:t>
            </a:r>
            <a:r>
              <a:rPr lang="en-US" altLang="zh-CN" sz="1800" b="1"/>
              <a:t>B</a:t>
            </a:r>
          </a:p>
        </p:txBody>
      </p:sp>
      <p:pic>
        <p:nvPicPr>
          <p:cNvPr id="14029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90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181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X &lt;&lt; "," &lt;&lt; Y &lt;&lt; " Object destroyed."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}</a:t>
            </a:r>
            <a:r>
              <a:rPr lang="en-US" altLang="zh-CN" sz="1800" dirty="0"/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181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131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20" name="Rectangle 11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2834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19950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X &lt;&lt; "," &lt;&lt; Y &lt;&lt; " Object destroyed."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  <a:r>
              <a:rPr lang="en-US" altLang="zh-CN" sz="1800" dirty="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2837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234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2840" name="AutoShape 8"/>
          <p:cNvSpPr>
            <a:spLocks/>
          </p:cNvSpPr>
          <p:nvPr/>
        </p:nvSpPr>
        <p:spPr bwMode="auto">
          <a:xfrm>
            <a:off x="1752600" y="2762250"/>
            <a:ext cx="1752600" cy="571500"/>
          </a:xfrm>
          <a:prstGeom prst="borderCallout2">
            <a:avLst>
              <a:gd name="adj1" fmla="val 20000"/>
              <a:gd name="adj2" fmla="val 104347"/>
              <a:gd name="adj3" fmla="val 20000"/>
              <a:gd name="adj4" fmla="val 129708"/>
              <a:gd name="adj5" fmla="val 385278"/>
              <a:gd name="adj6" fmla="val 211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析构匿名对象</a:t>
            </a:r>
          </a:p>
        </p:txBody>
      </p:sp>
      <p:sp>
        <p:nvSpPr>
          <p:cNvPr id="142345" name="Rectangle 7"/>
          <p:cNvSpPr>
            <a:spLocks noChangeArrowheads="1"/>
          </p:cNvSpPr>
          <p:nvPr/>
        </p:nvSpPr>
        <p:spPr bwMode="auto">
          <a:xfrm>
            <a:off x="5076825" y="5229225"/>
            <a:ext cx="3240088" cy="769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2841" name="Oval 9"/>
          <p:cNvSpPr>
            <a:spLocks noChangeArrowheads="1"/>
          </p:cNvSpPr>
          <p:nvPr/>
        </p:nvSpPr>
        <p:spPr bwMode="auto">
          <a:xfrm>
            <a:off x="4787900" y="4995863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40" grpId="0" animBg="1" autoUpdateAnimBg="0"/>
      <p:bldP spid="127284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115888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385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X &lt;&lt; "," &lt;&lt; Y &lt;&lt; " Object destroyed."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  <a:r>
              <a:rPr lang="en-US" altLang="zh-CN" sz="1800" dirty="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336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3864" name="AutoShape 8"/>
          <p:cNvSpPr>
            <a:spLocks/>
          </p:cNvSpPr>
          <p:nvPr/>
        </p:nvSpPr>
        <p:spPr bwMode="auto">
          <a:xfrm>
            <a:off x="1700213" y="2990850"/>
            <a:ext cx="1905000" cy="571500"/>
          </a:xfrm>
          <a:prstGeom prst="borderCallout2">
            <a:avLst>
              <a:gd name="adj1" fmla="val 20000"/>
              <a:gd name="adj2" fmla="val 104000"/>
              <a:gd name="adj3" fmla="val 20000"/>
              <a:gd name="adj4" fmla="val 127333"/>
              <a:gd name="adj5" fmla="val 385278"/>
              <a:gd name="adj6" fmla="val 2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析构局部对象 </a:t>
            </a:r>
            <a:r>
              <a:rPr lang="en-US" altLang="zh-CN" sz="1800" b="1"/>
              <a:t>A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5076825" y="5516563"/>
            <a:ext cx="3240088" cy="541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4672013" y="523875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4" grpId="0" animBg="1" autoUpdateAnimBg="0"/>
      <p:bldP spid="127386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488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X &lt;&lt; "," &lt;&lt; Y &lt;&lt; " Object destroyed."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  <a:r>
              <a:rPr lang="en-US" altLang="zh-CN" sz="1800" dirty="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439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4887" name="AutoShape 7"/>
          <p:cNvSpPr>
            <a:spLocks/>
          </p:cNvSpPr>
          <p:nvPr/>
        </p:nvSpPr>
        <p:spPr bwMode="auto">
          <a:xfrm>
            <a:off x="1931988" y="3213100"/>
            <a:ext cx="1600200" cy="571500"/>
          </a:xfrm>
          <a:prstGeom prst="borderCallout2">
            <a:avLst>
              <a:gd name="adj1" fmla="val 20000"/>
              <a:gd name="adj2" fmla="val 104764"/>
              <a:gd name="adj3" fmla="val 20000"/>
              <a:gd name="adj4" fmla="val 132542"/>
              <a:gd name="adj5" fmla="val 385278"/>
              <a:gd name="adj6" fmla="val 221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B</a:t>
            </a:r>
          </a:p>
        </p:txBody>
      </p:sp>
      <p:sp>
        <p:nvSpPr>
          <p:cNvPr id="1274888" name="Oval 8"/>
          <p:cNvSpPr>
            <a:spLocks noChangeArrowheads="1"/>
          </p:cNvSpPr>
          <p:nvPr/>
        </p:nvSpPr>
        <p:spPr bwMode="auto">
          <a:xfrm>
            <a:off x="4598988" y="54610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7" grpId="0" animBg="1" autoUpdateAnimBg="0"/>
      <p:bldP spid="12748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1295400" y="4502150"/>
            <a:ext cx="3435350" cy="3667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int  month;    int  day;    int  year;</a:t>
            </a:r>
          </a:p>
        </p:txBody>
      </p:sp>
      <p:sp>
        <p:nvSpPr>
          <p:cNvPr id="1142789" name="AutoShape 5"/>
          <p:cNvSpPr>
            <a:spLocks/>
          </p:cNvSpPr>
          <p:nvPr/>
        </p:nvSpPr>
        <p:spPr bwMode="auto">
          <a:xfrm>
            <a:off x="5486400" y="2459038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5324"/>
              <a:gd name="adj5" fmla="val 309116"/>
              <a:gd name="adj6" fmla="val -1344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8" grpId="0" animBg="1" autoUpdateAnimBg="0"/>
      <p:bldP spid="1142789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115888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435850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6-12    </a:t>
            </a:r>
            <a:r>
              <a:rPr lang="en-US" altLang="zh-CN" sz="1800" b="1" i="1" dirty="0">
                <a:solidFill>
                  <a:srgbClr val="CC3300"/>
                </a:solidFill>
              </a:rPr>
              <a:t>(3)</a:t>
            </a:r>
            <a:r>
              <a:rPr lang="zh-CN" altLang="en-US" sz="1800" b="1" i="1" dirty="0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 dirty="0">
                <a:solidFill>
                  <a:srgbClr val="008000"/>
                </a:solidFill>
              </a:rPr>
              <a:t>  </a:t>
            </a:r>
            <a:endParaRPr lang="zh-CN" altLang="en-US" sz="1800" dirty="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xx ; Y =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"Object constructed."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Location 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{ 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 ; 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Copy_constructor</a:t>
            </a:r>
            <a:r>
              <a:rPr lang="en-US" altLang="zh-CN" sz="1800" dirty="0"/>
              <a:t> called."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" Object destroyed."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</p:txBody>
      </p:sp>
      <p:sp>
        <p:nvSpPr>
          <p:cNvPr id="12759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54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Text Box 2"/>
          <p:cNvSpPr txBox="1">
            <a:spLocks noChangeArrowheads="1"/>
          </p:cNvSpPr>
          <p:nvPr/>
        </p:nvSpPr>
        <p:spPr bwMode="auto">
          <a:xfrm>
            <a:off x="1143000" y="1981200"/>
            <a:ext cx="68580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默认复制构造函数可以完成对象的数据成员值简单的复制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对象的数据资源是由指针指示的堆时，默认复制构造函数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仅作指针值复制</a:t>
            </a:r>
          </a:p>
        </p:txBody>
      </p:sp>
      <p:sp>
        <p:nvSpPr>
          <p:cNvPr id="1276931" name="Rectangle 3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7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0" grpId="0" autoUpdateAnimBg="0"/>
      <p:bldP spid="1276931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Text Box 2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   </a:t>
            </a:r>
            <a:endParaRPr lang="zh-CN" altLang="en-US" sz="2000" dirty="0">
              <a:solidFill>
                <a:srgbClr val="CC3300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Destructing " &lt;&lt;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delete  []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277956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77959" name="Rectangle 7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7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4" grpId="0" autoUpdateAnimBg="0"/>
      <p:bldP spid="1277956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name :: name(char *</a:t>
            </a:r>
            <a:r>
              <a:rPr lang="en-US" altLang="zh-CN" sz="1800" b="1" dirty="0" err="1">
                <a:solidFill>
                  <a:srgbClr val="0000FF"/>
                </a:solidFill>
              </a:rPr>
              <a:t>pn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&lt;&lt;" Constructing 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pn</a:t>
            </a:r>
            <a:r>
              <a:rPr lang="en-US" altLang="zh-CN" sz="1800" b="1" dirty="0">
                <a:solidFill>
                  <a:srgbClr val="0000FF"/>
                </a:solidFill>
              </a:rPr>
              <a:t>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 = new char[</a:t>
            </a:r>
            <a:r>
              <a:rPr lang="en-US" altLang="zh-CN" sz="1800" b="1" dirty="0" err="1">
                <a:solidFill>
                  <a:srgbClr val="0000FF"/>
                </a:solidFill>
              </a:rPr>
              <a:t>strlen</a:t>
            </a:r>
            <a:r>
              <a:rPr lang="en-US" altLang="zh-CN" sz="1800" b="1" dirty="0">
                <a:solidFill>
                  <a:srgbClr val="0000FF"/>
                </a:solidFill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</a:rPr>
              <a:t>pn</a:t>
            </a:r>
            <a:r>
              <a:rPr lang="en-US" altLang="zh-CN" sz="1800" b="1" dirty="0">
                <a:solidFill>
                  <a:srgbClr val="0000FF"/>
                </a:solidFill>
              </a:rPr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if (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!=0) </a:t>
            </a:r>
            <a:r>
              <a:rPr lang="en-US" altLang="zh-CN" sz="1800" b="1" dirty="0" err="1">
                <a:solidFill>
                  <a:srgbClr val="0000FF"/>
                </a:solidFill>
              </a:rPr>
              <a:t>strcpy</a:t>
            </a:r>
            <a:r>
              <a:rPr lang="en-US" altLang="zh-CN" sz="1800" b="1" dirty="0">
                <a:solidFill>
                  <a:srgbClr val="0000FF"/>
                </a:solidFill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pname,pn</a:t>
            </a:r>
            <a:r>
              <a:rPr lang="en-US" altLang="zh-CN" sz="1800" b="1" dirty="0">
                <a:solidFill>
                  <a:srgbClr val="0000FF"/>
                </a:solidFill>
              </a:rPr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size = </a:t>
            </a:r>
            <a:r>
              <a:rPr lang="en-US" altLang="zh-CN" sz="1800" b="1" dirty="0" err="1">
                <a:solidFill>
                  <a:srgbClr val="0000FF"/>
                </a:solidFill>
              </a:rPr>
              <a:t>strlen</a:t>
            </a:r>
            <a:r>
              <a:rPr lang="en-US" altLang="zh-CN" sz="1800" b="1" dirty="0">
                <a:solidFill>
                  <a:srgbClr val="0000FF"/>
                </a:solidFill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</a:rPr>
              <a:t>pn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);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Destructing " &lt;&lt;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delete []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238" y="2188"/>
            <a:chExt cx="1034" cy="1748"/>
          </a:xfrm>
        </p:grpSpPr>
        <p:sp>
          <p:nvSpPr>
            <p:cNvPr id="148488" name="Rectangle 7"/>
            <p:cNvSpPr>
              <a:spLocks noChangeArrowheads="1"/>
            </p:cNvSpPr>
            <p:nvPr/>
          </p:nvSpPr>
          <p:spPr bwMode="auto">
            <a:xfrm>
              <a:off x="3419" y="2448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489" name="Text Box 8"/>
            <p:cNvSpPr txBox="1">
              <a:spLocks noChangeArrowheads="1"/>
            </p:cNvSpPr>
            <p:nvPr/>
          </p:nvSpPr>
          <p:spPr bwMode="auto">
            <a:xfrm>
              <a:off x="4050" y="2436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8490" name="Line 9"/>
            <p:cNvSpPr>
              <a:spLocks noChangeShapeType="1"/>
            </p:cNvSpPr>
            <p:nvPr/>
          </p:nvSpPr>
          <p:spPr bwMode="auto">
            <a:xfrm>
              <a:off x="3696" y="252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1" name="Rectangle 10"/>
            <p:cNvSpPr>
              <a:spLocks noChangeArrowheads="1"/>
            </p:cNvSpPr>
            <p:nvPr/>
          </p:nvSpPr>
          <p:spPr bwMode="auto">
            <a:xfrm>
              <a:off x="3419" y="3792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48492" name="Text Box 11"/>
            <p:cNvSpPr txBox="1">
              <a:spLocks noChangeArrowheads="1"/>
            </p:cNvSpPr>
            <p:nvPr/>
          </p:nvSpPr>
          <p:spPr bwMode="auto">
            <a:xfrm>
              <a:off x="3238" y="2188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8493" name="Text Box 12"/>
            <p:cNvSpPr txBox="1">
              <a:spLocks noChangeArrowheads="1"/>
            </p:cNvSpPr>
            <p:nvPr/>
          </p:nvSpPr>
          <p:spPr bwMode="auto">
            <a:xfrm>
              <a:off x="3309" y="3580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48487" name="Rectangle 13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Destructing " &lt;&lt;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delete  []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3629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49519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20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9521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49523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9524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49514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15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495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49517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49518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963" name="AutoShape 19"/>
          <p:cNvSpPr>
            <a:spLocks/>
          </p:cNvSpPr>
          <p:nvPr/>
        </p:nvSpPr>
        <p:spPr bwMode="auto">
          <a:xfrm>
            <a:off x="2743200" y="50641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3074"/>
              <a:gd name="adj5" fmla="val 169968"/>
              <a:gd name="adj6" fmla="val 22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调用默认版本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复制构造函数</a:t>
            </a:r>
          </a:p>
        </p:txBody>
      </p:sp>
      <p:sp>
        <p:nvSpPr>
          <p:cNvPr id="149513" name="Rectangle 20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63" grpId="0" animBg="1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Destructing " &lt;&lt;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delete  []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280004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50533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0543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44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0545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6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280011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Obj1.pname</a:t>
              </a:r>
            </a:p>
          </p:txBody>
        </p:sp>
        <p:sp>
          <p:nvSpPr>
            <p:cNvPr id="150548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0534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0538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39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2800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Obj2.pname</a:t>
              </a:r>
            </a:p>
          </p:txBody>
        </p:sp>
        <p:sp>
          <p:nvSpPr>
            <p:cNvPr id="150541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0542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019" name="AutoShape 19"/>
          <p:cNvSpPr>
            <a:spLocks/>
          </p:cNvSpPr>
          <p:nvPr/>
        </p:nvSpPr>
        <p:spPr bwMode="auto">
          <a:xfrm>
            <a:off x="2362200" y="1801813"/>
            <a:ext cx="2209800" cy="990600"/>
          </a:xfrm>
          <a:prstGeom prst="borderCallout2">
            <a:avLst>
              <a:gd name="adj1" fmla="val 11537"/>
              <a:gd name="adj2" fmla="val 103449"/>
              <a:gd name="adj3" fmla="val 11537"/>
              <a:gd name="adj4" fmla="val 125718"/>
              <a:gd name="adj5" fmla="val 156889"/>
              <a:gd name="adj6" fmla="val 1974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两个对象共享内存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导致操作异常</a:t>
            </a:r>
          </a:p>
        </p:txBody>
      </p:sp>
      <p:sp>
        <p:nvSpPr>
          <p:cNvPr id="150536" name="Rectangle 20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80022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19" grpId="0" animBg="1" autoUpdateAnimBg="0"/>
      <p:bldP spid="1280022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Destructing " &lt;&lt;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delete  []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28102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151558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1568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9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1570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1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51572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1573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1559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1563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4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51565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51566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1567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1043" name="AutoShape 19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1561" name="Rectangle 20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81046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43" grpId="0" animBg="1" autoUpdateAnimBg="0"/>
      <p:bldP spid="1281046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 Destructing 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delete  []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/>
              <a:t>6</a:t>
            </a:r>
            <a:endParaRPr lang="en-US" altLang="zh-CN" sz="1600" b="1" dirty="0"/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C0C0C0"/>
                </a:solidFill>
              </a:rPr>
              <a:t>0</a:t>
            </a:r>
            <a:endParaRPr lang="en-US" altLang="zh-CN" sz="1600" b="1" dirty="0">
              <a:solidFill>
                <a:srgbClr val="C0C0C0"/>
              </a:solidFill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2592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2593" name="Rectangle 1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82067" name="Oval 19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6-13 </a:t>
            </a:r>
            <a:r>
              <a:rPr lang="zh-CN" altLang="en-US" sz="2000" b="1" i="1" dirty="0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 dirty="0">
                <a:solidFill>
                  <a:srgbClr val="008000"/>
                </a:solidFill>
              </a:rPr>
              <a:t>  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 char *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name :: name(char *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 Constructing " &lt;&lt; 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 = new char[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pname</a:t>
            </a:r>
            <a:r>
              <a:rPr lang="en-US" altLang="zh-CN" sz="1800" dirty="0"/>
              <a:t>!=0) 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pname,pn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size = 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pn</a:t>
            </a:r>
            <a:r>
              <a:rPr lang="en-US" altLang="zh-CN" sz="18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" Destructing "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endl</a:t>
            </a:r>
            <a:r>
              <a:rPr lang="en-US" altLang="zh-CN" sz="1800" b="1" dirty="0">
                <a:solidFill>
                  <a:srgbClr val="0000FF"/>
                </a:solidFill>
              </a:rPr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delete  []</a:t>
            </a:r>
            <a:r>
              <a:rPr lang="en-US" altLang="zh-CN" sz="18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/>
              <a:t>6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0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283088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8750"/>
              <a:gd name="adj5" fmla="val 246616"/>
              <a:gd name="adj6" fmla="val 165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Obj1</a:t>
            </a:r>
          </a:p>
        </p:txBody>
      </p:sp>
      <p:sp>
        <p:nvSpPr>
          <p:cNvPr id="1283089" name="AutoShape 17"/>
          <p:cNvSpPr>
            <a:spLocks noChangeArrowheads="1"/>
          </p:cNvSpPr>
          <p:nvPr/>
        </p:nvSpPr>
        <p:spPr bwMode="auto">
          <a:xfrm>
            <a:off x="1676400" y="3249613"/>
            <a:ext cx="3810000" cy="19812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/>
              <a:t>内存已经释放</a:t>
            </a:r>
          </a:p>
        </p:txBody>
      </p:sp>
      <p:sp>
        <p:nvSpPr>
          <p:cNvPr id="153618" name="Rectangle 18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  <p:sp>
        <p:nvSpPr>
          <p:cNvPr id="1283092" name="Oval 20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88" grpId="0" animBg="1" autoUpdateAnimBg="0"/>
      <p:bldP spid="1283089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943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r>
              <a:rPr lang="zh-CN" altLang="en-US" sz="2000" dirty="0"/>
              <a:t>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dirty="0"/>
              <a:t>name::name(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name &amp;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</a:t>
            </a:r>
          </a:p>
          <a:p>
            <a:pPr algn="l"/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Copying " &lt;&lt;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 &lt;&lt; " into its own block\n" ;</a:t>
            </a:r>
          </a:p>
          <a:p>
            <a:pPr algn="l"/>
            <a:r>
              <a:rPr lang="en-US" altLang="zh-CN" sz="1400" dirty="0"/>
              <a:t>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)+1] ;</a:t>
            </a:r>
          </a:p>
          <a:p>
            <a:pPr algn="l"/>
            <a:r>
              <a:rPr lang="en-US" altLang="zh-CN" sz="1400" dirty="0"/>
              <a:t>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 ;</a:t>
            </a:r>
          </a:p>
          <a:p>
            <a:pPr algn="l"/>
            <a:r>
              <a:rPr lang="en-US" altLang="zh-CN" sz="1400" dirty="0"/>
              <a:t>  size = </a:t>
            </a:r>
            <a:r>
              <a:rPr lang="en-US" altLang="zh-CN" sz="1400" dirty="0" err="1"/>
              <a:t>Obj.size</a:t>
            </a:r>
            <a:r>
              <a:rPr lang="en-US" altLang="zh-CN" sz="1400" dirty="0"/>
              <a:t> ;</a:t>
            </a:r>
          </a:p>
          <a:p>
            <a:pPr algn="l"/>
            <a:r>
              <a:rPr lang="en-US" altLang="zh-CN" sz="1400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Destructing " &lt;&lt;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delete  []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128409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838200" y="2590800"/>
            <a:ext cx="7543800" cy="14128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 { cout &lt;&lt; year &lt;&lt; "." &lt;&lt; month &lt;&lt; "." &lt;&lt; day &lt;&lt; endl ; }</a:t>
            </a:r>
          </a:p>
        </p:txBody>
      </p:sp>
      <p:sp>
        <p:nvSpPr>
          <p:cNvPr id="1143813" name="AutoShape 5"/>
          <p:cNvSpPr>
            <a:spLocks/>
          </p:cNvSpPr>
          <p:nvPr/>
        </p:nvSpPr>
        <p:spPr bwMode="auto">
          <a:xfrm>
            <a:off x="5943600" y="685800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8213"/>
              <a:gd name="adj5" fmla="val 206079"/>
              <a:gd name="adj6" fmla="val -66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类中定义成员函数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内联函数处理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2" grpId="0" animBg="1" autoUpdateAnimBg="0"/>
      <p:bldP spid="1143813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b="1" dirty="0"/>
              <a:t>name::name(</a:t>
            </a:r>
            <a:r>
              <a:rPr lang="en-US" altLang="zh-CN" sz="1400" b="1" dirty="0" err="1"/>
              <a:t>const</a:t>
            </a:r>
            <a:r>
              <a:rPr lang="en-US" altLang="zh-CN" sz="1400" b="1" dirty="0"/>
              <a:t> name &amp;</a:t>
            </a:r>
            <a:r>
              <a:rPr lang="en-US" altLang="zh-CN" sz="1400" b="1" dirty="0" err="1"/>
              <a:t>Obj</a:t>
            </a:r>
            <a:r>
              <a:rPr lang="en-US" altLang="zh-CN" sz="1400" b="1" dirty="0"/>
              <a:t>)</a:t>
            </a:r>
          </a:p>
          <a:p>
            <a:pPr algn="l"/>
            <a:r>
              <a:rPr lang="en-US" altLang="zh-CN" sz="1400" b="1" dirty="0"/>
              <a:t>{ 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 &lt;&lt; " Copying " &lt;&lt;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 &lt;&lt; " into its own block\n" ;</a:t>
            </a:r>
          </a:p>
          <a:p>
            <a:pPr algn="l"/>
            <a:r>
              <a:rPr lang="en-US" altLang="zh-CN" sz="1400" b="1" dirty="0"/>
              <a:t>  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 = new char[</a:t>
            </a:r>
            <a:r>
              <a:rPr lang="en-US" altLang="zh-CN" sz="1400" b="1" dirty="0" err="1"/>
              <a:t>strlen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)+1] ;</a:t>
            </a:r>
          </a:p>
          <a:p>
            <a:pPr algn="l"/>
            <a:r>
              <a:rPr lang="en-US" altLang="zh-CN" sz="1400" b="1" dirty="0"/>
              <a:t>  if 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!=0) </a:t>
            </a:r>
            <a:r>
              <a:rPr lang="en-US" altLang="zh-CN" sz="1400" b="1" dirty="0" err="1"/>
              <a:t>strcpy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 ;</a:t>
            </a:r>
          </a:p>
          <a:p>
            <a:pPr algn="l"/>
            <a:r>
              <a:rPr lang="en-US" altLang="zh-CN" sz="1400" b="1" dirty="0"/>
              <a:t>  size = </a:t>
            </a:r>
            <a:r>
              <a:rPr lang="en-US" altLang="zh-CN" sz="1400" b="1" dirty="0" err="1"/>
              <a:t>Obj.size</a:t>
            </a:r>
            <a:r>
              <a:rPr lang="en-US" altLang="zh-CN" sz="1400" b="1" dirty="0"/>
              <a:t> ;</a:t>
            </a:r>
          </a:p>
          <a:p>
            <a:pPr algn="l"/>
            <a:r>
              <a:rPr lang="en-US" altLang="zh-CN" sz="1400" b="1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Destructing " &lt;&lt;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delete  []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128512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5125" name="AutoShape 5"/>
          <p:cNvSpPr>
            <a:spLocks/>
          </p:cNvSpPr>
          <p:nvPr/>
        </p:nvSpPr>
        <p:spPr bwMode="auto">
          <a:xfrm>
            <a:off x="685800" y="2030413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1421"/>
              <a:gd name="adj5" fmla="val 259116"/>
              <a:gd name="adj6" fmla="val 137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定义复制构造函数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28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 autoUpdateAnimBg="0"/>
      <p:bldP spid="1285125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name :: name(char *</a:t>
            </a:r>
            <a:r>
              <a:rPr lang="en-US" altLang="zh-CN" sz="1400" b="1" dirty="0" err="1">
                <a:solidFill>
                  <a:srgbClr val="0000FF"/>
                </a:solidFill>
              </a:rPr>
              <a:t>pn</a:t>
            </a:r>
            <a:r>
              <a:rPr lang="en-US" altLang="zh-CN" sz="1400" b="1" dirty="0">
                <a:solidFill>
                  <a:srgbClr val="0000FF"/>
                </a:solidFill>
              </a:rPr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{ </a:t>
            </a:r>
            <a:r>
              <a:rPr lang="en-US" altLang="zh-CN" sz="1400" b="1" dirty="0" err="1">
                <a:solidFill>
                  <a:srgbClr val="0000FF"/>
                </a:solidFill>
              </a:rPr>
              <a:t>cout</a:t>
            </a:r>
            <a:r>
              <a:rPr lang="en-US" altLang="zh-CN" sz="1400" b="1" dirty="0">
                <a:solidFill>
                  <a:srgbClr val="0000FF"/>
                </a:solidFill>
              </a:rPr>
              <a:t> &lt;&lt;" Constructing "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pn</a:t>
            </a:r>
            <a:r>
              <a:rPr lang="en-US" altLang="zh-CN" sz="1400" b="1" dirty="0">
                <a:solidFill>
                  <a:srgbClr val="0000FF"/>
                </a:solidFill>
              </a:rPr>
              <a:t>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endl</a:t>
            </a:r>
            <a:r>
              <a:rPr lang="en-US" altLang="zh-CN" sz="14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= new char[</a:t>
            </a:r>
            <a:r>
              <a:rPr lang="en-US" altLang="zh-CN" sz="1400" b="1" dirty="0" err="1">
                <a:solidFill>
                  <a:srgbClr val="0000FF"/>
                </a:solidFill>
              </a:rPr>
              <a:t>strlen</a:t>
            </a:r>
            <a:r>
              <a:rPr lang="en-US" altLang="zh-CN" sz="1400" b="1" dirty="0">
                <a:solidFill>
                  <a:srgbClr val="0000FF"/>
                </a:solidFill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</a:rPr>
              <a:t>pn</a:t>
            </a:r>
            <a:r>
              <a:rPr lang="en-US" altLang="zh-CN" sz="1400" b="1" dirty="0">
                <a:solidFill>
                  <a:srgbClr val="0000FF"/>
                </a:solidFill>
              </a:rPr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if (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!=0) </a:t>
            </a:r>
            <a:r>
              <a:rPr lang="en-US" altLang="zh-CN" sz="1400" b="1" dirty="0" err="1">
                <a:solidFill>
                  <a:srgbClr val="0000FF"/>
                </a:solidFill>
              </a:rPr>
              <a:t>strcpy</a:t>
            </a:r>
            <a:r>
              <a:rPr lang="en-US" altLang="zh-CN" sz="1400" b="1" dirty="0">
                <a:solidFill>
                  <a:srgbClr val="0000FF"/>
                </a:solidFill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pname,pn</a:t>
            </a:r>
            <a:r>
              <a:rPr lang="en-US" altLang="zh-CN" sz="1400" b="1" dirty="0">
                <a:solidFill>
                  <a:srgbClr val="0000FF"/>
                </a:solidFill>
              </a:rPr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size = </a:t>
            </a:r>
            <a:r>
              <a:rPr lang="en-US" altLang="zh-CN" sz="1400" b="1" dirty="0" err="1">
                <a:solidFill>
                  <a:srgbClr val="0000FF"/>
                </a:solidFill>
              </a:rPr>
              <a:t>strlen</a:t>
            </a:r>
            <a:r>
              <a:rPr lang="en-US" altLang="zh-CN" sz="1400" b="1" dirty="0">
                <a:solidFill>
                  <a:srgbClr val="0000FF"/>
                </a:solidFill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</a:rPr>
              <a:t>pn</a:t>
            </a:r>
            <a:r>
              <a:rPr lang="en-US" altLang="zh-CN" sz="1400" b="1" dirty="0">
                <a:solidFill>
                  <a:srgbClr val="0000FF"/>
                </a:solidFill>
              </a:rPr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} </a:t>
            </a:r>
          </a:p>
          <a:p>
            <a:pPr algn="l"/>
            <a:r>
              <a:rPr lang="en-US" altLang="zh-CN" sz="1400" b="1" dirty="0"/>
              <a:t>name::name(name &amp;</a:t>
            </a:r>
            <a:r>
              <a:rPr lang="en-US" altLang="zh-CN" sz="1400" b="1" dirty="0" err="1"/>
              <a:t>Obj</a:t>
            </a:r>
            <a:r>
              <a:rPr lang="en-US" altLang="zh-CN" sz="1400" b="1" dirty="0"/>
              <a:t>)</a:t>
            </a:r>
          </a:p>
          <a:p>
            <a:pPr algn="l"/>
            <a:r>
              <a:rPr lang="en-US" altLang="zh-CN" sz="1400" b="1" dirty="0"/>
              <a:t>{ 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 &lt;&lt; " Copying " &lt;&lt;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 &lt;&lt; " into its own block\n" ;</a:t>
            </a:r>
          </a:p>
          <a:p>
            <a:pPr algn="l"/>
            <a:r>
              <a:rPr lang="en-US" altLang="zh-CN" sz="1400" b="1" dirty="0"/>
              <a:t>  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 = new char[</a:t>
            </a:r>
            <a:r>
              <a:rPr lang="en-US" altLang="zh-CN" sz="1400" b="1" dirty="0" err="1"/>
              <a:t>strlen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)+1] ;</a:t>
            </a:r>
          </a:p>
          <a:p>
            <a:pPr algn="l"/>
            <a:r>
              <a:rPr lang="en-US" altLang="zh-CN" sz="1400" b="1" dirty="0"/>
              <a:t>  if 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!=0) </a:t>
            </a:r>
            <a:r>
              <a:rPr lang="en-US" altLang="zh-CN" sz="1400" b="1" dirty="0" err="1"/>
              <a:t>strcpy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 ;</a:t>
            </a:r>
          </a:p>
          <a:p>
            <a:pPr algn="l"/>
            <a:r>
              <a:rPr lang="en-US" altLang="zh-CN" sz="1400" b="1" dirty="0"/>
              <a:t>  size = </a:t>
            </a:r>
            <a:r>
              <a:rPr lang="en-US" altLang="zh-CN" sz="1400" b="1" dirty="0" err="1"/>
              <a:t>Obj.size</a:t>
            </a:r>
            <a:r>
              <a:rPr lang="en-US" altLang="zh-CN" sz="1400" b="1" dirty="0"/>
              <a:t> ;</a:t>
            </a:r>
          </a:p>
          <a:p>
            <a:pPr algn="l"/>
            <a:r>
              <a:rPr lang="en-US" altLang="zh-CN" sz="1400" b="1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Destructing " &lt;&lt;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delete  []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61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3173413"/>
            <a:ext cx="3733800" cy="2971800"/>
            <a:chOff x="3312" y="2064"/>
            <a:chExt cx="2352" cy="1872"/>
          </a:xfrm>
        </p:grpSpPr>
        <p:sp>
          <p:nvSpPr>
            <p:cNvPr id="156681" name="Rectangle 8"/>
            <p:cNvSpPr>
              <a:spLocks noChangeArrowheads="1"/>
            </p:cNvSpPr>
            <p:nvPr/>
          </p:nvSpPr>
          <p:spPr bwMode="auto">
            <a:xfrm>
              <a:off x="3312" y="2064"/>
              <a:ext cx="2352" cy="187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56682" name="Group 9"/>
            <p:cNvGrpSpPr>
              <a:grpSpLocks/>
            </p:cNvGrpSpPr>
            <p:nvPr/>
          </p:nvGrpSpPr>
          <p:grpSpPr bwMode="auto">
            <a:xfrm>
              <a:off x="3360" y="2112"/>
              <a:ext cx="1034" cy="1748"/>
              <a:chOff x="3238" y="2188"/>
              <a:chExt cx="1034" cy="1748"/>
            </a:xfrm>
          </p:grpSpPr>
          <p:sp>
            <p:nvSpPr>
              <p:cNvPr id="156683" name="Rectangle 10"/>
              <p:cNvSpPr>
                <a:spLocks noChangeArrowheads="1"/>
              </p:cNvSpPr>
              <p:nvPr/>
            </p:nvSpPr>
            <p:spPr bwMode="auto">
              <a:xfrm>
                <a:off x="3419" y="2448"/>
                <a:ext cx="384" cy="144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6684" name="Text Box 11"/>
              <p:cNvSpPr txBox="1">
                <a:spLocks noChangeArrowheads="1"/>
              </p:cNvSpPr>
              <p:nvPr/>
            </p:nvSpPr>
            <p:spPr bwMode="auto">
              <a:xfrm>
                <a:off x="4050" y="2436"/>
                <a:ext cx="222" cy="1247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a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m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\0</a:t>
                </a:r>
              </a:p>
            </p:txBody>
          </p:sp>
          <p:sp>
            <p:nvSpPr>
              <p:cNvPr id="156685" name="Line 12"/>
              <p:cNvSpPr>
                <a:spLocks noChangeShapeType="1"/>
              </p:cNvSpPr>
              <p:nvPr/>
            </p:nvSpPr>
            <p:spPr bwMode="auto">
              <a:xfrm>
                <a:off x="3696" y="25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686" name="Rectangle 13"/>
              <p:cNvSpPr>
                <a:spLocks noChangeArrowheads="1"/>
              </p:cNvSpPr>
              <p:nvPr/>
            </p:nvSpPr>
            <p:spPr bwMode="auto">
              <a:xfrm>
                <a:off x="3419" y="3792"/>
                <a:ext cx="384" cy="144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 dirty="0" smtClean="0"/>
                  <a:t>6</a:t>
                </a:r>
                <a:endParaRPr lang="en-US" altLang="zh-CN" sz="1600" b="1" dirty="0"/>
              </a:p>
            </p:txBody>
          </p:sp>
          <p:sp>
            <p:nvSpPr>
              <p:cNvPr id="156687" name="Text Box 14"/>
              <p:cNvSpPr txBox="1">
                <a:spLocks noChangeArrowheads="1"/>
              </p:cNvSpPr>
              <p:nvPr/>
            </p:nvSpPr>
            <p:spPr bwMode="auto">
              <a:xfrm>
                <a:off x="3238" y="2188"/>
                <a:ext cx="7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Obj1.pname</a:t>
                </a:r>
              </a:p>
            </p:txBody>
          </p:sp>
          <p:sp>
            <p:nvSpPr>
              <p:cNvPr id="156688" name="Text Box 15"/>
              <p:cNvSpPr txBox="1">
                <a:spLocks noChangeArrowheads="1"/>
              </p:cNvSpPr>
              <p:nvPr/>
            </p:nvSpPr>
            <p:spPr bwMode="auto">
              <a:xfrm>
                <a:off x="3309" y="3580"/>
                <a:ext cx="6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Obj1.size</a:t>
                </a:r>
              </a:p>
            </p:txBody>
          </p:sp>
        </p:grpSp>
      </p:grpSp>
      <p:sp>
        <p:nvSpPr>
          <p:cNvPr id="156680" name="Rectangle 16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b="1" dirty="0"/>
              <a:t>name::name(name &amp;</a:t>
            </a:r>
            <a:r>
              <a:rPr lang="en-US" altLang="zh-CN" sz="1400" b="1" dirty="0" err="1"/>
              <a:t>Obj</a:t>
            </a:r>
            <a:r>
              <a:rPr lang="en-US" altLang="zh-CN" sz="1400" b="1" dirty="0"/>
              <a:t>)</a:t>
            </a:r>
          </a:p>
          <a:p>
            <a:pPr algn="l"/>
            <a:r>
              <a:rPr lang="en-US" altLang="zh-CN" sz="1400" b="1" dirty="0"/>
              <a:t>{ 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 &lt;&lt; " Copying " &lt;&lt;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 &lt;&lt; " into its own block\n" ;</a:t>
            </a:r>
          </a:p>
          <a:p>
            <a:pPr algn="l"/>
            <a:r>
              <a:rPr lang="en-US" altLang="zh-CN" sz="1400" b="1" dirty="0"/>
              <a:t>  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 = new char[</a:t>
            </a:r>
            <a:r>
              <a:rPr lang="en-US" altLang="zh-CN" sz="1400" b="1" dirty="0" err="1"/>
              <a:t>strlen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)+1] ;</a:t>
            </a:r>
          </a:p>
          <a:p>
            <a:pPr algn="l"/>
            <a:r>
              <a:rPr lang="en-US" altLang="zh-CN" sz="1400" b="1" dirty="0"/>
              <a:t>  if 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!=0) </a:t>
            </a:r>
            <a:r>
              <a:rPr lang="en-US" altLang="zh-CN" sz="1400" b="1" dirty="0" err="1"/>
              <a:t>strcpy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pname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Obj.pname</a:t>
            </a:r>
            <a:r>
              <a:rPr lang="en-US" altLang="zh-CN" sz="1400" b="1" dirty="0"/>
              <a:t>) ;</a:t>
            </a:r>
          </a:p>
          <a:p>
            <a:pPr algn="l"/>
            <a:r>
              <a:rPr lang="en-US" altLang="zh-CN" sz="1400" b="1" dirty="0"/>
              <a:t>  size = </a:t>
            </a:r>
            <a:r>
              <a:rPr lang="en-US" altLang="zh-CN" sz="1400" b="1" dirty="0" err="1"/>
              <a:t>Obj.size</a:t>
            </a:r>
            <a:r>
              <a:rPr lang="en-US" altLang="zh-CN" sz="1400" b="1" dirty="0"/>
              <a:t> ;</a:t>
            </a:r>
          </a:p>
          <a:p>
            <a:pPr algn="l"/>
            <a:r>
              <a:rPr lang="en-US" altLang="zh-CN" sz="1400" b="1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Destructing " &lt;&lt;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delete  []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1000" y="3887788"/>
            <a:ext cx="67056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name::name(</a:t>
            </a:r>
            <a:r>
              <a:rPr lang="en-US" altLang="zh-CN" sz="1800" b="1">
                <a:solidFill>
                  <a:schemeClr val="accent2"/>
                </a:solidFill>
              </a:rPr>
              <a:t>const name &amp;Obj</a:t>
            </a:r>
            <a:r>
              <a:rPr lang="en-US" altLang="zh-CN" sz="1800" b="1">
                <a:solidFill>
                  <a:srgbClr val="0000FF"/>
                </a:solidFill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717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7714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715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7716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57718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7719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7703" name="Rectangle 13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Rectangle 1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7707" name="Group 16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7709" name="Rectangle 17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7710" name="Rectangle 18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 dirty="0" smtClean="0"/>
                  <a:t>6</a:t>
                </a:r>
                <a:endParaRPr lang="en-US" altLang="zh-CN" sz="1600" b="1" dirty="0"/>
              </a:p>
            </p:txBody>
          </p:sp>
          <p:sp>
            <p:nvSpPr>
              <p:cNvPr id="157711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7712" name="Text Box 20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7713" name="Line 21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7708" name="Text Box 22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7706" name="Rectangle 23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dirty="0"/>
              <a:t>name::name(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name &amp;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</a:t>
            </a:r>
          </a:p>
          <a:p>
            <a:pPr algn="l"/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Copying " &lt;&lt;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 &lt;&lt; " into its own block\n" ;</a:t>
            </a:r>
          </a:p>
          <a:p>
            <a:pPr algn="l"/>
            <a:r>
              <a:rPr lang="en-US" altLang="zh-CN" sz="1400" dirty="0"/>
              <a:t>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)+1] ;</a:t>
            </a:r>
          </a:p>
          <a:p>
            <a:pPr algn="l"/>
            <a:r>
              <a:rPr lang="en-US" altLang="zh-CN" sz="1400" dirty="0"/>
              <a:t>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 ;</a:t>
            </a:r>
          </a:p>
          <a:p>
            <a:pPr algn="l"/>
            <a:r>
              <a:rPr lang="en-US" altLang="zh-CN" sz="1400" dirty="0"/>
              <a:t>  size = </a:t>
            </a:r>
            <a:r>
              <a:rPr lang="en-US" altLang="zh-CN" sz="1400" dirty="0" err="1"/>
              <a:t>Obj.size</a:t>
            </a:r>
            <a:r>
              <a:rPr lang="en-US" altLang="zh-CN" sz="1400" dirty="0"/>
              <a:t> ;</a:t>
            </a:r>
          </a:p>
          <a:p>
            <a:pPr algn="l"/>
            <a:r>
              <a:rPr lang="en-US" altLang="zh-CN" sz="1400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 </a:t>
            </a:r>
            <a:r>
              <a:rPr lang="en-US" altLang="zh-CN" sz="1400" b="1" dirty="0" err="1">
                <a:solidFill>
                  <a:srgbClr val="0000FF"/>
                </a:solidFill>
              </a:rPr>
              <a:t>cout</a:t>
            </a:r>
            <a:r>
              <a:rPr lang="en-US" altLang="zh-CN" sz="1400" b="1" dirty="0">
                <a:solidFill>
                  <a:srgbClr val="0000FF"/>
                </a:solidFill>
              </a:rPr>
              <a:t> &lt;&lt; " Destructing "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endl</a:t>
            </a:r>
            <a:r>
              <a:rPr lang="en-US" altLang="zh-CN" sz="1400" b="1" dirty="0">
                <a:solidFill>
                  <a:srgbClr val="0000FF"/>
                </a:solidFill>
              </a:rPr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delete  []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8195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8737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738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8739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0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58741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8742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8726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158728" name="Group 14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8730" name="Group 15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8732" name="Rectangle 16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8733" name="Rectangle 17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 dirty="0" smtClean="0"/>
                  <a:t>6</a:t>
                </a:r>
                <a:endParaRPr lang="en-US" altLang="zh-CN" sz="1600" b="1" dirty="0"/>
              </a:p>
            </p:txBody>
          </p:sp>
          <p:sp>
            <p:nvSpPr>
              <p:cNvPr id="158734" name="Text Box 18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8735" name="Text Box 19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8736" name="Line 20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731" name="Text Box 21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8729" name="Rectangle 22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dirty="0"/>
              <a:t>name::name(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name &amp;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</a:t>
            </a:r>
          </a:p>
          <a:p>
            <a:pPr algn="l"/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Copying " &lt;&lt;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 &lt;&lt; " into its own block\n" ;</a:t>
            </a:r>
          </a:p>
          <a:p>
            <a:pPr algn="l"/>
            <a:r>
              <a:rPr lang="en-US" altLang="zh-CN" sz="1400" dirty="0"/>
              <a:t>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)+1] ;</a:t>
            </a:r>
          </a:p>
          <a:p>
            <a:pPr algn="l"/>
            <a:r>
              <a:rPr lang="en-US" altLang="zh-CN" sz="1400" dirty="0"/>
              <a:t>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 ;</a:t>
            </a:r>
          </a:p>
          <a:p>
            <a:pPr algn="l"/>
            <a:r>
              <a:rPr lang="en-US" altLang="zh-CN" sz="1400" dirty="0"/>
              <a:t>  size = </a:t>
            </a:r>
            <a:r>
              <a:rPr lang="en-US" altLang="zh-CN" sz="1400" dirty="0" err="1"/>
              <a:t>Obj.size</a:t>
            </a:r>
            <a:r>
              <a:rPr lang="en-US" altLang="zh-CN" sz="1400" dirty="0"/>
              <a:t> ;</a:t>
            </a:r>
          </a:p>
          <a:p>
            <a:pPr algn="l"/>
            <a:r>
              <a:rPr lang="en-US" altLang="zh-CN" sz="1400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 </a:t>
            </a:r>
            <a:r>
              <a:rPr lang="en-US" altLang="zh-CN" sz="1400" b="1" dirty="0" err="1">
                <a:solidFill>
                  <a:srgbClr val="0000FF"/>
                </a:solidFill>
              </a:rPr>
              <a:t>cout</a:t>
            </a:r>
            <a:r>
              <a:rPr lang="en-US" altLang="zh-CN" sz="1400" b="1" dirty="0">
                <a:solidFill>
                  <a:srgbClr val="0000FF"/>
                </a:solidFill>
              </a:rPr>
              <a:t> &lt;&lt; " Destructing "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endl</a:t>
            </a:r>
            <a:r>
              <a:rPr lang="en-US" altLang="zh-CN" sz="1400" b="1" dirty="0">
                <a:solidFill>
                  <a:srgbClr val="0000FF"/>
                </a:solidFill>
              </a:rPr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delete  []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921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9749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9759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760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9761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2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 smtClean="0"/>
                <a:t>6</a:t>
              </a:r>
              <a:endParaRPr lang="en-US" altLang="zh-CN" sz="1600" b="1" dirty="0"/>
            </a:p>
          </p:txBody>
        </p:sp>
        <p:sp>
          <p:nvSpPr>
            <p:cNvPr id="159763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9764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9750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59752" name="Rectangle 14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59753" name="Rectangle 15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C0C0C0"/>
                </a:solidFill>
              </a:rPr>
              <a:t>0</a:t>
            </a:r>
            <a:endParaRPr lang="en-US" altLang="zh-CN" sz="1600" b="1" dirty="0">
              <a:solidFill>
                <a:srgbClr val="C0C0C0"/>
              </a:solidFill>
            </a:endParaRPr>
          </a:p>
        </p:txBody>
      </p:sp>
      <p:sp>
        <p:nvSpPr>
          <p:cNvPr id="159754" name="Text Box 16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9755" name="Text Box 17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9756" name="Line 18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Text Box 19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59758" name="Rectangle 20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6-14 </a:t>
            </a:r>
            <a:r>
              <a:rPr lang="zh-CN" altLang="en-US" sz="2000" b="1" i="1" dirty="0">
                <a:solidFill>
                  <a:srgbClr val="008000"/>
                </a:solidFill>
              </a:rPr>
              <a:t>修改程序   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   char *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;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name :: name(char *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 Constructing " &lt;&lt;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pname,pn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/>
              <a:t> } </a:t>
            </a:r>
          </a:p>
          <a:p>
            <a:pPr algn="l"/>
            <a:r>
              <a:rPr lang="en-US" altLang="zh-CN" sz="1400" dirty="0"/>
              <a:t>name::name(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name &amp;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</a:t>
            </a:r>
          </a:p>
          <a:p>
            <a:pPr algn="l"/>
            <a:r>
              <a:rPr lang="en-US" altLang="zh-CN" sz="1400" dirty="0"/>
              <a:t>{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 Copying " &lt;&lt;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 &lt;&lt; " into its own block\n" ;</a:t>
            </a:r>
          </a:p>
          <a:p>
            <a:pPr algn="l"/>
            <a:r>
              <a:rPr lang="en-US" altLang="zh-CN" sz="1400" dirty="0"/>
              <a:t>  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 = new char[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)+1] ;</a:t>
            </a:r>
          </a:p>
          <a:p>
            <a:pPr algn="l"/>
            <a:r>
              <a:rPr lang="en-US" altLang="zh-CN" sz="1400" dirty="0"/>
              <a:t>  if 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!=0) </a:t>
            </a:r>
            <a:r>
              <a:rPr lang="en-US" altLang="zh-CN" sz="1400" dirty="0" err="1"/>
              <a:t>strcpy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Obj.pname</a:t>
            </a:r>
            <a:r>
              <a:rPr lang="en-US" altLang="zh-CN" sz="1400" dirty="0"/>
              <a:t>) ;</a:t>
            </a:r>
          </a:p>
          <a:p>
            <a:pPr algn="l"/>
            <a:r>
              <a:rPr lang="en-US" altLang="zh-CN" sz="1400" dirty="0"/>
              <a:t>  size = </a:t>
            </a:r>
            <a:r>
              <a:rPr lang="en-US" altLang="zh-CN" sz="1400" dirty="0" err="1"/>
              <a:t>Obj.size</a:t>
            </a:r>
            <a:r>
              <a:rPr lang="en-US" altLang="zh-CN" sz="1400" dirty="0"/>
              <a:t> ;</a:t>
            </a:r>
          </a:p>
          <a:p>
            <a:pPr algn="l"/>
            <a:r>
              <a:rPr lang="en-US" altLang="zh-CN" sz="1400" dirty="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 </a:t>
            </a:r>
            <a:r>
              <a:rPr lang="en-US" altLang="zh-CN" sz="1400" b="1" dirty="0" err="1">
                <a:solidFill>
                  <a:srgbClr val="0000FF"/>
                </a:solidFill>
              </a:rPr>
              <a:t>cout</a:t>
            </a:r>
            <a:r>
              <a:rPr lang="en-US" altLang="zh-CN" sz="1400" b="1" dirty="0">
                <a:solidFill>
                  <a:srgbClr val="0000FF"/>
                </a:solidFill>
              </a:rPr>
              <a:t> &lt;&lt; " Destructing "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&lt;&lt;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endl</a:t>
            </a:r>
            <a:r>
              <a:rPr lang="en-US" altLang="zh-CN" sz="1400" b="1" dirty="0">
                <a:solidFill>
                  <a:srgbClr val="0000FF"/>
                </a:solidFill>
              </a:rPr>
              <a:t>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delete  []</a:t>
            </a:r>
            <a:r>
              <a:rPr lang="en-US" altLang="zh-CN" sz="1400" b="1" dirty="0" err="1">
                <a:solidFill>
                  <a:srgbClr val="0000FF"/>
                </a:solidFill>
              </a:rPr>
              <a:t>pname</a:t>
            </a:r>
            <a:r>
              <a:rPr lang="en-US" altLang="zh-CN" sz="1400" b="1" dirty="0">
                <a:solidFill>
                  <a:srgbClr val="0000FF"/>
                </a:solidFill>
              </a:rPr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9024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C0C0C0"/>
                </a:solidFill>
              </a:rPr>
              <a:t>0</a:t>
            </a:r>
            <a:endParaRPr lang="en-US" altLang="zh-CN" sz="1600" b="1" dirty="0">
              <a:solidFill>
                <a:srgbClr val="C0C0C0"/>
              </a:solidFill>
            </a:endParaRP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Obj1.pname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Obj1.size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C0C0C0"/>
                </a:solidFill>
              </a:rPr>
              <a:t>0</a:t>
            </a:r>
            <a:endParaRPr lang="en-US" altLang="zh-CN" sz="1600" b="1" dirty="0">
              <a:solidFill>
                <a:srgbClr val="C0C0C0"/>
              </a:solidFill>
            </a:endParaRP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290259" name="Oval 19"/>
          <p:cNvSpPr>
            <a:spLocks noChangeArrowheads="1"/>
          </p:cNvSpPr>
          <p:nvPr/>
        </p:nvSpPr>
        <p:spPr bwMode="auto">
          <a:xfrm>
            <a:off x="1219200" y="2411413"/>
            <a:ext cx="3733800" cy="1066800"/>
          </a:xfrm>
          <a:prstGeom prst="ellipse">
            <a:avLst/>
          </a:prstGeom>
          <a:gradFill rotWithShape="0">
            <a:gsLst>
              <a:gs pos="0">
                <a:srgbClr val="99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rgbClr val="FF3300"/>
                </a:solidFill>
              </a:rPr>
              <a:t>正确析构对象</a:t>
            </a:r>
          </a:p>
        </p:txBody>
      </p:sp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6.2.4  </a:t>
            </a:r>
            <a:r>
              <a:rPr lang="zh-CN" altLang="en-US" dirty="0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59" grpId="0" animBg="1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07375" cy="57467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宋体" panose="02010600030101010101" pitchFamily="2" charset="-122"/>
              </a:rPr>
              <a:t>几道练习题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549275"/>
            <a:ext cx="8893175" cy="280828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2</a:t>
            </a:r>
            <a:r>
              <a:rPr lang="zh-CN" altLang="en-US" sz="2400" smtClean="0"/>
              <a:t>．下列程序定义了类</a:t>
            </a:r>
            <a:r>
              <a:rPr lang="en-US" altLang="zh-CN" sz="2400" smtClean="0"/>
              <a:t>CRectangle</a:t>
            </a:r>
            <a:r>
              <a:rPr lang="zh-CN" altLang="en-US" sz="2400" smtClean="0"/>
              <a:t>，并自定义了构造，拷贝构造，析构函数。请在答题纸的相应横线处填上适当的语句，完成程序功能。（请参照注释中提供的语句功能）</a:t>
            </a:r>
          </a:p>
          <a:p>
            <a:pPr eaLnBrk="1" hangingPunct="1"/>
            <a:r>
              <a:rPr lang="en-US" altLang="zh-CN" sz="2400" smtClean="0"/>
              <a:t>#include &lt;iostream.h&gt;</a:t>
            </a:r>
          </a:p>
          <a:p>
            <a:pPr eaLnBrk="1" hangingPunct="1"/>
            <a:r>
              <a:rPr lang="en-US" altLang="zh-CN" sz="2400" smtClean="0"/>
              <a:t>class CRectangle {    int *pwidth, length;</a:t>
            </a:r>
          </a:p>
          <a:p>
            <a:pPr eaLnBrk="1" hangingPunct="1"/>
            <a:r>
              <a:rPr lang="en-US" altLang="zh-CN" sz="2400" smtClean="0"/>
              <a:t>  public: CRectangle (int,int);</a:t>
            </a:r>
          </a:p>
          <a:p>
            <a:pPr eaLnBrk="1" hangingPunct="1"/>
            <a:r>
              <a:rPr lang="en-US" altLang="zh-CN" sz="2400" smtClean="0"/>
              <a:t>   	【1】___________   //</a:t>
            </a:r>
            <a:r>
              <a:rPr lang="zh-CN" altLang="en-US" sz="2400" smtClean="0"/>
              <a:t>定义拷贝构造函数</a:t>
            </a:r>
          </a:p>
          <a:p>
            <a:pPr eaLnBrk="1" hangingPunct="1"/>
            <a:r>
              <a:rPr lang="en-US" altLang="zh-CN" sz="2400" smtClean="0"/>
              <a:t>{【2】__________   //</a:t>
            </a:r>
            <a:r>
              <a:rPr lang="zh-CN" altLang="en-US" sz="2400" smtClean="0"/>
              <a:t>完成</a:t>
            </a:r>
            <a:r>
              <a:rPr lang="en-US" altLang="zh-CN" sz="2400" smtClean="0"/>
              <a:t>length</a:t>
            </a:r>
            <a:r>
              <a:rPr lang="zh-CN" altLang="en-US" sz="2400" smtClean="0"/>
              <a:t>成员变量的赋值</a:t>
            </a:r>
          </a:p>
          <a:p>
            <a:pPr eaLnBrk="1" hangingPunct="1"/>
            <a:r>
              <a:rPr lang="en-US" altLang="zh-CN" sz="2400" smtClean="0"/>
              <a:t>【3】___________  //</a:t>
            </a:r>
            <a:r>
              <a:rPr lang="zh-CN" altLang="en-US" sz="2400" smtClean="0"/>
              <a:t>完成</a:t>
            </a:r>
            <a:r>
              <a:rPr lang="en-US" altLang="zh-CN" sz="2400" smtClean="0"/>
              <a:t>pwidth</a:t>
            </a:r>
            <a:r>
              <a:rPr lang="zh-CN" altLang="en-US" sz="2400" smtClean="0"/>
              <a:t>成员变量的赋值（不止一条语句）</a:t>
            </a:r>
          </a:p>
          <a:p>
            <a:pPr eaLnBrk="1" hangingPunct="1"/>
            <a:r>
              <a:rPr lang="en-US" altLang="zh-CN" sz="2400" smtClean="0"/>
              <a:t>}</a:t>
            </a:r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1979613" y="4581525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CRectangle( CRectangle &amp; r)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671638" y="51689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 smtClean="0">
              <a:solidFill>
                <a:srgbClr val="40458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887538" y="5745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 smtClean="0">
              <a:solidFill>
                <a:srgbClr val="40458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7783" name="Text Box 7"/>
          <p:cNvSpPr txBox="1">
            <a:spLocks noChangeArrowheads="1"/>
          </p:cNvSpPr>
          <p:nvPr/>
        </p:nvSpPr>
        <p:spPr bwMode="auto">
          <a:xfrm>
            <a:off x="2051050" y="522922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length = r.length;</a:t>
            </a:r>
          </a:p>
        </p:txBody>
      </p:sp>
      <p:sp>
        <p:nvSpPr>
          <p:cNvPr id="1227784" name="Text Box 8"/>
          <p:cNvSpPr txBox="1">
            <a:spLocks noChangeArrowheads="1"/>
          </p:cNvSpPr>
          <p:nvPr/>
        </p:nvSpPr>
        <p:spPr bwMode="auto">
          <a:xfrm>
            <a:off x="1979613" y="5805488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pwidth = new int; *pwidth = *r.pwidth;</a:t>
            </a:r>
          </a:p>
        </p:txBody>
      </p:sp>
    </p:spTree>
    <p:extLst>
      <p:ext uri="{BB962C8B-B14F-4D97-AF65-F5344CB8AC3E}">
        <p14:creationId xmlns:p14="http://schemas.microsoft.com/office/powerpoint/2010/main" val="34743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/>
      <p:bldP spid="1227783" grpId="0"/>
      <p:bldP spid="1227784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07375" cy="57467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宋体" panose="02010600030101010101" pitchFamily="2" charset="-122"/>
              </a:rPr>
              <a:t>几道练习题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549275"/>
            <a:ext cx="8893175" cy="280828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~CRectangle ();</a:t>
            </a:r>
          </a:p>
          <a:p>
            <a:pPr eaLnBrk="1" hangingPunct="1"/>
            <a:r>
              <a:rPr lang="en-US" altLang="zh-CN" sz="2400" smtClean="0"/>
              <a:t>int area (void) {return (*pwidth * length);}</a:t>
            </a:r>
          </a:p>
          <a:p>
            <a:pPr eaLnBrk="1" hangingPunct="1"/>
            <a:r>
              <a:rPr lang="en-US" altLang="zh-CN" sz="2400" smtClean="0"/>
              <a:t>};</a:t>
            </a:r>
          </a:p>
          <a:p>
            <a:pPr eaLnBrk="1" hangingPunct="1"/>
            <a:r>
              <a:rPr lang="en-US" altLang="zh-CN" sz="2400" smtClean="0"/>
              <a:t>CRectangle::CRectangle (int a, int b) {</a:t>
            </a:r>
          </a:p>
          <a:p>
            <a:pPr eaLnBrk="1" hangingPunct="1"/>
            <a:r>
              <a:rPr lang="en-US" altLang="zh-CN" sz="2400" smtClean="0"/>
              <a:t> 【4】___________    //</a:t>
            </a:r>
            <a:r>
              <a:rPr lang="zh-CN" altLang="en-US" sz="2400" smtClean="0"/>
              <a:t>为指针成员变量动态分配内存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   *</a:t>
            </a:r>
            <a:r>
              <a:rPr lang="en-US" altLang="zh-CN" sz="2400" smtClean="0"/>
              <a:t>width = a;  length = b;</a:t>
            </a:r>
          </a:p>
          <a:p>
            <a:pPr eaLnBrk="1" hangingPunct="1"/>
            <a:r>
              <a:rPr lang="en-US" altLang="zh-CN" sz="2400" smtClean="0"/>
              <a:t>}</a:t>
            </a:r>
          </a:p>
          <a:p>
            <a:pPr eaLnBrk="1" hangingPunct="1"/>
            <a:r>
              <a:rPr lang="en-US" altLang="zh-CN" sz="2400" smtClean="0"/>
              <a:t>CRectangle::~CRectangle () {  delete pwidth;  }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int main () {  CRectangle rect (1,2);    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  cout &lt;&lt; "rect area: " &lt;&lt; rect.area() &lt;&lt; endl;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  return 0;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}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sp>
        <p:nvSpPr>
          <p:cNvPr id="1228804" name="Text Box 4"/>
          <p:cNvSpPr txBox="1">
            <a:spLocks noChangeArrowheads="1"/>
          </p:cNvSpPr>
          <p:nvPr/>
        </p:nvSpPr>
        <p:spPr bwMode="auto">
          <a:xfrm>
            <a:off x="1979613" y="5805488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pwidth = new int; </a:t>
            </a:r>
          </a:p>
        </p:txBody>
      </p:sp>
    </p:spTree>
    <p:extLst>
      <p:ext uri="{BB962C8B-B14F-4D97-AF65-F5344CB8AC3E}">
        <p14:creationId xmlns:p14="http://schemas.microsoft.com/office/powerpoint/2010/main" val="40558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类的其他成员 </a:t>
            </a:r>
          </a:p>
        </p:txBody>
      </p:sp>
      <p:sp>
        <p:nvSpPr>
          <p:cNvPr id="1291267" name="Text Box 3"/>
          <p:cNvSpPr txBox="1">
            <a:spLocks noChangeArrowheads="1"/>
          </p:cNvSpPr>
          <p:nvPr/>
        </p:nvSpPr>
        <p:spPr bwMode="auto">
          <a:xfrm>
            <a:off x="900113" y="2204864"/>
            <a:ext cx="7391400" cy="277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类定义中除了一般指定访问权限的成员，还可以定义各种特殊用途的成员。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常成员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静态成员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友元</a:t>
            </a:r>
            <a:endParaRPr lang="zh-CN" altLang="en-US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类的其他成员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6" grpId="0" autoUpdateAnimBg="0"/>
      <p:bldP spid="1291267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838200" y="2994025"/>
            <a:ext cx="7543800" cy="10826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;</a:t>
            </a:r>
          </a:p>
        </p:txBody>
      </p:sp>
      <p:sp>
        <p:nvSpPr>
          <p:cNvPr id="1144837" name="AutoShape 5"/>
          <p:cNvSpPr>
            <a:spLocks/>
          </p:cNvSpPr>
          <p:nvPr/>
        </p:nvSpPr>
        <p:spPr bwMode="auto">
          <a:xfrm>
            <a:off x="5715000" y="1981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9676"/>
              <a:gd name="adj5" fmla="val 359657"/>
              <a:gd name="adj6" fmla="val -17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在类外定义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</p:txBody>
      </p:sp>
      <p:sp>
        <p:nvSpPr>
          <p:cNvPr id="1144838" name="Rectangle 6"/>
          <p:cNvSpPr>
            <a:spLocks noChangeArrowheads="1"/>
          </p:cNvSpPr>
          <p:nvPr/>
        </p:nvSpPr>
        <p:spPr bwMode="auto">
          <a:xfrm>
            <a:off x="838200" y="5064125"/>
            <a:ext cx="7772400" cy="1412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Set(int m, int d, int y )  { month = m ;  day = d ;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int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IsLeapYear()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Print() { cout &lt;&lt;year&lt;&lt;"."&lt;&lt;month&lt;&lt;"."&lt;&lt;day&lt;&lt;endl ; }</a:t>
            </a:r>
          </a:p>
        </p:txBody>
      </p:sp>
      <p:sp>
        <p:nvSpPr>
          <p:cNvPr id="1144839" name="Oval 7"/>
          <p:cNvSpPr>
            <a:spLocks noChangeArrowheads="1"/>
          </p:cNvSpPr>
          <p:nvPr/>
        </p:nvSpPr>
        <p:spPr bwMode="auto">
          <a:xfrm>
            <a:off x="1828800" y="5105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0" name="Oval 8"/>
          <p:cNvSpPr>
            <a:spLocks noChangeArrowheads="1"/>
          </p:cNvSpPr>
          <p:nvPr/>
        </p:nvSpPr>
        <p:spPr bwMode="auto">
          <a:xfrm>
            <a:off x="1752600" y="5486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1" name="Oval 9"/>
          <p:cNvSpPr>
            <a:spLocks noChangeArrowheads="1"/>
          </p:cNvSpPr>
          <p:nvPr/>
        </p:nvSpPr>
        <p:spPr bwMode="auto">
          <a:xfrm>
            <a:off x="1828800" y="60960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4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4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6" grpId="0" animBg="1" autoUpdateAnimBg="0"/>
      <p:bldP spid="1144837" grpId="0" animBg="1" autoUpdateAnimBg="0"/>
      <p:bldP spid="1144838" grpId="0" animBg="1" autoUpdateAnimBg="0"/>
      <p:bldP spid="1144839" grpId="0" animBg="1"/>
      <p:bldP spid="1144840" grpId="0" animBg="1"/>
      <p:bldP spid="1144841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6.3.1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常成员 </a:t>
            </a:r>
          </a:p>
        </p:txBody>
      </p:sp>
      <p:sp>
        <p:nvSpPr>
          <p:cNvPr id="1381379" name="Text Box 3"/>
          <p:cNvSpPr txBox="1">
            <a:spLocks noChangeArrowheads="1"/>
          </p:cNvSpPr>
          <p:nvPr/>
        </p:nvSpPr>
        <p:spPr bwMode="auto">
          <a:xfrm>
            <a:off x="873125" y="2060848"/>
            <a:ext cx="7397750" cy="2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常数据成员是指数据成员在实例化被初始化后约束为只读。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常成员函数是指成员函数的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this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指针被约束为指向常量的常指针，函数体内不能修改数据成员的值。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378" grpId="0" autoUpdateAnimBg="0"/>
      <p:bldP spid="1381379" grpId="0" build="p" autoUpdateAnimBg="0" advAuto="100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240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6-15  </a:t>
            </a:r>
            <a:r>
              <a:rPr lang="zh-CN" altLang="en-US" sz="1800" b="1" i="1" dirty="0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Mclass</a:t>
            </a:r>
            <a:endParaRPr lang="en-US" altLang="zh-CN" sz="1800" b="1" dirty="0"/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Mclass</a:t>
            </a:r>
            <a:r>
              <a:rPr lang="en-US" altLang="zh-CN" sz="1800" b="1" dirty="0"/>
              <a:t>() : M(5) { 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void </a:t>
            </a:r>
            <a:r>
              <a:rPr lang="en-US" altLang="zh-CN" sz="1800" b="1" dirty="0" err="1"/>
              <a:t>testFun</a:t>
            </a:r>
            <a:r>
              <a:rPr lang="en-US" altLang="zh-CN" sz="1800" b="1" dirty="0"/>
              <a:t>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 { </a:t>
            </a:r>
            <a:r>
              <a:rPr lang="en-US" altLang="zh-CN" sz="1800" b="1" dirty="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     k++;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} ;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2" grpId="0" autoUpdateAnimBg="0"/>
      <p:bldP spid="138240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445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6-15  </a:t>
            </a:r>
            <a:r>
              <a:rPr lang="zh-CN" altLang="en-US" sz="1800" b="1" i="1" dirty="0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M;</a:t>
            </a:r>
            <a:r>
              <a:rPr lang="en-US" altLang="zh-CN" sz="1800" b="1" dirty="0"/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() : M(5) { 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{ </a:t>
            </a:r>
            <a:r>
              <a:rPr lang="en-US" altLang="zh-CN" sz="1800" dirty="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} ;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547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6-15  </a:t>
            </a:r>
            <a:r>
              <a:rPr lang="zh-CN" altLang="en-US" sz="1800" b="1" i="1" dirty="0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Mclass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: M(5) { }</a:t>
            </a:r>
            <a:r>
              <a:rPr lang="en-US" altLang="zh-CN" sz="1800" b="1" dirty="0"/>
              <a:t>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{ </a:t>
            </a:r>
            <a:r>
              <a:rPr lang="en-US" altLang="zh-CN" sz="1800" dirty="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} ;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6-15  </a:t>
            </a:r>
            <a:r>
              <a:rPr lang="zh-CN" altLang="en-US" sz="1800" b="1" i="1" dirty="0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() : M(5) { }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 </a:t>
            </a: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//M++;</a:t>
            </a:r>
            <a:r>
              <a:rPr lang="en-US" altLang="zh-CN" sz="1800" b="1" dirty="0"/>
              <a:t>	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     </a:t>
            </a:r>
            <a:r>
              <a:rPr lang="en-US" altLang="zh-CN" sz="1800" dirty="0"/>
              <a:t>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} ;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752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6-15  </a:t>
            </a:r>
            <a:r>
              <a:rPr lang="zh-CN" altLang="en-US" sz="1800" b="1" i="1" dirty="0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() : M(5) { }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  { </a:t>
            </a:r>
            <a:r>
              <a:rPr lang="en-US" altLang="zh-CN" sz="1800" dirty="0">
                <a:solidFill>
                  <a:srgbClr val="006600"/>
                </a:solidFill>
              </a:rPr>
              <a:t>//M++;</a:t>
            </a:r>
            <a:r>
              <a:rPr lang="en-US" altLang="zh-CN" sz="1800" dirty="0"/>
              <a:t>	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k++;</a:t>
            </a:r>
            <a:r>
              <a:rPr lang="en-US" altLang="zh-CN" sz="1800" b="1" dirty="0"/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} ;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6-15  </a:t>
            </a:r>
            <a:r>
              <a:rPr lang="zh-CN" altLang="en-US" sz="1800" b="1" i="1" dirty="0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() : M(5) { }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 { </a:t>
            </a:r>
            <a:r>
              <a:rPr lang="en-US" altLang="zh-CN" sz="1800" dirty="0">
                <a:solidFill>
                  <a:srgbClr val="006600"/>
                </a:solidFill>
              </a:rPr>
              <a:t>//M++;</a:t>
            </a:r>
            <a:r>
              <a:rPr lang="en-US" altLang="zh-CN" sz="1800" dirty="0"/>
              <a:t>	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     </a:t>
            </a:r>
            <a:r>
              <a:rPr lang="en-US" altLang="zh-CN" sz="1800" dirty="0"/>
              <a:t>k++;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} ;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8342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29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6-15  </a:t>
            </a:r>
            <a:r>
              <a:rPr lang="zh-CN" altLang="en-US" sz="1800" b="1" i="1" dirty="0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Mclass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() : M(5) { }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testFun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 { </a:t>
            </a:r>
            <a:r>
              <a:rPr lang="en-US" altLang="zh-CN" sz="1800" dirty="0">
                <a:solidFill>
                  <a:srgbClr val="006600"/>
                </a:solidFill>
              </a:rPr>
              <a:t>//M++;</a:t>
            </a:r>
            <a:r>
              <a:rPr lang="en-US" altLang="zh-CN" sz="1800" dirty="0"/>
              <a:t>	 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     </a:t>
            </a:r>
            <a:r>
              <a:rPr lang="en-US" altLang="zh-CN" sz="1800" dirty="0"/>
              <a:t>k++;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/>
              <a:t> 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} ;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Mclass</a:t>
            </a:r>
            <a:r>
              <a:rPr lang="en-US" altLang="zh-CN" sz="1800" dirty="0"/>
              <a:t> t1, t2;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t1.k=100;</a:t>
            </a:r>
            <a:r>
              <a:rPr lang="en-US" altLang="zh-CN" sz="1800" b="1" dirty="0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//t1.M=123;</a:t>
            </a:r>
            <a:r>
              <a:rPr lang="en-US" altLang="zh-CN" sz="1800" b="1" dirty="0"/>
              <a:t>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&lt;&lt;"t1.k="&lt;&lt;t1.k&lt;&lt;'\t'&lt;&lt;"t1.M="&lt;&lt;t1.M&lt;&lt;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t2.k=200;   t2.testFun();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&lt;&lt;"&amp;t1.M="&lt;&lt;&amp;t1.M&lt;&lt;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&lt;&lt;"t2.k="&lt;&lt;t2.k&lt;&lt;'\t'&lt;&lt;"t2.M="&lt;&lt;t2.M&lt;&lt;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&lt;&lt;"&amp;t2.M="&lt;&lt;&amp;t2.M&lt;&lt;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6-15  </a:t>
            </a:r>
            <a:r>
              <a:rPr lang="zh-CN" altLang="en-US" sz="1800" b="1" i="1" dirty="0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Mclass</a:t>
            </a:r>
            <a:endParaRPr lang="en-US" altLang="zh-CN" sz="1800" b="1" dirty="0"/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</a:t>
            </a:r>
            <a:r>
              <a:rPr lang="en-US" altLang="zh-CN" sz="1800" b="1" dirty="0" err="1"/>
              <a:t>Mclass</a:t>
            </a:r>
            <a:r>
              <a:rPr lang="en-US" altLang="zh-CN" sz="1800" b="1" dirty="0"/>
              <a:t>() : M(5) { }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testFun</a:t>
            </a:r>
            <a:r>
              <a:rPr lang="en-US" altLang="zh-CN" sz="1800" b="1" dirty="0"/>
              <a:t>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{ </a:t>
            </a:r>
            <a:r>
              <a:rPr lang="en-US" altLang="zh-CN" sz="1800" b="1" dirty="0">
                <a:solidFill>
                  <a:srgbClr val="006600"/>
                </a:solidFill>
              </a:rPr>
              <a:t>//M++;</a:t>
            </a:r>
            <a:r>
              <a:rPr lang="en-US" altLang="zh-CN" sz="1800" b="1" dirty="0"/>
              <a:t>	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     </a:t>
            </a:r>
            <a:r>
              <a:rPr lang="en-US" altLang="zh-CN" sz="1800" b="1" dirty="0"/>
              <a:t>k++;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 </a:t>
            </a:r>
            <a:r>
              <a:rPr lang="en-US" altLang="zh-CN" sz="1800" b="1" dirty="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} ;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3895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9575" name="Oval 7"/>
          <p:cNvSpPr>
            <a:spLocks noChangeArrowheads="1"/>
          </p:cNvSpPr>
          <p:nvPr/>
        </p:nvSpPr>
        <p:spPr bwMode="auto">
          <a:xfrm>
            <a:off x="4930775" y="2060575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9576" name="Oval 8"/>
          <p:cNvSpPr>
            <a:spLocks noChangeArrowheads="1"/>
          </p:cNvSpPr>
          <p:nvPr/>
        </p:nvSpPr>
        <p:spPr bwMode="auto">
          <a:xfrm>
            <a:off x="4932363" y="2563813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5650" y="1412875"/>
            <a:ext cx="4103688" cy="1295400"/>
            <a:chOff x="476" y="890"/>
            <a:chExt cx="2585" cy="816"/>
          </a:xfrm>
        </p:grpSpPr>
        <p:sp>
          <p:nvSpPr>
            <p:cNvPr id="171018" name="AutoShape 9"/>
            <p:cNvSpPr>
              <a:spLocks/>
            </p:cNvSpPr>
            <p:nvPr/>
          </p:nvSpPr>
          <p:spPr bwMode="auto">
            <a:xfrm>
              <a:off x="476" y="890"/>
              <a:ext cx="1406" cy="499"/>
            </a:xfrm>
            <a:prstGeom prst="borderCallout2">
              <a:avLst>
                <a:gd name="adj1" fmla="val 14431"/>
                <a:gd name="adj2" fmla="val 103412"/>
                <a:gd name="adj3" fmla="val 14431"/>
                <a:gd name="adj4" fmla="val 122690"/>
                <a:gd name="adj5" fmla="val 91384"/>
                <a:gd name="adj6" fmla="val 18449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对象拥有自己的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常数据成员</a:t>
              </a:r>
            </a:p>
          </p:txBody>
        </p:sp>
        <p:sp>
          <p:nvSpPr>
            <p:cNvPr id="171019" name="Line 10"/>
            <p:cNvSpPr>
              <a:spLocks noChangeShapeType="1"/>
            </p:cNvSpPr>
            <p:nvPr/>
          </p:nvSpPr>
          <p:spPr bwMode="auto">
            <a:xfrm>
              <a:off x="2200" y="981"/>
              <a:ext cx="861" cy="72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5" grpId="0" animBg="1"/>
      <p:bldP spid="138957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6-15  </a:t>
            </a:r>
            <a:r>
              <a:rPr lang="zh-CN" altLang="en-US" sz="1800" b="1" i="1" dirty="0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Mclass</a:t>
            </a:r>
            <a:endParaRPr lang="en-US" altLang="zh-CN" sz="1800" b="1" dirty="0"/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</a:t>
            </a:r>
            <a:r>
              <a:rPr lang="en-US" altLang="zh-CN" sz="1800" b="1" dirty="0" err="1"/>
              <a:t>Mclass</a:t>
            </a:r>
            <a:r>
              <a:rPr lang="en-US" altLang="zh-CN" sz="1800" b="1" dirty="0"/>
              <a:t>() : M(5) { }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testFun</a:t>
            </a:r>
            <a:r>
              <a:rPr lang="en-US" altLang="zh-CN" sz="1800" b="1" dirty="0"/>
              <a:t>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{ </a:t>
            </a:r>
            <a:r>
              <a:rPr lang="en-US" altLang="zh-CN" sz="1800" b="1" dirty="0">
                <a:solidFill>
                  <a:srgbClr val="006600"/>
                </a:solidFill>
              </a:rPr>
              <a:t>//M++;</a:t>
            </a:r>
            <a:r>
              <a:rPr lang="en-US" altLang="zh-CN" sz="1800" b="1" dirty="0"/>
              <a:t>	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     </a:t>
            </a:r>
            <a:r>
              <a:rPr lang="en-US" altLang="zh-CN" sz="1800" b="1" dirty="0"/>
              <a:t>k++;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     </a:t>
            </a:r>
            <a:r>
              <a:rPr lang="en-US" altLang="zh-CN" sz="1800" b="1" dirty="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} ;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0599" name="Oval 7"/>
          <p:cNvSpPr>
            <a:spLocks noChangeArrowheads="1"/>
          </p:cNvSpPr>
          <p:nvPr/>
        </p:nvSpPr>
        <p:spPr bwMode="auto">
          <a:xfrm>
            <a:off x="6948488" y="1700213"/>
            <a:ext cx="936625" cy="10080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0602" name="AutoShape 10"/>
          <p:cNvSpPr>
            <a:spLocks/>
          </p:cNvSpPr>
          <p:nvPr/>
        </p:nvSpPr>
        <p:spPr bwMode="auto">
          <a:xfrm>
            <a:off x="2051050" y="1125538"/>
            <a:ext cx="2232025" cy="792162"/>
          </a:xfrm>
          <a:prstGeom prst="borderCallout2">
            <a:avLst>
              <a:gd name="adj1" fmla="val 14431"/>
              <a:gd name="adj2" fmla="val 103412"/>
              <a:gd name="adj3" fmla="val 14431"/>
              <a:gd name="adj4" fmla="val 130227"/>
              <a:gd name="adj5" fmla="val 109417"/>
              <a:gd name="adj6" fmla="val 216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它们有相同的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9" grpId="0" animBg="1"/>
      <p:bldP spid="13906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 dirty="0">
                <a:solidFill>
                  <a:srgbClr val="C0C0C0"/>
                </a:solidFill>
              </a:rPr>
              <a:t>// </a:t>
            </a:r>
            <a:r>
              <a:rPr lang="zh-CN" altLang="en-US" sz="2000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2000" i="1" dirty="0" smtClean="0">
                <a:solidFill>
                  <a:srgbClr val="C0C0C0"/>
                </a:solidFill>
              </a:rPr>
              <a:t>6-1  </a:t>
            </a:r>
            <a:r>
              <a:rPr lang="zh-CN" altLang="en-US" sz="2000" i="1" dirty="0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#include&lt;</a:t>
            </a:r>
            <a:r>
              <a:rPr lang="en-US" altLang="zh-CN" sz="1800" dirty="0" err="1">
                <a:solidFill>
                  <a:srgbClr val="C0C0C0"/>
                </a:solidFill>
              </a:rPr>
              <a:t>iostream</a:t>
            </a:r>
            <a:r>
              <a:rPr lang="en-US" altLang="zh-CN" sz="1800" dirty="0">
                <a:solidFill>
                  <a:srgbClr val="C0C0C0"/>
                </a:solidFill>
              </a:rPr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C0C0C0"/>
                </a:solidFill>
              </a:rPr>
              <a:t>std</a:t>
            </a:r>
            <a:r>
              <a:rPr lang="en-US" altLang="zh-CN" sz="1800" dirty="0">
                <a:solidFill>
                  <a:srgbClr val="C0C0C0"/>
                </a:solidFill>
              </a:rPr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class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endParaRPr lang="en-US" altLang="zh-CN" sz="1800" dirty="0">
              <a:solidFill>
                <a:srgbClr val="C0C0C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</a:t>
            </a:r>
            <a:r>
              <a:rPr lang="en-US" altLang="zh-CN" sz="1800" b="1" dirty="0"/>
              <a:t>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void  Set(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m,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d,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</a:t>
            </a:r>
            <a:r>
              <a:rPr lang="en-US" altLang="zh-CN" sz="1800" dirty="0" err="1">
                <a:solidFill>
                  <a:srgbClr val="C0C0C0"/>
                </a:solidFill>
              </a:rPr>
              <a:t>IsLeapYear</a:t>
            </a:r>
            <a:r>
              <a:rPr lang="en-US" altLang="zh-CN" sz="1800" dirty="0">
                <a:solidFill>
                  <a:srgbClr val="C0C0C0"/>
                </a:solidFill>
              </a:rPr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void  Print()  { </a:t>
            </a:r>
            <a:r>
              <a:rPr lang="en-US" altLang="zh-CN" sz="1800" dirty="0" err="1">
                <a:solidFill>
                  <a:srgbClr val="C0C0C0"/>
                </a:solidFill>
              </a:rPr>
              <a:t>cout</a:t>
            </a:r>
            <a:r>
              <a:rPr lang="en-US" altLang="zh-CN" sz="1800" dirty="0">
                <a:solidFill>
                  <a:srgbClr val="C0C0C0"/>
                </a:solidFill>
              </a:rPr>
              <a:t> &lt;&lt; year &lt;&lt; "." &lt;&lt; month &lt;&lt; "." &lt;&lt; day &lt;&lt; </a:t>
            </a:r>
            <a:r>
              <a:rPr lang="en-US" altLang="zh-CN" sz="1800" dirty="0" err="1">
                <a:solidFill>
                  <a:srgbClr val="C0C0C0"/>
                </a:solidFill>
              </a:rPr>
              <a:t>endl</a:t>
            </a:r>
            <a:r>
              <a:rPr lang="en-US" altLang="zh-CN" sz="1800" dirty="0">
                <a:solidFill>
                  <a:srgbClr val="C0C0C0"/>
                </a:solidFill>
              </a:rPr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</a:t>
            </a:r>
            <a:r>
              <a:rPr lang="en-US" altLang="zh-CN" sz="1800" b="1" dirty="0"/>
              <a:t>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month;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day;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r>
              <a:rPr lang="en-US" altLang="zh-CN" sz="1800" dirty="0">
                <a:solidFill>
                  <a:srgbClr val="C0C0C0"/>
                </a:solidFill>
              </a:rPr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</a:t>
            </a:r>
            <a:r>
              <a:rPr lang="en-US" altLang="zh-CN" sz="1800" dirty="0" err="1">
                <a:solidFill>
                  <a:srgbClr val="C0C0C0"/>
                </a:solidFill>
              </a:rPr>
              <a:t>a.Set</a:t>
            </a:r>
            <a:r>
              <a:rPr lang="en-US" altLang="zh-CN" sz="1800" dirty="0">
                <a:solidFill>
                  <a:srgbClr val="C0C0C0"/>
                </a:solidFill>
              </a:rPr>
              <a:t> (10, </a:t>
            </a:r>
            <a:r>
              <a:rPr lang="en-US" altLang="zh-CN" sz="1800" dirty="0" smtClean="0">
                <a:solidFill>
                  <a:srgbClr val="C0C0C0"/>
                </a:solidFill>
              </a:rPr>
              <a:t>16, </a:t>
            </a:r>
            <a:r>
              <a:rPr lang="en-US" altLang="zh-CN" sz="1800" dirty="0">
                <a:solidFill>
                  <a:srgbClr val="C0C0C0"/>
                </a:solidFill>
              </a:rPr>
              <a:t>2003) ;    </a:t>
            </a:r>
            <a:r>
              <a:rPr lang="en-US" altLang="zh-CN" sz="1800" dirty="0" err="1">
                <a:solidFill>
                  <a:srgbClr val="C0C0C0"/>
                </a:solidFill>
              </a:rPr>
              <a:t>a.Print</a:t>
            </a:r>
            <a:r>
              <a:rPr lang="en-US" altLang="zh-CN" sz="1800" dirty="0">
                <a:solidFill>
                  <a:srgbClr val="C0C0C0"/>
                </a:solidFill>
              </a:rPr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2362200" y="2179638"/>
            <a:ext cx="6477000" cy="2560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成员的性质由关键字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public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private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决定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public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	 公有段的成员是提供给外部的接口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保护	 保护段成员在该类和它的派生类中可见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private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私有	 私有段成员仅在类中可见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各段中既可以包含数据成员，也可以包含成员函数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2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25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60" grpId="0" build="p" animBg="1" autoUpdateAnimBg="0" advAuto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1619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2089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cstring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 err="1"/>
              <a:t>struct</a:t>
            </a:r>
            <a:r>
              <a:rPr lang="en-US" altLang="zh-CN" sz="1800" b="1" dirty="0"/>
              <a:t> Date {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year, month, day ; }; 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结构</a:t>
            </a:r>
            <a:endParaRPr lang="zh-CN" altLang="en-US" sz="1800" b="1" dirty="0"/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class Student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Student 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y,int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m,int</a:t>
            </a:r>
            <a:r>
              <a:rPr lang="en-US" altLang="zh-CN" sz="1800" b="1" dirty="0"/>
              <a:t> d,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=0, char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="no name");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void </a:t>
            </a:r>
            <a:r>
              <a:rPr lang="en-US" altLang="zh-CN" sz="1800" b="1" dirty="0" err="1"/>
              <a:t>PrintStudent</a:t>
            </a:r>
            <a:r>
              <a:rPr lang="en-US" altLang="zh-CN" sz="1800" b="1" dirty="0"/>
              <a:t>()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常成员函数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private: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code;	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常数据成员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char name[20];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Date birthday;	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结构数据成员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void Student::</a:t>
            </a:r>
            <a:r>
              <a:rPr lang="en-US" altLang="zh-CN" sz="1800" b="1" dirty="0" err="1"/>
              <a:t>PrintStudent</a:t>
            </a:r>
            <a:r>
              <a:rPr lang="en-US" altLang="zh-CN" sz="1800" b="1" dirty="0"/>
              <a:t>()</a:t>
            </a:r>
            <a:r>
              <a:rPr lang="en-US" altLang="zh-CN" sz="1800" b="1" dirty="0" err="1"/>
              <a:t>const</a:t>
            </a:r>
            <a:endParaRPr lang="en-US" altLang="zh-CN" sz="1800" b="1" dirty="0"/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zh-CN" altLang="en-US" sz="1800" b="1" dirty="0"/>
              <a:t>序号：</a:t>
            </a:r>
            <a:r>
              <a:rPr lang="en-US" altLang="zh-CN" sz="1800" b="1" dirty="0"/>
              <a:t>"&lt;&lt;code&lt;&lt;"\t</a:t>
            </a:r>
            <a:r>
              <a:rPr lang="zh-CN" altLang="en-US" sz="1800" b="1" dirty="0"/>
              <a:t>姓名：</a:t>
            </a:r>
            <a:r>
              <a:rPr lang="en-US" altLang="zh-CN" sz="1800" b="1" dirty="0"/>
              <a:t>"&lt;&lt;name&lt;&lt;"\t"&lt;&lt;"</a:t>
            </a:r>
            <a:r>
              <a:rPr lang="zh-CN" altLang="en-US" sz="1800" b="1" dirty="0"/>
              <a:t>出生日期：</a:t>
            </a:r>
            <a:r>
              <a:rPr lang="en-US" altLang="zh-CN" sz="1800" b="1" dirty="0"/>
              <a:t>"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  &lt;&lt;</a:t>
            </a:r>
            <a:r>
              <a:rPr lang="en-US" altLang="zh-CN" sz="1800" b="1" dirty="0" err="1"/>
              <a:t>birthday.year</a:t>
            </a:r>
            <a:r>
              <a:rPr lang="en-US" altLang="zh-CN" sz="1800" b="1" dirty="0"/>
              <a:t>&lt;&lt;"-"&lt;&lt;</a:t>
            </a:r>
            <a:r>
              <a:rPr lang="en-US" altLang="zh-CN" sz="1800" b="1" dirty="0" err="1"/>
              <a:t>birthday.month</a:t>
            </a:r>
            <a:r>
              <a:rPr lang="en-US" altLang="zh-CN" sz="1800" b="1" dirty="0"/>
              <a:t> &lt;&lt;"-"&lt;&lt;</a:t>
            </a:r>
            <a:r>
              <a:rPr lang="en-US" altLang="zh-CN" sz="1800" b="1" dirty="0" err="1"/>
              <a:t>birthday.day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91625" name="Rectangle 9"/>
          <p:cNvSpPr>
            <a:spLocks noChangeArrowheads="1"/>
          </p:cNvSpPr>
          <p:nvPr/>
        </p:nvSpPr>
        <p:spPr bwMode="auto">
          <a:xfrm>
            <a:off x="611188" y="3698875"/>
            <a:ext cx="17478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 int code;</a:t>
            </a:r>
          </a:p>
        </p:txBody>
      </p:sp>
      <p:sp>
        <p:nvSpPr>
          <p:cNvPr id="1391626" name="Rectangle 10"/>
          <p:cNvSpPr>
            <a:spLocks noChangeArrowheads="1"/>
          </p:cNvSpPr>
          <p:nvPr/>
        </p:nvSpPr>
        <p:spPr bwMode="auto">
          <a:xfrm>
            <a:off x="323850" y="323850"/>
            <a:ext cx="55691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/>
      <p:bldP spid="1391625" grpId="0" animBg="1"/>
      <p:bldP spid="139162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264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Student::Student(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d,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, char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 ) : code(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strcpy_s</a:t>
            </a:r>
            <a:r>
              <a:rPr lang="en-US" altLang="zh-CN" sz="1800" b="1" dirty="0"/>
              <a:t>(name, 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name[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birthday.year</a:t>
            </a:r>
            <a:r>
              <a:rPr lang="en-US" altLang="zh-CN" sz="1800" b="1" dirty="0"/>
              <a:t>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birthday.month</a:t>
            </a:r>
            <a:r>
              <a:rPr lang="en-US" altLang="zh-CN" sz="1800" b="1" dirty="0"/>
              <a:t>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birthday.day</a:t>
            </a:r>
            <a:r>
              <a:rPr lang="en-US" altLang="zh-CN" sz="1800" b="1" dirty="0"/>
              <a:t>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Student stu1( 1990, 3, 21, 1001, "</a:t>
            </a:r>
            <a:r>
              <a:rPr lang="zh-CN" altLang="en-US" sz="1800" b="1" dirty="0"/>
              <a:t>陈春“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Student </a:t>
            </a:r>
            <a:r>
              <a:rPr lang="en-US" altLang="zh-CN" sz="1800" b="1" dirty="0" smtClean="0"/>
              <a:t>stu2(1965</a:t>
            </a:r>
            <a:r>
              <a:rPr lang="en-US" altLang="zh-CN" sz="1800" b="1" dirty="0"/>
              <a:t>, 10, 1, 1002, "</a:t>
            </a:r>
            <a:r>
              <a:rPr lang="zh-CN" altLang="en-US" sz="1800" b="1" dirty="0"/>
              <a:t>张庆华“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23850" y="323850"/>
            <a:ext cx="55691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469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Student::Student(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d,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</a:t>
            </a:r>
            <a:r>
              <a:rPr lang="en-US" altLang="zh-CN" sz="1800" b="1" dirty="0"/>
              <a:t>, char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 ) : code(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strcpy_s</a:t>
            </a:r>
            <a:r>
              <a:rPr lang="en-US" altLang="zh-CN" sz="1800" b="1" dirty="0"/>
              <a:t>(name, 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name[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(name)-1]='\0';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birthday.year</a:t>
            </a:r>
            <a:r>
              <a:rPr lang="en-US" altLang="zh-CN" sz="1800" b="1" dirty="0"/>
              <a:t>=y;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birthday.month</a:t>
            </a:r>
            <a:r>
              <a:rPr lang="en-US" altLang="zh-CN" sz="1800" b="1" dirty="0"/>
              <a:t>=m;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birthday.day</a:t>
            </a:r>
            <a:r>
              <a:rPr lang="en-US" altLang="zh-CN" sz="1800" b="1" dirty="0"/>
              <a:t>=d;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Student stu1( 1990, 3, 21, 1001, "</a:t>
            </a:r>
            <a:r>
              <a:rPr lang="zh-CN" altLang="en-US" sz="1800" b="1" dirty="0"/>
              <a:t>陈春“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stu1.PrintStudent();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Student </a:t>
            </a:r>
            <a:r>
              <a:rPr lang="en-US" altLang="zh-CN" sz="1800" b="1" dirty="0" smtClean="0"/>
              <a:t>stu2(1965</a:t>
            </a:r>
            <a:r>
              <a:rPr lang="en-US" altLang="zh-CN" sz="1800" b="1" dirty="0"/>
              <a:t>, 10, 1, 1002, "</a:t>
            </a:r>
            <a:r>
              <a:rPr lang="zh-CN" altLang="en-US" sz="1800" b="1" dirty="0"/>
              <a:t>张庆华“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stu2.PrintStudent();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23850" y="323850"/>
            <a:ext cx="55691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6300788" y="1412875"/>
            <a:ext cx="1614487" cy="3365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code( num )</a:t>
            </a:r>
          </a:p>
        </p:txBody>
      </p:sp>
      <p:sp>
        <p:nvSpPr>
          <p:cNvPr id="1394695" name="Oval 7"/>
          <p:cNvSpPr>
            <a:spLocks noChangeArrowheads="1"/>
          </p:cNvSpPr>
          <p:nvPr/>
        </p:nvSpPr>
        <p:spPr bwMode="auto">
          <a:xfrm>
            <a:off x="2987675" y="4003675"/>
            <a:ext cx="720725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6" name="Oval 8"/>
          <p:cNvSpPr>
            <a:spLocks noChangeArrowheads="1"/>
          </p:cNvSpPr>
          <p:nvPr/>
        </p:nvSpPr>
        <p:spPr bwMode="auto">
          <a:xfrm>
            <a:off x="2987675" y="4652963"/>
            <a:ext cx="720725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7" name="AutoShape 9"/>
          <p:cNvSpPr>
            <a:spLocks/>
          </p:cNvSpPr>
          <p:nvPr/>
        </p:nvSpPr>
        <p:spPr bwMode="auto">
          <a:xfrm>
            <a:off x="5867400" y="314166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3829"/>
              <a:gd name="adj5" fmla="val 169139"/>
              <a:gd name="adj6" fmla="val -8897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建立对象时对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常数据成员赋值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animBg="1"/>
      <p:bldP spid="1394695" grpId="0" animBg="1"/>
      <p:bldP spid="1394696" grpId="0" animBg="1"/>
      <p:bldP spid="139469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Student::Student(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d,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, char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 ) : code(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strcpy_s</a:t>
            </a:r>
            <a:r>
              <a:rPr lang="en-US" altLang="zh-CN" sz="1800" b="1" dirty="0"/>
              <a:t>(name, 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name[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birthday.year</a:t>
            </a:r>
            <a:r>
              <a:rPr lang="en-US" altLang="zh-CN" sz="1800" b="1" dirty="0"/>
              <a:t>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birthday.month</a:t>
            </a:r>
            <a:r>
              <a:rPr lang="en-US" altLang="zh-CN" sz="1800" b="1" dirty="0"/>
              <a:t>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birthday.day</a:t>
            </a:r>
            <a:r>
              <a:rPr lang="en-US" altLang="zh-CN" sz="1800" b="1" dirty="0"/>
              <a:t>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Student stu1( 1990, 3, 21, 1001, "</a:t>
            </a:r>
            <a:r>
              <a:rPr lang="zh-CN" altLang="en-US" sz="1800" b="1" dirty="0"/>
              <a:t>陈春“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Student </a:t>
            </a:r>
            <a:r>
              <a:rPr lang="en-US" altLang="zh-CN" sz="1800" b="1" dirty="0" smtClean="0"/>
              <a:t>stu2(1965</a:t>
            </a:r>
            <a:r>
              <a:rPr lang="en-US" altLang="zh-CN" sz="1800" b="1" dirty="0"/>
              <a:t>, 10, 1, 1002, "</a:t>
            </a:r>
            <a:r>
              <a:rPr lang="zh-CN" altLang="en-US" sz="1800" b="1" dirty="0"/>
              <a:t>张庆华“ </a:t>
            </a:r>
            <a:r>
              <a:rPr lang="en-US" altLang="zh-CN" sz="1800" b="1" dirty="0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3850" y="323850"/>
            <a:ext cx="55691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pic>
        <p:nvPicPr>
          <p:cNvPr id="1761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38" y="5013325"/>
            <a:ext cx="65563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673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T_class</a:t>
            </a:r>
            <a:endParaRPr lang="en-US" altLang="zh-CN" sz="1800" b="1" dirty="0"/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j )  { a=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t1( 1, 2 );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006600"/>
                </a:solidFill>
              </a:rPr>
              <a:t>//t1.a=5;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t1.b=6;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t2.b=6;</a:t>
            </a:r>
            <a:endParaRPr lang="en-US" altLang="zh-CN" sz="1800" b="1" dirty="0"/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&lt;&lt;"t1.a="&lt;&lt;t1.a&lt;&lt;'\t'&lt;&lt;"t1.b="&lt;&lt;t1.b&lt;&lt;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&lt;&lt;"t2.a="&lt;&lt;t2.a&lt;&lt;'\t'&lt;&lt;"t2.b="&lt;&lt;t2.b&lt;&lt;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96741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9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8" grpId="0"/>
      <p:bldP spid="1396739" grpId="0"/>
      <p:bldP spid="1396741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T_class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)  { a=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t1( 1, 2 );		</a:t>
            </a:r>
            <a:r>
              <a:rPr lang="en-US" altLang="zh-CN" sz="1800" b="1" i="1" dirty="0">
                <a:solidFill>
                  <a:srgbClr val="006600"/>
                </a:solidFill>
              </a:rPr>
              <a:t>//t1</a:t>
            </a:r>
            <a:r>
              <a:rPr lang="zh-CN" altLang="en-US" sz="1800" b="1" i="1" dirty="0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/>
              <a:t> 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//t1.a=5;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6600"/>
                </a:solidFill>
              </a:rPr>
              <a:t>  //</a:t>
            </a:r>
            <a:r>
              <a:rPr lang="en-US" altLang="zh-CN" sz="1800" dirty="0" smtClean="0">
                <a:solidFill>
                  <a:srgbClr val="006600"/>
                </a:solidFill>
              </a:rPr>
              <a:t>t1.b=6;</a:t>
            </a:r>
            <a:r>
              <a:rPr lang="en-US" altLang="zh-CN" sz="1800" dirty="0">
                <a:solidFill>
                  <a:srgbClr val="006600"/>
                </a:solidFill>
              </a:rPr>
              <a:t>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t2.b=6;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&lt;&lt;"t1.a="&lt;&lt;t1.a&lt;&lt;'\t'&lt;&lt;"t1.b="&lt;&lt;t1.b&lt;&lt;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&lt;&lt;"t2.a="&lt;&lt;t2.a&lt;&lt;'\t'&lt;&lt;"t2.b="&lt;&lt;t2.b&lt;&lt;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116013" y="3500438"/>
            <a:ext cx="26495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  <a:r>
              <a:rPr lang="en-US" altLang="zh-CN" sz="2000" b="1"/>
              <a:t> T_class t1( 1, 2 );</a:t>
            </a:r>
          </a:p>
        </p:txBody>
      </p:sp>
      <p:sp>
        <p:nvSpPr>
          <p:cNvPr id="1397767" name="Oval 7"/>
          <p:cNvSpPr>
            <a:spLocks noChangeArrowheads="1"/>
          </p:cNvSpPr>
          <p:nvPr/>
        </p:nvSpPr>
        <p:spPr bwMode="auto">
          <a:xfrm>
            <a:off x="1042988" y="3284538"/>
            <a:ext cx="280828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7768" name="AutoShape 8"/>
          <p:cNvSpPr>
            <a:spLocks/>
          </p:cNvSpPr>
          <p:nvPr/>
        </p:nvSpPr>
        <p:spPr bwMode="auto">
          <a:xfrm>
            <a:off x="5508625" y="148431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6458"/>
              <a:gd name="adj5" fmla="val 246491"/>
              <a:gd name="adj6" fmla="val -99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通过构造函数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对数据成员初始化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7" grpId="0" animBg="1"/>
      <p:bldP spid="1397768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8787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T_class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b="1" dirty="0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a, b;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)  { a=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t1( 1, 2 );	</a:t>
            </a:r>
            <a:r>
              <a:rPr lang="en-US" altLang="zh-CN" sz="1800" b="1" i="1" dirty="0">
                <a:solidFill>
                  <a:srgbClr val="006600"/>
                </a:solidFill>
              </a:rPr>
              <a:t>//t1</a:t>
            </a:r>
            <a:r>
              <a:rPr lang="zh-CN" altLang="en-US" sz="1800" b="1" i="1" dirty="0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6600"/>
                </a:solidFill>
              </a:rPr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</a:t>
            </a:r>
            <a:r>
              <a:rPr lang="en-US" altLang="zh-CN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t1.b=6;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dirty="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t2.b=6;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&lt;&lt;"t1.a="&lt;&lt;t1.a&lt;&lt;'\t'&lt;&lt;"t1.b="&lt;&lt;t1.b&lt;&lt;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&lt;&lt;"t2.a="&lt;&lt;t2.a&lt;&lt;'\t'&lt;&lt;"t2.b="&lt;&lt;t2.b&lt;&lt;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8790" name="Oval 6"/>
          <p:cNvSpPr>
            <a:spLocks noChangeArrowheads="1"/>
          </p:cNvSpPr>
          <p:nvPr/>
        </p:nvSpPr>
        <p:spPr bwMode="auto">
          <a:xfrm>
            <a:off x="1116013" y="3429000"/>
            <a:ext cx="2376487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1" name="Oval 7"/>
          <p:cNvSpPr>
            <a:spLocks noChangeArrowheads="1"/>
          </p:cNvSpPr>
          <p:nvPr/>
        </p:nvSpPr>
        <p:spPr bwMode="auto">
          <a:xfrm>
            <a:off x="900113" y="41481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2" name="AutoShape 8"/>
          <p:cNvSpPr>
            <a:spLocks/>
          </p:cNvSpPr>
          <p:nvPr/>
        </p:nvSpPr>
        <p:spPr bwMode="auto">
          <a:xfrm>
            <a:off x="4932363" y="26368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常对象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数据成员赋值非法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90" grpId="0" animBg="1"/>
      <p:bldP spid="1398791" grpId="0" animBg="1"/>
      <p:bldP spid="139879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9811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T_class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b="1" dirty="0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a, b;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)  { a=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T_class</a:t>
            </a:r>
            <a:r>
              <a:rPr lang="en-US" altLang="zh-CN" sz="1800" dirty="0"/>
              <a:t> t1( 1, 2 );	</a:t>
            </a:r>
            <a:r>
              <a:rPr lang="en-US" altLang="zh-CN" sz="1800" i="1" dirty="0">
                <a:solidFill>
                  <a:srgbClr val="006600"/>
                </a:solidFill>
              </a:rPr>
              <a:t>//t1</a:t>
            </a:r>
            <a:r>
              <a:rPr lang="zh-CN" altLang="en-US" sz="1800" i="1" dirty="0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/>
              <a:t>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dirty="0">
                <a:solidFill>
                  <a:srgbClr val="006600"/>
                </a:solidFill>
              </a:rPr>
              <a:t>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</a:t>
            </a:r>
            <a:r>
              <a:rPr lang="en-US" altLang="zh-CN" sz="1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t1.b=6;</a:t>
            </a:r>
            <a:r>
              <a:rPr lang="en-US" altLang="zh-CN" sz="1800" dirty="0">
                <a:solidFill>
                  <a:srgbClr val="006600"/>
                </a:solidFill>
              </a:rPr>
              <a:t>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t2.b=6;</a:t>
            </a:r>
            <a:endParaRPr lang="en-US" altLang="zh-CN" sz="18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&lt;&lt;"t1.a="&lt;&lt;t1.a&lt;&lt;'\t'&lt;&lt;"t1.b="&lt;&lt;t1.b&lt;&lt;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&lt;&lt;"t2.a="&lt;&lt;t2.a&lt;&lt;'\t'&lt;&lt;"t2.b="&lt;&lt;t2.b&lt;&lt;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9814" name="Oval 6"/>
          <p:cNvSpPr>
            <a:spLocks noChangeArrowheads="1"/>
          </p:cNvSpPr>
          <p:nvPr/>
        </p:nvSpPr>
        <p:spPr bwMode="auto">
          <a:xfrm>
            <a:off x="900113" y="3789363"/>
            <a:ext cx="2087562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5" name="Oval 7"/>
          <p:cNvSpPr>
            <a:spLocks noChangeArrowheads="1"/>
          </p:cNvSpPr>
          <p:nvPr/>
        </p:nvSpPr>
        <p:spPr bwMode="auto">
          <a:xfrm>
            <a:off x="900113" y="47958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6" name="AutoShape 8"/>
          <p:cNvSpPr>
            <a:spLocks/>
          </p:cNvSpPr>
          <p:nvPr/>
        </p:nvSpPr>
        <p:spPr bwMode="auto">
          <a:xfrm>
            <a:off x="4787900" y="2924175"/>
            <a:ext cx="2232025" cy="792163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非常对象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数据成员赋值合法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4" grpId="0" animBg="1"/>
      <p:bldP spid="1399815" grpId="0" animBg="1"/>
      <p:bldP spid="139981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T_class</a:t>
            </a:r>
            <a:endParaRPr lang="en-US" altLang="zh-CN" sz="18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a, b;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j )  { a=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t1( 1, 2 );	</a:t>
            </a:r>
            <a:r>
              <a:rPr lang="en-US" altLang="zh-CN" sz="1800" b="1" i="1" dirty="0">
                <a:solidFill>
                  <a:srgbClr val="006600"/>
                </a:solidFill>
              </a:rPr>
              <a:t>//t1</a:t>
            </a:r>
            <a:r>
              <a:rPr lang="zh-CN" altLang="en-US" sz="1800" b="1" i="1" dirty="0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6600"/>
                </a:solidFill>
              </a:rPr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</a:t>
            </a:r>
            <a:r>
              <a:rPr lang="en-US" altLang="zh-CN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t1.b=6;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t2.b=6;</a:t>
            </a:r>
            <a:endParaRPr lang="en-US" altLang="zh-CN" sz="18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&lt;&lt;"t1.a="&lt;&lt;t1.a&lt;&lt;'\t'&lt;&lt;"t1.b="&lt;&lt;t1.b&lt;&lt;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&lt;&lt;"t2.a="&lt;&lt;t2.a&lt;&lt;'\t'&lt;&lt;"t2.b="&lt;&lt;t2.b&lt;&lt;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  <p:pic>
        <p:nvPicPr>
          <p:cNvPr id="14008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2205038"/>
            <a:ext cx="318928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T_class</a:t>
            </a:r>
            <a:endParaRPr lang="en-US" altLang="zh-CN" sz="18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a, b;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j )  { a=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{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t1( 1, 2 );	</a:t>
            </a:r>
            <a:r>
              <a:rPr lang="en-US" altLang="zh-CN" sz="1800" b="1" i="1" dirty="0">
                <a:solidFill>
                  <a:srgbClr val="006600"/>
                </a:solidFill>
              </a:rPr>
              <a:t>//t1</a:t>
            </a:r>
            <a:r>
              <a:rPr lang="zh-CN" altLang="en-US" sz="1800" b="1" i="1" dirty="0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b="1" dirty="0" err="1"/>
              <a:t>T_class</a:t>
            </a:r>
            <a:r>
              <a:rPr lang="en-US" altLang="zh-CN" sz="1800" b="1" dirty="0"/>
              <a:t>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6600"/>
                </a:solidFill>
              </a:rPr>
              <a:t>  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</a:t>
            </a:r>
            <a:r>
              <a:rPr lang="en-US" altLang="zh-CN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t1.b=6;</a:t>
            </a:r>
            <a:r>
              <a:rPr lang="en-US" altLang="zh-CN" sz="1800" b="1" dirty="0">
                <a:solidFill>
                  <a:srgbClr val="006600"/>
                </a:solidFill>
              </a:rPr>
              <a:t>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t2.b=6;</a:t>
            </a:r>
            <a:endParaRPr lang="en-US" altLang="zh-CN" sz="18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&lt;&lt;"t1.a="&lt;&lt;t1.a&lt;&lt;'\t'&lt;&lt;"t1.b="&lt;&lt;t1.b&lt;&lt;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&lt;&lt;"t2.a="&lt;&lt;t2.a&lt;&lt;'\t'&lt;&lt;"t2.b="&lt;&lt;t2.b&lt;&lt;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/>
              <a:t>}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84213" y="404813"/>
            <a:ext cx="25362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6-17  </a:t>
            </a:r>
            <a:r>
              <a:rPr lang="zh-CN" altLang="en-US" sz="2000" b="1" i="1" dirty="0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 dirty="0">
                <a:solidFill>
                  <a:srgbClr val="C0C0C0"/>
                </a:solidFill>
              </a:rPr>
              <a:t>// </a:t>
            </a:r>
            <a:r>
              <a:rPr lang="zh-CN" altLang="en-US" sz="2000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2000" i="1" dirty="0" smtClean="0">
                <a:solidFill>
                  <a:srgbClr val="C0C0C0"/>
                </a:solidFill>
              </a:rPr>
              <a:t>6-1  </a:t>
            </a:r>
            <a:r>
              <a:rPr lang="zh-CN" altLang="en-US" sz="2000" i="1" dirty="0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#include&lt;</a:t>
            </a:r>
            <a:r>
              <a:rPr lang="en-US" altLang="zh-CN" sz="1800" dirty="0" err="1">
                <a:solidFill>
                  <a:srgbClr val="C0C0C0"/>
                </a:solidFill>
              </a:rPr>
              <a:t>iostream</a:t>
            </a:r>
            <a:r>
              <a:rPr lang="en-US" altLang="zh-CN" sz="1800" dirty="0">
                <a:solidFill>
                  <a:srgbClr val="C0C0C0"/>
                </a:solidFill>
              </a:rPr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C0C0C0"/>
                </a:solidFill>
              </a:rPr>
              <a:t>std</a:t>
            </a:r>
            <a:r>
              <a:rPr lang="en-US" altLang="zh-CN" sz="1800" dirty="0">
                <a:solidFill>
                  <a:srgbClr val="C0C0C0"/>
                </a:solidFill>
              </a:rPr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class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endParaRPr lang="en-US" altLang="zh-CN" sz="1800" dirty="0">
              <a:solidFill>
                <a:srgbClr val="C0C0C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void  Set(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m,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d,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</a:t>
            </a:r>
            <a:r>
              <a:rPr lang="en-US" altLang="zh-CN" sz="1800" dirty="0" err="1">
                <a:solidFill>
                  <a:srgbClr val="C0C0C0"/>
                </a:solidFill>
              </a:rPr>
              <a:t>IsLeapYear</a:t>
            </a:r>
            <a:r>
              <a:rPr lang="en-US" altLang="zh-CN" sz="1800" dirty="0">
                <a:solidFill>
                  <a:srgbClr val="C0C0C0"/>
                </a:solidFill>
              </a:rPr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void  Print()  { </a:t>
            </a:r>
            <a:r>
              <a:rPr lang="en-US" altLang="zh-CN" sz="1800" dirty="0" err="1">
                <a:solidFill>
                  <a:srgbClr val="C0C0C0"/>
                </a:solidFill>
              </a:rPr>
              <a:t>cout</a:t>
            </a:r>
            <a:r>
              <a:rPr lang="en-US" altLang="zh-CN" sz="1800" dirty="0">
                <a:solidFill>
                  <a:srgbClr val="C0C0C0"/>
                </a:solidFill>
              </a:rPr>
              <a:t> &lt;&lt; year &lt;&lt; "." &lt;&lt; month &lt;&lt; "." &lt;&lt; day &lt;&lt; </a:t>
            </a:r>
            <a:r>
              <a:rPr lang="en-US" altLang="zh-CN" sz="1800" dirty="0" err="1">
                <a:solidFill>
                  <a:srgbClr val="C0C0C0"/>
                </a:solidFill>
              </a:rPr>
              <a:t>endl</a:t>
            </a:r>
            <a:r>
              <a:rPr lang="en-US" altLang="zh-CN" sz="1800" dirty="0">
                <a:solidFill>
                  <a:srgbClr val="C0C0C0"/>
                </a:solidFill>
              </a:rPr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month;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day;    </a:t>
            </a: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>
                <a:solidFill>
                  <a:srgbClr val="C0C0C0"/>
                </a:solidFill>
              </a:rPr>
              <a:t>int</a:t>
            </a:r>
            <a:r>
              <a:rPr lang="en-US" altLang="zh-CN" sz="1800" dirty="0">
                <a:solidFill>
                  <a:srgbClr val="C0C0C0"/>
                </a:solidFill>
              </a:rPr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{  </a:t>
            </a:r>
            <a:r>
              <a:rPr lang="en-US" altLang="zh-CN" sz="1800" dirty="0" err="1">
                <a:solidFill>
                  <a:srgbClr val="C0C0C0"/>
                </a:solidFill>
              </a:rPr>
              <a:t>Tdate</a:t>
            </a:r>
            <a:r>
              <a:rPr lang="en-US" altLang="zh-CN" sz="1800" dirty="0">
                <a:solidFill>
                  <a:srgbClr val="C0C0C0"/>
                </a:solidFill>
              </a:rPr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    </a:t>
            </a:r>
            <a:r>
              <a:rPr lang="en-US" altLang="zh-CN" sz="1800" dirty="0" err="1">
                <a:solidFill>
                  <a:srgbClr val="C0C0C0"/>
                </a:solidFill>
              </a:rPr>
              <a:t>a.Set</a:t>
            </a:r>
            <a:r>
              <a:rPr lang="en-US" altLang="zh-CN" sz="1800" dirty="0">
                <a:solidFill>
                  <a:srgbClr val="C0C0C0"/>
                </a:solidFill>
              </a:rPr>
              <a:t> (10, </a:t>
            </a:r>
            <a:r>
              <a:rPr lang="en-US" altLang="zh-CN" sz="1800" dirty="0" smtClean="0">
                <a:solidFill>
                  <a:srgbClr val="C0C0C0"/>
                </a:solidFill>
              </a:rPr>
              <a:t>16, </a:t>
            </a:r>
            <a:r>
              <a:rPr lang="en-US" altLang="zh-CN" sz="1800" dirty="0">
                <a:solidFill>
                  <a:srgbClr val="C0C0C0"/>
                </a:solidFill>
              </a:rPr>
              <a:t>2003) ;    </a:t>
            </a:r>
            <a:r>
              <a:rPr lang="en-US" altLang="zh-CN" sz="1800" dirty="0" err="1">
                <a:solidFill>
                  <a:srgbClr val="C0C0C0"/>
                </a:solidFill>
              </a:rPr>
              <a:t>a.Print</a:t>
            </a:r>
            <a:r>
              <a:rPr lang="en-US" altLang="zh-CN" sz="1800" dirty="0">
                <a:solidFill>
                  <a:srgbClr val="C0C0C0"/>
                </a:solidFill>
              </a:rPr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4038600" y="1670050"/>
            <a:ext cx="4876800" cy="3663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类说明的一般形式为：</a:t>
            </a:r>
            <a:r>
              <a:rPr lang="zh-CN" altLang="en-US" sz="2000" b="1">
                <a:solidFill>
                  <a:schemeClr val="folHlink"/>
                </a:solidFill>
              </a:rPr>
              <a:t>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class</a:t>
            </a:r>
            <a:r>
              <a:rPr lang="en-US" altLang="zh-CN" sz="2000" b="1"/>
              <a:t> </a:t>
            </a:r>
            <a:r>
              <a:rPr lang="zh-CN" altLang="en-US" sz="2000" b="1" i="1"/>
              <a:t>类名</a:t>
            </a:r>
            <a:endParaRPr lang="zh-CN" altLang="en-US" sz="2000" b="1"/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{ </a:t>
            </a:r>
            <a:r>
              <a:rPr lang="en-US" altLang="zh-CN" sz="2000" b="1">
                <a:solidFill>
                  <a:srgbClr val="0000FF"/>
                </a:solidFill>
              </a:rPr>
              <a:t>public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公有段数据成员和成员函数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protected</a:t>
            </a:r>
            <a:r>
              <a:rPr lang="en-US" altLang="zh-CN" sz="2000" b="1"/>
              <a:t>: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保护段数据成员和成员函数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private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私有数据成员和成员函数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4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14388" y="1330325"/>
            <a:ext cx="6205537" cy="4043363"/>
            <a:chOff x="513" y="838"/>
            <a:chExt cx="3909" cy="2547"/>
          </a:xfrm>
        </p:grpSpPr>
        <p:sp>
          <p:nvSpPr>
            <p:cNvPr id="183302" name="Text Box 3"/>
            <p:cNvSpPr txBox="1">
              <a:spLocks noChangeArrowheads="1"/>
            </p:cNvSpPr>
            <p:nvPr/>
          </p:nvSpPr>
          <p:spPr bwMode="auto">
            <a:xfrm>
              <a:off x="513" y="838"/>
              <a:ext cx="3909" cy="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#include&lt;iostream&gt;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using namespace std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class  Simple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{   int  x, y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public :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setXY ( int a, int b) { x = a ;  y = b ; }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printXY() { cout &lt;&lt; x &lt;&lt; "," &lt;&lt; y &lt;&lt; endl ; }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</a:t>
              </a:r>
            </a:p>
          </p:txBody>
        </p:sp>
        <p:sp>
          <p:nvSpPr>
            <p:cNvPr id="183303" name="Text Box 4"/>
            <p:cNvSpPr txBox="1">
              <a:spLocks noChangeArrowheads="1"/>
            </p:cNvSpPr>
            <p:nvPr/>
          </p:nvSpPr>
          <p:spPr bwMode="auto">
            <a:xfrm>
              <a:off x="513" y="2614"/>
              <a:ext cx="3216" cy="55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6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spAutoFit/>
              <a:flatTx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 constFun ( )</a:t>
              </a:r>
              <a:endParaRPr lang="en-US" altLang="zh-CN" sz="2000" b="1">
                <a:solidFill>
                  <a:srgbClr val="0000FF"/>
                </a:solidFill>
              </a:endParaRP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    { x ++ ; y ++ ; }</a:t>
              </a:r>
            </a:p>
          </p:txBody>
        </p:sp>
        <p:sp>
          <p:nvSpPr>
            <p:cNvPr id="183304" name="Rectangle 5"/>
            <p:cNvSpPr>
              <a:spLocks noChangeArrowheads="1"/>
            </p:cNvSpPr>
            <p:nvPr/>
          </p:nvSpPr>
          <p:spPr bwMode="auto">
            <a:xfrm>
              <a:off x="513" y="3077"/>
              <a:ext cx="2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} ;</a:t>
              </a:r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33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402889" name="Rectangle 9"/>
          <p:cNvSpPr>
            <a:spLocks noChangeArrowheads="1"/>
          </p:cNvSpPr>
          <p:nvPr/>
        </p:nvSpPr>
        <p:spPr bwMode="auto">
          <a:xfrm>
            <a:off x="684213" y="404813"/>
            <a:ext cx="30524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常成员函数测试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7" grpId="0"/>
      <p:bldP spid="140288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84213" y="404813"/>
            <a:ext cx="30524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09032" name="Oval 8"/>
          <p:cNvSpPr>
            <a:spLocks noChangeArrowheads="1"/>
          </p:cNvSpPr>
          <p:nvPr/>
        </p:nvSpPr>
        <p:spPr bwMode="auto">
          <a:xfrm>
            <a:off x="1547813" y="4652963"/>
            <a:ext cx="1511300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9033" name="AutoShape 9"/>
          <p:cNvSpPr>
            <a:spLocks/>
          </p:cNvSpPr>
          <p:nvPr/>
        </p:nvSpPr>
        <p:spPr bwMode="auto">
          <a:xfrm>
            <a:off x="5364163" y="22050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修改数据成员合法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32" grpId="0" animBg="1"/>
      <p:bldP spid="140903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0053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84213" y="404813"/>
            <a:ext cx="30524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0057" name="AutoShape 9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7" grpId="0" animBg="1"/>
      <p:bldP spid="1410058" grpId="0" autoUpdateAnimBg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1077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684213" y="404813"/>
            <a:ext cx="30524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1080" name="AutoShape 8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修改数据成员非法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1082" name="Oval 10"/>
          <p:cNvSpPr>
            <a:spLocks noChangeArrowheads="1"/>
          </p:cNvSpPr>
          <p:nvPr/>
        </p:nvSpPr>
        <p:spPr bwMode="auto">
          <a:xfrm>
            <a:off x="1547813" y="4652963"/>
            <a:ext cx="1800225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82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2099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2101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84213" y="404813"/>
            <a:ext cx="30524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solidFill>
                  <a:schemeClr val="folHlink"/>
                </a:solidFill>
              </a:rPr>
              <a:t>//</a:t>
            </a:r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6-16  </a:t>
            </a:r>
            <a:r>
              <a:rPr lang="zh-CN" altLang="en-US" sz="2000" b="1" i="1" dirty="0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87400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2107" name="Rectangle 11"/>
          <p:cNvSpPr>
            <a:spLocks noChangeArrowheads="1"/>
          </p:cNvSpPr>
          <p:nvPr/>
        </p:nvSpPr>
        <p:spPr bwMode="auto">
          <a:xfrm>
            <a:off x="812800" y="3660775"/>
            <a:ext cx="5105400" cy="48895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/>
              <a:t>     void  constFun (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 i="1">
                <a:solidFill>
                  <a:srgbClr val="9900CC"/>
                </a:solidFill>
              </a:rPr>
              <a:t>Simple * </a:t>
            </a:r>
            <a:r>
              <a:rPr lang="en-US" altLang="zh-CN" sz="2000" b="1" i="1">
                <a:solidFill>
                  <a:srgbClr val="0000FF"/>
                </a:solidFill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</a:rPr>
              <a:t> this</a:t>
            </a:r>
            <a:r>
              <a:rPr lang="en-US" altLang="zh-CN" sz="2000"/>
              <a:t> ) 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412108" name="AutoShape 12"/>
          <p:cNvSpPr>
            <a:spLocks/>
          </p:cNvSpPr>
          <p:nvPr/>
        </p:nvSpPr>
        <p:spPr bwMode="auto">
          <a:xfrm>
            <a:off x="5580063" y="1412875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3958"/>
              <a:gd name="adj5" fmla="val 231250"/>
              <a:gd name="adj6" fmla="val -9088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是指向常量的常指针</a:t>
            </a:r>
          </a:p>
        </p:txBody>
      </p:sp>
      <p:sp>
        <p:nvSpPr>
          <p:cNvPr id="1412109" name="Oval 13"/>
          <p:cNvSpPr>
            <a:spLocks noChangeArrowheads="1"/>
          </p:cNvSpPr>
          <p:nvPr/>
        </p:nvSpPr>
        <p:spPr bwMode="auto">
          <a:xfrm rot="-8156093">
            <a:off x="2771775" y="3789363"/>
            <a:ext cx="1152525" cy="863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1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107" grpId="0" animBg="1" autoUpdateAnimBg="0"/>
      <p:bldP spid="1412108" grpId="0" animBg="1" autoUpdateAnimBg="0"/>
      <p:bldP spid="141210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6.3.2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静态成员 </a:t>
            </a:r>
          </a:p>
        </p:txBody>
      </p:sp>
      <p:sp>
        <p:nvSpPr>
          <p:cNvPr id="1413123" name="Text Box 3"/>
          <p:cNvSpPr txBox="1">
            <a:spLocks noChangeArrowheads="1"/>
          </p:cNvSpPr>
          <p:nvPr/>
        </p:nvSpPr>
        <p:spPr bwMode="auto">
          <a:xfrm>
            <a:off x="1233488" y="2205038"/>
            <a:ext cx="66516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类成员冠以</a:t>
            </a:r>
            <a:r>
              <a:rPr lang="en-US" altLang="zh-CN" sz="2000" b="1"/>
              <a:t>static</a:t>
            </a:r>
            <a:r>
              <a:rPr lang="zh-CN" altLang="en-US" sz="2000" b="1"/>
              <a:t>声明时，称为静态成员。</a:t>
            </a:r>
            <a:r>
              <a:rPr lang="zh-CN" altLang="en-US" sz="2000"/>
              <a:t> </a:t>
            </a:r>
            <a:endParaRPr lang="zh-CN" altLang="en-US" sz="2000" b="1"/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静态数据成员为同类对象共享。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静态成员函数与静态数据成员协同操作。</a:t>
            </a:r>
            <a:r>
              <a:rPr lang="zh-CN" altLang="en-US" sz="2000"/>
              <a:t>  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2" grpId="0" autoUpdateAnimBg="0"/>
      <p:bldP spid="1413123" grpId="0" build="p" autoUpdateAnimBg="0" advAuto="100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1905000" y="1300163"/>
            <a:ext cx="5270500" cy="12223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sz="1800"/>
              <a:t>  </a:t>
            </a:r>
            <a:r>
              <a:rPr lang="en-US" altLang="zh-CN" sz="1800"/>
              <a:t>class  X {  char  ch ;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1800" b="1">
                <a:solidFill>
                  <a:schemeClr val="accent2"/>
                </a:solidFill>
              </a:rPr>
              <a:t>  int s ;</a:t>
            </a:r>
            <a:r>
              <a:rPr lang="en-US" altLang="zh-CN" sz="1800"/>
              <a:t>  …... };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int X :: s = 0 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X  a , b , c , d ;</a:t>
            </a:r>
          </a:p>
        </p:txBody>
      </p:sp>
      <p:sp>
        <p:nvSpPr>
          <p:cNvPr id="1292291" name="Text Box 3"/>
          <p:cNvSpPr txBox="1">
            <a:spLocks noChangeArrowheads="1"/>
          </p:cNvSpPr>
          <p:nvPr/>
        </p:nvSpPr>
        <p:spPr bwMode="auto">
          <a:xfrm>
            <a:off x="3733800" y="2743200"/>
            <a:ext cx="1752600" cy="222091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/>
              <a:t>   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CN" sz="1800" b="1"/>
              <a:t>     b . ch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2" name="Text Box 4"/>
          <p:cNvSpPr txBox="1">
            <a:spLocks noChangeArrowheads="1"/>
          </p:cNvSpPr>
          <p:nvPr/>
        </p:nvSpPr>
        <p:spPr bwMode="auto">
          <a:xfrm>
            <a:off x="3657600" y="3836988"/>
            <a:ext cx="3810000" cy="815975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1800" b="1"/>
              <a:t>		                   c . ch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3581400" y="3927475"/>
            <a:ext cx="1828800" cy="1752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    d . ch</a:t>
            </a:r>
          </a:p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465138" y="766763"/>
            <a:ext cx="144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示例：</a:t>
            </a:r>
          </a:p>
        </p:txBody>
      </p:sp>
      <p:sp>
        <p:nvSpPr>
          <p:cNvPr id="1292295" name="Text Box 7"/>
          <p:cNvSpPr txBox="1">
            <a:spLocks noChangeArrowheads="1"/>
          </p:cNvSpPr>
          <p:nvPr/>
        </p:nvSpPr>
        <p:spPr bwMode="auto">
          <a:xfrm>
            <a:off x="1295400" y="4038600"/>
            <a:ext cx="4267200" cy="84455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  a . ch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6" name="Rectangle 8"/>
          <p:cNvSpPr>
            <a:spLocks noChangeArrowheads="1"/>
          </p:cNvSpPr>
          <p:nvPr/>
        </p:nvSpPr>
        <p:spPr bwMode="auto">
          <a:xfrm>
            <a:off x="3751263" y="4202113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int s ;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0" grpId="0" animBg="1"/>
      <p:bldP spid="1292291" grpId="0" animBg="1" autoUpdateAnimBg="0"/>
      <p:bldP spid="1292292" grpId="0" animBg="1" autoUpdateAnimBg="0"/>
      <p:bldP spid="1292293" grpId="0" animBg="1" autoUpdateAnimBg="0"/>
      <p:bldP spid="1292294" grpId="0" autoUpdateAnimBg="0"/>
      <p:bldP spid="1292295" grpId="0" animBg="1" autoUpdateAnimBg="0"/>
      <p:bldP spid="1292296" grpId="0" autoUpdateAnimBg="0"/>
      <p:bldP spid="1292300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52963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6-19  </a:t>
            </a:r>
            <a:r>
              <a:rPr lang="zh-CN" altLang="en-US" sz="2000" b="1" i="1" dirty="0">
                <a:solidFill>
                  <a:srgbClr val="008000"/>
                </a:solidFill>
              </a:rPr>
              <a:t>静态数据成员的说明和初始化</a:t>
            </a:r>
            <a:r>
              <a:rPr lang="zh-CN" altLang="en-US" sz="2000" b="1" dirty="0">
                <a:solidFill>
                  <a:srgbClr val="00CC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    static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void  </a:t>
            </a:r>
            <a:r>
              <a:rPr lang="en-US" altLang="zh-CN" sz="1800" b="1" dirty="0" err="1"/>
              <a:t>setnum</a:t>
            </a:r>
            <a:r>
              <a:rPr lang="en-US" altLang="zh-CN" sz="1800" b="1" dirty="0"/>
              <a:t> 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) {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void  </a:t>
            </a:r>
            <a:r>
              <a:rPr lang="en-US" altLang="zh-CN" sz="1800" b="1" dirty="0" err="1"/>
              <a:t>shownum</a:t>
            </a:r>
            <a:r>
              <a:rPr lang="en-US" altLang="zh-CN" sz="1800" b="1" dirty="0"/>
              <a:t>()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 counter ::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a.shownum</a:t>
            </a:r>
            <a:r>
              <a:rPr lang="en-US" altLang="zh-CN" sz="1800" b="1" dirty="0"/>
              <a:t>() ;    </a:t>
            </a:r>
            <a:r>
              <a:rPr lang="en-US" altLang="zh-CN" sz="1800" b="1" dirty="0" err="1"/>
              <a:t>b.shownum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a.setnum</a:t>
            </a:r>
            <a:r>
              <a:rPr lang="en-US" altLang="zh-CN" sz="1800" b="1" dirty="0"/>
              <a:t>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a.shownum</a:t>
            </a:r>
            <a:r>
              <a:rPr lang="en-US" altLang="zh-CN" sz="1800" b="1" dirty="0"/>
              <a:t>() ;    </a:t>
            </a:r>
            <a:r>
              <a:rPr lang="en-US" altLang="zh-CN" sz="1800" b="1" dirty="0" err="1"/>
              <a:t>b.shownum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90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331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9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1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2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8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9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8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6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7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9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300"/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300"/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4" grpId="0" build="p" autoUpdateAnimBg="0" advAuto="100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6-19  </a:t>
            </a:r>
            <a:r>
              <a:rPr lang="zh-CN" altLang="en-US" sz="2000" b="1" i="1" dirty="0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 counter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  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 </a:t>
            </a:r>
            <a:r>
              <a:rPr lang="en-US" altLang="zh-CN" sz="1800" dirty="0" err="1"/>
              <a:t>setnum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) {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 }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 </a:t>
            </a:r>
            <a:r>
              <a:rPr lang="en-US" altLang="zh-CN" sz="1800" dirty="0" err="1"/>
              <a:t>shownum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&lt;&lt; '\t'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counter ::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  <a:r>
              <a:rPr lang="en-US" altLang="zh-CN" sz="1800" dirty="0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 counter  a , b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a.shownum</a:t>
            </a:r>
            <a:r>
              <a:rPr lang="en-US" altLang="zh-CN" sz="1800" dirty="0"/>
              <a:t>() ;    </a:t>
            </a:r>
            <a:r>
              <a:rPr lang="en-US" altLang="zh-CN" sz="1800" dirty="0" err="1"/>
              <a:t>b.shownum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a.setnum</a:t>
            </a:r>
            <a:r>
              <a:rPr lang="en-US" altLang="zh-CN" sz="1800" dirty="0"/>
              <a:t>(10)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a.shownum</a:t>
            </a:r>
            <a:r>
              <a:rPr lang="en-US" altLang="zh-CN" sz="1800" dirty="0"/>
              <a:t>() ;    </a:t>
            </a:r>
            <a:r>
              <a:rPr lang="en-US" altLang="zh-CN" sz="1800" dirty="0" err="1"/>
              <a:t>b.shownum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294339" name="AutoShape 3"/>
          <p:cNvSpPr>
            <a:spLocks/>
          </p:cNvSpPr>
          <p:nvPr/>
        </p:nvSpPr>
        <p:spPr bwMode="auto">
          <a:xfrm>
            <a:off x="5638800" y="2708275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6333"/>
              <a:gd name="adj5" fmla="val 115718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声明与定义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4340" name="Line 4"/>
          <p:cNvSpPr>
            <a:spLocks noChangeShapeType="1"/>
          </p:cNvSpPr>
          <p:nvPr/>
        </p:nvSpPr>
        <p:spPr bwMode="auto">
          <a:xfrm>
            <a:off x="3352800" y="2171700"/>
            <a:ext cx="175260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14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29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animBg="1" autoUpdateAnimBg="0"/>
      <p:bldP spid="129434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6-19   </a:t>
            </a:r>
            <a:r>
              <a:rPr lang="zh-CN" altLang="en-US" sz="2000" b="1" i="1" dirty="0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 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0000FF"/>
                </a:solidFill>
              </a:rPr>
              <a:t>void 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setnum</a:t>
            </a:r>
            <a:r>
              <a:rPr lang="en-US" altLang="zh-CN" sz="1800" b="1" dirty="0">
                <a:solidFill>
                  <a:srgbClr val="0000FF"/>
                </a:solidFill>
              </a:rPr>
              <a:t>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) { </a:t>
            </a:r>
            <a:r>
              <a:rPr lang="en-US" altLang="zh-CN" sz="1800" b="1" dirty="0" err="1">
                <a:solidFill>
                  <a:srgbClr val="0000FF"/>
                </a:solidFill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  void  </a:t>
            </a:r>
            <a:r>
              <a:rPr lang="en-US" altLang="zh-CN" sz="1800" b="1" dirty="0" err="1">
                <a:solidFill>
                  <a:srgbClr val="0000FF"/>
                </a:solidFill>
              </a:rPr>
              <a:t>shownum</a:t>
            </a:r>
            <a:r>
              <a:rPr lang="en-US" altLang="zh-CN" sz="1800" b="1" dirty="0">
                <a:solidFill>
                  <a:srgbClr val="0000FF"/>
                </a:solidFill>
              </a:rPr>
              <a:t>()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&lt;&lt; </a:t>
            </a:r>
            <a:r>
              <a:rPr lang="en-US" altLang="zh-CN" sz="1800" b="1" dirty="0" err="1">
                <a:solidFill>
                  <a:srgbClr val="0000FF"/>
                </a:solidFill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</a:rPr>
              <a:t>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counter ::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a.shownum</a:t>
            </a:r>
            <a:r>
              <a:rPr lang="en-US" altLang="zh-CN" sz="1800" dirty="0"/>
              <a:t>() ;    </a:t>
            </a:r>
            <a:r>
              <a:rPr lang="en-US" altLang="zh-CN" sz="1800" dirty="0" err="1"/>
              <a:t>b.shownum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a.setnum</a:t>
            </a:r>
            <a:r>
              <a:rPr lang="en-US" altLang="zh-CN" sz="1800" dirty="0"/>
              <a:t>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a.shownum</a:t>
            </a:r>
            <a:r>
              <a:rPr lang="en-US" altLang="zh-CN" sz="1800" dirty="0"/>
              <a:t>() ;    </a:t>
            </a:r>
            <a:r>
              <a:rPr lang="en-US" altLang="zh-CN" sz="1800" dirty="0" err="1"/>
              <a:t>b.shownum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295363" name="AutoShape 3"/>
          <p:cNvSpPr>
            <a:spLocks/>
          </p:cNvSpPr>
          <p:nvPr/>
        </p:nvSpPr>
        <p:spPr bwMode="auto">
          <a:xfrm>
            <a:off x="6324600" y="15113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3167"/>
              <a:gd name="adj5" fmla="val 127843"/>
              <a:gd name="adj6" fmla="val -85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5364" name="Oval 4"/>
          <p:cNvSpPr>
            <a:spLocks noChangeArrowheads="1"/>
          </p:cNvSpPr>
          <p:nvPr/>
        </p:nvSpPr>
        <p:spPr bwMode="auto">
          <a:xfrm>
            <a:off x="3657600" y="2598738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65" name="Oval 5"/>
          <p:cNvSpPr>
            <a:spLocks noChangeArrowheads="1"/>
          </p:cNvSpPr>
          <p:nvPr/>
        </p:nvSpPr>
        <p:spPr bwMode="auto">
          <a:xfrm>
            <a:off x="4038600" y="2924175"/>
            <a:ext cx="762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7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25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9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3" grpId="0" animBg="1" autoUpdateAnimBg="0"/>
      <p:bldP spid="1295364" grpId="0" animBg="1"/>
      <p:bldP spid="12953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14800" y="19812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790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7909" name="Rectangle 5"/>
          <p:cNvSpPr>
            <a:spLocks noChangeArrowheads="1"/>
          </p:cNvSpPr>
          <p:nvPr/>
        </p:nvSpPr>
        <p:spPr bwMode="auto">
          <a:xfrm>
            <a:off x="1600200" y="2667000"/>
            <a:ext cx="5715000" cy="18780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/>
              <a:t> 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*</a:t>
            </a:r>
            <a:r>
              <a:rPr lang="en-US" altLang="zh-CN" sz="1800" b="1" i="1"/>
              <a:t> next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auto">
          <a:xfrm>
            <a:off x="3657600" y="3443288"/>
            <a:ext cx="347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声明一个指向</a:t>
            </a:r>
            <a:r>
              <a:rPr lang="en-US" altLang="zh-CN" sz="1800" b="1" i="1">
                <a:solidFill>
                  <a:srgbClr val="008000"/>
                </a:solidFill>
              </a:rPr>
              <a:t>link</a:t>
            </a:r>
            <a:r>
              <a:rPr lang="zh-CN" altLang="en-US" sz="1800" b="1" i="1">
                <a:solidFill>
                  <a:srgbClr val="008000"/>
                </a:solidFill>
              </a:rPr>
              <a:t>类类型的指针</a:t>
            </a:r>
          </a:p>
        </p:txBody>
      </p:sp>
      <p:sp>
        <p:nvSpPr>
          <p:cNvPr id="1147911" name="Oval 7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8" grpId="0" build="p" autoUpdateAnimBg="0" advAuto="1000"/>
      <p:bldP spid="1147909" grpId="0" animBg="1" autoUpdateAnimBg="0"/>
      <p:bldP spid="1147910" grpId="0" autoUpdateAnimBg="0"/>
      <p:bldP spid="1147911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6-19   </a:t>
            </a:r>
            <a:r>
              <a:rPr lang="zh-CN" altLang="en-US" sz="2000" b="1" i="1" dirty="0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 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void  </a:t>
            </a:r>
            <a:r>
              <a:rPr lang="en-US" altLang="zh-CN" sz="1800" dirty="0" err="1"/>
              <a:t>setnum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) {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void  </a:t>
            </a:r>
            <a:r>
              <a:rPr lang="en-US" altLang="zh-CN" sz="1800" dirty="0" err="1"/>
              <a:t>shownum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counter ::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a.shownum</a:t>
            </a:r>
            <a:r>
              <a:rPr lang="en-US" altLang="zh-CN" sz="1800" b="1" dirty="0">
                <a:solidFill>
                  <a:srgbClr val="0000FF"/>
                </a:solidFill>
              </a:rPr>
              <a:t>() ;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b.shownum</a:t>
            </a:r>
            <a:r>
              <a:rPr lang="en-US" altLang="zh-CN" sz="1800" b="1" dirty="0">
                <a:solidFill>
                  <a:srgbClr val="0000FF"/>
                </a:solidFill>
              </a:rPr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a.setnum</a:t>
            </a:r>
            <a:r>
              <a:rPr lang="en-US" altLang="zh-CN" sz="1800" b="1" dirty="0">
                <a:solidFill>
                  <a:srgbClr val="0000FF"/>
                </a:solidFill>
              </a:rPr>
              <a:t>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a.shownum</a:t>
            </a:r>
            <a:r>
              <a:rPr lang="en-US" altLang="zh-CN" sz="1800" b="1" dirty="0">
                <a:solidFill>
                  <a:srgbClr val="0000FF"/>
                </a:solidFill>
              </a:rPr>
              <a:t>() ;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b.shownum</a:t>
            </a:r>
            <a:r>
              <a:rPr lang="en-US" altLang="zh-CN" sz="1800" b="1" dirty="0">
                <a:solidFill>
                  <a:srgbClr val="0000FF"/>
                </a:solidFill>
              </a:rPr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296387" name="AutoShape 3"/>
          <p:cNvSpPr>
            <a:spLocks/>
          </p:cNvSpPr>
          <p:nvPr/>
        </p:nvSpPr>
        <p:spPr bwMode="auto">
          <a:xfrm>
            <a:off x="4800600" y="3810000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19972"/>
              <a:gd name="adj5" fmla="val 127843"/>
              <a:gd name="adj6" fmla="val -7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私有静态数据成员</a:t>
            </a:r>
          </a:p>
        </p:txBody>
      </p:sp>
      <p:sp>
        <p:nvSpPr>
          <p:cNvPr id="129639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354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9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438" y="4365625"/>
            <a:ext cx="39052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6-19   </a:t>
            </a:r>
            <a:r>
              <a:rPr lang="zh-CN" altLang="en-US" sz="2000" b="1" i="1" dirty="0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    static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void  </a:t>
            </a:r>
            <a:r>
              <a:rPr lang="en-US" altLang="zh-CN" sz="1800" b="1" dirty="0" err="1"/>
              <a:t>setnum</a:t>
            </a:r>
            <a:r>
              <a:rPr lang="en-US" altLang="zh-CN" sz="1800" b="1" dirty="0"/>
              <a:t> 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) {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  void  </a:t>
            </a:r>
            <a:r>
              <a:rPr lang="en-US" altLang="zh-CN" sz="1800" b="1" dirty="0" err="1"/>
              <a:t>shownum</a:t>
            </a:r>
            <a:r>
              <a:rPr lang="en-US" altLang="zh-CN" sz="1800" b="1" dirty="0"/>
              <a:t>()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 counter ::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a.shownum</a:t>
            </a:r>
            <a:r>
              <a:rPr lang="en-US" altLang="zh-CN" sz="1800" b="1" dirty="0"/>
              <a:t>() ;    </a:t>
            </a:r>
            <a:r>
              <a:rPr lang="en-US" altLang="zh-CN" sz="1800" b="1" dirty="0" err="1"/>
              <a:t>b.shownum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a.setnum</a:t>
            </a:r>
            <a:r>
              <a:rPr lang="en-US" altLang="zh-CN" sz="1800" b="1" dirty="0"/>
              <a:t>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a.shownum</a:t>
            </a:r>
            <a:r>
              <a:rPr lang="en-US" altLang="zh-CN" sz="1800" b="1" dirty="0"/>
              <a:t>() ;    </a:t>
            </a:r>
            <a:r>
              <a:rPr lang="en-US" altLang="zh-CN" sz="1800" b="1" dirty="0" err="1"/>
              <a:t>b.shownum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1297415" name="Oval 7"/>
          <p:cNvSpPr>
            <a:spLocks noChangeArrowheads="1"/>
          </p:cNvSpPr>
          <p:nvPr/>
        </p:nvSpPr>
        <p:spPr bwMode="auto">
          <a:xfrm>
            <a:off x="1371600" y="5157788"/>
            <a:ext cx="3055938" cy="3603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97416" name="Oval 8"/>
          <p:cNvSpPr>
            <a:spLocks noChangeArrowheads="1"/>
          </p:cNvSpPr>
          <p:nvPr/>
        </p:nvSpPr>
        <p:spPr bwMode="auto">
          <a:xfrm>
            <a:off x="6419850" y="4556125"/>
            <a:ext cx="17526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7417" name="AutoShape 9"/>
          <p:cNvSpPr>
            <a:spLocks/>
          </p:cNvSpPr>
          <p:nvPr/>
        </p:nvSpPr>
        <p:spPr bwMode="auto">
          <a:xfrm>
            <a:off x="4106863" y="3311525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7000"/>
              <a:gd name="adj5" fmla="val 145644"/>
              <a:gd name="adj6" fmla="val 158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访问同一个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742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456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5" grpId="0" animBg="1" autoUpdateAnimBg="0"/>
      <p:bldP spid="1297416" grpId="0" animBg="1"/>
      <p:bldP spid="1297417" grpId="0" animBg="1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6-20 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just"/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just"/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class  counter</a:t>
            </a:r>
          </a:p>
          <a:p>
            <a:pPr algn="just"/>
            <a:r>
              <a:rPr lang="en-US" altLang="zh-CN" sz="1800" b="1" dirty="0"/>
              <a:t>{ public :</a:t>
            </a:r>
          </a:p>
          <a:p>
            <a:pPr algn="just"/>
            <a:r>
              <a:rPr lang="en-US" altLang="zh-CN" sz="1800" b="1" dirty="0"/>
              <a:t>      counter 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a) { mem = a; }</a:t>
            </a:r>
          </a:p>
          <a:p>
            <a:pPr algn="just"/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mem;	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 dirty="0"/>
              <a:t>     </a:t>
            </a:r>
            <a:r>
              <a:rPr lang="en-US" altLang="zh-CN" sz="1800" b="1" dirty="0"/>
              <a:t>static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 dirty="0"/>
              <a:t>} ;</a:t>
            </a:r>
          </a:p>
          <a:p>
            <a:pPr algn="just"/>
            <a:r>
              <a:rPr lang="en-US" altLang="zh-CN" sz="1800" b="1" dirty="0" err="1"/>
              <a:t>int</a:t>
            </a:r>
            <a:r>
              <a:rPr lang="en-US" altLang="zh-CN" sz="1800" b="1" dirty="0"/>
              <a:t>  counter ::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= 1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 dirty="0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just"/>
            <a:r>
              <a:rPr lang="en-US" altLang="zh-CN" sz="1800" b="1" dirty="0"/>
              <a:t>{  counter c(5);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  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 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&lt; 5 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++ )</a:t>
            </a:r>
          </a:p>
          <a:p>
            <a:pPr algn="just"/>
            <a:r>
              <a:rPr lang="en-US" altLang="zh-CN" sz="1800" b="1" dirty="0"/>
              <a:t>      { counter::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+=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   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counter::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&lt;&lt; '\t' ;</a:t>
            </a:r>
          </a:p>
          <a:p>
            <a:pPr algn="just"/>
            <a:r>
              <a:rPr lang="en-US" altLang="zh-CN" sz="1800" b="1" dirty="0"/>
              <a:t>      }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c.Smem</a:t>
            </a:r>
            <a:r>
              <a:rPr lang="en-US" altLang="zh-CN" sz="1800" b="1" dirty="0"/>
              <a:t> = "&lt;&lt;</a:t>
            </a:r>
            <a:r>
              <a:rPr lang="en-US" altLang="zh-CN" sz="1800" b="1" dirty="0" err="1"/>
              <a:t>c.Smem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c.mem</a:t>
            </a:r>
            <a:r>
              <a:rPr lang="en-US" altLang="zh-CN" sz="1800" b="1" dirty="0"/>
              <a:t> = "&lt;&lt;</a:t>
            </a:r>
            <a:r>
              <a:rPr lang="en-US" altLang="zh-CN" sz="1800" b="1" dirty="0" err="1"/>
              <a:t>c.mem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}</a:t>
            </a:r>
          </a:p>
        </p:txBody>
      </p:sp>
      <p:sp>
        <p:nvSpPr>
          <p:cNvPr id="129843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55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4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6-20 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just"/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/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class  counter</a:t>
            </a:r>
          </a:p>
          <a:p>
            <a:pPr algn="just"/>
            <a:r>
              <a:rPr lang="en-US" altLang="zh-CN" sz="1800" dirty="0"/>
              <a:t>{ public :</a:t>
            </a:r>
          </a:p>
          <a:p>
            <a:pPr algn="just"/>
            <a:r>
              <a:rPr lang="en-US" altLang="zh-CN" sz="1800" dirty="0"/>
              <a:t>      counter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 { mem = a; }</a:t>
            </a:r>
          </a:p>
          <a:p>
            <a:pPr algn="just"/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mem;		</a:t>
            </a:r>
            <a:r>
              <a:rPr lang="en-US" altLang="zh-CN" sz="1800" i="1" dirty="0">
                <a:solidFill>
                  <a:schemeClr val="folHlink"/>
                </a:solidFill>
              </a:rPr>
              <a:t>//</a:t>
            </a:r>
            <a:r>
              <a:rPr lang="zh-CN" altLang="en-US" sz="1800" i="1" dirty="0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dirty="0"/>
              <a:t>     </a:t>
            </a:r>
            <a:r>
              <a:rPr lang="en-US" altLang="zh-CN" sz="1800" b="1" i="1" dirty="0">
                <a:solidFill>
                  <a:srgbClr val="0000FF"/>
                </a:solidFill>
              </a:rPr>
              <a:t>static 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i="1" dirty="0">
                <a:solidFill>
                  <a:srgbClr val="0000FF"/>
                </a:solidFill>
              </a:rPr>
              <a:t> 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Smem</a:t>
            </a:r>
            <a:r>
              <a:rPr lang="en-US" altLang="zh-CN" sz="1800" b="1" i="1" dirty="0">
                <a:solidFill>
                  <a:srgbClr val="0000FF"/>
                </a:solidFill>
              </a:rPr>
              <a:t> ;</a:t>
            </a:r>
            <a:r>
              <a:rPr lang="en-US" altLang="zh-CN" sz="1800" dirty="0"/>
              <a:t>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dirty="0"/>
              <a:t>} ;</a:t>
            </a:r>
          </a:p>
          <a:p>
            <a:pPr algn="just"/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 counter :: </a:t>
            </a:r>
            <a:r>
              <a:rPr lang="en-US" altLang="zh-CN" sz="1800" b="1" dirty="0" err="1">
                <a:solidFill>
                  <a:srgbClr val="0000FF"/>
                </a:solidFill>
              </a:rPr>
              <a:t>Smem</a:t>
            </a:r>
            <a:r>
              <a:rPr lang="en-US" altLang="zh-CN" sz="1800" b="1" dirty="0">
                <a:solidFill>
                  <a:srgbClr val="0000FF"/>
                </a:solidFill>
              </a:rPr>
              <a:t> = 1 ;</a:t>
            </a:r>
            <a:r>
              <a:rPr lang="en-US" altLang="zh-CN" sz="1800" dirty="0"/>
              <a:t>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 dirty="0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/>
            <a:r>
              <a:rPr lang="en-US" altLang="zh-CN" sz="1800" dirty="0"/>
              <a:t>{  counter c(5);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  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just"/>
            <a:r>
              <a:rPr lang="en-US" altLang="zh-CN" sz="1800" dirty="0"/>
              <a:t>      { counter::</a:t>
            </a:r>
            <a:r>
              <a:rPr lang="en-US" altLang="zh-CN" sz="1800" dirty="0" err="1"/>
              <a:t>Smem</a:t>
            </a:r>
            <a:r>
              <a:rPr lang="en-US" altLang="zh-CN" sz="1800" dirty="0"/>
              <a:t> +=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counter::</a:t>
            </a:r>
            <a:r>
              <a:rPr lang="en-US" altLang="zh-CN" sz="1800" dirty="0" err="1"/>
              <a:t>Smem</a:t>
            </a:r>
            <a:r>
              <a:rPr lang="en-US" altLang="zh-CN" sz="1800" dirty="0"/>
              <a:t> &lt;&lt; '\t' ;</a:t>
            </a:r>
          </a:p>
          <a:p>
            <a:pPr algn="just"/>
            <a:r>
              <a:rPr lang="en-US" altLang="zh-CN" sz="1800" dirty="0"/>
              <a:t>      }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en-US" altLang="zh-CN" sz="1800" dirty="0" err="1"/>
              <a:t>c.Smem</a:t>
            </a:r>
            <a:r>
              <a:rPr lang="en-US" altLang="zh-CN" sz="1800" dirty="0"/>
              <a:t> = "&lt;&lt;</a:t>
            </a:r>
            <a:r>
              <a:rPr lang="en-US" altLang="zh-CN" sz="1800" dirty="0" err="1"/>
              <a:t>c.Smem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en-US" altLang="zh-CN" sz="1800" dirty="0" err="1"/>
              <a:t>c.mem</a:t>
            </a:r>
            <a:r>
              <a:rPr lang="en-US" altLang="zh-CN" sz="1800" dirty="0"/>
              <a:t> = "&lt;&lt;</a:t>
            </a:r>
            <a:r>
              <a:rPr lang="en-US" altLang="zh-CN" sz="1800" dirty="0" err="1"/>
              <a:t>c.mem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}</a:t>
            </a:r>
          </a:p>
        </p:txBody>
      </p:sp>
      <p:sp>
        <p:nvSpPr>
          <p:cNvPr id="1360900" name="AutoShape 4"/>
          <p:cNvSpPr>
            <a:spLocks/>
          </p:cNvSpPr>
          <p:nvPr/>
        </p:nvSpPr>
        <p:spPr bwMode="auto">
          <a:xfrm>
            <a:off x="4787900" y="1484313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2667"/>
              <a:gd name="adj5" fmla="val 142991"/>
              <a:gd name="adj6" fmla="val -8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360902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900" grpId="0" animBg="1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6-20 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just"/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/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class  counter</a:t>
            </a:r>
          </a:p>
          <a:p>
            <a:pPr algn="just"/>
            <a:r>
              <a:rPr lang="en-US" altLang="zh-CN" sz="1800" dirty="0"/>
              <a:t>{ public :</a:t>
            </a:r>
          </a:p>
          <a:p>
            <a:pPr algn="just"/>
            <a:r>
              <a:rPr lang="en-US" altLang="zh-CN" sz="1800" dirty="0"/>
              <a:t>      counter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 { mem = a; }</a:t>
            </a:r>
          </a:p>
          <a:p>
            <a:pPr algn="just"/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mem;		</a:t>
            </a:r>
            <a:r>
              <a:rPr lang="en-US" altLang="zh-CN" sz="1800" i="1" dirty="0">
                <a:solidFill>
                  <a:schemeClr val="folHlink"/>
                </a:solidFill>
              </a:rPr>
              <a:t>//</a:t>
            </a:r>
            <a:r>
              <a:rPr lang="zh-CN" altLang="en-US" sz="1800" i="1" dirty="0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dirty="0"/>
              <a:t>      </a:t>
            </a:r>
            <a:r>
              <a:rPr lang="en-US" altLang="zh-CN" sz="1800" b="1" dirty="0"/>
              <a:t>static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dirty="0"/>
              <a:t>} ;</a:t>
            </a:r>
          </a:p>
          <a:p>
            <a:pPr algn="just"/>
            <a:r>
              <a:rPr lang="en-US" altLang="zh-CN" sz="1800" b="1" dirty="0" err="1"/>
              <a:t>int</a:t>
            </a:r>
            <a:r>
              <a:rPr lang="en-US" altLang="zh-CN" sz="1800" b="1" dirty="0"/>
              <a:t>  counter ::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= 1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 dirty="0">
                <a:solidFill>
                  <a:schemeClr val="folHlink"/>
                </a:solidFill>
              </a:rPr>
              <a:t>1</a:t>
            </a:r>
            <a:r>
              <a:rPr lang="en-US" altLang="zh-CN" sz="1800" dirty="0"/>
              <a:t> </a:t>
            </a:r>
          </a:p>
          <a:p>
            <a:pPr algn="just"/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/>
            <a:r>
              <a:rPr lang="en-US" altLang="zh-CN" sz="1800" dirty="0"/>
              <a:t>{  counter c(5);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  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just"/>
            <a:r>
              <a:rPr lang="en-US" altLang="zh-CN" sz="1800" dirty="0"/>
              <a:t>      { </a:t>
            </a:r>
            <a:r>
              <a:rPr lang="en-US" altLang="zh-CN" sz="1800" b="1" dirty="0">
                <a:solidFill>
                  <a:srgbClr val="0000FF"/>
                </a:solidFill>
              </a:rPr>
              <a:t>counter::</a:t>
            </a:r>
            <a:r>
              <a:rPr lang="en-US" altLang="zh-CN" sz="1800" b="1" dirty="0" err="1">
                <a:solidFill>
                  <a:srgbClr val="0000FF"/>
                </a:solidFill>
              </a:rPr>
              <a:t>Smem</a:t>
            </a:r>
            <a:r>
              <a:rPr lang="en-US" altLang="zh-CN" sz="1800" dirty="0"/>
              <a:t> +=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;</a:t>
            </a:r>
          </a:p>
          <a:p>
            <a:pPr algn="just"/>
            <a:r>
              <a:rPr lang="en-US" altLang="zh-CN" sz="1800" dirty="0"/>
              <a:t>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b="1" dirty="0">
                <a:solidFill>
                  <a:srgbClr val="0000FF"/>
                </a:solidFill>
              </a:rPr>
              <a:t>counter::</a:t>
            </a:r>
            <a:r>
              <a:rPr lang="en-US" altLang="zh-CN" sz="1800" b="1" dirty="0" err="1">
                <a:solidFill>
                  <a:srgbClr val="0000FF"/>
                </a:solidFill>
              </a:rPr>
              <a:t>Smem</a:t>
            </a:r>
            <a:r>
              <a:rPr lang="en-US" altLang="zh-CN" sz="1800" dirty="0"/>
              <a:t> &lt;&lt; '\t' ;</a:t>
            </a:r>
          </a:p>
          <a:p>
            <a:pPr algn="just"/>
            <a:r>
              <a:rPr lang="en-US" altLang="zh-CN" sz="1800" dirty="0"/>
              <a:t>      }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en-US" altLang="zh-CN" sz="1800" dirty="0" err="1"/>
              <a:t>c.Smem</a:t>
            </a:r>
            <a:r>
              <a:rPr lang="en-US" altLang="zh-CN" sz="1800" dirty="0"/>
              <a:t> = "&lt;&lt;</a:t>
            </a:r>
            <a:r>
              <a:rPr lang="en-US" altLang="zh-CN" sz="1800" b="1" dirty="0" err="1">
                <a:solidFill>
                  <a:srgbClr val="0000FF"/>
                </a:solidFill>
              </a:rPr>
              <a:t>c.Smem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en-US" altLang="zh-CN" sz="1800" dirty="0" err="1"/>
              <a:t>c.mem</a:t>
            </a:r>
            <a:r>
              <a:rPr lang="en-US" altLang="zh-CN" sz="1800" dirty="0"/>
              <a:t> = "&lt;&lt;</a:t>
            </a:r>
            <a:r>
              <a:rPr lang="en-US" altLang="zh-CN" sz="1800" b="1" i="1" dirty="0" err="1"/>
              <a:t>c.mem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algn="just"/>
            <a:r>
              <a:rPr lang="en-US" altLang="zh-CN" sz="1800" dirty="0"/>
              <a:t>}</a:t>
            </a:r>
          </a:p>
        </p:txBody>
      </p:sp>
      <p:sp>
        <p:nvSpPr>
          <p:cNvPr id="1359877" name="AutoShape 5"/>
          <p:cNvSpPr>
            <a:spLocks/>
          </p:cNvSpPr>
          <p:nvPr/>
        </p:nvSpPr>
        <p:spPr bwMode="auto">
          <a:xfrm>
            <a:off x="5410200" y="38100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17407"/>
              <a:gd name="adj5" fmla="val 155116"/>
              <a:gd name="adj6" fmla="val -63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  <a:endParaRPr lang="zh-CN" altLang="en-US" sz="1800" b="1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静态数据成员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 rot="325654">
            <a:off x="1295400" y="4419600"/>
            <a:ext cx="23622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2971800" y="556895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8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76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5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7" grpId="0" animBg="1" autoUpdateAnimBg="0"/>
      <p:bldP spid="1359878" grpId="0" animBg="1"/>
      <p:bldP spid="1359879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6-20 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b="1" dirty="0">
              <a:solidFill>
                <a:srgbClr val="00CC00"/>
              </a:solidFill>
            </a:endParaRPr>
          </a:p>
          <a:p>
            <a:pPr algn="just"/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just"/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class  counter</a:t>
            </a:r>
          </a:p>
          <a:p>
            <a:pPr algn="just"/>
            <a:r>
              <a:rPr lang="en-US" altLang="zh-CN" sz="1800" b="1" dirty="0"/>
              <a:t>{ public :</a:t>
            </a:r>
          </a:p>
          <a:p>
            <a:pPr algn="just"/>
            <a:r>
              <a:rPr lang="en-US" altLang="zh-CN" sz="1800" b="1" dirty="0"/>
              <a:t>      counter 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a) { mem = a; }</a:t>
            </a:r>
          </a:p>
          <a:p>
            <a:pPr algn="just"/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mem;	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 dirty="0"/>
              <a:t>      </a:t>
            </a:r>
            <a:r>
              <a:rPr lang="en-US" altLang="zh-CN" sz="1800" b="1" dirty="0"/>
              <a:t>static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 dirty="0"/>
              <a:t>} ;</a:t>
            </a:r>
          </a:p>
          <a:p>
            <a:pPr algn="just"/>
            <a:r>
              <a:rPr lang="en-US" altLang="zh-CN" sz="1800" b="1" dirty="0" err="1"/>
              <a:t>int</a:t>
            </a:r>
            <a:r>
              <a:rPr lang="en-US" altLang="zh-CN" sz="1800" b="1" dirty="0"/>
              <a:t>  counter :: 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= 1 ;	</a:t>
            </a: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 dirty="0">
                <a:solidFill>
                  <a:schemeClr val="folHlink"/>
                </a:solidFill>
              </a:rPr>
              <a:t>1</a:t>
            </a:r>
            <a:r>
              <a:rPr lang="en-US" altLang="zh-CN" sz="1800" b="1" dirty="0"/>
              <a:t> </a:t>
            </a:r>
          </a:p>
          <a:p>
            <a:pPr algn="just"/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just"/>
            <a:r>
              <a:rPr lang="en-US" altLang="zh-CN" sz="1800" b="1" dirty="0"/>
              <a:t>{  counter c(5);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  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 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&lt; 5 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++ )</a:t>
            </a:r>
          </a:p>
          <a:p>
            <a:pPr algn="just"/>
            <a:r>
              <a:rPr lang="en-US" altLang="zh-CN" sz="1800" b="1" dirty="0"/>
              <a:t>      { counter::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+=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;</a:t>
            </a:r>
          </a:p>
          <a:p>
            <a:pPr algn="just"/>
            <a:r>
              <a:rPr lang="en-US" altLang="zh-CN" sz="1800" b="1" dirty="0"/>
              <a:t>   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counter::</a:t>
            </a:r>
            <a:r>
              <a:rPr lang="en-US" altLang="zh-CN" sz="1800" b="1" dirty="0" err="1"/>
              <a:t>Smem</a:t>
            </a:r>
            <a:r>
              <a:rPr lang="en-US" altLang="zh-CN" sz="1800" b="1" dirty="0"/>
              <a:t> &lt;&lt; '\t' ;</a:t>
            </a:r>
          </a:p>
          <a:p>
            <a:pPr algn="just"/>
            <a:r>
              <a:rPr lang="en-US" altLang="zh-CN" sz="1800" b="1" dirty="0"/>
              <a:t>      }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c.Smem</a:t>
            </a:r>
            <a:r>
              <a:rPr lang="en-US" altLang="zh-CN" sz="1800" b="1" dirty="0"/>
              <a:t> = "&lt;&lt;</a:t>
            </a:r>
            <a:r>
              <a:rPr lang="en-US" altLang="zh-CN" sz="1800" b="1" dirty="0" err="1"/>
              <a:t>c.Smem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c.mem</a:t>
            </a:r>
            <a:r>
              <a:rPr lang="en-US" altLang="zh-CN" sz="1800" b="1" dirty="0"/>
              <a:t> = "&lt;&lt;</a:t>
            </a:r>
            <a:r>
              <a:rPr lang="en-US" altLang="zh-CN" sz="1800" b="1" dirty="0" err="1"/>
              <a:t>c.mem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algn="just"/>
            <a:r>
              <a:rPr lang="en-US" altLang="zh-CN" sz="1800" b="1" dirty="0"/>
              <a:t>}</a:t>
            </a:r>
          </a:p>
        </p:txBody>
      </p:sp>
      <p:pic>
        <p:nvPicPr>
          <p:cNvPr id="13619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850" y="4257675"/>
            <a:ext cx="45053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3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866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Text Box 2"/>
          <p:cNvSpPr txBox="1">
            <a:spLocks noChangeArrowheads="1"/>
          </p:cNvSpPr>
          <p:nvPr/>
        </p:nvSpPr>
        <p:spPr bwMode="auto">
          <a:xfrm>
            <a:off x="614363" y="2133600"/>
            <a:ext cx="7989887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静态成员函数数冠以关键字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static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指针，只能对静态数据操作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在类外调用静态成员函数用 “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作限定词，或通过对象调用</a:t>
            </a:r>
          </a:p>
        </p:txBody>
      </p:sp>
      <p:sp>
        <p:nvSpPr>
          <p:cNvPr id="1996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2534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0" grpId="0" autoUpdateAnimBg="0"/>
      <p:bldP spid="1302534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5" name="Rectangle 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auto">
          <a:xfrm>
            <a:off x="914400" y="4495800"/>
            <a:ext cx="5537093" cy="36933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 dirty="0" err="1"/>
              <a:t>staDat</a:t>
            </a:r>
            <a:r>
              <a:rPr lang="en-US" altLang="zh-CN" sz="1800" b="1" i="1" dirty="0"/>
              <a:t> = </a:t>
            </a:r>
            <a:r>
              <a:rPr lang="en-US" altLang="zh-CN" sz="1800" b="1" i="1" dirty="0" err="1"/>
              <a:t>i</a:t>
            </a:r>
            <a:r>
              <a:rPr lang="en-US" altLang="zh-CN" sz="1800" b="1" i="1" dirty="0"/>
              <a:t> ;</a:t>
            </a:r>
            <a:r>
              <a:rPr lang="en-US" altLang="zh-CN" sz="1800" b="1" dirty="0"/>
              <a:t>    </a:t>
            </a:r>
            <a:r>
              <a:rPr lang="en-US" altLang="zh-CN" sz="1800" b="1" i="1" dirty="0">
                <a:solidFill>
                  <a:srgbClr val="FF0000"/>
                </a:solidFill>
              </a:rPr>
              <a:t>// </a:t>
            </a:r>
            <a:r>
              <a:rPr lang="zh-CN" altLang="en-US" sz="1800" b="1" i="1" dirty="0">
                <a:solidFill>
                  <a:srgbClr val="FF0000"/>
                </a:solidFill>
              </a:rPr>
              <a:t>错误，不知 </a:t>
            </a:r>
            <a:r>
              <a:rPr lang="en-US" altLang="zh-CN" sz="1800" b="1" i="1" dirty="0" err="1" smtClean="0">
                <a:solidFill>
                  <a:srgbClr val="FF0000"/>
                </a:solidFill>
              </a:rPr>
              <a:t>staDat</a:t>
            </a:r>
            <a:r>
              <a:rPr lang="zh-CN" altLang="en-US" sz="1800" b="1" i="1" dirty="0" smtClean="0">
                <a:solidFill>
                  <a:srgbClr val="FF0000"/>
                </a:solidFill>
              </a:rPr>
              <a:t>引自</a:t>
            </a:r>
            <a:r>
              <a:rPr lang="zh-CN" altLang="en-US" sz="1800" b="1" i="1" dirty="0">
                <a:solidFill>
                  <a:srgbClr val="FF0000"/>
                </a:solidFill>
              </a:rPr>
              <a:t>哪一个对象？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2007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356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30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autoUpdateAnimBg="0"/>
      <p:bldP spid="1303556" grpId="0" autoUpdateAnimBg="0"/>
      <p:bldP spid="1303557" grpId="0" animBg="1" autoUpdateAnimBg="0"/>
      <p:bldP spid="1303558" grpId="0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81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ptr -&gt; staDat = i ;	</a:t>
            </a:r>
            <a:r>
              <a:rPr lang="en-US" altLang="zh-CN" sz="1800" b="1" i="1">
                <a:solidFill>
                  <a:srgbClr val="003300"/>
                </a:solidFill>
              </a:rPr>
              <a:t>// </a:t>
            </a:r>
            <a:r>
              <a:rPr lang="zh-CN" altLang="en-US" sz="1800" b="1" i="1">
                <a:solidFill>
                  <a:srgbClr val="003300"/>
                </a:solidFill>
              </a:rPr>
              <a:t>正确</a:t>
            </a:r>
          </a:p>
        </p:txBody>
      </p:sp>
      <p:sp>
        <p:nvSpPr>
          <p:cNvPr id="201731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6120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</a:t>
            </a:r>
            <a:r>
              <a:rPr lang="en-US" altLang="zh-CN" sz="1800" b="1" dirty="0"/>
              <a:t>X * </a:t>
            </a:r>
            <a:r>
              <a:rPr lang="en-US" altLang="zh-CN" sz="1800" b="1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4583" name="AutoShape 7"/>
          <p:cNvSpPr>
            <a:spLocks/>
          </p:cNvSpPr>
          <p:nvPr/>
        </p:nvSpPr>
        <p:spPr bwMode="auto">
          <a:xfrm>
            <a:off x="4953000" y="2133600"/>
            <a:ext cx="2971800" cy="990600"/>
          </a:xfrm>
          <a:prstGeom prst="borderCallout2">
            <a:avLst>
              <a:gd name="adj1" fmla="val 11537"/>
              <a:gd name="adj2" fmla="val -2565"/>
              <a:gd name="adj3" fmla="val 11537"/>
              <a:gd name="adj4" fmla="val -25639"/>
              <a:gd name="adj5" fmla="val 226764"/>
              <a:gd name="adj6" fmla="val -100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/>
              <a:t>类的静态成员函数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>
                <a:latin typeface="宋体" pitchFamily="2" charset="-122"/>
              </a:rPr>
              <a:t>通过参数</a:t>
            </a:r>
            <a:r>
              <a:rPr lang="zh-CN" altLang="en-US" sz="1800" b="1" dirty="0" smtClean="0">
                <a:latin typeface="宋体" pitchFamily="2" charset="-122"/>
              </a:rPr>
              <a:t>访问数据</a:t>
            </a:r>
            <a:r>
              <a:rPr lang="zh-CN" altLang="en-US" sz="1800" b="1" dirty="0">
                <a:latin typeface="宋体" pitchFamily="2" charset="-122"/>
              </a:rPr>
              <a:t>成员</a:t>
            </a:r>
            <a:r>
              <a:rPr lang="zh-CN" altLang="en-US" sz="1800" b="1" dirty="0"/>
              <a:t> </a:t>
            </a:r>
          </a:p>
        </p:txBody>
      </p:sp>
      <p:sp>
        <p:nvSpPr>
          <p:cNvPr id="1304584" name="Oval 8"/>
          <p:cNvSpPr>
            <a:spLocks noChangeArrowheads="1"/>
          </p:cNvSpPr>
          <p:nvPr/>
        </p:nvSpPr>
        <p:spPr bwMode="auto">
          <a:xfrm>
            <a:off x="838200" y="4419600"/>
            <a:ext cx="1676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4587" name="Oval 11"/>
          <p:cNvSpPr>
            <a:spLocks noChangeArrowheads="1"/>
          </p:cNvSpPr>
          <p:nvPr/>
        </p:nvSpPr>
        <p:spPr bwMode="auto">
          <a:xfrm>
            <a:off x="3124200" y="38100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4588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1737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1738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0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0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1" grpId="0" animBg="1" autoUpdateAnimBg="0"/>
      <p:bldP spid="1304583" grpId="0" animBg="1" autoUpdateAnimBg="0"/>
      <p:bldP spid="1304584" grpId="0" animBg="1"/>
      <p:bldP spid="130458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/>
              <a:t>ptr -&gt; staDat = i ; 	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</p:txBody>
      </p:sp>
      <p:sp>
        <p:nvSpPr>
          <p:cNvPr id="202755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4848225" y="2465388"/>
            <a:ext cx="39147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/>
              <a:t>void  g()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{ X obj ;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   </a:t>
            </a:r>
            <a:r>
              <a:rPr lang="en-US" altLang="zh-CN" sz="1800" b="1"/>
              <a:t>X :: 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zh-CN" altLang="en-US" sz="1800"/>
              <a:t>   </a:t>
            </a:r>
            <a:r>
              <a:rPr lang="en-US" altLang="zh-CN" sz="1800" b="1"/>
              <a:t>obj.StaFun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4953000" y="3276600"/>
            <a:ext cx="12192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5609" name="AutoShape 9"/>
          <p:cNvSpPr>
            <a:spLocks/>
          </p:cNvSpPr>
          <p:nvPr/>
        </p:nvSpPr>
        <p:spPr bwMode="auto">
          <a:xfrm>
            <a:off x="6400800" y="1676400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9829"/>
              <a:gd name="adj5" fmla="val 183903"/>
              <a:gd name="adj6" fmla="val -315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都表示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静态成员函数的地址</a:t>
            </a:r>
            <a:r>
              <a:rPr lang="zh-CN" altLang="en-US" sz="1800" b="1"/>
              <a:t> </a:t>
            </a:r>
          </a:p>
        </p:txBody>
      </p:sp>
      <p:sp>
        <p:nvSpPr>
          <p:cNvPr id="20275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5612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2761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2762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7" grpId="0" autoUpdateAnimBg="0"/>
      <p:bldP spid="1305608" grpId="0" animBg="1"/>
      <p:bldP spid="130560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8423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2503488"/>
            <a:ext cx="6705600" cy="468312"/>
            <a:chOff x="768" y="1577"/>
            <a:chExt cx="4224" cy="295"/>
          </a:xfrm>
        </p:grpSpPr>
        <p:sp>
          <p:nvSpPr>
            <p:cNvPr id="1043" name="Rectangl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57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6.1  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类与对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象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30" name="Object 15"/>
            <p:cNvGraphicFramePr>
              <a:graphicFrameLocks noChangeAspect="1"/>
            </p:cNvGraphicFramePr>
            <p:nvPr/>
          </p:nvGraphicFramePr>
          <p:xfrm>
            <a:off x="1536" y="161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BMP 图象" r:id="rId7" imgW="1276190" imgH="1286055" progId="PBrush">
                    <p:embed/>
                  </p:oleObj>
                </mc:Choice>
                <mc:Fallback>
                  <p:oleObj name="BMP 图象" r:id="rId7" imgW="1276190" imgH="1286055" progId="PBrush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1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19200" y="3038475"/>
            <a:ext cx="6705600" cy="468313"/>
            <a:chOff x="768" y="1914"/>
            <a:chExt cx="4224" cy="295"/>
          </a:xfrm>
        </p:grpSpPr>
        <p:sp>
          <p:nvSpPr>
            <p:cNvPr id="1042" name="Rectangle 9">
              <a:hlinkClick r:id="rId9" action="ppaction://hlinkpres?slideindex=1&amp;slidetitle=5.2  类与对象 "/>
            </p:cNvPr>
            <p:cNvSpPr>
              <a:spLocks noChangeArrowheads="1"/>
            </p:cNvSpPr>
            <p:nvPr/>
          </p:nvSpPr>
          <p:spPr bwMode="auto">
            <a:xfrm>
              <a:off x="768" y="191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0" action="ppaction://hlinksldjump"/>
                </a:rPr>
                <a:t>6.2  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0" action="ppaction://hlinksldjump"/>
                </a:rPr>
                <a:t>构造函数和析构函数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9" name="Object 16"/>
            <p:cNvGraphicFramePr>
              <a:graphicFrameLocks noChangeAspect="1"/>
            </p:cNvGraphicFramePr>
            <p:nvPr/>
          </p:nvGraphicFramePr>
          <p:xfrm>
            <a:off x="1536" y="1947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BMP 图象" r:id="rId11" imgW="1276190" imgH="1286055" progId="PBrush">
                    <p:embed/>
                  </p:oleObj>
                </mc:Choice>
                <mc:Fallback>
                  <p:oleObj name="BMP 图象" r:id="rId11" imgW="1276190" imgH="1286055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47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19200" y="3573463"/>
            <a:ext cx="6705600" cy="468312"/>
            <a:chOff x="768" y="2251"/>
            <a:chExt cx="4224" cy="295"/>
          </a:xfrm>
        </p:grpSpPr>
        <p:sp>
          <p:nvSpPr>
            <p:cNvPr id="1041" name="Rectangle 10">
              <a:hlinkClick r:id="rId12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25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3" action="ppaction://hlinksldjump"/>
                </a:rPr>
                <a:t>6.3  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3" action="ppaction://hlinksldjump"/>
                </a:rPr>
                <a:t>类的其他成员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1536" y="228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BMP 图象" r:id="rId14" imgW="1276190" imgH="1286055" progId="PBrush">
                    <p:embed/>
                  </p:oleObj>
                </mc:Choice>
                <mc:Fallback>
                  <p:oleObj name="BMP 图象" r:id="rId14" imgW="1276190" imgH="1286055" progId="PBrush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8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19200" y="4110038"/>
            <a:ext cx="6705600" cy="468312"/>
            <a:chOff x="768" y="2605"/>
            <a:chExt cx="4224" cy="295"/>
          </a:xfrm>
        </p:grpSpPr>
        <p:sp>
          <p:nvSpPr>
            <p:cNvPr id="1040" name="Rectangle 11">
              <a:hlinkClick r:id="rId1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60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6" action="ppaction://hlinksldjump"/>
                </a:rPr>
                <a:t>6.4  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6" action="ppaction://hlinksldjump"/>
                </a:rPr>
                <a:t>类的包含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7" name="Object 18"/>
            <p:cNvGraphicFramePr>
              <a:graphicFrameLocks noChangeAspect="1"/>
            </p:cNvGraphicFramePr>
            <p:nvPr/>
          </p:nvGraphicFramePr>
          <p:xfrm>
            <a:off x="1536" y="263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BMP 图象" r:id="rId17" imgW="1276190" imgH="1286055" progId="PBrush">
                    <p:embed/>
                  </p:oleObj>
                </mc:Choice>
                <mc:Fallback>
                  <p:oleObj name="BMP 图象" r:id="rId17" imgW="1276190" imgH="1286055" progId="PBrush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39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19200" y="4652963"/>
            <a:ext cx="6705600" cy="468312"/>
            <a:chOff x="768" y="3264"/>
            <a:chExt cx="4224" cy="295"/>
          </a:xfrm>
        </p:grpSpPr>
        <p:sp>
          <p:nvSpPr>
            <p:cNvPr id="1039" name="Rectangle 13">
              <a:hlinkClick r:id="rId18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9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BMP 图象" r:id="rId20" imgW="1276190" imgH="1286055" progId="PBrush">
                    <p:embed/>
                  </p:oleObj>
                </mc:Choice>
                <mc:Fallback>
                  <p:oleObj name="BMP 图象" r:id="rId20" imgW="1276190" imgH="1286055" progId="PBrush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97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8" name="Picture 29" descr="129">
            <a:hlinkClick r:id="rId21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893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1600200" y="2362200"/>
            <a:ext cx="5715000" cy="2806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folHlink"/>
                </a:solidFill>
              </a:rPr>
              <a:t>Y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8934" name="Rectangle 6"/>
          <p:cNvSpPr>
            <a:spLocks noChangeArrowheads="1"/>
          </p:cNvSpPr>
          <p:nvPr/>
        </p:nvSpPr>
        <p:spPr bwMode="auto">
          <a:xfrm>
            <a:off x="4203700" y="4205288"/>
            <a:ext cx="288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声明一个类类型数据成员</a:t>
            </a:r>
          </a:p>
        </p:txBody>
      </p:sp>
      <p:sp>
        <p:nvSpPr>
          <p:cNvPr id="1148935" name="Oval 7"/>
          <p:cNvSpPr>
            <a:spLocks noChangeArrowheads="1"/>
          </p:cNvSpPr>
          <p:nvPr/>
        </p:nvSpPr>
        <p:spPr bwMode="auto">
          <a:xfrm>
            <a:off x="2133600" y="4191000"/>
            <a:ext cx="1676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3" grpId="0" animBg="1" autoUpdateAnimBg="0"/>
      <p:bldP spid="1148934" grpId="0" autoUpdateAnimBg="0"/>
      <p:bldP spid="1148935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830263" y="2133600"/>
            <a:ext cx="7483475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某商店经销一种货物。货物购进和卖出时以箱为单位，各箱的重量不一样，因此，商店需要记录目前库存的总重量。现在用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模拟商店货物购进和卖出的情况。 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30263" y="1392238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6-21</a:t>
            </a:r>
            <a:endParaRPr lang="en-US" altLang="zh-CN" b="1" i="1" dirty="0">
              <a:solidFill>
                <a:schemeClr val="folHlink"/>
              </a:solidFill>
            </a:endParaRP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  <p:bldP spid="1306627" grpId="0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Weight() { return  weight ; } ;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4804" name="Rectangle 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0" grpId="0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5829" name="Rectangle 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int  Goods::total_weight = 0 ;</a:t>
            </a:r>
          </a:p>
        </p:txBody>
      </p:sp>
      <p:sp>
        <p:nvSpPr>
          <p:cNvPr id="1309700" name="AutoShape 4"/>
          <p:cNvSpPr>
            <a:spLocks/>
          </p:cNvSpPr>
          <p:nvPr/>
        </p:nvSpPr>
        <p:spPr bwMode="auto">
          <a:xfrm>
            <a:off x="5410200" y="28956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19569"/>
              <a:gd name="adj5" fmla="val 118750"/>
              <a:gd name="adj6" fmla="val -711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记录货物总重量</a:t>
            </a:r>
            <a:r>
              <a:rPr lang="zh-CN" altLang="en-US" sz="1800" b="1"/>
              <a:t> 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6854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0" grpId="0" animBg="1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static  int  TotalWeight() { return  total_weight ; } </a:t>
            </a:r>
            <a:endParaRPr lang="en-US" altLang="zh-CN" sz="1800"/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0724" name="AutoShape 4"/>
          <p:cNvSpPr>
            <a:spLocks/>
          </p:cNvSpPr>
          <p:nvPr/>
        </p:nvSpPr>
        <p:spPr bwMode="auto">
          <a:xfrm>
            <a:off x="5181600" y="34290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静态成员函数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返回货物总重量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7878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4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 </a:t>
            </a:r>
          </a:p>
        </p:txBody>
      </p:sp>
      <p:sp>
        <p:nvSpPr>
          <p:cNvPr id="1311748" name="AutoShape 4"/>
          <p:cNvSpPr>
            <a:spLocks/>
          </p:cNvSpPr>
          <p:nvPr/>
        </p:nvSpPr>
        <p:spPr bwMode="auto">
          <a:xfrm>
            <a:off x="4572000" y="35814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用于构造链表的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类指针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8902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8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2772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8375"/>
              <a:gd name="adj5" fmla="val -113069"/>
              <a:gd name="adj6" fmla="val -104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购进货物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9926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2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3796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33037"/>
              <a:gd name="adj5" fmla="val -82764"/>
              <a:gd name="adj6" fmla="val -124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售出货物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0950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 animBg="1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148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1482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1990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1991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11992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3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1994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5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6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^ </a:t>
              </a:r>
            </a:p>
          </p:txBody>
        </p:sp>
        <p:sp>
          <p:nvSpPr>
            <p:cNvPr id="211997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8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9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2000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1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2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2003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2004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05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131483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1483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1988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1989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10250" y="1919288"/>
            <a:ext cx="1352550" cy="366712"/>
            <a:chOff x="3660" y="1161"/>
            <a:chExt cx="852" cy="231"/>
          </a:xfrm>
        </p:grpSpPr>
        <p:grpSp>
          <p:nvGrpSpPr>
            <p:cNvPr id="211983" name="Group 28"/>
            <p:cNvGrpSpPr>
              <a:grpSpLocks/>
            </p:cNvGrpSpPr>
            <p:nvPr/>
          </p:nvGrpSpPr>
          <p:grpSpPr bwMode="auto">
            <a:xfrm>
              <a:off x="3660" y="1161"/>
              <a:ext cx="852" cy="231"/>
              <a:chOff x="3660" y="1161"/>
              <a:chExt cx="852" cy="231"/>
            </a:xfrm>
          </p:grpSpPr>
          <p:sp>
            <p:nvSpPr>
              <p:cNvPr id="211985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1986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87" name="Text Box 31"/>
              <p:cNvSpPr txBox="1">
                <a:spLocks noChangeArrowheads="1"/>
              </p:cNvSpPr>
              <p:nvPr/>
            </p:nvSpPr>
            <p:spPr bwMode="auto">
              <a:xfrm>
                <a:off x="3660" y="116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11984" name="Line 32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1981" name="Rectangle 34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1982" name="Text Box 35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1979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1980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animBg="1" autoUpdateAnimBg="0"/>
      <p:bldP spid="1314820" grpId="0" animBg="1" autoUpdateAnimBg="0"/>
      <p:bldP spid="1314838" grpId="0" autoUpdateAnimBg="0"/>
      <p:bldP spid="1314839" grpId="0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3005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3006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3018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3019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020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1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3022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3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4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3025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6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7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3028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9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30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3031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3032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3007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3008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3009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3016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3017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3010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3011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301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3014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1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3012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2997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5875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1315876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3000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3003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3004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3001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3002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75" grpId="0" animBg="1" autoUpdateAnimBg="0"/>
      <p:bldP spid="131587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1600200" y="2593975"/>
            <a:ext cx="5715000" cy="190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};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4508500" y="3505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错误</a:t>
            </a:r>
          </a:p>
        </p:txBody>
      </p:sp>
      <p:sp>
        <p:nvSpPr>
          <p:cNvPr id="1149959" name="Oval 7"/>
          <p:cNvSpPr>
            <a:spLocks noChangeArrowheads="1"/>
          </p:cNvSpPr>
          <p:nvPr/>
        </p:nvSpPr>
        <p:spPr bwMode="auto">
          <a:xfrm>
            <a:off x="2209800" y="3508375"/>
            <a:ext cx="1828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9960" name="AutoShape 8"/>
          <p:cNvSpPr>
            <a:spLocks/>
          </p:cNvSpPr>
          <p:nvPr/>
        </p:nvSpPr>
        <p:spPr bwMode="auto">
          <a:xfrm>
            <a:off x="5486400" y="1600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8352"/>
              <a:gd name="adj5" fmla="val 192426"/>
              <a:gd name="adj6" fmla="val -1222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chemeClr val="accent2"/>
                </a:solidFill>
              </a:rPr>
              <a:t>错误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无穷递归结构</a:t>
            </a:r>
          </a:p>
        </p:txBody>
      </p:sp>
      <p:sp>
        <p:nvSpPr>
          <p:cNvPr id="1149961" name="Oval 9"/>
          <p:cNvSpPr>
            <a:spLocks noChangeArrowheads="1"/>
          </p:cNvSpPr>
          <p:nvPr/>
        </p:nvSpPr>
        <p:spPr bwMode="auto">
          <a:xfrm>
            <a:off x="2362200" y="2895600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14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7" grpId="0" animBg="1" autoUpdateAnimBg="0"/>
      <p:bldP spid="1149958" grpId="0" autoUpdateAnimBg="0"/>
      <p:bldP spid="1149959" grpId="0" animBg="1"/>
      <p:bldP spid="1149960" grpId="0" animBg="1" autoUpdateAnimBg="0"/>
      <p:bldP spid="1149961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402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403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404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404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04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404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404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405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405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405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403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403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403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404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404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403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403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403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403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3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403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4021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4023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4024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6902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4028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402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4026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505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5051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5063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5064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065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6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5067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8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9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5070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1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2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5073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4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5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076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5077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5052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5053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5054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5061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5062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5055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5056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50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</a:t>
                  </a:r>
                </a:p>
              </p:txBody>
            </p:sp>
            <p:sp>
              <p:nvSpPr>
                <p:cNvPr id="215059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5057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5045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7923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5049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5046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5047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606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6074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6075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6087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6088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089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0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6091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3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6094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5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6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6097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8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9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6100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6101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6076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6077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6078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6085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6086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6079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6080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6082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6083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6081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6069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8947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6073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6070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6071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709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710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711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711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11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711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711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712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712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712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710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710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710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711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711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710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710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710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710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0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710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9970" name="Freeform 34"/>
          <p:cNvSpPr>
            <a:spLocks/>
          </p:cNvSpPr>
          <p:nvPr/>
        </p:nvSpPr>
        <p:spPr bwMode="auto">
          <a:xfrm>
            <a:off x="6089650" y="1438275"/>
            <a:ext cx="450850" cy="619125"/>
          </a:xfrm>
          <a:custGeom>
            <a:avLst/>
            <a:gdLst>
              <a:gd name="T0" fmla="*/ 49 w 284"/>
              <a:gd name="T1" fmla="*/ 0 h 390"/>
              <a:gd name="T2" fmla="*/ 277 w 284"/>
              <a:gd name="T3" fmla="*/ 46 h 390"/>
              <a:gd name="T4" fmla="*/ 4 w 284"/>
              <a:gd name="T5" fmla="*/ 270 h 390"/>
              <a:gd name="T6" fmla="*/ 252 w 284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4"/>
              <a:gd name="T13" fmla="*/ 0 h 390"/>
              <a:gd name="T14" fmla="*/ 284 w 284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" h="390">
                <a:moveTo>
                  <a:pt x="49" y="0"/>
                </a:moveTo>
                <a:cubicBezTo>
                  <a:pt x="167" y="4"/>
                  <a:pt x="284" y="1"/>
                  <a:pt x="277" y="46"/>
                </a:cubicBezTo>
                <a:cubicBezTo>
                  <a:pt x="270" y="91"/>
                  <a:pt x="8" y="213"/>
                  <a:pt x="4" y="270"/>
                </a:cubicBezTo>
                <a:cubicBezTo>
                  <a:pt x="0" y="327"/>
                  <a:pt x="200" y="365"/>
                  <a:pt x="252" y="390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094" name="Group 3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9972" name="Rectangle 3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7098" name="Text Box 3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7095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7096" name="Rectangle 4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7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18117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8133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8134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18135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6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8137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8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9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  </a:t>
              </a:r>
            </a:p>
          </p:txBody>
        </p:sp>
        <p:sp>
          <p:nvSpPr>
            <p:cNvPr id="218140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1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2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8143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4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5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46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8147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48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21811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1811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18120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8131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8132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8121" name="Group 27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8127" name="Group 28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8129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8130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8128" name="Line 31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22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0993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812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8123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8124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517650" y="1143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front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556000" y="128905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96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     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4038600" y="1289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45466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170</a:t>
            </a:r>
            <a:r>
              <a:rPr lang="en-US" altLang="zh-CN" sz="1800" b="1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5029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1656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55372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31       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60198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51562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565400" y="1266825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 50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048000" y="1266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21844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3" name="Line 17"/>
          <p:cNvSpPr>
            <a:spLocks noChangeShapeType="1"/>
          </p:cNvSpPr>
          <p:nvPr/>
        </p:nvSpPr>
        <p:spPr bwMode="auto">
          <a:xfrm>
            <a:off x="31750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219155" name="Group 19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9171" name="Rectangle 20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9172" name="Text Box 21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9156" name="Group 22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9167" name="Group 23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9169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9170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9168" name="Line 26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72200" y="706438"/>
            <a:ext cx="914400" cy="588962"/>
            <a:chOff x="3216" y="397"/>
            <a:chExt cx="576" cy="371"/>
          </a:xfrm>
        </p:grpSpPr>
        <p:grpSp>
          <p:nvGrpSpPr>
            <p:cNvPr id="219163" name="Group 28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9165" name="Line 2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66" name="Text Box 3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sp>
          <p:nvSpPr>
            <p:cNvPr id="219164" name="Text Box 31"/>
            <p:cNvSpPr txBox="1">
              <a:spLocks noChangeArrowheads="1"/>
            </p:cNvSpPr>
            <p:nvPr/>
          </p:nvSpPr>
          <p:spPr bwMode="auto">
            <a:xfrm>
              <a:off x="3604" y="39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</p:grpSp>
      <p:grpSp>
        <p:nvGrpSpPr>
          <p:cNvPr id="219158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2017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9162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9159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9160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13230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17650" y="1011238"/>
            <a:ext cx="5645150" cy="817562"/>
            <a:chOff x="956" y="637"/>
            <a:chExt cx="3556" cy="515"/>
          </a:xfrm>
        </p:grpSpPr>
        <p:grpSp>
          <p:nvGrpSpPr>
            <p:cNvPr id="220173" name="Group 8"/>
            <p:cNvGrpSpPr>
              <a:grpSpLocks/>
            </p:cNvGrpSpPr>
            <p:nvPr/>
          </p:nvGrpSpPr>
          <p:grpSpPr bwMode="auto">
            <a:xfrm>
              <a:off x="956" y="637"/>
              <a:ext cx="3312" cy="515"/>
              <a:chOff x="956" y="637"/>
              <a:chExt cx="3312" cy="515"/>
            </a:xfrm>
          </p:grpSpPr>
          <p:sp>
            <p:nvSpPr>
              <p:cNvPr id="220179" name="Text Box 9"/>
              <p:cNvSpPr txBox="1">
                <a:spLocks noChangeArrowheads="1"/>
              </p:cNvSpPr>
              <p:nvPr/>
            </p:nvSpPr>
            <p:spPr bwMode="auto">
              <a:xfrm>
                <a:off x="956" y="91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20180" name="Rectangle 10"/>
              <p:cNvSpPr>
                <a:spLocks noChangeArrowheads="1"/>
              </p:cNvSpPr>
              <p:nvPr/>
            </p:nvSpPr>
            <p:spPr bwMode="auto">
              <a:xfrm>
                <a:off x="2240" y="100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</a:rPr>
                  <a:t>96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</a:rPr>
                  <a:t>     </a:t>
                </a:r>
                <a:endParaRPr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181" name="Line 11"/>
              <p:cNvSpPr>
                <a:spLocks noChangeShapeType="1"/>
              </p:cNvSpPr>
              <p:nvPr/>
            </p:nvSpPr>
            <p:spPr bwMode="auto">
              <a:xfrm>
                <a:off x="2544" y="10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2" name="Rectangle 12"/>
              <p:cNvSpPr>
                <a:spLocks noChangeArrowheads="1"/>
              </p:cNvSpPr>
              <p:nvPr/>
            </p:nvSpPr>
            <p:spPr bwMode="auto">
              <a:xfrm>
                <a:off x="2864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20183" name="Line 13"/>
              <p:cNvSpPr>
                <a:spLocks noChangeShapeType="1"/>
              </p:cNvSpPr>
              <p:nvPr/>
            </p:nvSpPr>
            <p:spPr bwMode="auto">
              <a:xfrm>
                <a:off x="31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4" name="Line 14"/>
              <p:cNvSpPr>
                <a:spLocks noChangeShapeType="1"/>
              </p:cNvSpPr>
              <p:nvPr/>
            </p:nvSpPr>
            <p:spPr bwMode="auto">
              <a:xfrm>
                <a:off x="2624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5" name="Rectangle 15"/>
              <p:cNvSpPr>
                <a:spLocks noChangeArrowheads="1"/>
              </p:cNvSpPr>
              <p:nvPr/>
            </p:nvSpPr>
            <p:spPr bwMode="auto">
              <a:xfrm>
                <a:off x="3488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</a:t>
                </a:r>
              </a:p>
            </p:txBody>
          </p:sp>
          <p:sp>
            <p:nvSpPr>
              <p:cNvPr id="220186" name="Line 16"/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7" name="Line 17"/>
              <p:cNvSpPr>
                <a:spLocks noChangeShapeType="1"/>
              </p:cNvSpPr>
              <p:nvPr/>
            </p:nvSpPr>
            <p:spPr bwMode="auto">
              <a:xfrm>
                <a:off x="3248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8" name="Rectangle 18"/>
              <p:cNvSpPr>
                <a:spLocks noChangeArrowheads="1"/>
              </p:cNvSpPr>
              <p:nvPr/>
            </p:nvSpPr>
            <p:spPr bwMode="auto">
              <a:xfrm>
                <a:off x="1616" y="99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20189" name="Line 19"/>
              <p:cNvSpPr>
                <a:spLocks noChangeShapeType="1"/>
              </p:cNvSpPr>
              <p:nvPr/>
            </p:nvSpPr>
            <p:spPr bwMode="auto">
              <a:xfrm>
                <a:off x="1920" y="99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0" name="Line 20"/>
              <p:cNvSpPr>
                <a:spLocks noChangeShapeType="1"/>
              </p:cNvSpPr>
              <p:nvPr/>
            </p:nvSpPr>
            <p:spPr bwMode="auto">
              <a:xfrm>
                <a:off x="1376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1" name="Line 21"/>
              <p:cNvSpPr>
                <a:spLocks noChangeShapeType="1"/>
              </p:cNvSpPr>
              <p:nvPr/>
            </p:nvSpPr>
            <p:spPr bwMode="auto">
              <a:xfrm>
                <a:off x="2000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92" name="Group 22"/>
              <p:cNvGrpSpPr>
                <a:grpSpLocks/>
              </p:cNvGrpSpPr>
              <p:nvPr/>
            </p:nvGrpSpPr>
            <p:grpSpPr bwMode="auto">
              <a:xfrm>
                <a:off x="3888" y="637"/>
                <a:ext cx="380" cy="371"/>
                <a:chOff x="2692" y="685"/>
                <a:chExt cx="188" cy="371"/>
              </a:xfrm>
            </p:grpSpPr>
            <p:sp>
              <p:nvSpPr>
                <p:cNvPr id="220193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grpSp>
          <p:nvGrpSpPr>
            <p:cNvPr id="220174" name="Group 25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008"/>
              <a:chExt cx="672" cy="144"/>
            </a:xfrm>
          </p:grpSpPr>
          <p:grpSp>
            <p:nvGrpSpPr>
              <p:cNvPr id="220175" name="Group 26"/>
              <p:cNvGrpSpPr>
                <a:grpSpLocks/>
              </p:cNvGrpSpPr>
              <p:nvPr/>
            </p:nvGrpSpPr>
            <p:grpSpPr bwMode="auto">
              <a:xfrm>
                <a:off x="3840" y="1008"/>
                <a:ext cx="672" cy="144"/>
                <a:chOff x="3840" y="1205"/>
                <a:chExt cx="672" cy="144"/>
              </a:xfrm>
            </p:grpSpPr>
            <p:sp>
              <p:nvSpPr>
                <p:cNvPr id="22017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</a:t>
                  </a:r>
                </a:p>
              </p:txBody>
            </p:sp>
            <p:sp>
              <p:nvSpPr>
                <p:cNvPr id="220178" name="Line 28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76" name="Line 29"/>
              <p:cNvSpPr>
                <a:spLocks noChangeShapeType="1"/>
              </p:cNvSpPr>
              <p:nvPr/>
            </p:nvSpPr>
            <p:spPr bwMode="auto">
              <a:xfrm>
                <a:off x="43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0171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0172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0169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0170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animBg="1" autoUpdateAnimBg="0"/>
      <p:bldP spid="1323012" grpId="0" animBg="1" autoUpdateAnimBg="0"/>
      <p:bldP spid="1323013" grpId="0" autoUpdateAnimBg="0"/>
      <p:bldP spid="1323014" grpId="0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21191" name="Group 7"/>
          <p:cNvGrpSpPr>
            <a:grpSpLocks/>
          </p:cNvGrpSpPr>
          <p:nvPr/>
        </p:nvGrpSpPr>
        <p:grpSpPr bwMode="auto">
          <a:xfrm>
            <a:off x="1517650" y="1011238"/>
            <a:ext cx="5257800" cy="817562"/>
            <a:chOff x="956" y="445"/>
            <a:chExt cx="3312" cy="515"/>
          </a:xfrm>
        </p:grpSpPr>
        <p:sp>
          <p:nvSpPr>
            <p:cNvPr id="221202" name="Text Box 8"/>
            <p:cNvSpPr txBox="1">
              <a:spLocks noChangeArrowheads="1"/>
            </p:cNvSpPr>
            <p:nvPr/>
          </p:nvSpPr>
          <p:spPr bwMode="auto">
            <a:xfrm>
              <a:off x="956" y="720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1203" name="Rectangle 9"/>
            <p:cNvSpPr>
              <a:spLocks noChangeArrowheads="1"/>
            </p:cNvSpPr>
            <p:nvPr/>
          </p:nvSpPr>
          <p:spPr bwMode="auto">
            <a:xfrm>
              <a:off x="2240" y="812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1204" name="Line 10"/>
            <p:cNvSpPr>
              <a:spLocks noChangeShapeType="1"/>
            </p:cNvSpPr>
            <p:nvPr/>
          </p:nvSpPr>
          <p:spPr bwMode="auto">
            <a:xfrm>
              <a:off x="2544" y="8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5" name="Rectangle 11"/>
            <p:cNvSpPr>
              <a:spLocks noChangeArrowheads="1"/>
            </p:cNvSpPr>
            <p:nvPr/>
          </p:nvSpPr>
          <p:spPr bwMode="auto">
            <a:xfrm>
              <a:off x="2864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1206" name="Line 12"/>
            <p:cNvSpPr>
              <a:spLocks noChangeShapeType="1"/>
            </p:cNvSpPr>
            <p:nvPr/>
          </p:nvSpPr>
          <p:spPr bwMode="auto">
            <a:xfrm>
              <a:off x="316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7" name="Line 13"/>
            <p:cNvSpPr>
              <a:spLocks noChangeShapeType="1"/>
            </p:cNvSpPr>
            <p:nvPr/>
          </p:nvSpPr>
          <p:spPr bwMode="auto">
            <a:xfrm>
              <a:off x="2624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8" name="Rectangle 14"/>
            <p:cNvSpPr>
              <a:spLocks noChangeArrowheads="1"/>
            </p:cNvSpPr>
            <p:nvPr/>
          </p:nvSpPr>
          <p:spPr bwMode="auto">
            <a:xfrm>
              <a:off x="3488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1209" name="Line 15"/>
            <p:cNvSpPr>
              <a:spLocks noChangeShapeType="1"/>
            </p:cNvSpPr>
            <p:nvPr/>
          </p:nvSpPr>
          <p:spPr bwMode="auto">
            <a:xfrm>
              <a:off x="3792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0" name="Line 16"/>
            <p:cNvSpPr>
              <a:spLocks noChangeShapeType="1"/>
            </p:cNvSpPr>
            <p:nvPr/>
          </p:nvSpPr>
          <p:spPr bwMode="auto">
            <a:xfrm>
              <a:off x="3248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1" name="Rectangle 17"/>
            <p:cNvSpPr>
              <a:spLocks noChangeArrowheads="1"/>
            </p:cNvSpPr>
            <p:nvPr/>
          </p:nvSpPr>
          <p:spPr bwMode="auto">
            <a:xfrm>
              <a:off x="1616" y="79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1212" name="Line 18"/>
            <p:cNvSpPr>
              <a:spLocks noChangeShapeType="1"/>
            </p:cNvSpPr>
            <p:nvPr/>
          </p:nvSpPr>
          <p:spPr bwMode="auto">
            <a:xfrm>
              <a:off x="1920" y="7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3" name="Line 19"/>
            <p:cNvSpPr>
              <a:spLocks noChangeShapeType="1"/>
            </p:cNvSpPr>
            <p:nvPr/>
          </p:nvSpPr>
          <p:spPr bwMode="auto">
            <a:xfrm>
              <a:off x="1376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4" name="Line 20"/>
            <p:cNvSpPr>
              <a:spLocks noChangeShapeType="1"/>
            </p:cNvSpPr>
            <p:nvPr/>
          </p:nvSpPr>
          <p:spPr bwMode="auto">
            <a:xfrm>
              <a:off x="2000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1215" name="Group 21"/>
            <p:cNvGrpSpPr>
              <a:grpSpLocks/>
            </p:cNvGrpSpPr>
            <p:nvPr/>
          </p:nvGrpSpPr>
          <p:grpSpPr bwMode="auto">
            <a:xfrm>
              <a:off x="3888" y="445"/>
              <a:ext cx="380" cy="371"/>
              <a:chOff x="2692" y="685"/>
              <a:chExt cx="188" cy="371"/>
            </a:xfrm>
          </p:grpSpPr>
          <p:sp>
            <p:nvSpPr>
              <p:cNvPr id="221216" name="Line 22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17" name="Text Box 23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grpSp>
        <p:nvGrpSpPr>
          <p:cNvPr id="221192" name="Group 24"/>
          <p:cNvGrpSpPr>
            <a:grpSpLocks/>
          </p:cNvGrpSpPr>
          <p:nvPr/>
        </p:nvGrpSpPr>
        <p:grpSpPr bwMode="auto">
          <a:xfrm>
            <a:off x="6096000" y="1600200"/>
            <a:ext cx="1066800" cy="228600"/>
            <a:chOff x="3840" y="1205"/>
            <a:chExt cx="672" cy="144"/>
          </a:xfrm>
        </p:grpSpPr>
        <p:grpSp>
          <p:nvGrpSpPr>
            <p:cNvPr id="221198" name="Group 25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21200" name="Rectangle 26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1201" name="Line 27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1199" name="Line 28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193" name="Group 29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1196" name="Rectangle 30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1197" name="Text Box 31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119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1195" name="Rectangle 34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222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2223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222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2225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222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222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222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223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2235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6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37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2242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43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2238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2240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2241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2239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2213" name="Group 2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2220" name="Rectangle 2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2221" name="Text Box 2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2218" name="Line 31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9" name="Text Box 32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2215" name="Line 33"/>
          <p:cNvSpPr>
            <a:spLocks noChangeShapeType="1"/>
          </p:cNvSpPr>
          <p:nvPr/>
        </p:nvSpPr>
        <p:spPr bwMode="auto">
          <a:xfrm>
            <a:off x="2184400" y="16859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2217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3246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3247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3248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3249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3250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3251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2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3253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4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5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3256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7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8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3259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60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3261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3266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7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3262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3264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3265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3263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6107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238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3244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3245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3239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3242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3240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3241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50981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0982" name="Rectangle 6"/>
          <p:cNvSpPr>
            <a:spLocks noChangeArrowheads="1"/>
          </p:cNvSpPr>
          <p:nvPr/>
        </p:nvSpPr>
        <p:spPr bwMode="auto">
          <a:xfrm>
            <a:off x="1600200" y="2667000"/>
            <a:ext cx="5715000" cy="2036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2000" b="1"/>
              <a:t>class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{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} </a:t>
            </a:r>
            <a:r>
              <a:rPr lang="en-US" altLang="zh-CN" sz="2000" b="1">
                <a:solidFill>
                  <a:schemeClr val="accent2"/>
                </a:solidFill>
              </a:rPr>
              <a:t>mydate</a:t>
            </a:r>
            <a:r>
              <a:rPr lang="en-US" altLang="zh-CN" sz="2000" b="1"/>
              <a:t> ;	</a:t>
            </a:r>
            <a:endParaRPr lang="en-US" altLang="en-US" sz="2000" b="1"/>
          </a:p>
        </p:txBody>
      </p:sp>
      <p:sp>
        <p:nvSpPr>
          <p:cNvPr id="1150983" name="Rectangle 7"/>
          <p:cNvSpPr>
            <a:spLocks noChangeArrowheads="1"/>
          </p:cNvSpPr>
          <p:nvPr/>
        </p:nvSpPr>
        <p:spPr bwMode="auto">
          <a:xfrm>
            <a:off x="3810000" y="43576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直接</a:t>
            </a:r>
            <a:r>
              <a:rPr lang="zh-CN" altLang="zh-CN" sz="1800" b="1" i="1">
                <a:solidFill>
                  <a:srgbClr val="008000"/>
                </a:solidFill>
              </a:rPr>
              <a:t>声明一个对象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1" grpId="0" build="p" autoUpdateAnimBg="0" advAuto="1000"/>
      <p:bldP spid="1150982" grpId="0" animBg="1" autoUpdateAnimBg="0"/>
      <p:bldP spid="1150983" grpId="0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427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427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427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427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427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427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427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428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428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28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429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9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428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428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428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428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61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4262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4268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4269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4263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4266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7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426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4265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529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529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529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529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529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529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529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530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530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0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5313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14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530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5311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5312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0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8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9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5310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285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5288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5289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5286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5287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630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6317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6318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6319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6320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6321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6322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3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6324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5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6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6327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8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9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6330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1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32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634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6333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633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633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334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5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6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6337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9182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9183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6311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6315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631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1329187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631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6314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2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82" grpId="0" animBg="1"/>
      <p:bldP spid="1329183" grpId="0" animBg="1" autoUpdateAnimBg="0"/>
      <p:bldP spid="1329187" grpId="0" animBg="1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733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7341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7342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7343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7344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7345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7346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7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7348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9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0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7351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2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3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7354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5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56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7364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65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7357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7362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7363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358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9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0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7361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333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7335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0209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7340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7336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7337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7338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836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8363" name="Text Box 6"/>
            <p:cNvSpPr txBox="1">
              <a:spLocks noChangeArrowheads="1"/>
            </p:cNvSpPr>
            <p:nvPr/>
          </p:nvSpPr>
          <p:spPr bwMode="auto">
            <a:xfrm>
              <a:off x="1692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836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8365" name="Text Box 8"/>
            <p:cNvSpPr txBox="1">
              <a:spLocks noChangeArrowheads="1"/>
            </p:cNvSpPr>
            <p:nvPr/>
          </p:nvSpPr>
          <p:spPr bwMode="auto">
            <a:xfrm>
              <a:off x="1540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836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</a:rPr>
                <a:t>96</a:t>
              </a:r>
              <a:r>
                <a:rPr lang="en-US" altLang="zh-CN" sz="1800" b="1" dirty="0" smtClean="0">
                  <a:solidFill>
                    <a:srgbClr val="FFFFFF"/>
                  </a:solidFill>
                </a:rPr>
                <a:t>     </a:t>
              </a:r>
              <a:endParaRPr lang="en-US" altLang="zh-CN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2836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6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836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837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4" name="Line 17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75" name="Group 18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8380" name="Line 1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81" name="Text Box 2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8376" name="Group 21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8378" name="Rectangle 22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8379" name="Line 23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8377" name="Line 24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8357" name="Group 2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1226" name="Rectangle 2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8361" name="Text Box 2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8358" name="Rectangle 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8359" name="Rectangle 3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Text Box 2"/>
          <p:cNvSpPr txBox="1">
            <a:spLocks noChangeArrowheads="1"/>
          </p:cNvSpPr>
          <p:nvPr/>
        </p:nvSpPr>
        <p:spPr bwMode="auto">
          <a:xfrm>
            <a:off x="838200" y="476250"/>
            <a:ext cx="74676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 int main()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{ Goods * front = NULL , * rear = NULL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 ;  int 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do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{ cout &lt;&lt; "Please choice:\n"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cout &lt;&lt; "Key in 1 is purchase,\nKey in 2 is sale,\nKey in 0 is over.\n"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cin &gt;&gt;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switch ( choice )		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操作选择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{ case 1 :                                   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，购进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	    </a:t>
            </a:r>
            <a:r>
              <a:rPr lang="en-US" altLang="zh-CN" sz="1800"/>
              <a:t>{  cout &lt;&lt; "Input weight: 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        cin &gt;&gt; w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                purchase( front, rear, w ) ;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从表尾插入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          </a:t>
            </a:r>
            <a:r>
              <a:rPr lang="en-US" altLang="zh-CN" sz="1800"/>
              <a:t>break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	    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case 2 :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2</a:t>
            </a:r>
            <a:r>
              <a:rPr lang="zh-CN" altLang="en-US" sz="1800" i="1">
                <a:solidFill>
                  <a:srgbClr val="006600"/>
                </a:solidFill>
              </a:rPr>
              <a:t>，售出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	   </a:t>
            </a:r>
            <a:r>
              <a:rPr lang="en-US" altLang="zh-CN" sz="1800"/>
              <a:t>{ sale( front, rear ) ;    break ; }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从表头删除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   </a:t>
            </a:r>
            <a:r>
              <a:rPr lang="en-US" altLang="zh-CN" sz="1800"/>
              <a:t>case 0 :  break ;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0</a:t>
            </a:r>
            <a:r>
              <a:rPr lang="zh-CN" altLang="en-US" sz="1800" i="1">
                <a:solidFill>
                  <a:srgbClr val="006600"/>
                </a:solidFill>
              </a:rPr>
              <a:t>，结束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cout &lt;&lt; "Now total weight is:" &lt;&lt; Goods::TotalWeight() &lt;&lt; endl ;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} while ( choice )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29380" name="Rectangle 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6-21</a:t>
            </a:r>
            <a:endParaRPr lang="en-US" altLang="zh-CN" sz="2000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6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ChangeArrowheads="1"/>
          </p:cNvSpPr>
          <p:nvPr/>
        </p:nvSpPr>
        <p:spPr bwMode="auto">
          <a:xfrm>
            <a:off x="687388" y="6858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6.3.3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友元</a:t>
            </a:r>
          </a:p>
        </p:txBody>
      </p:sp>
      <p:sp>
        <p:nvSpPr>
          <p:cNvPr id="1333251" name="Text Box 3"/>
          <p:cNvSpPr txBox="1">
            <a:spLocks noChangeArrowheads="1"/>
          </p:cNvSpPr>
          <p:nvPr/>
        </p:nvSpPr>
        <p:spPr bwMode="auto">
          <a:xfrm>
            <a:off x="1219200" y="1646238"/>
            <a:ext cx="73152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友元是对类操作的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辅助手段。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友元能够引用类中本来被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隐蔽的信息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使用友元目的是基于程序的运行效率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运算符重载的某些场合需要使用友元</a:t>
            </a:r>
            <a:endParaRPr lang="zh-CN" altLang="en-US" sz="2000" b="1">
              <a:solidFill>
                <a:srgbClr val="FF3300"/>
              </a:solidFill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友元可以是函数，也可以是类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友元关系是非传递的。即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但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不一定是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0" grpId="0" autoUpdateAnimBg="0"/>
      <p:bldP spid="1333251" grpId="0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Text Box 2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4" grpId="0" autoUpdateAnimBg="0"/>
      <p:bldP spid="1334275" grpId="0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>
                <a:solidFill>
                  <a:srgbClr val="0000FF"/>
                </a:solidFill>
              </a:rPr>
              <a:t>friend void FriendFun(A * , int) ;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5300" name="AutoShape 4"/>
          <p:cNvSpPr>
            <a:spLocks/>
          </p:cNvSpPr>
          <p:nvPr/>
        </p:nvSpPr>
        <p:spPr bwMode="auto">
          <a:xfrm>
            <a:off x="5791200" y="1133475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3287"/>
              <a:gd name="adj5" fmla="val 125523"/>
              <a:gd name="adj6" fmla="val -866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说明语句位置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与访问描述无关</a:t>
            </a:r>
          </a:p>
        </p:txBody>
      </p:sp>
      <p:sp>
        <p:nvSpPr>
          <p:cNvPr id="1335301" name="Oval 5"/>
          <p:cNvSpPr>
            <a:spLocks noChangeArrowheads="1"/>
          </p:cNvSpPr>
          <p:nvPr/>
        </p:nvSpPr>
        <p:spPr bwMode="auto">
          <a:xfrm>
            <a:off x="1371600" y="151447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02" name="Line 6"/>
          <p:cNvSpPr>
            <a:spLocks noChangeShapeType="1"/>
          </p:cNvSpPr>
          <p:nvPr/>
        </p:nvSpPr>
        <p:spPr bwMode="auto">
          <a:xfrm flipV="1">
            <a:off x="2362200" y="1285875"/>
            <a:ext cx="28194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1335306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3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00" grpId="0" animBg="1" autoUpdateAnimBg="0"/>
      <p:bldP spid="1335301" grpId="0" animBg="1"/>
      <p:bldP spid="1335302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8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FriendFun(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A * ptr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  <a:r>
              <a:rPr lang="en-US" altLang="zh-CN" sz="2000"/>
              <a:t>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6324" name="AutoShape 4"/>
          <p:cNvSpPr>
            <a:spLocks/>
          </p:cNvSpPr>
          <p:nvPr/>
        </p:nvSpPr>
        <p:spPr bwMode="auto">
          <a:xfrm>
            <a:off x="5410200" y="2581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18810"/>
              <a:gd name="adj5" fmla="val 178301"/>
              <a:gd name="adj6" fmla="val -6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友元函数通过对象参数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访问私有数据成员</a:t>
            </a:r>
          </a:p>
        </p:txBody>
      </p:sp>
      <p:sp>
        <p:nvSpPr>
          <p:cNvPr id="1336325" name="Line 5"/>
          <p:cNvSpPr>
            <a:spLocks noChangeShapeType="1"/>
          </p:cNvSpPr>
          <p:nvPr/>
        </p:nvSpPr>
        <p:spPr bwMode="auto">
          <a:xfrm>
            <a:off x="2362200" y="2124075"/>
            <a:ext cx="2514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1336329" name="Rectangle 9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4" grpId="0" animBg="1" autoUpdateAnimBg="0"/>
      <p:bldP spid="13363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2006" name="Rectangle 6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6-2</a:t>
            </a:r>
            <a:endParaRPr lang="en-US" altLang="zh-CN" sz="1800" b="1" i="1" dirty="0">
              <a:solidFill>
                <a:schemeClr val="folHlink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i="1" dirty="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 &amp;e1 = " &lt;&lt; &amp;e1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  <a:endParaRPr lang="en-US" altLang="en-US" sz="1800" dirty="0"/>
          </a:p>
        </p:txBody>
      </p:sp>
      <p:sp>
        <p:nvSpPr>
          <p:cNvPr id="1152007" name="Oval 7"/>
          <p:cNvSpPr>
            <a:spLocks noChangeArrowheads="1"/>
          </p:cNvSpPr>
          <p:nvPr/>
        </p:nvSpPr>
        <p:spPr bwMode="auto">
          <a:xfrm>
            <a:off x="914400" y="4267200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1152009" name="AutoShape 9"/>
          <p:cNvSpPr>
            <a:spLocks/>
          </p:cNvSpPr>
          <p:nvPr/>
        </p:nvSpPr>
        <p:spPr bwMode="auto">
          <a:xfrm>
            <a:off x="5105400" y="28956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227"/>
              <a:gd name="adj5" fmla="val 240366"/>
              <a:gd name="adj6" fmla="val -1289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一个空类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5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5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6" grpId="0" animBg="1" autoUpdateAnimBg="0"/>
      <p:bldP spid="1152007" grpId="0" animBg="1"/>
      <p:bldP spid="1152008" grpId="0" autoUpdateAnimBg="0"/>
      <p:bldP spid="1152009" grpId="0" animBg="1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8" name="AutoShape 4"/>
          <p:cNvSpPr>
            <a:spLocks/>
          </p:cNvSpPr>
          <p:nvPr/>
        </p:nvSpPr>
        <p:spPr bwMode="auto">
          <a:xfrm>
            <a:off x="5334000" y="3343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31069"/>
              <a:gd name="adj5" fmla="val 236634"/>
              <a:gd name="adj6" fmla="val -12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成员函数通过</a:t>
            </a:r>
            <a:r>
              <a:rPr lang="en-US" altLang="zh-CN" sz="1800" b="1"/>
              <a:t>this</a:t>
            </a:r>
            <a:r>
              <a:rPr lang="zh-CN" altLang="en-US" sz="1800" b="1"/>
              <a:t>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在对象上操作</a:t>
            </a:r>
          </a:p>
        </p:txBody>
      </p:sp>
      <p:sp>
        <p:nvSpPr>
          <p:cNvPr id="1337349" name="Line 5"/>
          <p:cNvSpPr>
            <a:spLocks noChangeShapeType="1"/>
          </p:cNvSpPr>
          <p:nvPr/>
        </p:nvSpPr>
        <p:spPr bwMode="auto">
          <a:xfrm>
            <a:off x="2443163" y="2124075"/>
            <a:ext cx="20574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34501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i = x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; } ;</a:t>
            </a:r>
          </a:p>
        </p:txBody>
      </p:sp>
      <p:sp>
        <p:nvSpPr>
          <p:cNvPr id="1337354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48" grpId="0" animBg="1" autoUpdateAnimBg="0"/>
      <p:bldP spid="1337349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5486400" y="3756025"/>
            <a:ext cx="2819400" cy="1492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A Aobj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FriendFun(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&amp;Aobj</a:t>
            </a:r>
            <a:r>
              <a:rPr lang="en-US" altLang="zh-CN" sz="1800"/>
              <a:t>, 5 )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Aobj.</a:t>
            </a:r>
            <a:r>
              <a:rPr lang="en-US" altLang="zh-CN" sz="1800"/>
              <a:t>MemberFun( 5 ) ;</a:t>
            </a:r>
          </a:p>
        </p:txBody>
      </p:sp>
      <p:sp>
        <p:nvSpPr>
          <p:cNvPr id="235523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1338375" name="Text Box 7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FriendFun(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* ptr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x ; } ;</a:t>
            </a: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 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i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</a:p>
        </p:txBody>
      </p:sp>
      <p:sp>
        <p:nvSpPr>
          <p:cNvPr id="1338376" name="Rectangle 8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{ double dx = </a:t>
            </a:r>
            <a:r>
              <a:rPr lang="en-US" altLang="zh-CN" sz="1800" dirty="0" err="1"/>
              <a:t>a.X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b.X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double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a.Y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b.Y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return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 ( dx * dx +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39395" name="Rectangle 3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4" grpId="0" autoUpdateAnimBg="0"/>
      <p:bldP spid="1339395" grpId="0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</a:t>
            </a:r>
            <a:r>
              <a:rPr lang="en-US" altLang="zh-CN" sz="1800" b="1" i="1" dirty="0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{ double dx = </a:t>
            </a:r>
            <a:r>
              <a:rPr lang="en-US" altLang="zh-CN" sz="1800" dirty="0" err="1"/>
              <a:t>a.X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b.X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double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a.Y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b.Y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return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 ( dx * dx +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40420" name="AutoShape 4"/>
          <p:cNvSpPr>
            <a:spLocks/>
          </p:cNvSpPr>
          <p:nvPr/>
        </p:nvSpPr>
        <p:spPr bwMode="auto">
          <a:xfrm>
            <a:off x="5181600" y="1506538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1940"/>
              <a:gd name="adj5" fmla="val 122745"/>
              <a:gd name="adj6" fmla="val -82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说明函数 </a:t>
            </a:r>
            <a:r>
              <a:rPr lang="en-US" altLang="zh-CN" sz="1800" b="1"/>
              <a:t>Distance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是类 </a:t>
            </a:r>
            <a:r>
              <a:rPr lang="en-US" altLang="zh-CN" sz="1800" b="1"/>
              <a:t>Point </a:t>
            </a:r>
            <a:r>
              <a:rPr lang="zh-CN" altLang="en-US" sz="1800" b="1"/>
              <a:t>的友元</a:t>
            </a:r>
          </a:p>
        </p:txBody>
      </p:sp>
      <p:sp>
        <p:nvSpPr>
          <p:cNvPr id="237572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37573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0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</a:t>
            </a:r>
            <a:r>
              <a:rPr lang="en-US" altLang="zh-CN" sz="1800" b="1" i="1" dirty="0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{ double dx = </a:t>
            </a:r>
            <a:r>
              <a:rPr lang="en-US" altLang="zh-CN" sz="1800" b="1" dirty="0" err="1">
                <a:solidFill>
                  <a:srgbClr val="0000FF"/>
                </a:solidFill>
              </a:rPr>
              <a:t>a.X</a:t>
            </a:r>
            <a:r>
              <a:rPr lang="en-US" altLang="zh-CN" sz="1800" b="1" dirty="0">
                <a:solidFill>
                  <a:srgbClr val="0000FF"/>
                </a:solidFill>
              </a:rPr>
              <a:t> - </a:t>
            </a:r>
            <a:r>
              <a:rPr lang="en-US" altLang="zh-CN" sz="1800" b="1" dirty="0" err="1">
                <a:solidFill>
                  <a:srgbClr val="0000FF"/>
                </a:solidFill>
              </a:rPr>
              <a:t>b.X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 double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>
                <a:solidFill>
                  <a:srgbClr val="0000FF"/>
                </a:solidFill>
              </a:rPr>
              <a:t>a.Y</a:t>
            </a:r>
            <a:r>
              <a:rPr lang="en-US" altLang="zh-CN" sz="1800" b="1" dirty="0">
                <a:solidFill>
                  <a:srgbClr val="0000FF"/>
                </a:solidFill>
              </a:rPr>
              <a:t> - </a:t>
            </a:r>
            <a:r>
              <a:rPr lang="en-US" altLang="zh-CN" sz="1800" b="1" dirty="0" err="1">
                <a:solidFill>
                  <a:srgbClr val="0000FF"/>
                </a:solidFill>
              </a:rPr>
              <a:t>b.Y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 return </a:t>
            </a:r>
            <a:r>
              <a:rPr lang="en-US" altLang="zh-CN" sz="1800" b="1" dirty="0" err="1">
                <a:solidFill>
                  <a:srgbClr val="0000FF"/>
                </a:solidFill>
              </a:rPr>
              <a:t>sqrt</a:t>
            </a:r>
            <a:r>
              <a:rPr lang="en-US" altLang="zh-CN" sz="1800" b="1" dirty="0">
                <a:solidFill>
                  <a:srgbClr val="0000FF"/>
                </a:solidFill>
              </a:rPr>
              <a:t> ( dx * dx +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*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41444" name="AutoShape 4"/>
          <p:cNvSpPr>
            <a:spLocks/>
          </p:cNvSpPr>
          <p:nvPr/>
        </p:nvSpPr>
        <p:spPr bwMode="auto">
          <a:xfrm>
            <a:off x="5867400" y="2182813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24208"/>
              <a:gd name="adj5" fmla="val 184116"/>
              <a:gd name="adj6" fmla="val -91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定义函数 </a:t>
            </a:r>
            <a:r>
              <a:rPr lang="en-US" altLang="zh-CN" sz="1800" b="1"/>
              <a:t>Distance</a:t>
            </a:r>
          </a:p>
        </p:txBody>
      </p:sp>
      <p:sp>
        <p:nvSpPr>
          <p:cNvPr id="238596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38597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4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</a:t>
            </a:r>
            <a:r>
              <a:rPr lang="en-US" altLang="zh-CN" sz="1800" b="1" i="1" dirty="0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chemeClr val="accent2"/>
                </a:solidFill>
              </a:rPr>
              <a:t>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{ double dx = </a:t>
            </a:r>
            <a:r>
              <a:rPr lang="en-US" altLang="zh-CN" sz="1800" b="1" dirty="0" err="1">
                <a:solidFill>
                  <a:srgbClr val="0000FF"/>
                </a:solidFill>
              </a:rPr>
              <a:t>a.</a:t>
            </a:r>
            <a:r>
              <a:rPr lang="en-US" altLang="zh-CN" sz="1800" b="1" dirty="0" err="1">
                <a:solidFill>
                  <a:schemeClr val="accent2"/>
                </a:solidFill>
              </a:rPr>
              <a:t>X</a:t>
            </a:r>
            <a:r>
              <a:rPr lang="en-US" altLang="zh-CN" sz="1800" b="1" dirty="0">
                <a:solidFill>
                  <a:srgbClr val="0000FF"/>
                </a:solidFill>
              </a:rPr>
              <a:t> - </a:t>
            </a:r>
            <a:r>
              <a:rPr lang="en-US" altLang="zh-CN" sz="1800" b="1" dirty="0" err="1">
                <a:solidFill>
                  <a:srgbClr val="0000FF"/>
                </a:solidFill>
              </a:rPr>
              <a:t>b.</a:t>
            </a:r>
            <a:r>
              <a:rPr lang="en-US" altLang="zh-CN" sz="1800" b="1" dirty="0" err="1">
                <a:solidFill>
                  <a:schemeClr val="accent2"/>
                </a:solidFill>
              </a:rPr>
              <a:t>X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 double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>
                <a:solidFill>
                  <a:srgbClr val="0000FF"/>
                </a:solidFill>
              </a:rPr>
              <a:t>a.</a:t>
            </a:r>
            <a:r>
              <a:rPr lang="en-US" altLang="zh-CN" sz="1800" b="1" dirty="0" err="1">
                <a:solidFill>
                  <a:schemeClr val="accent2"/>
                </a:solidFill>
              </a:rPr>
              <a:t>Y</a:t>
            </a:r>
            <a:r>
              <a:rPr lang="en-US" altLang="zh-CN" sz="1800" b="1" dirty="0">
                <a:solidFill>
                  <a:srgbClr val="0000FF"/>
                </a:solidFill>
              </a:rPr>
              <a:t> - </a:t>
            </a:r>
            <a:r>
              <a:rPr lang="en-US" altLang="zh-CN" sz="1800" b="1" dirty="0" err="1">
                <a:solidFill>
                  <a:srgbClr val="0000FF"/>
                </a:solidFill>
              </a:rPr>
              <a:t>b.</a:t>
            </a:r>
            <a:r>
              <a:rPr lang="en-US" altLang="zh-CN" sz="1800" b="1" dirty="0" err="1">
                <a:solidFill>
                  <a:schemeClr val="accent2"/>
                </a:solidFill>
              </a:rPr>
              <a:t>Y</a:t>
            </a:r>
            <a:r>
              <a:rPr lang="en-US" altLang="zh-CN" sz="1800" b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  return </a:t>
            </a:r>
            <a:r>
              <a:rPr lang="en-US" altLang="zh-CN" sz="1800" b="1" dirty="0" err="1">
                <a:solidFill>
                  <a:srgbClr val="0000FF"/>
                </a:solidFill>
              </a:rPr>
              <a:t>sqrt</a:t>
            </a:r>
            <a:r>
              <a:rPr lang="en-US" altLang="zh-CN" sz="1800" b="1" dirty="0">
                <a:solidFill>
                  <a:srgbClr val="0000FF"/>
                </a:solidFill>
              </a:rPr>
              <a:t> ( dx * dx +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* </a:t>
            </a:r>
            <a:r>
              <a:rPr lang="en-US" altLang="zh-CN" sz="1800" b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dirty="0">
                <a:solidFill>
                  <a:srgbClr val="0000FF"/>
                </a:solidFill>
              </a:rPr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42468" name="Oval 4"/>
          <p:cNvSpPr>
            <a:spLocks noChangeArrowheads="1"/>
          </p:cNvSpPr>
          <p:nvPr/>
        </p:nvSpPr>
        <p:spPr bwMode="auto">
          <a:xfrm>
            <a:off x="2362200" y="3479800"/>
            <a:ext cx="2209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69" name="Oval 5"/>
          <p:cNvSpPr>
            <a:spLocks noChangeArrowheads="1"/>
          </p:cNvSpPr>
          <p:nvPr/>
        </p:nvSpPr>
        <p:spPr bwMode="auto">
          <a:xfrm>
            <a:off x="2133600" y="3751263"/>
            <a:ext cx="12954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70" name="AutoShape 6"/>
          <p:cNvSpPr>
            <a:spLocks/>
          </p:cNvSpPr>
          <p:nvPr/>
        </p:nvSpPr>
        <p:spPr bwMode="auto">
          <a:xfrm>
            <a:off x="5364163" y="29718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199"/>
              <a:gd name="adj5" fmla="val 110940"/>
              <a:gd name="adj6" fmla="val -82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访问私有成员</a:t>
            </a:r>
          </a:p>
        </p:txBody>
      </p:sp>
      <p:sp>
        <p:nvSpPr>
          <p:cNvPr id="239622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39623" name="Rectangle 9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8" grpId="0" animBg="1"/>
      <p:bldP spid="1342469" grpId="0" animBg="1"/>
      <p:bldP spid="1342470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00FF"/>
                </a:solidFill>
              </a:rPr>
              <a:t>  { double dx =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a.X</a:t>
            </a:r>
            <a:r>
              <a:rPr lang="en-US" altLang="zh-CN" sz="1800" b="1" i="1" dirty="0">
                <a:solidFill>
                  <a:srgbClr val="0000FF"/>
                </a:solidFill>
              </a:rPr>
              <a:t> -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b.X</a:t>
            </a:r>
            <a:r>
              <a:rPr lang="en-US" altLang="zh-CN" sz="1800" b="1" i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00FF"/>
                </a:solidFill>
              </a:rPr>
              <a:t>     double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i="1" dirty="0">
                <a:solidFill>
                  <a:srgbClr val="0000FF"/>
                </a:solidFill>
              </a:rPr>
              <a:t> =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a.Y</a:t>
            </a:r>
            <a:r>
              <a:rPr lang="en-US" altLang="zh-CN" sz="1800" b="1" i="1" dirty="0">
                <a:solidFill>
                  <a:srgbClr val="0000FF"/>
                </a:solidFill>
              </a:rPr>
              <a:t> -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b.Y</a:t>
            </a:r>
            <a:r>
              <a:rPr lang="en-US" altLang="zh-CN" sz="1800" b="1" i="1" dirty="0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00FF"/>
                </a:solidFill>
              </a:rPr>
              <a:t>     return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sqrt</a:t>
            </a:r>
            <a:r>
              <a:rPr lang="en-US" altLang="zh-CN" sz="1800" b="1" i="1" dirty="0">
                <a:solidFill>
                  <a:srgbClr val="0000FF"/>
                </a:solidFill>
              </a:rPr>
              <a:t> ( dx * dx +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i="1" dirty="0">
                <a:solidFill>
                  <a:srgbClr val="0000FF"/>
                </a:solidFill>
              </a:rPr>
              <a:t> *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dy</a:t>
            </a:r>
            <a:r>
              <a:rPr lang="en-US" altLang="zh-CN" sz="1800" b="1" i="1" dirty="0">
                <a:solidFill>
                  <a:srgbClr val="0000FF"/>
                </a:solidFill>
              </a:rPr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</a:t>
            </a:r>
            <a:r>
              <a:rPr lang="en-US" altLang="zh-CN" sz="1800" b="1" dirty="0">
                <a:solidFill>
                  <a:srgbClr val="0000FF"/>
                </a:solidFill>
              </a:rPr>
              <a:t>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43492" name="AutoShape 4"/>
          <p:cNvSpPr>
            <a:spLocks/>
          </p:cNvSpPr>
          <p:nvPr/>
        </p:nvSpPr>
        <p:spPr bwMode="auto">
          <a:xfrm>
            <a:off x="5076825" y="38608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9750"/>
              <a:gd name="adj5" fmla="val 299403"/>
              <a:gd name="adj6" fmla="val -112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b="1"/>
              <a:t>调用友元函数</a:t>
            </a:r>
          </a:p>
        </p:txBody>
      </p:sp>
      <p:sp>
        <p:nvSpPr>
          <p:cNvPr id="240644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0645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2" grpId="0" animBg="1" autoUpdateAnimBg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Point(double xi, double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) { X = xi 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{ double dx = </a:t>
            </a:r>
            <a:r>
              <a:rPr lang="en-US" altLang="zh-CN" sz="1800" dirty="0" err="1"/>
              <a:t>a.X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b.X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double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a.Y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b.Y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   return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 ( dx * dx +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dy</a:t>
            </a:r>
            <a:r>
              <a:rPr lang="en-US" altLang="zh-CN" sz="1800" dirty="0"/>
              <a:t>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{ Point  p1( 3.0, 5.0 ) ,  p2( 4.0, </a:t>
            </a:r>
            <a:r>
              <a:rPr lang="en-US" altLang="zh-CN" sz="1800" dirty="0" smtClean="0"/>
              <a:t>6.0 </a:t>
            </a:r>
            <a:r>
              <a:rPr lang="en-US" altLang="zh-CN" sz="1800" dirty="0"/>
              <a:t>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"This distance is " &lt;&lt; 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241667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1668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445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221163"/>
            <a:ext cx="37147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Text Box 2"/>
          <p:cNvSpPr txBox="1">
            <a:spLocks noChangeArrowheads="1"/>
          </p:cNvSpPr>
          <p:nvPr/>
        </p:nvSpPr>
        <p:spPr bwMode="auto">
          <a:xfrm>
            <a:off x="1066800" y="2282825"/>
            <a:ext cx="6934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类的友元类，则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类的所有成员函数都是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类的友元函数</a:t>
            </a:r>
          </a:p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友元类通常设计为一种对数据操作或类之间传递消息的辅助类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2426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1345542" name="Rectangle 6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友元类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8" grpId="0" autoUpdateAnimBg="0"/>
      <p:bldP spid="1345542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6563" name="Rectangle 3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4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2" grpId="0" autoUpdateAnimBg="0"/>
      <p:bldP spid="1346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302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6-2</a:t>
            </a:r>
            <a:endParaRPr lang="en-US" altLang="zh-CN" sz="1800" b="1" i="1" dirty="0">
              <a:solidFill>
                <a:schemeClr val="folHlink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</a:t>
            </a:r>
            <a:r>
              <a:rPr lang="en-US" altLang="zh-CN" sz="1800" b="1" i="1" dirty="0"/>
              <a:t>empty e1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 &amp;e1 = " &lt;&lt; &amp;e1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  <a:endParaRPr lang="en-US" altLang="en-US" sz="1800" dirty="0"/>
          </a:p>
        </p:txBody>
      </p:sp>
      <p:sp>
        <p:nvSpPr>
          <p:cNvPr id="1153031" name="Oval 7"/>
          <p:cNvSpPr>
            <a:spLocks noChangeArrowheads="1"/>
          </p:cNvSpPr>
          <p:nvPr/>
        </p:nvSpPr>
        <p:spPr bwMode="auto">
          <a:xfrm>
            <a:off x="914400" y="4919663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3033" name="AutoShape 9"/>
          <p:cNvSpPr>
            <a:spLocks/>
          </p:cNvSpPr>
          <p:nvPr/>
        </p:nvSpPr>
        <p:spPr bwMode="auto">
          <a:xfrm>
            <a:off x="5257800" y="30480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7005"/>
              <a:gd name="adj5" fmla="val 309116"/>
              <a:gd name="adj6" fmla="val -140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31" grpId="0" animBg="1"/>
      <p:bldP spid="1153033" grpId="0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7588" name="AutoShape 4"/>
          <p:cNvSpPr>
            <a:spLocks/>
          </p:cNvSpPr>
          <p:nvPr/>
        </p:nvSpPr>
        <p:spPr bwMode="auto">
          <a:xfrm>
            <a:off x="4267200" y="2459038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6194"/>
              <a:gd name="adj5" fmla="val -138801"/>
              <a:gd name="adj6" fmla="val -57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是类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>
                <a:cs typeface="Times New Roman" pitchFamily="18" charset="0"/>
              </a:rPr>
              <a:t>的友元</a:t>
            </a:r>
          </a:p>
        </p:txBody>
      </p:sp>
      <p:sp>
        <p:nvSpPr>
          <p:cNvPr id="244740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4741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8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8612" name="AutoShape 4"/>
          <p:cNvSpPr>
            <a:spLocks/>
          </p:cNvSpPr>
          <p:nvPr/>
        </p:nvSpPr>
        <p:spPr bwMode="auto">
          <a:xfrm>
            <a:off x="4267200" y="271621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19056"/>
              <a:gd name="adj5" fmla="val 252866"/>
              <a:gd name="adj6" fmla="val -70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的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/>
              <a:t>类数据成员</a:t>
            </a:r>
          </a:p>
        </p:txBody>
      </p:sp>
      <p:sp>
        <p:nvSpPr>
          <p:cNvPr id="245764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5765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2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x</a:t>
            </a:r>
            <a:r>
              <a:rPr lang="en-US" altLang="zh-CN" sz="1800">
                <a:cs typeface="Times New Roman" pitchFamily="18" charset="0"/>
              </a:rPr>
              <a:t>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9636" name="AutoShape 4"/>
          <p:cNvSpPr>
            <a:spLocks/>
          </p:cNvSpPr>
          <p:nvPr/>
        </p:nvSpPr>
        <p:spPr bwMode="auto">
          <a:xfrm>
            <a:off x="5791200" y="21828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435"/>
              <a:gd name="adj5" fmla="val 131250"/>
              <a:gd name="adj6" fmla="val -60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</a:t>
            </a:r>
            <a:r>
              <a:rPr lang="en-US" altLang="zh-CN" sz="1800" b="1"/>
              <a:t>A</a:t>
            </a:r>
            <a:r>
              <a:rPr lang="zh-CN" altLang="en-US" sz="1800" b="1"/>
              <a:t>类的私有数据成员</a:t>
            </a:r>
          </a:p>
        </p:txBody>
      </p:sp>
      <p:sp>
        <p:nvSpPr>
          <p:cNvPr id="246788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6789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animBg="1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Display ()</a:t>
            </a:r>
            <a:r>
              <a:rPr lang="en-US" altLang="zh-CN" sz="1800">
                <a:cs typeface="Times New Roman" pitchFamily="18" charset="0"/>
              </a:rPr>
              <a:t>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0660" name="AutoShape 4"/>
          <p:cNvSpPr>
            <a:spLocks/>
          </p:cNvSpPr>
          <p:nvPr/>
        </p:nvSpPr>
        <p:spPr bwMode="auto">
          <a:xfrm>
            <a:off x="5943600" y="23352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4699"/>
              <a:gd name="adj5" fmla="val 145352"/>
              <a:gd name="adj6" fmla="val -53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类的成员函数</a:t>
            </a:r>
          </a:p>
        </p:txBody>
      </p:sp>
      <p:sp>
        <p:nvSpPr>
          <p:cNvPr id="247812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7813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0" grpId="0" animBg="1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1351686" name="AutoShape 6"/>
          <p:cNvSpPr>
            <a:spLocks/>
          </p:cNvSpPr>
          <p:nvPr/>
        </p:nvSpPr>
        <p:spPr bwMode="auto">
          <a:xfrm>
            <a:off x="5715000" y="2335213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16991"/>
              <a:gd name="adj5" fmla="val 120514"/>
              <a:gd name="adj6" fmla="val -61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访问友元的成员</a:t>
            </a:r>
          </a:p>
        </p:txBody>
      </p:sp>
      <p:sp>
        <p:nvSpPr>
          <p:cNvPr id="248837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8838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516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5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5" grpId="0" animBg="1" autoUpdateAnimBg="0"/>
      <p:bldP spid="1351686" grpId="0" animBg="1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{</a:t>
            </a:r>
            <a:r>
              <a:rPr lang="en-US" altLang="zh-CN" sz="1800">
                <a:cs typeface="Times New Roman" pitchFamily="18" charset="0"/>
              </a:rPr>
              <a:t>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2709" name="AutoShape 5"/>
          <p:cNvSpPr>
            <a:spLocks/>
          </p:cNvSpPr>
          <p:nvPr/>
        </p:nvSpPr>
        <p:spPr bwMode="auto">
          <a:xfrm>
            <a:off x="5076825" y="19573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9231"/>
              <a:gd name="adj5" fmla="val 110417"/>
              <a:gd name="adj6" fmla="val -1126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B</a:t>
            </a:r>
            <a:r>
              <a:rPr lang="zh-CN" altLang="en-US" sz="1800" b="1"/>
              <a:t>类没有数据成员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仅提供对</a:t>
            </a:r>
            <a:r>
              <a:rPr lang="en-US" altLang="zh-CN" sz="1800" b="1"/>
              <a:t>A</a:t>
            </a:r>
            <a:r>
              <a:rPr lang="zh-CN" altLang="en-US" sz="1800" b="1"/>
              <a:t>类的操作</a:t>
            </a:r>
          </a:p>
        </p:txBody>
      </p:sp>
      <p:sp>
        <p:nvSpPr>
          <p:cNvPr id="249860" name="Text Box 6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26988"/>
            <a:ext cx="2057400" cy="38100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6.3.3  </a:t>
            </a:r>
            <a:r>
              <a:rPr lang="zh-CN" altLang="en-US" dirty="0" smtClean="0"/>
              <a:t>友元</a:t>
            </a:r>
          </a:p>
        </p:txBody>
      </p:sp>
      <p:sp>
        <p:nvSpPr>
          <p:cNvPr id="249862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24986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9" grpId="0" animBg="1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6.4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类的包含 </a:t>
            </a:r>
          </a:p>
        </p:txBody>
      </p:sp>
      <p:sp>
        <p:nvSpPr>
          <p:cNvPr id="1414147" name="Text Box 3"/>
          <p:cNvSpPr txBox="1">
            <a:spLocks noChangeArrowheads="1"/>
          </p:cNvSpPr>
          <p:nvPr/>
        </p:nvSpPr>
        <p:spPr bwMode="auto">
          <a:xfrm>
            <a:off x="611188" y="1695450"/>
            <a:ext cx="8064500" cy="429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类的包含（称为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has 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）是程序设计中一种软件重用技术。即定义一个新的类时，通过编译器把另一个类 “抄”进来。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当一个类中含有已经定义的类类型成员，带参数的构造函数对数据成员初始化，须使用初始化语法形式。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构造函数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: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, … ,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	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9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4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6" grpId="0" autoUpdateAnimBg="0"/>
      <p:bldP spid="1414147" grpId="0" build="p" autoUpdateAnimBg="0" advAuto="100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6-23 </a:t>
            </a:r>
            <a:r>
              <a:rPr lang="zh-CN" altLang="en-US" sz="1800" b="1" i="1" dirty="0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B(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void out()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&lt;&lt;"aa = "&lt;&lt;</a:t>
            </a:r>
            <a:r>
              <a:rPr lang="en-US" altLang="zh-CN" sz="1800" b="1" dirty="0" err="1"/>
              <a:t>aa.a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&lt;&lt;"b = "&lt;&lt;b&lt;&lt;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 aa ;	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B </a:t>
            </a:r>
            <a:r>
              <a:rPr lang="en-US" altLang="zh-CN" sz="1800" b="1" dirty="0" err="1"/>
              <a:t>objB</a:t>
            </a:r>
            <a:r>
              <a:rPr lang="en-US" altLang="zh-CN" sz="1800" b="1" dirty="0"/>
              <a:t>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objB.out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2519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6-23 </a:t>
            </a:r>
            <a:r>
              <a:rPr lang="zh-CN" altLang="en-US" sz="1800" b="1" i="1" dirty="0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void out()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&lt;&lt;"aa = "&lt;&lt;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&lt;&lt;"b = "&lt;&lt;b&lt;&lt;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 aa 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{ B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objB.out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sp>
        <p:nvSpPr>
          <p:cNvPr id="1416196" name="AutoShape 4"/>
          <p:cNvSpPr>
            <a:spLocks/>
          </p:cNvSpPr>
          <p:nvPr/>
        </p:nvSpPr>
        <p:spPr bwMode="auto">
          <a:xfrm>
            <a:off x="4572000" y="2514600"/>
            <a:ext cx="1871663" cy="627063"/>
          </a:xfrm>
          <a:prstGeom prst="borderCallout2">
            <a:avLst>
              <a:gd name="adj1" fmla="val 18227"/>
              <a:gd name="adj2" fmla="val -4069"/>
              <a:gd name="adj3" fmla="val 18227"/>
              <a:gd name="adj4" fmla="val -37491"/>
              <a:gd name="adj5" fmla="val 328861"/>
              <a:gd name="adj6" fmla="val -144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类类型成员</a:t>
            </a:r>
          </a:p>
        </p:txBody>
      </p:sp>
      <p:sp>
        <p:nvSpPr>
          <p:cNvPr id="1416197" name="Oval 5"/>
          <p:cNvSpPr>
            <a:spLocks noChangeArrowheads="1"/>
          </p:cNvSpPr>
          <p:nvPr/>
        </p:nvSpPr>
        <p:spPr bwMode="auto">
          <a:xfrm>
            <a:off x="684213" y="134143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8" name="Line 6"/>
          <p:cNvSpPr>
            <a:spLocks noChangeShapeType="1"/>
          </p:cNvSpPr>
          <p:nvPr/>
        </p:nvSpPr>
        <p:spPr bwMode="auto">
          <a:xfrm>
            <a:off x="1692275" y="1557338"/>
            <a:ext cx="2232025" cy="1079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6" grpId="0" animBg="1" autoUpdateAnimBg="0"/>
      <p:bldP spid="1416197" grpId="0" animBg="1"/>
      <p:bldP spid="1416198" grpId="0" animBg="1"/>
      <p:bldP spid="14161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chemeClr val="folHlink"/>
                </a:solidFill>
              </a:rPr>
              <a:t>//</a:t>
            </a:r>
            <a:r>
              <a:rPr lang="zh-CN" altLang="en-US" sz="18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1800" b="1" i="1" dirty="0" smtClean="0">
                <a:solidFill>
                  <a:schemeClr val="folHlink"/>
                </a:solidFill>
              </a:rPr>
              <a:t>6-2</a:t>
            </a:r>
            <a:endParaRPr lang="en-US" altLang="zh-CN" sz="1800" b="1" i="1" dirty="0">
              <a:solidFill>
                <a:schemeClr val="folHlink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 &amp;e1 = " &lt;&lt; &amp;e1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  <a:endParaRPr lang="en-US" altLang="en-US" sz="1800" dirty="0"/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pic>
        <p:nvPicPr>
          <p:cNvPr id="11540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3716338"/>
            <a:ext cx="3332163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6-23 </a:t>
            </a:r>
            <a:r>
              <a:rPr lang="zh-CN" altLang="en-US" sz="1800" b="1" i="1" dirty="0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/>
              <a:t>A(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</a:t>
            </a:r>
            <a:r>
              <a:rPr lang="en-US" altLang="zh-CN" sz="1800" b="1" dirty="0"/>
              <a:t>: aa(x)</a:t>
            </a:r>
            <a:r>
              <a:rPr lang="en-US" altLang="zh-CN" sz="1800" dirty="0"/>
              <a:t>  { b = y ; }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dirty="0"/>
              <a:t>     </a:t>
            </a:r>
            <a:r>
              <a:rPr lang="en-US" altLang="zh-CN" sz="1800" dirty="0"/>
              <a:t>void out()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&lt;&lt;"aa = "&lt;&lt;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&lt;&lt;"b = "&lt;&lt;b&lt;&lt;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/>
              <a:t>A aa 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{ B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objB.out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sp>
        <p:nvSpPr>
          <p:cNvPr id="1417220" name="AutoShape 4"/>
          <p:cNvSpPr>
            <a:spLocks/>
          </p:cNvSpPr>
          <p:nvPr/>
        </p:nvSpPr>
        <p:spPr bwMode="auto">
          <a:xfrm>
            <a:off x="5940425" y="2420938"/>
            <a:ext cx="2232025" cy="627062"/>
          </a:xfrm>
          <a:prstGeom prst="borderCallout2">
            <a:avLst>
              <a:gd name="adj1" fmla="val 18227"/>
              <a:gd name="adj2" fmla="val -3412"/>
              <a:gd name="adj3" fmla="val 18227"/>
              <a:gd name="adj4" fmla="val -31866"/>
              <a:gd name="adj5" fmla="val 156963"/>
              <a:gd name="adj6" fmla="val -122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类构造函数</a:t>
            </a:r>
          </a:p>
        </p:txBody>
      </p:sp>
      <p:sp>
        <p:nvSpPr>
          <p:cNvPr id="1417221" name="Oval 5"/>
          <p:cNvSpPr>
            <a:spLocks noChangeArrowheads="1"/>
          </p:cNvSpPr>
          <p:nvPr/>
        </p:nvSpPr>
        <p:spPr bwMode="auto">
          <a:xfrm>
            <a:off x="2268538" y="3357563"/>
            <a:ext cx="935037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>
            <a:off x="3059113" y="2206625"/>
            <a:ext cx="2160587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4" name="Oval 8"/>
          <p:cNvSpPr>
            <a:spLocks noChangeArrowheads="1"/>
          </p:cNvSpPr>
          <p:nvPr/>
        </p:nvSpPr>
        <p:spPr bwMode="auto">
          <a:xfrm>
            <a:off x="827088" y="1895475"/>
            <a:ext cx="2160587" cy="4540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20" grpId="0" animBg="1" autoUpdateAnimBg="0"/>
      <p:bldP spid="1417221" grpId="0" animBg="1"/>
      <p:bldP spid="1417222" grpId="0" animBg="1"/>
      <p:bldP spid="1417224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3"/>
          <p:cNvSpPr>
            <a:spLocks noChangeArrowheads="1"/>
          </p:cNvSpPr>
          <p:nvPr/>
        </p:nvSpPr>
        <p:spPr bwMode="auto">
          <a:xfrm>
            <a:off x="684213" y="1989138"/>
            <a:ext cx="3600450" cy="287337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79" name="Rectangle 9"/>
          <p:cNvSpPr>
            <a:spLocks noChangeArrowheads="1"/>
          </p:cNvSpPr>
          <p:nvPr/>
        </p:nvSpPr>
        <p:spPr bwMode="auto">
          <a:xfrm>
            <a:off x="684213" y="3429000"/>
            <a:ext cx="3671887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0" name="Rectangle 10"/>
          <p:cNvSpPr>
            <a:spLocks noChangeArrowheads="1"/>
          </p:cNvSpPr>
          <p:nvPr/>
        </p:nvSpPr>
        <p:spPr bwMode="auto">
          <a:xfrm>
            <a:off x="684213" y="5445125"/>
            <a:ext cx="3600450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1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6-23 </a:t>
            </a:r>
            <a:r>
              <a:rPr lang="zh-CN" altLang="en-US" sz="1800" b="1" i="1" dirty="0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A(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B(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x,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y ) : aa(x)  { b = y ; }</a:t>
            </a:r>
            <a:r>
              <a:rPr lang="en-US" altLang="zh-CN" sz="1800" b="1" dirty="0"/>
              <a:t>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void out()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&lt;&lt;"aa = "&lt;&lt;</a:t>
            </a:r>
            <a:r>
              <a:rPr lang="en-US" altLang="zh-CN" sz="1800" b="1" dirty="0" err="1"/>
              <a:t>aa.a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&lt;&lt;"b = "&lt;&lt;b&lt;&lt;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 aa 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FFFFFF"/>
                </a:solidFill>
              </a:rPr>
              <a:t>{ B </a:t>
            </a:r>
            <a:r>
              <a:rPr lang="en-US" altLang="zh-CN" sz="1800" b="1" dirty="0" err="1">
                <a:solidFill>
                  <a:srgbClr val="FFFFFF"/>
                </a:solidFill>
              </a:rPr>
              <a:t>objB</a:t>
            </a:r>
            <a:r>
              <a:rPr lang="en-US" altLang="zh-CN" sz="1800" b="1" dirty="0">
                <a:solidFill>
                  <a:srgbClr val="FFFFFF"/>
                </a:solidFill>
              </a:rPr>
              <a:t>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objB.out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2549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sp>
        <p:nvSpPr>
          <p:cNvPr id="1419275" name="AutoShape 11"/>
          <p:cNvSpPr>
            <a:spLocks/>
          </p:cNvSpPr>
          <p:nvPr/>
        </p:nvSpPr>
        <p:spPr bwMode="auto">
          <a:xfrm>
            <a:off x="5795963" y="3429000"/>
            <a:ext cx="2519362" cy="1008063"/>
          </a:xfrm>
          <a:prstGeom prst="borderCallout2">
            <a:avLst>
              <a:gd name="adj1" fmla="val 11338"/>
              <a:gd name="adj2" fmla="val -3023"/>
              <a:gd name="adj3" fmla="val 11338"/>
              <a:gd name="adj4" fmla="val -37491"/>
              <a:gd name="adj5" fmla="val 187560"/>
              <a:gd name="adj6" fmla="val -13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调用构造函数，初始化</a:t>
            </a:r>
            <a:r>
              <a:rPr lang="en-US" altLang="zh-CN" sz="1800" b="1"/>
              <a:t>objB.b </a:t>
            </a:r>
            <a:r>
              <a:rPr lang="zh-CN" altLang="en-US" sz="1800" b="1"/>
              <a:t>和 </a:t>
            </a:r>
            <a:r>
              <a:rPr lang="en-US" altLang="zh-CN" sz="1800" b="1"/>
              <a:t>objB.aa.b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75" grpId="0" animBg="1" autoUpdateAnimBg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6-23 </a:t>
            </a:r>
            <a:r>
              <a:rPr lang="zh-CN" altLang="en-US" sz="1800" b="1" i="1" dirty="0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B(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 ) : aa(x)  { b = y ; } 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void out()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&lt;&lt;"aa = "&lt;&lt;</a:t>
            </a:r>
            <a:r>
              <a:rPr lang="en-US" altLang="zh-CN" sz="1800" b="1" dirty="0" err="1"/>
              <a:t>aa.a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&lt;&lt;"b = "&lt;&lt;b&lt;&lt;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   A aa ;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{ B </a:t>
            </a:r>
            <a:r>
              <a:rPr lang="en-US" altLang="zh-CN" sz="1800" b="1" dirty="0" err="1"/>
              <a:t>objB</a:t>
            </a:r>
            <a:r>
              <a:rPr lang="en-US" altLang="zh-CN" sz="1800" b="1" dirty="0"/>
              <a:t>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objB.out</a:t>
            </a:r>
            <a:r>
              <a:rPr lang="en-US" altLang="zh-CN" sz="1800" b="1" dirty="0"/>
              <a:t>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pic>
        <p:nvPicPr>
          <p:cNvPr id="14182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4365625"/>
            <a:ext cx="33289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Text Box 2"/>
          <p:cNvSpPr txBox="1">
            <a:spLocks noChangeArrowheads="1"/>
          </p:cNvSpPr>
          <p:nvPr/>
        </p:nvSpPr>
        <p:spPr bwMode="auto">
          <a:xfrm>
            <a:off x="395288" y="374393"/>
            <a:ext cx="8064500" cy="5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6-24 </a:t>
            </a:r>
            <a:r>
              <a:rPr lang="zh-CN" altLang="en-US" sz="1800" b="1" i="1" dirty="0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cmath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Point(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xi=0,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yi</a:t>
            </a:r>
            <a:r>
              <a:rPr lang="en-US" altLang="zh-CN" sz="1800" b="1" dirty="0"/>
              <a:t>=0 ) { x = xi; y = </a:t>
            </a:r>
            <a:r>
              <a:rPr lang="en-US" altLang="zh-CN" sz="1800" b="1" dirty="0" err="1"/>
              <a:t>yi</a:t>
            </a:r>
            <a:r>
              <a:rPr lang="en-US" altLang="zh-CN" sz="1800" b="1" dirty="0"/>
              <a:t>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GetX</a:t>
            </a:r>
            <a:r>
              <a:rPr lang="en-US" altLang="zh-CN" sz="1800" b="1" dirty="0"/>
              <a:t>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GetY</a:t>
            </a:r>
            <a:r>
              <a:rPr lang="en-US" altLang="zh-CN" sz="1800" b="1" dirty="0"/>
              <a:t>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private: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x;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double </a:t>
            </a:r>
            <a:r>
              <a:rPr lang="en-US" altLang="zh-CN" sz="1800" b="1" dirty="0" err="1"/>
              <a:t>GetDis</a:t>
            </a:r>
            <a:r>
              <a:rPr lang="en-US" altLang="zh-CN" sz="1800" b="1" dirty="0"/>
              <a:t>()  {  return </a:t>
            </a:r>
            <a:r>
              <a:rPr lang="en-US" altLang="zh-CN" sz="1800" b="1" dirty="0" err="1"/>
              <a:t>dist</a:t>
            </a:r>
            <a:r>
              <a:rPr lang="en-US" altLang="zh-CN" sz="1800" b="1" dirty="0"/>
              <a:t>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Point p1, p2;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double </a:t>
            </a:r>
            <a:r>
              <a:rPr lang="en-US" altLang="zh-CN" sz="1800" b="1" dirty="0" err="1"/>
              <a:t>dist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};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0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95288" y="374393"/>
            <a:ext cx="8064500" cy="5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6-24 </a:t>
            </a:r>
            <a:r>
              <a:rPr lang="zh-CN" altLang="en-US" sz="1800" b="1" i="1" dirty="0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cmath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Point(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xi=0,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yi</a:t>
            </a:r>
            <a:r>
              <a:rPr lang="en-US" altLang="zh-CN" sz="1800" b="1" dirty="0"/>
              <a:t>=0 ) { x = xi; y = </a:t>
            </a:r>
            <a:r>
              <a:rPr lang="en-US" altLang="zh-CN" sz="1800" b="1" dirty="0" err="1"/>
              <a:t>yi</a:t>
            </a:r>
            <a:r>
              <a:rPr lang="en-US" altLang="zh-CN" sz="1800" b="1" dirty="0"/>
              <a:t>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GetX</a:t>
            </a:r>
            <a:r>
              <a:rPr lang="en-US" altLang="zh-CN" sz="1800" b="1" dirty="0"/>
              <a:t>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GetY</a:t>
            </a:r>
            <a:r>
              <a:rPr lang="en-US" altLang="zh-CN" sz="1800" b="1" dirty="0"/>
              <a:t>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private: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x;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GetDis</a:t>
            </a:r>
            <a:r>
              <a:rPr lang="en-US" altLang="zh-CN" sz="1800" dirty="0"/>
              <a:t>()  {  return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Point p1, p2;		</a:t>
            </a:r>
            <a:r>
              <a:rPr lang="en-US" altLang="zh-CN" sz="1800" b="1" i="1" dirty="0">
                <a:solidFill>
                  <a:srgbClr val="006600"/>
                </a:solidFill>
              </a:rPr>
              <a:t>//Point</a:t>
            </a:r>
            <a:r>
              <a:rPr lang="zh-CN" altLang="en-US" sz="1800" b="1" i="1" dirty="0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 dirty="0"/>
              <a:t>     </a:t>
            </a:r>
            <a:r>
              <a:rPr lang="en-US" altLang="zh-CN" sz="1800" dirty="0"/>
              <a:t>double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sp>
        <p:nvSpPr>
          <p:cNvPr id="1422340" name="Oval 4"/>
          <p:cNvSpPr>
            <a:spLocks noChangeArrowheads="1"/>
          </p:cNvSpPr>
          <p:nvPr/>
        </p:nvSpPr>
        <p:spPr bwMode="auto">
          <a:xfrm>
            <a:off x="611188" y="5280025"/>
            <a:ext cx="1584325" cy="3095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2341" name="Oval 5"/>
          <p:cNvSpPr>
            <a:spLocks noChangeArrowheads="1"/>
          </p:cNvSpPr>
          <p:nvPr/>
        </p:nvSpPr>
        <p:spPr bwMode="auto">
          <a:xfrm>
            <a:off x="395288" y="1628775"/>
            <a:ext cx="1368425" cy="3603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 animBg="1"/>
      <p:bldP spid="1422341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95288" y="374393"/>
            <a:ext cx="8064500" cy="5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6-24 </a:t>
            </a:r>
            <a:r>
              <a:rPr lang="zh-CN" altLang="en-US" sz="1800" b="1" i="1" dirty="0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cmath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Point(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xi=0,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=0 ) { x = xi;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private: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x;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GetDis</a:t>
            </a:r>
            <a:r>
              <a:rPr lang="en-US" altLang="zh-CN" sz="1800" dirty="0"/>
              <a:t>()  {  return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Point p1, p2;		</a:t>
            </a:r>
            <a:r>
              <a:rPr lang="en-US" altLang="zh-CN" sz="1800" i="1" dirty="0">
                <a:solidFill>
                  <a:srgbClr val="006600"/>
                </a:solidFill>
              </a:rPr>
              <a:t>//Point</a:t>
            </a:r>
            <a:r>
              <a:rPr lang="zh-CN" altLang="en-US" sz="1800" i="1" dirty="0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double </a:t>
            </a:r>
            <a:r>
              <a:rPr lang="en-US" altLang="zh-CN" sz="1800" b="1" dirty="0" err="1"/>
              <a:t>dist</a:t>
            </a:r>
            <a:r>
              <a:rPr lang="en-US" altLang="zh-CN" sz="1800" b="1" dirty="0"/>
              <a:t>;</a:t>
            </a:r>
            <a:r>
              <a:rPr lang="en-US" altLang="zh-CN" sz="1800" dirty="0"/>
              <a:t> 		</a:t>
            </a: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95288" y="374393"/>
            <a:ext cx="8064500" cy="5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6600"/>
                </a:solidFill>
              </a:rPr>
              <a:t>6-24 </a:t>
            </a:r>
            <a:r>
              <a:rPr lang="zh-CN" altLang="en-US" sz="1800" b="1" i="1" dirty="0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cmath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Point(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xi=0,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=0 ) { x = xi; y = </a:t>
            </a:r>
            <a:r>
              <a:rPr lang="en-US" altLang="zh-CN" sz="1800" dirty="0" err="1"/>
              <a:t>yi</a:t>
            </a:r>
            <a:r>
              <a:rPr lang="en-US" altLang="zh-CN" sz="1800" dirty="0"/>
              <a:t>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private: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x;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double </a:t>
            </a:r>
            <a:r>
              <a:rPr lang="en-US" altLang="zh-CN" sz="1800" dirty="0" err="1"/>
              <a:t>GetDis</a:t>
            </a:r>
            <a:r>
              <a:rPr lang="en-US" altLang="zh-CN" sz="1800" dirty="0"/>
              <a:t>()  {  return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Point p1, p2;		</a:t>
            </a:r>
            <a:r>
              <a:rPr lang="en-US" altLang="zh-CN" sz="1800" i="1" dirty="0">
                <a:solidFill>
                  <a:srgbClr val="006600"/>
                </a:solidFill>
              </a:rPr>
              <a:t>//Point</a:t>
            </a:r>
            <a:r>
              <a:rPr lang="zh-CN" altLang="en-US" sz="1800" i="1" dirty="0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 dirty="0"/>
              <a:t>     </a:t>
            </a:r>
            <a:r>
              <a:rPr lang="en-US" altLang="zh-CN" sz="1800" dirty="0"/>
              <a:t>double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; 		</a:t>
            </a:r>
            <a:r>
              <a:rPr lang="en-US" altLang="zh-CN" sz="1800" i="1" dirty="0">
                <a:solidFill>
                  <a:srgbClr val="006600"/>
                </a:solidFill>
              </a:rPr>
              <a:t>//</a:t>
            </a:r>
            <a:r>
              <a:rPr lang="zh-CN" altLang="en-US" sz="1800" i="1" dirty="0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类的包含</a:t>
            </a:r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2627313" y="981075"/>
            <a:ext cx="6292850" cy="34099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构造函数计算距离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Distance::Distance( Point xp1, Point xp2 ) : p1( xp1 ), p2( xp2 )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double x = double(p1.GetX() - p2.GetX());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double y = double(p1.GetY() - p2.GetY());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dist = sqrt(x * x + y * y);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Point mp1( 5, 10 ), mp2( 20, 30 )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Distance mdist( mp1, mp2 )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cout&lt;&lt;"The distance is "&lt;&lt;mdist.GetDis()&lt;&lt;endl;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  <a:r>
              <a:rPr lang="en-US" altLang="zh-CN" sz="1800"/>
              <a:t> </a:t>
            </a:r>
          </a:p>
        </p:txBody>
      </p:sp>
      <p:pic>
        <p:nvPicPr>
          <p:cNvPr id="14254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4581525"/>
            <a:ext cx="319881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2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576263" y="1052513"/>
            <a:ext cx="8243887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类类型通常用关键字</a:t>
            </a:r>
            <a:r>
              <a:rPr lang="en-US" altLang="zh-CN" sz="2000" b="1"/>
              <a:t>class</a:t>
            </a:r>
            <a:r>
              <a:rPr lang="zh-CN" altLang="en-US" sz="2000" b="1"/>
              <a:t>定义。类的实例称为对象。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数据成员是类的属性，可以为各种合法的</a:t>
            </a:r>
            <a:r>
              <a:rPr lang="en-US" altLang="zh-CN" sz="2000" b="1"/>
              <a:t>C++</a:t>
            </a:r>
            <a:r>
              <a:rPr lang="zh-CN" altLang="en-US" sz="2000" b="1"/>
              <a:t>数据类型。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成员函数用于操作类的数据或在对象之间发送消息。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类成员由</a:t>
            </a:r>
            <a:r>
              <a:rPr lang="en-US" altLang="zh-CN" sz="2000" b="1"/>
              <a:t>private</a:t>
            </a:r>
            <a:r>
              <a:rPr lang="zh-CN" altLang="en-US" sz="2000" b="1"/>
              <a:t>、</a:t>
            </a:r>
            <a:r>
              <a:rPr lang="en-US" altLang="zh-CN" sz="2000" b="1"/>
              <a:t>protected</a:t>
            </a:r>
            <a:r>
              <a:rPr lang="zh-CN" altLang="en-US" sz="2000" b="1"/>
              <a:t>和</a:t>
            </a:r>
            <a:r>
              <a:rPr lang="en-US" altLang="zh-CN" sz="2000" b="1"/>
              <a:t>public</a:t>
            </a:r>
            <a:r>
              <a:rPr lang="zh-CN" altLang="en-US" sz="2000" b="1"/>
              <a:t>决定访问特性。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构造函数是特殊的成员函数，在创建和初始化对象时自动调用；析构函数则在对象作用域结束时自动调用。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重载构造函数和复制构造函数提供了创建对象的不同初始化方式。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常数据成员是建立对象后约束为只读的数据成员，常成员函数不能修改数据成员的值。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静态成员为同类对象共享机。静态成员函数用于操作静态数据成员。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一个类的友元可以访问该类各种性质的成员。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类的包含是一种软件重用技术。</a:t>
            </a:r>
            <a:endParaRPr lang="zh-CN" altLang="en-US" sz="200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33375"/>
            <a:ext cx="14478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0" grpId="0" autoUpdateAnimBg="0"/>
      <p:bldP spid="1353731" grpId="0" autoUpdateAnimBg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6-3 </a:t>
            </a:r>
            <a:r>
              <a:rPr lang="zh-CN" altLang="en-US" sz="1800" b="1" i="1" dirty="0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r>
              <a:rPr lang="zh-CN" altLang="en-US" sz="1800" dirty="0"/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    void print()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 x &lt;&lt; “,” &lt;&lt; y ;}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test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100 ;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200 ;	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4" grpId="0" autoUpdateAnimBg="0"/>
      <p:bldP spid="1155075" grpId="0" build="p" autoUpdateAnimBg="0" advAuto="1000"/>
      <p:bldP spid="1155076" grpId="0" animBg="1" autoUpdateAnimBg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268413"/>
            <a:ext cx="8443913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>
                <a:latin typeface="Comic Sans MS" panose="030F0702030302020204" pitchFamily="66" charset="0"/>
              </a:rPr>
              <a:t>It is an error to access a non</a:t>
            </a:r>
            <a:r>
              <a:rPr lang="en-US" altLang="zh-CN" sz="2400" b="1" smtClean="0">
                <a:latin typeface="Comic Sans MS" panose="030F0702030302020204" pitchFamily="66" charset="0"/>
              </a:rPr>
              <a:t>public </a:t>
            </a:r>
            <a:r>
              <a:rPr lang="en-US" altLang="zh-CN" sz="2400" smtClean="0">
                <a:latin typeface="Comic Sans MS" panose="030F0702030302020204" pitchFamily="66" charset="0"/>
              </a:rPr>
              <a:t>class member in a function that is neither a method nor a </a:t>
            </a:r>
            <a:r>
              <a:rPr lang="en-US" altLang="zh-CN" sz="2400" b="1" smtClean="0">
                <a:latin typeface="Comic Sans MS" panose="030F0702030302020204" pitchFamily="66" charset="0"/>
              </a:rPr>
              <a:t>friend</a:t>
            </a:r>
            <a:r>
              <a:rPr lang="en-US" altLang="zh-CN" sz="2400" smtClean="0"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116013" y="2133600"/>
            <a:ext cx="6858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m() { /*...*/ }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x;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 {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 c1;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c1.m(); // ok, m is public in C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c1.x = 3; //***** ERROR: x is private in C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28990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96975"/>
            <a:ext cx="8550275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latin typeface="Comic Sans MS" panose="030F0702030302020204" pitchFamily="66" charset="0"/>
              </a:rPr>
              <a:t>It is an error to use the keyword </a:t>
            </a:r>
            <a:r>
              <a:rPr lang="en-US" altLang="en-US" sz="2400" b="1" smtClean="0">
                <a:latin typeface="Comic Sans MS" panose="030F0702030302020204" pitchFamily="66" charset="0"/>
              </a:rPr>
              <a:t>inline </a:t>
            </a:r>
            <a:r>
              <a:rPr lang="en-US" altLang="en-US" sz="2400" smtClean="0">
                <a:latin typeface="Comic Sans MS" panose="030F0702030302020204" pitchFamily="66" charset="0"/>
              </a:rPr>
              <a:t>outside a class declaration. If an </a:t>
            </a:r>
            <a:r>
              <a:rPr lang="en-US" altLang="en-US" sz="2400" b="1" smtClean="0">
                <a:latin typeface="Comic Sans MS" panose="030F0702030302020204" pitchFamily="66" charset="0"/>
              </a:rPr>
              <a:t>inline</a:t>
            </a:r>
            <a:r>
              <a:rPr lang="en-US" altLang="zh-CN" sz="2400" b="1" smtClean="0">
                <a:latin typeface="Comic Sans MS" panose="030F0702030302020204" pitchFamily="66" charset="0"/>
              </a:rPr>
              <a:t> m</a:t>
            </a:r>
            <a:r>
              <a:rPr lang="en-US" altLang="en-US" sz="2400" smtClean="0">
                <a:latin typeface="Comic Sans MS" panose="030F0702030302020204" pitchFamily="66" charset="0"/>
              </a:rPr>
              <a:t>ethod is to be </a:t>
            </a:r>
            <a:r>
              <a:rPr lang="en-US" altLang="zh-CN" sz="2400" i="1" smtClean="0">
                <a:latin typeface="Comic Sans MS" panose="030F0702030302020204" pitchFamily="66" charset="0"/>
              </a:rPr>
              <a:t>defined</a:t>
            </a:r>
            <a:r>
              <a:rPr lang="en-US" altLang="en-US" sz="2400" i="1" smtClean="0">
                <a:latin typeface="Comic Sans MS" panose="030F0702030302020204" pitchFamily="66" charset="0"/>
              </a:rPr>
              <a:t> </a:t>
            </a:r>
            <a:r>
              <a:rPr lang="en-US" altLang="en-US" sz="2400" smtClean="0">
                <a:latin typeface="Comic Sans MS" panose="030F0702030302020204" pitchFamily="66" charset="0"/>
              </a:rPr>
              <a:t>outside the class declaration, then the keyword </a:t>
            </a:r>
            <a:r>
              <a:rPr lang="en-US" altLang="en-US" sz="2400" b="1" smtClean="0">
                <a:latin typeface="Comic Sans MS" panose="030F0702030302020204" pitchFamily="66" charset="0"/>
              </a:rPr>
              <a:t>inline </a:t>
            </a:r>
            <a:r>
              <a:rPr lang="en-US" altLang="en-US" sz="2400" smtClean="0">
                <a:latin typeface="Comic Sans MS" panose="030F0702030302020204" pitchFamily="66" charset="0"/>
              </a:rPr>
              <a:t>is used</a:t>
            </a:r>
            <a:r>
              <a:rPr lang="en-US" altLang="zh-CN" sz="2400" smtClean="0">
                <a:latin typeface="Comic Sans MS" panose="030F0702030302020204" pitchFamily="66" charset="0"/>
              </a:rPr>
              <a:t> </a:t>
            </a:r>
            <a:r>
              <a:rPr lang="en-US" altLang="zh-CN" sz="2400" i="1" smtClean="0">
                <a:latin typeface="Comic Sans MS" panose="030F0702030302020204" pitchFamily="66" charset="0"/>
              </a:rPr>
              <a:t>o</a:t>
            </a:r>
            <a:r>
              <a:rPr lang="en-US" altLang="en-US" sz="2400" i="1" smtClean="0">
                <a:latin typeface="Comic Sans MS" panose="030F0702030302020204" pitchFamily="66" charset="0"/>
              </a:rPr>
              <a:t>nly in the declaration</a:t>
            </a:r>
            <a:r>
              <a:rPr lang="en-US" altLang="en-US" sz="2400" smtClean="0">
                <a:latin typeface="Comic Sans MS" panose="030F0702030302020204" pitchFamily="66" charset="0"/>
              </a:rPr>
              <a:t>:</a:t>
            </a:r>
            <a:br>
              <a:rPr lang="en-US" altLang="en-US" sz="2400" smtClean="0">
                <a:latin typeface="Comic Sans MS" panose="030F0702030302020204" pitchFamily="66" charset="0"/>
              </a:rPr>
            </a:br>
            <a:endParaRPr lang="en-US" altLang="zh-CN" sz="2400" smtClean="0">
              <a:latin typeface="Comic Sans MS" panose="030F0702030302020204" pitchFamily="66" charset="0"/>
            </a:endParaRP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68313" y="3068638"/>
            <a:ext cx="83518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algn="l" eaLnBrk="1" hangingPunct="1"/>
            <a:r>
              <a:rPr lang="en-US" altLang="zh-CN" b="0" smtClean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inline</a:t>
            </a:r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void m(); // declaration is ok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definition of C::m</a:t>
            </a:r>
          </a:p>
          <a:p>
            <a:pPr algn="l" eaLnBrk="1" hangingPunct="1"/>
            <a:r>
              <a:rPr lang="en-US" altLang="zh-CN" b="0" smtClean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inline</a:t>
            </a:r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void C::m() { //***** ERROR: inline occurs in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                          //***** declaration, not definition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891368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96975"/>
            <a:ext cx="8569325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600" smtClean="0">
                <a:solidFill>
                  <a:srgbClr val="0033CC"/>
                </a:solidFill>
                <a:latin typeface="Comic Sans MS" panose="030F0702030302020204" pitchFamily="66" charset="0"/>
              </a:rPr>
              <a:t>If a class has no constructors, it is an error to assume that object members are initialized</a:t>
            </a:r>
            <a:r>
              <a:rPr lang="en-US" altLang="zh-CN" sz="2600" smtClean="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600" smtClean="0">
                <a:solidFill>
                  <a:srgbClr val="0033CC"/>
                </a:solidFill>
                <a:latin typeface="Comic Sans MS" panose="030F0702030302020204" pitchFamily="66" charset="0"/>
              </a:rPr>
              <a:t>when the object is </a:t>
            </a:r>
            <a:r>
              <a:rPr lang="en-US" altLang="zh-CN" sz="2600" smtClean="0">
                <a:solidFill>
                  <a:srgbClr val="0033CC"/>
                </a:solidFill>
                <a:latin typeface="Comic Sans MS" panose="030F0702030302020204" pitchFamily="66" charset="0"/>
              </a:rPr>
              <a:t>defined</a:t>
            </a:r>
            <a:r>
              <a:rPr lang="en-US" altLang="en-US" sz="2600" smtClean="0">
                <a:solidFill>
                  <a:srgbClr val="0033CC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2600" smtClean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endParaRPr lang="en-US" altLang="zh-CN" sz="2600" smtClean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042988" y="2565400"/>
            <a:ext cx="76342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  int getS() const { return s; }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  int s;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 c1;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 &lt;&lt; c1.getS() &lt;&lt; '\n';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//***** Caution: arbitrary value printed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1831389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218362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It is an error for a class </a:t>
            </a:r>
            <a:r>
              <a:rPr lang="en-US" altLang="en-US" sz="2400" b="1" smtClean="0">
                <a:solidFill>
                  <a:srgbClr val="0033CC"/>
                </a:solidFill>
                <a:latin typeface="Comic Sans MS" panose="030F0702030302020204" pitchFamily="66" charset="0"/>
              </a:rPr>
              <a:t>C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constructor to have a single argument of type </a:t>
            </a:r>
            <a:r>
              <a:rPr lang="en-US" altLang="en-US" sz="2400" b="1" smtClean="0">
                <a:solidFill>
                  <a:srgbClr val="0033CC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endParaRPr lang="en-US" altLang="zh-CN" sz="2400" smtClean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8353425" cy="4108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C( C obj ); //***** ERROR: single parameter can't be a C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C( C obj, int n ); // ok, two parameters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//...};</a:t>
            </a:r>
          </a:p>
          <a:p>
            <a:pPr algn="l" eaLnBrk="1" hangingPunct="1"/>
            <a:r>
              <a:rPr lang="en-US" altLang="zh-CN" b="0" smtClean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b="0" i="1" smtClean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copy </a:t>
            </a:r>
            <a:r>
              <a:rPr lang="en-US" altLang="zh-CN" b="0" smtClean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constructor does have one C parameter, but it is a </a:t>
            </a:r>
            <a:r>
              <a:rPr lang="en-US" altLang="zh-CN" b="0" i="1" smtClean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reference</a:t>
            </a:r>
            <a:r>
              <a:rPr lang="en-US" altLang="zh-CN" b="0" smtClean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   C( C&amp; obj ); // ok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29479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84313"/>
            <a:ext cx="8370888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It is an error to set a const data member's value through an assignment operation,</a:t>
            </a:r>
            <a:r>
              <a:rPr lang="en-US" altLang="zh-CN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even in a constructor:</a:t>
            </a:r>
            <a:b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endParaRPr lang="en-US" altLang="zh-CN" sz="2400" smtClean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8353425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C() { c = 0; } //***** ERROR: c is const!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 int c; // const data member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93678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218362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It is an error to invoke an </a:t>
            </a:r>
            <a:r>
              <a:rPr lang="en-US" altLang="en-US" sz="2400" i="1" smtClean="0">
                <a:solidFill>
                  <a:srgbClr val="0033CC"/>
                </a:solidFill>
                <a:latin typeface="Comic Sans MS" panose="030F0702030302020204" pitchFamily="66" charset="0"/>
              </a:rPr>
              <a:t>object method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as if it were a </a:t>
            </a:r>
            <a:r>
              <a:rPr lang="en-US" altLang="en-US" sz="2400" i="1" smtClean="0">
                <a:solidFill>
                  <a:srgbClr val="0033CC"/>
                </a:solidFill>
                <a:latin typeface="Comic Sans MS" panose="030F0702030302020204" pitchFamily="66" charset="0"/>
              </a:rPr>
              <a:t>class method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, that is, a static</a:t>
            </a:r>
            <a:r>
              <a:rPr lang="en-US" altLang="zh-CN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method:</a:t>
            </a:r>
            <a:endParaRPr lang="en-US" altLang="zh-CN" sz="2400" smtClean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34925" y="2019300"/>
            <a:ext cx="8353425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m() { /*...*/ } // nonstatic: object method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static void s() { /*...*/ } // static: class method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 };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 c1;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c1.m(); // ok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c1.s(); // ok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C::s(); // ok, s is static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C::m(); //***** ERROR: m is not static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53394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341438"/>
            <a:ext cx="8675687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If a </a:t>
            </a:r>
            <a:r>
              <a:rPr lang="en-US" altLang="en-US" sz="2400" b="1" smtClean="0">
                <a:solidFill>
                  <a:srgbClr val="0033CC"/>
                </a:solidFill>
                <a:latin typeface="Comic Sans MS" panose="030F0702030302020204" pitchFamily="66" charset="0"/>
              </a:rPr>
              <a:t>static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data member is declared inside the class's declaration, it is an error not to</a:t>
            </a:r>
            <a:r>
              <a:rPr lang="en-US" altLang="zh-CN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 define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 the </a:t>
            </a:r>
            <a:r>
              <a:rPr lang="en-US" altLang="en-US" sz="2400" b="1" smtClean="0">
                <a:solidFill>
                  <a:srgbClr val="0033CC"/>
                </a:solidFill>
                <a:latin typeface="Comic Sans MS" panose="030F0702030302020204" pitchFamily="66" charset="0"/>
              </a:rPr>
              <a:t>static </a:t>
            </a:r>
            <a: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  <a:t>data member outside all blocks:</a:t>
            </a:r>
            <a:br>
              <a:rPr lang="en-US" altLang="en-US" sz="2400" smtClean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endParaRPr lang="en-US" altLang="zh-CN" sz="2400" smtClean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790575" y="2924175"/>
            <a:ext cx="8353425" cy="337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static int x; // declared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//...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algn="l" eaLnBrk="1" hangingPunct="1"/>
            <a:endParaRPr lang="en-US" altLang="zh-CN" b="0" smtClean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 {</a:t>
            </a: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C::x; //***** ERROR: defined inside a block!</a:t>
            </a:r>
          </a:p>
          <a:p>
            <a:pPr algn="l" eaLnBrk="1" hangingPunct="1"/>
            <a:endParaRPr lang="en-US" altLang="zh-CN" b="0" smtClean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 eaLnBrk="1" hangingPunct="1"/>
            <a:r>
              <a:rPr lang="en-US" altLang="zh-CN" b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44275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常见编程错误</a:t>
            </a:r>
          </a:p>
        </p:txBody>
      </p:sp>
    </p:spTree>
    <p:extLst>
      <p:ext uri="{BB962C8B-B14F-4D97-AF65-F5344CB8AC3E}">
        <p14:creationId xmlns:p14="http://schemas.microsoft.com/office/powerpoint/2010/main" val="1335115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6100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6-3 </a:t>
            </a:r>
            <a:r>
              <a:rPr lang="zh-CN" altLang="en-US" sz="1800" b="1" i="1" dirty="0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 dirty="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test.x</a:t>
            </a:r>
            <a:r>
              <a:rPr lang="en-US" altLang="zh-CN" sz="1800" dirty="0"/>
              <a:t> = 100 ;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test.y</a:t>
            </a:r>
            <a:r>
              <a:rPr lang="en-US" altLang="zh-CN" sz="1800" dirty="0"/>
              <a:t>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56101" name="Oval 5"/>
          <p:cNvSpPr>
            <a:spLocks noChangeArrowheads="1"/>
          </p:cNvSpPr>
          <p:nvPr/>
        </p:nvSpPr>
        <p:spPr bwMode="auto">
          <a:xfrm>
            <a:off x="52578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2" name="Oval 6"/>
          <p:cNvSpPr>
            <a:spLocks noChangeArrowheads="1"/>
          </p:cNvSpPr>
          <p:nvPr/>
        </p:nvSpPr>
        <p:spPr bwMode="auto">
          <a:xfrm>
            <a:off x="65532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3" name="AutoShape 7"/>
          <p:cNvSpPr>
            <a:spLocks/>
          </p:cNvSpPr>
          <p:nvPr/>
        </p:nvSpPr>
        <p:spPr bwMode="auto">
          <a:xfrm>
            <a:off x="1371600" y="314166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1148"/>
              <a:gd name="adj5" fmla="val 172745"/>
              <a:gd name="adj6" fmla="val 260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公有数据成员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animBg="1"/>
      <p:bldP spid="1156102" grpId="0" animBg="1"/>
      <p:bldP spid="115610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6-3 </a:t>
            </a:r>
            <a:r>
              <a:rPr lang="zh-CN" altLang="en-US" sz="1800" b="1" i="1" dirty="0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 dirty="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100 ;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test.print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57125" name="AutoShape 5"/>
          <p:cNvSpPr>
            <a:spLocks/>
          </p:cNvSpPr>
          <p:nvPr/>
        </p:nvSpPr>
        <p:spPr bwMode="auto">
          <a:xfrm>
            <a:off x="1524000" y="3284538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28125"/>
              <a:gd name="adj5" fmla="val 207468"/>
              <a:gd name="adj6" fmla="val 20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公有成员函数</a:t>
            </a:r>
            <a:r>
              <a:rPr lang="zh-CN" altLang="en-US" sz="1800" b="1"/>
              <a:t> </a:t>
            </a:r>
          </a:p>
        </p:txBody>
      </p:sp>
      <p:sp>
        <p:nvSpPr>
          <p:cNvPr id="1157126" name="Oval 6"/>
          <p:cNvSpPr>
            <a:spLocks noChangeArrowheads="1"/>
          </p:cNvSpPr>
          <p:nvPr/>
        </p:nvSpPr>
        <p:spPr bwMode="auto">
          <a:xfrm>
            <a:off x="5334000" y="5253038"/>
            <a:ext cx="1143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5" grpId="0" animBg="1" autoUpdateAnimBg="0"/>
      <p:bldP spid="11571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8149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6-4 </a:t>
            </a:r>
            <a:r>
              <a:rPr lang="zh-CN" altLang="en-US" sz="1800" b="1" i="1" dirty="0">
                <a:solidFill>
                  <a:srgbClr val="008000"/>
                </a:solidFill>
              </a:rPr>
              <a:t>用指针访问对象成员 </a:t>
            </a:r>
            <a:endParaRPr lang="zh-CN" altLang="en-US" sz="1800" dirty="0"/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class 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{  public :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     void  print()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add(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 )  { return (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-&gt;x +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-&gt;y ) ; } 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 test,  *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 = new(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) ; 	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-&gt;x = 100 ; 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-&gt;y = 200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-&gt;print()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150 ;  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450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=" &lt;&lt; add(&amp;test)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）是面向对象程序设计（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OOP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）实现信息封装的基础。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类是用户定义类型，也称为类类型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每个类包含数据说明和一组操作数据或传递消息的函数。类的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实例称为对象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9173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6-4 </a:t>
            </a:r>
            <a:r>
              <a:rPr lang="zh-CN" altLang="en-US" sz="1800" b="1" i="1" dirty="0">
                <a:solidFill>
                  <a:srgbClr val="008000"/>
                </a:solidFill>
              </a:rPr>
              <a:t>用指针访问对象成员 </a:t>
            </a:r>
            <a:endParaRPr lang="zh-CN" altLang="en-US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class 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void  print()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add(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 )  { return (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-&gt;x +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 test,  * </a:t>
            </a:r>
            <a:r>
              <a:rPr lang="en-US" altLang="zh-CN" sz="1800" b="1" dirty="0" err="1">
                <a:solidFill>
                  <a:srgbClr val="0000FF"/>
                </a:solidFill>
              </a:rPr>
              <a:t>pt</a:t>
            </a:r>
            <a:r>
              <a:rPr lang="en-US" altLang="zh-CN" sz="1800" b="1" dirty="0">
                <a:solidFill>
                  <a:srgbClr val="0000FF"/>
                </a:solidFill>
              </a:rPr>
              <a:t> =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new(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sz="1800" dirty="0"/>
              <a:t>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-&gt;x = 100 ; 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150 ;  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59174" name="AutoShape 6"/>
          <p:cNvSpPr>
            <a:spLocks/>
          </p:cNvSpPr>
          <p:nvPr/>
        </p:nvSpPr>
        <p:spPr bwMode="auto">
          <a:xfrm>
            <a:off x="971550" y="21336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8370"/>
              <a:gd name="adj5" fmla="val 236981"/>
              <a:gd name="adj6" fmla="val 248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动态对象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0197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6-4 </a:t>
            </a:r>
            <a:r>
              <a:rPr lang="zh-CN" altLang="en-US" sz="1800" b="1" i="1" dirty="0">
                <a:solidFill>
                  <a:srgbClr val="008000"/>
                </a:solidFill>
              </a:rPr>
              <a:t>用指针访问对象成员 </a:t>
            </a:r>
            <a:endParaRPr lang="zh-CN" altLang="en-US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class 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void  print()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add(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 )  { return (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-&gt;x + </a:t>
            </a:r>
            <a:r>
              <a:rPr lang="en-US" altLang="zh-CN" sz="1800" dirty="0" err="1"/>
              <a:t>ptf</a:t>
            </a:r>
            <a:r>
              <a:rPr lang="en-US" altLang="zh-CN" sz="1800" dirty="0"/>
              <a:t>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 test,  *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 = new(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-&gt;x</a:t>
            </a:r>
            <a:r>
              <a:rPr lang="en-US" altLang="zh-CN" sz="1800" dirty="0"/>
              <a:t> = 100 ;   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-&gt;y</a:t>
            </a:r>
            <a:r>
              <a:rPr lang="en-US" altLang="zh-CN" sz="1800" dirty="0"/>
              <a:t>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-&gt;print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150 ;  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60198" name="AutoShape 6"/>
          <p:cNvSpPr>
            <a:spLocks/>
          </p:cNvSpPr>
          <p:nvPr/>
        </p:nvSpPr>
        <p:spPr bwMode="auto">
          <a:xfrm>
            <a:off x="685800" y="32004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17537"/>
              <a:gd name="adj5" fmla="val 160245"/>
              <a:gd name="adj6" fmla="val 160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用指针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访问对象成员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1221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6-4 </a:t>
            </a:r>
            <a:r>
              <a:rPr lang="zh-CN" altLang="en-US" sz="1800" b="1" i="1" dirty="0">
                <a:solidFill>
                  <a:srgbClr val="008000"/>
                </a:solidFill>
              </a:rPr>
              <a:t>用指针访问对象成员 </a:t>
            </a:r>
            <a:endParaRPr lang="zh-CN" altLang="en-US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class 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void  print()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add(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*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 )  { return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-&gt;x + </a:t>
            </a:r>
            <a:r>
              <a:rPr lang="en-US" altLang="zh-CN" sz="1800" b="1" dirty="0" err="1">
                <a:solidFill>
                  <a:srgbClr val="0000FF"/>
                </a:solidFill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-&gt;y ) ; }</a:t>
            </a:r>
            <a:r>
              <a:rPr lang="en-US" altLang="zh-CN" sz="1800" dirty="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 test,  *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 = new(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-&gt;x = 100 ; 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150 ;  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61222" name="AutoShape 6"/>
          <p:cNvSpPr>
            <a:spLocks/>
          </p:cNvSpPr>
          <p:nvPr/>
        </p:nvSpPr>
        <p:spPr bwMode="auto">
          <a:xfrm>
            <a:off x="827088" y="4581525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0815"/>
              <a:gd name="adj5" fmla="val -69097"/>
              <a:gd name="adj6" fmla="val 2169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具有类指针参数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的函数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2245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6-4 </a:t>
            </a:r>
            <a:r>
              <a:rPr lang="zh-CN" altLang="en-US" sz="1800" b="1" i="1" dirty="0">
                <a:solidFill>
                  <a:srgbClr val="008000"/>
                </a:solidFill>
              </a:rPr>
              <a:t>用指针访问对象成员 </a:t>
            </a:r>
            <a:endParaRPr lang="zh-CN" altLang="en-US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class  </a:t>
            </a:r>
            <a:r>
              <a:rPr lang="en-US" altLang="zh-CN" sz="1800" dirty="0" err="1"/>
              <a:t>Tclass</a:t>
            </a:r>
            <a:endParaRPr lang="en-US" altLang="zh-CN" sz="1800" dirty="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     void  print()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add(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* </a:t>
            </a:r>
            <a:r>
              <a:rPr lang="en-US" altLang="zh-CN" sz="18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 )  { return ( </a:t>
            </a:r>
            <a:r>
              <a:rPr lang="en-US" altLang="zh-CN" sz="1800" b="1" dirty="0" err="1">
                <a:solidFill>
                  <a:srgbClr val="0000FF"/>
                </a:solidFill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-&gt;x + </a:t>
            </a:r>
            <a:r>
              <a:rPr lang="en-US" altLang="zh-CN" sz="1800" b="1" dirty="0" err="1">
                <a:solidFill>
                  <a:srgbClr val="0000FF"/>
                </a:solidFill>
              </a:rPr>
              <a:t>ptf</a:t>
            </a:r>
            <a:r>
              <a:rPr lang="en-US" altLang="zh-CN" sz="1800" b="1" dirty="0">
                <a:solidFill>
                  <a:srgbClr val="0000FF"/>
                </a:solidFill>
              </a:rPr>
              <a:t>-&gt;y ) ; }</a:t>
            </a:r>
            <a:r>
              <a:rPr lang="en-US" altLang="zh-CN" sz="1800" dirty="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  test,  *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 = new(</a:t>
            </a:r>
            <a:r>
              <a:rPr lang="en-US" altLang="zh-CN" sz="1800" dirty="0" err="1"/>
              <a:t>Tclass</a:t>
            </a:r>
            <a:r>
              <a:rPr lang="en-US" altLang="zh-CN" sz="1800" dirty="0"/>
              <a:t>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-&gt;x = 100 ; 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test.x</a:t>
            </a:r>
            <a:r>
              <a:rPr lang="en-US" altLang="zh-CN" sz="1800" dirty="0"/>
              <a:t> = 150 ;    </a:t>
            </a:r>
            <a:r>
              <a:rPr lang="en-US" altLang="zh-CN" sz="1800" dirty="0" err="1"/>
              <a:t>test.y</a:t>
            </a:r>
            <a:r>
              <a:rPr lang="en-US" altLang="zh-CN" sz="1800" dirty="0"/>
              <a:t>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test.print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=" &lt;&lt; </a:t>
            </a:r>
            <a:r>
              <a:rPr lang="en-US" altLang="zh-CN" sz="1800" b="1" dirty="0">
                <a:solidFill>
                  <a:srgbClr val="0000FF"/>
                </a:solidFill>
              </a:rPr>
              <a:t>add(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&amp;test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  <a:r>
              <a:rPr lang="en-US" altLang="zh-CN" sz="1800" dirty="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162246" name="AutoShape 6"/>
          <p:cNvSpPr>
            <a:spLocks/>
          </p:cNvSpPr>
          <p:nvPr/>
        </p:nvSpPr>
        <p:spPr bwMode="auto">
          <a:xfrm>
            <a:off x="900113" y="34290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5745"/>
              <a:gd name="adj5" fmla="val 270486"/>
              <a:gd name="adj6" fmla="val 279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传递对象地址</a:t>
            </a:r>
            <a:r>
              <a:rPr lang="zh-CN" altLang="en-US" sz="1800" b="1"/>
              <a:t> </a:t>
            </a:r>
          </a:p>
        </p:txBody>
      </p:sp>
      <p:sp>
        <p:nvSpPr>
          <p:cNvPr id="1162247" name="Line 7"/>
          <p:cNvSpPr>
            <a:spLocks noChangeShapeType="1"/>
          </p:cNvSpPr>
          <p:nvPr/>
        </p:nvSpPr>
        <p:spPr bwMode="auto">
          <a:xfrm flipH="1" flipV="1">
            <a:off x="5334000" y="3883025"/>
            <a:ext cx="893763" cy="2138363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6" grpId="0" animBg="1" autoUpdateAnimBg="0"/>
      <p:bldP spid="11622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63267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  <a:endParaRPr lang="en-US" altLang="zh-CN" sz="1800" b="1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6" grpId="0" build="p" autoUpdateAnimBg="0" advAuto="1000"/>
      <p:bldP spid="11632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377507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FFFFFF"/>
                </a:solidFill>
              </a:rPr>
              <a:t>{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FFFF"/>
                </a:solidFill>
              </a:rPr>
              <a:t>Simple obj1, obj2, obj3 ;</a:t>
            </a:r>
            <a:r>
              <a:rPr lang="en-US" altLang="zh-CN" sz="1800" dirty="0"/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8928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8920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8923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412750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obj1 .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995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994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2468563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098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097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098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097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6356" name="Oval 20"/>
          <p:cNvSpPr>
            <a:spLocks noChangeArrowheads="1"/>
          </p:cNvSpPr>
          <p:nvPr/>
        </p:nvSpPr>
        <p:spPr bwMode="auto">
          <a:xfrm>
            <a:off x="3429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6357" name="Oval 21"/>
          <p:cNvSpPr>
            <a:spLocks noChangeArrowheads="1"/>
          </p:cNvSpPr>
          <p:nvPr/>
        </p:nvSpPr>
        <p:spPr bwMode="auto">
          <a:xfrm>
            <a:off x="4191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62200" y="2773363"/>
            <a:ext cx="838200" cy="1447800"/>
            <a:chOff x="1440" y="1872"/>
            <a:chExt cx="528" cy="912"/>
          </a:xfrm>
        </p:grpSpPr>
        <p:sp>
          <p:nvSpPr>
            <p:cNvPr id="40972" name="Line 23"/>
            <p:cNvSpPr>
              <a:spLocks noChangeShapeType="1"/>
            </p:cNvSpPr>
            <p:nvPr/>
          </p:nvSpPr>
          <p:spPr bwMode="auto">
            <a:xfrm flipV="1">
              <a:off x="1440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24"/>
            <p:cNvSpPr>
              <a:spLocks noChangeShapeType="1"/>
            </p:cNvSpPr>
            <p:nvPr/>
          </p:nvSpPr>
          <p:spPr bwMode="auto">
            <a:xfrm flipV="1">
              <a:off x="1776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6361" name="AutoShape 25"/>
          <p:cNvSpPr>
            <a:spLocks/>
          </p:cNvSpPr>
          <p:nvPr/>
        </p:nvSpPr>
        <p:spPr bwMode="auto">
          <a:xfrm>
            <a:off x="5715000" y="762000"/>
            <a:ext cx="2286000" cy="914400"/>
          </a:xfrm>
          <a:prstGeom prst="borderCallout2">
            <a:avLst>
              <a:gd name="adj1" fmla="val 12500"/>
              <a:gd name="adj2" fmla="val -3333"/>
              <a:gd name="adj3" fmla="val 12500"/>
              <a:gd name="adj4" fmla="val -18611"/>
              <a:gd name="adj5" fmla="val 175347"/>
              <a:gd name="adj6" fmla="val -67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向哪个对象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的数据成员赋值？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6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6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6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56" grpId="0" animBg="1"/>
      <p:bldP spid="1166357" grpId="0" animBg="1"/>
      <p:bldP spid="116636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2006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2009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2002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2005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1991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1998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2001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7380" name="Text Box 20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7381" name="Rectangle 21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1167382" name="Oval 22"/>
          <p:cNvSpPr>
            <a:spLocks noChangeArrowheads="1"/>
          </p:cNvSpPr>
          <p:nvPr/>
        </p:nvSpPr>
        <p:spPr bwMode="auto">
          <a:xfrm>
            <a:off x="3124200" y="2674938"/>
            <a:ext cx="19050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3" name="Oval 23"/>
          <p:cNvSpPr>
            <a:spLocks noChangeArrowheads="1"/>
          </p:cNvSpPr>
          <p:nvPr/>
        </p:nvSpPr>
        <p:spPr bwMode="auto">
          <a:xfrm>
            <a:off x="2895600" y="4076700"/>
            <a:ext cx="6858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4" name="AutoShape 24"/>
          <p:cNvSpPr>
            <a:spLocks/>
          </p:cNvSpPr>
          <p:nvPr/>
        </p:nvSpPr>
        <p:spPr bwMode="auto">
          <a:xfrm>
            <a:off x="5562600" y="838200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11481"/>
              <a:gd name="adj5" fmla="val 166667"/>
              <a:gd name="adj6" fmla="val -40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成员函数隐含定义 </a:t>
            </a: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接受调用对象的地址</a:t>
            </a:r>
          </a:p>
        </p:txBody>
      </p:sp>
      <p:sp>
        <p:nvSpPr>
          <p:cNvPr id="1167385" name="Line 25"/>
          <p:cNvSpPr>
            <a:spLocks noChangeShapeType="1"/>
          </p:cNvSpPr>
          <p:nvPr/>
        </p:nvSpPr>
        <p:spPr bwMode="auto">
          <a:xfrm flipV="1">
            <a:off x="3429000" y="3141663"/>
            <a:ext cx="1143000" cy="10953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6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6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6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0" grpId="0" animBg="1" autoUpdateAnimBg="0"/>
      <p:bldP spid="1167381" grpId="0" animBg="1" autoUpdateAnimBg="0"/>
      <p:bldP spid="1167382" grpId="0" animBg="1"/>
      <p:bldP spid="1167383" grpId="0" animBg="1"/>
      <p:bldP spid="1167384" grpId="0" animBg="1" autoUpdateAnimBg="0"/>
      <p:bldP spid="11673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	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3029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3025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3015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3021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3016" name="Rectangle 2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3017" name="Text Box 22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8407" name="Rectangle 23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08" name="Rectangle 24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10" name="AutoShape 26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07" grpId="0" animBg="1"/>
      <p:bldP spid="1168408" grpId="0" animBg="1"/>
      <p:bldP spid="11684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1219200" y="2133600"/>
            <a:ext cx="6934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面向对象编程的程序基本单位是类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类是数据和操作数据的函数的封装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类的对象使用自己的方法完成对数据的操作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类可以隐藏数据和操作细节，对象通过类接口与外部通信 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572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类与对象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7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4054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4057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4038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4050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4053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4046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4049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44041" name="Rectangle 29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AutoShape 21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可以显式使用</a:t>
            </a:r>
          </a:p>
        </p:txBody>
      </p:sp>
      <p:sp>
        <p:nvSpPr>
          <p:cNvPr id="1169433" name="Line 25"/>
          <p:cNvSpPr>
            <a:spLocks noChangeShapeType="1"/>
          </p:cNvSpPr>
          <p:nvPr/>
        </p:nvSpPr>
        <p:spPr bwMode="auto">
          <a:xfrm>
            <a:off x="5562600" y="1052513"/>
            <a:ext cx="0" cy="182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Rectangle 3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4045" name="Rectangle 31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62600" y="411162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7818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5076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506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5069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0451" name="Oval 19"/>
          <p:cNvSpPr>
            <a:spLocks noChangeArrowheads="1"/>
          </p:cNvSpPr>
          <p:nvPr/>
        </p:nvSpPr>
        <p:spPr bwMode="auto">
          <a:xfrm>
            <a:off x="685800" y="4079875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0452" name="AutoShape 20"/>
          <p:cNvSpPr>
            <a:spLocks/>
          </p:cNvSpPr>
          <p:nvPr/>
        </p:nvSpPr>
        <p:spPr bwMode="auto">
          <a:xfrm>
            <a:off x="4648200" y="1336675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30787"/>
              <a:gd name="adj5" fmla="val 276120"/>
              <a:gd name="adj6" fmla="val -120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通过调用函数的对象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指针获取对象地址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51" grpId="0" animBg="1"/>
      <p:bldP spid="117045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6098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6090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6094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44878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obj1 .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7122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7114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7118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2784475"/>
            <a:ext cx="5486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()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x &lt;&lt; "," &lt;&lt; y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obj1 . </a:t>
            </a:r>
            <a:r>
              <a:rPr lang="en-US" altLang="zh-CN" sz="1800" b="1" dirty="0" err="1">
                <a:solidFill>
                  <a:srgbClr val="0000FF"/>
                </a:solidFill>
              </a:rPr>
              <a:t>printXY</a:t>
            </a:r>
            <a:r>
              <a:rPr lang="en-US" altLang="zh-CN" sz="1800" b="1" dirty="0">
                <a:solidFill>
                  <a:srgbClr val="0000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8146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8149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8138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8142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8145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3523" name="Oval 19"/>
          <p:cNvSpPr>
            <a:spLocks noChangeArrowheads="1"/>
          </p:cNvSpPr>
          <p:nvPr/>
        </p:nvSpPr>
        <p:spPr bwMode="auto">
          <a:xfrm>
            <a:off x="762000" y="4437112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obj1 </a:t>
            </a:r>
            <a:r>
              <a:rPr lang="zh-CN" altLang="en-US" sz="1800" b="1"/>
              <a:t>上操作</a:t>
            </a:r>
          </a:p>
        </p:txBody>
      </p:sp>
      <p:sp>
        <p:nvSpPr>
          <p:cNvPr id="1173525" name="Rectangle 21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23" grpId="0" animBg="1"/>
      <p:bldP spid="1173524" grpId="0" animBg="1" autoUpdateAnimBg="0"/>
      <p:bldP spid="117352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47974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	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obj2 .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9168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9171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9162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9164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9167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9163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obj2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50194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50197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5018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0193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0187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5572" name="Oval 20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3" name="AutoShape 21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72" grpId="0" animBg="1"/>
      <p:bldP spid="117557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obj2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1217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1215" name="Oval 19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AutoShape 20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51355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	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obj2 .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224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2238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()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x &lt;&lt; "," &lt;&lt; y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obj2 . </a:t>
            </a:r>
            <a:r>
              <a:rPr lang="en-US" altLang="zh-CN" sz="1800" b="1" dirty="0" err="1">
                <a:solidFill>
                  <a:srgbClr val="0000FF"/>
                </a:solidFill>
              </a:rPr>
              <a:t>printXY</a:t>
            </a:r>
            <a:r>
              <a:rPr lang="en-US" altLang="zh-CN" sz="1800" b="1" dirty="0">
                <a:solidFill>
                  <a:srgbClr val="0000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326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326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3262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8643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4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43" grpId="0" animBg="1"/>
      <p:bldP spid="117864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43800" y="304800"/>
            <a:ext cx="1219200" cy="152400"/>
          </a:xfrm>
        </p:spPr>
        <p:txBody>
          <a:bodyPr/>
          <a:lstStyle/>
          <a:p>
            <a:pPr algn="l" eaLnBrk="1" hangingPunct="1"/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utoUpdateAnimBg="0"/>
      <p:bldP spid="1131523" grpId="0" autoUpdateAnimBg="0"/>
      <p:bldP spid="1131524" grpId="0" autoUpdateAnimBg="0"/>
      <p:bldP spid="113152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()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x &lt;&lt; "," &lt;&lt; y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obj2 . </a:t>
            </a:r>
            <a:r>
              <a:rPr lang="en-US" altLang="zh-CN" sz="1800" b="1" dirty="0" err="1">
                <a:solidFill>
                  <a:srgbClr val="0000FF"/>
                </a:solidFill>
              </a:rPr>
              <a:t>printXY</a:t>
            </a:r>
            <a:r>
              <a:rPr lang="en-US" altLang="zh-CN" sz="1800" b="1" dirty="0">
                <a:solidFill>
                  <a:srgbClr val="0000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428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429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4286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4287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54451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obj3 .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5310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obj3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633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setXY</a:t>
            </a:r>
            <a:r>
              <a:rPr lang="en-US" altLang="zh-CN" sz="1800" b="1" dirty="0">
                <a:solidFill>
                  <a:srgbClr val="FFFFFF"/>
                </a:solidFill>
              </a:rPr>
              <a:t>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a,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obj3 . </a:t>
            </a:r>
            <a:r>
              <a:rPr lang="en-US" altLang="zh-CN" sz="1800" b="1" dirty="0" err="1">
                <a:solidFill>
                  <a:srgbClr val="0000FF"/>
                </a:solidFill>
              </a:rPr>
              <a:t>setXY</a:t>
            </a:r>
            <a:r>
              <a:rPr lang="en-US" altLang="zh-CN" sz="1800" b="1" dirty="0">
                <a:solidFill>
                  <a:srgbClr val="0000FF"/>
                </a:solidFill>
              </a:rPr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578485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FFFF"/>
                </a:solidFill>
              </a:rPr>
              <a:t>obj3 .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()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x &lt;&lt; "," &lt;&lt; y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obj3 . </a:t>
            </a:r>
            <a:r>
              <a:rPr lang="en-US" altLang="zh-CN" sz="1800" b="1" dirty="0" err="1">
                <a:solidFill>
                  <a:srgbClr val="0000FF"/>
                </a:solidFill>
              </a:rPr>
              <a:t>printXY</a:t>
            </a:r>
            <a:r>
              <a:rPr lang="en-US" altLang="zh-CN" sz="1800" b="1" dirty="0">
                <a:solidFill>
                  <a:srgbClr val="0000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 	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FFFFFF"/>
                </a:solidFill>
              </a:rPr>
              <a:t>void </a:t>
            </a:r>
            <a:r>
              <a:rPr lang="en-US" altLang="zh-CN" sz="1800" b="1" dirty="0" err="1">
                <a:solidFill>
                  <a:srgbClr val="FFFFFF"/>
                </a:solidFill>
              </a:rPr>
              <a:t>printXY</a:t>
            </a:r>
            <a:r>
              <a:rPr lang="en-US" altLang="zh-CN" sz="1800" b="1" dirty="0">
                <a:solidFill>
                  <a:srgbClr val="FFFFFF"/>
                </a:solidFill>
              </a:rPr>
              <a:t>() 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x &lt;&lt; "," &lt;&lt; y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obj3 . </a:t>
            </a:r>
            <a:r>
              <a:rPr lang="en-US" altLang="zh-CN" sz="1800" b="1" dirty="0" err="1">
                <a:solidFill>
                  <a:srgbClr val="0000FF"/>
                </a:solidFill>
              </a:rPr>
              <a:t>printXY</a:t>
            </a:r>
            <a:r>
              <a:rPr lang="en-US" altLang="zh-CN" sz="1800" b="1" dirty="0">
                <a:solidFill>
                  <a:srgbClr val="0000FF"/>
                </a:solidFill>
              </a:rPr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	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6-5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void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x &lt;&lt; "," &lt;&lt; 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obj1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obj2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setXY</a:t>
            </a:r>
            <a:r>
              <a:rPr lang="en-US" altLang="zh-CN" sz="1800" dirty="0"/>
              <a:t>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obj3 . </a:t>
            </a:r>
            <a:r>
              <a:rPr lang="en-US" altLang="zh-CN" sz="1800" dirty="0" err="1"/>
              <a:t>printXY</a:t>
            </a:r>
            <a:r>
              <a:rPr lang="en-US" altLang="zh-CN" sz="1800" dirty="0"/>
              <a:t>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  <p:sp>
        <p:nvSpPr>
          <p:cNvPr id="1186833" name="AutoShape 17"/>
          <p:cNvSpPr>
            <a:spLocks noChangeArrowheads="1"/>
          </p:cNvSpPr>
          <p:nvPr/>
        </p:nvSpPr>
        <p:spPr bwMode="auto">
          <a:xfrm>
            <a:off x="2438400" y="1066800"/>
            <a:ext cx="3810000" cy="914400"/>
          </a:xfrm>
          <a:prstGeom prst="wedgeEllipseCallout">
            <a:avLst>
              <a:gd name="adj1" fmla="val -42250"/>
              <a:gd name="adj2" fmla="val 102778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anchor="ctr">
            <a:flatTx/>
          </a:bodyPr>
          <a:lstStyle/>
          <a:p>
            <a:r>
              <a:rPr lang="zh-CN" altLang="en-US" sz="1800" b="1"/>
              <a:t>成员函数拥有 </a:t>
            </a: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33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2963" name="Text Box 3"/>
          <p:cNvSpPr txBox="1">
            <a:spLocks noChangeArrowheads="1"/>
          </p:cNvSpPr>
          <p:nvPr/>
        </p:nvSpPr>
        <p:spPr bwMode="auto">
          <a:xfrm>
            <a:off x="995363" y="1384300"/>
            <a:ext cx="72342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构造函数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是用于创建对象的特殊成员函数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当创建对象时，系统自动调用构造函数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构造函数的作用是：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为对象分配空间；对数据成员赋初值；请求其他资源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没有用户定义的构造函数时，系统提供缺省版本的构造函数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构造函数名与类名相同：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构造函数可以重载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构造函数可以有任意类型的参数，但没有返回类型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5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5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2" grpId="0" autoUpdateAnimBg="0"/>
      <p:bldP spid="1192963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25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828675" y="1828800"/>
            <a:ext cx="748506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析构函数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是用于取消对象的成员函数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当一个对象作用域结束时，系统自动调用析构函数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析构函数的作用是进行清除对象，释放内存等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没有用户定义析构函数时，系统提供缺省版本的析构函数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析构函数名为：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~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析构函数没有参数，也没有返回类型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35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22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97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build="p" autoUpdateAnimBg="0" advAuto="200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8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1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1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build="p" autoUpdateAnimBg="0" advAuto="200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95400" y="1177925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6036" name="Oval 4"/>
          <p:cNvSpPr>
            <a:spLocks noChangeArrowheads="1"/>
          </p:cNvSpPr>
          <p:nvPr/>
        </p:nvSpPr>
        <p:spPr bwMode="auto">
          <a:xfrm>
            <a:off x="2133600" y="2276475"/>
            <a:ext cx="1676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37" name="AutoShape 5"/>
          <p:cNvSpPr>
            <a:spLocks/>
          </p:cNvSpPr>
          <p:nvPr/>
        </p:nvSpPr>
        <p:spPr bwMode="auto">
          <a:xfrm>
            <a:off x="5334000" y="9810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6" grpId="0" animBg="1"/>
      <p:bldP spid="119603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</a:t>
            </a:r>
            <a:r>
              <a:rPr lang="en-US" altLang="zh-CN" sz="2000" b="1"/>
              <a:t>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7059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7060" name="Oval 4"/>
          <p:cNvSpPr>
            <a:spLocks noChangeArrowheads="1"/>
          </p:cNvSpPr>
          <p:nvPr/>
        </p:nvSpPr>
        <p:spPr bwMode="auto">
          <a:xfrm>
            <a:off x="2133600" y="2636838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7061" name="AutoShape 5"/>
          <p:cNvSpPr>
            <a:spLocks/>
          </p:cNvSpPr>
          <p:nvPr/>
        </p:nvSpPr>
        <p:spPr bwMode="auto">
          <a:xfrm>
            <a:off x="5334000" y="13049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析构函数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60" grpId="0" animBg="1"/>
      <p:bldP spid="1197061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00200" y="4352925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{ int  x , y ;</a:t>
            </a:r>
            <a:r>
              <a:rPr lang="en-US" altLang="zh-CN" sz="2000"/>
              <a:t>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8084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8085" name="Rectangle 5"/>
          <p:cNvSpPr>
            <a:spLocks noChangeArrowheads="1"/>
          </p:cNvSpPr>
          <p:nvPr/>
        </p:nvSpPr>
        <p:spPr bwMode="auto">
          <a:xfrm>
            <a:off x="3733800" y="4337050"/>
            <a:ext cx="419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声明变量时开辟两个整型存储空间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00200" y="4652963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9108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600200" y="2349500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0132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  <p:sp>
        <p:nvSpPr>
          <p:cNvPr id="69638" name="Rectangle 8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600200" y="5373688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1157" name="Rectangle 5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00200" y="2676525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</a:t>
            </a:r>
            <a:r>
              <a:rPr lang="en-US" altLang="zh-CN" sz="2000" b="1">
                <a:solidFill>
                  <a:srgbClr val="FFFFFF"/>
                </a:solidFill>
              </a:rPr>
              <a:t>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2180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3203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3205" name="Rectangle 5"/>
          <p:cNvSpPr>
            <a:spLocks noChangeArrowheads="1"/>
          </p:cNvSpPr>
          <p:nvPr/>
        </p:nvSpPr>
        <p:spPr bwMode="auto">
          <a:xfrm>
            <a:off x="3733800" y="5800725"/>
            <a:ext cx="265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变量 </a:t>
            </a:r>
            <a:r>
              <a:rPr lang="en-US" altLang="zh-CN" sz="2000" b="1" i="1">
                <a:solidFill>
                  <a:srgbClr val="008000"/>
                </a:solidFill>
              </a:rPr>
              <a:t>x, y </a:t>
            </a:r>
            <a:r>
              <a:rPr lang="zh-CN" altLang="en-US" sz="2000" b="1" i="1">
                <a:solidFill>
                  <a:srgbClr val="008000"/>
                </a:solidFill>
              </a:rPr>
              <a:t>生存期结束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 </a:t>
            </a:r>
            <a:r>
              <a:rPr lang="zh-CN" altLang="en-US" dirty="0" smtClean="0"/>
              <a:t>构造函数和析构函数</a:t>
            </a:r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14800" y="762000"/>
            <a:ext cx="4883150" cy="31067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   int *ap ;      int  len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public: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  </a:t>
            </a:r>
            <a:r>
              <a:rPr lang="en-US" altLang="zh-CN" sz="2000" b="1">
                <a:ea typeface="华文宋体" pitchFamily="2" charset="-122"/>
              </a:rPr>
              <a:t>{ len= size ;  ap = new int[ size ] ; }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 b="1">
                <a:ea typeface="华文宋体" pitchFamily="2" charset="-122"/>
              </a:rPr>
              <a:t>Array operaor + (const Array &amp; other) ;</a:t>
            </a:r>
            <a:endParaRPr lang="en-US" altLang="zh-CN" sz="2000" b="1" i="1">
              <a:solidFill>
                <a:srgbClr val="0000FF"/>
              </a:solidFill>
              <a:ea typeface="华文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};</a:t>
            </a:r>
            <a:endParaRPr lang="en-US" altLang="zh-CN" sz="2000" b="1"/>
          </a:p>
        </p:txBody>
      </p:sp>
      <p:sp>
        <p:nvSpPr>
          <p:cNvPr id="1133574" name="Oval 6"/>
          <p:cNvSpPr>
            <a:spLocks noChangeArrowheads="1"/>
          </p:cNvSpPr>
          <p:nvPr/>
        </p:nvSpPr>
        <p:spPr bwMode="auto">
          <a:xfrm>
            <a:off x="533400" y="1752600"/>
            <a:ext cx="4038600" cy="1676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类是数据和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操作数据的函数的封装</a:t>
            </a: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3576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4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简单构造函数和析构函数 </a:t>
            </a: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2438400" y="2190750"/>
            <a:ext cx="419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构造函数原型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（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）；</a:t>
            </a:r>
          </a:p>
          <a:p>
            <a:pPr algn="l">
              <a:lnSpc>
                <a:spcPct val="180000"/>
              </a:lnSpc>
            </a:pP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析构函数原型</a:t>
            </a: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~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（）；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6" grpId="0" autoUpdateAnimBg="0"/>
      <p:bldP spid="1204227" grpId="0" build="p" autoUpdateAnimBg="0" advAuto="200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Text Box 2"/>
          <p:cNvSpPr txBox="1">
            <a:spLocks noChangeArrowheads="1"/>
          </p:cNvSpPr>
          <p:nvPr/>
        </p:nvSpPr>
        <p:spPr bwMode="auto">
          <a:xfrm>
            <a:off x="685800" y="260350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		 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  <a:endParaRPr lang="en-US" altLang="zh-CN" sz="1600" b="1" i="1" dirty="0">
              <a:solidFill>
                <a:srgbClr val="008000"/>
              </a:solidFill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0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		 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</a:t>
            </a:r>
          </a:p>
        </p:txBody>
      </p:sp>
      <p:sp>
        <p:nvSpPr>
          <p:cNvPr id="1206275" name="Rectangle 3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690563" y="3716338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sp>
        <p:nvSpPr>
          <p:cNvPr id="1206277" name="Rectangle 5"/>
          <p:cNvSpPr>
            <a:spLocks noChangeArrowheads="1"/>
          </p:cNvSpPr>
          <p:nvPr/>
        </p:nvSpPr>
        <p:spPr bwMode="auto">
          <a:xfrm>
            <a:off x="892175" y="5373688"/>
            <a:ext cx="1317625" cy="3111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d 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005263"/>
            <a:ext cx="4800600" cy="1752600"/>
            <a:chOff x="1296" y="2544"/>
            <a:chExt cx="3072" cy="1104"/>
          </a:xfrm>
        </p:grpSpPr>
        <p:sp>
          <p:nvSpPr>
            <p:cNvPr id="75784" name="AutoShape 7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0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 animBg="1" autoUpdateAnimBg="0"/>
      <p:bldP spid="1206276" grpId="0" animBg="1" autoUpdateAnimBg="0"/>
      <p:bldP spid="1206277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685800" y="6219825"/>
            <a:ext cx="16002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 		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b="1" dirty="0">
                <a:solidFill>
                  <a:srgbClr val="FFFFFF"/>
                </a:solidFill>
                <a:sym typeface="Symbol" pitchFamily="18" charset="2"/>
              </a:rPr>
              <a:t>}</a:t>
            </a:r>
            <a:r>
              <a:rPr lang="en-US" altLang="zh-CN" sz="1600" dirty="0">
                <a:sym typeface="Symbol" pitchFamily="18" charset="2"/>
              </a:rPr>
              <a:t> </a:t>
            </a:r>
          </a:p>
        </p:txBody>
      </p:sp>
      <p:sp>
        <p:nvSpPr>
          <p:cNvPr id="1207300" name="Rectangle 4"/>
          <p:cNvSpPr>
            <a:spLocks noChangeArrowheads="1"/>
          </p:cNvSpPr>
          <p:nvPr/>
        </p:nvSpPr>
        <p:spPr bwMode="auto">
          <a:xfrm>
            <a:off x="990600" y="1412875"/>
            <a:ext cx="1046163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07301" name="Rectangle 5"/>
          <p:cNvSpPr>
            <a:spLocks noChangeArrowheads="1"/>
          </p:cNvSpPr>
          <p:nvPr/>
        </p:nvSpPr>
        <p:spPr bwMode="auto">
          <a:xfrm>
            <a:off x="688975" y="39814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4281488"/>
            <a:ext cx="5030788" cy="1524000"/>
            <a:chOff x="1152" y="2688"/>
            <a:chExt cx="3169" cy="960"/>
          </a:xfrm>
        </p:grpSpPr>
        <p:sp>
          <p:nvSpPr>
            <p:cNvPr id="76808" name="AutoShape 7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作用域结束时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0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8" grpId="0" animBg="1"/>
      <p:bldP spid="1207300" grpId="0" animBg="1" autoUpdateAnimBg="0"/>
      <p:bldP spid="1207301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 		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  <p:pic>
        <p:nvPicPr>
          <p:cNvPr id="12083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525" y="765175"/>
            <a:ext cx="422116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 		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chemeClr val="folHlink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chemeClr val="folHlink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</a:t>
            </a:r>
          </a:p>
        </p:txBody>
      </p:sp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0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 		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0372" name="Rectangle 4"/>
          <p:cNvSpPr>
            <a:spLocks noChangeArrowheads="1"/>
          </p:cNvSpPr>
          <p:nvPr/>
        </p:nvSpPr>
        <p:spPr bwMode="auto">
          <a:xfrm>
            <a:off x="890588" y="5407025"/>
            <a:ext cx="2995612" cy="2841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*pd = new ( Date );</a:t>
            </a:r>
          </a:p>
        </p:txBody>
      </p:sp>
      <p:sp>
        <p:nvSpPr>
          <p:cNvPr id="1210373" name="Rectangle 5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10374" name="Rectangle 6"/>
          <p:cNvSpPr>
            <a:spLocks noChangeArrowheads="1"/>
          </p:cNvSpPr>
          <p:nvPr/>
        </p:nvSpPr>
        <p:spPr bwMode="auto">
          <a:xfrm>
            <a:off x="690563" y="3706813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47888" y="3860800"/>
            <a:ext cx="4800600" cy="1752600"/>
            <a:chOff x="1296" y="2544"/>
            <a:chExt cx="3072" cy="1104"/>
          </a:xfrm>
        </p:grpSpPr>
        <p:sp>
          <p:nvSpPr>
            <p:cNvPr id="79881" name="AutoShape 8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9882" name="Line 9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2" grpId="0" animBg="1" autoUpdateAnimBg="0"/>
      <p:bldP spid="1210373" grpId="0" animBg="1" autoUpdateAnimBg="0"/>
      <p:bldP spid="121037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#include&lt;</a:t>
            </a:r>
            <a:r>
              <a:rPr lang="en-US" altLang="zh-CN" sz="1600" dirty="0" err="1">
                <a:sym typeface="Symbol" pitchFamily="18" charset="2"/>
              </a:rPr>
              <a:t>iostream</a:t>
            </a:r>
            <a:r>
              <a:rPr lang="en-US" altLang="zh-CN" sz="1600" dirty="0">
                <a:sym typeface="Symbol" pitchFamily="18" charset="2"/>
              </a:rPr>
              <a:t>&gt; 		</a:t>
            </a:r>
            <a:r>
              <a:rPr lang="en-US" altLang="zh-CN" sz="16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 dirty="0" smtClean="0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 dirty="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using namespace </a:t>
            </a:r>
            <a:r>
              <a:rPr lang="en-US" altLang="zh-CN" sz="1600" dirty="0" err="1">
                <a:sym typeface="Symbol" pitchFamily="18" charset="2"/>
              </a:rPr>
              <a:t>std</a:t>
            </a:r>
            <a:r>
              <a:rPr lang="en-US" altLang="zh-CN" sz="1600" dirty="0">
                <a:sym typeface="Symbol" pitchFamily="18" charset="2"/>
              </a:rPr>
              <a:t>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void 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  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initialized.\n"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Date:: ~Date()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"Date object destroyed.\n" ; }	</a:t>
            </a:r>
            <a:r>
              <a:rPr lang="en-US" altLang="zh-CN" sz="1600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 dirty="0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 dirty="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 </a:t>
            </a:r>
            <a:r>
              <a:rPr lang="en-US" altLang="zh-CN" sz="1600" dirty="0" err="1">
                <a:sym typeface="Symbol" pitchFamily="18" charset="2"/>
              </a:rPr>
              <a:t>SetDate</a:t>
            </a:r>
            <a:r>
              <a:rPr lang="en-US" altLang="zh-CN" sz="1600" dirty="0">
                <a:sym typeface="Symbol" pitchFamily="18" charset="2"/>
              </a:rPr>
              <a:t>(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y,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m, </a:t>
            </a: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Date::</a:t>
            </a:r>
            <a:r>
              <a:rPr lang="en-US" altLang="zh-CN" sz="1600" dirty="0" err="1">
                <a:sym typeface="Symbol" pitchFamily="18" charset="2"/>
              </a:rPr>
              <a:t>IsLeapYear</a:t>
            </a:r>
            <a:r>
              <a:rPr lang="en-US" altLang="zh-CN" sz="1600" dirty="0">
                <a:sym typeface="Symbol" pitchFamily="18" charset="2"/>
              </a:rPr>
              <a:t>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void Date::</a:t>
            </a:r>
            <a:r>
              <a:rPr lang="en-US" altLang="zh-CN" sz="1600" dirty="0" err="1">
                <a:sym typeface="Symbol" pitchFamily="18" charset="2"/>
              </a:rPr>
              <a:t>PrintDate</a:t>
            </a:r>
            <a:r>
              <a:rPr lang="en-US" altLang="zh-CN" sz="1600" dirty="0">
                <a:sym typeface="Symbol" pitchFamily="18" charset="2"/>
              </a:rPr>
              <a:t>()  { </a:t>
            </a:r>
            <a:r>
              <a:rPr lang="en-US" altLang="zh-CN" sz="1600" dirty="0" err="1">
                <a:sym typeface="Symbol" pitchFamily="18" charset="2"/>
              </a:rPr>
              <a:t>cout</a:t>
            </a:r>
            <a:r>
              <a:rPr lang="en-US" altLang="zh-CN" sz="1600" dirty="0">
                <a:sym typeface="Symbol" pitchFamily="18" charset="2"/>
              </a:rPr>
              <a:t> &lt;&lt; year &lt;&lt; "/" &lt;&lt; month &lt;&lt; "/" &lt;&lt; day &lt;&lt; </a:t>
            </a:r>
            <a:r>
              <a:rPr lang="en-US" altLang="zh-CN" sz="1600" dirty="0" err="1">
                <a:sym typeface="Symbol" pitchFamily="18" charset="2"/>
              </a:rPr>
              <a:t>endl</a:t>
            </a:r>
            <a:r>
              <a:rPr lang="en-US" altLang="zh-CN" sz="1600" dirty="0">
                <a:sym typeface="Symbol" pitchFamily="18" charset="2"/>
              </a:rPr>
              <a:t>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err="1">
                <a:sym typeface="Symbol" pitchFamily="18" charset="2"/>
              </a:rPr>
              <a:t>int</a:t>
            </a:r>
            <a:r>
              <a:rPr lang="en-US" altLang="zh-CN" sz="16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d.SetDate</a:t>
            </a:r>
            <a:r>
              <a:rPr lang="en-US" altLang="zh-CN" sz="1600" dirty="0">
                <a:sym typeface="Symbol" pitchFamily="18" charset="2"/>
              </a:rPr>
              <a:t>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   </a:t>
            </a:r>
            <a:r>
              <a:rPr lang="en-US" altLang="zh-CN" sz="1600" dirty="0" err="1">
                <a:sym typeface="Symbol" pitchFamily="18" charset="2"/>
              </a:rPr>
              <a:t>d.PrintDate</a:t>
            </a:r>
            <a:r>
              <a:rPr lang="en-US" altLang="zh-CN" sz="1600" dirty="0">
                <a:sym typeface="Symbol" pitchFamily="18" charset="2"/>
              </a:rPr>
              <a:t>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>
                <a:sym typeface="Symbol" pitchFamily="18" charset="2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1396" name="Rectangle 4"/>
          <p:cNvSpPr>
            <a:spLocks noChangeArrowheads="1"/>
          </p:cNvSpPr>
          <p:nvPr/>
        </p:nvSpPr>
        <p:spPr bwMode="auto">
          <a:xfrm>
            <a:off x="838200" y="6072188"/>
            <a:ext cx="2995613" cy="284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delete pd ;</a:t>
            </a:r>
          </a:p>
        </p:txBody>
      </p:sp>
      <p:sp>
        <p:nvSpPr>
          <p:cNvPr id="1211397" name="Rectangle 5"/>
          <p:cNvSpPr>
            <a:spLocks noChangeArrowheads="1"/>
          </p:cNvSpPr>
          <p:nvPr/>
        </p:nvSpPr>
        <p:spPr bwMode="auto">
          <a:xfrm>
            <a:off x="990600" y="1776413"/>
            <a:ext cx="1046163" cy="28416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11398" name="Rectangle 6"/>
          <p:cNvSpPr>
            <a:spLocks noChangeArrowheads="1"/>
          </p:cNvSpPr>
          <p:nvPr/>
        </p:nvSpPr>
        <p:spPr bwMode="auto">
          <a:xfrm>
            <a:off x="688975" y="39560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4267200"/>
            <a:ext cx="5030788" cy="1524000"/>
            <a:chOff x="1152" y="2688"/>
            <a:chExt cx="3169" cy="960"/>
          </a:xfrm>
        </p:grpSpPr>
        <p:sp>
          <p:nvSpPr>
            <p:cNvPr id="80905" name="AutoShape 8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释放动态对象时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0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6.2.1  </a:t>
            </a:r>
            <a:r>
              <a:rPr lang="zh-CN" altLang="en-US" dirty="0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39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Text Box 2"/>
          <p:cNvSpPr txBox="1">
            <a:spLocks noChangeArrowheads="1"/>
          </p:cNvSpPr>
          <p:nvPr/>
        </p:nvSpPr>
        <p:spPr bwMode="auto">
          <a:xfrm>
            <a:off x="1219200" y="2590800"/>
            <a:ext cx="6705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带参数的构造函数在建立对象时，以特定的数据初始化</a:t>
            </a: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对象的数据成员</a:t>
            </a:r>
          </a:p>
        </p:txBody>
      </p:sp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7620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6.2.2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带参数的构造函数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18" grpId="0" autoUpdateAnimBg="0"/>
      <p:bldP spid="121241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5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#include&lt;</a:t>
            </a:r>
            <a:r>
              <a:rPr lang="en-US" altLang="zh-CN" sz="1400" dirty="0" err="1">
                <a:cs typeface="Times New Roman" pitchFamily="18" charset="0"/>
              </a:rPr>
              <a:t>iostream</a:t>
            </a:r>
            <a:r>
              <a:rPr lang="en-US" altLang="zh-CN" sz="1400" dirty="0">
                <a:cs typeface="Times New Roman" pitchFamily="18" charset="0"/>
              </a:rPr>
              <a:t>&gt;		 </a:t>
            </a:r>
            <a:r>
              <a:rPr lang="en-US" altLang="zh-CN" sz="14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 dirty="0" smtClean="0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 dirty="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using namespace </a:t>
            </a:r>
            <a:r>
              <a:rPr lang="en-US" altLang="zh-CN" sz="1400" dirty="0" err="1">
                <a:cs typeface="Times New Roman" pitchFamily="18" charset="0"/>
              </a:rPr>
              <a:t>std</a:t>
            </a:r>
            <a:r>
              <a:rPr lang="en-US" altLang="zh-CN" sz="1400" dirty="0">
                <a:cs typeface="Times New Roman" pitchFamily="18" charset="0"/>
              </a:rPr>
              <a:t>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Date(</a:t>
            </a:r>
            <a:r>
              <a:rPr lang="en-US" altLang="zh-CN" sz="1400" dirty="0" err="1">
                <a:cs typeface="Times New Roman" pitchFamily="18" charset="0"/>
              </a:rPr>
              <a:t>int,int,int</a:t>
            </a:r>
            <a:r>
              <a:rPr lang="en-US" altLang="zh-CN" sz="1400" dirty="0">
                <a:cs typeface="Times New Roman" pitchFamily="18" charset="0"/>
              </a:rPr>
              <a:t>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 ; 	void 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private:   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Date(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if ( year%4 == 0 &amp;&amp; year%100 != 0 || year%400 == 0 )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else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</a:t>
            </a:r>
            <a:r>
              <a:rPr lang="en-US" altLang="zh-CN" sz="1400" dirty="0" err="1">
                <a:cs typeface="Times New Roman" pitchFamily="18" charset="0"/>
              </a:rPr>
              <a:t>endl</a:t>
            </a:r>
            <a:r>
              <a:rPr lang="en-US" altLang="zh-CN" sz="1400" dirty="0">
                <a:cs typeface="Times New Roman" pitchFamily="18" charset="0"/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Array  a(10) , b(10)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. Sort() ;     b . Sort()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= a + b ;</a:t>
            </a:r>
            <a:r>
              <a:rPr lang="en-US" altLang="zh-CN" sz="2000">
                <a:ea typeface="华文宋体" pitchFamily="2" charset="-122"/>
              </a:rPr>
              <a:t>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4597" name="Oval 5"/>
          <p:cNvSpPr>
            <a:spLocks noChangeArrowheads="1"/>
          </p:cNvSpPr>
          <p:nvPr/>
        </p:nvSpPr>
        <p:spPr bwMode="auto">
          <a:xfrm>
            <a:off x="1524000" y="3276600"/>
            <a:ext cx="3810000" cy="1752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1500000" lon="200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对象使用自己的方法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对数据操作</a:t>
            </a:r>
          </a:p>
        </p:txBody>
      </p:sp>
      <p:sp>
        <p:nvSpPr>
          <p:cNvPr id="1134598" name="Text Box 6"/>
          <p:cNvSpPr txBox="1">
            <a:spLocks noChangeArrowheads="1"/>
          </p:cNvSpPr>
          <p:nvPr/>
        </p:nvSpPr>
        <p:spPr bwMode="auto">
          <a:xfrm>
            <a:off x="4330700" y="5105400"/>
            <a:ext cx="4432300" cy="762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. Sort() ;     b . Sort() ;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调用排序方法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= a + b ;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华文宋体" pitchFamily="2" charset="-122"/>
              </a:rPr>
              <a:t>	        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数组相加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34599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46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7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5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#include&lt;</a:t>
            </a:r>
            <a:r>
              <a:rPr lang="en-US" altLang="zh-CN" sz="1400" dirty="0" err="1">
                <a:cs typeface="Times New Roman" pitchFamily="18" charset="0"/>
              </a:rPr>
              <a:t>iostream</a:t>
            </a:r>
            <a:r>
              <a:rPr lang="en-US" altLang="zh-CN" sz="1400" dirty="0">
                <a:cs typeface="Times New Roman" pitchFamily="18" charset="0"/>
              </a:rPr>
              <a:t>&gt; 		</a:t>
            </a:r>
            <a:r>
              <a:rPr lang="en-US" altLang="zh-CN" sz="14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 dirty="0" smtClean="0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 dirty="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using namespace </a:t>
            </a:r>
            <a:r>
              <a:rPr lang="en-US" altLang="zh-CN" sz="1400" dirty="0" err="1">
                <a:cs typeface="Times New Roman" pitchFamily="18" charset="0"/>
              </a:rPr>
              <a:t>std</a:t>
            </a:r>
            <a:r>
              <a:rPr lang="en-US" altLang="zh-CN" sz="1400" dirty="0">
                <a:cs typeface="Times New Roman" pitchFamily="18" charset="0"/>
              </a:rPr>
              <a:t>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Date(</a:t>
            </a:r>
            <a:r>
              <a:rPr lang="en-US" altLang="zh-CN" sz="1400" dirty="0" err="1">
                <a:cs typeface="Times New Roman" pitchFamily="18" charset="0"/>
              </a:rPr>
              <a:t>int,int,int</a:t>
            </a:r>
            <a:r>
              <a:rPr lang="en-US" altLang="zh-CN" sz="1400" dirty="0">
                <a:cs typeface="Times New Roman" pitchFamily="18" charset="0"/>
              </a:rPr>
              <a:t>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 ; 	void 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private:   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Date(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if ( year%4 == 0 &amp;&amp; year%100 != 0 || year%400 == 0 )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else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</a:t>
            </a:r>
            <a:r>
              <a:rPr lang="en-US" altLang="zh-CN" sz="1400" dirty="0" err="1">
                <a:cs typeface="Times New Roman" pitchFamily="18" charset="0"/>
              </a:rPr>
              <a:t>endl</a:t>
            </a:r>
            <a:r>
              <a:rPr lang="en-US" altLang="zh-CN" sz="1400" dirty="0">
                <a:cs typeface="Times New Roman" pitchFamily="18" charset="0"/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008000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>
                <a:cs typeface="Times New Roman" pitchFamily="18" charset="0"/>
              </a:rPr>
              <a:t> </a:t>
            </a:r>
            <a:r>
              <a:rPr lang="en-US" altLang="zh-CN" sz="1800" b="1">
                <a:cs typeface="Times New Roman" pitchFamily="18" charset="0"/>
              </a:rPr>
              <a:t>{ 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}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  <p:pic>
        <p:nvPicPr>
          <p:cNvPr id="12144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3933825"/>
            <a:ext cx="51133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5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#include&lt;</a:t>
            </a:r>
            <a:r>
              <a:rPr lang="en-US" altLang="zh-CN" sz="1400" dirty="0" err="1">
                <a:cs typeface="Times New Roman" pitchFamily="18" charset="0"/>
              </a:rPr>
              <a:t>iostream</a:t>
            </a:r>
            <a:r>
              <a:rPr lang="en-US" altLang="zh-CN" sz="1400" dirty="0">
                <a:cs typeface="Times New Roman" pitchFamily="18" charset="0"/>
              </a:rPr>
              <a:t>&gt; 		</a:t>
            </a:r>
            <a:r>
              <a:rPr lang="en-US" altLang="zh-CN" sz="14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 dirty="0" smtClean="0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 dirty="0" smtClean="0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 dirty="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using namespace </a:t>
            </a:r>
            <a:r>
              <a:rPr lang="en-US" altLang="zh-CN" sz="1400" dirty="0" err="1">
                <a:cs typeface="Times New Roman" pitchFamily="18" charset="0"/>
              </a:rPr>
              <a:t>std</a:t>
            </a:r>
            <a:r>
              <a:rPr lang="en-US" altLang="zh-CN" sz="1400" dirty="0">
                <a:cs typeface="Times New Roman" pitchFamily="18" charset="0"/>
              </a:rPr>
              <a:t>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Date(</a:t>
            </a:r>
            <a:r>
              <a:rPr lang="en-US" altLang="zh-CN" sz="1400" dirty="0" err="1">
                <a:cs typeface="Times New Roman" pitchFamily="18" charset="0"/>
              </a:rPr>
              <a:t>int,int,int</a:t>
            </a:r>
            <a:r>
              <a:rPr lang="en-US" altLang="zh-CN" sz="1400" dirty="0">
                <a:cs typeface="Times New Roman" pitchFamily="18" charset="0"/>
              </a:rPr>
              <a:t>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 void 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 ; 	void 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private:   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Date(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 </a:t>
            </a:r>
            <a:r>
              <a:rPr lang="en-US" altLang="zh-CN" sz="1400" dirty="0" err="1">
                <a:cs typeface="Times New Roman" pitchFamily="18" charset="0"/>
              </a:rPr>
              <a:t>SetDate</a:t>
            </a:r>
            <a:r>
              <a:rPr lang="en-US" altLang="zh-CN" sz="1400" dirty="0">
                <a:cs typeface="Times New Roman" pitchFamily="18" charset="0"/>
              </a:rPr>
              <a:t>(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y,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m, 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IsLeapYear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if ( year%4 == 0 &amp;&amp; year%100 != 0 || year%400 == 0 )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 else 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void Date::</a:t>
            </a:r>
            <a:r>
              <a:rPr lang="en-US" altLang="zh-CN" sz="1400" dirty="0" err="1">
                <a:cs typeface="Times New Roman" pitchFamily="18" charset="0"/>
              </a:rPr>
              <a:t>PrintDate</a:t>
            </a:r>
            <a:r>
              <a:rPr lang="en-US" altLang="zh-CN" sz="1400" dirty="0">
                <a:cs typeface="Times New Roman" pitchFamily="18" charset="0"/>
              </a:rPr>
              <a:t>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{ </a:t>
            </a:r>
            <a:r>
              <a:rPr lang="en-US" altLang="zh-CN" sz="1400" dirty="0" err="1">
                <a:cs typeface="Times New Roman" pitchFamily="18" charset="0"/>
              </a:rPr>
              <a:t>cout</a:t>
            </a:r>
            <a:r>
              <a:rPr lang="en-US" altLang="zh-CN" sz="1400" dirty="0">
                <a:cs typeface="Times New Roman" pitchFamily="18" charset="0"/>
              </a:rPr>
              <a:t> &lt;&lt; year &lt;&lt; "/" &lt;&lt; month &lt;&lt; "/" &lt;&lt; day &lt;&lt; </a:t>
            </a:r>
            <a:r>
              <a:rPr lang="en-US" altLang="zh-CN" sz="1400" dirty="0" err="1">
                <a:cs typeface="Times New Roman" pitchFamily="18" charset="0"/>
              </a:rPr>
              <a:t>endl</a:t>
            </a:r>
            <a:r>
              <a:rPr lang="en-US" altLang="zh-CN" sz="1400" dirty="0">
                <a:cs typeface="Times New Roman" pitchFamily="18" charset="0"/>
              </a:rPr>
              <a:t>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dirty="0">
                <a:cs typeface="Times New Roman" pitchFamily="18" charset="0"/>
              </a:rPr>
              <a:t>}</a:t>
            </a:r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DDDDDD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DDDDDD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b="1">
                <a:solidFill>
                  <a:srgbClr val="DDDDDD"/>
                </a:solidFill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{</a:t>
            </a:r>
            <a:r>
              <a:rPr lang="en-US" altLang="zh-CN" sz="1800" b="1"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cs typeface="Times New Roman" pitchFamily="18" charset="0"/>
              </a:rPr>
              <a:t>  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 }</a:t>
            </a:r>
          </a:p>
        </p:txBody>
      </p:sp>
      <p:sp>
        <p:nvSpPr>
          <p:cNvPr id="1215493" name="Rectangle 5"/>
          <p:cNvSpPr>
            <a:spLocks noChangeArrowheads="1"/>
          </p:cNvSpPr>
          <p:nvPr/>
        </p:nvSpPr>
        <p:spPr bwMode="auto">
          <a:xfrm>
            <a:off x="533400" y="334645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Date:: Date(int y, int m, int d)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}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3429000" y="3429000"/>
            <a:ext cx="2819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5495" name="AutoShape 7"/>
          <p:cNvSpPr>
            <a:spLocks/>
          </p:cNvSpPr>
          <p:nvPr/>
        </p:nvSpPr>
        <p:spPr bwMode="auto">
          <a:xfrm>
            <a:off x="6324600" y="15240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991"/>
              <a:gd name="adj5" fmla="val 200523"/>
              <a:gd name="adj6" fmla="val -85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用初始式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对数据成员置值</a:t>
            </a:r>
          </a:p>
        </p:txBody>
      </p:sp>
      <p:sp>
        <p:nvSpPr>
          <p:cNvPr id="849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3" grpId="0" animBg="1" autoUpdateAnimBg="0"/>
      <p:bldP spid="1215494" grpId="0" animBg="1"/>
      <p:bldP spid="1215495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ChangeArrowheads="1"/>
          </p:cNvSpPr>
          <p:nvPr/>
        </p:nvSpPr>
        <p:spPr bwMode="auto">
          <a:xfrm>
            <a:off x="533400" y="228600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Date:: Date(int y, int m, int d) </a:t>
            </a:r>
            <a:r>
              <a:rPr lang="en-US" altLang="zh-CN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} </a:t>
            </a:r>
          </a:p>
        </p:txBody>
      </p:sp>
      <p:sp>
        <p:nvSpPr>
          <p:cNvPr id="1216515" name="Rectangle 3"/>
          <p:cNvSpPr>
            <a:spLocks noChangeArrowheads="1"/>
          </p:cNvSpPr>
          <p:nvPr/>
        </p:nvSpPr>
        <p:spPr bwMode="auto">
          <a:xfrm>
            <a:off x="533400" y="3573463"/>
            <a:ext cx="8077200" cy="22891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使用“初始式”的构造函数形式为：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构造函数名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):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), … ,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	{  /* …… */  }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初始式”可以调用类类型成员或基类构造函数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Text Box 2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609600" y="4552950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7540" name="AutoShape 4"/>
          <p:cNvSpPr>
            <a:spLocks/>
          </p:cNvSpPr>
          <p:nvPr/>
        </p:nvSpPr>
        <p:spPr bwMode="auto">
          <a:xfrm>
            <a:off x="3505200" y="2724150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24759"/>
              <a:gd name="adj5" fmla="val 300782"/>
              <a:gd name="adj6" fmla="val -91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类类型数据成员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8" grpId="0" autoUpdateAnimBg="0"/>
      <p:bldP spid="1217539" grpId="0" animBg="1"/>
      <p:bldP spid="1217540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33400" y="5391150"/>
            <a:ext cx="2879725" cy="342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FF"/>
                </a:solidFill>
              </a:rPr>
              <a:t>  {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FFFF"/>
                </a:solidFill>
              </a:rPr>
              <a:t>B  </a:t>
            </a:r>
            <a:r>
              <a:rPr lang="en-US" altLang="zh-CN" sz="1800" b="1" dirty="0" err="1">
                <a:solidFill>
                  <a:srgbClr val="FFFFFF"/>
                </a:solidFill>
              </a:rPr>
              <a:t>objB</a:t>
            </a:r>
            <a:r>
              <a:rPr lang="en-US" altLang="zh-CN" sz="1800" b="1" dirty="0">
                <a:solidFill>
                  <a:srgbClr val="FFFFFF"/>
                </a:solidFill>
              </a:rPr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3400" y="31162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FFFF"/>
                </a:solidFill>
              </a:rPr>
              <a:t>B(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x,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2362200" y="3040063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589" name="AutoShape 5"/>
          <p:cNvSpPr>
            <a:spLocks/>
          </p:cNvSpPr>
          <p:nvPr/>
        </p:nvSpPr>
        <p:spPr bwMode="auto">
          <a:xfrm>
            <a:off x="4800600" y="1577975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7333"/>
              <a:gd name="adj5" fmla="val 151912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首先调用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成员类构造函数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8" grpId="0" animBg="1"/>
      <p:bldP spid="1219589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1773238"/>
            <a:ext cx="3733800" cy="3587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FFFF"/>
                </a:solidFill>
              </a:rPr>
              <a:t>A 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0118" name="Rectangle 5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0119" name="Text Box 6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0117" name="Rectangle 7"/>
          <p:cNvSpPr>
            <a:spLocks noGrp="1" noChangeArrowheads="1"/>
          </p:cNvSpPr>
          <p:nvPr>
            <p:ph type="title"/>
          </p:nvPr>
        </p:nvSpPr>
        <p:spPr>
          <a:xfrm>
            <a:off x="7010400" y="-1714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1147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1148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533400" y="314483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FFFF"/>
                </a:solidFill>
              </a:rPr>
              <a:t>B(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x, </a:t>
            </a:r>
            <a:r>
              <a:rPr lang="en-US" altLang="zh-CN" sz="1800" b="1" dirty="0" err="1">
                <a:solidFill>
                  <a:srgbClr val="FFFFFF"/>
                </a:solidFill>
              </a:rPr>
              <a:t>int</a:t>
            </a:r>
            <a:r>
              <a:rPr lang="en-US" altLang="zh-CN" sz="1800" b="1" dirty="0">
                <a:solidFill>
                  <a:srgbClr val="FFFFFF"/>
                </a:solidFill>
              </a:rPr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3124200" y="3068638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1221643" name="AutoShape 11"/>
          <p:cNvSpPr>
            <a:spLocks/>
          </p:cNvSpPr>
          <p:nvPr/>
        </p:nvSpPr>
        <p:spPr bwMode="auto">
          <a:xfrm>
            <a:off x="4343400" y="719138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13417"/>
              <a:gd name="adj5" fmla="val 268560"/>
              <a:gd name="adj6" fmla="val -43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再初始化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自身数据成员</a:t>
            </a:r>
          </a:p>
        </p:txBody>
      </p:sp>
      <p:sp>
        <p:nvSpPr>
          <p:cNvPr id="91144" name="Rectangle 12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9" grpId="0" animBg="1"/>
      <p:bldP spid="122164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2169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2170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533400" y="564038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FF"/>
                </a:solidFill>
              </a:rPr>
              <a:t>     </a:t>
            </a:r>
            <a:r>
              <a:rPr lang="en-US" altLang="zh-CN" sz="1800" b="1" dirty="0" err="1">
                <a:solidFill>
                  <a:srgbClr val="FFFFFF"/>
                </a:solidFill>
              </a:rPr>
              <a:t>objB</a:t>
            </a:r>
            <a:r>
              <a:rPr lang="en-US" altLang="zh-CN" sz="1800" b="1" dirty="0">
                <a:solidFill>
                  <a:srgbClr val="FFFFFF"/>
                </a:solidFill>
              </a:rPr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grpSp>
        <p:nvGrpSpPr>
          <p:cNvPr id="92165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2167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2168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2166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3193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3194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533400" y="34083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FFFF"/>
                </a:solidFill>
              </a:rPr>
              <a:t>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"aa = " &lt;&lt; </a:t>
            </a:r>
            <a:r>
              <a:rPr lang="en-US" altLang="zh-CN" sz="1800" dirty="0" err="1"/>
              <a:t>aa.a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"b = " &lt;&lt; b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FF"/>
                </a:solidFill>
              </a:rPr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3191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3192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3190" name="Rectangle 10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6-1  </a:t>
            </a:r>
            <a:r>
              <a:rPr lang="zh-CN" altLang="en-US" sz="2000" b="1" i="1" dirty="0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Set(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IsLeapYear</a:t>
            </a:r>
            <a:r>
              <a:rPr lang="en-US" altLang="zh-CN" sz="1800" dirty="0"/>
              <a:t>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void  Print() 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year &lt;&lt; "." &lt;&lt; month &lt;&lt; "." &lt;&lt; day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day;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{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a.Set</a:t>
            </a:r>
            <a:r>
              <a:rPr lang="en-US" altLang="zh-CN" sz="1800" dirty="0"/>
              <a:t> (10, </a:t>
            </a:r>
            <a:r>
              <a:rPr lang="en-US" altLang="zh-CN" sz="1800" dirty="0" smtClean="0"/>
              <a:t>16, </a:t>
            </a:r>
            <a:r>
              <a:rPr lang="en-US" altLang="zh-CN" sz="1800" dirty="0"/>
              <a:t>2003) ;    </a:t>
            </a:r>
            <a:r>
              <a:rPr lang="en-US" altLang="zh-CN" sz="1800" dirty="0" err="1"/>
              <a:t>a.Print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"/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"/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"/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"/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45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"/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9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25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"/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625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75"/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25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125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75"/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925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75"/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75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75"/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75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75"/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35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75"/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45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75"/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6" grpId="0" build="p" autoUpdateAnimBg="0" advAuto="1000"/>
      <p:bldP spid="1137667" grpId="0" build="p" autoUpdateAnimBg="0" advAuto="100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4218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533400" y="3695700"/>
            <a:ext cx="6400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5532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80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6-6  </a:t>
            </a:r>
            <a:r>
              <a:rPr lang="zh-CN" altLang="en-US" sz="2000" b="1" i="1" dirty="0">
                <a:solidFill>
                  <a:srgbClr val="008000"/>
                </a:solidFill>
              </a:rPr>
              <a:t>对象成员初始化 </a:t>
            </a:r>
            <a:endParaRPr lang="zh-CN" altLang="en-US" sz="2000" dirty="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A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B(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FFFFFF"/>
                </a:solidFill>
              </a:rPr>
              <a:t>{ </a:t>
            </a:r>
            <a:r>
              <a:rPr lang="en-US" altLang="zh-CN" sz="1800" b="1" dirty="0" err="1">
                <a:solidFill>
                  <a:srgbClr val="FFFFFF"/>
                </a:solidFill>
              </a:rPr>
              <a:t>cout</a:t>
            </a:r>
            <a:r>
              <a:rPr lang="en-US" altLang="zh-CN" sz="1800" b="1" dirty="0">
                <a:solidFill>
                  <a:srgbClr val="FFFFFF"/>
                </a:solidFill>
              </a:rPr>
              <a:t> &lt;&lt; "aa = "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aa.a</a:t>
            </a:r>
            <a:r>
              <a:rPr lang="en-US" altLang="zh-CN" sz="1800" b="1" dirty="0">
                <a:solidFill>
                  <a:srgbClr val="FFFFFF"/>
                </a:solidFill>
              </a:rPr>
              <a:t>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&lt;&lt; "b = " &lt;&lt; b &lt;&lt; </a:t>
            </a:r>
            <a:r>
              <a:rPr lang="en-US" altLang="zh-CN" sz="1800" b="1" dirty="0" err="1">
                <a:solidFill>
                  <a:srgbClr val="FFFFFF"/>
                </a:solidFill>
              </a:rPr>
              <a:t>endl</a:t>
            </a:r>
            <a:r>
              <a:rPr lang="en-US" altLang="zh-CN" sz="1800" b="1" dirty="0">
                <a:solidFill>
                  <a:srgbClr val="FFFFFF"/>
                </a:solidFill>
              </a:rPr>
              <a:t>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{ B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FF"/>
                </a:solidFill>
              </a:rPr>
              <a:t>     </a:t>
            </a:r>
            <a:r>
              <a:rPr lang="en-US" altLang="zh-CN" sz="1800" dirty="0" err="1"/>
              <a:t>objB</a:t>
            </a:r>
            <a:r>
              <a:rPr lang="en-US" altLang="zh-CN" sz="1800" dirty="0"/>
              <a:t>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  }</a:t>
            </a:r>
            <a:r>
              <a:rPr lang="en-US" altLang="zh-CN" sz="1800" dirty="0">
                <a:cs typeface="Times New Roman" pitchFamily="18" charset="0"/>
              </a:rPr>
              <a:t> </a:t>
            </a:r>
          </a:p>
        </p:txBody>
      </p:sp>
      <p:grpSp>
        <p:nvGrpSpPr>
          <p:cNvPr id="94213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4214" name="Rectangle 11"/>
          <p:cNvSpPr>
            <a:spLocks noGrp="1" noChangeArrowheads="1"/>
          </p:cNvSpPr>
          <p:nvPr>
            <p:ph type="title"/>
          </p:nvPr>
        </p:nvSpPr>
        <p:spPr>
          <a:xfrm>
            <a:off x="7010400" y="23813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6.2.2  </a:t>
            </a:r>
            <a:r>
              <a:rPr lang="zh-CN" altLang="en-US" dirty="0" smtClean="0"/>
              <a:t>带参数的构造函数</a:t>
            </a:r>
          </a:p>
        </p:txBody>
      </p:sp>
      <p:pic>
        <p:nvPicPr>
          <p:cNvPr id="12247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5" y="4365625"/>
            <a:ext cx="3433763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1236663" y="2335213"/>
            <a:ext cx="7080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与一般函数一样，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允许重载构造函数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若类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具有一个或多个构造函数，创建类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的对象时，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根据参数的类型和个数进行匹配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2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0" grpId="0" autoUpdateAnimBg="0"/>
      <p:bldP spid="1225731" grpId="0" build="p" autoUpdateAnimBg="0" advAuto="200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6755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{ X  a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}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7779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a ;</a:t>
            </a:r>
            <a:r>
              <a:rPr lang="en-US" altLang="zh-CN" sz="1800"/>
              <a:t>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3771900" y="423545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X()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8803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3841750" y="4540250"/>
            <a:ext cx="2355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X(int)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9828" name="Rectangle 4"/>
          <p:cNvSpPr>
            <a:spLocks noChangeArrowheads="1"/>
          </p:cNvSpPr>
          <p:nvPr/>
        </p:nvSpPr>
        <p:spPr bwMode="auto">
          <a:xfrm>
            <a:off x="4222750" y="4845050"/>
            <a:ext cx="2901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X(int, char)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8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0851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30852" name="Rectangle 4"/>
          <p:cNvSpPr>
            <a:spLocks noChangeArrowheads="1"/>
          </p:cNvSpPr>
          <p:nvPr/>
        </p:nvSpPr>
        <p:spPr bwMode="auto">
          <a:xfrm>
            <a:off x="4222750" y="5085184"/>
            <a:ext cx="3282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zh-CN" sz="1800" b="1" i="1" dirty="0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 dirty="0">
                <a:solidFill>
                  <a:srgbClr val="008000"/>
                </a:solidFill>
              </a:rPr>
              <a:t>X(double, char)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2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1875" name="Text Box 3"/>
          <p:cNvSpPr txBox="1">
            <a:spLocks noChangeArrowheads="1"/>
          </p:cNvSpPr>
          <p:nvPr/>
        </p:nvSpPr>
        <p:spPr bwMode="auto">
          <a:xfrm>
            <a:off x="1447800" y="1292225"/>
            <a:ext cx="54864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构造函数可以使用缺省参数，但谨防二义性</a:t>
            </a:r>
          </a:p>
          <a:p>
            <a:pPr algn="l">
              <a:lnSpc>
                <a:spcPct val="110000"/>
              </a:lnSpc>
              <a:buFontTx/>
              <a:buChar char="•"/>
            </a:pPr>
            <a:endParaRPr lang="zh-CN" altLang="en-US" sz="2000"/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9900"/>
                </a:solidFill>
              </a:rPr>
              <a:t>例：</a:t>
            </a:r>
          </a:p>
          <a:p>
            <a:pPr algn="l">
              <a:lnSpc>
                <a:spcPct val="20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X( int  i = 0 )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X  one(10)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正确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		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   </a:t>
            </a:r>
            <a:r>
              <a:rPr lang="en-US" altLang="zh-CN" sz="1800"/>
              <a:t>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1638300" y="5033963"/>
            <a:ext cx="952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two ;</a:t>
            </a:r>
          </a:p>
        </p:txBody>
      </p:sp>
      <p:sp>
        <p:nvSpPr>
          <p:cNvPr id="1231877" name="Rectangle 5"/>
          <p:cNvSpPr>
            <a:spLocks noChangeArrowheads="1"/>
          </p:cNvSpPr>
          <p:nvPr/>
        </p:nvSpPr>
        <p:spPr bwMode="auto">
          <a:xfrm>
            <a:off x="3173413" y="5033963"/>
            <a:ext cx="50577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二义性。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X::X()</a:t>
            </a:r>
            <a:r>
              <a:rPr lang="zh-CN" altLang="en-US" sz="1800" b="1" i="1">
                <a:solidFill>
                  <a:srgbClr val="008000"/>
                </a:solidFill>
              </a:rPr>
              <a:t>，还是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X::X(int  = 0) ?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autoUpdateAnimBg="0"/>
      <p:bldP spid="1231876" grpId="0" autoUpdateAnimBg="0"/>
      <p:bldP spid="1231877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</a:t>
            </a:r>
            <a:r>
              <a:rPr lang="en-US" altLang="zh-CN" sz="1800" dirty="0"/>
              <a:t> ;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bday</a:t>
            </a:r>
            <a:r>
              <a:rPr lang="en-US" altLang="zh-CN" sz="1800" dirty="0"/>
              <a:t> ( 5 ) ;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cday</a:t>
            </a:r>
            <a:r>
              <a:rPr lang="en-US" altLang="zh-CN" sz="1800" dirty="0"/>
              <a:t> ( 2, 12 ) ;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dday</a:t>
            </a:r>
            <a:r>
              <a:rPr lang="en-US" altLang="zh-CN" sz="1800" dirty="0"/>
              <a:t> ( 1, 2, </a:t>
            </a:r>
            <a:r>
              <a:rPr lang="en-US" altLang="zh-CN" sz="1800" dirty="0" smtClean="0"/>
              <a:t>1996 </a:t>
            </a:r>
            <a:r>
              <a:rPr lang="en-US" altLang="zh-CN" sz="1800" dirty="0"/>
              <a:t>) ;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00990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0099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9900"/>
                </a:solidFill>
              </a:rPr>
              <a:t>6-9  </a:t>
            </a:r>
            <a:r>
              <a:rPr lang="zh-CN" altLang="en-US" sz="1800" b="1" i="1" dirty="0">
                <a:solidFill>
                  <a:srgbClr val="009900"/>
                </a:solidFill>
              </a:rPr>
              <a:t>不同构造函数的匹配</a:t>
            </a:r>
            <a:endParaRPr lang="zh-CN" altLang="en-US" sz="2000" b="1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Tdate</a:t>
            </a:r>
            <a:endParaRPr lang="en-US" altLang="zh-CN" sz="18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d,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printDate</a:t>
            </a:r>
            <a:r>
              <a:rPr lang="en-US" altLang="zh-CN" sz="1800" dirty="0"/>
              <a:t>() 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&lt;&lt;month &lt;&lt; "/" &lt;&lt; day &lt;&lt; "/" &lt;&lt; year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protected :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month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 ;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{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aday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bday</a:t>
            </a:r>
            <a:r>
              <a:rPr lang="en-US" altLang="zh-CN" sz="1800" dirty="0"/>
              <a:t> ( 5 ) ;    </a:t>
            </a:r>
            <a:r>
              <a:rPr lang="en-US" altLang="zh-CN" sz="1800" dirty="0" err="1"/>
              <a:t>bday.printDate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cday</a:t>
            </a:r>
            <a:r>
              <a:rPr lang="en-US" altLang="zh-CN" sz="1800" dirty="0"/>
              <a:t> ( 2, 12 ) ;    </a:t>
            </a:r>
            <a:r>
              <a:rPr lang="en-US" altLang="zh-CN" sz="1800" dirty="0" err="1"/>
              <a:t>cday.printDate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Tdate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dday</a:t>
            </a:r>
            <a:r>
              <a:rPr lang="en-US" altLang="zh-CN" sz="1800" dirty="0"/>
              <a:t> ( 1, 2, </a:t>
            </a:r>
            <a:r>
              <a:rPr lang="en-US" altLang="zh-CN" sz="1800" dirty="0" smtClean="0"/>
              <a:t>1996 </a:t>
            </a:r>
            <a:r>
              <a:rPr lang="en-US" altLang="zh-CN" sz="1800" dirty="0"/>
              <a:t>) ;    </a:t>
            </a:r>
            <a:r>
              <a:rPr lang="en-US" altLang="zh-CN" sz="1800" dirty="0" err="1"/>
              <a:t>dday.printDate</a:t>
            </a:r>
            <a:r>
              <a:rPr lang="en-US" altLang="zh-CN" sz="1800" dirty="0"/>
              <a:t>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010400" y="95250"/>
            <a:ext cx="2057400" cy="381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6.2.3  </a:t>
            </a:r>
            <a:r>
              <a:rPr lang="zh-CN" altLang="en-US" dirty="0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++">
  <a:themeElements>
    <a:clrScheme name="C++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++">
      <a:majorFont>
        <a:latin typeface="Tahoma"/>
        <a:ea typeface="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++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简洁型模板">
  <a:themeElements>
    <a:clrScheme name="简洁型模板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简洁型模板.pot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933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933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简洁型模板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9762</TotalTime>
  <Words>23872</Words>
  <Application>Microsoft Office PowerPoint</Application>
  <PresentationFormat>全屏显示(4:3)</PresentationFormat>
  <Paragraphs>6346</Paragraphs>
  <Slides>266</Slides>
  <Notes>12</Notes>
  <HiddenSlides>26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266</vt:i4>
      </vt:variant>
    </vt:vector>
  </HeadingPairs>
  <TitlesOfParts>
    <vt:vector size="284" baseType="lpstr">
      <vt:lpstr>Arial Unicode MS</vt:lpstr>
      <vt:lpstr>楷体_GB2312</vt:lpstr>
      <vt:lpstr>LiSu</vt:lpstr>
      <vt:lpstr>黑体</vt:lpstr>
      <vt:lpstr>宋体</vt:lpstr>
      <vt:lpstr>STSong</vt:lpstr>
      <vt:lpstr>Arial</vt:lpstr>
      <vt:lpstr>Arial Black</vt:lpstr>
      <vt:lpstr>Comic Sans MS</vt:lpstr>
      <vt:lpstr>Monotype Sorts</vt:lpstr>
      <vt:lpstr>Symbol</vt:lpstr>
      <vt:lpstr>Tahoma</vt:lpstr>
      <vt:lpstr>Times New Roman</vt:lpstr>
      <vt:lpstr>Wingdings</vt:lpstr>
      <vt:lpstr>Strategic</vt:lpstr>
      <vt:lpstr>C++</vt:lpstr>
      <vt:lpstr>16_简洁型模板</vt:lpstr>
      <vt:lpstr>BMP 图象</vt:lpstr>
      <vt:lpstr>PowerPoint 演示文稿</vt:lpstr>
      <vt:lpstr>第6章 类与对象 </vt:lpstr>
      <vt:lpstr>第6章 类与对象 </vt:lpstr>
      <vt:lpstr>6.1  类与对象 </vt:lpstr>
      <vt:lpstr>6.1  类与对象</vt:lpstr>
      <vt:lpstr>6.1  类与对象</vt:lpstr>
      <vt:lpstr>6.1 类与对象</vt:lpstr>
      <vt:lpstr>6.1  类与对象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几道练习题</vt:lpstr>
      <vt:lpstr>几道练习题</vt:lpstr>
      <vt:lpstr>PowerPoint 演示文稿</vt:lpstr>
      <vt:lpstr>6.3  类的其他成员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PowerPoint 演示文稿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PowerPoint 演示文稿</vt:lpstr>
      <vt:lpstr>小结</vt:lpstr>
      <vt:lpstr>PowerPoint 演示文稿</vt:lpstr>
      <vt:lpstr>It is an error to access a nonpublic class member in a function that is neither a method nor a friend:</vt:lpstr>
      <vt:lpstr>It is an error to use the keyword inline outside a class declaration. If an inline method is to be defined outside the class declaration, then the keyword inline is used only in the declaration: </vt:lpstr>
      <vt:lpstr>If a class has no constructors, it is an error to assume that object members are initialized when the object is defined: </vt:lpstr>
      <vt:lpstr>It is an error for a class C constructor to have a single argument of type C: </vt:lpstr>
      <vt:lpstr>It is an error to set a const data member's value through an assignment operation, even in a constructor: </vt:lpstr>
      <vt:lpstr>It is an error to invoke an object method as if it were a class method, that is, a static method:</vt:lpstr>
      <vt:lpstr>If a static data member is declared inside the class's declaration, it is an error not to define the static data member outside all blocks: </vt:lpstr>
    </vt:vector>
  </TitlesOfParts>
  <Company>zhou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Shihong Duan</cp:lastModifiedBy>
  <cp:revision>262</cp:revision>
  <dcterms:created xsi:type="dcterms:W3CDTF">2002-08-30T17:00:15Z</dcterms:created>
  <dcterms:modified xsi:type="dcterms:W3CDTF">2017-12-05T12:55:26Z</dcterms:modified>
</cp:coreProperties>
</file>