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76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9" r:id="rId12"/>
    <p:sldId id="266" r:id="rId13"/>
    <p:sldId id="278" r:id="rId14"/>
    <p:sldId id="273" r:id="rId15"/>
    <p:sldId id="272" r:id="rId16"/>
    <p:sldId id="270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1" autoAdjust="0"/>
  </p:normalViewPr>
  <p:slideViewPr>
    <p:cSldViewPr snapToGrid="0">
      <p:cViewPr varScale="1">
        <p:scale>
          <a:sx n="87" d="100"/>
          <a:sy n="87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CFA2-60D0-4746-BFD2-BB1F76E5D35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9361-D7FC-499A-B5BE-E53F98954D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3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CFA2-60D0-4746-BFD2-BB1F76E5D35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9361-D7FC-499A-B5BE-E53F9895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0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CFA2-60D0-4746-BFD2-BB1F76E5D35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9361-D7FC-499A-B5BE-E53F9895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4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CFA2-60D0-4746-BFD2-BB1F76E5D35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9361-D7FC-499A-B5BE-E53F9895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7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CFA2-60D0-4746-BFD2-BB1F76E5D35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9361-D7FC-499A-B5BE-E53F98954D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CFA2-60D0-4746-BFD2-BB1F76E5D35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9361-D7FC-499A-B5BE-E53F9895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0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CFA2-60D0-4746-BFD2-BB1F76E5D35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9361-D7FC-499A-B5BE-E53F9895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9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CFA2-60D0-4746-BFD2-BB1F76E5D35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9361-D7FC-499A-B5BE-E53F9895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5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CFA2-60D0-4746-BFD2-BB1F76E5D35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9361-D7FC-499A-B5BE-E53F9895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2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7ACFA2-60D0-4746-BFD2-BB1F76E5D35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7A9361-D7FC-499A-B5BE-E53F9895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6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CFA2-60D0-4746-BFD2-BB1F76E5D35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9361-D7FC-499A-B5BE-E53F9895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0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7ACFA2-60D0-4746-BFD2-BB1F76E5D35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7A9361-D7FC-499A-B5BE-E53F98954D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2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6D0C1-2C32-42C3-9D89-8C1EA7939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2FB46C-9B58-4234-9B62-B78A4EE17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en-US" altLang="zh-CN" dirty="0"/>
              <a:t>1904 </a:t>
            </a:r>
            <a:r>
              <a:rPr lang="zh-CN" altLang="en-US" dirty="0"/>
              <a:t>王泽凯</a:t>
            </a:r>
          </a:p>
        </p:txBody>
      </p:sp>
    </p:spTree>
    <p:extLst>
      <p:ext uri="{BB962C8B-B14F-4D97-AF65-F5344CB8AC3E}">
        <p14:creationId xmlns:p14="http://schemas.microsoft.com/office/powerpoint/2010/main" val="190840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33EFB-B445-44B9-BC39-3F62BE4F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0799"/>
            <a:ext cx="10058400" cy="1450757"/>
          </a:xfrm>
        </p:spPr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534D4-3BCB-455E-8348-39C20DF87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41" y="1737360"/>
            <a:ext cx="10807908" cy="48998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kern="0" dirty="0">
                <a:solidFill>
                  <a:srgbClr val="8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#include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&lt;stack&gt;</a:t>
            </a:r>
          </a:p>
          <a:p>
            <a:pPr marL="0" indent="0">
              <a:buNone/>
            </a:pPr>
            <a:endParaRPr lang="en-US" altLang="zh-CN" kern="0" dirty="0">
              <a:solidFill>
                <a:srgbClr val="A31515"/>
              </a:solidFill>
              <a:latin typeface="Nirmala UI" panose="020B0502040204020203" pitchFamily="34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&gt;st;</a:t>
            </a:r>
          </a:p>
          <a:p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&lt;= 5;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{st.push(i);     }           	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压入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1-5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st.top()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endl; 		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此时顶部为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st.pop(); 				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挪出顶部元素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st.top()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endl; 		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此时顶部为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st.empty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())cout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"empty"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endl;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cout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“not empty”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endl;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判断是否为空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st.size()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endl;		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此时元素个数为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kern="0" dirty="0">
              <a:solidFill>
                <a:srgbClr val="A31515"/>
              </a:solidFill>
              <a:latin typeface="Nirmala UI" panose="020B0502040204020203" pitchFamily="34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7673FB-A3D6-4FD3-B1C0-1DF025A7B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249" y="4894949"/>
            <a:ext cx="1652638" cy="1201918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E2BA422-AD7C-4E48-8D0E-4596E7DF08FD}"/>
              </a:ext>
            </a:extLst>
          </p:cNvPr>
          <p:cNvGrpSpPr/>
          <p:nvPr/>
        </p:nvGrpSpPr>
        <p:grpSpPr>
          <a:xfrm>
            <a:off x="8128253" y="2043536"/>
            <a:ext cx="1743959" cy="2545237"/>
            <a:chOff x="2281881" y="3558746"/>
            <a:chExt cx="1425146" cy="201827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612A752-B833-463F-91D7-A08C633BE0B2}"/>
                </a:ext>
              </a:extLst>
            </p:cNvPr>
            <p:cNvCxnSpPr/>
            <p:nvPr/>
          </p:nvCxnSpPr>
          <p:spPr>
            <a:xfrm>
              <a:off x="2281881" y="3558746"/>
              <a:ext cx="0" cy="201827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80A4EA9-C75C-4AE4-A0BA-AA52D653175A}"/>
                </a:ext>
              </a:extLst>
            </p:cNvPr>
            <p:cNvCxnSpPr/>
            <p:nvPr/>
          </p:nvCxnSpPr>
          <p:spPr>
            <a:xfrm>
              <a:off x="3702908" y="3558746"/>
              <a:ext cx="0" cy="201827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77DC5AC-EDD2-4954-A686-E407391B2DB4}"/>
                </a:ext>
              </a:extLst>
            </p:cNvPr>
            <p:cNvCxnSpPr/>
            <p:nvPr/>
          </p:nvCxnSpPr>
          <p:spPr>
            <a:xfrm>
              <a:off x="2281881" y="5577016"/>
              <a:ext cx="1425146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1DCD871-0B8D-4CFD-9987-491E35C0109B}"/>
              </a:ext>
            </a:extLst>
          </p:cNvPr>
          <p:cNvSpPr/>
          <p:nvPr/>
        </p:nvSpPr>
        <p:spPr>
          <a:xfrm>
            <a:off x="8211902" y="3303090"/>
            <a:ext cx="1567542" cy="36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573CB7-426A-4A49-9130-92EECA682DF0}"/>
              </a:ext>
            </a:extLst>
          </p:cNvPr>
          <p:cNvSpPr/>
          <p:nvPr/>
        </p:nvSpPr>
        <p:spPr>
          <a:xfrm>
            <a:off x="8219636" y="4147733"/>
            <a:ext cx="1567542" cy="363606"/>
          </a:xfrm>
          <a:prstGeom prst="rect">
            <a:avLst/>
          </a:prstGeom>
          <a:solidFill>
            <a:srgbClr val="F7783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297783-0CED-40E0-92D4-D5A62DD7F66E}"/>
              </a:ext>
            </a:extLst>
          </p:cNvPr>
          <p:cNvSpPr/>
          <p:nvPr/>
        </p:nvSpPr>
        <p:spPr>
          <a:xfrm>
            <a:off x="8211902" y="3718323"/>
            <a:ext cx="1567542" cy="3636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6FC8F6-C489-4039-9C8F-5C2B15808965}"/>
              </a:ext>
            </a:extLst>
          </p:cNvPr>
          <p:cNvSpPr/>
          <p:nvPr/>
        </p:nvSpPr>
        <p:spPr>
          <a:xfrm>
            <a:off x="8209205" y="2888498"/>
            <a:ext cx="1567542" cy="3636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F9EEFE-7286-436C-BFB2-14D4DC57178A}"/>
              </a:ext>
            </a:extLst>
          </p:cNvPr>
          <p:cNvSpPr/>
          <p:nvPr/>
        </p:nvSpPr>
        <p:spPr>
          <a:xfrm>
            <a:off x="8221329" y="2475739"/>
            <a:ext cx="1567542" cy="36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93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AD040-A659-4B14-A50A-4AA7DB7A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8312D-B631-4814-B996-01E953B2E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3809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栈的特点：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solidFill>
                  <a:srgbClr val="FF0000"/>
                </a:solidFill>
              </a:rPr>
              <a:t>后进先出</a:t>
            </a:r>
            <a:r>
              <a:rPr lang="zh-CN" altLang="en-US" dirty="0"/>
              <a:t>（先进后出）的结构体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限定只能在栈顶进行插入和删除操作。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根据栈的特点，遇到一些问题中的操作，用栈解决可能会方便一些，将最优先的操作置于栈顶，操作后弹出，再进行下一级操作。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求</a:t>
            </a:r>
            <a:r>
              <a:rPr lang="en-US" altLang="zh-CN" dirty="0"/>
              <a:t>3</a:t>
            </a:r>
            <a:r>
              <a:rPr lang="zh-CN" altLang="en-US" dirty="0"/>
              <a:t>的阶乘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Func(3)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B49B120-E2E3-405A-BD44-9368E73465BC}"/>
              </a:ext>
            </a:extLst>
          </p:cNvPr>
          <p:cNvGrpSpPr/>
          <p:nvPr/>
        </p:nvGrpSpPr>
        <p:grpSpPr>
          <a:xfrm>
            <a:off x="5357412" y="3815489"/>
            <a:ext cx="2698893" cy="2253293"/>
            <a:chOff x="4279980" y="3419564"/>
            <a:chExt cx="2698893" cy="225329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E44D4D4-C8A3-44E4-9D04-F63E5BE8156D}"/>
                </a:ext>
              </a:extLst>
            </p:cNvPr>
            <p:cNvGrpSpPr/>
            <p:nvPr/>
          </p:nvGrpSpPr>
          <p:grpSpPr>
            <a:xfrm>
              <a:off x="5220846" y="3419564"/>
              <a:ext cx="1758027" cy="2253293"/>
              <a:chOff x="2281881" y="3162213"/>
              <a:chExt cx="1425146" cy="2414803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358B5614-968A-47DD-A769-65C511E2D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1881" y="3162213"/>
                <a:ext cx="0" cy="2414803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B1526199-E110-4E19-9590-B824B070F7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2908" y="3162214"/>
                <a:ext cx="0" cy="2414802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4BD332DB-D162-41FD-AA60-AF359D30E901}"/>
                  </a:ext>
                </a:extLst>
              </p:cNvPr>
              <p:cNvCxnSpPr/>
              <p:nvPr/>
            </p:nvCxnSpPr>
            <p:spPr>
              <a:xfrm>
                <a:off x="2281881" y="5577016"/>
                <a:ext cx="1425146" cy="0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CD3B986-A162-4722-BEA8-DFDD44DA7696}"/>
                </a:ext>
              </a:extLst>
            </p:cNvPr>
            <p:cNvSpPr/>
            <p:nvPr/>
          </p:nvSpPr>
          <p:spPr>
            <a:xfrm>
              <a:off x="5304495" y="4384613"/>
              <a:ext cx="1567542" cy="363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2*Func(1)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049DC87-C50A-4A62-B934-1DCB42B9ED71}"/>
                </a:ext>
              </a:extLst>
            </p:cNvPr>
            <p:cNvSpPr/>
            <p:nvPr/>
          </p:nvSpPr>
          <p:spPr>
            <a:xfrm>
              <a:off x="5313548" y="5225567"/>
              <a:ext cx="1567542" cy="363606"/>
            </a:xfrm>
            <a:prstGeom prst="rect">
              <a:avLst/>
            </a:prstGeom>
            <a:solidFill>
              <a:srgbClr val="F7783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Func(3)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C46848E-D84D-4E09-8078-4E627DB5845D}"/>
                </a:ext>
              </a:extLst>
            </p:cNvPr>
            <p:cNvSpPr/>
            <p:nvPr/>
          </p:nvSpPr>
          <p:spPr>
            <a:xfrm>
              <a:off x="5304495" y="4802406"/>
              <a:ext cx="1567542" cy="3636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3*Func(2)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9B758E4-1EAE-4F5C-BF76-EF71FF6081ED}"/>
                </a:ext>
              </a:extLst>
            </p:cNvPr>
            <p:cNvSpPr/>
            <p:nvPr/>
          </p:nvSpPr>
          <p:spPr>
            <a:xfrm>
              <a:off x="5313548" y="3949388"/>
              <a:ext cx="1567542" cy="3636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FE652E0-CAC9-4087-BDAA-9D7FDFBFB564}"/>
                </a:ext>
              </a:extLst>
            </p:cNvPr>
            <p:cNvSpPr/>
            <p:nvPr/>
          </p:nvSpPr>
          <p:spPr>
            <a:xfrm>
              <a:off x="4279980" y="4785536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Func(3)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F0C7FD1-2E4C-47ED-8CD1-E283A42B53FB}"/>
                </a:ext>
              </a:extLst>
            </p:cNvPr>
            <p:cNvSpPr/>
            <p:nvPr/>
          </p:nvSpPr>
          <p:spPr>
            <a:xfrm>
              <a:off x="4289035" y="3949388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Func(1)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A1EF09A-CF05-40EA-8BF8-0877917CDA7D}"/>
                </a:ext>
              </a:extLst>
            </p:cNvPr>
            <p:cNvSpPr/>
            <p:nvPr/>
          </p:nvSpPr>
          <p:spPr>
            <a:xfrm>
              <a:off x="4279980" y="4396700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Func(2)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00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514C6-9111-4D19-9195-0629D629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4" y="280344"/>
            <a:ext cx="10515600" cy="1325563"/>
          </a:xfrm>
        </p:spPr>
        <p:txBody>
          <a:bodyPr/>
          <a:lstStyle/>
          <a:p>
            <a:r>
              <a:rPr lang="zh-CN" altLang="en-US" dirty="0"/>
              <a:t>栈的应用例题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341858-D6D0-4178-9BB8-455F8D71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5" y="1878591"/>
            <a:ext cx="9000916" cy="28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30641-C657-4B98-B0A5-D6470B8B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64FD4-B337-44B9-B3EB-6CBA5FDA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83586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右括号左侧必须是与之相对应的左括号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当一对左右括号匹配成功后这两个括号就可以忽略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当有多个左括号连续出现时，须从最后获得的左括号开始判断，判断之后一次向左分析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对左括号的判断符合后进先出的特点</a:t>
            </a:r>
            <a:r>
              <a:rPr lang="zh-CN" altLang="en-US" dirty="0"/>
              <a:t>（最右侧的左括号先与右括号组合判断）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BB5CA4-661B-4768-A242-E9442F84C080}"/>
              </a:ext>
            </a:extLst>
          </p:cNvPr>
          <p:cNvSpPr txBox="1"/>
          <p:nvPr/>
        </p:nvSpPr>
        <p:spPr>
          <a:xfrm>
            <a:off x="1097280" y="4378636"/>
            <a:ext cx="10058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从左往右遍历字符串，遇到左括号将左括号压入栈内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遇到右括号，就与栈顶元素（即最近的左括号）判断是否符合要求，若符合就弹出栈顶元素（判断完后忽略这组匹配成功的括号）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遍历完字符串后栈为空（所有括号能两两对应并弹出），则字符串符合要求</a:t>
            </a:r>
          </a:p>
          <a:p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1599387D-88F5-430E-B951-4F2B4F9C97EA}"/>
              </a:ext>
            </a:extLst>
          </p:cNvPr>
          <p:cNvSpPr/>
          <p:nvPr/>
        </p:nvSpPr>
        <p:spPr>
          <a:xfrm>
            <a:off x="5382706" y="3629320"/>
            <a:ext cx="509047" cy="697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97539-D93A-4108-B30A-9C28B9C3DE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7583" y="171646"/>
            <a:ext cx="10099675" cy="6230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kern="0" dirty="0">
                <a:solidFill>
                  <a:srgbClr val="8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#include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&lt;iostream&gt;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8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#include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&lt;stack&gt;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8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#include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&lt;string&gt;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using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namespace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std;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func(</a:t>
            </a:r>
            <a:r>
              <a:rPr lang="en-US" altLang="zh-CN" kern="0" dirty="0">
                <a:solidFill>
                  <a:srgbClr val="2B91A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char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temp;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2B91A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stack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&gt;st;		                  </a:t>
            </a:r>
            <a:r>
              <a:rPr lang="en-US" altLang="zh-CN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建立栈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for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i = 0; i &lt; </a:t>
            </a:r>
            <a:r>
              <a:rPr lang="en-US" altLang="zh-CN" kern="0" dirty="0" err="1">
                <a:solidFill>
                  <a:srgbClr val="8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kern="0" dirty="0" err="1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.length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(); i++)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{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   if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8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== </a:t>
            </a:r>
            <a:r>
              <a:rPr lang="en-US" altLang="zh-CN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|| </a:t>
            </a:r>
            <a:r>
              <a:rPr lang="en-US" altLang="zh-CN" kern="0" dirty="0">
                <a:solidFill>
                  <a:srgbClr val="8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== </a:t>
            </a:r>
            <a:r>
              <a:rPr lang="en-US" altLang="zh-CN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'{'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|| </a:t>
            </a:r>
            <a:r>
              <a:rPr lang="en-US" altLang="zh-CN" kern="0" dirty="0">
                <a:solidFill>
                  <a:srgbClr val="8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== </a:t>
            </a:r>
            <a:r>
              <a:rPr lang="en-US" altLang="zh-CN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'[‘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         st.push(</a:t>
            </a:r>
            <a:r>
              <a:rPr lang="en-US" altLang="zh-CN" kern="0" dirty="0">
                <a:solidFill>
                  <a:srgbClr val="8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);			     </a:t>
            </a:r>
            <a:r>
              <a:rPr lang="en-US" altLang="zh-CN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如果是左括号，压入栈内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else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   {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st.empty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())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;	                               </a:t>
            </a:r>
            <a:r>
              <a:rPr lang="en-US" altLang="zh-CN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栈为空说明无左括号了，输出错误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        temp = </a:t>
            </a:r>
            <a:r>
              <a:rPr lang="en-US" altLang="zh-CN" kern="0" dirty="0" err="1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st.top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();		    	     </a:t>
            </a:r>
            <a:r>
              <a:rPr lang="en-US" altLang="zh-CN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用</a:t>
            </a:r>
            <a:r>
              <a:rPr lang="en-US" altLang="zh-CN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temp</a:t>
            </a:r>
            <a:r>
              <a:rPr lang="zh-CN" altLang="zh-CN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记录弹出的符号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kern="0" dirty="0" err="1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st.pop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();				  	</a:t>
            </a:r>
            <a:r>
              <a:rPr lang="en-US" altLang="zh-CN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用弹出最顶部符号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8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61718-5E53-49A2-B82F-C732266526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1535" y="235774"/>
            <a:ext cx="8442325" cy="427037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switch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1600" kern="0" dirty="0">
                <a:solidFill>
                  <a:srgbClr val="8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600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 {		</a:t>
            </a:r>
            <a:r>
              <a:rPr lang="en-US" altLang="zh-CN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根据输入的右符号判断是否符合书写规范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')’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:{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(temp != </a:t>
            </a:r>
            <a:r>
              <a:rPr lang="en-US" altLang="zh-CN" sz="1600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'(‘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;        </a:t>
            </a:r>
            <a:r>
              <a:rPr lang="en-US" altLang="zh-CN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如果右符号与其左侧符号不对应，输出错误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	       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else break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;  }</a:t>
            </a:r>
          </a:p>
          <a:p>
            <a:pPr marL="457200" lvl="1" indent="0">
              <a:buNone/>
            </a:pP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case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‘]’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:{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(temp != </a:t>
            </a:r>
            <a:r>
              <a:rPr lang="en-US" altLang="zh-CN" sz="1600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‘[‘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; 			</a:t>
            </a:r>
          </a:p>
          <a:p>
            <a:pPr marL="457200" lvl="1" indent="0">
              <a:buNone/>
            </a:pP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             else break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;  }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case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‘}’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:{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(temp != </a:t>
            </a:r>
            <a:r>
              <a:rPr lang="en-US" altLang="zh-CN" sz="1600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‘{‘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; 			</a:t>
            </a:r>
          </a:p>
          <a:p>
            <a:pPr marL="457200" lvl="1" indent="0">
              <a:buNone/>
            </a:pP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              else break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;  }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default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} </a:t>
            </a:r>
            <a:r>
              <a:rPr lang="en-US" altLang="zh-CN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switch</a:t>
            </a:r>
            <a:r>
              <a:rPr lang="zh-CN" altLang="en-US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结尾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    }</a:t>
            </a:r>
            <a:r>
              <a:rPr lang="en-US" altLang="zh-CN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//</a:t>
            </a:r>
            <a:r>
              <a:rPr lang="en-US" altLang="zh-CN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else</a:t>
            </a:r>
            <a:r>
              <a:rPr lang="zh-CN" altLang="en-US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结尾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}</a:t>
            </a:r>
            <a:r>
              <a:rPr lang="en-US" altLang="zh-CN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//</a:t>
            </a:r>
            <a:r>
              <a:rPr lang="en-US" altLang="zh-CN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for</a:t>
            </a:r>
            <a:r>
              <a:rPr lang="zh-CN" altLang="en-US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循环结尾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(!</a:t>
            </a:r>
            <a:r>
              <a:rPr lang="en-US" altLang="zh-CN" sz="1600" kern="0" dirty="0" err="1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st.empty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()) 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;   </a:t>
            </a:r>
            <a:r>
              <a:rPr lang="en-US" altLang="zh-CN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最后如果栈非空，说明没有两两对应，输出错误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//</a:t>
            </a:r>
            <a:r>
              <a:rPr lang="zh-CN" altLang="en-US" sz="16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函数结尾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05313C8-CEA6-4D00-8703-72FBB2F97309}"/>
              </a:ext>
            </a:extLst>
          </p:cNvPr>
          <p:cNvSpPr txBox="1">
            <a:spLocks/>
          </p:cNvSpPr>
          <p:nvPr/>
        </p:nvSpPr>
        <p:spPr>
          <a:xfrm>
            <a:off x="762428" y="4341341"/>
            <a:ext cx="6116591" cy="2280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main()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200" kern="0" dirty="0">
                <a:solidFill>
                  <a:srgbClr val="2B91A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s;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200" kern="0" dirty="0" err="1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&gt;&gt;</a:t>
            </a: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s;            </a:t>
            </a:r>
            <a:r>
              <a:rPr lang="en-US" altLang="zh-CN" sz="22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200" kern="0" dirty="0">
                <a:solidFill>
                  <a:srgbClr val="008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Nirmala UI" panose="020B0502040204020203" pitchFamily="34" charset="0"/>
              </a:rPr>
              <a:t>输入字符串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2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(func(s))	cout </a:t>
            </a:r>
            <a:r>
              <a:rPr lang="en-US" altLang="zh-CN" sz="2200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&lt;&lt;</a:t>
            </a: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2200" kern="0" dirty="0" err="1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ture</a:t>
            </a:r>
            <a:r>
              <a:rPr lang="en-US" altLang="zh-CN" sz="2200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&lt;&lt;</a:t>
            </a: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endl;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2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else 		</a:t>
            </a: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cout </a:t>
            </a:r>
            <a:r>
              <a:rPr lang="en-US" altLang="zh-CN" sz="2200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&lt;&lt;</a:t>
            </a: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"false"</a:t>
            </a: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&lt;&lt;</a:t>
            </a: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endl;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200" kern="0" dirty="0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0;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717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2BA2F1-268C-496F-880F-918C91F3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70" y="619558"/>
            <a:ext cx="10438660" cy="53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9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31E81-E0D4-4440-A689-A05462E2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35AB4-E9BC-45E4-96D8-04A36E7F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171545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中缀表达式转后缀表达式</a:t>
            </a:r>
            <a:endParaRPr lang="en-US" altLang="zh-CN" dirty="0"/>
          </a:p>
          <a:p>
            <a:pPr lvl="1"/>
            <a:r>
              <a:rPr lang="zh-CN" altLang="en-US" dirty="0"/>
              <a:t>用队列或数组存放后缀表达式</a:t>
            </a:r>
            <a:endParaRPr lang="en-US" altLang="zh-CN" dirty="0"/>
          </a:p>
          <a:p>
            <a:pPr lvl="1"/>
            <a:r>
              <a:rPr lang="zh-CN" altLang="en-US" dirty="0"/>
              <a:t>用栈临时存放操作符</a:t>
            </a:r>
            <a:endParaRPr lang="en-US" altLang="zh-CN" dirty="0"/>
          </a:p>
          <a:p>
            <a:pPr lvl="1"/>
            <a:r>
              <a:rPr lang="zh-CN" altLang="en-US" dirty="0"/>
              <a:t>根据操作符的优先级调整操作符顺序弹出至后缀表达式中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计算后缀表达式</a:t>
            </a:r>
            <a:endParaRPr lang="en-US" altLang="zh-CN" dirty="0"/>
          </a:p>
          <a:p>
            <a:pPr lvl="1"/>
            <a:r>
              <a:rPr lang="zh-CN" altLang="en-US" dirty="0"/>
              <a:t>扫描后缀表达式</a:t>
            </a:r>
            <a:endParaRPr lang="en-US" altLang="zh-CN" dirty="0"/>
          </a:p>
          <a:p>
            <a:pPr lvl="1"/>
            <a:r>
              <a:rPr lang="zh-CN" altLang="en-US" dirty="0"/>
              <a:t>用栈存放操作数</a:t>
            </a:r>
            <a:endParaRPr lang="en-US" altLang="zh-CN" dirty="0"/>
          </a:p>
          <a:p>
            <a:pPr lvl="1"/>
            <a:r>
              <a:rPr lang="zh-CN" altLang="en-US" dirty="0"/>
              <a:t>遇到操作符弹出两个操作数进行计算后将结果压入栈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564286-FED7-4031-AEC4-B6753B7968E9}"/>
              </a:ext>
            </a:extLst>
          </p:cNvPr>
          <p:cNvSpPr/>
          <p:nvPr/>
        </p:nvSpPr>
        <p:spPr>
          <a:xfrm>
            <a:off x="7186367" y="2812317"/>
            <a:ext cx="42577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a+b</a:t>
            </a:r>
            <a:r>
              <a:rPr lang="zh-CN" altLang="en-US" dirty="0"/>
              <a:t>中缀表达式             </a:t>
            </a:r>
            <a:r>
              <a:rPr lang="en-US" altLang="zh-CN" dirty="0"/>
              <a:t>ab+</a:t>
            </a:r>
            <a:r>
              <a:rPr lang="zh-CN" altLang="en-US" dirty="0"/>
              <a:t>后缀表达式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(a+b)*c-(a+b)/e</a:t>
            </a:r>
            <a:r>
              <a:rPr lang="zh-CN" altLang="en-US" dirty="0"/>
              <a:t>的后缀表达式为：</a:t>
            </a:r>
          </a:p>
          <a:p>
            <a:r>
              <a:rPr lang="en-US" altLang="zh-CN" dirty="0"/>
              <a:t>(a+b)*c-(a+b)/e</a:t>
            </a:r>
          </a:p>
          <a:p>
            <a:r>
              <a:rPr lang="en-US" altLang="zh-CN" dirty="0"/>
              <a:t>→((a+b)*c)((a+b)/e)-</a:t>
            </a:r>
          </a:p>
          <a:p>
            <a:r>
              <a:rPr lang="en-US" altLang="zh-CN" dirty="0"/>
              <a:t>→((a+b)c*)((a+b)e/)-</a:t>
            </a:r>
          </a:p>
          <a:p>
            <a:r>
              <a:rPr lang="en-US" altLang="zh-CN" dirty="0"/>
              <a:t>→(ab+c*)(ab+e/)-</a:t>
            </a:r>
          </a:p>
          <a:p>
            <a:r>
              <a:rPr lang="en-US" altLang="zh-CN" dirty="0"/>
              <a:t>→ab+c*ab+e/-</a:t>
            </a:r>
          </a:p>
        </p:txBody>
      </p:sp>
    </p:spTree>
    <p:extLst>
      <p:ext uri="{BB962C8B-B14F-4D97-AF65-F5344CB8AC3E}">
        <p14:creationId xmlns:p14="http://schemas.microsoft.com/office/powerpoint/2010/main" val="2432649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7B3DFB-C6EF-4178-AC4D-15B7B499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2" y="56113"/>
            <a:ext cx="4695516" cy="5472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D1C77E-62EF-42FE-8C7C-2C7A6943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2" y="603315"/>
            <a:ext cx="4232634" cy="61985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749A3F-2BF9-40CF-82B9-B4E7345B3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328" y="0"/>
            <a:ext cx="4427604" cy="6408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03F34E-94A9-4900-8C05-E680821A8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949" y="6408975"/>
            <a:ext cx="4419983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7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A1FE3-EA64-4B04-9DBA-712CFB33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2F124-CCE9-41D5-B866-5EFDAE68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51104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栈（</a:t>
            </a:r>
            <a:r>
              <a:rPr lang="en-US" altLang="zh-CN" sz="2800" dirty="0"/>
              <a:t>stack</a:t>
            </a:r>
            <a:r>
              <a:rPr lang="zh-CN" altLang="en-US" sz="2800" dirty="0"/>
              <a:t>）是一种</a:t>
            </a:r>
            <a:r>
              <a:rPr lang="zh-CN" altLang="en-US" sz="2800" dirty="0">
                <a:solidFill>
                  <a:srgbClr val="FF0000"/>
                </a:solidFill>
              </a:rPr>
              <a:t>后进先出</a:t>
            </a:r>
            <a:r>
              <a:rPr lang="zh-CN" altLang="en-US" sz="2800" dirty="0"/>
              <a:t>的数据结构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如何理解后进先出？                        </a:t>
            </a:r>
            <a:r>
              <a:rPr lang="en-US" altLang="zh-CN" dirty="0"/>
              <a:t>——</a:t>
            </a:r>
            <a:r>
              <a:rPr lang="zh-CN" altLang="en-US" dirty="0"/>
              <a:t>把栈当成箱子，元素当成书，用箱子存取书就是栈的使用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43FD0D5-9A4B-47D9-A037-2AC418CDBDCA}"/>
              </a:ext>
            </a:extLst>
          </p:cNvPr>
          <p:cNvGrpSpPr/>
          <p:nvPr/>
        </p:nvGrpSpPr>
        <p:grpSpPr>
          <a:xfrm>
            <a:off x="2565676" y="3817873"/>
            <a:ext cx="1425146" cy="2018270"/>
            <a:chOff x="2281881" y="3558746"/>
            <a:chExt cx="1425146" cy="201827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ADB2DE2-BEE0-42BE-A48A-FD81B2E54949}"/>
                </a:ext>
              </a:extLst>
            </p:cNvPr>
            <p:cNvCxnSpPr/>
            <p:nvPr/>
          </p:nvCxnSpPr>
          <p:spPr>
            <a:xfrm>
              <a:off x="2281881" y="3558746"/>
              <a:ext cx="0" cy="201827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F439EFA-544C-409D-8762-EC11B4ECE141}"/>
                </a:ext>
              </a:extLst>
            </p:cNvPr>
            <p:cNvCxnSpPr/>
            <p:nvPr/>
          </p:nvCxnSpPr>
          <p:spPr>
            <a:xfrm>
              <a:off x="3702908" y="3558746"/>
              <a:ext cx="0" cy="201827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B008BBD-99B9-4D4A-B5C8-87947D463956}"/>
                </a:ext>
              </a:extLst>
            </p:cNvPr>
            <p:cNvCxnSpPr/>
            <p:nvPr/>
          </p:nvCxnSpPr>
          <p:spPr>
            <a:xfrm>
              <a:off x="2281881" y="5577016"/>
              <a:ext cx="1425146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48CE00F-5F60-42A3-B728-E88F27AC9A67}"/>
              </a:ext>
            </a:extLst>
          </p:cNvPr>
          <p:cNvSpPr/>
          <p:nvPr/>
        </p:nvSpPr>
        <p:spPr>
          <a:xfrm>
            <a:off x="7975880" y="5465067"/>
            <a:ext cx="1280980" cy="28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1C2404-9F9F-4740-80BB-8818F41C89E3}"/>
              </a:ext>
            </a:extLst>
          </p:cNvPr>
          <p:cNvSpPr/>
          <p:nvPr/>
        </p:nvSpPr>
        <p:spPr>
          <a:xfrm>
            <a:off x="4845500" y="5465066"/>
            <a:ext cx="1280980" cy="288325"/>
          </a:xfrm>
          <a:prstGeom prst="rect">
            <a:avLst/>
          </a:prstGeom>
          <a:solidFill>
            <a:srgbClr val="F7783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724224-6774-4697-9D28-43A2F5C8542A}"/>
              </a:ext>
            </a:extLst>
          </p:cNvPr>
          <p:cNvSpPr/>
          <p:nvPr/>
        </p:nvSpPr>
        <p:spPr>
          <a:xfrm>
            <a:off x="6410690" y="5465067"/>
            <a:ext cx="1280980" cy="2883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F3103D-9A2B-4174-89AD-7A8730167BA2}"/>
              </a:ext>
            </a:extLst>
          </p:cNvPr>
          <p:cNvSpPr txBox="1"/>
          <p:nvPr/>
        </p:nvSpPr>
        <p:spPr>
          <a:xfrm>
            <a:off x="1833429" y="3658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06F323-5284-41E7-8980-5BBB7E95FD6E}"/>
              </a:ext>
            </a:extLst>
          </p:cNvPr>
          <p:cNvSpPr txBox="1"/>
          <p:nvPr/>
        </p:nvSpPr>
        <p:spPr>
          <a:xfrm>
            <a:off x="1846126" y="56514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31124FE-0E4E-4228-BB17-EFB9FE61DDA2}"/>
              </a:ext>
            </a:extLst>
          </p:cNvPr>
          <p:cNvSpPr txBox="1"/>
          <p:nvPr/>
        </p:nvSpPr>
        <p:spPr>
          <a:xfrm>
            <a:off x="1097280" y="46474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入栈</a:t>
            </a:r>
          </a:p>
        </p:txBody>
      </p:sp>
    </p:spTree>
    <p:extLst>
      <p:ext uri="{BB962C8B-B14F-4D97-AF65-F5344CB8AC3E}">
        <p14:creationId xmlns:p14="http://schemas.microsoft.com/office/powerpoint/2010/main" val="29203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4.07407E-6 L 0.00221 -0.3206 L -0.18034 -0.3206 L -0.18099 0.00371 L -0.18034 0.00232 " pathEditMode="relative" ptsTypes="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4.07407E-6 L -0.00066 -0.32152 L -0.30782 -0.31898 L -0.30847 -0.06736 L -0.30847 -0.06736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139 L -0.00378 -0.3243 L -0.4362 -0.32176 L -0.43685 -0.14027 L -0.43685 -0.14027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A1FE3-EA64-4B04-9DBA-712CFB33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2F124-CCE9-41D5-B866-5EFDAE68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51104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栈（</a:t>
            </a:r>
            <a:r>
              <a:rPr lang="en-US" altLang="zh-CN" sz="2800" dirty="0"/>
              <a:t>stack</a:t>
            </a:r>
            <a:r>
              <a:rPr lang="zh-CN" altLang="en-US" sz="2800" dirty="0"/>
              <a:t>）是一种</a:t>
            </a:r>
            <a:r>
              <a:rPr lang="zh-CN" altLang="en-US" sz="2800" dirty="0">
                <a:solidFill>
                  <a:srgbClr val="FF0000"/>
                </a:solidFill>
              </a:rPr>
              <a:t>后进先出</a:t>
            </a:r>
            <a:r>
              <a:rPr lang="zh-CN" altLang="en-US" sz="2800" dirty="0"/>
              <a:t>的数据结构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如何理解后进先出？                        </a:t>
            </a:r>
            <a:r>
              <a:rPr lang="en-US" altLang="zh-CN" dirty="0"/>
              <a:t>——</a:t>
            </a:r>
            <a:r>
              <a:rPr lang="zh-CN" altLang="en-US" dirty="0"/>
              <a:t>把栈当成箱子，元素当成书，用箱子存取书就是栈的使用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43FD0D5-9A4B-47D9-A037-2AC418CDBDCA}"/>
              </a:ext>
            </a:extLst>
          </p:cNvPr>
          <p:cNvGrpSpPr/>
          <p:nvPr/>
        </p:nvGrpSpPr>
        <p:grpSpPr>
          <a:xfrm>
            <a:off x="2565676" y="3817873"/>
            <a:ext cx="1425146" cy="2018270"/>
            <a:chOff x="2281881" y="3558746"/>
            <a:chExt cx="1425146" cy="201827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ADB2DE2-BEE0-42BE-A48A-FD81B2E54949}"/>
                </a:ext>
              </a:extLst>
            </p:cNvPr>
            <p:cNvCxnSpPr/>
            <p:nvPr/>
          </p:nvCxnSpPr>
          <p:spPr>
            <a:xfrm>
              <a:off x="2281881" y="3558746"/>
              <a:ext cx="0" cy="201827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F439EFA-544C-409D-8762-EC11B4ECE141}"/>
                </a:ext>
              </a:extLst>
            </p:cNvPr>
            <p:cNvCxnSpPr/>
            <p:nvPr/>
          </p:nvCxnSpPr>
          <p:spPr>
            <a:xfrm>
              <a:off x="3702908" y="3558746"/>
              <a:ext cx="0" cy="201827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B008BBD-99B9-4D4A-B5C8-87947D463956}"/>
                </a:ext>
              </a:extLst>
            </p:cNvPr>
            <p:cNvCxnSpPr/>
            <p:nvPr/>
          </p:nvCxnSpPr>
          <p:spPr>
            <a:xfrm>
              <a:off x="2281881" y="5577016"/>
              <a:ext cx="1425146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48CE00F-5F60-42A3-B728-E88F27AC9A67}"/>
              </a:ext>
            </a:extLst>
          </p:cNvPr>
          <p:cNvSpPr/>
          <p:nvPr/>
        </p:nvSpPr>
        <p:spPr>
          <a:xfrm>
            <a:off x="2648904" y="4479194"/>
            <a:ext cx="1280980" cy="28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1C2404-9F9F-4740-80BB-8818F41C89E3}"/>
              </a:ext>
            </a:extLst>
          </p:cNvPr>
          <p:cNvSpPr/>
          <p:nvPr/>
        </p:nvSpPr>
        <p:spPr>
          <a:xfrm>
            <a:off x="2648904" y="5465067"/>
            <a:ext cx="1280980" cy="288325"/>
          </a:xfrm>
          <a:prstGeom prst="rect">
            <a:avLst/>
          </a:prstGeom>
          <a:solidFill>
            <a:srgbClr val="F7783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724224-6774-4697-9D28-43A2F5C8542A}"/>
              </a:ext>
            </a:extLst>
          </p:cNvPr>
          <p:cNvSpPr/>
          <p:nvPr/>
        </p:nvSpPr>
        <p:spPr>
          <a:xfrm>
            <a:off x="2635700" y="4986599"/>
            <a:ext cx="1280980" cy="2883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F3103D-9A2B-4174-89AD-7A8730167BA2}"/>
              </a:ext>
            </a:extLst>
          </p:cNvPr>
          <p:cNvSpPr txBox="1"/>
          <p:nvPr/>
        </p:nvSpPr>
        <p:spPr>
          <a:xfrm>
            <a:off x="1833429" y="3658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06F323-5284-41E7-8980-5BBB7E95FD6E}"/>
              </a:ext>
            </a:extLst>
          </p:cNvPr>
          <p:cNvSpPr txBox="1"/>
          <p:nvPr/>
        </p:nvSpPr>
        <p:spPr>
          <a:xfrm>
            <a:off x="1846126" y="56514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FD142E-0FEE-45DB-899F-FE8355359F54}"/>
              </a:ext>
            </a:extLst>
          </p:cNvPr>
          <p:cNvSpPr txBox="1"/>
          <p:nvPr/>
        </p:nvSpPr>
        <p:spPr>
          <a:xfrm>
            <a:off x="1097280" y="46474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31098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1712E-16 C -0.00026 -0.06111 -0.00039 -0.12199 -0.00039 -0.18287 L 0.42878 -0.18194 L 0.42721 0.14861 L 0.42721 0.1490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46 C 0.00013 -0.08519 -0.00013 -0.16991 -0.00026 -0.25463 L 0.30951 -0.25463 L 0.31276 0.0794 L 0.31276 0.07963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86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00144 -0.325 L 0.19218 -0.325 L 0.19283 0.00416 L 0.19218 0.00231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0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69721-C496-41B7-8E90-C3DD8417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A4CB5-FCCB-41A4-9832-5F897259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分为两种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用数组实现栈</a:t>
            </a:r>
            <a:endParaRPr lang="en-US" altLang="zh-CN" sz="2400" dirty="0"/>
          </a:p>
          <a:p>
            <a:r>
              <a:rPr lang="zh-CN" altLang="en-US" sz="2400" dirty="0"/>
              <a:t>用链表实现栈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76E54D70-F4D8-4DB2-B72B-94F6563F5763}"/>
              </a:ext>
            </a:extLst>
          </p:cNvPr>
          <p:cNvSpPr/>
          <p:nvPr/>
        </p:nvSpPr>
        <p:spPr>
          <a:xfrm>
            <a:off x="1097280" y="3026004"/>
            <a:ext cx="90497" cy="659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7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>
            <a:extLst>
              <a:ext uri="{FF2B5EF4-FFF2-40B4-BE49-F238E27FC236}">
                <a16:creationId xmlns:a16="http://schemas.microsoft.com/office/drawing/2014/main" id="{8ED55071-3FCC-4383-B90E-7FA058D6FD3A}"/>
              </a:ext>
            </a:extLst>
          </p:cNvPr>
          <p:cNvSpPr/>
          <p:nvPr/>
        </p:nvSpPr>
        <p:spPr>
          <a:xfrm>
            <a:off x="6990918" y="1291472"/>
            <a:ext cx="4402317" cy="931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4D56BA-BA21-4434-8953-45C4E14F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数组实现栈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1234F-1D78-43DF-8908-AF0FA651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87" y="1817553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栈顶指针</a:t>
            </a:r>
            <a:r>
              <a:rPr lang="zh-CN" altLang="en-US" dirty="0"/>
              <a:t>：始终指向栈的最上方元素的一个标记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通常记为</a:t>
            </a:r>
            <a:r>
              <a:rPr lang="en-US" altLang="zh-CN" dirty="0"/>
              <a:t>TOP</a:t>
            </a:r>
          </a:p>
          <a:p>
            <a:pPr marL="0" indent="0">
              <a:buNone/>
            </a:pPr>
            <a:r>
              <a:rPr lang="zh-CN" altLang="en-US" dirty="0"/>
              <a:t>用数组表示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栈顶指针是</a:t>
            </a:r>
            <a:r>
              <a:rPr lang="en-US" altLang="zh-CN" dirty="0"/>
              <a:t>int</a:t>
            </a:r>
            <a:r>
              <a:rPr lang="zh-CN" altLang="en-US" dirty="0"/>
              <a:t>型变量（指下标）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TOP</a:t>
            </a:r>
            <a:r>
              <a:rPr lang="zh-CN" altLang="en-US" dirty="0"/>
              <a:t>的范围是从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表示栈没有元素（空栈）</a:t>
            </a:r>
            <a:r>
              <a:rPr lang="en-US" altLang="zh-CN" dirty="0"/>
              <a:t>—TOP</a:t>
            </a:r>
            <a:r>
              <a:rPr lang="zh-CN" altLang="en-US" dirty="0"/>
              <a:t>的值就是</a:t>
            </a:r>
            <a:r>
              <a:rPr lang="en-US" altLang="zh-CN" dirty="0"/>
              <a:t>-1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zh-CN" altLang="en-US" dirty="0"/>
              <a:t>用链表表示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栈顶指针是</a:t>
            </a:r>
            <a:r>
              <a:rPr lang="en-US" altLang="zh-CN" dirty="0"/>
              <a:t>int</a:t>
            </a:r>
            <a:r>
              <a:rPr lang="zh-CN" altLang="en-US" dirty="0"/>
              <a:t>*型的指针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1334BA70-88B2-4E7F-905B-A1B4BCD7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992" y="277735"/>
            <a:ext cx="2827065" cy="174276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D2112F98-740E-475A-B46E-5AF7B8F0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810" y="2303629"/>
            <a:ext cx="2797246" cy="1823701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7472ACD1-1BF5-41DD-B77E-64E840C19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858" y="4364689"/>
            <a:ext cx="2148660" cy="174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9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F0A5E23-4272-41A3-BAD9-BC6760B5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栈的常用操作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67B18-8896-4289-B9B1-0A6BE2D7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012" y="1932493"/>
            <a:ext cx="10515600" cy="3874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清空（</a:t>
            </a:r>
            <a:r>
              <a:rPr lang="en-US" altLang="zh-CN" sz="2400" dirty="0"/>
              <a:t>clear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获取元素个数（</a:t>
            </a:r>
            <a:r>
              <a:rPr lang="en-US" altLang="zh-CN" sz="2400" dirty="0"/>
              <a:t>size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判断是否为空（</a:t>
            </a:r>
            <a:r>
              <a:rPr lang="en-US" altLang="zh-CN" sz="2400" dirty="0"/>
              <a:t>empty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进栈（</a:t>
            </a:r>
            <a:r>
              <a:rPr lang="en-US" altLang="zh-CN" sz="2400" dirty="0"/>
              <a:t>push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出栈（</a:t>
            </a:r>
            <a:r>
              <a:rPr lang="en-US" altLang="zh-CN" sz="2400" dirty="0"/>
              <a:t>pop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取栈顶元素（</a:t>
            </a:r>
            <a:r>
              <a:rPr lang="en-US" altLang="zh-CN" sz="2400" dirty="0"/>
              <a:t>top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先创造一个数组，</a:t>
            </a:r>
            <a:r>
              <a:rPr lang="en-US" altLang="zh-CN" sz="2400" dirty="0"/>
              <a:t>st[100]</a:t>
            </a:r>
            <a:r>
              <a:rPr lang="zh-CN" altLang="en-US" sz="2400" dirty="0"/>
              <a:t>，令</a:t>
            </a:r>
            <a:r>
              <a:rPr lang="en-US" altLang="zh-CN" sz="2400" dirty="0"/>
              <a:t>TOP</a:t>
            </a:r>
            <a:r>
              <a:rPr lang="zh-CN" altLang="en-US" sz="2400" dirty="0"/>
              <a:t>为</a:t>
            </a:r>
            <a:r>
              <a:rPr lang="en-US" altLang="zh-CN" sz="2400" dirty="0"/>
              <a:t>-1</a:t>
            </a:r>
            <a:endParaRPr lang="zh-CN" altLang="en-US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8BE8EC4-9E31-4D7B-8EDE-EFA338CCD2C6}"/>
              </a:ext>
            </a:extLst>
          </p:cNvPr>
          <p:cNvSpPr txBox="1">
            <a:spLocks/>
          </p:cNvSpPr>
          <p:nvPr/>
        </p:nvSpPr>
        <p:spPr>
          <a:xfrm>
            <a:off x="7598405" y="2074504"/>
            <a:ext cx="2909700" cy="167534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1.</a:t>
            </a:r>
            <a:r>
              <a:rPr lang="zh-CN" altLang="en-US" sz="2400" dirty="0"/>
              <a:t>清空（</a:t>
            </a:r>
            <a:r>
              <a:rPr lang="en-US" altLang="zh-CN" sz="2400" dirty="0"/>
              <a:t>clear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clear()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TOP = -1;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C77B43A-1B75-431B-A2B5-B64ABF7FE695}"/>
              </a:ext>
            </a:extLst>
          </p:cNvPr>
          <p:cNvSpPr txBox="1">
            <a:spLocks/>
          </p:cNvSpPr>
          <p:nvPr/>
        </p:nvSpPr>
        <p:spPr>
          <a:xfrm>
            <a:off x="7598405" y="4163856"/>
            <a:ext cx="3590583" cy="20570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获取元素个数（</a:t>
            </a:r>
            <a:r>
              <a:rPr lang="en-US" altLang="zh-CN" sz="2400" dirty="0"/>
              <a:t>size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size()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TOP + 1;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53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35B205B-3735-47EC-86F9-477019D0A4E5}"/>
              </a:ext>
            </a:extLst>
          </p:cNvPr>
          <p:cNvSpPr txBox="1">
            <a:spLocks/>
          </p:cNvSpPr>
          <p:nvPr/>
        </p:nvSpPr>
        <p:spPr>
          <a:xfrm>
            <a:off x="1194530" y="779250"/>
            <a:ext cx="3947096" cy="28349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3.</a:t>
            </a:r>
            <a:r>
              <a:rPr lang="zh-CN" altLang="en-US" sz="2400" dirty="0"/>
              <a:t>判断是否为空（</a:t>
            </a:r>
            <a:r>
              <a:rPr lang="en-US" altLang="zh-CN" sz="2400" dirty="0"/>
              <a:t>empty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(TOP == -1)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B4EB96A-6A19-4E26-B58C-0357DE07611B}"/>
              </a:ext>
            </a:extLst>
          </p:cNvPr>
          <p:cNvSpPr txBox="1">
            <a:spLocks/>
          </p:cNvSpPr>
          <p:nvPr/>
        </p:nvSpPr>
        <p:spPr>
          <a:xfrm>
            <a:off x="1194530" y="3633576"/>
            <a:ext cx="4096997" cy="21173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4.</a:t>
            </a:r>
            <a:r>
              <a:rPr lang="zh-CN" altLang="en-US" sz="2400" dirty="0"/>
              <a:t>进栈（</a:t>
            </a:r>
            <a:r>
              <a:rPr lang="en-US" altLang="zh-CN" sz="2400" dirty="0"/>
              <a:t>push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push(int x) {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[++TOP]=x;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6D90478-BA90-44C0-BD72-CA1E66B45202}"/>
              </a:ext>
            </a:extLst>
          </p:cNvPr>
          <p:cNvSpPr txBox="1">
            <a:spLocks/>
          </p:cNvSpPr>
          <p:nvPr/>
        </p:nvSpPr>
        <p:spPr>
          <a:xfrm>
            <a:off x="6095999" y="779250"/>
            <a:ext cx="3639997" cy="21270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5.</a:t>
            </a:r>
            <a:r>
              <a:rPr lang="zh-CN" altLang="en-US" sz="2400" dirty="0"/>
              <a:t>出栈（</a:t>
            </a:r>
            <a:r>
              <a:rPr lang="en-US" altLang="zh-CN" sz="2400" dirty="0"/>
              <a:t>pop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pop()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TOP--;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57E1EFB-48BC-4E6F-AEC6-1ADDC3799929}"/>
              </a:ext>
            </a:extLst>
          </p:cNvPr>
          <p:cNvSpPr txBox="1">
            <a:spLocks/>
          </p:cNvSpPr>
          <p:nvPr/>
        </p:nvSpPr>
        <p:spPr>
          <a:xfrm>
            <a:off x="6095999" y="3614167"/>
            <a:ext cx="3422755" cy="21270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6.</a:t>
            </a:r>
            <a:r>
              <a:rPr lang="zh-CN" altLang="en-US" sz="2400" dirty="0"/>
              <a:t>取栈顶元素（</a:t>
            </a:r>
            <a:r>
              <a:rPr lang="en-US" altLang="zh-CN" sz="2400" dirty="0"/>
              <a:t>top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top()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return st[TOP];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4CB2A2-4D92-423F-9217-7FE354AA6FD0}"/>
              </a:ext>
            </a:extLst>
          </p:cNvPr>
          <p:cNvCxnSpPr/>
          <p:nvPr/>
        </p:nvCxnSpPr>
        <p:spPr>
          <a:xfrm>
            <a:off x="1194530" y="3072984"/>
            <a:ext cx="9718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4ADD0B8-D386-4E79-8855-B118C5C9DD7D}"/>
              </a:ext>
            </a:extLst>
          </p:cNvPr>
          <p:cNvCxnSpPr/>
          <p:nvPr/>
        </p:nvCxnSpPr>
        <p:spPr>
          <a:xfrm>
            <a:off x="5591331" y="494675"/>
            <a:ext cx="0" cy="54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1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37EC2-06F2-4B70-8C45-11D94BB0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/>
              <a:t>STL</a:t>
            </a:r>
            <a:r>
              <a:rPr lang="zh-CN" altLang="en-US" dirty="0"/>
              <a:t>中的</a:t>
            </a:r>
            <a:r>
              <a:rPr lang="en-US" altLang="zh-CN" dirty="0"/>
              <a:t>stack</a:t>
            </a:r>
            <a:r>
              <a:rPr lang="zh-CN" altLang="en-US" dirty="0"/>
              <a:t>容器实现栈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0E1A0-06FE-4A08-AB81-252ED3902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直接调用函数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添加头文件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kern="0" dirty="0">
                <a:solidFill>
                  <a:srgbClr val="80808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#include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A31515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&lt;stack&gt;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定义的写法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kern="0" dirty="0">
                <a:solidFill>
                  <a:srgbClr val="2B91A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stack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FF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Nirmala UI" panose="020B0502040204020203" pitchFamily="34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&gt;name; </a:t>
            </a:r>
          </a:p>
          <a:p>
            <a:pPr marL="0" indent="0">
              <a:buNone/>
            </a:pPr>
            <a:r>
              <a:rPr lang="zh-CN" altLang="en-US" dirty="0"/>
              <a:t>（这里</a:t>
            </a:r>
            <a:r>
              <a:rPr lang="en-US" altLang="zh-CN" dirty="0" err="1"/>
              <a:t>typename</a:t>
            </a:r>
            <a:r>
              <a:rPr lang="zh-CN" altLang="en-US" dirty="0"/>
              <a:t>是任意基本数据类型或容器）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40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87FA0-2FCE-4840-B18E-9977FBC067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59370" y="541337"/>
            <a:ext cx="9638675" cy="57753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push</a:t>
            </a:r>
            <a:r>
              <a:rPr lang="zh-CN" altLang="en-US" dirty="0"/>
              <a:t>（）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如栈，时间复杂度为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top</a:t>
            </a:r>
            <a:r>
              <a:rPr lang="zh-CN" altLang="en-US" dirty="0"/>
              <a:t>（）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获得栈顶元素，时间复杂度为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 pop</a:t>
            </a:r>
            <a:r>
              <a:rPr lang="zh-CN" altLang="en-US" dirty="0"/>
              <a:t>（）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用以弹出栈顶元素，时间复杂度为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empty</a:t>
            </a:r>
            <a:r>
              <a:rPr lang="zh-CN" altLang="en-US" dirty="0"/>
              <a:t>（）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检测是否为空，返回</a:t>
            </a:r>
            <a:r>
              <a:rPr lang="en-US" altLang="zh-CN" dirty="0"/>
              <a:t>true</a:t>
            </a:r>
            <a:r>
              <a:rPr lang="zh-CN" altLang="en-US" dirty="0"/>
              <a:t>为空，</a:t>
            </a:r>
            <a:r>
              <a:rPr lang="en-US" altLang="zh-CN" dirty="0"/>
              <a:t>false</a:t>
            </a:r>
            <a:r>
              <a:rPr lang="zh-CN" altLang="en-US" dirty="0"/>
              <a:t>为非空，时间复杂度为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size</a:t>
            </a:r>
            <a:r>
              <a:rPr lang="zh-CN" altLang="en-US" dirty="0"/>
              <a:t>（）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返回栈内元素个数，时间复杂度为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/>
              <a:t>STL</a:t>
            </a:r>
            <a:r>
              <a:rPr lang="zh-CN" altLang="en-US" dirty="0"/>
              <a:t>没有栈的清空，所以可以用一个</a:t>
            </a:r>
            <a:r>
              <a:rPr lang="en-US" altLang="zh-CN" dirty="0"/>
              <a:t>while</a:t>
            </a:r>
            <a:r>
              <a:rPr lang="zh-CN" altLang="en-US" dirty="0"/>
              <a:t>循环实现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while(!</a:t>
            </a:r>
            <a:r>
              <a:rPr lang="en-US" altLang="zh-CN" dirty="0" err="1"/>
              <a:t>st.empty</a:t>
            </a:r>
            <a:r>
              <a:rPr lang="en-US" altLang="zh-CN" dirty="0"/>
              <a:t>())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      </a:t>
            </a:r>
            <a:r>
              <a:rPr lang="en-US" altLang="zh-CN" dirty="0" err="1"/>
              <a:t>st.pop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32973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</TotalTime>
  <Words>1459</Words>
  <Application>Microsoft Office PowerPoint</Application>
  <PresentationFormat>宽屏</PresentationFormat>
  <Paragraphs>203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新宋体</vt:lpstr>
      <vt:lpstr>Arial</vt:lpstr>
      <vt:lpstr>Calibri</vt:lpstr>
      <vt:lpstr>Calibri Light</vt:lpstr>
      <vt:lpstr>Nirmala UI</vt:lpstr>
      <vt:lpstr>回顾</vt:lpstr>
      <vt:lpstr>栈</vt:lpstr>
      <vt:lpstr>什么是栈</vt:lpstr>
      <vt:lpstr>什么是栈</vt:lpstr>
      <vt:lpstr>栈的实现</vt:lpstr>
      <vt:lpstr>数组实现栈</vt:lpstr>
      <vt:lpstr>栈的常用操作</vt:lpstr>
      <vt:lpstr>PowerPoint 演示文稿</vt:lpstr>
      <vt:lpstr>C++的STL中的stack容器实现栈</vt:lpstr>
      <vt:lpstr>PowerPoint 演示文稿</vt:lpstr>
      <vt:lpstr>例子</vt:lpstr>
      <vt:lpstr>栈的应用</vt:lpstr>
      <vt:lpstr>栈的应用例题</vt:lpstr>
      <vt:lpstr>思路</vt:lpstr>
      <vt:lpstr>PowerPoint 演示文稿</vt:lpstr>
      <vt:lpstr>PowerPoint 演示文稿</vt:lpstr>
      <vt:lpstr>PowerPoint 演示文稿</vt:lpstr>
      <vt:lpstr>思路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</dc:title>
  <dc:creator>王 泽凯</dc:creator>
  <cp:lastModifiedBy>Duan Shihong</cp:lastModifiedBy>
  <cp:revision>44</cp:revision>
  <dcterms:created xsi:type="dcterms:W3CDTF">2020-05-05T11:12:04Z</dcterms:created>
  <dcterms:modified xsi:type="dcterms:W3CDTF">2020-05-15T10:46:41Z</dcterms:modified>
</cp:coreProperties>
</file>