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8" r:id="rId13"/>
    <p:sldId id="279" r:id="rId14"/>
    <p:sldId id="280" r:id="rId15"/>
    <p:sldId id="281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2" r:id="rId27"/>
    <p:sldId id="283" r:id="rId28"/>
    <p:sldId id="284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11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9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225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563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4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35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5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3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6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5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2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9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7E09FF-62F5-4917-8211-8142C234CB2B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8EEE46-6F98-4A76-80A3-09F06DC7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30ED-2101-4E44-AD94-0F617B118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56399-8C64-44A7-A399-CABB46F45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en-US" altLang="zh-CN" dirty="0"/>
              <a:t>1903-</a:t>
            </a:r>
            <a:r>
              <a:rPr lang="zh-CN" altLang="en-US" dirty="0"/>
              <a:t>夏妍</a:t>
            </a:r>
          </a:p>
        </p:txBody>
      </p:sp>
    </p:spTree>
    <p:extLst>
      <p:ext uri="{BB962C8B-B14F-4D97-AF65-F5344CB8AC3E}">
        <p14:creationId xmlns:p14="http://schemas.microsoft.com/office/powerpoint/2010/main" val="290319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D4EC2C-C52B-4C55-A8DB-5DA9C5053AA3}"/>
              </a:ext>
            </a:extLst>
          </p:cNvPr>
          <p:cNvSpPr txBox="1"/>
          <p:nvPr/>
        </p:nvSpPr>
        <p:spPr>
          <a:xfrm>
            <a:off x="545432" y="898358"/>
            <a:ext cx="107802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插入元素：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insert(node *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head,int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pos,int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node* p=head;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for(int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=0;i&lt;pos-1;i++)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p=p-&gt;next; //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找到目标位置的前一位置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node* q=new node;//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创建新结点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q-&gt;data=x;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q-&gt;next=p-&gt;next;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新结点的下一个结点指向原先插入位置的结点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p-&gt;next=q;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前一个位置的结点指向新结点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zh-CN" altLang="zh-CN" sz="2800" b="1" dirty="0">
                <a:solidFill>
                  <a:srgbClr val="00B0F0"/>
                </a:solidFill>
              </a:rPr>
              <a:t>思考： 标红顺序可以调换吗？</a:t>
            </a:r>
          </a:p>
          <a:p>
            <a:r>
              <a:rPr lang="en-US" altLang="zh-CN" b="1" dirty="0"/>
              <a:t>            </a:t>
            </a:r>
            <a:r>
              <a:rPr lang="zh-CN" altLang="zh-CN" b="1" dirty="0"/>
              <a:t>答案见算法笔记标注部分</a:t>
            </a:r>
          </a:p>
          <a:p>
            <a:pPr marL="495300" indent="266700" algn="just">
              <a:spcAft>
                <a:spcPts val="0"/>
              </a:spcAft>
            </a:pP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7B3C6B-13D6-4703-95BB-70CEAEBCC554}"/>
              </a:ext>
            </a:extLst>
          </p:cNvPr>
          <p:cNvSpPr txBox="1"/>
          <p:nvPr/>
        </p:nvSpPr>
        <p:spPr>
          <a:xfrm>
            <a:off x="0" y="317823"/>
            <a:ext cx="1007444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删除元素：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del(node*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head,int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node* p=head-&gt;next;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node* pre=head;//pre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始终保存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的前驱结点的指针 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while(p!=NULL)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if(p-&gt;data==x)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pre-&gt;next=p-&gt;next;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delete p;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p=pre-&gt;next;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else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pre=p;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p=p-&gt;next;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1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9AAB54-5C80-4A0C-AF00-F5FBD9036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928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2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C00D8C-BA96-4405-A03A-3617F026A593}"/>
              </a:ext>
            </a:extLst>
          </p:cNvPr>
          <p:cNvSpPr/>
          <p:nvPr/>
        </p:nvSpPr>
        <p:spPr>
          <a:xfrm>
            <a:off x="1209040" y="701040"/>
            <a:ext cx="7020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/>
              <a:t>题目：</a:t>
            </a:r>
          </a:p>
          <a:p>
            <a:r>
              <a:rPr lang="zh-CN" altLang="en-US" sz="4000" b="1" dirty="0"/>
              <a:t>给出两条链表的首地址以及若干结点的地址、数据、下一个结点的地址 ，</a:t>
            </a:r>
          </a:p>
          <a:p>
            <a:r>
              <a:rPr lang="zh-CN" altLang="en-US" sz="4000" b="1" dirty="0"/>
              <a:t>求两条链表的首个共用结点的地址，如果两条链表没有共用结点，则输出</a:t>
            </a:r>
            <a:r>
              <a:rPr lang="en-US" altLang="zh-CN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-1</a:t>
            </a:r>
            <a:endParaRPr lang="zh-CN" altLang="en-US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841583-51C6-45A0-8591-ABD5804C6185}"/>
              </a:ext>
            </a:extLst>
          </p:cNvPr>
          <p:cNvSpPr/>
          <p:nvPr/>
        </p:nvSpPr>
        <p:spPr>
          <a:xfrm>
            <a:off x="990600" y="548700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思路：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zh-CN" alt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zh-CN" altLang="en-US" sz="2800" b="1" dirty="0"/>
              <a:t>使用静态链表（没有头结点，不用指针）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zh-CN" altLang="en-US" sz="2800" b="1" dirty="0"/>
              <a:t>、在链表结构体中 定义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zh-CN" altLang="en-US" sz="2800" b="1" dirty="0"/>
              <a:t>型变量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flag</a:t>
            </a:r>
            <a:r>
              <a:rPr lang="zh-CN" altLang="en-US" sz="2800" b="1" dirty="0"/>
              <a:t>，表示结点是否在第一条链表中出现。</a:t>
            </a:r>
          </a:p>
          <a:p>
            <a:r>
              <a:rPr lang="zh-CN" altLang="en-US" sz="2800" b="1" dirty="0"/>
              <a:t>是为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zh-CN" altLang="en-US" sz="2800" b="1" dirty="0"/>
              <a:t>，不是为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0 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zh-CN" alt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zh-CN" altLang="en-US" sz="2800" b="1" dirty="0"/>
              <a:t>从首地址出发遍历第一条链表，所有经过的结点全部标记为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zh-CN" alt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zh-CN" altLang="en-US" sz="2800" b="1" dirty="0"/>
              <a:t>枚举第二条链表，当出现第一个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flag=1</a:t>
            </a:r>
            <a:r>
              <a:rPr lang="zh-CN" altLang="en-US" sz="2800" b="1" dirty="0"/>
              <a:t>的结点时，说明该结点在一中出现过，</a:t>
            </a:r>
          </a:p>
          <a:p>
            <a:r>
              <a:rPr lang="zh-CN" altLang="en-US" sz="2800" b="1" dirty="0"/>
              <a:t>即该结点为共用结点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zh-CN" alt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zh-CN" altLang="en-US" sz="2800" b="1" dirty="0"/>
              <a:t>如果第二条链表枚举完仍然没有发现共用结点。输出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-1</a:t>
            </a:r>
            <a:endParaRPr lang="zh-CN" altLang="en-US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7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10D962-CF9D-482C-9BD5-358337BB4160}"/>
              </a:ext>
            </a:extLst>
          </p:cNvPr>
          <p:cNvSpPr/>
          <p:nvPr/>
        </p:nvSpPr>
        <p:spPr>
          <a:xfrm>
            <a:off x="1239520" y="386081"/>
            <a:ext cx="9540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for(int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=0;i&lt;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n;i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++)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{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cin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&gt;&gt;address&gt;&gt;data&gt;&gt;next;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node[address].data=data;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node[address].next=next;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int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for(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=s1;i!=-1;i=node[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].next) 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  </a:t>
            </a:r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node[</a:t>
            </a:r>
            <a:r>
              <a:rPr lang="en-US" altLang="zh-CN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].flag=1;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//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枚举第一条链表的所有结点，标记 </a:t>
            </a:r>
          </a:p>
          <a:p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for(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=s2;i!=-1;i=node[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].next)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  </a:t>
            </a:r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if(node[</a:t>
            </a:r>
            <a:r>
              <a:rPr lang="en-US" altLang="zh-CN" sz="2400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].flag==1)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//</a:t>
            </a:r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找到第一个已经在第一条链表中出现的结点 </a:t>
            </a:r>
          </a:p>
          <a:p>
            <a:r>
              <a:rPr lang="zh-CN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break;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3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6EB1C-2C9E-4566-9ED3-8D3DB01C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DD685-D4C3-4130-B7CE-5CA31C8DA0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09047"/>
            <a:ext cx="10394707" cy="3311189"/>
          </a:xfrm>
        </p:spPr>
        <p:txBody>
          <a:bodyPr/>
          <a:lstStyle/>
          <a:p>
            <a:r>
              <a:rPr lang="zh-CN" altLang="zh-CN" sz="3200" b="1" dirty="0"/>
              <a:t>在使用单向链表时，我们可以轻松的到达下一个节点</a:t>
            </a:r>
            <a:r>
              <a:rPr lang="en-US" altLang="zh-CN" sz="3200" b="1" dirty="0"/>
              <a:t>, </a:t>
            </a:r>
            <a:r>
              <a:rPr lang="zh-CN" altLang="zh-CN" sz="3200" b="1" dirty="0"/>
              <a:t>但是回到钱一个节点是很难的。所以我们引入具有前后两个结点的双向链表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BE289D-FFAC-41C7-B570-02AF57646323}"/>
              </a:ext>
            </a:extLst>
          </p:cNvPr>
          <p:cNvSpPr txBox="1"/>
          <p:nvPr/>
        </p:nvSpPr>
        <p:spPr>
          <a:xfrm>
            <a:off x="0" y="882316"/>
            <a:ext cx="98177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0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定义链表：</a:t>
            </a:r>
            <a:endParaRPr lang="zh-CN" altLang="zh-CN" sz="28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Node</a:t>
            </a:r>
            <a:endParaRPr lang="zh-CN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int key;</a:t>
            </a:r>
            <a:endParaRPr lang="zh-CN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 *next,*</a:t>
            </a:r>
            <a:r>
              <a:rPr lang="en-US" altLang="zh-CN" sz="4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1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0E0FF3-CDDA-41B6-BADA-DD817C955A59}"/>
              </a:ext>
            </a:extLst>
          </p:cNvPr>
          <p:cNvSpPr txBox="1"/>
          <p:nvPr/>
        </p:nvSpPr>
        <p:spPr>
          <a:xfrm>
            <a:off x="256674" y="898358"/>
            <a:ext cx="89675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初始化链表：</a:t>
            </a: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 *nil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nil=new Node;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nil-&gt;next=nil;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nil-&gt;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=nil;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D67AA5-4A8C-4D47-A644-84657711DE6C}"/>
              </a:ext>
            </a:extLst>
          </p:cNvPr>
          <p:cNvSpPr txBox="1"/>
          <p:nvPr/>
        </p:nvSpPr>
        <p:spPr>
          <a:xfrm>
            <a:off x="176463" y="657727"/>
            <a:ext cx="80531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插入元素：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insert(int key)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 *x=new Node;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x-&gt;key=key;// </a:t>
            </a:r>
            <a:r>
              <a:rPr lang="zh-CN" altLang="zh-CN" sz="2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在头结点后插入元素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x-&gt;next=nil-&gt;next;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nil-&gt;next-&gt;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=x;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nil-&gt;next=x;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x-&gt;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=nil;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1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9D625-DDE9-471D-863C-6EB223F7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一、为什么要用链表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4A85A-FA1F-4326-B846-70E176C2A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422" y="2063396"/>
            <a:ext cx="10394707" cy="33111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为了更好的理解链表，下面我对链表的讲解将对比数组进行。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2400" b="1" dirty="0"/>
              <a:t>数组它不香吗？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不香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0"/>
            <a:r>
              <a:rPr lang="zh-CN" altLang="zh-CN" dirty="0"/>
              <a:t>在对数组中的数据进行插入，删除操作时，往往需要改动目标位置后的所有数据，</a:t>
            </a:r>
            <a:r>
              <a:rPr lang="zh-CN" altLang="zh-CN" dirty="0">
                <a:solidFill>
                  <a:srgbClr val="FF0000"/>
                </a:solidFill>
              </a:rPr>
              <a:t>工作量大且繁琐</a:t>
            </a:r>
            <a:r>
              <a:rPr lang="zh-CN" altLang="zh-CN" dirty="0"/>
              <a:t>。</a:t>
            </a:r>
          </a:p>
          <a:p>
            <a:pPr lvl="0"/>
            <a:r>
              <a:rPr lang="zh-CN" altLang="zh-CN" dirty="0"/>
              <a:t>数组对内存要求高，创建数组时必须事先固定数组大小，</a:t>
            </a:r>
            <a:r>
              <a:rPr lang="zh-CN" altLang="zh-CN" dirty="0">
                <a:solidFill>
                  <a:srgbClr val="FF0000"/>
                </a:solidFill>
              </a:rPr>
              <a:t>容易造成内存浪费和数组越界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这个时候引入链表，就可以很好的解决上述问题。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DEA1D-40FA-45D9-85F7-EC78A99A35A1}"/>
              </a:ext>
            </a:extLst>
          </p:cNvPr>
          <p:cNvSpPr/>
          <p:nvPr/>
        </p:nvSpPr>
        <p:spPr>
          <a:xfrm>
            <a:off x="352926" y="1003956"/>
            <a:ext cx="89514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查找元素：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Node* 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listSearch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(int key)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 *p=nil-&gt;next;//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从头结点开始访问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while(p!=nil&amp;&amp;p-&gt;key!=key)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p=p-&gt;next;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return p;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9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6DDB9E-57B5-4F53-BA50-25E9A89BBF0E}"/>
              </a:ext>
            </a:extLst>
          </p:cNvPr>
          <p:cNvSpPr/>
          <p:nvPr/>
        </p:nvSpPr>
        <p:spPr>
          <a:xfrm>
            <a:off x="721360" y="808712"/>
            <a:ext cx="70745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删除元素：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void 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deleteNode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(Node *t)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if(t==nil)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   return;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</a:t>
            </a:r>
            <a:r>
              <a:rPr lang="en-US" altLang="zh-CN" sz="2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t-&gt;</a:t>
            </a:r>
            <a:r>
              <a:rPr lang="en-US" altLang="zh-CN" sz="2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2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-&gt;next=t-&gt;next;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t-&gt;next-&gt;</a:t>
            </a:r>
            <a:r>
              <a:rPr lang="en-US" altLang="zh-CN" sz="2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2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=t-&gt;</a:t>
            </a:r>
            <a:r>
              <a:rPr lang="en-US" altLang="zh-CN" sz="2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2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delete t;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42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B96053-2DC3-4474-A014-4F03D2A7A335}"/>
              </a:ext>
            </a:extLst>
          </p:cNvPr>
          <p:cNvSpPr/>
          <p:nvPr/>
        </p:nvSpPr>
        <p:spPr>
          <a:xfrm>
            <a:off x="861233" y="2532021"/>
            <a:ext cx="10469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4000" b="1" kern="1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拓展：</a:t>
            </a:r>
            <a:r>
              <a:rPr lang="en-US" altLang="zh-CN" sz="4000" b="1" kern="1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STL </a:t>
            </a:r>
            <a:r>
              <a:rPr lang="zh-CN" altLang="zh-CN" sz="4000" b="1" kern="1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双向链表 感兴趣同学可以自行百度</a:t>
            </a:r>
          </a:p>
        </p:txBody>
      </p:sp>
    </p:spTree>
    <p:extLst>
      <p:ext uri="{BB962C8B-B14F-4D97-AF65-F5344CB8AC3E}">
        <p14:creationId xmlns:p14="http://schemas.microsoft.com/office/powerpoint/2010/main" val="2509299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034F-BEB8-4E3E-B3A9-FFEE13BD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六、循环链表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AA9D3-585B-49D6-AE20-1671BB7F88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66700" indent="0" algn="just">
              <a:spcAft>
                <a:spcPts val="0"/>
              </a:spcAft>
              <a:buNone/>
            </a:pPr>
            <a:r>
              <a:rPr lang="zh-CN" altLang="zh-CN" sz="4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无头链表最后一个指针域由</a:t>
            </a:r>
            <a:r>
              <a:rPr lang="en-US" altLang="zh-CN" sz="4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NULL </a:t>
            </a:r>
            <a:r>
              <a:rPr lang="zh-CN" altLang="zh-CN" sz="4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改为头结点即可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51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1B194A-636B-4C72-BDB6-76F2469CBC2D}"/>
              </a:ext>
            </a:extLst>
          </p:cNvPr>
          <p:cNvSpPr/>
          <p:nvPr/>
        </p:nvSpPr>
        <p:spPr>
          <a:xfrm>
            <a:off x="240631" y="160421"/>
            <a:ext cx="816543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以单向</a:t>
            </a:r>
            <a:r>
              <a:rPr lang="zh-CN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无头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链表为例，只需在创建链表时更改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node* create(int Array[],int n)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 *p,*pre,*head;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head=new node;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head-&gt;next=NULL;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333375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head-&gt;data=Array[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333375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pre=head;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for(int </a:t>
            </a:r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;i&lt;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p=new node;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p-&gt;data=Array[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p-&gt;next=NULL;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pre-&gt;next=p;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pre=p;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pre-&gt;next=head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return head;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27AD4A-2BCA-4BC9-BEE4-B3B86C55E735}"/>
              </a:ext>
            </a:extLst>
          </p:cNvPr>
          <p:cNvSpPr txBox="1"/>
          <p:nvPr/>
        </p:nvSpPr>
        <p:spPr>
          <a:xfrm>
            <a:off x="657726" y="1235242"/>
            <a:ext cx="8630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循环链表可以用于解决约瑟夫问题，但约瑟夫问题并不局限于链表，下面是用三种方法解决</a:t>
            </a:r>
            <a:r>
              <a:rPr lang="zh-CN" altLang="en-US" sz="4400" dirty="0">
                <a:solidFill>
                  <a:srgbClr val="FF0000"/>
                </a:solidFill>
              </a:rPr>
              <a:t>猴子选大王</a:t>
            </a:r>
          </a:p>
        </p:txBody>
      </p:sp>
    </p:spTree>
    <p:extLst>
      <p:ext uri="{BB962C8B-B14F-4D97-AF65-F5344CB8AC3E}">
        <p14:creationId xmlns:p14="http://schemas.microsoft.com/office/powerpoint/2010/main" val="169950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B9E8F5-0CE6-4D09-9754-3AF05B437F01}"/>
              </a:ext>
            </a:extLst>
          </p:cNvPr>
          <p:cNvSpPr/>
          <p:nvPr/>
        </p:nvSpPr>
        <p:spPr>
          <a:xfrm>
            <a:off x="731520" y="25345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、链表</a:t>
            </a:r>
            <a:endParaRPr lang="en-US" altLang="zh-CN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node* create(int Array[],int n)//</a:t>
            </a:r>
            <a:r>
              <a:rPr lang="zh-CN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创建链表</a:t>
            </a:r>
            <a:endParaRPr lang="en-US" altLang="zh-C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node *head,*pre,*p;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head=new node;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head-&gt;data=Array[1];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head-&gt;next=NULL;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pre=head;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for(int </a:t>
            </a:r>
            <a:r>
              <a:rPr lang="en-US" altLang="zh-C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=2;i&lt;=</a:t>
            </a:r>
            <a:r>
              <a:rPr lang="en-US" altLang="zh-C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n;i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++)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{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	p=new node;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	p-&gt;data=Array[</a:t>
            </a:r>
            <a:r>
              <a:rPr lang="en-US" altLang="zh-CN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];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	p-&gt;next=NULL;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	pre-&gt;next=p;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	pre=p;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pre-&gt;next=head;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	return head;</a:t>
            </a:r>
          </a:p>
          <a:p>
            <a:r>
              <a:rPr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D5BDEA-AB63-4E5D-BAE6-E40E6D9B7D4A}"/>
              </a:ext>
            </a:extLst>
          </p:cNvPr>
          <p:cNvSpPr txBox="1"/>
          <p:nvPr/>
        </p:nvSpPr>
        <p:spPr>
          <a:xfrm>
            <a:off x="6466840" y="95795"/>
            <a:ext cx="4566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void find(node *</a:t>
            </a:r>
            <a:r>
              <a:rPr lang="en-US" altLang="zh-CN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head,int</a:t>
            </a:r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m)//</a:t>
            </a:r>
            <a:r>
              <a:rPr lang="zh-CN" altLang="en-U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查找删除</a:t>
            </a:r>
            <a:endParaRPr lang="en-US" altLang="zh-CN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node *pre=head;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while(pre-&gt;next!=head)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 pre=pre-&gt;next;//</a:t>
            </a:r>
            <a:r>
              <a:rPr lang="zh-CN" altLang="en-U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找头结点的上一结点</a:t>
            </a:r>
          </a:p>
          <a:p>
            <a:pPr lvl="0"/>
            <a:r>
              <a:rPr lang="zh-CN" altLang="en-US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node *p=head;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while(p-&gt;next!=p)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for(int </a:t>
            </a:r>
            <a:r>
              <a:rPr lang="en-US" altLang="zh-CN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=1;i&lt;</a:t>
            </a:r>
            <a:r>
              <a:rPr lang="en-US" altLang="zh-CN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m;i</a:t>
            </a:r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++)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pre=p;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	p=p-&gt;next;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pre-&gt;next=p-&gt;next;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delete p;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p=pre-&gt;next;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cout</a:t>
            </a:r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&lt;&lt;p-&gt;data;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delete p;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50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88B5C1-071F-42DD-8D9E-F88EF97CDD01}"/>
              </a:ext>
            </a:extLst>
          </p:cNvPr>
          <p:cNvSpPr/>
          <p:nvPr/>
        </p:nvSpPr>
        <p:spPr>
          <a:xfrm>
            <a:off x="477520" y="15994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STL</a:t>
            </a:r>
            <a:r>
              <a:rPr lang="zh-CN" alt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队列：</a:t>
            </a:r>
            <a:endParaRPr lang="en-US" altLang="zh-CN" sz="24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for(int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=1;i&lt;=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n;i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++)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 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Q.push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while(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Q.size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()&gt;1)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{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for(int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=1;i&lt;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m;i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++)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{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int c=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Q.front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Q.pop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	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Q.push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(c);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}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Q.pop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cout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&lt;&lt;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Q.front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BDF9C0-6EBC-4979-B5A0-7D6FD7EB4D9B}"/>
              </a:ext>
            </a:extLst>
          </p:cNvPr>
          <p:cNvSpPr txBox="1"/>
          <p:nvPr/>
        </p:nvSpPr>
        <p:spPr>
          <a:xfrm>
            <a:off x="5689600" y="159941"/>
            <a:ext cx="63601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、数组：</a:t>
            </a:r>
            <a:endParaRPr lang="en-US" altLang="zh-CN" sz="20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while(sum!=n)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{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	loc++;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	if(loc&gt;n)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	  loc=1;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	if(f[loc]==0) 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	   num++;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if(num==m)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{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	num=0;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	if(sum==n-1)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	  </a:t>
            </a:r>
            <a:r>
              <a:rPr lang="en-US" altLang="zh-CN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cout</a:t>
            </a:r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&lt;&lt;loc;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	f[loc]=1;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    	sum++;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	}</a:t>
            </a:r>
          </a:p>
          <a:p>
            <a:r>
              <a:rPr lang="en-US" altLang="zh-C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}</a:t>
            </a:r>
            <a:endParaRPr lang="zh-CN" alt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6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C64CFD-F2EB-46C5-8A60-CC52011EB3E5}"/>
              </a:ext>
            </a:extLst>
          </p:cNvPr>
          <p:cNvSpPr txBox="1"/>
          <p:nvPr/>
        </p:nvSpPr>
        <p:spPr>
          <a:xfrm>
            <a:off x="701040" y="822960"/>
            <a:ext cx="897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我们可以使用队列做这道题是因为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先进先出</a:t>
            </a:r>
            <a:r>
              <a:rPr lang="zh-CN" altLang="en-US" dirty="0"/>
              <a:t>的性质，因此可以模拟环的效果。从</a:t>
            </a:r>
            <a:r>
              <a:rPr lang="zh-CN" altLang="en-US" dirty="0">
                <a:solidFill>
                  <a:srgbClr val="FF0000"/>
                </a:solidFill>
              </a:rPr>
              <a:t>代码量</a:t>
            </a:r>
            <a:r>
              <a:rPr lang="zh-CN" altLang="en-US" dirty="0"/>
              <a:t>上看第一种方法要远多于后两种，但一二方法是真正实现了数据的删除，而第三种方法并没有真正实现。 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zh-CN" altLang="en-US" dirty="0"/>
              <a:t>上看，在这道题中并没有什么差别</a:t>
            </a:r>
            <a:endParaRPr lang="en-US" altLang="zh-CN" dirty="0"/>
          </a:p>
          <a:p>
            <a:r>
              <a:rPr lang="zh-CN" altLang="en-US" dirty="0"/>
              <a:t>在解决问题时，我们往往不拘泥于一种算法，一个问题往往有很多个题解，寻找更简洁，更高效的解决方法也是我们学习的目的。</a:t>
            </a:r>
            <a:endParaRPr lang="en-US" altLang="zh-CN" dirty="0"/>
          </a:p>
          <a:p>
            <a:r>
              <a:rPr lang="zh-CN" altLang="en-US" dirty="0"/>
              <a:t>有时候不同的数据结构可以解决相同的问题。</a:t>
            </a:r>
            <a:endParaRPr lang="en-US" altLang="zh-CN" dirty="0"/>
          </a:p>
          <a:p>
            <a:r>
              <a:rPr lang="zh-CN" altLang="en-US" dirty="0"/>
              <a:t>本题中所涉及的三种数据结构，我们可以抽象的理解为包含关系，当然，这并不准确，但在</a:t>
            </a:r>
            <a:r>
              <a:rPr lang="zh-CN" altLang="en-US" dirty="0">
                <a:solidFill>
                  <a:srgbClr val="FF0000"/>
                </a:solidFill>
              </a:rPr>
              <a:t>代码的实现</a:t>
            </a:r>
            <a:r>
              <a:rPr lang="zh-CN" altLang="en-US" dirty="0"/>
              <a:t>上来看存在以下关系</a:t>
            </a:r>
            <a:endParaRPr lang="en-US" altLang="zh-CN" dirty="0"/>
          </a:p>
          <a:p>
            <a:r>
              <a:rPr lang="zh-CN" altLang="en-US" dirty="0"/>
              <a:t>我们可以用数组实现链表，也可以用链表或数组实现队列，换而言之，</a:t>
            </a:r>
            <a:endParaRPr lang="en-US" altLang="zh-CN" dirty="0"/>
          </a:p>
          <a:p>
            <a:r>
              <a:rPr lang="zh-CN" altLang="en-US" dirty="0"/>
              <a:t>我们可以将队列理解为只能从头结点开始操作的特殊链表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9B84E6-A8E4-4816-9901-6A4C4592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60" y="3296920"/>
            <a:ext cx="279908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0D3412-6CC8-41AA-BE3B-D7DE02DDD73D}"/>
              </a:ext>
            </a:extLst>
          </p:cNvPr>
          <p:cNvSpPr/>
          <p:nvPr/>
        </p:nvSpPr>
        <p:spPr>
          <a:xfrm>
            <a:off x="1920240" y="1859340"/>
            <a:ext cx="7061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zh-CN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44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6E8E9-40DA-4243-B733-3E03E30E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22686-2E95-4131-8A3A-02A5BEA4F2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链表实际上是</a:t>
            </a:r>
            <a:r>
              <a:rPr lang="zh-CN" altLang="zh-CN" dirty="0">
                <a:solidFill>
                  <a:srgbClr val="FF0000"/>
                </a:solidFill>
              </a:rPr>
              <a:t>线性表的链式存储结构</a:t>
            </a:r>
            <a:r>
              <a:rPr lang="zh-CN" altLang="zh-CN" dirty="0"/>
              <a:t>，与数组不同的是，它是用一组任意的存储单元来存储线性表中的数据，</a:t>
            </a:r>
            <a:r>
              <a:rPr lang="zh-CN" altLang="zh-CN" dirty="0">
                <a:solidFill>
                  <a:srgbClr val="FF0000"/>
                </a:solidFill>
              </a:rPr>
              <a:t>存储单元不一定是连续的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AB0E-1BE0-44CC-9B3C-280D8F79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4FC23-D468-4AFB-87CF-A17BB5C0B5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zh-CN" altLang="zh-CN" b="1" dirty="0"/>
              <a:t>优点</a:t>
            </a:r>
            <a:r>
              <a:rPr lang="zh-CN" altLang="zh-CN" dirty="0"/>
              <a:t>：</a:t>
            </a:r>
          </a:p>
          <a:p>
            <a:r>
              <a:rPr lang="zh-CN" altLang="zh-CN" dirty="0"/>
              <a:t>插入删除的效率高</a:t>
            </a:r>
          </a:p>
          <a:p>
            <a:r>
              <a:rPr lang="zh-CN" altLang="zh-CN" dirty="0"/>
              <a:t>动态分配内存，内存利用率高，扩展灵活</a:t>
            </a:r>
          </a:p>
          <a:p>
            <a:r>
              <a:rPr lang="zh-CN" altLang="zh-CN" b="1" dirty="0"/>
              <a:t>缺点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查找的效率低，随机访问性不强。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7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E8C2073-33D5-4EF1-8349-B511912C9CA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24694053"/>
              </p:ext>
            </p:extLst>
          </p:nvPr>
        </p:nvGraphicFramePr>
        <p:xfrm>
          <a:off x="914400" y="1048063"/>
          <a:ext cx="987552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106">
                  <a:extLst>
                    <a:ext uri="{9D8B030D-6E8A-4147-A177-3AD203B41FA5}">
                      <a16:colId xmlns:a16="http://schemas.microsoft.com/office/drawing/2014/main" val="698800012"/>
                    </a:ext>
                  </a:extLst>
                </a:gridCol>
                <a:gridCol w="3358100">
                  <a:extLst>
                    <a:ext uri="{9D8B030D-6E8A-4147-A177-3AD203B41FA5}">
                      <a16:colId xmlns:a16="http://schemas.microsoft.com/office/drawing/2014/main" val="2378924850"/>
                    </a:ext>
                  </a:extLst>
                </a:gridCol>
                <a:gridCol w="3359314">
                  <a:extLst>
                    <a:ext uri="{9D8B030D-6E8A-4147-A177-3AD203B41FA5}">
                      <a16:colId xmlns:a16="http://schemas.microsoft.com/office/drawing/2014/main" val="2298400750"/>
                    </a:ext>
                  </a:extLst>
                </a:gridCol>
              </a:tblGrid>
              <a:tr h="863356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altLang="zh-CN" sz="32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200" kern="100" dirty="0">
                          <a:effectLst/>
                        </a:rPr>
                        <a:t>时间复杂度</a:t>
                      </a:r>
                      <a:endParaRPr lang="zh-CN" sz="3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altLang="zh-CN" sz="105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3600" kern="100" dirty="0">
                          <a:effectLst/>
                        </a:rPr>
                        <a:t>        </a:t>
                      </a:r>
                      <a:r>
                        <a:rPr lang="zh-CN" sz="3600" kern="100" dirty="0">
                          <a:effectLst/>
                        </a:rPr>
                        <a:t>查找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endParaRPr lang="en-US" altLang="zh-CN" sz="3600" kern="100" dirty="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</a:rPr>
                        <a:t>插入删除操作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908980"/>
                  </a:ext>
                </a:extLst>
              </a:tr>
              <a:tr h="43167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</a:rPr>
                        <a:t>数组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O</a:t>
                      </a:r>
                      <a:r>
                        <a:rPr lang="zh-CN" sz="3600" kern="100" dirty="0">
                          <a:effectLst/>
                        </a:rPr>
                        <a:t>（</a:t>
                      </a:r>
                      <a:r>
                        <a:rPr lang="en-US" sz="3600" kern="100" dirty="0">
                          <a:effectLst/>
                        </a:rPr>
                        <a:t>1</a:t>
                      </a:r>
                      <a:r>
                        <a:rPr lang="zh-CN" sz="3600" kern="100" dirty="0">
                          <a:effectLst/>
                        </a:rPr>
                        <a:t>）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O</a:t>
                      </a:r>
                      <a:r>
                        <a:rPr lang="zh-CN" sz="3600" kern="100" dirty="0">
                          <a:effectLst/>
                        </a:rPr>
                        <a:t>（</a:t>
                      </a:r>
                      <a:r>
                        <a:rPr lang="en-US" sz="3600" kern="100" dirty="0">
                          <a:effectLst/>
                        </a:rPr>
                        <a:t>n</a:t>
                      </a:r>
                      <a:r>
                        <a:rPr lang="zh-CN" sz="3600" kern="100" dirty="0">
                          <a:effectLst/>
                        </a:rPr>
                        <a:t>）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317352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3600" kern="100" dirty="0">
                          <a:effectLst/>
                        </a:rPr>
                        <a:t>链表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O</a:t>
                      </a:r>
                      <a:r>
                        <a:rPr lang="zh-CN" sz="3600" kern="100" dirty="0">
                          <a:effectLst/>
                        </a:rPr>
                        <a:t>（</a:t>
                      </a:r>
                      <a:r>
                        <a:rPr lang="en-US" sz="3600" kern="100" dirty="0">
                          <a:effectLst/>
                        </a:rPr>
                        <a:t>n</a:t>
                      </a:r>
                      <a:r>
                        <a:rPr lang="zh-CN" sz="3600" kern="100" dirty="0">
                          <a:effectLst/>
                        </a:rPr>
                        <a:t>）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O</a:t>
                      </a:r>
                      <a:r>
                        <a:rPr lang="zh-CN" sz="3600" kern="100" dirty="0">
                          <a:effectLst/>
                        </a:rPr>
                        <a:t>（</a:t>
                      </a:r>
                      <a:r>
                        <a:rPr lang="en-US" sz="3600" kern="100" dirty="0">
                          <a:effectLst/>
                        </a:rPr>
                        <a:t>1</a:t>
                      </a:r>
                      <a:r>
                        <a:rPr lang="zh-CN" sz="3600" kern="100" dirty="0">
                          <a:effectLst/>
                        </a:rPr>
                        <a:t>）</a:t>
                      </a:r>
                      <a:endParaRPr lang="zh-CN" sz="3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96837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C11017A-B5DD-428C-A891-E2000A16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292" y="3461489"/>
            <a:ext cx="48702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为了更直观感受链表优缺点，我们引入上述表格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6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0BED1-EBA2-4C82-A335-85FDD9FC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三、链表分类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A74A9-FF48-40BD-B101-AF722B7AB5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单链表：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双向链表：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循环链表：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在这里插入图片描述">
            <a:extLst>
              <a:ext uri="{FF2B5EF4-FFF2-40B4-BE49-F238E27FC236}">
                <a16:creationId xmlns:a16="http://schemas.microsoft.com/office/drawing/2014/main" id="{267B12D4-D401-468C-9765-100CE4B692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6" y="2644775"/>
            <a:ext cx="9027403" cy="64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在这里插入图片描述">
            <a:extLst>
              <a:ext uri="{FF2B5EF4-FFF2-40B4-BE49-F238E27FC236}">
                <a16:creationId xmlns:a16="http://schemas.microsoft.com/office/drawing/2014/main" id="{2A756108-BB43-4A88-B01F-362804116A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5" y="3718990"/>
            <a:ext cx="9027403" cy="54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在这里插入图片描述">
            <a:extLst>
              <a:ext uri="{FF2B5EF4-FFF2-40B4-BE49-F238E27FC236}">
                <a16:creationId xmlns:a16="http://schemas.microsoft.com/office/drawing/2014/main" id="{5ABFB0EC-896A-4CFB-982E-25DBA523F1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5" y="4655953"/>
            <a:ext cx="9027403" cy="84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300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5396A-F6E5-4382-9BCE-58771C3C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四、单向链表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7EC7E8-A40F-434B-950F-2E33DA76566D}"/>
              </a:ext>
            </a:extLst>
          </p:cNvPr>
          <p:cNvSpPr txBox="1"/>
          <p:nvPr/>
        </p:nvSpPr>
        <p:spPr>
          <a:xfrm>
            <a:off x="314960" y="1837765"/>
            <a:ext cx="65633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3400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、定义链表：</a:t>
            </a:r>
            <a:endParaRPr lang="en-US" altLang="zh-CN" sz="28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struct node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data;//</a:t>
            </a:r>
            <a:r>
              <a:rPr lang="zh-CN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数据域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node* next;//</a:t>
            </a:r>
            <a:r>
              <a:rPr lang="zh-CN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指针域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30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2034909-DE83-41C6-99C8-E53E0C93AF4E}"/>
              </a:ext>
            </a:extLst>
          </p:cNvPr>
          <p:cNvSpPr txBox="1"/>
          <p:nvPr/>
        </p:nvSpPr>
        <p:spPr>
          <a:xfrm>
            <a:off x="243840" y="325120"/>
            <a:ext cx="77419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创建链表：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node* create(int Array[],int n)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 *p,*pre,*head;//p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pre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当前结点的上一结点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head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头结点 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head=new node;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创建头结点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head-&gt;next=NULL;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pre=head;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for(int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=0;i&lt;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n;i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p=new node;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p-&gt;data=Array[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p-&gt;next=NULL;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指针域结尾为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NULL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pre-&gt;next=p;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pre=p;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return head;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32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92BD43-0D72-4621-9DBF-BEEBEB5D3B79}"/>
              </a:ext>
            </a:extLst>
          </p:cNvPr>
          <p:cNvSpPr txBox="1"/>
          <p:nvPr/>
        </p:nvSpPr>
        <p:spPr>
          <a:xfrm>
            <a:off x="0" y="529390"/>
            <a:ext cx="1021882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查找元素：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search(node* 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head,int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x)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int count=0;//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计数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node* p=head-&gt;next;//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从头结点开始，头结点下一结点有数据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while(p!=NULL)//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只要没到链表末尾</a:t>
            </a: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if(p-&gt;data==x)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    count++;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p=p-&gt;next;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return count;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indent="266700"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9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111</TotalTime>
  <Words>2120</Words>
  <Application>Microsoft Office PowerPoint</Application>
  <PresentationFormat>宽屏</PresentationFormat>
  <Paragraphs>277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Arial</vt:lpstr>
      <vt:lpstr>Calibri Light</vt:lpstr>
      <vt:lpstr>Impact</vt:lpstr>
      <vt:lpstr>Segoe UI Emoji</vt:lpstr>
      <vt:lpstr>主要事件</vt:lpstr>
      <vt:lpstr>链表</vt:lpstr>
      <vt:lpstr>一、为什么要用链表</vt:lpstr>
      <vt:lpstr>二、链表</vt:lpstr>
      <vt:lpstr>优缺点</vt:lpstr>
      <vt:lpstr>PowerPoint 演示文稿</vt:lpstr>
      <vt:lpstr>三、链表分类</vt:lpstr>
      <vt:lpstr>四、单向链表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五、双向链表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六、循环链表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</dc:title>
  <dc:creator>1421010284@qq.com</dc:creator>
  <cp:lastModifiedBy>1421010284@qq.com</cp:lastModifiedBy>
  <cp:revision>13</cp:revision>
  <dcterms:created xsi:type="dcterms:W3CDTF">2020-02-20T10:39:54Z</dcterms:created>
  <dcterms:modified xsi:type="dcterms:W3CDTF">2020-02-20T17:08:23Z</dcterms:modified>
</cp:coreProperties>
</file>