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30"/>
  </p:notesMasterIdLst>
  <p:sldIdLst>
    <p:sldId id="382" r:id="rId2"/>
    <p:sldId id="256" r:id="rId3"/>
    <p:sldId id="257" r:id="rId4"/>
    <p:sldId id="258" r:id="rId5"/>
    <p:sldId id="259" r:id="rId6"/>
    <p:sldId id="378" r:id="rId7"/>
    <p:sldId id="260" r:id="rId8"/>
    <p:sldId id="261" r:id="rId9"/>
    <p:sldId id="262" r:id="rId10"/>
    <p:sldId id="263"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377" r:id="rId42"/>
    <p:sldId id="295" r:id="rId43"/>
    <p:sldId id="351" r:id="rId44"/>
    <p:sldId id="296" r:id="rId45"/>
    <p:sldId id="352" r:id="rId46"/>
    <p:sldId id="353" r:id="rId47"/>
    <p:sldId id="354" r:id="rId48"/>
    <p:sldId id="356" r:id="rId49"/>
    <p:sldId id="357" r:id="rId50"/>
    <p:sldId id="358" r:id="rId51"/>
    <p:sldId id="361" r:id="rId52"/>
    <p:sldId id="362" r:id="rId53"/>
    <p:sldId id="363" r:id="rId54"/>
    <p:sldId id="359" r:id="rId55"/>
    <p:sldId id="360" r:id="rId56"/>
    <p:sldId id="297" r:id="rId57"/>
    <p:sldId id="298" r:id="rId58"/>
    <p:sldId id="366" r:id="rId59"/>
    <p:sldId id="367" r:id="rId60"/>
    <p:sldId id="368" r:id="rId61"/>
    <p:sldId id="369" r:id="rId62"/>
    <p:sldId id="370" r:id="rId63"/>
    <p:sldId id="371" r:id="rId64"/>
    <p:sldId id="372" r:id="rId65"/>
    <p:sldId id="373" r:id="rId66"/>
    <p:sldId id="374" r:id="rId67"/>
    <p:sldId id="375" r:id="rId68"/>
    <p:sldId id="376" r:id="rId69"/>
    <p:sldId id="379" r:id="rId70"/>
    <p:sldId id="302" r:id="rId71"/>
    <p:sldId id="303" r:id="rId72"/>
    <p:sldId id="304" r:id="rId73"/>
    <p:sldId id="305" r:id="rId74"/>
    <p:sldId id="306" r:id="rId75"/>
    <p:sldId id="307" r:id="rId76"/>
    <p:sldId id="364" r:id="rId77"/>
    <p:sldId id="308" r:id="rId78"/>
    <p:sldId id="309" r:id="rId79"/>
    <p:sldId id="310" r:id="rId80"/>
    <p:sldId id="311" r:id="rId81"/>
    <p:sldId id="312" r:id="rId82"/>
    <p:sldId id="313" r:id="rId83"/>
    <p:sldId id="314" r:id="rId84"/>
    <p:sldId id="315" r:id="rId85"/>
    <p:sldId id="316" r:id="rId86"/>
    <p:sldId id="317" r:id="rId87"/>
    <p:sldId id="318" r:id="rId88"/>
    <p:sldId id="319" r:id="rId89"/>
    <p:sldId id="320" r:id="rId90"/>
    <p:sldId id="321" r:id="rId91"/>
    <p:sldId id="322" r:id="rId92"/>
    <p:sldId id="323" r:id="rId93"/>
    <p:sldId id="324" r:id="rId94"/>
    <p:sldId id="325" r:id="rId95"/>
    <p:sldId id="380" r:id="rId96"/>
    <p:sldId id="326" r:id="rId97"/>
    <p:sldId id="327" r:id="rId98"/>
    <p:sldId id="328" r:id="rId99"/>
    <p:sldId id="329" r:id="rId100"/>
    <p:sldId id="330" r:id="rId101"/>
    <p:sldId id="331" r:id="rId102"/>
    <p:sldId id="332" r:id="rId103"/>
    <p:sldId id="333" r:id="rId104"/>
    <p:sldId id="334" r:id="rId105"/>
    <p:sldId id="335" r:id="rId106"/>
    <p:sldId id="385" r:id="rId107"/>
    <p:sldId id="386" r:id="rId108"/>
    <p:sldId id="387" r:id="rId109"/>
    <p:sldId id="388" r:id="rId110"/>
    <p:sldId id="381" r:id="rId111"/>
    <p:sldId id="336" r:id="rId112"/>
    <p:sldId id="337" r:id="rId113"/>
    <p:sldId id="338" r:id="rId114"/>
    <p:sldId id="339" r:id="rId115"/>
    <p:sldId id="340" r:id="rId116"/>
    <p:sldId id="341" r:id="rId117"/>
    <p:sldId id="342" r:id="rId118"/>
    <p:sldId id="343" r:id="rId119"/>
    <p:sldId id="344" r:id="rId120"/>
    <p:sldId id="345" r:id="rId121"/>
    <p:sldId id="346" r:id="rId122"/>
    <p:sldId id="347" r:id="rId123"/>
    <p:sldId id="348" r:id="rId124"/>
    <p:sldId id="349" r:id="rId125"/>
    <p:sldId id="383" r:id="rId126"/>
    <p:sldId id="350" r:id="rId127"/>
    <p:sldId id="389" r:id="rId128"/>
    <p:sldId id="384" r:id="rId129"/>
  </p:sldIdLst>
  <p:sldSz cx="9144000" cy="6858000" type="screen4x3"/>
  <p:notesSz cx="6858000" cy="9144000"/>
  <p:defaultTextStyle>
    <a:defPPr>
      <a:defRPr lang="zh-CN"/>
    </a:defPPr>
    <a:lvl1pPr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E6C0"/>
    <a:srgbClr val="FF9900"/>
    <a:srgbClr val="0000FF"/>
    <a:srgbClr val="FF99FF"/>
    <a:srgbClr val="CCFF99"/>
    <a:srgbClr val="FFFF99"/>
    <a:srgbClr val="A50021"/>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10" autoAdjust="0"/>
    <p:restoredTop sz="86344" autoAdjust="0"/>
  </p:normalViewPr>
  <p:slideViewPr>
    <p:cSldViewPr>
      <p:cViewPr varScale="1">
        <p:scale>
          <a:sx n="89" d="100"/>
          <a:sy n="89" d="100"/>
        </p:scale>
        <p:origin x="735" y="45"/>
      </p:cViewPr>
      <p:guideLst>
        <p:guide orient="horz" pos="2160"/>
        <p:guide pos="2880"/>
      </p:guideLst>
    </p:cSldViewPr>
  </p:slideViewPr>
  <p:outlineViewPr>
    <p:cViewPr>
      <p:scale>
        <a:sx n="33" d="100"/>
        <a:sy n="33" d="100"/>
      </p:scale>
      <p:origin x="0" y="4824"/>
    </p:cViewPr>
  </p:outlineViewPr>
  <p:notesTextViewPr>
    <p:cViewPr>
      <p:scale>
        <a:sx n="100" d="100"/>
        <a:sy n="100" d="100"/>
      </p:scale>
      <p:origin x="0" y="0"/>
    </p:cViewPr>
  </p:notesTextViewPr>
  <p:sorterViewPr>
    <p:cViewPr>
      <p:scale>
        <a:sx n="75" d="100"/>
        <a:sy n="75" d="100"/>
      </p:scale>
      <p:origin x="0" y="6876"/>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6F6329-ACF7-43B5-9388-5F9904F129FF}" type="datetimeFigureOut">
              <a:rPr lang="zh-CN" altLang="en-US" smtClean="0"/>
              <a:t>2019/12/16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8A3E02-A1A9-4A51-AC89-358E6B50EA53}" type="slidenum">
              <a:rPr lang="zh-CN" altLang="en-US" smtClean="0"/>
              <a:t>‹#›</a:t>
            </a:fld>
            <a:endParaRPr lang="zh-CN" altLang="en-US"/>
          </a:p>
        </p:txBody>
      </p:sp>
    </p:spTree>
    <p:extLst>
      <p:ext uri="{BB962C8B-B14F-4D97-AF65-F5344CB8AC3E}">
        <p14:creationId xmlns:p14="http://schemas.microsoft.com/office/powerpoint/2010/main" val="2915784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
          <p:cNvSpPr>
            <a:spLocks noGrp="1" noChangeArrowheads="1"/>
          </p:cNvSpPr>
          <p:nvPr>
            <p:ph type="sldNum" sz="quarter" idx="5"/>
          </p:nvPr>
        </p:nvSpPr>
        <p:spPr>
          <a:noFill/>
        </p:spPr>
        <p:txBody>
          <a:bodyPr/>
          <a:lstStyle>
            <a:lvl1pPr defTabSz="989013">
              <a:spcBef>
                <a:spcPct val="30000"/>
              </a:spcBef>
              <a:defRPr sz="1200">
                <a:solidFill>
                  <a:schemeClr val="tx1"/>
                </a:solidFill>
                <a:latin typeface="Times New Roman" panose="02020603050405020304" pitchFamily="18" charset="0"/>
              </a:defRPr>
            </a:lvl1pPr>
            <a:lvl2pPr marL="742950" indent="-285750" defTabSz="989013">
              <a:spcBef>
                <a:spcPct val="30000"/>
              </a:spcBef>
              <a:defRPr sz="1200">
                <a:solidFill>
                  <a:schemeClr val="tx1"/>
                </a:solidFill>
                <a:latin typeface="Times New Roman" panose="02020603050405020304" pitchFamily="18" charset="0"/>
              </a:defRPr>
            </a:lvl2pPr>
            <a:lvl3pPr marL="1143000" indent="-228600" defTabSz="989013">
              <a:spcBef>
                <a:spcPct val="30000"/>
              </a:spcBef>
              <a:defRPr sz="1200">
                <a:solidFill>
                  <a:schemeClr val="tx1"/>
                </a:solidFill>
                <a:latin typeface="Times New Roman" panose="02020603050405020304" pitchFamily="18" charset="0"/>
              </a:defRPr>
            </a:lvl3pPr>
            <a:lvl4pPr marL="1600200" indent="-228600" defTabSz="989013">
              <a:spcBef>
                <a:spcPct val="30000"/>
              </a:spcBef>
              <a:defRPr sz="1200">
                <a:solidFill>
                  <a:schemeClr val="tx1"/>
                </a:solidFill>
                <a:latin typeface="Times New Roman" panose="02020603050405020304" pitchFamily="18" charset="0"/>
              </a:defRPr>
            </a:lvl4pPr>
            <a:lvl5pPr marL="2057400" indent="-228600" defTabSz="989013">
              <a:spcBef>
                <a:spcPct val="30000"/>
              </a:spcBef>
              <a:defRPr sz="1200">
                <a:solidFill>
                  <a:schemeClr val="tx1"/>
                </a:solidFill>
                <a:latin typeface="Times New Roman" panose="02020603050405020304" pitchFamily="18" charset="0"/>
              </a:defRPr>
            </a:lvl5pPr>
            <a:lvl6pPr marL="2514600" indent="-228600" defTabSz="98901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8901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8901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8901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6448840-A944-4E4D-9E44-9545ED5D50D3}" type="slidenum">
              <a:rPr lang="zh-CN" altLang="en-US" sz="1000"/>
              <a:pPr>
                <a:spcBef>
                  <a:spcPct val="0"/>
                </a:spcBef>
              </a:pPr>
              <a:t>127</a:t>
            </a:fld>
            <a:endParaRPr lang="en-US" altLang="zh-CN" sz="1000"/>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41100277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4103" name="Picture 7" descr="129">
            <a:hlinkClick r:id="rId2" action="ppaction://hlinksldjump"/>
          </p:cNvPr>
          <p:cNvPicPr>
            <a:picLocks noChangeAspect="1" noChangeArrowheads="1"/>
          </p:cNvPicPr>
          <p:nvPr userDrawn="1"/>
        </p:nvPicPr>
        <p:blipFill>
          <a:blip r:embed="rId3"/>
          <a:srcRect/>
          <a:stretch>
            <a:fillRect/>
          </a:stretch>
        </p:blipFill>
        <p:spPr bwMode="auto">
          <a:xfrm>
            <a:off x="8382000" y="6096000"/>
            <a:ext cx="684213" cy="755650"/>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304800"/>
            <a:ext cx="77724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905000"/>
            <a:ext cx="7772400" cy="41148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5"/>
          <p:cNvSpPr>
            <a:spLocks noGrp="1" noChangeArrowheads="1"/>
          </p:cNvSpPr>
          <p:nvPr>
            <p:ph type="dt" sz="half" idx="10"/>
          </p:nvPr>
        </p:nvSpPr>
        <p:spPr>
          <a:xfrm>
            <a:off x="684213" y="6092825"/>
            <a:ext cx="1905000" cy="457200"/>
          </a:xfrm>
          <a:prstGeom prst="rect">
            <a:avLst/>
          </a:prstGeom>
          <a:ln/>
        </p:spPr>
        <p:txBody>
          <a:bodyPr/>
          <a:lstStyle>
            <a:lvl1pPr>
              <a:defRPr/>
            </a:lvl1pPr>
          </a:lstStyle>
          <a:p>
            <a:pPr>
              <a:defRPr/>
            </a:pPr>
            <a:fld id="{8B7EBCD6-879A-4C4D-9607-2EA5B55B7ACF}" type="datetime1">
              <a:rPr lang="zh-CN" altLang="en-US"/>
              <a:pPr>
                <a:defRPr/>
              </a:pPr>
              <a:t>2019/12/16</a:t>
            </a:fld>
            <a:endParaRPr lang="en-US" altLang="zh-CN"/>
          </a:p>
        </p:txBody>
      </p:sp>
      <p:sp>
        <p:nvSpPr>
          <p:cNvPr id="5" name="Rectangle 66"/>
          <p:cNvSpPr>
            <a:spLocks noGrp="1" noChangeArrowheads="1"/>
          </p:cNvSpPr>
          <p:nvPr>
            <p:ph type="ftr" sz="quarter" idx="11"/>
          </p:nvPr>
        </p:nvSpPr>
        <p:spPr>
          <a:xfrm>
            <a:off x="2870200" y="6053138"/>
            <a:ext cx="3600450" cy="457200"/>
          </a:xfrm>
          <a:prstGeom prst="rect">
            <a:avLst/>
          </a:prstGeom>
          <a:ln/>
        </p:spPr>
        <p:txBody>
          <a:bodyPr/>
          <a:lstStyle>
            <a:lvl1pPr>
              <a:defRPr/>
            </a:lvl1pPr>
          </a:lstStyle>
          <a:p>
            <a:pPr>
              <a:defRPr/>
            </a:pPr>
            <a:r>
              <a:rPr lang="en-US" altLang="zh-CN"/>
              <a:t>北京科技大学计算机系</a:t>
            </a:r>
          </a:p>
        </p:txBody>
      </p:sp>
      <p:sp>
        <p:nvSpPr>
          <p:cNvPr id="6" name="Rectangle 67"/>
          <p:cNvSpPr>
            <a:spLocks noGrp="1" noChangeArrowheads="1"/>
          </p:cNvSpPr>
          <p:nvPr>
            <p:ph type="sldNum" sz="quarter" idx="12"/>
          </p:nvPr>
        </p:nvSpPr>
        <p:spPr>
          <a:xfrm>
            <a:off x="6648450" y="6070600"/>
            <a:ext cx="1905000" cy="457200"/>
          </a:xfrm>
          <a:prstGeom prst="rect">
            <a:avLst/>
          </a:prstGeom>
          <a:ln/>
        </p:spPr>
        <p:txBody>
          <a:bodyPr/>
          <a:lstStyle>
            <a:lvl1pPr>
              <a:defRPr/>
            </a:lvl1pPr>
          </a:lstStyle>
          <a:p>
            <a:pPr>
              <a:defRPr/>
            </a:pPr>
            <a:r>
              <a:rPr lang="en-US" altLang="zh-CN"/>
              <a:t>-</a:t>
            </a:r>
            <a:fld id="{59BA1147-F912-494C-A482-8D971145ED48}" type="slidenum">
              <a:rPr lang="en-US" altLang="zh-CN"/>
              <a:pPr>
                <a:defRPr/>
              </a:pPr>
              <a:t>‹#›</a:t>
            </a:fld>
            <a:r>
              <a:rPr lang="en-US" altLang="zh-CN"/>
              <a:t>-</a:t>
            </a:r>
          </a:p>
        </p:txBody>
      </p:sp>
    </p:spTree>
    <p:extLst>
      <p:ext uri="{BB962C8B-B14F-4D97-AF65-F5344CB8AC3E}">
        <p14:creationId xmlns:p14="http://schemas.microsoft.com/office/powerpoint/2010/main" val="10161795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 Target="../slides/slide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CE6C0"/>
        </a:solidFill>
        <a:effectLst/>
      </p:bgPr>
    </p:bg>
    <p:spTree>
      <p:nvGrpSpPr>
        <p:cNvPr id="1" name=""/>
        <p:cNvGrpSpPr/>
        <p:nvPr/>
      </p:nvGrpSpPr>
      <p:grpSpPr>
        <a:xfrm>
          <a:off x="0" y="0"/>
          <a:ext cx="0" cy="0"/>
          <a:chOff x="0" y="0"/>
          <a:chExt cx="0" cy="0"/>
        </a:xfrm>
      </p:grpSpPr>
      <p:pic>
        <p:nvPicPr>
          <p:cNvPr id="3080" name="Picture 1032" descr="129">
            <a:hlinkClick r:id="rId6" action="ppaction://hlinksldjump"/>
          </p:cNvPr>
          <p:cNvPicPr>
            <a:picLocks noChangeAspect="1" noChangeArrowheads="1"/>
          </p:cNvPicPr>
          <p:nvPr userDrawn="1"/>
        </p:nvPicPr>
        <p:blipFill>
          <a:blip r:embed="rId7"/>
          <a:srcRect/>
          <a:stretch>
            <a:fillRect/>
          </a:stretch>
        </p:blipFill>
        <p:spPr bwMode="auto">
          <a:xfrm>
            <a:off x="8383588" y="6096000"/>
            <a:ext cx="684212" cy="755650"/>
          </a:xfrm>
          <a:prstGeom prst="rect">
            <a:avLst/>
          </a:prstGeom>
          <a:noFill/>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5" r:id="rId3"/>
    <p:sldLayoutId id="2147483656" r:id="rId4"/>
  </p:sldLayoutIdLst>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itchFamily="18" charset="0"/>
          <a:ea typeface="宋体" pitchFamily="2" charset="-122"/>
        </a:defRPr>
      </a:lvl2pPr>
      <a:lvl3pPr algn="ctr" rtl="0" fontAlgn="base">
        <a:spcBef>
          <a:spcPct val="0"/>
        </a:spcBef>
        <a:spcAft>
          <a:spcPct val="0"/>
        </a:spcAft>
        <a:defRPr kumimoji="1" sz="4400">
          <a:solidFill>
            <a:schemeClr val="tx2"/>
          </a:solidFill>
          <a:latin typeface="Times New Roman" pitchFamily="18" charset="0"/>
          <a:ea typeface="宋体" pitchFamily="2" charset="-122"/>
        </a:defRPr>
      </a:lvl3pPr>
      <a:lvl4pPr algn="ctr" rtl="0" fontAlgn="base">
        <a:spcBef>
          <a:spcPct val="0"/>
        </a:spcBef>
        <a:spcAft>
          <a:spcPct val="0"/>
        </a:spcAft>
        <a:defRPr kumimoji="1" sz="4400">
          <a:solidFill>
            <a:schemeClr val="tx2"/>
          </a:solidFill>
          <a:latin typeface="Times New Roman" pitchFamily="18" charset="0"/>
          <a:ea typeface="宋体" pitchFamily="2" charset="-122"/>
        </a:defRPr>
      </a:lvl4pPr>
      <a:lvl5pPr algn="ctr" rtl="0" fontAlgn="base">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fontAlgn="base">
        <a:spcBef>
          <a:spcPct val="20000"/>
        </a:spcBef>
        <a:spcAft>
          <a:spcPct val="0"/>
        </a:spcAft>
        <a:buClr>
          <a:schemeClr val="tx2"/>
        </a:buClr>
        <a:buFont typeface="Wingdings" pitchFamily="2" charset="2"/>
        <a:buChar char="w"/>
        <a:defRPr kumimoji="1" sz="3200">
          <a:solidFill>
            <a:schemeClr val="tx1"/>
          </a:solidFill>
          <a:latin typeface="+mn-lt"/>
          <a:ea typeface="+mn-ea"/>
          <a:cs typeface="+mn-cs"/>
        </a:defRPr>
      </a:lvl1pPr>
      <a:lvl2pPr marL="742950" indent="-285750" algn="l" rtl="0" fontAlgn="base">
        <a:spcBef>
          <a:spcPct val="20000"/>
        </a:spcBef>
        <a:spcAft>
          <a:spcPct val="0"/>
        </a:spcAft>
        <a:buSzPct val="95000"/>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hyperlink" Target="../C++&#31243;&#24207;&#35774;&#35745;&#22522;&#30784;&#35838;&#20214;2&#29256;(&#20363;&#39064;&#32534;&#21495;)/7-&#32487;&#25215;(7.2).ppt#-1,1,7.2  &#22522;&#31867;&#21644;&#27966;&#29983;&#31867;" TargetMode="External"/><Relationship Id="rId13" Type="http://schemas.openxmlformats.org/officeDocument/2006/relationships/oleObject" Target="../embeddings/oleObject3.bin"/><Relationship Id="rId18" Type="http://schemas.openxmlformats.org/officeDocument/2006/relationships/slide" Target="slide111.xml"/><Relationship Id="rId3" Type="http://schemas.openxmlformats.org/officeDocument/2006/relationships/slideLayout" Target="../slideLayouts/slideLayout1.xml"/><Relationship Id="rId21" Type="http://schemas.openxmlformats.org/officeDocument/2006/relationships/slide" Target="slide126.xml"/><Relationship Id="rId7" Type="http://schemas.openxmlformats.org/officeDocument/2006/relationships/image" Target="../media/image2.png"/><Relationship Id="rId12" Type="http://schemas.openxmlformats.org/officeDocument/2006/relationships/slide" Target="slide70.xml"/><Relationship Id="rId17" Type="http://schemas.openxmlformats.org/officeDocument/2006/relationships/hyperlink" Target="../C++&#31243;&#24207;&#35774;&#35745;&#22522;&#30784;&#35838;&#20214;2&#29256;(&#20363;&#39064;&#32534;&#21495;)/7-&#32487;&#25215;(7.5).ppt#-1,1,PowerPoint &#28436;&#31034;&#25991;&#31295;" TargetMode="External"/><Relationship Id="rId2" Type="http://schemas.openxmlformats.org/officeDocument/2006/relationships/vmlDrawing" Target="../drawings/vmlDrawing1.vml"/><Relationship Id="rId16" Type="http://schemas.openxmlformats.org/officeDocument/2006/relationships/oleObject" Target="../embeddings/oleObject4.bin"/><Relationship Id="rId20" Type="http://schemas.openxmlformats.org/officeDocument/2006/relationships/hyperlink" Target="../C++&#31243;&#24207;&#35774;&#35745;&#22522;&#30784;&#35838;&#20214;2&#29256;(&#20363;&#39064;&#32534;&#21495;)/7-&#32487;&#25215;(&#23567;&#32467;).ppt#-1,1,PowerPoint &#28436;&#31034;&#25991;&#31295;" TargetMode="External"/><Relationship Id="rId1" Type="http://schemas.openxmlformats.org/officeDocument/2006/relationships/themeOverride" Target="../theme/themeOverride1.xml"/><Relationship Id="rId6" Type="http://schemas.openxmlformats.org/officeDocument/2006/relationships/oleObject" Target="../embeddings/oleObject1.bin"/><Relationship Id="rId11" Type="http://schemas.openxmlformats.org/officeDocument/2006/relationships/hyperlink" Target="../C++&#31243;&#24207;&#35774;&#35745;&#22522;&#30784;&#35838;&#20214;2&#29256;(&#20363;&#39064;&#32534;&#21495;)/7-&#32487;&#25215;(7.3).ppt#-1,1,7.3  &#22522;&#31867;&#30340;&#21021;&#22987;&#21270;" TargetMode="External"/><Relationship Id="rId24" Type="http://schemas.openxmlformats.org/officeDocument/2006/relationships/image" Target="../media/image1.png"/><Relationship Id="rId5" Type="http://schemas.openxmlformats.org/officeDocument/2006/relationships/slide" Target="slide3.xml"/><Relationship Id="rId15" Type="http://schemas.openxmlformats.org/officeDocument/2006/relationships/slide" Target="slide96.xml"/><Relationship Id="rId23" Type="http://schemas.openxmlformats.org/officeDocument/2006/relationships/hyperlink" Target="0-&#39044;&#22791;&#30693;&#35782;.ppt" TargetMode="External"/><Relationship Id="rId10" Type="http://schemas.openxmlformats.org/officeDocument/2006/relationships/oleObject" Target="../embeddings/oleObject2.bin"/><Relationship Id="rId19" Type="http://schemas.openxmlformats.org/officeDocument/2006/relationships/oleObject" Target="../embeddings/oleObject5.bin"/><Relationship Id="rId4" Type="http://schemas.openxmlformats.org/officeDocument/2006/relationships/image" Target="../media/image3.jpeg"/><Relationship Id="rId9" Type="http://schemas.openxmlformats.org/officeDocument/2006/relationships/slide" Target="slide7.xml"/><Relationship Id="rId14" Type="http://schemas.openxmlformats.org/officeDocument/2006/relationships/hyperlink" Target="../C++&#31243;&#24207;&#35774;&#35745;&#22522;&#30784;&#35838;&#20214;2&#29256;(&#20363;&#39064;&#32534;&#21495;)/7-&#32487;&#25215;(7.4).ppt#-1,1,7.4  &#32487;&#25215;&#30340;&#24212;&#29992;&#23454;&#20363;" TargetMode="External"/><Relationship Id="rId22" Type="http://schemas.openxmlformats.org/officeDocument/2006/relationships/oleObject" Target="../embeddings/oleObject6.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CC"/>
        </a:solid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Text Box 2"/>
          <p:cNvSpPr txBox="1">
            <a:spLocks noChangeArrowheads="1"/>
          </p:cNvSpPr>
          <p:nvPr/>
        </p:nvSpPr>
        <p:spPr bwMode="auto">
          <a:xfrm>
            <a:off x="533400" y="1412875"/>
            <a:ext cx="8229600" cy="4302125"/>
          </a:xfrm>
          <a:prstGeom prst="rect">
            <a:avLst/>
          </a:prstGeom>
          <a:noFill/>
          <a:ln w="9525">
            <a:noFill/>
            <a:miter lim="800000"/>
            <a:headEnd/>
            <a:tailEnd/>
          </a:ln>
          <a:effectLst/>
        </p:spPr>
        <p:txBody>
          <a:bodyPr>
            <a:spAutoFit/>
          </a:bodyPr>
          <a:lstStyle/>
          <a:p>
            <a:pPr algn="just">
              <a:lnSpc>
                <a:spcPct val="230000"/>
              </a:lnSpc>
              <a:buClr>
                <a:schemeClr val="accent2"/>
              </a:buClr>
              <a:buFont typeface="Wingdings" pitchFamily="2" charset="2"/>
              <a:buChar char="Ø"/>
            </a:pPr>
            <a:r>
              <a:rPr lang="zh-CN" altLang="en-US" sz="2000" b="1">
                <a:latin typeface="宋体" pitchFamily="2" charset="-122"/>
                <a:ea typeface="Arial Unicode MS" pitchFamily="34" charset="-122"/>
                <a:cs typeface="Arial Unicode MS" pitchFamily="34" charset="-122"/>
              </a:rPr>
              <a:t>派生类对基类成员的使用，与继承访问控制和基类中成员性质有关</a:t>
            </a:r>
          </a:p>
          <a:p>
            <a:pPr algn="just">
              <a:lnSpc>
                <a:spcPct val="230000"/>
              </a:lnSpc>
              <a:buClr>
                <a:schemeClr val="accent2"/>
              </a:buClr>
              <a:buFont typeface="Wingdings" pitchFamily="2" charset="2"/>
              <a:buChar char="Ø"/>
            </a:pPr>
            <a:r>
              <a:rPr lang="zh-CN" altLang="en-US" sz="2000" b="1" i="1">
                <a:solidFill>
                  <a:srgbClr val="008000"/>
                </a:solidFill>
                <a:latin typeface="宋体" pitchFamily="2" charset="-122"/>
                <a:ea typeface="Arial Unicode MS" pitchFamily="34" charset="-122"/>
                <a:cs typeface="Arial Unicode MS" pitchFamily="34" charset="-122"/>
              </a:rPr>
              <a:t>公有继承</a:t>
            </a:r>
            <a:r>
              <a:rPr lang="zh-CN" altLang="en-US" sz="2000" b="1">
                <a:latin typeface="宋体" pitchFamily="2" charset="-122"/>
                <a:ea typeface="Arial Unicode MS" pitchFamily="34" charset="-122"/>
                <a:cs typeface="Arial Unicode MS" pitchFamily="34" charset="-122"/>
              </a:rPr>
              <a:t>	基类的公有成员</a:t>
            </a:r>
            <a:r>
              <a:rPr lang="zh-CN" altLang="en-US" sz="2000" b="1">
                <a:latin typeface="宋体" pitchFamily="2" charset="-122"/>
                <a:ea typeface="Arial Unicode MS" pitchFamily="34" charset="-122"/>
                <a:cs typeface="Arial Unicode MS" pitchFamily="34" charset="-122"/>
                <a:sym typeface="Wingdings" pitchFamily="2" charset="2"/>
              </a:rPr>
              <a:t></a:t>
            </a:r>
            <a:r>
              <a:rPr lang="zh-CN" altLang="en-US" sz="2000" b="1">
                <a:latin typeface="宋体" pitchFamily="2" charset="-122"/>
                <a:ea typeface="Arial Unicode MS" pitchFamily="34" charset="-122"/>
                <a:cs typeface="Arial Unicode MS" pitchFamily="34" charset="-122"/>
              </a:rPr>
              <a:t>派生类的公有成员</a:t>
            </a:r>
          </a:p>
          <a:p>
            <a:pPr algn="just">
              <a:lnSpc>
                <a:spcPct val="230000"/>
              </a:lnSpc>
              <a:buClr>
                <a:schemeClr val="accent2"/>
              </a:buClr>
              <a:buFont typeface="Wingdings" pitchFamily="2" charset="2"/>
              <a:buNone/>
            </a:pPr>
            <a:r>
              <a:rPr lang="zh-CN" altLang="en-US" sz="2000" b="1">
                <a:latin typeface="宋体" pitchFamily="2" charset="-122"/>
                <a:ea typeface="Arial Unicode MS" pitchFamily="34" charset="-122"/>
                <a:cs typeface="Arial Unicode MS" pitchFamily="34" charset="-122"/>
              </a:rPr>
              <a:t>          	基类的保护成员</a:t>
            </a:r>
            <a:r>
              <a:rPr lang="zh-CN" altLang="en-US" sz="2000" b="1">
                <a:latin typeface="宋体" pitchFamily="2" charset="-122"/>
                <a:ea typeface="Arial Unicode MS" pitchFamily="34" charset="-122"/>
                <a:cs typeface="Arial Unicode MS" pitchFamily="34" charset="-122"/>
                <a:sym typeface="Wingdings" pitchFamily="2" charset="2"/>
              </a:rPr>
              <a:t></a:t>
            </a:r>
            <a:r>
              <a:rPr lang="zh-CN" altLang="en-US" sz="2000" b="1">
                <a:latin typeface="宋体" pitchFamily="2" charset="-122"/>
                <a:ea typeface="Arial Unicode MS" pitchFamily="34" charset="-122"/>
                <a:cs typeface="Arial Unicode MS" pitchFamily="34" charset="-122"/>
              </a:rPr>
              <a:t>派生类的保护成员</a:t>
            </a:r>
          </a:p>
          <a:p>
            <a:pPr algn="just">
              <a:lnSpc>
                <a:spcPct val="230000"/>
              </a:lnSpc>
              <a:buClr>
                <a:schemeClr val="accent2"/>
              </a:buClr>
              <a:buFont typeface="Wingdings" pitchFamily="2" charset="2"/>
              <a:buChar char="Ø"/>
            </a:pPr>
            <a:r>
              <a:rPr lang="zh-CN" altLang="en-US" sz="2000" b="1" i="1">
                <a:solidFill>
                  <a:srgbClr val="008000"/>
                </a:solidFill>
                <a:latin typeface="宋体" pitchFamily="2" charset="-122"/>
                <a:ea typeface="Arial Unicode MS" pitchFamily="34" charset="-122"/>
                <a:cs typeface="Arial Unicode MS" pitchFamily="34" charset="-122"/>
              </a:rPr>
              <a:t>私有继承</a:t>
            </a:r>
            <a:r>
              <a:rPr lang="zh-CN" altLang="en-US" sz="2000" b="1">
                <a:latin typeface="宋体" pitchFamily="2" charset="-122"/>
                <a:ea typeface="Arial Unicode MS" pitchFamily="34" charset="-122"/>
                <a:cs typeface="Arial Unicode MS" pitchFamily="34" charset="-122"/>
              </a:rPr>
              <a:t>  基类的公有成员和保护成员</a:t>
            </a:r>
            <a:r>
              <a:rPr lang="zh-CN" altLang="en-US" sz="2000" b="1">
                <a:latin typeface="宋体" pitchFamily="2" charset="-122"/>
                <a:ea typeface="Arial Unicode MS" pitchFamily="34" charset="-122"/>
                <a:cs typeface="Arial Unicode MS" pitchFamily="34" charset="-122"/>
                <a:sym typeface="Wingdings" pitchFamily="2" charset="2"/>
              </a:rPr>
              <a:t></a:t>
            </a:r>
            <a:r>
              <a:rPr lang="zh-CN" altLang="en-US" sz="2000" b="1">
                <a:latin typeface="宋体" pitchFamily="2" charset="-122"/>
                <a:ea typeface="Arial Unicode MS" pitchFamily="34" charset="-122"/>
                <a:cs typeface="Arial Unicode MS" pitchFamily="34" charset="-122"/>
              </a:rPr>
              <a:t>派生类的私有成员</a:t>
            </a:r>
          </a:p>
          <a:p>
            <a:pPr algn="just">
              <a:lnSpc>
                <a:spcPct val="230000"/>
              </a:lnSpc>
              <a:buClr>
                <a:schemeClr val="accent2"/>
              </a:buClr>
              <a:buFont typeface="Wingdings" pitchFamily="2" charset="2"/>
              <a:buChar char="Ø"/>
            </a:pPr>
            <a:r>
              <a:rPr lang="zh-CN" altLang="en-US" sz="2000" b="1" i="1">
                <a:solidFill>
                  <a:srgbClr val="008000"/>
                </a:solidFill>
                <a:latin typeface="宋体" pitchFamily="2" charset="-122"/>
                <a:ea typeface="Arial Unicode MS" pitchFamily="34" charset="-122"/>
                <a:cs typeface="Arial Unicode MS" pitchFamily="34" charset="-122"/>
              </a:rPr>
              <a:t>保护继承</a:t>
            </a:r>
            <a:r>
              <a:rPr lang="zh-CN" altLang="en-US" sz="2000" b="1">
                <a:latin typeface="宋体" pitchFamily="2" charset="-122"/>
                <a:ea typeface="Arial Unicode MS" pitchFamily="34" charset="-122"/>
                <a:cs typeface="Arial Unicode MS" pitchFamily="34" charset="-122"/>
              </a:rPr>
              <a:t>  基类的公有成员和保护成员</a:t>
            </a:r>
            <a:r>
              <a:rPr lang="zh-CN" altLang="en-US" sz="2000" b="1">
                <a:latin typeface="宋体" pitchFamily="2" charset="-122"/>
                <a:ea typeface="Arial Unicode MS" pitchFamily="34" charset="-122"/>
                <a:cs typeface="Arial Unicode MS" pitchFamily="34" charset="-122"/>
                <a:sym typeface="Wingdings" pitchFamily="2" charset="2"/>
              </a:rPr>
              <a:t></a:t>
            </a:r>
            <a:r>
              <a:rPr lang="zh-CN" altLang="en-US" sz="2000" b="1">
                <a:latin typeface="宋体" pitchFamily="2" charset="-122"/>
                <a:ea typeface="Arial Unicode MS" pitchFamily="34" charset="-122"/>
                <a:cs typeface="Arial Unicode MS" pitchFamily="34" charset="-122"/>
              </a:rPr>
              <a:t>派生类的保护成员</a:t>
            </a:r>
          </a:p>
          <a:p>
            <a:pPr algn="l">
              <a:lnSpc>
                <a:spcPct val="230000"/>
              </a:lnSpc>
              <a:buClr>
                <a:schemeClr val="accent2"/>
              </a:buClr>
              <a:buFont typeface="Wingdings" pitchFamily="2" charset="2"/>
              <a:buChar char="Ø"/>
            </a:pPr>
            <a:r>
              <a:rPr lang="zh-CN" altLang="en-US" sz="2000" b="1">
                <a:latin typeface="宋体" pitchFamily="2" charset="-122"/>
                <a:ea typeface="Arial Unicode MS" pitchFamily="34" charset="-122"/>
                <a:cs typeface="Arial Unicode MS" pitchFamily="34" charset="-122"/>
              </a:rPr>
              <a:t>不论种方式继承基类，派生类都不能直接使用基类的私有成员</a:t>
            </a:r>
            <a:r>
              <a:rPr lang="zh-CN" altLang="en-US" sz="2000" b="1">
                <a:ea typeface="Arial Unicode MS" pitchFamily="34" charset="-122"/>
                <a:cs typeface="Arial Unicode MS" pitchFamily="34" charset="-122"/>
              </a:rPr>
              <a:t> </a:t>
            </a:r>
          </a:p>
        </p:txBody>
      </p:sp>
      <p:sp>
        <p:nvSpPr>
          <p:cNvPr id="535555" name="Rectangle 3"/>
          <p:cNvSpPr>
            <a:spLocks noGrp="1" noChangeArrowheads="1"/>
          </p:cNvSpPr>
          <p:nvPr>
            <p:ph type="title" idx="4294967295"/>
          </p:nvPr>
        </p:nvSpPr>
        <p:spPr>
          <a:xfrm>
            <a:off x="838200" y="533400"/>
            <a:ext cx="7543800" cy="1143000"/>
          </a:xfrm>
          <a:prstGeom prst="rect">
            <a:avLst/>
          </a:prstGeom>
        </p:spPr>
        <p:txBody>
          <a:bodyPr/>
          <a:lstStyle/>
          <a:p>
            <a:r>
              <a:rPr lang="en-US" altLang="zh-CN" sz="100" dirty="0">
                <a:solidFill>
                  <a:schemeClr val="bg1"/>
                </a:solidFill>
                <a:latin typeface="宋体" pitchFamily="2" charset="-122"/>
              </a:rPr>
              <a:t>8.2.1  </a:t>
            </a:r>
            <a:r>
              <a:rPr lang="zh-CN" altLang="en-US" sz="100" dirty="0">
                <a:solidFill>
                  <a:schemeClr val="bg1"/>
                </a:solidFill>
                <a:latin typeface="宋体" pitchFamily="2" charset="-122"/>
              </a:rPr>
              <a:t>访问控制</a:t>
            </a:r>
            <a:endParaRPr lang="zh-CN" altLang="en-US" sz="100" dirty="0">
              <a:solidFill>
                <a:schemeClr val="bg1"/>
              </a:solidFill>
            </a:endParaRPr>
          </a:p>
        </p:txBody>
      </p:sp>
      <p:sp>
        <p:nvSpPr>
          <p:cNvPr id="535556" name="Rectangle 4"/>
          <p:cNvSpPr>
            <a:spLocks noChangeArrowheads="1"/>
          </p:cNvSpPr>
          <p:nvPr/>
        </p:nvSpPr>
        <p:spPr bwMode="auto">
          <a:xfrm>
            <a:off x="598888" y="609600"/>
            <a:ext cx="2510624" cy="461665"/>
          </a:xfrm>
          <a:prstGeom prst="rect">
            <a:avLst/>
          </a:prstGeom>
          <a:noFill/>
          <a:ln w="9525">
            <a:noFill/>
            <a:miter lim="800000"/>
            <a:headEnd/>
            <a:tailEnd/>
          </a:ln>
          <a:effectLst/>
        </p:spPr>
        <p:txBody>
          <a:bodyPr wrap="none">
            <a:spAutoFit/>
          </a:bodyPr>
          <a:lstStyle/>
          <a:p>
            <a:r>
              <a:rPr lang="en-US" altLang="zh-CN" b="1" dirty="0">
                <a:solidFill>
                  <a:srgbClr val="CC3300"/>
                </a:solidFill>
                <a:latin typeface="宋体" pitchFamily="2" charset="-122"/>
              </a:rPr>
              <a:t>8.2.1  </a:t>
            </a:r>
            <a:r>
              <a:rPr lang="zh-CN" altLang="en-US" b="1" dirty="0">
                <a:solidFill>
                  <a:srgbClr val="CC3300"/>
                </a:solidFill>
                <a:latin typeface="宋体" pitchFamily="2" charset="-122"/>
              </a:rPr>
              <a:t>访问控制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35556"/>
                                        </p:tgtEl>
                                        <p:attrNameLst>
                                          <p:attrName>style.visibility</p:attrName>
                                        </p:attrNameLst>
                                      </p:cBhvr>
                                      <p:to>
                                        <p:strVal val="visible"/>
                                      </p:to>
                                    </p:set>
                                    <p:animEffect transition="in" filter="checkerboard(across)">
                                      <p:cBhvr>
                                        <p:cTn id="7" dur="500"/>
                                        <p:tgtEl>
                                          <p:spTgt spid="53555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35554">
                                            <p:txEl>
                                              <p:pRg st="0" end="0"/>
                                            </p:txEl>
                                          </p:spTgt>
                                        </p:tgtEl>
                                        <p:attrNameLst>
                                          <p:attrName>style.visibility</p:attrName>
                                        </p:attrNameLst>
                                      </p:cBhvr>
                                      <p:to>
                                        <p:strVal val="visible"/>
                                      </p:to>
                                    </p:set>
                                    <p:animEffect transition="in" filter="checkerboard(across)">
                                      <p:cBhvr>
                                        <p:cTn id="12" dur="500"/>
                                        <p:tgtEl>
                                          <p:spTgt spid="53555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35554">
                                            <p:txEl>
                                              <p:pRg st="1" end="1"/>
                                            </p:txEl>
                                          </p:spTgt>
                                        </p:tgtEl>
                                        <p:attrNameLst>
                                          <p:attrName>style.visibility</p:attrName>
                                        </p:attrNameLst>
                                      </p:cBhvr>
                                      <p:to>
                                        <p:strVal val="visible"/>
                                      </p:to>
                                    </p:set>
                                    <p:animEffect transition="in" filter="checkerboard(across)">
                                      <p:cBhvr>
                                        <p:cTn id="17" dur="500"/>
                                        <p:tgtEl>
                                          <p:spTgt spid="53555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535554">
                                            <p:txEl>
                                              <p:pRg st="2" end="2"/>
                                            </p:txEl>
                                          </p:spTgt>
                                        </p:tgtEl>
                                        <p:attrNameLst>
                                          <p:attrName>style.visibility</p:attrName>
                                        </p:attrNameLst>
                                      </p:cBhvr>
                                      <p:to>
                                        <p:strVal val="visible"/>
                                      </p:to>
                                    </p:set>
                                    <p:animEffect transition="in" filter="checkerboard(across)">
                                      <p:cBhvr>
                                        <p:cTn id="22" dur="500"/>
                                        <p:tgtEl>
                                          <p:spTgt spid="53555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535554">
                                            <p:txEl>
                                              <p:pRg st="3" end="3"/>
                                            </p:txEl>
                                          </p:spTgt>
                                        </p:tgtEl>
                                        <p:attrNameLst>
                                          <p:attrName>style.visibility</p:attrName>
                                        </p:attrNameLst>
                                      </p:cBhvr>
                                      <p:to>
                                        <p:strVal val="visible"/>
                                      </p:to>
                                    </p:set>
                                    <p:animEffect transition="in" filter="checkerboard(across)">
                                      <p:cBhvr>
                                        <p:cTn id="27" dur="500"/>
                                        <p:tgtEl>
                                          <p:spTgt spid="53555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535554">
                                            <p:txEl>
                                              <p:pRg st="4" end="4"/>
                                            </p:txEl>
                                          </p:spTgt>
                                        </p:tgtEl>
                                        <p:attrNameLst>
                                          <p:attrName>style.visibility</p:attrName>
                                        </p:attrNameLst>
                                      </p:cBhvr>
                                      <p:to>
                                        <p:strVal val="visible"/>
                                      </p:to>
                                    </p:set>
                                    <p:animEffect transition="in" filter="checkerboard(across)">
                                      <p:cBhvr>
                                        <p:cTn id="32" dur="500"/>
                                        <p:tgtEl>
                                          <p:spTgt spid="53555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535554">
                                            <p:txEl>
                                              <p:pRg st="5" end="5"/>
                                            </p:txEl>
                                          </p:spTgt>
                                        </p:tgtEl>
                                        <p:attrNameLst>
                                          <p:attrName>style.visibility</p:attrName>
                                        </p:attrNameLst>
                                      </p:cBhvr>
                                      <p:to>
                                        <p:strVal val="visible"/>
                                      </p:to>
                                    </p:set>
                                    <p:animEffect transition="in" filter="checkerboard(across)">
                                      <p:cBhvr>
                                        <p:cTn id="37" dur="500"/>
                                        <p:tgtEl>
                                          <p:spTgt spid="53555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554" grpId="0" build="p" autoUpdateAnimBg="0"/>
      <p:bldP spid="535556" grpId="0"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Text Box 2"/>
          <p:cNvSpPr txBox="1">
            <a:spLocks noChangeArrowheads="1"/>
          </p:cNvSpPr>
          <p:nvPr/>
        </p:nvSpPr>
        <p:spPr bwMode="auto">
          <a:xfrm>
            <a:off x="800100" y="260350"/>
            <a:ext cx="7810500" cy="6226175"/>
          </a:xfrm>
          <a:prstGeom prst="rect">
            <a:avLst/>
          </a:prstGeom>
          <a:noFill/>
          <a:ln w="9525">
            <a:noFill/>
            <a:miter lim="800000"/>
            <a:headEnd/>
            <a:tailEnd/>
          </a:ln>
          <a:effectLst/>
        </p:spPr>
        <p:txBody>
          <a:bodyPr>
            <a:spAutoFit/>
          </a:bodyPr>
          <a:lstStyle/>
          <a:p>
            <a:pPr algn="just">
              <a:lnSpc>
                <a:spcPct val="120000"/>
              </a:lnSpc>
            </a:pPr>
            <a:r>
              <a:rPr lang="en-US" altLang="zh-CN" sz="1400"/>
              <a:t>class Point</a:t>
            </a:r>
          </a:p>
          <a:p>
            <a:pPr algn="just">
              <a:lnSpc>
                <a:spcPct val="120000"/>
              </a:lnSpc>
            </a:pPr>
            <a:r>
              <a:rPr lang="en-US" altLang="zh-CN" sz="1400"/>
              <a:t>{   friend ostream &amp;operator&lt;&lt; (ostream &amp;, const Point &amp;);</a:t>
            </a:r>
          </a:p>
          <a:p>
            <a:pPr algn="just">
              <a:lnSpc>
                <a:spcPct val="120000"/>
              </a:lnSpc>
            </a:pPr>
            <a:r>
              <a:rPr lang="en-US" altLang="zh-CN" sz="1400"/>
              <a:t>  public:</a:t>
            </a:r>
          </a:p>
          <a:p>
            <a:pPr algn="just">
              <a:lnSpc>
                <a:spcPct val="120000"/>
              </a:lnSpc>
            </a:pPr>
            <a:r>
              <a:rPr lang="en-US" altLang="zh-CN" sz="1400"/>
              <a:t>    Point( int = 0, int = 0 ) ;	// </a:t>
            </a:r>
            <a:r>
              <a:rPr lang="zh-CN" altLang="en-US" sz="1400"/>
              <a:t>带默认参数的构造函数</a:t>
            </a:r>
          </a:p>
          <a:p>
            <a:pPr algn="just">
              <a:lnSpc>
                <a:spcPct val="120000"/>
              </a:lnSpc>
            </a:pPr>
            <a:r>
              <a:rPr lang="zh-CN" altLang="en-US" sz="1400"/>
              <a:t>    </a:t>
            </a:r>
            <a:r>
              <a:rPr lang="en-US" altLang="zh-CN" sz="1400"/>
              <a:t>void setPoint( int, int ) ;	// </a:t>
            </a:r>
            <a:r>
              <a:rPr lang="zh-CN" altLang="en-US" sz="1400"/>
              <a:t>对点坐标数据赋值</a:t>
            </a:r>
          </a:p>
          <a:p>
            <a:pPr algn="just">
              <a:lnSpc>
                <a:spcPct val="120000"/>
              </a:lnSpc>
            </a:pPr>
            <a:r>
              <a:rPr lang="zh-CN" altLang="en-US" sz="1400"/>
              <a:t>    </a:t>
            </a:r>
            <a:r>
              <a:rPr lang="en-US" altLang="zh-CN" sz="1400"/>
              <a:t>int getX() const { return x ; }	    int getY() const { return y ; }</a:t>
            </a:r>
          </a:p>
          <a:p>
            <a:pPr algn="just">
              <a:lnSpc>
                <a:spcPct val="120000"/>
              </a:lnSpc>
            </a:pPr>
            <a:r>
              <a:rPr lang="en-US" altLang="zh-CN" sz="1400"/>
              <a:t>  protected:    int x, y;	// Point</a:t>
            </a:r>
            <a:r>
              <a:rPr lang="zh-CN" altLang="en-US" sz="1400"/>
              <a:t>类的数据成员</a:t>
            </a:r>
          </a:p>
          <a:p>
            <a:pPr algn="just">
              <a:lnSpc>
                <a:spcPct val="120000"/>
              </a:lnSpc>
            </a:pPr>
            <a:r>
              <a:rPr lang="en-US" altLang="zh-CN" sz="1400"/>
              <a:t>};</a:t>
            </a:r>
          </a:p>
          <a:p>
            <a:pPr algn="just">
              <a:lnSpc>
                <a:spcPct val="120000"/>
              </a:lnSpc>
            </a:pPr>
            <a:r>
              <a:rPr lang="en-US" altLang="zh-CN" sz="1400">
                <a:cs typeface="Times New Roman" pitchFamily="18" charset="0"/>
              </a:rPr>
              <a:t>class Circle : public Point</a:t>
            </a:r>
          </a:p>
          <a:p>
            <a:pPr algn="just">
              <a:lnSpc>
                <a:spcPct val="120000"/>
              </a:lnSpc>
            </a:pPr>
            <a:r>
              <a:rPr lang="en-US" altLang="zh-CN" sz="1400">
                <a:cs typeface="Times New Roman" pitchFamily="18" charset="0"/>
              </a:rPr>
              <a:t>{   friend ostream &amp;operator&lt;&lt; (ostream &amp;, const Circle &amp;);	// </a:t>
            </a:r>
            <a:r>
              <a:rPr lang="zh-CN" altLang="en-US" sz="1400">
                <a:cs typeface="Times New Roman" pitchFamily="18" charset="0"/>
              </a:rPr>
              <a:t>友元函数</a:t>
            </a:r>
          </a:p>
          <a:p>
            <a:pPr algn="just">
              <a:lnSpc>
                <a:spcPct val="120000"/>
              </a:lnSpc>
            </a:pPr>
            <a:r>
              <a:rPr lang="zh-CN" altLang="en-US" sz="1400">
                <a:cs typeface="Times New Roman" pitchFamily="18" charset="0"/>
              </a:rPr>
              <a:t>  </a:t>
            </a:r>
            <a:r>
              <a:rPr lang="en-US" altLang="zh-CN" sz="1400">
                <a:cs typeface="Times New Roman" pitchFamily="18" charset="0"/>
              </a:rPr>
              <a:t>public:</a:t>
            </a:r>
          </a:p>
          <a:p>
            <a:pPr algn="just">
              <a:lnSpc>
                <a:spcPct val="120000"/>
              </a:lnSpc>
            </a:pPr>
            <a:r>
              <a:rPr lang="en-US" altLang="zh-CN" sz="1400">
                <a:cs typeface="Times New Roman" pitchFamily="18" charset="0"/>
              </a:rPr>
              <a:t>    Circle(double r=0.0, int x=0, int y=0);	// </a:t>
            </a:r>
            <a:r>
              <a:rPr lang="zh-CN" altLang="en-US" sz="1400">
                <a:cs typeface="Times New Roman" pitchFamily="18" charset="0"/>
              </a:rPr>
              <a:t>构造函数</a:t>
            </a:r>
          </a:p>
          <a:p>
            <a:pPr algn="just">
              <a:lnSpc>
                <a:spcPct val="120000"/>
              </a:lnSpc>
            </a:pPr>
            <a:r>
              <a:rPr lang="zh-CN" altLang="en-US" sz="1400">
                <a:cs typeface="Times New Roman" pitchFamily="18" charset="0"/>
              </a:rPr>
              <a:t>    </a:t>
            </a:r>
            <a:r>
              <a:rPr lang="en-US" altLang="zh-CN" sz="1400">
                <a:cs typeface="Times New Roman" pitchFamily="18" charset="0"/>
              </a:rPr>
              <a:t>void setRadius(double);  /*</a:t>
            </a:r>
            <a:r>
              <a:rPr lang="zh-CN" altLang="en-US" sz="1400"/>
              <a:t>置半径*</a:t>
            </a:r>
            <a:r>
              <a:rPr lang="en-US" altLang="zh-CN" sz="1400"/>
              <a:t>/          </a:t>
            </a:r>
            <a:r>
              <a:rPr lang="en-US" altLang="zh-CN" sz="1400">
                <a:cs typeface="Times New Roman" pitchFamily="18" charset="0"/>
              </a:rPr>
              <a:t>double getRadius() const;     /*</a:t>
            </a:r>
            <a:r>
              <a:rPr lang="zh-CN" altLang="en-US" sz="1400"/>
              <a:t>返回半径*</a:t>
            </a:r>
            <a:r>
              <a:rPr lang="en-US" altLang="zh-CN" sz="1400"/>
              <a:t>/ </a:t>
            </a:r>
            <a:endParaRPr lang="en-US" altLang="zh-CN" sz="1400">
              <a:cs typeface="Times New Roman" pitchFamily="18" charset="0"/>
            </a:endParaRPr>
          </a:p>
          <a:p>
            <a:pPr algn="just">
              <a:lnSpc>
                <a:spcPct val="120000"/>
              </a:lnSpc>
            </a:pPr>
            <a:r>
              <a:rPr lang="en-US" altLang="zh-CN" sz="1400">
                <a:cs typeface="Times New Roman" pitchFamily="18" charset="0"/>
              </a:rPr>
              <a:t>    double area() const;		// </a:t>
            </a:r>
            <a:r>
              <a:rPr lang="zh-CN" altLang="en-US" sz="1400">
                <a:cs typeface="Times New Roman" pitchFamily="18" charset="0"/>
              </a:rPr>
              <a:t>返回面积</a:t>
            </a:r>
          </a:p>
          <a:p>
            <a:pPr algn="just">
              <a:lnSpc>
                <a:spcPct val="120000"/>
              </a:lnSpc>
            </a:pPr>
            <a:r>
              <a:rPr lang="zh-CN" altLang="en-US" sz="1400">
                <a:cs typeface="Times New Roman" pitchFamily="18" charset="0"/>
              </a:rPr>
              <a:t>  </a:t>
            </a:r>
            <a:r>
              <a:rPr lang="en-US" altLang="zh-CN" sz="1400">
                <a:cs typeface="Times New Roman" pitchFamily="18" charset="0"/>
              </a:rPr>
              <a:t>protected:    double radius;	// </a:t>
            </a:r>
            <a:r>
              <a:rPr lang="zh-CN" altLang="en-US" sz="1400">
                <a:cs typeface="Times New Roman" pitchFamily="18" charset="0"/>
              </a:rPr>
              <a:t>数据成员，半径</a:t>
            </a:r>
          </a:p>
          <a:p>
            <a:pPr algn="just">
              <a:lnSpc>
                <a:spcPct val="120000"/>
              </a:lnSpc>
            </a:pPr>
            <a:r>
              <a:rPr lang="en-US" altLang="zh-CN" sz="1400">
                <a:cs typeface="Times New Roman" pitchFamily="18" charset="0"/>
              </a:rPr>
              <a:t>};</a:t>
            </a:r>
          </a:p>
          <a:p>
            <a:pPr algn="just">
              <a:lnSpc>
                <a:spcPct val="120000"/>
              </a:lnSpc>
            </a:pPr>
            <a:r>
              <a:rPr lang="en-US" altLang="zh-CN" sz="1400">
                <a:cs typeface="Times New Roman" pitchFamily="18" charset="0"/>
              </a:rPr>
              <a:t>class Cylinder:public Circle</a:t>
            </a:r>
          </a:p>
          <a:p>
            <a:pPr algn="just">
              <a:lnSpc>
                <a:spcPct val="120000"/>
              </a:lnSpc>
            </a:pPr>
            <a:r>
              <a:rPr lang="en-US" altLang="zh-CN" sz="1400">
                <a:cs typeface="Times New Roman" pitchFamily="18" charset="0"/>
              </a:rPr>
              <a:t>{    friend ostream &amp; operator&lt;&lt;(ostream &amp;, const Cylinder &amp;);    // </a:t>
            </a:r>
            <a:r>
              <a:rPr lang="zh-CN" altLang="en-US" sz="1400">
                <a:cs typeface="Times New Roman" pitchFamily="18" charset="0"/>
              </a:rPr>
              <a:t>友元函数</a:t>
            </a:r>
          </a:p>
          <a:p>
            <a:pPr algn="just">
              <a:lnSpc>
                <a:spcPct val="120000"/>
              </a:lnSpc>
            </a:pPr>
            <a:r>
              <a:rPr lang="zh-CN" altLang="en-US" sz="1400">
                <a:cs typeface="Times New Roman" pitchFamily="18" charset="0"/>
              </a:rPr>
              <a:t>   </a:t>
            </a:r>
            <a:r>
              <a:rPr lang="en-US" altLang="zh-CN" sz="1400">
                <a:cs typeface="Times New Roman" pitchFamily="18" charset="0"/>
              </a:rPr>
              <a:t>public:</a:t>
            </a:r>
          </a:p>
          <a:p>
            <a:pPr algn="just">
              <a:lnSpc>
                <a:spcPct val="120000"/>
              </a:lnSpc>
            </a:pPr>
            <a:r>
              <a:rPr lang="en-US" altLang="zh-CN" sz="1400">
                <a:cs typeface="Times New Roman" pitchFamily="18" charset="0"/>
              </a:rPr>
              <a:t>     Cylinder(double h=0.0, double r=0.0, int x=0, int y=0);      // </a:t>
            </a:r>
            <a:r>
              <a:rPr lang="zh-CN" altLang="en-US" sz="1400">
                <a:cs typeface="Times New Roman" pitchFamily="18" charset="0"/>
              </a:rPr>
              <a:t>构造函数</a:t>
            </a:r>
          </a:p>
          <a:p>
            <a:pPr algn="just">
              <a:lnSpc>
                <a:spcPct val="120000"/>
              </a:lnSpc>
            </a:pPr>
            <a:r>
              <a:rPr lang="zh-CN" altLang="en-US" sz="1400">
                <a:cs typeface="Times New Roman" pitchFamily="18" charset="0"/>
              </a:rPr>
              <a:t>     </a:t>
            </a:r>
            <a:r>
              <a:rPr lang="en-US" altLang="zh-CN" sz="1400">
                <a:cs typeface="Times New Roman" pitchFamily="18" charset="0"/>
              </a:rPr>
              <a:t>void setHeight(double);    /* </a:t>
            </a:r>
            <a:r>
              <a:rPr lang="zh-CN" altLang="en-US" sz="1400">
                <a:cs typeface="Times New Roman" pitchFamily="18" charset="0"/>
              </a:rPr>
              <a:t>置高度值*</a:t>
            </a:r>
            <a:r>
              <a:rPr lang="en-US" altLang="zh-CN" sz="1400">
                <a:cs typeface="Times New Roman" pitchFamily="18" charset="0"/>
              </a:rPr>
              <a:t>/           double getHeight() const;	    /* </a:t>
            </a:r>
            <a:r>
              <a:rPr lang="zh-CN" altLang="en-US" sz="1400">
                <a:cs typeface="Times New Roman" pitchFamily="18" charset="0"/>
              </a:rPr>
              <a:t>返回高度值*</a:t>
            </a:r>
            <a:r>
              <a:rPr lang="en-US" altLang="zh-CN" sz="1400">
                <a:cs typeface="Times New Roman" pitchFamily="18" charset="0"/>
              </a:rPr>
              <a:t>/</a:t>
            </a:r>
          </a:p>
          <a:p>
            <a:pPr algn="just">
              <a:lnSpc>
                <a:spcPct val="120000"/>
              </a:lnSpc>
            </a:pPr>
            <a:r>
              <a:rPr lang="en-US" altLang="zh-CN" sz="1400">
                <a:cs typeface="Times New Roman" pitchFamily="18" charset="0"/>
              </a:rPr>
              <a:t>     double area() const;	     /* </a:t>
            </a:r>
            <a:r>
              <a:rPr lang="zh-CN" altLang="en-US" sz="1400">
                <a:cs typeface="Times New Roman" pitchFamily="18" charset="0"/>
              </a:rPr>
              <a:t>返回面积*</a:t>
            </a:r>
            <a:r>
              <a:rPr lang="en-US" altLang="zh-CN" sz="1400">
                <a:cs typeface="Times New Roman" pitchFamily="18" charset="0"/>
              </a:rPr>
              <a:t>/            double volume() const;	    /* </a:t>
            </a:r>
            <a:r>
              <a:rPr lang="zh-CN" altLang="en-US" sz="1400">
                <a:cs typeface="Times New Roman" pitchFamily="18" charset="0"/>
              </a:rPr>
              <a:t>返回体积*</a:t>
            </a:r>
            <a:r>
              <a:rPr lang="en-US" altLang="zh-CN" sz="1400">
                <a:cs typeface="Times New Roman" pitchFamily="18" charset="0"/>
              </a:rPr>
              <a:t>/</a:t>
            </a:r>
          </a:p>
          <a:p>
            <a:pPr algn="just">
              <a:lnSpc>
                <a:spcPct val="120000"/>
              </a:lnSpc>
            </a:pPr>
            <a:r>
              <a:rPr lang="en-US" altLang="zh-CN" sz="1400">
                <a:cs typeface="Times New Roman" pitchFamily="18" charset="0"/>
              </a:rPr>
              <a:t>   protected:     double height;	// </a:t>
            </a:r>
            <a:r>
              <a:rPr lang="zh-CN" altLang="en-US" sz="1400">
                <a:cs typeface="Times New Roman" pitchFamily="18" charset="0"/>
              </a:rPr>
              <a:t>数据成员，高度</a:t>
            </a:r>
          </a:p>
          <a:p>
            <a:pPr algn="just">
              <a:lnSpc>
                <a:spcPct val="120000"/>
              </a:lnSpc>
            </a:pPr>
            <a:r>
              <a:rPr lang="en-US" altLang="zh-CN" sz="1400">
                <a:cs typeface="Times New Roman" pitchFamily="18" charset="0"/>
              </a:rPr>
              <a:t>};</a:t>
            </a:r>
          </a:p>
        </p:txBody>
      </p:sp>
      <p:sp>
        <p:nvSpPr>
          <p:cNvPr id="604163" name="Rectangle 3"/>
          <p:cNvSpPr>
            <a:spLocks noChangeArrowheads="1"/>
          </p:cNvSpPr>
          <p:nvPr/>
        </p:nvSpPr>
        <p:spPr bwMode="auto">
          <a:xfrm>
            <a:off x="685800" y="2165350"/>
            <a:ext cx="7924800" cy="3394075"/>
          </a:xfrm>
          <a:prstGeom prst="rect">
            <a:avLst/>
          </a:prstGeom>
          <a:gradFill rotWithShape="0">
            <a:gsLst>
              <a:gs pos="0">
                <a:srgbClr val="FFCC66"/>
              </a:gs>
              <a:gs pos="50000">
                <a:srgbClr val="FFFFFF"/>
              </a:gs>
              <a:gs pos="100000">
                <a:srgbClr val="FFCC66"/>
              </a:gs>
            </a:gsLst>
            <a:lin ang="5400000" scaled="1"/>
          </a:gradFill>
          <a:ln w="9525">
            <a:noFill/>
            <a:miter lim="800000"/>
            <a:headEnd/>
            <a:tailEnd/>
          </a:ln>
          <a:effectLst>
            <a:prstShdw prst="shdw17" dist="53882" dir="2700000">
              <a:srgbClr val="FFCC66">
                <a:gamma/>
                <a:shade val="60000"/>
                <a:invGamma/>
              </a:srgbClr>
            </a:prstShdw>
          </a:effectLst>
        </p:spPr>
        <p:txBody>
          <a:bodyPr>
            <a:spAutoFit/>
          </a:bodyPr>
          <a:lstStyle/>
          <a:p>
            <a:pPr algn="just">
              <a:lnSpc>
                <a:spcPct val="120000"/>
              </a:lnSpc>
            </a:pPr>
            <a:r>
              <a:rPr lang="en-US" altLang="zh-CN" sz="1800" b="1">
                <a:cs typeface="Times New Roman" pitchFamily="18" charset="0"/>
              </a:rPr>
              <a:t>class Circle : public Point</a:t>
            </a:r>
          </a:p>
          <a:p>
            <a:pPr algn="just">
              <a:lnSpc>
                <a:spcPct val="120000"/>
              </a:lnSpc>
            </a:pPr>
            <a:r>
              <a:rPr lang="en-US" altLang="zh-CN" sz="1800" b="1">
                <a:cs typeface="Times New Roman" pitchFamily="18" charset="0"/>
              </a:rPr>
              <a:t>{   friend ostream &amp;operator&lt;&lt; (ostream &amp;, const Circle &amp;);	</a:t>
            </a:r>
            <a:r>
              <a:rPr lang="en-US" altLang="zh-CN" sz="1800" b="1" i="1">
                <a:solidFill>
                  <a:srgbClr val="006600"/>
                </a:solidFill>
                <a:cs typeface="Times New Roman" pitchFamily="18" charset="0"/>
              </a:rPr>
              <a:t>// </a:t>
            </a:r>
            <a:r>
              <a:rPr lang="zh-CN" altLang="en-US" sz="1800" b="1" i="1">
                <a:solidFill>
                  <a:srgbClr val="006600"/>
                </a:solidFill>
                <a:cs typeface="Times New Roman" pitchFamily="18" charset="0"/>
              </a:rPr>
              <a:t>友元函数</a:t>
            </a:r>
          </a:p>
          <a:p>
            <a:pPr algn="just">
              <a:lnSpc>
                <a:spcPct val="120000"/>
              </a:lnSpc>
            </a:pPr>
            <a:r>
              <a:rPr lang="zh-CN" altLang="en-US" sz="1800" b="1">
                <a:cs typeface="Times New Roman" pitchFamily="18" charset="0"/>
              </a:rPr>
              <a:t>  </a:t>
            </a:r>
            <a:r>
              <a:rPr lang="en-US" altLang="zh-CN" sz="1800" b="1">
                <a:cs typeface="Times New Roman" pitchFamily="18" charset="0"/>
              </a:rPr>
              <a:t>public:</a:t>
            </a:r>
          </a:p>
          <a:p>
            <a:pPr algn="just">
              <a:lnSpc>
                <a:spcPct val="120000"/>
              </a:lnSpc>
            </a:pPr>
            <a:r>
              <a:rPr lang="en-US" altLang="zh-CN" sz="1800" b="1">
                <a:cs typeface="Times New Roman" pitchFamily="18" charset="0"/>
              </a:rPr>
              <a:t>     Circle(double r=0.0, int x=0, int y=0);	</a:t>
            </a:r>
            <a:r>
              <a:rPr lang="en-US" altLang="zh-CN" sz="1800" b="1" i="1">
                <a:solidFill>
                  <a:srgbClr val="006600"/>
                </a:solidFill>
                <a:cs typeface="Times New Roman" pitchFamily="18" charset="0"/>
              </a:rPr>
              <a:t>// </a:t>
            </a:r>
            <a:r>
              <a:rPr lang="zh-CN" altLang="en-US" sz="1800" b="1" i="1">
                <a:solidFill>
                  <a:srgbClr val="006600"/>
                </a:solidFill>
                <a:cs typeface="Times New Roman" pitchFamily="18" charset="0"/>
              </a:rPr>
              <a:t>构造函数</a:t>
            </a:r>
          </a:p>
          <a:p>
            <a:pPr algn="just">
              <a:lnSpc>
                <a:spcPct val="120000"/>
              </a:lnSpc>
            </a:pPr>
            <a:r>
              <a:rPr lang="zh-CN" altLang="en-US" sz="1800" b="1">
                <a:cs typeface="Times New Roman" pitchFamily="18" charset="0"/>
              </a:rPr>
              <a:t>     </a:t>
            </a:r>
            <a:r>
              <a:rPr lang="en-US" altLang="zh-CN" sz="1800" b="1">
                <a:cs typeface="Times New Roman" pitchFamily="18" charset="0"/>
              </a:rPr>
              <a:t>void setRadius(double);  		</a:t>
            </a:r>
            <a:r>
              <a:rPr lang="en-US" altLang="zh-CN" sz="1800" b="1" i="1">
                <a:solidFill>
                  <a:srgbClr val="006600"/>
                </a:solidFill>
                <a:cs typeface="Times New Roman" pitchFamily="18" charset="0"/>
              </a:rPr>
              <a:t>//</a:t>
            </a:r>
            <a:r>
              <a:rPr lang="zh-CN" altLang="en-US" sz="1800" b="1" i="1">
                <a:solidFill>
                  <a:srgbClr val="006600"/>
                </a:solidFill>
              </a:rPr>
              <a:t>置半径</a:t>
            </a:r>
            <a:r>
              <a:rPr lang="zh-CN" altLang="en-US" sz="1800" b="1"/>
              <a:t>          </a:t>
            </a:r>
          </a:p>
          <a:p>
            <a:pPr algn="just">
              <a:lnSpc>
                <a:spcPct val="120000"/>
              </a:lnSpc>
            </a:pPr>
            <a:r>
              <a:rPr lang="zh-CN" altLang="en-US" sz="1800" b="1"/>
              <a:t>     </a:t>
            </a:r>
            <a:r>
              <a:rPr lang="en-US" altLang="zh-CN" sz="1800" b="1">
                <a:cs typeface="Times New Roman" pitchFamily="18" charset="0"/>
              </a:rPr>
              <a:t>double getRadius() const;     	</a:t>
            </a:r>
            <a:r>
              <a:rPr lang="en-US" altLang="zh-CN" sz="1800" b="1" i="1">
                <a:solidFill>
                  <a:srgbClr val="006600"/>
                </a:solidFill>
                <a:cs typeface="Times New Roman" pitchFamily="18" charset="0"/>
              </a:rPr>
              <a:t>//</a:t>
            </a:r>
            <a:r>
              <a:rPr lang="zh-CN" altLang="en-US" sz="1800" b="1" i="1">
                <a:solidFill>
                  <a:srgbClr val="006600"/>
                </a:solidFill>
              </a:rPr>
              <a:t>返回半径</a:t>
            </a:r>
            <a:r>
              <a:rPr lang="zh-CN" altLang="en-US" sz="1800" b="1"/>
              <a:t> </a:t>
            </a:r>
            <a:endParaRPr lang="zh-CN" altLang="en-US" sz="1800" b="1">
              <a:cs typeface="Times New Roman" pitchFamily="18" charset="0"/>
            </a:endParaRPr>
          </a:p>
          <a:p>
            <a:pPr algn="just">
              <a:lnSpc>
                <a:spcPct val="120000"/>
              </a:lnSpc>
            </a:pPr>
            <a:r>
              <a:rPr lang="zh-CN" altLang="en-US" sz="1800" b="1">
                <a:cs typeface="Times New Roman" pitchFamily="18" charset="0"/>
              </a:rPr>
              <a:t>     </a:t>
            </a:r>
            <a:r>
              <a:rPr lang="en-US" altLang="zh-CN" sz="1800" b="1">
                <a:cs typeface="Times New Roman" pitchFamily="18" charset="0"/>
              </a:rPr>
              <a:t>double area() const;		</a:t>
            </a:r>
            <a:r>
              <a:rPr lang="en-US" altLang="zh-CN" sz="1800" b="1" i="1">
                <a:solidFill>
                  <a:srgbClr val="006600"/>
                </a:solidFill>
                <a:cs typeface="Times New Roman" pitchFamily="18" charset="0"/>
              </a:rPr>
              <a:t>// </a:t>
            </a:r>
            <a:r>
              <a:rPr lang="zh-CN" altLang="en-US" sz="1800" b="1" i="1">
                <a:solidFill>
                  <a:srgbClr val="006600"/>
                </a:solidFill>
                <a:cs typeface="Times New Roman" pitchFamily="18" charset="0"/>
              </a:rPr>
              <a:t>返回面积</a:t>
            </a:r>
          </a:p>
          <a:p>
            <a:pPr algn="just">
              <a:lnSpc>
                <a:spcPct val="120000"/>
              </a:lnSpc>
            </a:pPr>
            <a:r>
              <a:rPr lang="zh-CN" altLang="en-US" sz="1800" b="1">
                <a:cs typeface="Times New Roman" pitchFamily="18" charset="0"/>
              </a:rPr>
              <a:t>  </a:t>
            </a:r>
            <a:r>
              <a:rPr lang="en-US" altLang="zh-CN" sz="1800" b="1">
                <a:cs typeface="Times New Roman" pitchFamily="18" charset="0"/>
              </a:rPr>
              <a:t>protected:   </a:t>
            </a:r>
          </a:p>
          <a:p>
            <a:pPr algn="just">
              <a:lnSpc>
                <a:spcPct val="120000"/>
              </a:lnSpc>
            </a:pPr>
            <a:r>
              <a:rPr lang="en-US" altLang="zh-CN" sz="1800" b="1">
                <a:cs typeface="Times New Roman" pitchFamily="18" charset="0"/>
              </a:rPr>
              <a:t>     double radius;			</a:t>
            </a:r>
            <a:r>
              <a:rPr lang="en-US" altLang="zh-CN" sz="1800" b="1" i="1">
                <a:solidFill>
                  <a:srgbClr val="006600"/>
                </a:solidFill>
                <a:cs typeface="Times New Roman" pitchFamily="18" charset="0"/>
              </a:rPr>
              <a:t>// </a:t>
            </a:r>
            <a:r>
              <a:rPr lang="zh-CN" altLang="en-US" sz="1800" b="1" i="1">
                <a:solidFill>
                  <a:srgbClr val="006600"/>
                </a:solidFill>
                <a:cs typeface="Times New Roman" pitchFamily="18" charset="0"/>
              </a:rPr>
              <a:t>数据成员，半径</a:t>
            </a:r>
          </a:p>
          <a:p>
            <a:pPr algn="just">
              <a:lnSpc>
                <a:spcPct val="120000"/>
              </a:lnSpc>
            </a:pPr>
            <a:r>
              <a:rPr lang="en-US" altLang="zh-CN" sz="1800" b="1">
                <a:cs typeface="Times New Roman" pitchFamily="18" charset="0"/>
              </a:rPr>
              <a:t>};</a:t>
            </a:r>
            <a:endParaRPr lang="en-US" altLang="zh-CN" sz="1800" b="1"/>
          </a:p>
        </p:txBody>
      </p:sp>
      <p:sp>
        <p:nvSpPr>
          <p:cNvPr id="604164" name="Rectangle 4"/>
          <p:cNvSpPr>
            <a:spLocks noGrp="1" noChangeArrowheads="1"/>
          </p:cNvSpPr>
          <p:nvPr>
            <p:ph type="title" idx="4294967295"/>
          </p:nvPr>
        </p:nvSpPr>
        <p:spPr>
          <a:xfrm>
            <a:off x="838200" y="412750"/>
            <a:ext cx="7543800" cy="1143000"/>
          </a:xfrm>
          <a:prstGeom prst="rect">
            <a:avLst/>
          </a:prstGeom>
        </p:spPr>
        <p:txBody>
          <a:bodyPr/>
          <a:lstStyle/>
          <a:p>
            <a:r>
              <a:rPr lang="en-US" altLang="zh-CN" sz="100" dirty="0">
                <a:solidFill>
                  <a:schemeClr val="bg1"/>
                </a:solidFill>
                <a:latin typeface="宋体" pitchFamily="2" charset="-122"/>
              </a:rPr>
              <a:t>8.4  </a:t>
            </a:r>
            <a:r>
              <a:rPr lang="zh-CN" altLang="en-US" sz="100" dirty="0">
                <a:solidFill>
                  <a:schemeClr val="bg1"/>
                </a:solidFill>
                <a:latin typeface="宋体" pitchFamily="2" charset="-122"/>
              </a:rPr>
              <a:t>继承的应用实例</a:t>
            </a:r>
            <a:endParaRPr lang="zh-CN" altLang="en-US" sz="1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604163"/>
                                        </p:tgtEl>
                                        <p:attrNameLst>
                                          <p:attrName>style.visibility</p:attrName>
                                        </p:attrNameLst>
                                      </p:cBhvr>
                                      <p:to>
                                        <p:strVal val="visible"/>
                                      </p:to>
                                    </p:set>
                                    <p:animEffect transition="in" filter="slide(fromTop)">
                                      <p:cBhvr>
                                        <p:cTn id="7" dur="500"/>
                                        <p:tgtEl>
                                          <p:spTgt spid="604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63" grpId="0" animBg="1"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Text Box 2"/>
          <p:cNvSpPr txBox="1">
            <a:spLocks noChangeArrowheads="1"/>
          </p:cNvSpPr>
          <p:nvPr/>
        </p:nvSpPr>
        <p:spPr bwMode="auto">
          <a:xfrm>
            <a:off x="800100" y="260350"/>
            <a:ext cx="7810500" cy="6226175"/>
          </a:xfrm>
          <a:prstGeom prst="rect">
            <a:avLst/>
          </a:prstGeom>
          <a:noFill/>
          <a:ln w="9525">
            <a:noFill/>
            <a:miter lim="800000"/>
            <a:headEnd/>
            <a:tailEnd/>
          </a:ln>
          <a:effectLst/>
        </p:spPr>
        <p:txBody>
          <a:bodyPr>
            <a:spAutoFit/>
          </a:bodyPr>
          <a:lstStyle/>
          <a:p>
            <a:pPr algn="just">
              <a:lnSpc>
                <a:spcPct val="120000"/>
              </a:lnSpc>
            </a:pPr>
            <a:r>
              <a:rPr lang="en-US" altLang="zh-CN" sz="1400"/>
              <a:t>class Point</a:t>
            </a:r>
          </a:p>
          <a:p>
            <a:pPr algn="just">
              <a:lnSpc>
                <a:spcPct val="120000"/>
              </a:lnSpc>
            </a:pPr>
            <a:r>
              <a:rPr lang="en-US" altLang="zh-CN" sz="1400"/>
              <a:t>{   friend ostream &amp;operator&lt;&lt; (ostream &amp;, const Point &amp;);</a:t>
            </a:r>
          </a:p>
          <a:p>
            <a:pPr algn="just">
              <a:lnSpc>
                <a:spcPct val="120000"/>
              </a:lnSpc>
            </a:pPr>
            <a:r>
              <a:rPr lang="en-US" altLang="zh-CN" sz="1400"/>
              <a:t>  public:</a:t>
            </a:r>
          </a:p>
          <a:p>
            <a:pPr algn="just">
              <a:lnSpc>
                <a:spcPct val="120000"/>
              </a:lnSpc>
            </a:pPr>
            <a:r>
              <a:rPr lang="en-US" altLang="zh-CN" sz="1400"/>
              <a:t>    Point( int = 0, int = 0 ) ;	// </a:t>
            </a:r>
            <a:r>
              <a:rPr lang="zh-CN" altLang="en-US" sz="1400"/>
              <a:t>带默认参数的构造函数</a:t>
            </a:r>
          </a:p>
          <a:p>
            <a:pPr algn="just">
              <a:lnSpc>
                <a:spcPct val="120000"/>
              </a:lnSpc>
            </a:pPr>
            <a:r>
              <a:rPr lang="zh-CN" altLang="en-US" sz="1400"/>
              <a:t>    </a:t>
            </a:r>
            <a:r>
              <a:rPr lang="en-US" altLang="zh-CN" sz="1400"/>
              <a:t>void setPoint( int, int ) ;	// </a:t>
            </a:r>
            <a:r>
              <a:rPr lang="zh-CN" altLang="en-US" sz="1400"/>
              <a:t>对点坐标数据赋值</a:t>
            </a:r>
          </a:p>
          <a:p>
            <a:pPr algn="just">
              <a:lnSpc>
                <a:spcPct val="120000"/>
              </a:lnSpc>
            </a:pPr>
            <a:r>
              <a:rPr lang="zh-CN" altLang="en-US" sz="1400"/>
              <a:t>    </a:t>
            </a:r>
            <a:r>
              <a:rPr lang="en-US" altLang="zh-CN" sz="1400"/>
              <a:t>int getX() const { return x ; }	    int getY() const { return y ; }</a:t>
            </a:r>
          </a:p>
          <a:p>
            <a:pPr algn="just">
              <a:lnSpc>
                <a:spcPct val="120000"/>
              </a:lnSpc>
            </a:pPr>
            <a:r>
              <a:rPr lang="en-US" altLang="zh-CN" sz="1400"/>
              <a:t>  protected:    int x, y;	// Point</a:t>
            </a:r>
            <a:r>
              <a:rPr lang="zh-CN" altLang="en-US" sz="1400"/>
              <a:t>类的数据成员</a:t>
            </a:r>
          </a:p>
          <a:p>
            <a:pPr algn="just">
              <a:lnSpc>
                <a:spcPct val="120000"/>
              </a:lnSpc>
            </a:pPr>
            <a:r>
              <a:rPr lang="en-US" altLang="zh-CN" sz="1400"/>
              <a:t>};</a:t>
            </a:r>
          </a:p>
          <a:p>
            <a:pPr algn="just">
              <a:lnSpc>
                <a:spcPct val="120000"/>
              </a:lnSpc>
            </a:pPr>
            <a:r>
              <a:rPr lang="en-US" altLang="zh-CN" sz="1400">
                <a:cs typeface="Times New Roman" pitchFamily="18" charset="0"/>
              </a:rPr>
              <a:t>class Circle : public Point</a:t>
            </a:r>
          </a:p>
          <a:p>
            <a:pPr algn="just">
              <a:lnSpc>
                <a:spcPct val="120000"/>
              </a:lnSpc>
            </a:pPr>
            <a:r>
              <a:rPr lang="en-US" altLang="zh-CN" sz="1400">
                <a:cs typeface="Times New Roman" pitchFamily="18" charset="0"/>
              </a:rPr>
              <a:t>{   friend ostream &amp;operator&lt;&lt; (ostream &amp;, const Circle &amp;);	// </a:t>
            </a:r>
            <a:r>
              <a:rPr lang="zh-CN" altLang="en-US" sz="1400">
                <a:cs typeface="Times New Roman" pitchFamily="18" charset="0"/>
              </a:rPr>
              <a:t>友元函数</a:t>
            </a:r>
          </a:p>
          <a:p>
            <a:pPr algn="just">
              <a:lnSpc>
                <a:spcPct val="120000"/>
              </a:lnSpc>
            </a:pPr>
            <a:r>
              <a:rPr lang="zh-CN" altLang="en-US" sz="1400">
                <a:cs typeface="Times New Roman" pitchFamily="18" charset="0"/>
              </a:rPr>
              <a:t>  </a:t>
            </a:r>
            <a:r>
              <a:rPr lang="en-US" altLang="zh-CN" sz="1400">
                <a:cs typeface="Times New Roman" pitchFamily="18" charset="0"/>
              </a:rPr>
              <a:t>public:</a:t>
            </a:r>
          </a:p>
          <a:p>
            <a:pPr algn="just">
              <a:lnSpc>
                <a:spcPct val="120000"/>
              </a:lnSpc>
            </a:pPr>
            <a:r>
              <a:rPr lang="en-US" altLang="zh-CN" sz="1400">
                <a:cs typeface="Times New Roman" pitchFamily="18" charset="0"/>
              </a:rPr>
              <a:t>    Circle(double r=0.0, int x=0, int y=0);	// </a:t>
            </a:r>
            <a:r>
              <a:rPr lang="zh-CN" altLang="en-US" sz="1400">
                <a:cs typeface="Times New Roman" pitchFamily="18" charset="0"/>
              </a:rPr>
              <a:t>构造函数</a:t>
            </a:r>
          </a:p>
          <a:p>
            <a:pPr algn="just">
              <a:lnSpc>
                <a:spcPct val="120000"/>
              </a:lnSpc>
            </a:pPr>
            <a:r>
              <a:rPr lang="zh-CN" altLang="en-US" sz="1400">
                <a:cs typeface="Times New Roman" pitchFamily="18" charset="0"/>
              </a:rPr>
              <a:t>    </a:t>
            </a:r>
            <a:r>
              <a:rPr lang="en-US" altLang="zh-CN" sz="1400">
                <a:cs typeface="Times New Roman" pitchFamily="18" charset="0"/>
              </a:rPr>
              <a:t>void setRadius(double);  /*</a:t>
            </a:r>
            <a:r>
              <a:rPr lang="zh-CN" altLang="en-US" sz="1400"/>
              <a:t>置半径*</a:t>
            </a:r>
            <a:r>
              <a:rPr lang="en-US" altLang="zh-CN" sz="1400"/>
              <a:t>/          </a:t>
            </a:r>
            <a:r>
              <a:rPr lang="en-US" altLang="zh-CN" sz="1400">
                <a:cs typeface="Times New Roman" pitchFamily="18" charset="0"/>
              </a:rPr>
              <a:t>double getRadius() const;     /*</a:t>
            </a:r>
            <a:r>
              <a:rPr lang="zh-CN" altLang="en-US" sz="1400"/>
              <a:t>返回半径*</a:t>
            </a:r>
            <a:r>
              <a:rPr lang="en-US" altLang="zh-CN" sz="1400"/>
              <a:t>/ </a:t>
            </a:r>
            <a:endParaRPr lang="en-US" altLang="zh-CN" sz="1400">
              <a:cs typeface="Times New Roman" pitchFamily="18" charset="0"/>
            </a:endParaRPr>
          </a:p>
          <a:p>
            <a:pPr algn="just">
              <a:lnSpc>
                <a:spcPct val="120000"/>
              </a:lnSpc>
            </a:pPr>
            <a:r>
              <a:rPr lang="en-US" altLang="zh-CN" sz="1400">
                <a:cs typeface="Times New Roman" pitchFamily="18" charset="0"/>
              </a:rPr>
              <a:t>    double area() const;		// </a:t>
            </a:r>
            <a:r>
              <a:rPr lang="zh-CN" altLang="en-US" sz="1400">
                <a:cs typeface="Times New Roman" pitchFamily="18" charset="0"/>
              </a:rPr>
              <a:t>返回面积</a:t>
            </a:r>
          </a:p>
          <a:p>
            <a:pPr algn="just">
              <a:lnSpc>
                <a:spcPct val="120000"/>
              </a:lnSpc>
            </a:pPr>
            <a:r>
              <a:rPr lang="zh-CN" altLang="en-US" sz="1400">
                <a:cs typeface="Times New Roman" pitchFamily="18" charset="0"/>
              </a:rPr>
              <a:t>  </a:t>
            </a:r>
            <a:r>
              <a:rPr lang="en-US" altLang="zh-CN" sz="1400">
                <a:cs typeface="Times New Roman" pitchFamily="18" charset="0"/>
              </a:rPr>
              <a:t>protected:    double radius;	// </a:t>
            </a:r>
            <a:r>
              <a:rPr lang="zh-CN" altLang="en-US" sz="1400">
                <a:cs typeface="Times New Roman" pitchFamily="18" charset="0"/>
              </a:rPr>
              <a:t>数据成员，半径</a:t>
            </a:r>
          </a:p>
          <a:p>
            <a:pPr algn="just">
              <a:lnSpc>
                <a:spcPct val="120000"/>
              </a:lnSpc>
            </a:pPr>
            <a:r>
              <a:rPr lang="en-US" altLang="zh-CN" sz="1400">
                <a:cs typeface="Times New Roman" pitchFamily="18" charset="0"/>
              </a:rPr>
              <a:t>};</a:t>
            </a:r>
          </a:p>
          <a:p>
            <a:pPr algn="just">
              <a:lnSpc>
                <a:spcPct val="120000"/>
              </a:lnSpc>
            </a:pPr>
            <a:r>
              <a:rPr lang="en-US" altLang="zh-CN" sz="1400">
                <a:cs typeface="Times New Roman" pitchFamily="18" charset="0"/>
              </a:rPr>
              <a:t>class Cylinder:public Circle</a:t>
            </a:r>
          </a:p>
          <a:p>
            <a:pPr algn="just">
              <a:lnSpc>
                <a:spcPct val="120000"/>
              </a:lnSpc>
            </a:pPr>
            <a:r>
              <a:rPr lang="en-US" altLang="zh-CN" sz="1400">
                <a:cs typeface="Times New Roman" pitchFamily="18" charset="0"/>
              </a:rPr>
              <a:t>{    friend ostream &amp; operator&lt;&lt;(ostream &amp;, const Cylinder &amp;);    // </a:t>
            </a:r>
            <a:r>
              <a:rPr lang="zh-CN" altLang="en-US" sz="1400">
                <a:cs typeface="Times New Roman" pitchFamily="18" charset="0"/>
              </a:rPr>
              <a:t>友元函数</a:t>
            </a:r>
          </a:p>
          <a:p>
            <a:pPr algn="just">
              <a:lnSpc>
                <a:spcPct val="120000"/>
              </a:lnSpc>
            </a:pPr>
            <a:r>
              <a:rPr lang="zh-CN" altLang="en-US" sz="1400">
                <a:cs typeface="Times New Roman" pitchFamily="18" charset="0"/>
              </a:rPr>
              <a:t>   </a:t>
            </a:r>
            <a:r>
              <a:rPr lang="en-US" altLang="zh-CN" sz="1400">
                <a:cs typeface="Times New Roman" pitchFamily="18" charset="0"/>
              </a:rPr>
              <a:t>public:</a:t>
            </a:r>
          </a:p>
          <a:p>
            <a:pPr algn="just">
              <a:lnSpc>
                <a:spcPct val="120000"/>
              </a:lnSpc>
            </a:pPr>
            <a:r>
              <a:rPr lang="en-US" altLang="zh-CN" sz="1400">
                <a:cs typeface="Times New Roman" pitchFamily="18" charset="0"/>
              </a:rPr>
              <a:t>     Cylinder(double h=0.0, double r=0.0, int x=0, int y=0);      // </a:t>
            </a:r>
            <a:r>
              <a:rPr lang="zh-CN" altLang="en-US" sz="1400">
                <a:cs typeface="Times New Roman" pitchFamily="18" charset="0"/>
              </a:rPr>
              <a:t>构造函数</a:t>
            </a:r>
          </a:p>
          <a:p>
            <a:pPr algn="just">
              <a:lnSpc>
                <a:spcPct val="120000"/>
              </a:lnSpc>
            </a:pPr>
            <a:r>
              <a:rPr lang="zh-CN" altLang="en-US" sz="1400">
                <a:cs typeface="Times New Roman" pitchFamily="18" charset="0"/>
              </a:rPr>
              <a:t>     </a:t>
            </a:r>
            <a:r>
              <a:rPr lang="en-US" altLang="zh-CN" sz="1400">
                <a:cs typeface="Times New Roman" pitchFamily="18" charset="0"/>
              </a:rPr>
              <a:t>void setHeight(double);    /* </a:t>
            </a:r>
            <a:r>
              <a:rPr lang="zh-CN" altLang="en-US" sz="1400">
                <a:cs typeface="Times New Roman" pitchFamily="18" charset="0"/>
              </a:rPr>
              <a:t>置高度值*</a:t>
            </a:r>
            <a:r>
              <a:rPr lang="en-US" altLang="zh-CN" sz="1400">
                <a:cs typeface="Times New Roman" pitchFamily="18" charset="0"/>
              </a:rPr>
              <a:t>/           double getHeight() const;	    /* </a:t>
            </a:r>
            <a:r>
              <a:rPr lang="zh-CN" altLang="en-US" sz="1400">
                <a:cs typeface="Times New Roman" pitchFamily="18" charset="0"/>
              </a:rPr>
              <a:t>返回高度值*</a:t>
            </a:r>
            <a:r>
              <a:rPr lang="en-US" altLang="zh-CN" sz="1400">
                <a:cs typeface="Times New Roman" pitchFamily="18" charset="0"/>
              </a:rPr>
              <a:t>/</a:t>
            </a:r>
          </a:p>
          <a:p>
            <a:pPr algn="just">
              <a:lnSpc>
                <a:spcPct val="120000"/>
              </a:lnSpc>
            </a:pPr>
            <a:r>
              <a:rPr lang="en-US" altLang="zh-CN" sz="1400">
                <a:cs typeface="Times New Roman" pitchFamily="18" charset="0"/>
              </a:rPr>
              <a:t>     double area() const;	     /* </a:t>
            </a:r>
            <a:r>
              <a:rPr lang="zh-CN" altLang="en-US" sz="1400">
                <a:cs typeface="Times New Roman" pitchFamily="18" charset="0"/>
              </a:rPr>
              <a:t>返回面积*</a:t>
            </a:r>
            <a:r>
              <a:rPr lang="en-US" altLang="zh-CN" sz="1400">
                <a:cs typeface="Times New Roman" pitchFamily="18" charset="0"/>
              </a:rPr>
              <a:t>/            double volume() const;	    /* </a:t>
            </a:r>
            <a:r>
              <a:rPr lang="zh-CN" altLang="en-US" sz="1400">
                <a:cs typeface="Times New Roman" pitchFamily="18" charset="0"/>
              </a:rPr>
              <a:t>返回体积*</a:t>
            </a:r>
            <a:r>
              <a:rPr lang="en-US" altLang="zh-CN" sz="1400">
                <a:cs typeface="Times New Roman" pitchFamily="18" charset="0"/>
              </a:rPr>
              <a:t>/</a:t>
            </a:r>
          </a:p>
          <a:p>
            <a:pPr algn="just">
              <a:lnSpc>
                <a:spcPct val="120000"/>
              </a:lnSpc>
            </a:pPr>
            <a:r>
              <a:rPr lang="en-US" altLang="zh-CN" sz="1400">
                <a:cs typeface="Times New Roman" pitchFamily="18" charset="0"/>
              </a:rPr>
              <a:t>   protected:     double height;	// </a:t>
            </a:r>
            <a:r>
              <a:rPr lang="zh-CN" altLang="en-US" sz="1400">
                <a:cs typeface="Times New Roman" pitchFamily="18" charset="0"/>
              </a:rPr>
              <a:t>数据成员，高度</a:t>
            </a:r>
          </a:p>
          <a:p>
            <a:pPr algn="just">
              <a:lnSpc>
                <a:spcPct val="120000"/>
              </a:lnSpc>
            </a:pPr>
            <a:r>
              <a:rPr lang="en-US" altLang="zh-CN" sz="1400">
                <a:cs typeface="Times New Roman" pitchFamily="18" charset="0"/>
              </a:rPr>
              <a:t>};</a:t>
            </a:r>
          </a:p>
        </p:txBody>
      </p:sp>
      <p:sp>
        <p:nvSpPr>
          <p:cNvPr id="605187" name="Rectangle 3"/>
          <p:cNvSpPr>
            <a:spLocks noChangeArrowheads="1"/>
          </p:cNvSpPr>
          <p:nvPr/>
        </p:nvSpPr>
        <p:spPr bwMode="auto">
          <a:xfrm>
            <a:off x="685800" y="2657475"/>
            <a:ext cx="7924800" cy="3724275"/>
          </a:xfrm>
          <a:prstGeom prst="rect">
            <a:avLst/>
          </a:prstGeom>
          <a:gradFill rotWithShape="0">
            <a:gsLst>
              <a:gs pos="0">
                <a:srgbClr val="DCB114"/>
              </a:gs>
              <a:gs pos="50000">
                <a:srgbClr val="FFFFFF"/>
              </a:gs>
              <a:gs pos="100000">
                <a:srgbClr val="DCB114"/>
              </a:gs>
            </a:gsLst>
            <a:lin ang="5400000" scaled="1"/>
          </a:gradFill>
          <a:ln w="9525">
            <a:noFill/>
            <a:miter lim="800000"/>
            <a:headEnd/>
            <a:tailEnd/>
          </a:ln>
          <a:effectLst>
            <a:prstShdw prst="shdw17" dist="53882" dir="2700000">
              <a:srgbClr val="DCB114">
                <a:gamma/>
                <a:shade val="60000"/>
                <a:invGamma/>
              </a:srgbClr>
            </a:prstShdw>
          </a:effectLst>
        </p:spPr>
        <p:txBody>
          <a:bodyPr>
            <a:spAutoFit/>
          </a:bodyPr>
          <a:lstStyle/>
          <a:p>
            <a:pPr algn="just">
              <a:lnSpc>
                <a:spcPct val="120000"/>
              </a:lnSpc>
            </a:pPr>
            <a:r>
              <a:rPr lang="en-US" altLang="zh-CN" sz="1800" b="1">
                <a:cs typeface="Times New Roman" pitchFamily="18" charset="0"/>
              </a:rPr>
              <a:t>class Cylinder:public Circle</a:t>
            </a:r>
          </a:p>
          <a:p>
            <a:pPr algn="just">
              <a:lnSpc>
                <a:spcPct val="120000"/>
              </a:lnSpc>
            </a:pPr>
            <a:r>
              <a:rPr lang="en-US" altLang="zh-CN" sz="1800" b="1">
                <a:cs typeface="Times New Roman" pitchFamily="18" charset="0"/>
              </a:rPr>
              <a:t>{    friend ostream &amp; operator&lt;&lt;(ostream &amp;, const Cylinder &amp;);    // </a:t>
            </a:r>
            <a:r>
              <a:rPr lang="zh-CN" altLang="en-US" sz="1800" b="1">
                <a:cs typeface="Times New Roman" pitchFamily="18" charset="0"/>
              </a:rPr>
              <a:t>友元函数</a:t>
            </a:r>
          </a:p>
          <a:p>
            <a:pPr algn="just">
              <a:lnSpc>
                <a:spcPct val="120000"/>
              </a:lnSpc>
            </a:pPr>
            <a:r>
              <a:rPr lang="zh-CN" altLang="en-US" sz="1800" b="1">
                <a:cs typeface="Times New Roman" pitchFamily="18" charset="0"/>
              </a:rPr>
              <a:t>   </a:t>
            </a:r>
            <a:r>
              <a:rPr lang="en-US" altLang="zh-CN" sz="1800" b="1">
                <a:cs typeface="Times New Roman" pitchFamily="18" charset="0"/>
              </a:rPr>
              <a:t>public:</a:t>
            </a:r>
          </a:p>
          <a:p>
            <a:pPr algn="just">
              <a:lnSpc>
                <a:spcPct val="120000"/>
              </a:lnSpc>
            </a:pPr>
            <a:r>
              <a:rPr lang="en-US" altLang="zh-CN" sz="1800" b="1">
                <a:cs typeface="Times New Roman" pitchFamily="18" charset="0"/>
              </a:rPr>
              <a:t>     Cylinder(double h=0.0, double r=0.0, int x=0, int y=0);      // </a:t>
            </a:r>
            <a:r>
              <a:rPr lang="zh-CN" altLang="en-US" sz="1800" b="1">
                <a:cs typeface="Times New Roman" pitchFamily="18" charset="0"/>
              </a:rPr>
              <a:t>构造函数</a:t>
            </a:r>
          </a:p>
          <a:p>
            <a:pPr algn="just">
              <a:lnSpc>
                <a:spcPct val="120000"/>
              </a:lnSpc>
            </a:pPr>
            <a:r>
              <a:rPr lang="zh-CN" altLang="en-US" sz="1800" b="1">
                <a:cs typeface="Times New Roman" pitchFamily="18" charset="0"/>
              </a:rPr>
              <a:t>     </a:t>
            </a:r>
            <a:r>
              <a:rPr lang="en-US" altLang="zh-CN" sz="1800" b="1">
                <a:cs typeface="Times New Roman" pitchFamily="18" charset="0"/>
              </a:rPr>
              <a:t>void setHeight(double);   	    </a:t>
            </a:r>
            <a:r>
              <a:rPr lang="en-US" altLang="zh-CN" sz="1800" b="1" i="1">
                <a:solidFill>
                  <a:srgbClr val="006600"/>
                </a:solidFill>
                <a:cs typeface="Times New Roman" pitchFamily="18" charset="0"/>
              </a:rPr>
              <a:t>// </a:t>
            </a:r>
            <a:r>
              <a:rPr lang="zh-CN" altLang="en-US" sz="1800" b="1" i="1">
                <a:solidFill>
                  <a:srgbClr val="006600"/>
                </a:solidFill>
                <a:cs typeface="Times New Roman" pitchFamily="18" charset="0"/>
              </a:rPr>
              <a:t>置高度值</a:t>
            </a:r>
            <a:r>
              <a:rPr lang="zh-CN" altLang="en-US" sz="1800" b="1">
                <a:cs typeface="Times New Roman" pitchFamily="18" charset="0"/>
              </a:rPr>
              <a:t>           </a:t>
            </a:r>
          </a:p>
          <a:p>
            <a:pPr algn="just">
              <a:lnSpc>
                <a:spcPct val="120000"/>
              </a:lnSpc>
            </a:pPr>
            <a:r>
              <a:rPr lang="zh-CN" altLang="en-US" sz="1800" b="1">
                <a:cs typeface="Times New Roman" pitchFamily="18" charset="0"/>
              </a:rPr>
              <a:t>     </a:t>
            </a:r>
            <a:r>
              <a:rPr lang="en-US" altLang="zh-CN" sz="1800" b="1">
                <a:cs typeface="Times New Roman" pitchFamily="18" charset="0"/>
              </a:rPr>
              <a:t>double getHeight() const;	    </a:t>
            </a:r>
            <a:r>
              <a:rPr lang="en-US" altLang="zh-CN" sz="1800" b="1" i="1">
                <a:solidFill>
                  <a:srgbClr val="006600"/>
                </a:solidFill>
                <a:cs typeface="Times New Roman" pitchFamily="18" charset="0"/>
              </a:rPr>
              <a:t>// </a:t>
            </a:r>
            <a:r>
              <a:rPr lang="zh-CN" altLang="en-US" sz="1800" b="1" i="1">
                <a:solidFill>
                  <a:srgbClr val="006600"/>
                </a:solidFill>
                <a:cs typeface="Times New Roman" pitchFamily="18" charset="0"/>
              </a:rPr>
              <a:t>返回高度值</a:t>
            </a:r>
          </a:p>
          <a:p>
            <a:pPr algn="just">
              <a:lnSpc>
                <a:spcPct val="120000"/>
              </a:lnSpc>
            </a:pPr>
            <a:r>
              <a:rPr lang="zh-CN" altLang="en-US" sz="1800" b="1">
                <a:cs typeface="Times New Roman" pitchFamily="18" charset="0"/>
              </a:rPr>
              <a:t>     </a:t>
            </a:r>
            <a:r>
              <a:rPr lang="en-US" altLang="zh-CN" sz="1800" b="1">
                <a:cs typeface="Times New Roman" pitchFamily="18" charset="0"/>
              </a:rPr>
              <a:t>double area() const;	   </a:t>
            </a:r>
            <a:r>
              <a:rPr lang="en-US" altLang="zh-CN" sz="1800" b="1" i="1">
                <a:solidFill>
                  <a:srgbClr val="006600"/>
                </a:solidFill>
                <a:cs typeface="Times New Roman" pitchFamily="18" charset="0"/>
              </a:rPr>
              <a:t>// </a:t>
            </a:r>
            <a:r>
              <a:rPr lang="zh-CN" altLang="en-US" sz="1800" b="1" i="1">
                <a:solidFill>
                  <a:srgbClr val="006600"/>
                </a:solidFill>
                <a:cs typeface="Times New Roman" pitchFamily="18" charset="0"/>
              </a:rPr>
              <a:t>返回面积</a:t>
            </a:r>
          </a:p>
          <a:p>
            <a:pPr algn="just">
              <a:lnSpc>
                <a:spcPct val="120000"/>
              </a:lnSpc>
            </a:pPr>
            <a:r>
              <a:rPr lang="zh-CN" altLang="en-US" sz="1800" b="1">
                <a:cs typeface="Times New Roman" pitchFamily="18" charset="0"/>
              </a:rPr>
              <a:t>     </a:t>
            </a:r>
            <a:r>
              <a:rPr lang="en-US" altLang="zh-CN" sz="1800" b="1">
                <a:cs typeface="Times New Roman" pitchFamily="18" charset="0"/>
              </a:rPr>
              <a:t>double volume() const;	   </a:t>
            </a:r>
            <a:r>
              <a:rPr lang="en-US" altLang="zh-CN" sz="1800" b="1" i="1">
                <a:solidFill>
                  <a:srgbClr val="006600"/>
                </a:solidFill>
                <a:cs typeface="Times New Roman" pitchFamily="18" charset="0"/>
              </a:rPr>
              <a:t>// </a:t>
            </a:r>
            <a:r>
              <a:rPr lang="zh-CN" altLang="en-US" sz="1800" b="1" i="1">
                <a:solidFill>
                  <a:srgbClr val="006600"/>
                </a:solidFill>
                <a:cs typeface="Times New Roman" pitchFamily="18" charset="0"/>
              </a:rPr>
              <a:t>返回体积</a:t>
            </a:r>
          </a:p>
          <a:p>
            <a:pPr algn="just">
              <a:lnSpc>
                <a:spcPct val="120000"/>
              </a:lnSpc>
            </a:pPr>
            <a:r>
              <a:rPr lang="zh-CN" altLang="en-US" sz="1800" b="1">
                <a:cs typeface="Times New Roman" pitchFamily="18" charset="0"/>
              </a:rPr>
              <a:t>   </a:t>
            </a:r>
            <a:r>
              <a:rPr lang="en-US" altLang="zh-CN" sz="1800" b="1">
                <a:cs typeface="Times New Roman" pitchFamily="18" charset="0"/>
              </a:rPr>
              <a:t>protected:     </a:t>
            </a:r>
          </a:p>
          <a:p>
            <a:pPr algn="just">
              <a:lnSpc>
                <a:spcPct val="120000"/>
              </a:lnSpc>
            </a:pPr>
            <a:r>
              <a:rPr lang="en-US" altLang="zh-CN" sz="1800" b="1">
                <a:cs typeface="Times New Roman" pitchFamily="18" charset="0"/>
              </a:rPr>
              <a:t>     double height;		   </a:t>
            </a:r>
            <a:r>
              <a:rPr lang="en-US" altLang="zh-CN" sz="1800" b="1" i="1">
                <a:solidFill>
                  <a:srgbClr val="006600"/>
                </a:solidFill>
                <a:cs typeface="Times New Roman" pitchFamily="18" charset="0"/>
              </a:rPr>
              <a:t>// </a:t>
            </a:r>
            <a:r>
              <a:rPr lang="zh-CN" altLang="en-US" sz="1800" b="1" i="1">
                <a:solidFill>
                  <a:srgbClr val="006600"/>
                </a:solidFill>
                <a:cs typeface="Times New Roman" pitchFamily="18" charset="0"/>
              </a:rPr>
              <a:t>数据成员，高度</a:t>
            </a:r>
          </a:p>
          <a:p>
            <a:pPr algn="just">
              <a:lnSpc>
                <a:spcPct val="120000"/>
              </a:lnSpc>
            </a:pPr>
            <a:r>
              <a:rPr lang="en-US" altLang="zh-CN" sz="1800" b="1">
                <a:cs typeface="Times New Roman" pitchFamily="18" charset="0"/>
              </a:rPr>
              <a:t>};</a:t>
            </a:r>
          </a:p>
        </p:txBody>
      </p:sp>
      <p:sp>
        <p:nvSpPr>
          <p:cNvPr id="605188" name="Rectangle 4"/>
          <p:cNvSpPr>
            <a:spLocks noGrp="1" noChangeArrowheads="1"/>
          </p:cNvSpPr>
          <p:nvPr>
            <p:ph type="title" idx="4294967295"/>
          </p:nvPr>
        </p:nvSpPr>
        <p:spPr>
          <a:xfrm>
            <a:off x="838200" y="412750"/>
            <a:ext cx="7543800" cy="1143000"/>
          </a:xfrm>
          <a:prstGeom prst="rect">
            <a:avLst/>
          </a:prstGeom>
        </p:spPr>
        <p:txBody>
          <a:bodyPr/>
          <a:lstStyle/>
          <a:p>
            <a:r>
              <a:rPr lang="en-US" altLang="zh-CN" sz="100" dirty="0">
                <a:solidFill>
                  <a:schemeClr val="bg1"/>
                </a:solidFill>
                <a:latin typeface="宋体" pitchFamily="2" charset="-122"/>
              </a:rPr>
              <a:t>8.4  </a:t>
            </a:r>
            <a:r>
              <a:rPr lang="zh-CN" altLang="en-US" sz="100" dirty="0">
                <a:solidFill>
                  <a:schemeClr val="bg1"/>
                </a:solidFill>
                <a:latin typeface="宋体" pitchFamily="2" charset="-122"/>
              </a:rPr>
              <a:t>继承的应用实例</a:t>
            </a:r>
            <a:endParaRPr lang="zh-CN" altLang="en-US" sz="1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605187"/>
                                        </p:tgtEl>
                                        <p:attrNameLst>
                                          <p:attrName>style.visibility</p:attrName>
                                        </p:attrNameLst>
                                      </p:cBhvr>
                                      <p:to>
                                        <p:strVal val="visible"/>
                                      </p:to>
                                    </p:set>
                                    <p:animEffect transition="in" filter="slide(fromTop)">
                                      <p:cBhvr>
                                        <p:cTn id="7" dur="500"/>
                                        <p:tgtEl>
                                          <p:spTgt spid="605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5187" grpId="0" animBg="1"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ChangeArrowheads="1"/>
          </p:cNvSpPr>
          <p:nvPr/>
        </p:nvSpPr>
        <p:spPr bwMode="auto">
          <a:xfrm>
            <a:off x="990600" y="862013"/>
            <a:ext cx="7086600" cy="4471987"/>
          </a:xfrm>
          <a:prstGeom prst="rect">
            <a:avLst/>
          </a:prstGeom>
          <a:gradFill rotWithShape="0">
            <a:gsLst>
              <a:gs pos="0">
                <a:srgbClr val="FFFF99"/>
              </a:gs>
              <a:gs pos="50000">
                <a:srgbClr val="FFFFFF"/>
              </a:gs>
              <a:gs pos="100000">
                <a:srgbClr val="FFFF99"/>
              </a:gs>
            </a:gsLst>
            <a:lin ang="5400000" scaled="1"/>
          </a:gradFill>
          <a:ln w="9525">
            <a:noFill/>
            <a:miter lim="800000"/>
            <a:headEnd/>
            <a:tailEnd/>
          </a:ln>
          <a:effectLst>
            <a:prstShdw prst="shdw17" dist="53882" dir="2700000">
              <a:srgbClr val="FFFF99">
                <a:gamma/>
                <a:shade val="60000"/>
                <a:invGamma/>
              </a:srgbClr>
            </a:prstShdw>
          </a:effectLst>
        </p:spPr>
        <p:txBody>
          <a:bodyPr>
            <a:spAutoFit/>
          </a:bodyPr>
          <a:lstStyle/>
          <a:p>
            <a:pPr algn="just">
              <a:lnSpc>
                <a:spcPct val="130000"/>
              </a:lnSpc>
            </a:pPr>
            <a:r>
              <a:rPr lang="en-US" altLang="zh-CN" sz="2000" b="1" i="1">
                <a:solidFill>
                  <a:srgbClr val="008000"/>
                </a:solidFill>
              </a:rPr>
              <a:t>// Point </a:t>
            </a:r>
            <a:r>
              <a:rPr lang="zh-CN" altLang="en-US" sz="2000" b="1" i="1">
                <a:solidFill>
                  <a:srgbClr val="008000"/>
                </a:solidFill>
              </a:rPr>
              <a:t>类的成员函数</a:t>
            </a:r>
            <a:r>
              <a:rPr lang="zh-CN" altLang="en-US" sz="1800"/>
              <a:t> </a:t>
            </a:r>
          </a:p>
          <a:p>
            <a:pPr algn="just">
              <a:lnSpc>
                <a:spcPct val="170000"/>
              </a:lnSpc>
            </a:pPr>
            <a:r>
              <a:rPr lang="en-US" altLang="zh-CN" sz="1800" b="1" i="1">
                <a:solidFill>
                  <a:srgbClr val="006600"/>
                </a:solidFill>
              </a:rPr>
              <a:t>// </a:t>
            </a:r>
            <a:r>
              <a:rPr lang="zh-CN" altLang="en-US" sz="1800" b="1" i="1">
                <a:solidFill>
                  <a:srgbClr val="006600"/>
                </a:solidFill>
              </a:rPr>
              <a:t>构造函数，调用成员函数对 </a:t>
            </a:r>
            <a:r>
              <a:rPr lang="en-US" altLang="zh-CN" sz="1800" b="1" i="1">
                <a:solidFill>
                  <a:srgbClr val="006600"/>
                </a:solidFill>
              </a:rPr>
              <a:t>x</a:t>
            </a:r>
            <a:r>
              <a:rPr lang="zh-CN" altLang="en-US" sz="1800" b="1" i="1">
                <a:solidFill>
                  <a:srgbClr val="006600"/>
                </a:solidFill>
              </a:rPr>
              <a:t>，</a:t>
            </a:r>
            <a:r>
              <a:rPr lang="en-US" altLang="zh-CN" sz="1800" b="1" i="1">
                <a:solidFill>
                  <a:srgbClr val="006600"/>
                </a:solidFill>
              </a:rPr>
              <a:t>y</a:t>
            </a:r>
            <a:r>
              <a:rPr lang="zh-CN" altLang="en-US" sz="1800" b="1" i="1">
                <a:solidFill>
                  <a:srgbClr val="006600"/>
                </a:solidFill>
              </a:rPr>
              <a:t>作初始化</a:t>
            </a:r>
          </a:p>
          <a:p>
            <a:pPr algn="just">
              <a:lnSpc>
                <a:spcPct val="130000"/>
              </a:lnSpc>
            </a:pPr>
            <a:r>
              <a:rPr lang="en-US" altLang="zh-CN" sz="1800" b="1"/>
              <a:t>Point::Point ( int a, int b ) </a:t>
            </a:r>
          </a:p>
          <a:p>
            <a:pPr algn="just">
              <a:lnSpc>
                <a:spcPct val="130000"/>
              </a:lnSpc>
            </a:pPr>
            <a:r>
              <a:rPr lang="en-US" altLang="zh-CN" sz="1800" b="1"/>
              <a:t>    { setPoint ( a , b ) ; }</a:t>
            </a:r>
            <a:r>
              <a:rPr lang="en-US" altLang="zh-CN" sz="1800"/>
              <a:t> </a:t>
            </a:r>
          </a:p>
          <a:p>
            <a:pPr algn="just">
              <a:lnSpc>
                <a:spcPct val="190000"/>
              </a:lnSpc>
            </a:pPr>
            <a:r>
              <a:rPr lang="en-US" altLang="zh-CN" sz="1800" b="1" i="1">
                <a:solidFill>
                  <a:srgbClr val="006600"/>
                </a:solidFill>
              </a:rPr>
              <a:t>// </a:t>
            </a:r>
            <a:r>
              <a:rPr lang="zh-CN" altLang="en-US" sz="1800" b="1" i="1">
                <a:solidFill>
                  <a:srgbClr val="006600"/>
                </a:solidFill>
              </a:rPr>
              <a:t>对数据成员置值</a:t>
            </a:r>
          </a:p>
          <a:p>
            <a:pPr algn="just">
              <a:lnSpc>
                <a:spcPct val="130000"/>
              </a:lnSpc>
            </a:pPr>
            <a:r>
              <a:rPr lang="en-US" altLang="zh-CN" sz="1800"/>
              <a:t>void Point :: setPoint ( int a, int b )  { x = a ;  y = b ; }</a:t>
            </a:r>
          </a:p>
          <a:p>
            <a:pPr algn="just">
              <a:lnSpc>
                <a:spcPct val="180000"/>
              </a:lnSpc>
            </a:pPr>
            <a:r>
              <a:rPr lang="en-US" altLang="zh-CN" sz="1800" b="1" i="1">
                <a:solidFill>
                  <a:srgbClr val="006600"/>
                </a:solidFill>
              </a:rPr>
              <a:t>// </a:t>
            </a:r>
            <a:r>
              <a:rPr lang="zh-CN" altLang="en-US" sz="1800" b="1" i="1">
                <a:solidFill>
                  <a:srgbClr val="006600"/>
                </a:solidFill>
              </a:rPr>
              <a:t>重载插入算符，输出对象数据</a:t>
            </a:r>
          </a:p>
          <a:p>
            <a:pPr algn="just">
              <a:lnSpc>
                <a:spcPct val="130000"/>
              </a:lnSpc>
            </a:pPr>
            <a:r>
              <a:rPr lang="en-US" altLang="zh-CN" sz="1800"/>
              <a:t>ostream &amp;operator&lt;&lt; ( ostream &amp;output , const Point &amp;p )</a:t>
            </a:r>
          </a:p>
          <a:p>
            <a:pPr algn="just">
              <a:lnSpc>
                <a:spcPct val="130000"/>
              </a:lnSpc>
            </a:pPr>
            <a:r>
              <a:rPr lang="en-US" altLang="zh-CN" sz="1800"/>
              <a:t>{ output &lt;&lt; '[' &lt;&lt; p.x &lt;&lt; "," &lt;&lt; p.y &lt;&lt; "]"  ;</a:t>
            </a:r>
          </a:p>
          <a:p>
            <a:pPr algn="just">
              <a:lnSpc>
                <a:spcPct val="130000"/>
              </a:lnSpc>
            </a:pPr>
            <a:r>
              <a:rPr lang="en-US" altLang="zh-CN" sz="1800"/>
              <a:t>     return output ;</a:t>
            </a:r>
          </a:p>
          <a:p>
            <a:pPr algn="just">
              <a:lnSpc>
                <a:spcPct val="130000"/>
              </a:lnSpc>
            </a:pPr>
            <a:r>
              <a:rPr lang="en-US" altLang="zh-CN" sz="1800"/>
              <a:t>}</a:t>
            </a:r>
          </a:p>
        </p:txBody>
      </p:sp>
      <p:sp>
        <p:nvSpPr>
          <p:cNvPr id="606211" name="Rectangle 3"/>
          <p:cNvSpPr>
            <a:spLocks noGrp="1" noChangeArrowheads="1"/>
          </p:cNvSpPr>
          <p:nvPr>
            <p:ph type="title" idx="4294967295"/>
          </p:nvPr>
        </p:nvSpPr>
        <p:spPr>
          <a:xfrm>
            <a:off x="838200" y="404813"/>
            <a:ext cx="7543800" cy="1143000"/>
          </a:xfrm>
          <a:prstGeom prst="rect">
            <a:avLst/>
          </a:prstGeom>
        </p:spPr>
        <p:txBody>
          <a:bodyPr/>
          <a:lstStyle/>
          <a:p>
            <a:r>
              <a:rPr lang="en-US" altLang="zh-CN" sz="100" dirty="0">
                <a:solidFill>
                  <a:schemeClr val="bg1"/>
                </a:solidFill>
                <a:latin typeface="宋体" pitchFamily="2" charset="-122"/>
              </a:rPr>
              <a:t>8.4  </a:t>
            </a:r>
            <a:r>
              <a:rPr lang="zh-CN" altLang="en-US" sz="100" dirty="0">
                <a:solidFill>
                  <a:schemeClr val="bg1"/>
                </a:solidFill>
                <a:latin typeface="宋体" pitchFamily="2" charset="-122"/>
              </a:rPr>
              <a:t>继承的应用实例</a:t>
            </a:r>
            <a:endParaRPr lang="zh-CN" altLang="en-US" sz="1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606210"/>
                                        </p:tgtEl>
                                        <p:attrNameLst>
                                          <p:attrName>style.visibility</p:attrName>
                                        </p:attrNameLst>
                                      </p:cBhvr>
                                      <p:to>
                                        <p:strVal val="visible"/>
                                      </p:to>
                                    </p:set>
                                    <p:animEffect transition="in" filter="slide(fromTop)">
                                      <p:cBhvr>
                                        <p:cTn id="7" dur="500"/>
                                        <p:tgtEl>
                                          <p:spTgt spid="606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210" grpId="0" animBg="1"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ChangeArrowheads="1"/>
          </p:cNvSpPr>
          <p:nvPr/>
        </p:nvSpPr>
        <p:spPr bwMode="auto">
          <a:xfrm>
            <a:off x="685800" y="533400"/>
            <a:ext cx="7924800" cy="5403850"/>
          </a:xfrm>
          <a:prstGeom prst="rect">
            <a:avLst/>
          </a:prstGeom>
          <a:gradFill rotWithShape="0">
            <a:gsLst>
              <a:gs pos="0">
                <a:srgbClr val="FFCC66"/>
              </a:gs>
              <a:gs pos="50000">
                <a:srgbClr val="FFFFFF"/>
              </a:gs>
              <a:gs pos="100000">
                <a:srgbClr val="FFCC66"/>
              </a:gs>
            </a:gsLst>
            <a:lin ang="5400000" scaled="1"/>
          </a:gradFill>
          <a:ln w="9525">
            <a:noFill/>
            <a:miter lim="800000"/>
            <a:headEnd/>
            <a:tailEnd/>
          </a:ln>
          <a:effectLst>
            <a:prstShdw prst="shdw17" dist="53882" dir="2700000">
              <a:srgbClr val="FFCC66">
                <a:gamma/>
                <a:shade val="60000"/>
                <a:invGamma/>
              </a:srgbClr>
            </a:prstShdw>
          </a:effectLst>
        </p:spPr>
        <p:txBody>
          <a:bodyPr>
            <a:spAutoFit/>
          </a:bodyPr>
          <a:lstStyle/>
          <a:p>
            <a:pPr algn="just">
              <a:lnSpc>
                <a:spcPct val="140000"/>
              </a:lnSpc>
            </a:pPr>
            <a:r>
              <a:rPr lang="en-US" altLang="zh-CN" sz="2000" b="1" i="1" dirty="0">
                <a:solidFill>
                  <a:srgbClr val="008000"/>
                </a:solidFill>
              </a:rPr>
              <a:t>// Circle </a:t>
            </a:r>
            <a:r>
              <a:rPr lang="zh-CN" altLang="en-US" sz="2000" b="1" i="1" dirty="0">
                <a:solidFill>
                  <a:srgbClr val="008000"/>
                </a:solidFill>
              </a:rPr>
              <a:t>类的成员函数</a:t>
            </a:r>
            <a:r>
              <a:rPr lang="zh-CN" altLang="en-US" sz="1800" dirty="0"/>
              <a:t> </a:t>
            </a:r>
          </a:p>
          <a:p>
            <a:pPr algn="just">
              <a:lnSpc>
                <a:spcPct val="140000"/>
              </a:lnSpc>
            </a:pPr>
            <a:r>
              <a:rPr lang="en-US" altLang="zh-CN" sz="1800" b="1" i="1" dirty="0">
                <a:solidFill>
                  <a:srgbClr val="006600"/>
                </a:solidFill>
              </a:rPr>
              <a:t>// </a:t>
            </a:r>
            <a:r>
              <a:rPr lang="zh-CN" altLang="en-US" sz="1800" b="1" i="1" dirty="0">
                <a:solidFill>
                  <a:srgbClr val="006600"/>
                </a:solidFill>
              </a:rPr>
              <a:t>带初始化式构造函数，首先调用基类构造函数</a:t>
            </a:r>
          </a:p>
          <a:p>
            <a:pPr algn="just">
              <a:lnSpc>
                <a:spcPct val="140000"/>
              </a:lnSpc>
            </a:pPr>
            <a:r>
              <a:rPr lang="en-US" altLang="zh-CN" sz="1800" b="1" dirty="0"/>
              <a:t>Circle::Circle( double r, </a:t>
            </a:r>
            <a:r>
              <a:rPr lang="en-US" altLang="zh-CN" sz="1800" b="1" dirty="0" err="1"/>
              <a:t>int</a:t>
            </a:r>
            <a:r>
              <a:rPr lang="en-US" altLang="zh-CN" sz="1800" b="1" dirty="0"/>
              <a:t> a, </a:t>
            </a:r>
            <a:r>
              <a:rPr lang="en-US" altLang="zh-CN" sz="1800" b="1" dirty="0" err="1"/>
              <a:t>int</a:t>
            </a:r>
            <a:r>
              <a:rPr lang="en-US" altLang="zh-CN" sz="1800" b="1" dirty="0"/>
              <a:t> b ): Point( a, b )  { </a:t>
            </a:r>
            <a:r>
              <a:rPr lang="en-US" altLang="zh-CN" sz="1800" b="1" dirty="0" err="1"/>
              <a:t>setRadius</a:t>
            </a:r>
            <a:r>
              <a:rPr lang="en-US" altLang="zh-CN" sz="1800" b="1" dirty="0"/>
              <a:t> ( r ); }</a:t>
            </a:r>
          </a:p>
          <a:p>
            <a:pPr algn="just">
              <a:lnSpc>
                <a:spcPct val="140000"/>
              </a:lnSpc>
            </a:pPr>
            <a:r>
              <a:rPr lang="en-US" altLang="zh-CN" sz="1800" b="1" i="1" dirty="0">
                <a:solidFill>
                  <a:srgbClr val="006600"/>
                </a:solidFill>
              </a:rPr>
              <a:t>// </a:t>
            </a:r>
            <a:r>
              <a:rPr lang="zh-CN" altLang="en-US" sz="1800" b="1" i="1" dirty="0">
                <a:solidFill>
                  <a:srgbClr val="006600"/>
                </a:solidFill>
              </a:rPr>
              <a:t>对半径置值</a:t>
            </a:r>
          </a:p>
          <a:p>
            <a:pPr algn="just">
              <a:lnSpc>
                <a:spcPct val="110000"/>
              </a:lnSpc>
            </a:pPr>
            <a:r>
              <a:rPr lang="en-US" altLang="zh-CN" sz="1800" dirty="0"/>
              <a:t>void Circle::</a:t>
            </a:r>
            <a:r>
              <a:rPr lang="en-US" altLang="zh-CN" sz="1800" dirty="0" err="1"/>
              <a:t>setRadius</a:t>
            </a:r>
            <a:r>
              <a:rPr lang="en-US" altLang="zh-CN" sz="1800" dirty="0"/>
              <a:t> ( double r )  { radius = ( r &gt;= 0 ? r : 0 ); }</a:t>
            </a:r>
          </a:p>
          <a:p>
            <a:pPr algn="just">
              <a:lnSpc>
                <a:spcPct val="160000"/>
              </a:lnSpc>
            </a:pPr>
            <a:r>
              <a:rPr lang="en-US" altLang="zh-CN" sz="1800" b="1" i="1" dirty="0">
                <a:solidFill>
                  <a:srgbClr val="006600"/>
                </a:solidFill>
              </a:rPr>
              <a:t>// </a:t>
            </a:r>
            <a:r>
              <a:rPr lang="zh-CN" altLang="en-US" sz="1800" b="1" i="1" dirty="0">
                <a:solidFill>
                  <a:srgbClr val="006600"/>
                </a:solidFill>
              </a:rPr>
              <a:t>返回半径值</a:t>
            </a:r>
          </a:p>
          <a:p>
            <a:pPr algn="just"/>
            <a:r>
              <a:rPr lang="en-US" altLang="zh-CN" sz="1800" dirty="0"/>
              <a:t>double Circle::</a:t>
            </a:r>
            <a:r>
              <a:rPr lang="en-US" altLang="zh-CN" sz="1800" dirty="0" err="1"/>
              <a:t>getRadius</a:t>
            </a:r>
            <a:r>
              <a:rPr lang="en-US" altLang="zh-CN" sz="1800" dirty="0"/>
              <a:t>() </a:t>
            </a:r>
            <a:r>
              <a:rPr lang="en-US" altLang="zh-CN" sz="1800" dirty="0" err="1"/>
              <a:t>const</a:t>
            </a:r>
            <a:r>
              <a:rPr lang="en-US" altLang="zh-CN" sz="1800" dirty="0"/>
              <a:t> { return  radius; }</a:t>
            </a:r>
          </a:p>
          <a:p>
            <a:pPr algn="just">
              <a:lnSpc>
                <a:spcPct val="170000"/>
              </a:lnSpc>
            </a:pPr>
            <a:r>
              <a:rPr lang="en-US" altLang="zh-CN" sz="1800" b="1" i="1" dirty="0">
                <a:solidFill>
                  <a:srgbClr val="006600"/>
                </a:solidFill>
              </a:rPr>
              <a:t>// </a:t>
            </a:r>
            <a:r>
              <a:rPr lang="zh-CN" altLang="en-US" sz="1800" b="1" i="1" dirty="0">
                <a:solidFill>
                  <a:srgbClr val="006600"/>
                </a:solidFill>
              </a:rPr>
              <a:t>计算并返回面积值</a:t>
            </a:r>
          </a:p>
          <a:p>
            <a:pPr algn="just"/>
            <a:r>
              <a:rPr lang="en-US" altLang="zh-CN" sz="1800" dirty="0"/>
              <a:t>double Circle::area() </a:t>
            </a:r>
            <a:r>
              <a:rPr lang="en-US" altLang="zh-CN" sz="1800" dirty="0" err="1"/>
              <a:t>const</a:t>
            </a:r>
            <a:r>
              <a:rPr lang="en-US" altLang="zh-CN" sz="1800" dirty="0"/>
              <a:t>  { return  3.14158 * radius * radius ; }</a:t>
            </a:r>
          </a:p>
          <a:p>
            <a:pPr algn="just">
              <a:lnSpc>
                <a:spcPct val="170000"/>
              </a:lnSpc>
            </a:pPr>
            <a:r>
              <a:rPr lang="en-US" altLang="zh-CN" sz="1800" b="1" i="1" dirty="0">
                <a:solidFill>
                  <a:srgbClr val="006600"/>
                </a:solidFill>
              </a:rPr>
              <a:t>// </a:t>
            </a:r>
            <a:r>
              <a:rPr lang="zh-CN" altLang="en-US" sz="1800" b="1" i="1" dirty="0">
                <a:solidFill>
                  <a:srgbClr val="006600"/>
                </a:solidFill>
              </a:rPr>
              <a:t>输出圆心坐标和半径值</a:t>
            </a:r>
          </a:p>
          <a:p>
            <a:pPr algn="just">
              <a:lnSpc>
                <a:spcPct val="110000"/>
              </a:lnSpc>
            </a:pPr>
            <a:r>
              <a:rPr lang="en-US" altLang="zh-CN" sz="1800" dirty="0" err="1"/>
              <a:t>ostream</a:t>
            </a:r>
            <a:r>
              <a:rPr lang="en-US" altLang="zh-CN" sz="1800" dirty="0"/>
              <a:t> &amp; operator&lt;&lt; ( </a:t>
            </a:r>
            <a:r>
              <a:rPr lang="en-US" altLang="zh-CN" sz="1800" dirty="0" err="1"/>
              <a:t>ostream</a:t>
            </a:r>
            <a:r>
              <a:rPr lang="en-US" altLang="zh-CN" sz="1800" dirty="0"/>
              <a:t> &amp;output, </a:t>
            </a:r>
            <a:r>
              <a:rPr lang="en-US" altLang="zh-CN" sz="1800" dirty="0" err="1"/>
              <a:t>const</a:t>
            </a:r>
            <a:r>
              <a:rPr lang="en-US" altLang="zh-CN" sz="1800" dirty="0"/>
              <a:t> Circle &amp;c)</a:t>
            </a:r>
          </a:p>
          <a:p>
            <a:pPr algn="just">
              <a:lnSpc>
                <a:spcPct val="110000"/>
              </a:lnSpc>
            </a:pPr>
            <a:r>
              <a:rPr lang="en-US" altLang="zh-CN" sz="1800" dirty="0"/>
              <a:t>{ output &lt;&lt; "Center = " &lt;&lt; '[' &lt;&lt; </a:t>
            </a:r>
            <a:r>
              <a:rPr lang="en-US" altLang="zh-CN" sz="1800" dirty="0" err="1"/>
              <a:t>c.x</a:t>
            </a:r>
            <a:r>
              <a:rPr lang="en-US" altLang="zh-CN" sz="1800" dirty="0"/>
              <a:t> &lt;&lt; "," &lt;&lt; </a:t>
            </a:r>
            <a:r>
              <a:rPr lang="en-US" altLang="zh-CN" sz="1800" dirty="0" err="1"/>
              <a:t>c.y</a:t>
            </a:r>
            <a:r>
              <a:rPr lang="en-US" altLang="zh-CN" sz="1800" dirty="0"/>
              <a:t> &lt;&lt; "]" &lt;&lt; "; Radius = "</a:t>
            </a:r>
          </a:p>
          <a:p>
            <a:pPr algn="just">
              <a:lnSpc>
                <a:spcPct val="110000"/>
              </a:lnSpc>
            </a:pPr>
            <a:r>
              <a:rPr lang="en-US" altLang="zh-CN" sz="1800" dirty="0"/>
              <a:t>              &lt;&lt; </a:t>
            </a:r>
            <a:r>
              <a:rPr lang="en-US" altLang="zh-CN" sz="1800" dirty="0" err="1"/>
              <a:t>setiosflags</a:t>
            </a:r>
            <a:r>
              <a:rPr lang="en-US" altLang="zh-CN" sz="1800" dirty="0"/>
              <a:t>(</a:t>
            </a:r>
            <a:r>
              <a:rPr lang="en-US" altLang="zh-CN" sz="1800" dirty="0" err="1"/>
              <a:t>ios</a:t>
            </a:r>
            <a:r>
              <a:rPr lang="en-US" altLang="zh-CN" sz="1800" dirty="0"/>
              <a:t>::</a:t>
            </a:r>
            <a:r>
              <a:rPr lang="en-US" altLang="zh-CN" sz="1800" dirty="0" err="1"/>
              <a:t>fixed|ios</a:t>
            </a:r>
            <a:r>
              <a:rPr lang="en-US" altLang="zh-CN" sz="1800" dirty="0"/>
              <a:t>::</a:t>
            </a:r>
            <a:r>
              <a:rPr lang="en-US" altLang="zh-CN" sz="1800" dirty="0" err="1"/>
              <a:t>showpoint</a:t>
            </a:r>
            <a:r>
              <a:rPr lang="en-US" altLang="zh-CN" sz="1800" dirty="0"/>
              <a:t>) &lt;&lt; </a:t>
            </a:r>
            <a:r>
              <a:rPr lang="en-US" altLang="zh-CN" sz="1800" dirty="0" err="1"/>
              <a:t>setprecision</a:t>
            </a:r>
            <a:r>
              <a:rPr lang="en-US" altLang="zh-CN" sz="1800" dirty="0"/>
              <a:t>(2) &lt;&lt; </a:t>
            </a:r>
            <a:r>
              <a:rPr lang="en-US" altLang="zh-CN" sz="1800" dirty="0" err="1"/>
              <a:t>c.radius</a:t>
            </a:r>
            <a:r>
              <a:rPr lang="en-US" altLang="zh-CN" sz="1800" dirty="0"/>
              <a:t> ;</a:t>
            </a:r>
          </a:p>
          <a:p>
            <a:pPr algn="just">
              <a:lnSpc>
                <a:spcPct val="110000"/>
              </a:lnSpc>
            </a:pPr>
            <a:r>
              <a:rPr lang="en-US" altLang="zh-CN" sz="1800" dirty="0"/>
              <a:t>   return  output ;</a:t>
            </a:r>
          </a:p>
          <a:p>
            <a:pPr algn="just">
              <a:lnSpc>
                <a:spcPct val="110000"/>
              </a:lnSpc>
            </a:pPr>
            <a:r>
              <a:rPr lang="en-US" altLang="zh-CN" sz="1800" dirty="0"/>
              <a:t>}</a:t>
            </a:r>
            <a:r>
              <a:rPr lang="en-US" altLang="zh-CN" sz="1800" dirty="0">
                <a:cs typeface="Times New Roman" pitchFamily="18" charset="0"/>
              </a:rPr>
              <a:t> </a:t>
            </a:r>
          </a:p>
        </p:txBody>
      </p:sp>
      <p:sp>
        <p:nvSpPr>
          <p:cNvPr id="607235" name="Rectangle 3"/>
          <p:cNvSpPr>
            <a:spLocks noGrp="1" noChangeArrowheads="1"/>
          </p:cNvSpPr>
          <p:nvPr>
            <p:ph type="title" idx="4294967295"/>
          </p:nvPr>
        </p:nvSpPr>
        <p:spPr>
          <a:xfrm>
            <a:off x="838200" y="533400"/>
            <a:ext cx="7543800" cy="1143000"/>
          </a:xfrm>
          <a:prstGeom prst="rect">
            <a:avLst/>
          </a:prstGeom>
        </p:spPr>
        <p:txBody>
          <a:bodyPr/>
          <a:lstStyle/>
          <a:p>
            <a:r>
              <a:rPr lang="en-US" altLang="zh-CN" sz="100" dirty="0">
                <a:solidFill>
                  <a:schemeClr val="bg1"/>
                </a:solidFill>
                <a:latin typeface="宋体" pitchFamily="2" charset="-122"/>
              </a:rPr>
              <a:t>8.4  </a:t>
            </a:r>
            <a:r>
              <a:rPr lang="zh-CN" altLang="en-US" sz="100" dirty="0">
                <a:solidFill>
                  <a:schemeClr val="bg1"/>
                </a:solidFill>
                <a:latin typeface="宋体" pitchFamily="2" charset="-122"/>
              </a:rPr>
              <a:t>继承的应用实例</a:t>
            </a:r>
            <a:endParaRPr lang="zh-CN" altLang="en-US" sz="1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607234"/>
                                        </p:tgtEl>
                                        <p:attrNameLst>
                                          <p:attrName>style.visibility</p:attrName>
                                        </p:attrNameLst>
                                      </p:cBhvr>
                                      <p:to>
                                        <p:strVal val="visible"/>
                                      </p:to>
                                    </p:set>
                                    <p:animEffect transition="in" filter="slide(fromTop)">
                                      <p:cBhvr>
                                        <p:cTn id="7" dur="500"/>
                                        <p:tgtEl>
                                          <p:spTgt spid="607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7234" grpId="0" animBg="1"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ChangeArrowheads="1"/>
          </p:cNvSpPr>
          <p:nvPr/>
        </p:nvSpPr>
        <p:spPr bwMode="auto">
          <a:xfrm>
            <a:off x="533400" y="584200"/>
            <a:ext cx="8153400" cy="5816600"/>
          </a:xfrm>
          <a:prstGeom prst="rect">
            <a:avLst/>
          </a:prstGeom>
          <a:gradFill rotWithShape="0">
            <a:gsLst>
              <a:gs pos="0">
                <a:srgbClr val="DCB114"/>
              </a:gs>
              <a:gs pos="50000">
                <a:srgbClr val="FFFFFF"/>
              </a:gs>
              <a:gs pos="100000">
                <a:srgbClr val="DCB114"/>
              </a:gs>
            </a:gsLst>
            <a:lin ang="5400000" scaled="1"/>
          </a:gradFill>
          <a:ln w="9525">
            <a:noFill/>
            <a:miter lim="800000"/>
            <a:headEnd/>
            <a:tailEnd/>
          </a:ln>
          <a:effectLst>
            <a:prstShdw prst="shdw17" dist="53882" dir="2700000">
              <a:srgbClr val="DCB114">
                <a:gamma/>
                <a:shade val="60000"/>
                <a:invGamma/>
              </a:srgbClr>
            </a:prstShdw>
          </a:effectLst>
        </p:spPr>
        <p:txBody>
          <a:bodyPr>
            <a:spAutoFit/>
          </a:bodyPr>
          <a:lstStyle/>
          <a:p>
            <a:pPr algn="just">
              <a:lnSpc>
                <a:spcPct val="120000"/>
              </a:lnSpc>
            </a:pPr>
            <a:r>
              <a:rPr lang="en-US" altLang="zh-CN" sz="2000" b="1" i="1" dirty="0">
                <a:solidFill>
                  <a:srgbClr val="008000"/>
                </a:solidFill>
              </a:rPr>
              <a:t>// Cylinder </a:t>
            </a:r>
            <a:r>
              <a:rPr lang="zh-CN" altLang="en-US" sz="2000" b="1" i="1" dirty="0">
                <a:solidFill>
                  <a:srgbClr val="008000"/>
                </a:solidFill>
              </a:rPr>
              <a:t>类的成员函数</a:t>
            </a:r>
            <a:endParaRPr lang="zh-CN" altLang="en-US" sz="1800" dirty="0"/>
          </a:p>
          <a:p>
            <a:pPr algn="just">
              <a:lnSpc>
                <a:spcPct val="120000"/>
              </a:lnSpc>
            </a:pPr>
            <a:r>
              <a:rPr lang="en-US" altLang="zh-CN" sz="1800" b="1" i="1" dirty="0">
                <a:solidFill>
                  <a:srgbClr val="006600"/>
                </a:solidFill>
              </a:rPr>
              <a:t>// </a:t>
            </a:r>
            <a:r>
              <a:rPr lang="zh-CN" altLang="en-US" sz="1800" b="1" i="1" dirty="0">
                <a:solidFill>
                  <a:srgbClr val="006600"/>
                </a:solidFill>
              </a:rPr>
              <a:t>带初始化式构造函数，首先调用基类构造函数</a:t>
            </a:r>
            <a:r>
              <a:rPr lang="zh-CN" altLang="en-US" sz="1800" b="1" dirty="0">
                <a:solidFill>
                  <a:srgbClr val="006600"/>
                </a:solidFill>
              </a:rPr>
              <a:t> </a:t>
            </a:r>
          </a:p>
          <a:p>
            <a:pPr algn="just">
              <a:lnSpc>
                <a:spcPct val="90000"/>
              </a:lnSpc>
            </a:pPr>
            <a:r>
              <a:rPr lang="en-US" altLang="zh-CN" sz="1800" b="1" dirty="0"/>
              <a:t>Cylinder::Cylinder(double h, double r, </a:t>
            </a:r>
            <a:r>
              <a:rPr lang="en-US" altLang="zh-CN" sz="1800" b="1" dirty="0" err="1"/>
              <a:t>int</a:t>
            </a:r>
            <a:r>
              <a:rPr lang="en-US" altLang="zh-CN" sz="1800" b="1" dirty="0"/>
              <a:t> x, </a:t>
            </a:r>
            <a:r>
              <a:rPr lang="en-US" altLang="zh-CN" sz="1800" b="1" dirty="0" err="1"/>
              <a:t>int</a:t>
            </a:r>
            <a:r>
              <a:rPr lang="en-US" altLang="zh-CN" sz="1800" b="1" dirty="0"/>
              <a:t> y):Circle(</a:t>
            </a:r>
            <a:r>
              <a:rPr lang="en-US" altLang="zh-CN" sz="1800" b="1" dirty="0" err="1"/>
              <a:t>r,x,y</a:t>
            </a:r>
            <a:r>
              <a:rPr lang="en-US" altLang="zh-CN" sz="1800" b="1" dirty="0"/>
              <a:t>)  { </a:t>
            </a:r>
            <a:r>
              <a:rPr lang="en-US" altLang="zh-CN" sz="1800" b="1" dirty="0" err="1"/>
              <a:t>setHeight</a:t>
            </a:r>
            <a:r>
              <a:rPr lang="en-US" altLang="zh-CN" sz="1800" b="1" dirty="0"/>
              <a:t>(h); }</a:t>
            </a:r>
          </a:p>
          <a:p>
            <a:pPr algn="just">
              <a:lnSpc>
                <a:spcPct val="150000"/>
              </a:lnSpc>
            </a:pPr>
            <a:r>
              <a:rPr lang="en-US" altLang="zh-CN" sz="1800" b="1" i="1" dirty="0">
                <a:solidFill>
                  <a:srgbClr val="006600"/>
                </a:solidFill>
              </a:rPr>
              <a:t>// </a:t>
            </a:r>
            <a:r>
              <a:rPr lang="zh-CN" altLang="en-US" sz="1800" b="1" i="1" dirty="0">
                <a:solidFill>
                  <a:srgbClr val="006600"/>
                </a:solidFill>
              </a:rPr>
              <a:t>对高度置值</a:t>
            </a:r>
          </a:p>
          <a:p>
            <a:pPr algn="just">
              <a:lnSpc>
                <a:spcPct val="90000"/>
              </a:lnSpc>
            </a:pPr>
            <a:r>
              <a:rPr lang="en-US" altLang="zh-CN" sz="1800" dirty="0"/>
              <a:t>void Cylinder::</a:t>
            </a:r>
            <a:r>
              <a:rPr lang="en-US" altLang="zh-CN" sz="1800" dirty="0" err="1"/>
              <a:t>setHeight</a:t>
            </a:r>
            <a:r>
              <a:rPr lang="en-US" altLang="zh-CN" sz="1800" dirty="0"/>
              <a:t>(double h)  { height = ( h &gt;= 0 ? h : 0 ); }</a:t>
            </a:r>
          </a:p>
          <a:p>
            <a:pPr algn="just">
              <a:lnSpc>
                <a:spcPct val="150000"/>
              </a:lnSpc>
            </a:pPr>
            <a:r>
              <a:rPr lang="en-US" altLang="zh-CN" sz="1800" b="1" i="1" dirty="0">
                <a:solidFill>
                  <a:srgbClr val="006600"/>
                </a:solidFill>
              </a:rPr>
              <a:t>// </a:t>
            </a:r>
            <a:r>
              <a:rPr lang="zh-CN" altLang="en-US" sz="1800" b="1" i="1" dirty="0">
                <a:solidFill>
                  <a:srgbClr val="006600"/>
                </a:solidFill>
              </a:rPr>
              <a:t>返回高度值</a:t>
            </a:r>
          </a:p>
          <a:p>
            <a:pPr algn="just">
              <a:lnSpc>
                <a:spcPct val="90000"/>
              </a:lnSpc>
            </a:pPr>
            <a:r>
              <a:rPr lang="en-US" altLang="zh-CN" sz="1800" dirty="0"/>
              <a:t>double Cylinder::</a:t>
            </a:r>
            <a:r>
              <a:rPr lang="en-US" altLang="zh-CN" sz="1800" dirty="0" err="1"/>
              <a:t>getHeight</a:t>
            </a:r>
            <a:r>
              <a:rPr lang="en-US" altLang="zh-CN" sz="1800" dirty="0"/>
              <a:t>() </a:t>
            </a:r>
            <a:r>
              <a:rPr lang="en-US" altLang="zh-CN" sz="1800" dirty="0" err="1"/>
              <a:t>const</a:t>
            </a:r>
            <a:r>
              <a:rPr lang="en-US" altLang="zh-CN" sz="1800" dirty="0"/>
              <a:t> { return height; }</a:t>
            </a:r>
          </a:p>
          <a:p>
            <a:pPr algn="just">
              <a:lnSpc>
                <a:spcPct val="150000"/>
              </a:lnSpc>
            </a:pPr>
            <a:r>
              <a:rPr lang="en-US" altLang="zh-CN" sz="1800" b="1" i="1" dirty="0">
                <a:solidFill>
                  <a:srgbClr val="006600"/>
                </a:solidFill>
              </a:rPr>
              <a:t>// </a:t>
            </a:r>
            <a:r>
              <a:rPr lang="zh-CN" altLang="en-US" sz="1800" b="1" i="1" dirty="0">
                <a:solidFill>
                  <a:srgbClr val="006600"/>
                </a:solidFill>
              </a:rPr>
              <a:t>计算并返回圆柱体的表面积</a:t>
            </a:r>
          </a:p>
          <a:p>
            <a:pPr algn="just">
              <a:lnSpc>
                <a:spcPct val="90000"/>
              </a:lnSpc>
            </a:pPr>
            <a:r>
              <a:rPr lang="en-US" altLang="zh-CN" sz="1800" dirty="0"/>
              <a:t>double Cylinder::area() </a:t>
            </a:r>
            <a:r>
              <a:rPr lang="en-US" altLang="zh-CN" sz="1800" dirty="0" err="1"/>
              <a:t>const</a:t>
            </a:r>
            <a:r>
              <a:rPr lang="en-US" altLang="zh-CN" sz="1800" dirty="0"/>
              <a:t>  { return  2*Circle::area()+2*3.14158*radius*height; }</a:t>
            </a:r>
          </a:p>
          <a:p>
            <a:pPr algn="just">
              <a:lnSpc>
                <a:spcPct val="150000"/>
              </a:lnSpc>
            </a:pPr>
            <a:r>
              <a:rPr lang="en-US" altLang="zh-CN" sz="1800" b="1" i="1" dirty="0">
                <a:solidFill>
                  <a:srgbClr val="006600"/>
                </a:solidFill>
              </a:rPr>
              <a:t>// </a:t>
            </a:r>
            <a:r>
              <a:rPr lang="zh-CN" altLang="en-US" sz="1800" b="1" i="1" dirty="0">
                <a:solidFill>
                  <a:srgbClr val="006600"/>
                </a:solidFill>
              </a:rPr>
              <a:t>计算并返回圆柱体的体积</a:t>
            </a:r>
          </a:p>
          <a:p>
            <a:pPr algn="just">
              <a:lnSpc>
                <a:spcPct val="90000"/>
              </a:lnSpc>
            </a:pPr>
            <a:r>
              <a:rPr lang="en-US" altLang="zh-CN" sz="1800" dirty="0"/>
              <a:t>double Cylinder::volume() </a:t>
            </a:r>
            <a:r>
              <a:rPr lang="en-US" altLang="zh-CN" sz="1800" dirty="0" err="1"/>
              <a:t>const</a:t>
            </a:r>
            <a:r>
              <a:rPr lang="en-US" altLang="zh-CN" sz="1800" dirty="0"/>
              <a:t>  { return  Circle::area()*height; }</a:t>
            </a:r>
          </a:p>
          <a:p>
            <a:pPr algn="just">
              <a:lnSpc>
                <a:spcPct val="150000"/>
              </a:lnSpc>
            </a:pPr>
            <a:r>
              <a:rPr lang="en-US" altLang="zh-CN" sz="1800" b="1" i="1" dirty="0">
                <a:solidFill>
                  <a:srgbClr val="006600"/>
                </a:solidFill>
              </a:rPr>
              <a:t>// </a:t>
            </a:r>
            <a:r>
              <a:rPr lang="zh-CN" altLang="en-US" sz="1800" b="1" i="1" dirty="0">
                <a:solidFill>
                  <a:srgbClr val="006600"/>
                </a:solidFill>
              </a:rPr>
              <a:t>输出数据成员圆心坐标、半径和高度值</a:t>
            </a:r>
          </a:p>
          <a:p>
            <a:pPr algn="just">
              <a:lnSpc>
                <a:spcPct val="80000"/>
              </a:lnSpc>
            </a:pPr>
            <a:r>
              <a:rPr lang="en-US" altLang="zh-CN" sz="1800" dirty="0" err="1"/>
              <a:t>ostream</a:t>
            </a:r>
            <a:r>
              <a:rPr lang="en-US" altLang="zh-CN" sz="1800" dirty="0"/>
              <a:t> &amp;operator&lt;&lt; ( </a:t>
            </a:r>
            <a:r>
              <a:rPr lang="en-US" altLang="zh-CN" sz="1800" dirty="0" err="1"/>
              <a:t>ostream</a:t>
            </a:r>
            <a:r>
              <a:rPr lang="en-US" altLang="zh-CN" sz="1800" dirty="0"/>
              <a:t> &amp;output, </a:t>
            </a:r>
            <a:r>
              <a:rPr lang="en-US" altLang="zh-CN" sz="1800" dirty="0" err="1"/>
              <a:t>const</a:t>
            </a:r>
            <a:r>
              <a:rPr lang="en-US" altLang="zh-CN" sz="1800" dirty="0"/>
              <a:t> Cylinder &amp;cy )</a:t>
            </a:r>
          </a:p>
          <a:p>
            <a:pPr algn="just">
              <a:lnSpc>
                <a:spcPct val="110000"/>
              </a:lnSpc>
            </a:pPr>
            <a:r>
              <a:rPr lang="en-US" altLang="zh-CN" sz="1800" dirty="0"/>
              <a:t>{ output &lt;&lt; "Center = " &lt;&lt; '[' &lt;&lt; </a:t>
            </a:r>
            <a:r>
              <a:rPr lang="en-US" altLang="zh-CN" sz="1800" dirty="0" err="1"/>
              <a:t>cy.x</a:t>
            </a:r>
            <a:r>
              <a:rPr lang="en-US" altLang="zh-CN" sz="1800" dirty="0"/>
              <a:t> &lt;&lt; "," &lt;&lt; </a:t>
            </a:r>
            <a:r>
              <a:rPr lang="en-US" altLang="zh-CN" sz="1800" dirty="0" err="1"/>
              <a:t>cy.y</a:t>
            </a:r>
            <a:r>
              <a:rPr lang="en-US" altLang="zh-CN" sz="1800" dirty="0"/>
              <a:t> &lt;&lt; "]" &lt;&lt; "; Radius = "</a:t>
            </a:r>
          </a:p>
          <a:p>
            <a:pPr algn="just">
              <a:lnSpc>
                <a:spcPct val="110000"/>
              </a:lnSpc>
            </a:pPr>
            <a:r>
              <a:rPr lang="en-US" altLang="zh-CN" sz="1800" dirty="0"/>
              <a:t>                &lt;&lt; </a:t>
            </a:r>
            <a:r>
              <a:rPr lang="en-US" altLang="zh-CN" sz="1800" dirty="0" err="1"/>
              <a:t>setiosflags</a:t>
            </a:r>
            <a:r>
              <a:rPr lang="en-US" altLang="zh-CN" sz="1800" dirty="0"/>
              <a:t>(</a:t>
            </a:r>
            <a:r>
              <a:rPr lang="en-US" altLang="zh-CN" sz="1800" dirty="0" err="1"/>
              <a:t>ios</a:t>
            </a:r>
            <a:r>
              <a:rPr lang="en-US" altLang="zh-CN" sz="1800" dirty="0"/>
              <a:t>::</a:t>
            </a:r>
            <a:r>
              <a:rPr lang="en-US" altLang="zh-CN" sz="1800" dirty="0" err="1"/>
              <a:t>fixed|ios</a:t>
            </a:r>
            <a:r>
              <a:rPr lang="en-US" altLang="zh-CN" sz="1800" dirty="0"/>
              <a:t>::</a:t>
            </a:r>
            <a:r>
              <a:rPr lang="en-US" altLang="zh-CN" sz="1800" dirty="0" err="1"/>
              <a:t>showpoint</a:t>
            </a:r>
            <a:r>
              <a:rPr lang="en-US" altLang="zh-CN" sz="1800" dirty="0"/>
              <a:t>) &lt;&lt; </a:t>
            </a:r>
            <a:r>
              <a:rPr lang="en-US" altLang="zh-CN" sz="1800" dirty="0" err="1"/>
              <a:t>setprecision</a:t>
            </a:r>
            <a:r>
              <a:rPr lang="en-US" altLang="zh-CN" sz="1800" dirty="0"/>
              <a:t>(2) &lt;&lt; </a:t>
            </a:r>
            <a:r>
              <a:rPr lang="en-US" altLang="zh-CN" sz="1800" dirty="0" err="1"/>
              <a:t>cy.radius</a:t>
            </a:r>
            <a:endParaRPr lang="en-US" altLang="zh-CN" sz="1800" dirty="0"/>
          </a:p>
          <a:p>
            <a:pPr algn="just">
              <a:lnSpc>
                <a:spcPct val="110000"/>
              </a:lnSpc>
            </a:pPr>
            <a:r>
              <a:rPr lang="en-US" altLang="zh-CN" sz="1800" dirty="0"/>
              <a:t>                &lt;&lt; "; Height = " &lt;&lt; </a:t>
            </a:r>
            <a:r>
              <a:rPr lang="en-US" altLang="zh-CN" sz="1800" dirty="0" err="1"/>
              <a:t>cy.height</a:t>
            </a:r>
            <a:r>
              <a:rPr lang="en-US" altLang="zh-CN" sz="1800" dirty="0"/>
              <a:t> &lt;&lt; </a:t>
            </a:r>
            <a:r>
              <a:rPr lang="en-US" altLang="zh-CN" sz="1800" dirty="0" err="1"/>
              <a:t>endl</a:t>
            </a:r>
            <a:r>
              <a:rPr lang="en-US" altLang="zh-CN" sz="1800" dirty="0"/>
              <a:t> ;</a:t>
            </a:r>
          </a:p>
          <a:p>
            <a:pPr algn="just">
              <a:lnSpc>
                <a:spcPct val="110000"/>
              </a:lnSpc>
            </a:pPr>
            <a:r>
              <a:rPr lang="en-US" altLang="zh-CN" sz="1800" dirty="0"/>
              <a:t>     return output;</a:t>
            </a:r>
          </a:p>
          <a:p>
            <a:pPr algn="just">
              <a:lnSpc>
                <a:spcPct val="110000"/>
              </a:lnSpc>
            </a:pPr>
            <a:r>
              <a:rPr lang="en-US" altLang="zh-CN" sz="1800" dirty="0"/>
              <a:t>}</a:t>
            </a:r>
            <a:r>
              <a:rPr lang="en-US" altLang="zh-CN" sz="1800" dirty="0">
                <a:cs typeface="Times New Roman" pitchFamily="18" charset="0"/>
              </a:rPr>
              <a:t> </a:t>
            </a:r>
          </a:p>
        </p:txBody>
      </p:sp>
      <p:sp>
        <p:nvSpPr>
          <p:cNvPr id="608259" name="Rectangle 3"/>
          <p:cNvSpPr>
            <a:spLocks noGrp="1" noChangeArrowheads="1"/>
          </p:cNvSpPr>
          <p:nvPr>
            <p:ph type="title" idx="4294967295"/>
          </p:nvPr>
        </p:nvSpPr>
        <p:spPr>
          <a:xfrm>
            <a:off x="838200" y="533400"/>
            <a:ext cx="7543800" cy="1143000"/>
          </a:xfrm>
          <a:prstGeom prst="rect">
            <a:avLst/>
          </a:prstGeom>
        </p:spPr>
        <p:txBody>
          <a:bodyPr/>
          <a:lstStyle/>
          <a:p>
            <a:r>
              <a:rPr lang="en-US" altLang="zh-CN" sz="100" dirty="0">
                <a:solidFill>
                  <a:schemeClr val="bg1"/>
                </a:solidFill>
                <a:latin typeface="宋体" pitchFamily="2" charset="-122"/>
              </a:rPr>
              <a:t>8.4  </a:t>
            </a:r>
            <a:r>
              <a:rPr lang="zh-CN" altLang="en-US" sz="100" dirty="0">
                <a:solidFill>
                  <a:schemeClr val="bg1"/>
                </a:solidFill>
                <a:latin typeface="宋体" pitchFamily="2" charset="-122"/>
              </a:rPr>
              <a:t>继承的应用实例</a:t>
            </a:r>
            <a:endParaRPr lang="zh-CN" altLang="en-US" sz="1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608258"/>
                                        </p:tgtEl>
                                        <p:attrNameLst>
                                          <p:attrName>style.visibility</p:attrName>
                                        </p:attrNameLst>
                                      </p:cBhvr>
                                      <p:to>
                                        <p:strVal val="visible"/>
                                      </p:to>
                                    </p:set>
                                    <p:animEffect transition="in" filter="slide(fromTop)">
                                      <p:cBhvr>
                                        <p:cTn id="7" dur="500"/>
                                        <p:tgtEl>
                                          <p:spTgt spid="608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8258" grpId="0" animBg="1"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Text Box 2"/>
          <p:cNvSpPr txBox="1">
            <a:spLocks noChangeArrowheads="1"/>
          </p:cNvSpPr>
          <p:nvPr/>
        </p:nvSpPr>
        <p:spPr bwMode="auto">
          <a:xfrm>
            <a:off x="609600" y="152400"/>
            <a:ext cx="8305800" cy="6554788"/>
          </a:xfrm>
          <a:prstGeom prst="rect">
            <a:avLst/>
          </a:prstGeom>
          <a:noFill/>
          <a:ln w="9525">
            <a:noFill/>
            <a:miter lim="800000"/>
            <a:headEnd/>
            <a:tailEnd/>
          </a:ln>
          <a:effectLst/>
        </p:spPr>
        <p:txBody>
          <a:bodyPr>
            <a:spAutoFit/>
          </a:bodyPr>
          <a:lstStyle/>
          <a:p>
            <a:pPr algn="just">
              <a:lnSpc>
                <a:spcPct val="115000"/>
              </a:lnSpc>
            </a:pPr>
            <a:r>
              <a:rPr lang="en-US" altLang="zh-CN" sz="1600" b="1"/>
              <a:t>#include&lt;iostream&gt;</a:t>
            </a:r>
          </a:p>
          <a:p>
            <a:pPr algn="just">
              <a:lnSpc>
                <a:spcPct val="115000"/>
              </a:lnSpc>
            </a:pPr>
            <a:r>
              <a:rPr lang="en-US" altLang="zh-CN" sz="1600" b="1"/>
              <a:t>using namespace std ;</a:t>
            </a:r>
          </a:p>
          <a:p>
            <a:pPr algn="just">
              <a:lnSpc>
                <a:spcPct val="115000"/>
              </a:lnSpc>
            </a:pPr>
            <a:r>
              <a:rPr lang="en-US" altLang="zh-CN" sz="1600" b="1"/>
              <a:t>#include &lt;iomanip.h&gt;</a:t>
            </a:r>
          </a:p>
          <a:p>
            <a:pPr algn="just">
              <a:lnSpc>
                <a:spcPct val="115000"/>
              </a:lnSpc>
            </a:pPr>
            <a:r>
              <a:rPr lang="en-US" altLang="zh-CN" sz="1600" b="1"/>
              <a:t>int main()</a:t>
            </a:r>
          </a:p>
          <a:p>
            <a:pPr algn="just">
              <a:lnSpc>
                <a:spcPct val="115000"/>
              </a:lnSpc>
            </a:pPr>
            <a:r>
              <a:rPr lang="en-US" altLang="zh-CN" sz="1600" b="1"/>
              <a:t>{ Point p ( 72, 115 ) ;		</a:t>
            </a:r>
            <a:r>
              <a:rPr lang="en-US" altLang="zh-CN" sz="1600" b="1" i="1">
                <a:solidFill>
                  <a:srgbClr val="006600"/>
                </a:solidFill>
              </a:rPr>
              <a:t>//</a:t>
            </a:r>
            <a:r>
              <a:rPr lang="zh-CN" altLang="en-US" sz="1600" b="1" i="1">
                <a:solidFill>
                  <a:srgbClr val="006600"/>
                </a:solidFill>
              </a:rPr>
              <a:t>定义点对象并初始化</a:t>
            </a:r>
          </a:p>
          <a:p>
            <a:pPr algn="just">
              <a:lnSpc>
                <a:spcPct val="115000"/>
              </a:lnSpc>
            </a:pPr>
            <a:r>
              <a:rPr lang="zh-CN" altLang="en-US" sz="1600" b="1"/>
              <a:t>   </a:t>
            </a:r>
            <a:r>
              <a:rPr lang="en-US" altLang="zh-CN" sz="1600" b="1"/>
              <a:t>cout &lt;&lt; "The initial location of p is " &lt;&lt; p &lt;&lt; endl ;</a:t>
            </a:r>
          </a:p>
          <a:p>
            <a:pPr algn="just">
              <a:lnSpc>
                <a:spcPct val="115000"/>
              </a:lnSpc>
            </a:pPr>
            <a:r>
              <a:rPr lang="en-US" altLang="zh-CN" sz="1600" b="1"/>
              <a:t>   p.setPoint ( 10, 10 ) ;		</a:t>
            </a:r>
            <a:r>
              <a:rPr lang="en-US" altLang="zh-CN" sz="1600" b="1" i="1">
                <a:solidFill>
                  <a:srgbClr val="006600"/>
                </a:solidFill>
              </a:rPr>
              <a:t>//</a:t>
            </a:r>
            <a:r>
              <a:rPr lang="zh-CN" altLang="en-US" sz="1600" b="1" i="1">
                <a:solidFill>
                  <a:srgbClr val="006600"/>
                </a:solidFill>
              </a:rPr>
              <a:t>置点的新数据值</a:t>
            </a:r>
          </a:p>
          <a:p>
            <a:pPr algn="just">
              <a:lnSpc>
                <a:spcPct val="115000"/>
              </a:lnSpc>
            </a:pPr>
            <a:r>
              <a:rPr lang="zh-CN" altLang="en-US" sz="1600" b="1"/>
              <a:t>   </a:t>
            </a:r>
            <a:r>
              <a:rPr lang="en-US" altLang="zh-CN" sz="1600" b="1"/>
              <a:t>cout &lt;&lt; "\nThe new location of p is " &lt;&lt; p &lt;&lt; endl ;	</a:t>
            </a:r>
            <a:r>
              <a:rPr lang="en-US" altLang="zh-CN" sz="1600" b="1" i="1">
                <a:solidFill>
                  <a:srgbClr val="006600"/>
                </a:solidFill>
              </a:rPr>
              <a:t>//</a:t>
            </a:r>
            <a:r>
              <a:rPr lang="zh-CN" altLang="en-US" sz="1600" b="1" i="1">
                <a:solidFill>
                  <a:srgbClr val="006600"/>
                </a:solidFill>
              </a:rPr>
              <a:t>输出数据</a:t>
            </a:r>
          </a:p>
          <a:p>
            <a:pPr algn="just">
              <a:lnSpc>
                <a:spcPct val="115000"/>
              </a:lnSpc>
            </a:pPr>
            <a:r>
              <a:rPr lang="zh-CN" altLang="en-US" sz="1600" b="1"/>
              <a:t>   </a:t>
            </a:r>
            <a:r>
              <a:rPr lang="en-US" altLang="zh-CN" sz="1600" b="1"/>
              <a:t>Circle c ( 2.5, 37, 43 ) ;	</a:t>
            </a:r>
            <a:r>
              <a:rPr lang="en-US" altLang="zh-CN" sz="1600" b="1" i="1">
                <a:solidFill>
                  <a:srgbClr val="006600"/>
                </a:solidFill>
              </a:rPr>
              <a:t>//</a:t>
            </a:r>
            <a:r>
              <a:rPr lang="zh-CN" altLang="en-US" sz="1600" b="1" i="1">
                <a:solidFill>
                  <a:srgbClr val="006600"/>
                </a:solidFill>
              </a:rPr>
              <a:t>定义圆对象并初始化</a:t>
            </a:r>
          </a:p>
          <a:p>
            <a:pPr algn="just">
              <a:lnSpc>
                <a:spcPct val="115000"/>
              </a:lnSpc>
            </a:pPr>
            <a:r>
              <a:rPr lang="zh-CN" altLang="en-US" sz="1600" b="1"/>
              <a:t>   </a:t>
            </a:r>
            <a:r>
              <a:rPr lang="en-US" altLang="zh-CN" sz="1600" b="1"/>
              <a:t>cout&lt;&lt;"\nThe initial location and radius of c are\n"&lt;&lt;c&lt;&lt;"\nArea = "&lt;&lt;c.area()&lt;&lt;"\n" ;</a:t>
            </a:r>
          </a:p>
          <a:p>
            <a:pPr algn="just">
              <a:lnSpc>
                <a:spcPct val="115000"/>
              </a:lnSpc>
            </a:pPr>
            <a:r>
              <a:rPr lang="en-US" altLang="zh-CN" sz="1600" b="1">
                <a:solidFill>
                  <a:srgbClr val="006600"/>
                </a:solidFill>
              </a:rPr>
              <a:t>   </a:t>
            </a:r>
            <a:r>
              <a:rPr lang="en-US" altLang="zh-CN" sz="1600" b="1" i="1">
                <a:solidFill>
                  <a:srgbClr val="006600"/>
                </a:solidFill>
              </a:rPr>
              <a:t>//</a:t>
            </a:r>
            <a:r>
              <a:rPr lang="zh-CN" altLang="en-US" sz="1600" b="1" i="1">
                <a:solidFill>
                  <a:srgbClr val="006600"/>
                </a:solidFill>
              </a:rPr>
              <a:t>置圆的新数据值</a:t>
            </a:r>
          </a:p>
          <a:p>
            <a:pPr algn="just">
              <a:lnSpc>
                <a:spcPct val="115000"/>
              </a:lnSpc>
            </a:pPr>
            <a:r>
              <a:rPr lang="zh-CN" altLang="en-US" sz="1600" b="1"/>
              <a:t>   </a:t>
            </a:r>
            <a:r>
              <a:rPr lang="en-US" altLang="zh-CN" sz="1600" b="1"/>
              <a:t>c.setRadius ( 4.25 ) ;    c.setPoint ( 2, 2 ) ;</a:t>
            </a:r>
          </a:p>
          <a:p>
            <a:pPr algn="just">
              <a:lnSpc>
                <a:spcPct val="115000"/>
              </a:lnSpc>
            </a:pPr>
            <a:r>
              <a:rPr lang="en-US" altLang="zh-CN" sz="1600" i="1">
                <a:solidFill>
                  <a:srgbClr val="0000FF"/>
                </a:solidFill>
              </a:rPr>
              <a:t>   </a:t>
            </a:r>
            <a:r>
              <a:rPr lang="en-US" altLang="zh-CN" sz="1600" b="1" i="1">
                <a:solidFill>
                  <a:srgbClr val="006600"/>
                </a:solidFill>
              </a:rPr>
              <a:t>//</a:t>
            </a:r>
            <a:r>
              <a:rPr lang="zh-CN" altLang="en-US" sz="1600" b="1" i="1">
                <a:solidFill>
                  <a:srgbClr val="006600"/>
                </a:solidFill>
              </a:rPr>
              <a:t>输出圆心坐标和圆面积</a:t>
            </a:r>
          </a:p>
          <a:p>
            <a:pPr algn="just">
              <a:lnSpc>
                <a:spcPct val="115000"/>
              </a:lnSpc>
            </a:pPr>
            <a:r>
              <a:rPr lang="zh-CN" altLang="en-US" sz="1600" b="1"/>
              <a:t>   </a:t>
            </a:r>
            <a:r>
              <a:rPr lang="en-US" altLang="zh-CN" sz="1600" b="1"/>
              <a:t>cout&lt;&lt;"\nThe new location and radius of c are\n"&lt;&lt;c&lt;&lt;"\nArea = "&lt;&lt;c.area()&lt;&lt; "\n" ;</a:t>
            </a:r>
          </a:p>
          <a:p>
            <a:pPr algn="just">
              <a:lnSpc>
                <a:spcPct val="115000"/>
              </a:lnSpc>
            </a:pPr>
            <a:r>
              <a:rPr lang="en-US" altLang="zh-CN" sz="1600" b="1"/>
              <a:t>   Cylinder cyl ( 5.7, 2.5, 12, 23 ) ;	</a:t>
            </a:r>
            <a:r>
              <a:rPr lang="en-US" altLang="zh-CN" sz="1600" b="1" i="1">
                <a:solidFill>
                  <a:srgbClr val="006600"/>
                </a:solidFill>
              </a:rPr>
              <a:t>//</a:t>
            </a:r>
            <a:r>
              <a:rPr lang="zh-CN" altLang="en-US" sz="1600" b="1" i="1">
                <a:solidFill>
                  <a:srgbClr val="006600"/>
                </a:solidFill>
              </a:rPr>
              <a:t>定义圆柱体对象并初始化</a:t>
            </a:r>
          </a:p>
          <a:p>
            <a:pPr algn="just">
              <a:lnSpc>
                <a:spcPct val="115000"/>
              </a:lnSpc>
            </a:pPr>
            <a:r>
              <a:rPr lang="zh-CN" altLang="en-US" sz="1600" b="1" i="1">
                <a:solidFill>
                  <a:srgbClr val="006600"/>
                </a:solidFill>
              </a:rPr>
              <a:t>   </a:t>
            </a:r>
            <a:r>
              <a:rPr lang="en-US" altLang="zh-CN" sz="1600" b="1" i="1">
                <a:solidFill>
                  <a:srgbClr val="006600"/>
                </a:solidFill>
              </a:rPr>
              <a:t>//</a:t>
            </a:r>
            <a:r>
              <a:rPr lang="zh-CN" altLang="en-US" sz="1600" b="1" i="1">
                <a:solidFill>
                  <a:srgbClr val="006600"/>
                </a:solidFill>
              </a:rPr>
              <a:t>输出圆柱体各数据和表面积，体积</a:t>
            </a:r>
          </a:p>
          <a:p>
            <a:pPr algn="just">
              <a:lnSpc>
                <a:spcPct val="115000"/>
              </a:lnSpc>
            </a:pPr>
            <a:r>
              <a:rPr lang="zh-CN" altLang="en-US" sz="1600" b="1"/>
              <a:t>   </a:t>
            </a:r>
            <a:r>
              <a:rPr lang="en-US" altLang="zh-CN" sz="1600" b="1"/>
              <a:t>cout &lt;&lt; "\nThe initial location, radius ang height of cyl are\n" &lt;&lt; cyl</a:t>
            </a:r>
          </a:p>
          <a:p>
            <a:pPr algn="just">
              <a:lnSpc>
                <a:spcPct val="115000"/>
              </a:lnSpc>
            </a:pPr>
            <a:r>
              <a:rPr lang="en-US" altLang="zh-CN" sz="1600" b="1"/>
              <a:t>      &lt;&lt; "Area = " &lt;&lt; cyl.area() &lt;&lt; "\nVolume = " &lt;&lt; cyl.volume() &lt;&lt; '\n';</a:t>
            </a:r>
          </a:p>
          <a:p>
            <a:pPr algn="just">
              <a:lnSpc>
                <a:spcPct val="115000"/>
              </a:lnSpc>
            </a:pPr>
            <a:r>
              <a:rPr lang="en-US" altLang="zh-CN" sz="1600" b="1"/>
              <a:t>   </a:t>
            </a:r>
            <a:r>
              <a:rPr lang="en-US" altLang="zh-CN" sz="1600" b="1" i="1">
                <a:solidFill>
                  <a:srgbClr val="006600"/>
                </a:solidFill>
              </a:rPr>
              <a:t>//</a:t>
            </a:r>
            <a:r>
              <a:rPr lang="zh-CN" altLang="en-US" sz="1600" b="1" i="1">
                <a:solidFill>
                  <a:srgbClr val="006600"/>
                </a:solidFill>
              </a:rPr>
              <a:t>置圆柱体的新数据值</a:t>
            </a:r>
          </a:p>
          <a:p>
            <a:pPr algn="just">
              <a:lnSpc>
                <a:spcPct val="115000"/>
              </a:lnSpc>
            </a:pPr>
            <a:r>
              <a:rPr lang="zh-CN" altLang="en-US" sz="1600" b="1"/>
              <a:t>   </a:t>
            </a:r>
            <a:r>
              <a:rPr lang="en-US" altLang="zh-CN" sz="1600" b="1"/>
              <a:t>cyl.setHeight ( 10 ) ;   cyl.setRadius ( 4.25 ) ;    cyl.setPoint ( 2, 2 ) ;</a:t>
            </a:r>
          </a:p>
          <a:p>
            <a:pPr algn="just">
              <a:lnSpc>
                <a:spcPct val="115000"/>
              </a:lnSpc>
            </a:pPr>
            <a:r>
              <a:rPr lang="en-US" altLang="zh-CN" sz="1600" b="1"/>
              <a:t>   cout &lt;&lt; "\nThe new location, radius ang height of cyl are\n" &lt;&lt; cyl</a:t>
            </a:r>
          </a:p>
          <a:p>
            <a:pPr algn="just">
              <a:lnSpc>
                <a:spcPct val="115000"/>
              </a:lnSpc>
            </a:pPr>
            <a:r>
              <a:rPr lang="en-US" altLang="zh-CN" sz="1600" b="1"/>
              <a:t>        &lt;&lt; "Area = " &lt;&lt; cyl.area() &lt;&lt; "\nVolume = "&lt;&lt;cyl.volume()&lt;&lt; "\n" ;</a:t>
            </a:r>
          </a:p>
          <a:p>
            <a:pPr algn="l">
              <a:lnSpc>
                <a:spcPct val="115000"/>
              </a:lnSpc>
            </a:pPr>
            <a:r>
              <a:rPr lang="en-US" altLang="zh-CN" sz="1600" b="1"/>
              <a:t>} </a:t>
            </a:r>
          </a:p>
        </p:txBody>
      </p:sp>
      <p:sp>
        <p:nvSpPr>
          <p:cNvPr id="609283" name="Rectangle 3"/>
          <p:cNvSpPr>
            <a:spLocks noGrp="1" noChangeArrowheads="1"/>
          </p:cNvSpPr>
          <p:nvPr>
            <p:ph type="title" idx="4294967295"/>
          </p:nvPr>
        </p:nvSpPr>
        <p:spPr>
          <a:xfrm>
            <a:off x="838200" y="533400"/>
            <a:ext cx="7543800" cy="1143000"/>
          </a:xfrm>
          <a:prstGeom prst="rect">
            <a:avLst/>
          </a:prstGeom>
        </p:spPr>
        <p:txBody>
          <a:bodyPr/>
          <a:lstStyle/>
          <a:p>
            <a:r>
              <a:rPr lang="en-US" altLang="zh-CN" sz="100" dirty="0">
                <a:solidFill>
                  <a:schemeClr val="bg1"/>
                </a:solidFill>
                <a:latin typeface="宋体" pitchFamily="2" charset="-122"/>
              </a:rPr>
              <a:t>8.4  </a:t>
            </a:r>
            <a:r>
              <a:rPr lang="zh-CN" altLang="en-US" sz="100" dirty="0">
                <a:solidFill>
                  <a:schemeClr val="bg1"/>
                </a:solidFill>
                <a:latin typeface="宋体" pitchFamily="2" charset="-122"/>
              </a:rPr>
              <a:t>继承的应用实例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09282"/>
                                        </p:tgtEl>
                                        <p:attrNameLst>
                                          <p:attrName>style.visibility</p:attrName>
                                        </p:attrNameLst>
                                      </p:cBhvr>
                                      <p:to>
                                        <p:strVal val="visible"/>
                                      </p:to>
                                    </p:set>
                                    <p:animEffect transition="in" filter="checkerboard(across)">
                                      <p:cBhvr>
                                        <p:cTn id="7" dur="500"/>
                                        <p:tgtEl>
                                          <p:spTgt spid="609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282" grpId="0"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Text Box 2"/>
          <p:cNvSpPr txBox="1">
            <a:spLocks noChangeArrowheads="1"/>
          </p:cNvSpPr>
          <p:nvPr/>
        </p:nvSpPr>
        <p:spPr bwMode="auto">
          <a:xfrm>
            <a:off x="609600" y="188913"/>
            <a:ext cx="8139113" cy="6254750"/>
          </a:xfrm>
          <a:prstGeom prst="rect">
            <a:avLst/>
          </a:prstGeom>
          <a:noFill/>
          <a:ln w="9525">
            <a:noFill/>
            <a:miter lim="800000"/>
            <a:headEnd/>
            <a:tailEnd/>
          </a:ln>
          <a:effectLst/>
        </p:spPr>
        <p:txBody>
          <a:bodyPr>
            <a:spAutoFit/>
          </a:bodyPr>
          <a:lstStyle/>
          <a:p>
            <a:pPr algn="l">
              <a:lnSpc>
                <a:spcPct val="105000"/>
              </a:lnSpc>
            </a:pPr>
            <a:r>
              <a:rPr lang="en-US" altLang="zh-CN" sz="1800" b="1" i="1">
                <a:solidFill>
                  <a:srgbClr val="006600"/>
                </a:solidFill>
              </a:rPr>
              <a:t>//</a:t>
            </a:r>
            <a:r>
              <a:rPr lang="zh-CN" altLang="en-US" sz="1800" b="1" i="1">
                <a:solidFill>
                  <a:srgbClr val="0000FF"/>
                </a:solidFill>
              </a:rPr>
              <a:t>用继承方式</a:t>
            </a:r>
            <a:r>
              <a:rPr lang="zh-CN" altLang="en-US" sz="1800" b="1" i="1">
                <a:solidFill>
                  <a:srgbClr val="006600"/>
                </a:solidFill>
              </a:rPr>
              <a:t>设计</a:t>
            </a:r>
            <a:r>
              <a:rPr lang="en-US" altLang="zh-CN" sz="1800" b="1" i="1">
                <a:solidFill>
                  <a:srgbClr val="006600"/>
                </a:solidFill>
              </a:rPr>
              <a:t>Point</a:t>
            </a:r>
            <a:r>
              <a:rPr lang="zh-CN" altLang="en-US" sz="1800" b="1" i="1">
                <a:solidFill>
                  <a:srgbClr val="006600"/>
                </a:solidFill>
              </a:rPr>
              <a:t>类和</a:t>
            </a:r>
            <a:r>
              <a:rPr lang="en-US" altLang="zh-CN" sz="1800" b="1" i="1">
                <a:solidFill>
                  <a:srgbClr val="006600"/>
                </a:solidFill>
              </a:rPr>
              <a:t>Circle</a:t>
            </a:r>
            <a:r>
              <a:rPr lang="zh-CN" altLang="en-US" sz="1800" b="1" i="1">
                <a:solidFill>
                  <a:srgbClr val="006600"/>
                </a:solidFill>
              </a:rPr>
              <a:t>类</a:t>
            </a:r>
            <a:r>
              <a:rPr lang="zh-CN" altLang="en-US"/>
              <a:t> </a:t>
            </a:r>
            <a:endParaRPr lang="zh-CN" altLang="en-US" sz="1800" b="1"/>
          </a:p>
          <a:p>
            <a:pPr algn="l">
              <a:lnSpc>
                <a:spcPct val="105000"/>
              </a:lnSpc>
            </a:pPr>
            <a:r>
              <a:rPr lang="en-US" altLang="zh-CN" sz="1800" b="1"/>
              <a:t>#include&lt;iostream&gt;</a:t>
            </a:r>
          </a:p>
          <a:p>
            <a:pPr algn="l">
              <a:lnSpc>
                <a:spcPct val="105000"/>
              </a:lnSpc>
            </a:pPr>
            <a:r>
              <a:rPr lang="en-US" altLang="zh-CN" sz="1800" b="1"/>
              <a:t>using namespace std ;</a:t>
            </a:r>
          </a:p>
          <a:p>
            <a:pPr algn="l">
              <a:lnSpc>
                <a:spcPct val="105000"/>
              </a:lnSpc>
            </a:pPr>
            <a:r>
              <a:rPr lang="en-US" altLang="zh-CN" sz="1800" b="1"/>
              <a:t>class Point</a:t>
            </a:r>
          </a:p>
          <a:p>
            <a:pPr algn="l">
              <a:lnSpc>
                <a:spcPct val="105000"/>
              </a:lnSpc>
            </a:pPr>
            <a:r>
              <a:rPr lang="en-US" altLang="zh-CN" sz="1800" b="1"/>
              <a:t>{ public :</a:t>
            </a:r>
          </a:p>
          <a:p>
            <a:pPr algn="l">
              <a:lnSpc>
                <a:spcPct val="105000"/>
              </a:lnSpc>
            </a:pPr>
            <a:r>
              <a:rPr lang="en-US" altLang="zh-CN" sz="1800" b="1"/>
              <a:t>      Point(double t1, double t2)  { x=t1; y=t2;}</a:t>
            </a:r>
          </a:p>
          <a:p>
            <a:pPr algn="l">
              <a:lnSpc>
                <a:spcPct val="105000"/>
              </a:lnSpc>
            </a:pPr>
            <a:r>
              <a:rPr lang="en-US" altLang="zh-CN" sz="1800" b="1"/>
              <a:t>      void OutPoint() { cout &lt;&lt; "Point: x=" &lt;&lt; x &lt;&lt; " y=" &lt;&lt; y &lt;&lt; endl ; }</a:t>
            </a:r>
          </a:p>
          <a:p>
            <a:pPr algn="l">
              <a:lnSpc>
                <a:spcPct val="105000"/>
              </a:lnSpc>
            </a:pPr>
            <a:r>
              <a:rPr lang="en-US" altLang="zh-CN" sz="1800" b="1"/>
              <a:t>  protected :    double x, y;</a:t>
            </a:r>
          </a:p>
          <a:p>
            <a:pPr algn="l">
              <a:lnSpc>
                <a:spcPct val="105000"/>
              </a:lnSpc>
            </a:pPr>
            <a:r>
              <a:rPr lang="en-US" altLang="zh-CN" sz="1800" b="1"/>
              <a:t>};</a:t>
            </a:r>
          </a:p>
          <a:p>
            <a:pPr algn="l">
              <a:lnSpc>
                <a:spcPct val="105000"/>
              </a:lnSpc>
            </a:pPr>
            <a:r>
              <a:rPr lang="en-US" altLang="zh-CN" sz="1800" b="1"/>
              <a:t>class Circle : public Point		</a:t>
            </a:r>
            <a:r>
              <a:rPr lang="en-US" altLang="zh-CN" sz="1800" b="1" i="1">
                <a:solidFill>
                  <a:srgbClr val="006600"/>
                </a:solidFill>
              </a:rPr>
              <a:t>//Circle</a:t>
            </a:r>
            <a:r>
              <a:rPr lang="zh-CN" altLang="en-US" sz="1800" b="1" i="1">
                <a:solidFill>
                  <a:srgbClr val="006600"/>
                </a:solidFill>
              </a:rPr>
              <a:t>类继承</a:t>
            </a:r>
            <a:r>
              <a:rPr lang="en-US" altLang="zh-CN" sz="1800" b="1" i="1">
                <a:solidFill>
                  <a:srgbClr val="006600"/>
                </a:solidFill>
              </a:rPr>
              <a:t>Point</a:t>
            </a:r>
            <a:r>
              <a:rPr lang="zh-CN" altLang="en-US" sz="1800" b="1" i="1">
                <a:solidFill>
                  <a:srgbClr val="006600"/>
                </a:solidFill>
              </a:rPr>
              <a:t>类</a:t>
            </a:r>
          </a:p>
          <a:p>
            <a:pPr algn="l">
              <a:lnSpc>
                <a:spcPct val="105000"/>
              </a:lnSpc>
            </a:pPr>
            <a:r>
              <a:rPr lang="en-US" altLang="zh-CN" sz="1800" b="1"/>
              <a:t>{ public:</a:t>
            </a:r>
          </a:p>
          <a:p>
            <a:pPr algn="l">
              <a:lnSpc>
                <a:spcPct val="105000"/>
              </a:lnSpc>
            </a:pPr>
            <a:r>
              <a:rPr lang="en-US" altLang="zh-CN" sz="1800" b="1"/>
              <a:t>       Circle(double t1,double t2, double t3)  :  Point(t1,t2)	 { radius = t3 ; }</a:t>
            </a:r>
          </a:p>
          <a:p>
            <a:pPr algn="l">
              <a:lnSpc>
                <a:spcPct val="105000"/>
              </a:lnSpc>
            </a:pPr>
            <a:r>
              <a:rPr lang="en-US" altLang="zh-CN" sz="1800" b="1"/>
              <a:t>       void OutCircle()</a:t>
            </a:r>
          </a:p>
          <a:p>
            <a:pPr algn="l">
              <a:lnSpc>
                <a:spcPct val="105000"/>
              </a:lnSpc>
            </a:pPr>
            <a:r>
              <a:rPr lang="en-US" altLang="zh-CN" sz="1800" b="1"/>
              <a:t>           {   Point::OutPoint();      cout &lt;&lt; "radius=" &lt;&lt; radius &lt;&lt; endl ;  }</a:t>
            </a:r>
          </a:p>
          <a:p>
            <a:pPr algn="l">
              <a:lnSpc>
                <a:spcPct val="105000"/>
              </a:lnSpc>
            </a:pPr>
            <a:r>
              <a:rPr lang="en-US" altLang="zh-CN" sz="1800" b="1"/>
              <a:t>  protected:    double radius;	</a:t>
            </a:r>
            <a:r>
              <a:rPr lang="en-US" altLang="zh-CN" sz="1800" b="1" i="1">
                <a:solidFill>
                  <a:srgbClr val="006600"/>
                </a:solidFill>
              </a:rPr>
              <a:t>//</a:t>
            </a:r>
            <a:r>
              <a:rPr lang="zh-CN" altLang="en-US" sz="1800" b="1" i="1">
                <a:solidFill>
                  <a:srgbClr val="006600"/>
                </a:solidFill>
              </a:rPr>
              <a:t>派生类数据成员</a:t>
            </a:r>
          </a:p>
          <a:p>
            <a:pPr algn="l">
              <a:lnSpc>
                <a:spcPct val="105000"/>
              </a:lnSpc>
            </a:pPr>
            <a:r>
              <a:rPr lang="en-US" altLang="zh-CN" sz="1800" b="1"/>
              <a:t>};</a:t>
            </a:r>
          </a:p>
          <a:p>
            <a:pPr algn="l">
              <a:lnSpc>
                <a:spcPct val="105000"/>
              </a:lnSpc>
            </a:pPr>
            <a:r>
              <a:rPr lang="en-US" altLang="zh-CN" sz="1800" b="1"/>
              <a:t>int main()</a:t>
            </a:r>
          </a:p>
          <a:p>
            <a:pPr algn="l">
              <a:lnSpc>
                <a:spcPct val="105000"/>
              </a:lnSpc>
            </a:pPr>
            <a:r>
              <a:rPr lang="en-US" altLang="zh-CN" sz="1800" b="1"/>
              <a:t>{ Circle c( 0, 0, 12.5 ) ;</a:t>
            </a:r>
          </a:p>
          <a:p>
            <a:pPr algn="l">
              <a:lnSpc>
                <a:spcPct val="105000"/>
              </a:lnSpc>
            </a:pPr>
            <a:r>
              <a:rPr lang="en-US" altLang="zh-CN" sz="1800" b="1"/>
              <a:t>  c.OutPoint() ;	</a:t>
            </a:r>
            <a:r>
              <a:rPr lang="en-US" altLang="zh-CN" sz="1800" b="1" i="1">
                <a:solidFill>
                  <a:srgbClr val="006600"/>
                </a:solidFill>
              </a:rPr>
              <a:t>//</a:t>
            </a:r>
            <a:r>
              <a:rPr lang="zh-CN" altLang="en-US" sz="1800" b="1" i="1">
                <a:solidFill>
                  <a:srgbClr val="006600"/>
                </a:solidFill>
              </a:rPr>
              <a:t>调用从基类</a:t>
            </a:r>
            <a:r>
              <a:rPr lang="en-US" altLang="zh-CN" sz="1800" b="1" i="1">
                <a:solidFill>
                  <a:srgbClr val="006600"/>
                </a:solidFill>
              </a:rPr>
              <a:t>Point</a:t>
            </a:r>
            <a:r>
              <a:rPr lang="zh-CN" altLang="en-US" sz="1800" b="1" i="1">
                <a:solidFill>
                  <a:srgbClr val="006600"/>
                </a:solidFill>
              </a:rPr>
              <a:t>继承的成员函数</a:t>
            </a:r>
          </a:p>
          <a:p>
            <a:pPr algn="l">
              <a:lnSpc>
                <a:spcPct val="105000"/>
              </a:lnSpc>
            </a:pPr>
            <a:r>
              <a:rPr lang="zh-CN" altLang="en-US" sz="1800" b="1"/>
              <a:t>  </a:t>
            </a:r>
            <a:r>
              <a:rPr lang="en-US" altLang="zh-CN" sz="1800" b="1"/>
              <a:t>c.OutCircle() ;	</a:t>
            </a:r>
            <a:r>
              <a:rPr lang="en-US" altLang="zh-CN" sz="1800" b="1" i="1">
                <a:solidFill>
                  <a:srgbClr val="006600"/>
                </a:solidFill>
              </a:rPr>
              <a:t>//</a:t>
            </a:r>
            <a:r>
              <a:rPr lang="zh-CN" altLang="en-US" sz="1800" b="1" i="1">
                <a:solidFill>
                  <a:srgbClr val="006600"/>
                </a:solidFill>
              </a:rPr>
              <a:t>调用</a:t>
            </a:r>
            <a:r>
              <a:rPr lang="en-US" altLang="zh-CN" sz="1800" b="1" i="1">
                <a:solidFill>
                  <a:srgbClr val="006600"/>
                </a:solidFill>
              </a:rPr>
              <a:t>Circle</a:t>
            </a:r>
            <a:r>
              <a:rPr lang="zh-CN" altLang="en-US" sz="1800" b="1" i="1">
                <a:solidFill>
                  <a:srgbClr val="006600"/>
                </a:solidFill>
              </a:rPr>
              <a:t>类成员函数</a:t>
            </a:r>
          </a:p>
          <a:p>
            <a:pPr algn="l">
              <a:lnSpc>
                <a:spcPct val="105000"/>
              </a:lnSpc>
            </a:pPr>
            <a:r>
              <a:rPr lang="en-US" altLang="zh-CN" sz="1800" b="1"/>
              <a:t>}</a:t>
            </a:r>
            <a:r>
              <a:rPr lang="en-US" altLang="zh-CN" sz="1800"/>
              <a:t> </a:t>
            </a:r>
          </a:p>
        </p:txBody>
      </p:sp>
      <p:sp>
        <p:nvSpPr>
          <p:cNvPr id="663555" name="Rectangle 3"/>
          <p:cNvSpPr>
            <a:spLocks noGrp="1" noChangeArrowheads="1"/>
          </p:cNvSpPr>
          <p:nvPr>
            <p:ph type="title" idx="4294967295"/>
          </p:nvPr>
        </p:nvSpPr>
        <p:spPr>
          <a:xfrm flipV="1">
            <a:off x="8358188" y="60325"/>
            <a:ext cx="785812" cy="128588"/>
          </a:xfrm>
          <a:prstGeom prst="rect">
            <a:avLst/>
          </a:prstGeom>
        </p:spPr>
        <p:txBody>
          <a:bodyPr/>
          <a:lstStyle/>
          <a:p>
            <a:r>
              <a:rPr lang="en-US" altLang="zh-CN" sz="100" dirty="0">
                <a:solidFill>
                  <a:schemeClr val="bg1"/>
                </a:solidFill>
                <a:latin typeface="宋体" pitchFamily="2" charset="-122"/>
              </a:rPr>
              <a:t>8.4  </a:t>
            </a:r>
            <a:r>
              <a:rPr lang="zh-CN" altLang="en-US" sz="100" dirty="0">
                <a:solidFill>
                  <a:schemeClr val="bg1"/>
                </a:solidFill>
                <a:latin typeface="宋体" pitchFamily="2" charset="-122"/>
              </a:rPr>
              <a:t>继承的应用实例</a:t>
            </a:r>
          </a:p>
        </p:txBody>
      </p:sp>
      <p:sp>
        <p:nvSpPr>
          <p:cNvPr id="663556" name="Text Box 4"/>
          <p:cNvSpPr txBox="1">
            <a:spLocks noChangeArrowheads="1"/>
          </p:cNvSpPr>
          <p:nvPr/>
        </p:nvSpPr>
        <p:spPr bwMode="auto">
          <a:xfrm>
            <a:off x="5080000" y="115888"/>
            <a:ext cx="3884613" cy="641350"/>
          </a:xfrm>
          <a:prstGeom prst="rect">
            <a:avLst/>
          </a:prstGeom>
          <a:noFill/>
          <a:ln w="9525">
            <a:noFill/>
            <a:miter lim="800000"/>
            <a:headEnd/>
            <a:tailEnd/>
          </a:ln>
          <a:effectLst/>
        </p:spPr>
        <p:txBody>
          <a:bodyPr>
            <a:spAutoFit/>
          </a:bodyPr>
          <a:lstStyle/>
          <a:p>
            <a:pPr algn="r">
              <a:lnSpc>
                <a:spcPct val="180000"/>
              </a:lnSpc>
              <a:buClr>
                <a:schemeClr val="accent2"/>
              </a:buClr>
              <a:buFont typeface="Wingdings" pitchFamily="2" charset="2"/>
              <a:buNone/>
            </a:pPr>
            <a:r>
              <a:rPr lang="zh-CN" altLang="en-US" sz="2000" b="1" i="1" dirty="0">
                <a:solidFill>
                  <a:srgbClr val="006600"/>
                </a:solidFill>
              </a:rPr>
              <a:t>例</a:t>
            </a:r>
            <a:r>
              <a:rPr lang="en-US" altLang="zh-CN" sz="2000" b="1" i="1" dirty="0">
                <a:solidFill>
                  <a:srgbClr val="006600"/>
                </a:solidFill>
              </a:rPr>
              <a:t>8-8  </a:t>
            </a:r>
            <a:r>
              <a:rPr lang="zh-CN" altLang="en-US" sz="2000" b="1" i="1" dirty="0">
                <a:solidFill>
                  <a:srgbClr val="006600"/>
                </a:solidFill>
              </a:rPr>
              <a:t>类继承和类包含的比较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63556"/>
                                        </p:tgtEl>
                                        <p:attrNameLst>
                                          <p:attrName>style.visibility</p:attrName>
                                        </p:attrNameLst>
                                      </p:cBhvr>
                                      <p:to>
                                        <p:strVal val="visible"/>
                                      </p:to>
                                    </p:set>
                                    <p:animEffect transition="in" filter="checkerboard(across)">
                                      <p:cBhvr>
                                        <p:cTn id="7" dur="500"/>
                                        <p:tgtEl>
                                          <p:spTgt spid="66355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63554"/>
                                        </p:tgtEl>
                                        <p:attrNameLst>
                                          <p:attrName>style.visibility</p:attrName>
                                        </p:attrNameLst>
                                      </p:cBhvr>
                                      <p:to>
                                        <p:strVal val="visible"/>
                                      </p:to>
                                    </p:set>
                                    <p:animEffect transition="in" filter="checkerboard(across)">
                                      <p:cBhvr>
                                        <p:cTn id="12" dur="500"/>
                                        <p:tgtEl>
                                          <p:spTgt spid="663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3554" grpId="0" autoUpdateAnimBg="0"/>
      <p:bldP spid="663556" grpId="0"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Text Box 2"/>
          <p:cNvSpPr txBox="1">
            <a:spLocks noChangeArrowheads="1"/>
          </p:cNvSpPr>
          <p:nvPr/>
        </p:nvSpPr>
        <p:spPr bwMode="auto">
          <a:xfrm>
            <a:off x="609600" y="188913"/>
            <a:ext cx="8139113" cy="6254750"/>
          </a:xfrm>
          <a:prstGeom prst="rect">
            <a:avLst/>
          </a:prstGeom>
          <a:noFill/>
          <a:ln w="9525">
            <a:noFill/>
            <a:miter lim="800000"/>
            <a:headEnd/>
            <a:tailEnd/>
          </a:ln>
          <a:effectLst/>
        </p:spPr>
        <p:txBody>
          <a:bodyPr>
            <a:spAutoFit/>
          </a:bodyPr>
          <a:lstStyle/>
          <a:p>
            <a:pPr algn="l">
              <a:lnSpc>
                <a:spcPct val="105000"/>
              </a:lnSpc>
            </a:pPr>
            <a:r>
              <a:rPr lang="en-US" altLang="zh-CN" sz="1800" b="1" i="1">
                <a:solidFill>
                  <a:srgbClr val="006600"/>
                </a:solidFill>
              </a:rPr>
              <a:t>//</a:t>
            </a:r>
            <a:r>
              <a:rPr lang="zh-CN" altLang="en-US" sz="1800" b="1" i="1">
                <a:solidFill>
                  <a:srgbClr val="0000FF"/>
                </a:solidFill>
              </a:rPr>
              <a:t>用继承方式</a:t>
            </a:r>
            <a:r>
              <a:rPr lang="zh-CN" altLang="en-US" sz="1800" b="1" i="1">
                <a:solidFill>
                  <a:srgbClr val="006600"/>
                </a:solidFill>
              </a:rPr>
              <a:t>设计</a:t>
            </a:r>
            <a:r>
              <a:rPr lang="en-US" altLang="zh-CN" sz="1800" b="1" i="1">
                <a:solidFill>
                  <a:srgbClr val="006600"/>
                </a:solidFill>
              </a:rPr>
              <a:t>Point</a:t>
            </a:r>
            <a:r>
              <a:rPr lang="zh-CN" altLang="en-US" sz="1800" b="1" i="1">
                <a:solidFill>
                  <a:srgbClr val="006600"/>
                </a:solidFill>
              </a:rPr>
              <a:t>类和</a:t>
            </a:r>
            <a:r>
              <a:rPr lang="en-US" altLang="zh-CN" sz="1800" b="1" i="1">
                <a:solidFill>
                  <a:srgbClr val="006600"/>
                </a:solidFill>
              </a:rPr>
              <a:t>Circle</a:t>
            </a:r>
            <a:r>
              <a:rPr lang="zh-CN" altLang="en-US" sz="1800" b="1" i="1">
                <a:solidFill>
                  <a:srgbClr val="006600"/>
                </a:solidFill>
              </a:rPr>
              <a:t>类</a:t>
            </a:r>
            <a:r>
              <a:rPr lang="zh-CN" altLang="en-US"/>
              <a:t> </a:t>
            </a:r>
            <a:endParaRPr lang="zh-CN" altLang="en-US" sz="1800"/>
          </a:p>
          <a:p>
            <a:pPr algn="l">
              <a:lnSpc>
                <a:spcPct val="105000"/>
              </a:lnSpc>
            </a:pPr>
            <a:r>
              <a:rPr lang="en-US" altLang="zh-CN" sz="1800"/>
              <a:t>#include&lt;iostream&gt;</a:t>
            </a:r>
          </a:p>
          <a:p>
            <a:pPr algn="l">
              <a:lnSpc>
                <a:spcPct val="105000"/>
              </a:lnSpc>
            </a:pPr>
            <a:r>
              <a:rPr lang="en-US" altLang="zh-CN" sz="1800"/>
              <a:t>using namespace std ;</a:t>
            </a:r>
          </a:p>
          <a:p>
            <a:pPr algn="l">
              <a:lnSpc>
                <a:spcPct val="105000"/>
              </a:lnSpc>
            </a:pPr>
            <a:r>
              <a:rPr lang="en-US" altLang="zh-CN" sz="1800"/>
              <a:t>class Point</a:t>
            </a:r>
          </a:p>
          <a:p>
            <a:pPr algn="l">
              <a:lnSpc>
                <a:spcPct val="105000"/>
              </a:lnSpc>
            </a:pPr>
            <a:r>
              <a:rPr lang="en-US" altLang="zh-CN" sz="1800"/>
              <a:t>{ public :</a:t>
            </a:r>
          </a:p>
          <a:p>
            <a:pPr algn="l">
              <a:lnSpc>
                <a:spcPct val="105000"/>
              </a:lnSpc>
            </a:pPr>
            <a:r>
              <a:rPr lang="en-US" altLang="zh-CN" sz="1800"/>
              <a:t>      Point(double t1, double t2)  { x=t1; y=t2;}</a:t>
            </a:r>
          </a:p>
          <a:p>
            <a:pPr algn="l">
              <a:lnSpc>
                <a:spcPct val="105000"/>
              </a:lnSpc>
            </a:pPr>
            <a:r>
              <a:rPr lang="en-US" altLang="zh-CN" sz="1800"/>
              <a:t>      void OutPoint() { cout &lt;&lt; "Point: x=" &lt;&lt; x &lt;&lt; " y=" &lt;&lt; y &lt;&lt; endl ; }</a:t>
            </a:r>
          </a:p>
          <a:p>
            <a:pPr algn="l">
              <a:lnSpc>
                <a:spcPct val="105000"/>
              </a:lnSpc>
            </a:pPr>
            <a:r>
              <a:rPr lang="en-US" altLang="zh-CN" sz="1800"/>
              <a:t>  protected :    double x, y;</a:t>
            </a:r>
          </a:p>
          <a:p>
            <a:pPr algn="l">
              <a:lnSpc>
                <a:spcPct val="105000"/>
              </a:lnSpc>
            </a:pPr>
            <a:r>
              <a:rPr lang="en-US" altLang="zh-CN" sz="1800"/>
              <a:t>};</a:t>
            </a:r>
          </a:p>
          <a:p>
            <a:pPr algn="l">
              <a:lnSpc>
                <a:spcPct val="105000"/>
              </a:lnSpc>
            </a:pPr>
            <a:r>
              <a:rPr lang="en-US" altLang="zh-CN" sz="1800"/>
              <a:t>class Circle : public Point		</a:t>
            </a:r>
            <a:r>
              <a:rPr lang="en-US" altLang="zh-CN" sz="1800" i="1">
                <a:solidFill>
                  <a:srgbClr val="006600"/>
                </a:solidFill>
              </a:rPr>
              <a:t>//Circle</a:t>
            </a:r>
            <a:r>
              <a:rPr lang="zh-CN" altLang="en-US" sz="1800" i="1">
                <a:solidFill>
                  <a:srgbClr val="006600"/>
                </a:solidFill>
              </a:rPr>
              <a:t>类继承</a:t>
            </a:r>
            <a:r>
              <a:rPr lang="en-US" altLang="zh-CN" sz="1800" i="1">
                <a:solidFill>
                  <a:srgbClr val="006600"/>
                </a:solidFill>
              </a:rPr>
              <a:t>Point</a:t>
            </a:r>
            <a:r>
              <a:rPr lang="zh-CN" altLang="en-US" sz="1800" i="1">
                <a:solidFill>
                  <a:srgbClr val="006600"/>
                </a:solidFill>
              </a:rPr>
              <a:t>类</a:t>
            </a:r>
          </a:p>
          <a:p>
            <a:pPr algn="l">
              <a:lnSpc>
                <a:spcPct val="105000"/>
              </a:lnSpc>
            </a:pPr>
            <a:r>
              <a:rPr lang="en-US" altLang="zh-CN" sz="1800"/>
              <a:t>{ public:</a:t>
            </a:r>
          </a:p>
          <a:p>
            <a:pPr algn="l">
              <a:lnSpc>
                <a:spcPct val="105000"/>
              </a:lnSpc>
            </a:pPr>
            <a:r>
              <a:rPr lang="en-US" altLang="zh-CN" sz="1800"/>
              <a:t>       Circle(double t1,double t2, double t3)  :  Point(t1,t2)	 { radius = t3 ; }</a:t>
            </a:r>
          </a:p>
          <a:p>
            <a:pPr algn="l">
              <a:lnSpc>
                <a:spcPct val="105000"/>
              </a:lnSpc>
            </a:pPr>
            <a:r>
              <a:rPr lang="en-US" altLang="zh-CN" sz="1800"/>
              <a:t>       void OutCircle()</a:t>
            </a:r>
          </a:p>
          <a:p>
            <a:pPr algn="l">
              <a:lnSpc>
                <a:spcPct val="105000"/>
              </a:lnSpc>
            </a:pPr>
            <a:r>
              <a:rPr lang="en-US" altLang="zh-CN" sz="1800"/>
              <a:t>           {   Point::OutPoint();      cout &lt;&lt; "radius=" &lt;&lt; radius &lt;&lt; endl ;   }</a:t>
            </a:r>
          </a:p>
          <a:p>
            <a:pPr algn="l">
              <a:lnSpc>
                <a:spcPct val="105000"/>
              </a:lnSpc>
            </a:pPr>
            <a:r>
              <a:rPr lang="en-US" altLang="zh-CN" sz="1800"/>
              <a:t>  protected:    double radius;	</a:t>
            </a:r>
            <a:r>
              <a:rPr lang="en-US" altLang="zh-CN" sz="1800" i="1">
                <a:solidFill>
                  <a:srgbClr val="006600"/>
                </a:solidFill>
              </a:rPr>
              <a:t>//</a:t>
            </a:r>
            <a:r>
              <a:rPr lang="zh-CN" altLang="en-US" sz="1800" i="1">
                <a:solidFill>
                  <a:srgbClr val="006600"/>
                </a:solidFill>
              </a:rPr>
              <a:t>派生类数据成员</a:t>
            </a:r>
          </a:p>
          <a:p>
            <a:pPr algn="l">
              <a:lnSpc>
                <a:spcPct val="105000"/>
              </a:lnSpc>
            </a:pPr>
            <a:r>
              <a:rPr lang="en-US" altLang="zh-CN" sz="1800"/>
              <a:t>};</a:t>
            </a:r>
          </a:p>
          <a:p>
            <a:pPr algn="l">
              <a:lnSpc>
                <a:spcPct val="105000"/>
              </a:lnSpc>
            </a:pPr>
            <a:r>
              <a:rPr lang="en-US" altLang="zh-CN" sz="1800"/>
              <a:t>int main()</a:t>
            </a:r>
          </a:p>
          <a:p>
            <a:pPr algn="l">
              <a:lnSpc>
                <a:spcPct val="105000"/>
              </a:lnSpc>
            </a:pPr>
            <a:r>
              <a:rPr lang="en-US" altLang="zh-CN" sz="1800"/>
              <a:t>{ Circle c( 0, 0, 12.5 ) ;</a:t>
            </a:r>
          </a:p>
          <a:p>
            <a:pPr algn="l">
              <a:lnSpc>
                <a:spcPct val="105000"/>
              </a:lnSpc>
            </a:pPr>
            <a:r>
              <a:rPr lang="en-US" altLang="zh-CN" sz="1800"/>
              <a:t>  c.OutPoint() ;	</a:t>
            </a:r>
            <a:r>
              <a:rPr lang="en-US" altLang="zh-CN" sz="1800" i="1">
                <a:solidFill>
                  <a:srgbClr val="006600"/>
                </a:solidFill>
              </a:rPr>
              <a:t>//</a:t>
            </a:r>
            <a:r>
              <a:rPr lang="zh-CN" altLang="en-US" sz="1800" i="1">
                <a:solidFill>
                  <a:srgbClr val="006600"/>
                </a:solidFill>
              </a:rPr>
              <a:t>调用从基类</a:t>
            </a:r>
            <a:r>
              <a:rPr lang="en-US" altLang="zh-CN" sz="1800" i="1">
                <a:solidFill>
                  <a:srgbClr val="006600"/>
                </a:solidFill>
              </a:rPr>
              <a:t>Point</a:t>
            </a:r>
            <a:r>
              <a:rPr lang="zh-CN" altLang="en-US" sz="1800" i="1">
                <a:solidFill>
                  <a:srgbClr val="006600"/>
                </a:solidFill>
              </a:rPr>
              <a:t>继承的成员函数</a:t>
            </a:r>
          </a:p>
          <a:p>
            <a:pPr algn="l">
              <a:lnSpc>
                <a:spcPct val="105000"/>
              </a:lnSpc>
            </a:pPr>
            <a:r>
              <a:rPr lang="zh-CN" altLang="en-US" sz="1800"/>
              <a:t>  </a:t>
            </a:r>
            <a:r>
              <a:rPr lang="en-US" altLang="zh-CN" sz="1800"/>
              <a:t>c.OutCircle() ;	</a:t>
            </a:r>
            <a:r>
              <a:rPr lang="en-US" altLang="zh-CN" sz="1800" i="1">
                <a:solidFill>
                  <a:srgbClr val="006600"/>
                </a:solidFill>
              </a:rPr>
              <a:t>//</a:t>
            </a:r>
            <a:r>
              <a:rPr lang="zh-CN" altLang="en-US" sz="1800" i="1">
                <a:solidFill>
                  <a:srgbClr val="006600"/>
                </a:solidFill>
              </a:rPr>
              <a:t>调用</a:t>
            </a:r>
            <a:r>
              <a:rPr lang="en-US" altLang="zh-CN" sz="1800" i="1">
                <a:solidFill>
                  <a:srgbClr val="006600"/>
                </a:solidFill>
              </a:rPr>
              <a:t>Circle</a:t>
            </a:r>
            <a:r>
              <a:rPr lang="zh-CN" altLang="en-US" sz="1800" i="1">
                <a:solidFill>
                  <a:srgbClr val="006600"/>
                </a:solidFill>
              </a:rPr>
              <a:t>类成员函数</a:t>
            </a:r>
          </a:p>
          <a:p>
            <a:pPr algn="l">
              <a:lnSpc>
                <a:spcPct val="105000"/>
              </a:lnSpc>
            </a:pPr>
            <a:r>
              <a:rPr lang="en-US" altLang="zh-CN" sz="1800"/>
              <a:t>} </a:t>
            </a:r>
          </a:p>
        </p:txBody>
      </p:sp>
      <p:sp>
        <p:nvSpPr>
          <p:cNvPr id="664579" name="Rectangle 3"/>
          <p:cNvSpPr>
            <a:spLocks noGrp="1" noChangeArrowheads="1"/>
          </p:cNvSpPr>
          <p:nvPr>
            <p:ph type="title" idx="4294967295"/>
          </p:nvPr>
        </p:nvSpPr>
        <p:spPr>
          <a:xfrm flipV="1">
            <a:off x="8358188" y="60325"/>
            <a:ext cx="785812" cy="128588"/>
          </a:xfrm>
          <a:prstGeom prst="rect">
            <a:avLst/>
          </a:prstGeom>
        </p:spPr>
        <p:txBody>
          <a:bodyPr/>
          <a:lstStyle/>
          <a:p>
            <a:r>
              <a:rPr lang="en-US" altLang="zh-CN" sz="100" dirty="0">
                <a:solidFill>
                  <a:schemeClr val="bg1"/>
                </a:solidFill>
                <a:latin typeface="宋体" pitchFamily="2" charset="-122"/>
              </a:rPr>
              <a:t>8.4  </a:t>
            </a:r>
            <a:r>
              <a:rPr lang="zh-CN" altLang="en-US" sz="100" dirty="0">
                <a:solidFill>
                  <a:schemeClr val="bg1"/>
                </a:solidFill>
                <a:latin typeface="宋体" pitchFamily="2" charset="-122"/>
              </a:rPr>
              <a:t>继承的应用实例</a:t>
            </a:r>
          </a:p>
        </p:txBody>
      </p:sp>
      <p:sp>
        <p:nvSpPr>
          <p:cNvPr id="664580" name="Text Box 4"/>
          <p:cNvSpPr txBox="1">
            <a:spLocks noChangeArrowheads="1"/>
          </p:cNvSpPr>
          <p:nvPr/>
        </p:nvSpPr>
        <p:spPr bwMode="auto">
          <a:xfrm>
            <a:off x="5080000" y="115888"/>
            <a:ext cx="3884613" cy="641350"/>
          </a:xfrm>
          <a:prstGeom prst="rect">
            <a:avLst/>
          </a:prstGeom>
          <a:noFill/>
          <a:ln w="9525">
            <a:noFill/>
            <a:miter lim="800000"/>
            <a:headEnd/>
            <a:tailEnd/>
          </a:ln>
          <a:effectLst/>
        </p:spPr>
        <p:txBody>
          <a:bodyPr>
            <a:spAutoFit/>
          </a:bodyPr>
          <a:lstStyle/>
          <a:p>
            <a:pPr algn="r">
              <a:lnSpc>
                <a:spcPct val="180000"/>
              </a:lnSpc>
              <a:buClr>
                <a:schemeClr val="accent2"/>
              </a:buClr>
              <a:buFont typeface="Wingdings" pitchFamily="2" charset="2"/>
              <a:buNone/>
            </a:pPr>
            <a:r>
              <a:rPr lang="zh-CN" altLang="en-US" sz="2000" b="1" i="1" dirty="0">
                <a:solidFill>
                  <a:srgbClr val="006600"/>
                </a:solidFill>
              </a:rPr>
              <a:t>例</a:t>
            </a:r>
            <a:r>
              <a:rPr lang="en-US" altLang="zh-CN" sz="2000" b="1" i="1" dirty="0">
                <a:solidFill>
                  <a:srgbClr val="006600"/>
                </a:solidFill>
              </a:rPr>
              <a:t>8-8  </a:t>
            </a:r>
            <a:r>
              <a:rPr lang="zh-CN" altLang="en-US" sz="2000" b="1" i="1" dirty="0">
                <a:solidFill>
                  <a:srgbClr val="006600"/>
                </a:solidFill>
              </a:rPr>
              <a:t>类继承和类包含的比较 </a:t>
            </a:r>
          </a:p>
        </p:txBody>
      </p:sp>
      <p:sp>
        <p:nvSpPr>
          <p:cNvPr id="664581" name="Rectangle 5"/>
          <p:cNvSpPr>
            <a:spLocks noChangeArrowheads="1"/>
          </p:cNvSpPr>
          <p:nvPr/>
        </p:nvSpPr>
        <p:spPr bwMode="auto">
          <a:xfrm>
            <a:off x="555625" y="1252538"/>
            <a:ext cx="1331913" cy="304800"/>
          </a:xfrm>
          <a:prstGeom prst="rect">
            <a:avLst/>
          </a:prstGeom>
          <a:gradFill rotWithShape="0">
            <a:gsLst>
              <a:gs pos="0">
                <a:srgbClr val="FFFF99"/>
              </a:gs>
              <a:gs pos="50000">
                <a:srgbClr val="FFFFFF"/>
              </a:gs>
              <a:gs pos="100000">
                <a:srgbClr val="FFFF99"/>
              </a:gs>
            </a:gsLst>
            <a:lin ang="5400000" scaled="1"/>
          </a:gradFill>
          <a:ln w="9525">
            <a:noFill/>
            <a:miter lim="800000"/>
            <a:headEnd/>
            <a:tailEnd/>
          </a:ln>
          <a:effectLst/>
        </p:spPr>
        <p:txBody>
          <a:bodyPr wrap="none">
            <a:spAutoFit/>
          </a:bodyPr>
          <a:lstStyle/>
          <a:p>
            <a:pPr>
              <a:lnSpc>
                <a:spcPct val="70000"/>
              </a:lnSpc>
            </a:pPr>
            <a:r>
              <a:rPr lang="en-US" altLang="zh-CN" sz="2000" b="1">
                <a:solidFill>
                  <a:srgbClr val="A50021"/>
                </a:solidFill>
              </a:rPr>
              <a:t>class Point</a:t>
            </a:r>
          </a:p>
        </p:txBody>
      </p:sp>
      <p:sp>
        <p:nvSpPr>
          <p:cNvPr id="664582" name="Rectangle 6"/>
          <p:cNvSpPr>
            <a:spLocks noChangeArrowheads="1"/>
          </p:cNvSpPr>
          <p:nvPr/>
        </p:nvSpPr>
        <p:spPr bwMode="auto">
          <a:xfrm>
            <a:off x="474663" y="2979738"/>
            <a:ext cx="2944812" cy="304800"/>
          </a:xfrm>
          <a:prstGeom prst="rect">
            <a:avLst/>
          </a:prstGeom>
          <a:gradFill rotWithShape="0">
            <a:gsLst>
              <a:gs pos="0">
                <a:srgbClr val="FFFF99"/>
              </a:gs>
              <a:gs pos="50000">
                <a:srgbClr val="FFFFFF"/>
              </a:gs>
              <a:gs pos="100000">
                <a:srgbClr val="FFFF99"/>
              </a:gs>
            </a:gsLst>
            <a:lin ang="5400000" scaled="1"/>
          </a:gradFill>
          <a:ln w="9525">
            <a:noFill/>
            <a:miter lim="800000"/>
            <a:headEnd/>
            <a:tailEnd/>
          </a:ln>
          <a:effectLst/>
        </p:spPr>
        <p:txBody>
          <a:bodyPr wrap="none">
            <a:spAutoFit/>
          </a:bodyPr>
          <a:lstStyle/>
          <a:p>
            <a:pPr algn="l">
              <a:lnSpc>
                <a:spcPct val="70000"/>
              </a:lnSpc>
            </a:pPr>
            <a:r>
              <a:rPr lang="en-US" altLang="zh-CN" sz="2000" b="1">
                <a:solidFill>
                  <a:srgbClr val="0000FF"/>
                </a:solidFill>
              </a:rPr>
              <a:t>class Circle :</a:t>
            </a:r>
            <a:r>
              <a:rPr lang="en-US" altLang="zh-CN" sz="2000" b="1">
                <a:solidFill>
                  <a:srgbClr val="A50021"/>
                </a:solidFill>
              </a:rPr>
              <a:t> public Point</a:t>
            </a:r>
          </a:p>
        </p:txBody>
      </p:sp>
      <p:sp>
        <p:nvSpPr>
          <p:cNvPr id="664583" name="Rectangle 7"/>
          <p:cNvSpPr>
            <a:spLocks noChangeArrowheads="1"/>
          </p:cNvSpPr>
          <p:nvPr/>
        </p:nvSpPr>
        <p:spPr bwMode="auto">
          <a:xfrm>
            <a:off x="4600575" y="3500438"/>
            <a:ext cx="1627188" cy="304800"/>
          </a:xfrm>
          <a:prstGeom prst="rect">
            <a:avLst/>
          </a:prstGeom>
          <a:gradFill rotWithShape="0">
            <a:gsLst>
              <a:gs pos="0">
                <a:srgbClr val="FFFF99"/>
              </a:gs>
              <a:gs pos="50000">
                <a:srgbClr val="FFFFFF"/>
              </a:gs>
              <a:gs pos="100000">
                <a:srgbClr val="FFFF99"/>
              </a:gs>
            </a:gsLst>
            <a:lin ang="5400000" scaled="1"/>
          </a:gradFill>
          <a:ln w="9525">
            <a:noFill/>
            <a:miter lim="800000"/>
            <a:headEnd/>
            <a:tailEnd/>
          </a:ln>
          <a:effectLst/>
        </p:spPr>
        <p:txBody>
          <a:bodyPr wrap="none">
            <a:spAutoFit/>
          </a:bodyPr>
          <a:lstStyle/>
          <a:p>
            <a:pPr>
              <a:lnSpc>
                <a:spcPct val="70000"/>
              </a:lnSpc>
            </a:pPr>
            <a:r>
              <a:rPr lang="en-US" altLang="zh-CN" sz="2000" b="1">
                <a:solidFill>
                  <a:srgbClr val="A50021"/>
                </a:solidFill>
              </a:rPr>
              <a:t>:  Point(t1,t2)</a:t>
            </a:r>
          </a:p>
        </p:txBody>
      </p:sp>
      <p:sp>
        <p:nvSpPr>
          <p:cNvPr id="664584" name="Rectangle 8"/>
          <p:cNvSpPr>
            <a:spLocks noChangeArrowheads="1"/>
          </p:cNvSpPr>
          <p:nvPr/>
        </p:nvSpPr>
        <p:spPr bwMode="auto">
          <a:xfrm>
            <a:off x="1452563" y="4076700"/>
            <a:ext cx="2182812" cy="304800"/>
          </a:xfrm>
          <a:prstGeom prst="rect">
            <a:avLst/>
          </a:prstGeom>
          <a:gradFill rotWithShape="0">
            <a:gsLst>
              <a:gs pos="0">
                <a:srgbClr val="FFFF99"/>
              </a:gs>
              <a:gs pos="50000">
                <a:srgbClr val="FFFFFF"/>
              </a:gs>
              <a:gs pos="100000">
                <a:srgbClr val="FFFF99"/>
              </a:gs>
            </a:gsLst>
            <a:lin ang="5400000" scaled="1"/>
          </a:gradFill>
          <a:ln w="9525">
            <a:noFill/>
            <a:miter lim="800000"/>
            <a:headEnd/>
            <a:tailEnd/>
          </a:ln>
          <a:effectLst/>
        </p:spPr>
        <p:txBody>
          <a:bodyPr wrap="none">
            <a:spAutoFit/>
          </a:bodyPr>
          <a:lstStyle/>
          <a:p>
            <a:pPr algn="l">
              <a:lnSpc>
                <a:spcPct val="70000"/>
              </a:lnSpc>
            </a:pPr>
            <a:r>
              <a:rPr lang="en-US" altLang="zh-CN" sz="2000" b="1">
                <a:solidFill>
                  <a:srgbClr val="A50021"/>
                </a:solidFill>
              </a:rPr>
              <a:t>Point::OutPoint();</a:t>
            </a:r>
          </a:p>
        </p:txBody>
      </p:sp>
      <p:sp>
        <p:nvSpPr>
          <p:cNvPr id="664585" name="AutoShape 9"/>
          <p:cNvSpPr>
            <a:spLocks/>
          </p:cNvSpPr>
          <p:nvPr/>
        </p:nvSpPr>
        <p:spPr bwMode="auto">
          <a:xfrm>
            <a:off x="3848100" y="1557338"/>
            <a:ext cx="2092325" cy="609600"/>
          </a:xfrm>
          <a:prstGeom prst="borderCallout2">
            <a:avLst>
              <a:gd name="adj1" fmla="val 18750"/>
              <a:gd name="adj2" fmla="val -3644"/>
              <a:gd name="adj3" fmla="val 18750"/>
              <a:gd name="adj4" fmla="val -21398"/>
              <a:gd name="adj5" fmla="val 214843"/>
              <a:gd name="adj6" fmla="val -77616"/>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en-US" altLang="zh-CN" sz="1800" b="1"/>
              <a:t>Circle</a:t>
            </a:r>
            <a:r>
              <a:rPr lang="zh-CN" altLang="en-US" sz="1800" b="1"/>
              <a:t>类继承</a:t>
            </a:r>
            <a:r>
              <a:rPr lang="en-US" altLang="zh-CN" sz="1800" b="1"/>
              <a:t>Point</a:t>
            </a:r>
            <a:r>
              <a:rPr lang="zh-CN" altLang="en-US" sz="1800" b="1"/>
              <a:t>类</a:t>
            </a:r>
          </a:p>
        </p:txBody>
      </p:sp>
      <p:sp>
        <p:nvSpPr>
          <p:cNvPr id="664586" name="AutoShape 10"/>
          <p:cNvSpPr>
            <a:spLocks/>
          </p:cNvSpPr>
          <p:nvPr/>
        </p:nvSpPr>
        <p:spPr bwMode="auto">
          <a:xfrm>
            <a:off x="6227763" y="2133600"/>
            <a:ext cx="2092325" cy="609600"/>
          </a:xfrm>
          <a:prstGeom prst="borderCallout2">
            <a:avLst>
              <a:gd name="adj1" fmla="val 18750"/>
              <a:gd name="adj2" fmla="val -3644"/>
              <a:gd name="adj3" fmla="val 18750"/>
              <a:gd name="adj4" fmla="val -17301"/>
              <a:gd name="adj5" fmla="val 209116"/>
              <a:gd name="adj6" fmla="val -60620"/>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调用基类构造函数</a:t>
            </a:r>
          </a:p>
        </p:txBody>
      </p:sp>
      <p:sp>
        <p:nvSpPr>
          <p:cNvPr id="664587" name="AutoShape 11"/>
          <p:cNvSpPr>
            <a:spLocks/>
          </p:cNvSpPr>
          <p:nvPr/>
        </p:nvSpPr>
        <p:spPr bwMode="auto">
          <a:xfrm>
            <a:off x="3348038" y="2819400"/>
            <a:ext cx="2092325" cy="609600"/>
          </a:xfrm>
          <a:prstGeom prst="borderCallout2">
            <a:avLst>
              <a:gd name="adj1" fmla="val 18750"/>
              <a:gd name="adj2" fmla="val -3644"/>
              <a:gd name="adj3" fmla="val 18750"/>
              <a:gd name="adj4" fmla="val -14718"/>
              <a:gd name="adj5" fmla="val 194009"/>
              <a:gd name="adj6" fmla="val -49773"/>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调用基类成员函数</a:t>
            </a:r>
          </a:p>
        </p:txBody>
      </p:sp>
      <p:sp>
        <p:nvSpPr>
          <p:cNvPr id="664588" name="Rectangle 12"/>
          <p:cNvSpPr>
            <a:spLocks noChangeArrowheads="1"/>
          </p:cNvSpPr>
          <p:nvPr/>
        </p:nvSpPr>
        <p:spPr bwMode="auto">
          <a:xfrm>
            <a:off x="800100" y="5284788"/>
            <a:ext cx="2403475" cy="304800"/>
          </a:xfrm>
          <a:prstGeom prst="rect">
            <a:avLst/>
          </a:prstGeom>
          <a:gradFill rotWithShape="0">
            <a:gsLst>
              <a:gs pos="0">
                <a:srgbClr val="FFFF99"/>
              </a:gs>
              <a:gs pos="50000">
                <a:srgbClr val="FFFFFF"/>
              </a:gs>
              <a:gs pos="100000">
                <a:srgbClr val="FFFF99"/>
              </a:gs>
            </a:gsLst>
            <a:lin ang="5400000" scaled="1"/>
          </a:gradFill>
          <a:ln w="9525">
            <a:noFill/>
            <a:miter lim="800000"/>
            <a:headEnd/>
            <a:tailEnd/>
          </a:ln>
          <a:effectLst/>
        </p:spPr>
        <p:txBody>
          <a:bodyPr wrap="none">
            <a:spAutoFit/>
          </a:bodyPr>
          <a:lstStyle/>
          <a:p>
            <a:pPr algn="l">
              <a:lnSpc>
                <a:spcPct val="70000"/>
              </a:lnSpc>
            </a:pPr>
            <a:r>
              <a:rPr lang="en-US" altLang="zh-CN" sz="2000" b="1"/>
              <a:t>Circle c</a:t>
            </a:r>
            <a:r>
              <a:rPr lang="en-US" altLang="zh-CN" sz="2000"/>
              <a:t>( 0, 0, 12.5 ) ;</a:t>
            </a:r>
          </a:p>
        </p:txBody>
      </p:sp>
      <p:grpSp>
        <p:nvGrpSpPr>
          <p:cNvPr id="664595" name="Group 19"/>
          <p:cNvGrpSpPr>
            <a:grpSpLocks/>
          </p:cNvGrpSpPr>
          <p:nvPr/>
        </p:nvGrpSpPr>
        <p:grpSpPr bwMode="auto">
          <a:xfrm>
            <a:off x="5435600" y="4581525"/>
            <a:ext cx="3168650" cy="954088"/>
            <a:chOff x="3424" y="2976"/>
            <a:chExt cx="1996" cy="601"/>
          </a:xfrm>
        </p:grpSpPr>
        <p:grpSp>
          <p:nvGrpSpPr>
            <p:cNvPr id="664593" name="Group 17"/>
            <p:cNvGrpSpPr>
              <a:grpSpLocks/>
            </p:cNvGrpSpPr>
            <p:nvPr/>
          </p:nvGrpSpPr>
          <p:grpSpPr bwMode="auto">
            <a:xfrm>
              <a:off x="3424" y="3260"/>
              <a:ext cx="1996" cy="317"/>
              <a:chOff x="3243" y="3249"/>
              <a:chExt cx="1905" cy="226"/>
            </a:xfrm>
          </p:grpSpPr>
          <p:sp>
            <p:nvSpPr>
              <p:cNvPr id="664589" name="Rectangle 13"/>
              <p:cNvSpPr>
                <a:spLocks noChangeArrowheads="1"/>
              </p:cNvSpPr>
              <p:nvPr/>
            </p:nvSpPr>
            <p:spPr bwMode="auto">
              <a:xfrm>
                <a:off x="3243" y="3249"/>
                <a:ext cx="1905" cy="226"/>
              </a:xfrm>
              <a:prstGeom prst="rect">
                <a:avLst/>
              </a:prstGeom>
              <a:gradFill rotWithShape="1">
                <a:gsLst>
                  <a:gs pos="0">
                    <a:srgbClr val="FFFF99"/>
                  </a:gs>
                  <a:gs pos="50000">
                    <a:schemeClr val="hlink"/>
                  </a:gs>
                  <a:gs pos="100000">
                    <a:srgbClr val="FFFF99"/>
                  </a:gs>
                </a:gsLst>
                <a:lin ang="5400000" scaled="1"/>
              </a:gradFill>
              <a:ln w="9525">
                <a:solidFill>
                  <a:schemeClr val="tx1"/>
                </a:solidFill>
                <a:miter lim="800000"/>
                <a:headEnd/>
                <a:tailEnd/>
              </a:ln>
              <a:effectLst/>
            </p:spPr>
            <p:txBody>
              <a:bodyPr wrap="none" anchor="ctr"/>
              <a:lstStyle/>
              <a:p>
                <a:r>
                  <a:rPr lang="en-US" altLang="zh-CN" sz="2000"/>
                  <a:t>    </a:t>
                </a:r>
                <a:r>
                  <a:rPr lang="en-US" altLang="zh-CN" sz="2000" b="1"/>
                  <a:t>c.x	      c.y	    c.radius</a:t>
                </a:r>
              </a:p>
            </p:txBody>
          </p:sp>
          <p:sp>
            <p:nvSpPr>
              <p:cNvPr id="664590" name="Line 14"/>
              <p:cNvSpPr>
                <a:spLocks noChangeShapeType="1"/>
              </p:cNvSpPr>
              <p:nvPr/>
            </p:nvSpPr>
            <p:spPr bwMode="auto">
              <a:xfrm>
                <a:off x="3878" y="3249"/>
                <a:ext cx="0" cy="226"/>
              </a:xfrm>
              <a:prstGeom prst="line">
                <a:avLst/>
              </a:prstGeom>
              <a:noFill/>
              <a:ln w="9525">
                <a:solidFill>
                  <a:schemeClr val="tx1"/>
                </a:solidFill>
                <a:round/>
                <a:headEnd/>
                <a:tailEnd/>
              </a:ln>
              <a:effectLst/>
            </p:spPr>
            <p:txBody>
              <a:bodyPr/>
              <a:lstStyle/>
              <a:p>
                <a:endParaRPr lang="zh-CN" altLang="en-US"/>
              </a:p>
            </p:txBody>
          </p:sp>
          <p:sp>
            <p:nvSpPr>
              <p:cNvPr id="664591" name="Line 15"/>
              <p:cNvSpPr>
                <a:spLocks noChangeShapeType="1"/>
              </p:cNvSpPr>
              <p:nvPr/>
            </p:nvSpPr>
            <p:spPr bwMode="auto">
              <a:xfrm>
                <a:off x="4513" y="3249"/>
                <a:ext cx="0" cy="226"/>
              </a:xfrm>
              <a:prstGeom prst="line">
                <a:avLst/>
              </a:prstGeom>
              <a:noFill/>
              <a:ln w="9525">
                <a:solidFill>
                  <a:schemeClr val="tx1"/>
                </a:solidFill>
                <a:round/>
                <a:headEnd/>
                <a:tailEnd/>
              </a:ln>
              <a:effectLst/>
            </p:spPr>
            <p:txBody>
              <a:bodyPr/>
              <a:lstStyle/>
              <a:p>
                <a:endParaRPr lang="zh-CN" altLang="en-US"/>
              </a:p>
            </p:txBody>
          </p:sp>
        </p:grpSp>
        <p:sp>
          <p:nvSpPr>
            <p:cNvPr id="664594" name="Text Box 18"/>
            <p:cNvSpPr txBox="1">
              <a:spLocks noChangeArrowheads="1"/>
            </p:cNvSpPr>
            <p:nvPr/>
          </p:nvSpPr>
          <p:spPr bwMode="auto">
            <a:xfrm>
              <a:off x="3719" y="2976"/>
              <a:ext cx="1406" cy="196"/>
            </a:xfrm>
            <a:prstGeom prst="rect">
              <a:avLst/>
            </a:prstGeom>
            <a:noFill/>
            <a:ln w="9525">
              <a:noFill/>
              <a:miter lim="800000"/>
              <a:headEnd/>
              <a:tailEnd/>
            </a:ln>
            <a:effectLst/>
          </p:spPr>
          <p:txBody>
            <a:bodyPr>
              <a:spAutoFit/>
            </a:bodyPr>
            <a:lstStyle/>
            <a:p>
              <a:pPr>
                <a:lnSpc>
                  <a:spcPct val="80000"/>
                </a:lnSpc>
                <a:spcBef>
                  <a:spcPct val="50000"/>
                </a:spcBef>
              </a:pPr>
              <a:r>
                <a:rPr lang="zh-CN" altLang="en-US" sz="1800" b="1" i="1"/>
                <a:t>对象</a:t>
              </a:r>
              <a:r>
                <a:rPr lang="en-US" altLang="zh-CN" sz="1800" b="1" i="1"/>
                <a:t>c</a:t>
              </a:r>
              <a:r>
                <a:rPr lang="zh-CN" altLang="en-US" sz="1800" b="1" i="1"/>
                <a:t>的数据成员</a:t>
              </a:r>
            </a:p>
          </p:txBody>
        </p:sp>
      </p:grpSp>
      <p:sp>
        <p:nvSpPr>
          <p:cNvPr id="664596" name="Rectangle 20"/>
          <p:cNvSpPr>
            <a:spLocks noChangeArrowheads="1"/>
          </p:cNvSpPr>
          <p:nvPr/>
        </p:nvSpPr>
        <p:spPr bwMode="auto">
          <a:xfrm>
            <a:off x="800100" y="5567363"/>
            <a:ext cx="5391150" cy="339725"/>
          </a:xfrm>
          <a:prstGeom prst="rect">
            <a:avLst/>
          </a:prstGeom>
          <a:gradFill rotWithShape="0">
            <a:gsLst>
              <a:gs pos="0">
                <a:srgbClr val="FFFF99"/>
              </a:gs>
              <a:gs pos="50000">
                <a:srgbClr val="FFFFFF"/>
              </a:gs>
              <a:gs pos="100000">
                <a:srgbClr val="FFFF99"/>
              </a:gs>
            </a:gsLst>
            <a:lin ang="5400000" scaled="1"/>
          </a:gradFill>
          <a:ln w="9525">
            <a:noFill/>
            <a:miter lim="800000"/>
            <a:headEnd/>
            <a:tailEnd/>
          </a:ln>
          <a:effectLst/>
        </p:spPr>
        <p:txBody>
          <a:bodyPr wrap="none">
            <a:spAutoFit/>
          </a:bodyPr>
          <a:lstStyle/>
          <a:p>
            <a:pPr algn="l">
              <a:lnSpc>
                <a:spcPct val="90000"/>
              </a:lnSpc>
            </a:pPr>
            <a:r>
              <a:rPr lang="en-US" altLang="zh-CN" sz="1800" b="1"/>
              <a:t>c.OutPoint() ;	</a:t>
            </a:r>
            <a:r>
              <a:rPr lang="en-US" altLang="zh-CN" sz="1800" b="1" i="1">
                <a:solidFill>
                  <a:srgbClr val="006600"/>
                </a:solidFill>
              </a:rPr>
              <a:t>//</a:t>
            </a:r>
            <a:r>
              <a:rPr lang="zh-CN" altLang="en-US" sz="1800" b="1" i="1">
                <a:solidFill>
                  <a:srgbClr val="006600"/>
                </a:solidFill>
              </a:rPr>
              <a:t>调用从基类</a:t>
            </a:r>
            <a:r>
              <a:rPr lang="en-US" altLang="zh-CN" sz="1800" b="1" i="1">
                <a:solidFill>
                  <a:srgbClr val="006600"/>
                </a:solidFill>
              </a:rPr>
              <a:t>Point</a:t>
            </a:r>
            <a:r>
              <a:rPr lang="zh-CN" altLang="en-US" sz="1800" b="1" i="1">
                <a:solidFill>
                  <a:srgbClr val="006600"/>
                </a:solidFill>
              </a:rPr>
              <a:t>继承的成员函数</a:t>
            </a:r>
          </a:p>
        </p:txBody>
      </p:sp>
      <p:sp>
        <p:nvSpPr>
          <p:cNvPr id="664597" name="Rectangle 21"/>
          <p:cNvSpPr>
            <a:spLocks noChangeArrowheads="1"/>
          </p:cNvSpPr>
          <p:nvPr/>
        </p:nvSpPr>
        <p:spPr bwMode="auto">
          <a:xfrm>
            <a:off x="800100" y="5903913"/>
            <a:ext cx="4311650" cy="339725"/>
          </a:xfrm>
          <a:prstGeom prst="rect">
            <a:avLst/>
          </a:prstGeom>
          <a:gradFill rotWithShape="0">
            <a:gsLst>
              <a:gs pos="0">
                <a:srgbClr val="FFFF99"/>
              </a:gs>
              <a:gs pos="50000">
                <a:srgbClr val="FFFFFF"/>
              </a:gs>
              <a:gs pos="100000">
                <a:srgbClr val="FFFF99"/>
              </a:gs>
            </a:gsLst>
            <a:lin ang="5400000" scaled="1"/>
          </a:gradFill>
          <a:ln w="9525">
            <a:noFill/>
            <a:miter lim="800000"/>
            <a:headEnd/>
            <a:tailEnd/>
          </a:ln>
          <a:effectLst/>
        </p:spPr>
        <p:txBody>
          <a:bodyPr wrap="none">
            <a:spAutoFit/>
          </a:bodyPr>
          <a:lstStyle/>
          <a:p>
            <a:pPr algn="l">
              <a:lnSpc>
                <a:spcPct val="90000"/>
              </a:lnSpc>
            </a:pPr>
            <a:r>
              <a:rPr lang="en-US" altLang="zh-CN" sz="1800" b="1"/>
              <a:t>c.OutCircle() ;	</a:t>
            </a:r>
            <a:r>
              <a:rPr lang="en-US" altLang="zh-CN" sz="1800" b="1" i="1">
                <a:solidFill>
                  <a:srgbClr val="006600"/>
                </a:solidFill>
              </a:rPr>
              <a:t>//</a:t>
            </a:r>
            <a:r>
              <a:rPr lang="zh-CN" altLang="en-US" sz="1800" b="1" i="1">
                <a:solidFill>
                  <a:srgbClr val="006600"/>
                </a:solidFill>
              </a:rPr>
              <a:t>调用</a:t>
            </a:r>
            <a:r>
              <a:rPr lang="en-US" altLang="zh-CN" sz="1800" b="1" i="1">
                <a:solidFill>
                  <a:srgbClr val="006600"/>
                </a:solidFill>
              </a:rPr>
              <a:t>Circle</a:t>
            </a:r>
            <a:r>
              <a:rPr lang="zh-CN" altLang="en-US" sz="1800" b="1" i="1">
                <a:solidFill>
                  <a:srgbClr val="006600"/>
                </a:solidFill>
              </a:rPr>
              <a:t>类成员函数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64581"/>
                                        </p:tgtEl>
                                        <p:attrNameLst>
                                          <p:attrName>style.visibility</p:attrName>
                                        </p:attrNameLst>
                                      </p:cBhvr>
                                      <p:to>
                                        <p:strVal val="visible"/>
                                      </p:to>
                                    </p:set>
                                    <p:animEffect transition="in" filter="box(out)">
                                      <p:cBhvr>
                                        <p:cTn id="7" dur="500"/>
                                        <p:tgtEl>
                                          <p:spTgt spid="66458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64582"/>
                                        </p:tgtEl>
                                        <p:attrNameLst>
                                          <p:attrName>style.visibility</p:attrName>
                                        </p:attrNameLst>
                                      </p:cBhvr>
                                      <p:to>
                                        <p:strVal val="visible"/>
                                      </p:to>
                                    </p:set>
                                    <p:animEffect transition="in" filter="box(out)">
                                      <p:cBhvr>
                                        <p:cTn id="12" dur="500"/>
                                        <p:tgtEl>
                                          <p:spTgt spid="66458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664585"/>
                                        </p:tgtEl>
                                        <p:attrNameLst>
                                          <p:attrName>style.visibility</p:attrName>
                                        </p:attrNameLst>
                                      </p:cBhvr>
                                      <p:to>
                                        <p:strVal val="visible"/>
                                      </p:to>
                                    </p:set>
                                    <p:animEffect transition="in" filter="barn(outHorizontal)">
                                      <p:cBhvr>
                                        <p:cTn id="17" dur="500"/>
                                        <p:tgtEl>
                                          <p:spTgt spid="664585"/>
                                        </p:tgtEl>
                                      </p:cBhvr>
                                    </p:animEffect>
                                  </p:childTnLst>
                                  <p:subTnLst>
                                    <p:set>
                                      <p:cBhvr override="childStyle">
                                        <p:cTn dur="1" fill="hold" display="0" masterRel="nextClick" afterEffect="1"/>
                                        <p:tgtEl>
                                          <p:spTgt spid="664585"/>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664583"/>
                                        </p:tgtEl>
                                        <p:attrNameLst>
                                          <p:attrName>style.visibility</p:attrName>
                                        </p:attrNameLst>
                                      </p:cBhvr>
                                      <p:to>
                                        <p:strVal val="visible"/>
                                      </p:to>
                                    </p:set>
                                    <p:animEffect transition="in" filter="box(out)">
                                      <p:cBhvr>
                                        <p:cTn id="22" dur="500"/>
                                        <p:tgtEl>
                                          <p:spTgt spid="664583"/>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664586"/>
                                        </p:tgtEl>
                                        <p:attrNameLst>
                                          <p:attrName>style.visibility</p:attrName>
                                        </p:attrNameLst>
                                      </p:cBhvr>
                                      <p:to>
                                        <p:strVal val="visible"/>
                                      </p:to>
                                    </p:set>
                                    <p:animEffect transition="in" filter="barn(outHorizontal)">
                                      <p:cBhvr>
                                        <p:cTn id="27" dur="500"/>
                                        <p:tgtEl>
                                          <p:spTgt spid="664586"/>
                                        </p:tgtEl>
                                      </p:cBhvr>
                                    </p:animEffect>
                                  </p:childTnLst>
                                  <p:subTnLst>
                                    <p:set>
                                      <p:cBhvr override="childStyle">
                                        <p:cTn dur="1" fill="hold" display="0" masterRel="nextClick" afterEffect="1"/>
                                        <p:tgtEl>
                                          <p:spTgt spid="664586"/>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664584"/>
                                        </p:tgtEl>
                                        <p:attrNameLst>
                                          <p:attrName>style.visibility</p:attrName>
                                        </p:attrNameLst>
                                      </p:cBhvr>
                                      <p:to>
                                        <p:strVal val="visible"/>
                                      </p:to>
                                    </p:set>
                                    <p:animEffect transition="in" filter="box(out)">
                                      <p:cBhvr>
                                        <p:cTn id="32" dur="500"/>
                                        <p:tgtEl>
                                          <p:spTgt spid="664584"/>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42" fill="hold" grpId="0" nodeType="clickEffect">
                                  <p:stCondLst>
                                    <p:cond delay="0"/>
                                  </p:stCondLst>
                                  <p:childTnLst>
                                    <p:set>
                                      <p:cBhvr>
                                        <p:cTn id="36" dur="1" fill="hold">
                                          <p:stCondLst>
                                            <p:cond delay="0"/>
                                          </p:stCondLst>
                                        </p:cTn>
                                        <p:tgtEl>
                                          <p:spTgt spid="664587"/>
                                        </p:tgtEl>
                                        <p:attrNameLst>
                                          <p:attrName>style.visibility</p:attrName>
                                        </p:attrNameLst>
                                      </p:cBhvr>
                                      <p:to>
                                        <p:strVal val="visible"/>
                                      </p:to>
                                    </p:set>
                                    <p:animEffect transition="in" filter="barn(outHorizontal)">
                                      <p:cBhvr>
                                        <p:cTn id="37" dur="500"/>
                                        <p:tgtEl>
                                          <p:spTgt spid="664587"/>
                                        </p:tgtEl>
                                      </p:cBhvr>
                                    </p:animEffect>
                                  </p:childTnLst>
                                  <p:subTnLst>
                                    <p:set>
                                      <p:cBhvr override="childStyle">
                                        <p:cTn dur="1" fill="hold" display="0" masterRel="nextClick" afterEffect="1"/>
                                        <p:tgtEl>
                                          <p:spTgt spid="664587"/>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664588"/>
                                        </p:tgtEl>
                                        <p:attrNameLst>
                                          <p:attrName>style.visibility</p:attrName>
                                        </p:attrNameLst>
                                      </p:cBhvr>
                                      <p:to>
                                        <p:strVal val="visible"/>
                                      </p:to>
                                    </p:set>
                                    <p:animEffect transition="in" filter="box(out)">
                                      <p:cBhvr>
                                        <p:cTn id="42" dur="500"/>
                                        <p:tgtEl>
                                          <p:spTgt spid="664588"/>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664595"/>
                                        </p:tgtEl>
                                        <p:attrNameLst>
                                          <p:attrName>style.visibility</p:attrName>
                                        </p:attrNameLst>
                                      </p:cBhvr>
                                      <p:to>
                                        <p:strVal val="visible"/>
                                      </p:to>
                                    </p:set>
                                    <p:animEffect transition="in" filter="checkerboard(across)">
                                      <p:cBhvr>
                                        <p:cTn id="47" dur="500"/>
                                        <p:tgtEl>
                                          <p:spTgt spid="664595"/>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664596"/>
                                        </p:tgtEl>
                                        <p:attrNameLst>
                                          <p:attrName>style.visibility</p:attrName>
                                        </p:attrNameLst>
                                      </p:cBhvr>
                                      <p:to>
                                        <p:strVal val="visible"/>
                                      </p:to>
                                    </p:set>
                                    <p:animEffect transition="in" filter="box(out)">
                                      <p:cBhvr>
                                        <p:cTn id="52" dur="500"/>
                                        <p:tgtEl>
                                          <p:spTgt spid="664596"/>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664597"/>
                                        </p:tgtEl>
                                        <p:attrNameLst>
                                          <p:attrName>style.visibility</p:attrName>
                                        </p:attrNameLst>
                                      </p:cBhvr>
                                      <p:to>
                                        <p:strVal val="visible"/>
                                      </p:to>
                                    </p:set>
                                    <p:animEffect transition="in" filter="box(out)">
                                      <p:cBhvr>
                                        <p:cTn id="57" dur="500"/>
                                        <p:tgtEl>
                                          <p:spTgt spid="664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4581" grpId="0" animBg="1" autoUpdateAnimBg="0"/>
      <p:bldP spid="664582" grpId="0" animBg="1" autoUpdateAnimBg="0"/>
      <p:bldP spid="664583" grpId="0" animBg="1" autoUpdateAnimBg="0"/>
      <p:bldP spid="664584" grpId="0" animBg="1" autoUpdateAnimBg="0"/>
      <p:bldP spid="664585" grpId="0" animBg="1" autoUpdateAnimBg="0"/>
      <p:bldP spid="664586" grpId="0" animBg="1" autoUpdateAnimBg="0"/>
      <p:bldP spid="664587" grpId="0" animBg="1" autoUpdateAnimBg="0"/>
      <p:bldP spid="664588" grpId="0" animBg="1" autoUpdateAnimBg="0"/>
      <p:bldP spid="664596" grpId="0" animBg="1" autoUpdateAnimBg="0"/>
      <p:bldP spid="664597" grpId="0" animBg="1"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Text Box 2"/>
          <p:cNvSpPr txBox="1">
            <a:spLocks noChangeArrowheads="1"/>
          </p:cNvSpPr>
          <p:nvPr/>
        </p:nvSpPr>
        <p:spPr bwMode="auto">
          <a:xfrm>
            <a:off x="609600" y="115888"/>
            <a:ext cx="8139113" cy="6543675"/>
          </a:xfrm>
          <a:prstGeom prst="rect">
            <a:avLst/>
          </a:prstGeom>
          <a:noFill/>
          <a:ln w="9525">
            <a:noFill/>
            <a:miter lim="800000"/>
            <a:headEnd/>
            <a:tailEnd/>
          </a:ln>
          <a:effectLst/>
        </p:spPr>
        <p:txBody>
          <a:bodyPr>
            <a:spAutoFit/>
          </a:bodyPr>
          <a:lstStyle/>
          <a:p>
            <a:pPr algn="l">
              <a:lnSpc>
                <a:spcPct val="105000"/>
              </a:lnSpc>
            </a:pPr>
            <a:r>
              <a:rPr lang="en-US" altLang="zh-CN" sz="1800" b="1" i="1">
                <a:solidFill>
                  <a:srgbClr val="006600"/>
                </a:solidFill>
              </a:rPr>
              <a:t>//</a:t>
            </a:r>
            <a:r>
              <a:rPr lang="zh-CN" altLang="en-US" sz="1800" b="1" i="1">
                <a:solidFill>
                  <a:srgbClr val="A50021"/>
                </a:solidFill>
              </a:rPr>
              <a:t>用包含方式</a:t>
            </a:r>
            <a:r>
              <a:rPr lang="zh-CN" altLang="en-US" sz="1800" b="1" i="1">
                <a:solidFill>
                  <a:srgbClr val="006600"/>
                </a:solidFill>
              </a:rPr>
              <a:t>设计</a:t>
            </a:r>
            <a:r>
              <a:rPr lang="en-US" altLang="zh-CN" sz="1800" b="1" i="1">
                <a:solidFill>
                  <a:srgbClr val="006600"/>
                </a:solidFill>
              </a:rPr>
              <a:t>Point</a:t>
            </a:r>
            <a:r>
              <a:rPr lang="zh-CN" altLang="en-US" sz="1800" b="1" i="1">
                <a:solidFill>
                  <a:srgbClr val="006600"/>
                </a:solidFill>
              </a:rPr>
              <a:t>类和</a:t>
            </a:r>
            <a:r>
              <a:rPr lang="en-US" altLang="zh-CN" sz="1800" b="1" i="1">
                <a:solidFill>
                  <a:srgbClr val="006600"/>
                </a:solidFill>
              </a:rPr>
              <a:t>Circle</a:t>
            </a:r>
            <a:r>
              <a:rPr lang="zh-CN" altLang="en-US" sz="1800" b="1" i="1">
                <a:solidFill>
                  <a:srgbClr val="006600"/>
                </a:solidFill>
              </a:rPr>
              <a:t>类</a:t>
            </a:r>
            <a:r>
              <a:rPr lang="zh-CN" altLang="en-US"/>
              <a:t> </a:t>
            </a:r>
            <a:endParaRPr lang="zh-CN" altLang="en-US" sz="1800" b="1"/>
          </a:p>
          <a:p>
            <a:pPr algn="l">
              <a:lnSpc>
                <a:spcPct val="105000"/>
              </a:lnSpc>
            </a:pPr>
            <a:r>
              <a:rPr lang="en-US" altLang="zh-CN" sz="1800" b="1"/>
              <a:t>#include&lt;iostream&gt;</a:t>
            </a:r>
          </a:p>
          <a:p>
            <a:pPr algn="l">
              <a:lnSpc>
                <a:spcPct val="105000"/>
              </a:lnSpc>
            </a:pPr>
            <a:r>
              <a:rPr lang="en-US" altLang="zh-CN" sz="1800" b="1"/>
              <a:t>using namespace std ;</a:t>
            </a:r>
          </a:p>
          <a:p>
            <a:pPr algn="l">
              <a:lnSpc>
                <a:spcPct val="105000"/>
              </a:lnSpc>
            </a:pPr>
            <a:r>
              <a:rPr lang="en-US" altLang="zh-CN" sz="1800" b="1"/>
              <a:t>class Point</a:t>
            </a:r>
          </a:p>
          <a:p>
            <a:pPr algn="l">
              <a:lnSpc>
                <a:spcPct val="105000"/>
              </a:lnSpc>
            </a:pPr>
            <a:r>
              <a:rPr lang="en-US" altLang="zh-CN" sz="1800" b="1"/>
              <a:t>{ public :</a:t>
            </a:r>
          </a:p>
          <a:p>
            <a:pPr algn="l">
              <a:lnSpc>
                <a:spcPct val="105000"/>
              </a:lnSpc>
            </a:pPr>
            <a:r>
              <a:rPr lang="en-US" altLang="zh-CN" sz="1800" b="1"/>
              <a:t>      Point(double t1, double t2)  { x=t1; y=t2;}</a:t>
            </a:r>
          </a:p>
          <a:p>
            <a:pPr algn="l">
              <a:lnSpc>
                <a:spcPct val="105000"/>
              </a:lnSpc>
            </a:pPr>
            <a:r>
              <a:rPr lang="en-US" altLang="zh-CN" sz="1800" b="1"/>
              <a:t>      void OutPoint() { cout &lt;&lt; "Point: x=" &lt;&lt; x &lt;&lt; " y=" &lt;&lt; y &lt;&lt; endl ; }</a:t>
            </a:r>
          </a:p>
          <a:p>
            <a:pPr algn="l">
              <a:lnSpc>
                <a:spcPct val="105000"/>
              </a:lnSpc>
            </a:pPr>
            <a:r>
              <a:rPr lang="en-US" altLang="zh-CN" sz="1800" b="1"/>
              <a:t>  protected :    double x, y;</a:t>
            </a:r>
          </a:p>
          <a:p>
            <a:pPr algn="l">
              <a:lnSpc>
                <a:spcPct val="105000"/>
              </a:lnSpc>
            </a:pPr>
            <a:r>
              <a:rPr lang="en-US" altLang="zh-CN" sz="1800" b="1"/>
              <a:t>};</a:t>
            </a:r>
          </a:p>
          <a:p>
            <a:pPr algn="l">
              <a:lnSpc>
                <a:spcPct val="105000"/>
              </a:lnSpc>
            </a:pPr>
            <a:r>
              <a:rPr lang="en-US" altLang="zh-CN" sz="1800" b="1"/>
              <a:t>class Circle </a:t>
            </a:r>
            <a:endParaRPr lang="en-US" altLang="zh-CN" sz="1800" b="1" i="1">
              <a:solidFill>
                <a:srgbClr val="006600"/>
              </a:solidFill>
            </a:endParaRPr>
          </a:p>
          <a:p>
            <a:pPr algn="l">
              <a:lnSpc>
                <a:spcPct val="105000"/>
              </a:lnSpc>
            </a:pPr>
            <a:r>
              <a:rPr lang="en-US" altLang="zh-CN" sz="1800" b="1"/>
              <a:t>{ public:</a:t>
            </a:r>
          </a:p>
          <a:p>
            <a:pPr algn="l">
              <a:lnSpc>
                <a:spcPct val="105000"/>
              </a:lnSpc>
            </a:pPr>
            <a:r>
              <a:rPr lang="en-US" altLang="zh-CN" sz="1800" b="1"/>
              <a:t>       Circle(double t1,double t2, double t3)  :  centre(t1,t2)    { radius = t3 ; }</a:t>
            </a:r>
          </a:p>
          <a:p>
            <a:pPr algn="l">
              <a:lnSpc>
                <a:spcPct val="105000"/>
              </a:lnSpc>
            </a:pPr>
            <a:r>
              <a:rPr lang="en-US" altLang="zh-CN" sz="1800" b="1"/>
              <a:t>       void OutCircle()</a:t>
            </a:r>
          </a:p>
          <a:p>
            <a:pPr algn="l">
              <a:lnSpc>
                <a:spcPct val="105000"/>
              </a:lnSpc>
            </a:pPr>
            <a:r>
              <a:rPr lang="en-US" altLang="zh-CN" sz="1800" b="1"/>
              <a:t>           {   centre.OutPoint();      cout &lt;&lt; "radius=" &lt;&lt; radius &lt;&lt; endl ;  }</a:t>
            </a:r>
          </a:p>
          <a:p>
            <a:pPr algn="l">
              <a:lnSpc>
                <a:spcPct val="105000"/>
              </a:lnSpc>
            </a:pPr>
            <a:r>
              <a:rPr lang="en-US" altLang="zh-CN" sz="1800" b="1"/>
              <a:t>       Point  centre;		 </a:t>
            </a:r>
            <a:r>
              <a:rPr lang="en-US" altLang="zh-CN" sz="1800" b="1" i="1">
                <a:solidFill>
                  <a:srgbClr val="006600"/>
                </a:solidFill>
              </a:rPr>
              <a:t>//</a:t>
            </a:r>
            <a:r>
              <a:rPr lang="zh-CN" altLang="en-US" sz="1800" b="1" i="1">
                <a:solidFill>
                  <a:srgbClr val="006600"/>
                </a:solidFill>
              </a:rPr>
              <a:t>包含</a:t>
            </a:r>
            <a:r>
              <a:rPr lang="en-US" altLang="zh-CN" sz="1800" b="1" i="1">
                <a:solidFill>
                  <a:srgbClr val="006600"/>
                </a:solidFill>
              </a:rPr>
              <a:t>Point</a:t>
            </a:r>
            <a:r>
              <a:rPr lang="zh-CN" altLang="en-US" sz="1800" b="1" i="1">
                <a:solidFill>
                  <a:srgbClr val="006600"/>
                </a:solidFill>
              </a:rPr>
              <a:t>成员</a:t>
            </a:r>
            <a:endParaRPr lang="zh-CN" altLang="en-US" sz="1800" b="1"/>
          </a:p>
          <a:p>
            <a:pPr algn="l">
              <a:lnSpc>
                <a:spcPct val="105000"/>
              </a:lnSpc>
            </a:pPr>
            <a:r>
              <a:rPr lang="zh-CN" altLang="en-US" sz="1800" b="1"/>
              <a:t>  </a:t>
            </a:r>
            <a:r>
              <a:rPr lang="en-US" altLang="zh-CN" sz="1800" b="1"/>
              <a:t>protected:    double radius;	</a:t>
            </a:r>
            <a:endParaRPr lang="en-US" altLang="zh-CN" sz="1800" b="1" i="1">
              <a:solidFill>
                <a:srgbClr val="006600"/>
              </a:solidFill>
            </a:endParaRPr>
          </a:p>
          <a:p>
            <a:pPr algn="l">
              <a:lnSpc>
                <a:spcPct val="105000"/>
              </a:lnSpc>
            </a:pPr>
            <a:r>
              <a:rPr lang="en-US" altLang="zh-CN" sz="1800" b="1"/>
              <a:t>};</a:t>
            </a:r>
          </a:p>
          <a:p>
            <a:pPr algn="l">
              <a:lnSpc>
                <a:spcPct val="105000"/>
              </a:lnSpc>
            </a:pPr>
            <a:r>
              <a:rPr lang="en-US" altLang="zh-CN" sz="1800" b="1"/>
              <a:t>int main()</a:t>
            </a:r>
          </a:p>
          <a:p>
            <a:pPr algn="l">
              <a:lnSpc>
                <a:spcPct val="105000"/>
              </a:lnSpc>
            </a:pPr>
            <a:r>
              <a:rPr lang="en-US" altLang="zh-CN" sz="1800" b="1"/>
              <a:t>{ Circle c( 0, 0, 12.5 ) ;</a:t>
            </a:r>
          </a:p>
          <a:p>
            <a:pPr algn="l">
              <a:lnSpc>
                <a:spcPct val="105000"/>
              </a:lnSpc>
            </a:pPr>
            <a:r>
              <a:rPr lang="en-US" altLang="zh-CN" sz="1800" b="1"/>
              <a:t>  c.centre.OutPoint() ;	</a:t>
            </a:r>
            <a:r>
              <a:rPr lang="en-US" altLang="zh-CN" sz="1800" b="1" i="1">
                <a:solidFill>
                  <a:srgbClr val="006600"/>
                </a:solidFill>
              </a:rPr>
              <a:t>//</a:t>
            </a:r>
            <a:r>
              <a:rPr lang="zh-CN" altLang="en-US" sz="1800" b="1" i="1">
                <a:solidFill>
                  <a:srgbClr val="006600"/>
                </a:solidFill>
              </a:rPr>
              <a:t>通过成员</a:t>
            </a:r>
            <a:r>
              <a:rPr lang="en-US" altLang="zh-CN" sz="1800" b="1" i="1">
                <a:solidFill>
                  <a:srgbClr val="006600"/>
                </a:solidFill>
              </a:rPr>
              <a:t>centre</a:t>
            </a:r>
            <a:r>
              <a:rPr lang="zh-CN" altLang="en-US" sz="1800" b="1" i="1">
                <a:solidFill>
                  <a:srgbClr val="006600"/>
                </a:solidFill>
              </a:rPr>
              <a:t>调用</a:t>
            </a:r>
            <a:r>
              <a:rPr lang="en-US" altLang="zh-CN" sz="1800" b="1" i="1">
                <a:solidFill>
                  <a:srgbClr val="006600"/>
                </a:solidFill>
              </a:rPr>
              <a:t>Point</a:t>
            </a:r>
            <a:r>
              <a:rPr lang="zh-CN" altLang="en-US" sz="1800" b="1" i="1">
                <a:solidFill>
                  <a:srgbClr val="006600"/>
                </a:solidFill>
              </a:rPr>
              <a:t>的成员函数</a:t>
            </a:r>
          </a:p>
          <a:p>
            <a:pPr algn="l">
              <a:lnSpc>
                <a:spcPct val="105000"/>
              </a:lnSpc>
            </a:pPr>
            <a:r>
              <a:rPr lang="zh-CN" altLang="en-US" sz="1800" b="1"/>
              <a:t>  </a:t>
            </a:r>
            <a:r>
              <a:rPr lang="en-US" altLang="zh-CN" sz="1800" b="1"/>
              <a:t>c.OutCircle() ;		</a:t>
            </a:r>
            <a:r>
              <a:rPr lang="en-US" altLang="zh-CN" sz="1800" b="1" i="1">
                <a:solidFill>
                  <a:srgbClr val="006600"/>
                </a:solidFill>
              </a:rPr>
              <a:t>//</a:t>
            </a:r>
            <a:r>
              <a:rPr lang="zh-CN" altLang="en-US" sz="1800" b="1" i="1">
                <a:solidFill>
                  <a:srgbClr val="006600"/>
                </a:solidFill>
              </a:rPr>
              <a:t>调用</a:t>
            </a:r>
            <a:r>
              <a:rPr lang="en-US" altLang="zh-CN" sz="1800" b="1" i="1">
                <a:solidFill>
                  <a:srgbClr val="006600"/>
                </a:solidFill>
              </a:rPr>
              <a:t>Circle</a:t>
            </a:r>
            <a:r>
              <a:rPr lang="zh-CN" altLang="en-US" sz="1800" b="1" i="1">
                <a:solidFill>
                  <a:srgbClr val="006600"/>
                </a:solidFill>
              </a:rPr>
              <a:t>类成员函数</a:t>
            </a:r>
          </a:p>
          <a:p>
            <a:pPr algn="l">
              <a:lnSpc>
                <a:spcPct val="105000"/>
              </a:lnSpc>
            </a:pPr>
            <a:r>
              <a:rPr lang="en-US" altLang="zh-CN" sz="1800" b="1"/>
              <a:t>}</a:t>
            </a:r>
            <a:r>
              <a:rPr lang="en-US" altLang="zh-CN" sz="1800"/>
              <a:t> </a:t>
            </a:r>
          </a:p>
        </p:txBody>
      </p:sp>
      <p:sp>
        <p:nvSpPr>
          <p:cNvPr id="665603" name="Rectangle 3"/>
          <p:cNvSpPr>
            <a:spLocks noGrp="1" noChangeArrowheads="1"/>
          </p:cNvSpPr>
          <p:nvPr>
            <p:ph type="title" idx="4294967295"/>
          </p:nvPr>
        </p:nvSpPr>
        <p:spPr>
          <a:xfrm flipV="1">
            <a:off x="8358188" y="60325"/>
            <a:ext cx="785812" cy="128588"/>
          </a:xfrm>
          <a:prstGeom prst="rect">
            <a:avLst/>
          </a:prstGeom>
        </p:spPr>
        <p:txBody>
          <a:bodyPr/>
          <a:lstStyle/>
          <a:p>
            <a:r>
              <a:rPr lang="en-US" altLang="zh-CN" sz="100" dirty="0">
                <a:solidFill>
                  <a:schemeClr val="bg1"/>
                </a:solidFill>
                <a:latin typeface="宋体" pitchFamily="2" charset="-122"/>
              </a:rPr>
              <a:t>8.4  </a:t>
            </a:r>
            <a:r>
              <a:rPr lang="zh-CN" altLang="en-US" sz="100" dirty="0">
                <a:solidFill>
                  <a:schemeClr val="bg1"/>
                </a:solidFill>
                <a:latin typeface="宋体" pitchFamily="2" charset="-122"/>
              </a:rPr>
              <a:t>继承的应用实例</a:t>
            </a:r>
          </a:p>
        </p:txBody>
      </p:sp>
      <p:sp>
        <p:nvSpPr>
          <p:cNvPr id="665604" name="Text Box 4"/>
          <p:cNvSpPr txBox="1">
            <a:spLocks noChangeArrowheads="1"/>
          </p:cNvSpPr>
          <p:nvPr/>
        </p:nvSpPr>
        <p:spPr bwMode="auto">
          <a:xfrm>
            <a:off x="5080000" y="115888"/>
            <a:ext cx="3884613" cy="641350"/>
          </a:xfrm>
          <a:prstGeom prst="rect">
            <a:avLst/>
          </a:prstGeom>
          <a:noFill/>
          <a:ln w="9525">
            <a:noFill/>
            <a:miter lim="800000"/>
            <a:headEnd/>
            <a:tailEnd/>
          </a:ln>
          <a:effectLst/>
        </p:spPr>
        <p:txBody>
          <a:bodyPr>
            <a:spAutoFit/>
          </a:bodyPr>
          <a:lstStyle/>
          <a:p>
            <a:pPr algn="r">
              <a:lnSpc>
                <a:spcPct val="180000"/>
              </a:lnSpc>
              <a:buClr>
                <a:schemeClr val="accent2"/>
              </a:buClr>
              <a:buFont typeface="Wingdings" pitchFamily="2" charset="2"/>
              <a:buNone/>
            </a:pPr>
            <a:r>
              <a:rPr lang="zh-CN" altLang="en-US" sz="2000" b="1" i="1" dirty="0">
                <a:solidFill>
                  <a:srgbClr val="006600"/>
                </a:solidFill>
              </a:rPr>
              <a:t>例</a:t>
            </a:r>
            <a:r>
              <a:rPr lang="en-US" altLang="zh-CN" sz="2000" b="1" i="1" dirty="0">
                <a:solidFill>
                  <a:srgbClr val="006600"/>
                </a:solidFill>
              </a:rPr>
              <a:t>8-8  </a:t>
            </a:r>
            <a:r>
              <a:rPr lang="zh-CN" altLang="en-US" sz="2000" b="1" i="1" dirty="0">
                <a:solidFill>
                  <a:srgbClr val="006600"/>
                </a:solidFill>
              </a:rPr>
              <a:t>类继承和类包含的比较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665602"/>
                                        </p:tgtEl>
                                        <p:attrNameLst>
                                          <p:attrName>style.visibility</p:attrName>
                                        </p:attrNameLst>
                                      </p:cBhvr>
                                      <p:to>
                                        <p:strVal val="visible"/>
                                      </p:to>
                                    </p:set>
                                    <p:animEffect transition="in" filter="checkerboard(down)">
                                      <p:cBhvr>
                                        <p:cTn id="7" dur="500"/>
                                        <p:tgtEl>
                                          <p:spTgt spid="665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02" grpId="0"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Text Box 2"/>
          <p:cNvSpPr txBox="1">
            <a:spLocks noChangeArrowheads="1"/>
          </p:cNvSpPr>
          <p:nvPr/>
        </p:nvSpPr>
        <p:spPr bwMode="auto">
          <a:xfrm>
            <a:off x="609600" y="115888"/>
            <a:ext cx="8139113" cy="6543675"/>
          </a:xfrm>
          <a:prstGeom prst="rect">
            <a:avLst/>
          </a:prstGeom>
          <a:noFill/>
          <a:ln w="9525">
            <a:noFill/>
            <a:miter lim="800000"/>
            <a:headEnd/>
            <a:tailEnd/>
          </a:ln>
          <a:effectLst/>
        </p:spPr>
        <p:txBody>
          <a:bodyPr>
            <a:spAutoFit/>
          </a:bodyPr>
          <a:lstStyle/>
          <a:p>
            <a:pPr algn="l">
              <a:lnSpc>
                <a:spcPct val="105000"/>
              </a:lnSpc>
            </a:pPr>
            <a:r>
              <a:rPr lang="en-US" altLang="zh-CN" sz="1800" b="1" i="1">
                <a:solidFill>
                  <a:srgbClr val="006600"/>
                </a:solidFill>
              </a:rPr>
              <a:t>//</a:t>
            </a:r>
            <a:r>
              <a:rPr lang="zh-CN" altLang="en-US" sz="1800" b="1" i="1">
                <a:solidFill>
                  <a:srgbClr val="A50021"/>
                </a:solidFill>
              </a:rPr>
              <a:t>用包含方式</a:t>
            </a:r>
            <a:r>
              <a:rPr lang="zh-CN" altLang="en-US" sz="1800" b="1" i="1">
                <a:solidFill>
                  <a:srgbClr val="006600"/>
                </a:solidFill>
              </a:rPr>
              <a:t>设计</a:t>
            </a:r>
            <a:r>
              <a:rPr lang="en-US" altLang="zh-CN" sz="1800" b="1" i="1">
                <a:solidFill>
                  <a:srgbClr val="006600"/>
                </a:solidFill>
              </a:rPr>
              <a:t>Point</a:t>
            </a:r>
            <a:r>
              <a:rPr lang="zh-CN" altLang="en-US" sz="1800" b="1" i="1">
                <a:solidFill>
                  <a:srgbClr val="006600"/>
                </a:solidFill>
              </a:rPr>
              <a:t>类和</a:t>
            </a:r>
            <a:r>
              <a:rPr lang="en-US" altLang="zh-CN" sz="1800" b="1" i="1">
                <a:solidFill>
                  <a:srgbClr val="006600"/>
                </a:solidFill>
              </a:rPr>
              <a:t>Circle</a:t>
            </a:r>
            <a:r>
              <a:rPr lang="zh-CN" altLang="en-US" sz="1800" b="1" i="1">
                <a:solidFill>
                  <a:srgbClr val="006600"/>
                </a:solidFill>
              </a:rPr>
              <a:t>类</a:t>
            </a:r>
            <a:r>
              <a:rPr lang="zh-CN" altLang="en-US"/>
              <a:t> </a:t>
            </a:r>
            <a:endParaRPr lang="zh-CN" altLang="en-US" sz="1800" b="1"/>
          </a:p>
          <a:p>
            <a:pPr algn="l">
              <a:lnSpc>
                <a:spcPct val="105000"/>
              </a:lnSpc>
            </a:pPr>
            <a:r>
              <a:rPr lang="en-US" altLang="zh-CN" sz="1800"/>
              <a:t>#include&lt;iostream&gt;</a:t>
            </a:r>
          </a:p>
          <a:p>
            <a:pPr algn="l">
              <a:lnSpc>
                <a:spcPct val="105000"/>
              </a:lnSpc>
            </a:pPr>
            <a:r>
              <a:rPr lang="en-US" altLang="zh-CN" sz="1800"/>
              <a:t>using namespace std ;</a:t>
            </a:r>
          </a:p>
          <a:p>
            <a:pPr algn="l">
              <a:lnSpc>
                <a:spcPct val="105000"/>
              </a:lnSpc>
            </a:pPr>
            <a:r>
              <a:rPr lang="en-US" altLang="zh-CN" sz="1800"/>
              <a:t>class Point</a:t>
            </a:r>
          </a:p>
          <a:p>
            <a:pPr algn="l">
              <a:lnSpc>
                <a:spcPct val="105000"/>
              </a:lnSpc>
            </a:pPr>
            <a:r>
              <a:rPr lang="en-US" altLang="zh-CN" sz="1800"/>
              <a:t>{ public :</a:t>
            </a:r>
          </a:p>
          <a:p>
            <a:pPr algn="l">
              <a:lnSpc>
                <a:spcPct val="105000"/>
              </a:lnSpc>
            </a:pPr>
            <a:r>
              <a:rPr lang="en-US" altLang="zh-CN" sz="1800"/>
              <a:t>      Point(double t1, double t2)  { x=t1; y=t2;}</a:t>
            </a:r>
          </a:p>
          <a:p>
            <a:pPr algn="l">
              <a:lnSpc>
                <a:spcPct val="105000"/>
              </a:lnSpc>
            </a:pPr>
            <a:r>
              <a:rPr lang="en-US" altLang="zh-CN" sz="1800"/>
              <a:t>      void OutPoint() { cout &lt;&lt; "Point: x=" &lt;&lt; x &lt;&lt; " y=" &lt;&lt; y &lt;&lt; endl ; }</a:t>
            </a:r>
          </a:p>
          <a:p>
            <a:pPr algn="l">
              <a:lnSpc>
                <a:spcPct val="105000"/>
              </a:lnSpc>
            </a:pPr>
            <a:r>
              <a:rPr lang="en-US" altLang="zh-CN" sz="1800"/>
              <a:t>  protected :    double x, y;</a:t>
            </a:r>
          </a:p>
          <a:p>
            <a:pPr algn="l">
              <a:lnSpc>
                <a:spcPct val="105000"/>
              </a:lnSpc>
            </a:pPr>
            <a:r>
              <a:rPr lang="en-US" altLang="zh-CN" sz="1800"/>
              <a:t>};</a:t>
            </a:r>
          </a:p>
          <a:p>
            <a:pPr algn="l">
              <a:lnSpc>
                <a:spcPct val="105000"/>
              </a:lnSpc>
            </a:pPr>
            <a:r>
              <a:rPr lang="en-US" altLang="zh-CN" sz="1800"/>
              <a:t>class Circle </a:t>
            </a:r>
            <a:endParaRPr lang="en-US" altLang="zh-CN" sz="1800" i="1">
              <a:solidFill>
                <a:srgbClr val="006600"/>
              </a:solidFill>
            </a:endParaRPr>
          </a:p>
          <a:p>
            <a:pPr algn="l">
              <a:lnSpc>
                <a:spcPct val="105000"/>
              </a:lnSpc>
            </a:pPr>
            <a:r>
              <a:rPr lang="en-US" altLang="zh-CN" sz="1800"/>
              <a:t>{ public:</a:t>
            </a:r>
          </a:p>
          <a:p>
            <a:pPr algn="l">
              <a:lnSpc>
                <a:spcPct val="105000"/>
              </a:lnSpc>
            </a:pPr>
            <a:r>
              <a:rPr lang="en-US" altLang="zh-CN" sz="1800"/>
              <a:t>       Circle(double t1,double t2, double t3)  :  centre(t1,t2)    { radius = t3 ; }</a:t>
            </a:r>
          </a:p>
          <a:p>
            <a:pPr algn="l">
              <a:lnSpc>
                <a:spcPct val="105000"/>
              </a:lnSpc>
            </a:pPr>
            <a:r>
              <a:rPr lang="en-US" altLang="zh-CN" sz="1800"/>
              <a:t>       void OutCircle()</a:t>
            </a:r>
          </a:p>
          <a:p>
            <a:pPr algn="l">
              <a:lnSpc>
                <a:spcPct val="105000"/>
              </a:lnSpc>
            </a:pPr>
            <a:r>
              <a:rPr lang="en-US" altLang="zh-CN" sz="1800"/>
              <a:t>           {   centre.OutPoint();      cout &lt;&lt; "radius=" &lt;&lt; radius &lt;&lt; endl ;  }</a:t>
            </a:r>
          </a:p>
          <a:p>
            <a:pPr algn="l">
              <a:lnSpc>
                <a:spcPct val="105000"/>
              </a:lnSpc>
            </a:pPr>
            <a:r>
              <a:rPr lang="en-US" altLang="zh-CN" sz="1800"/>
              <a:t>       Point  centre;		 </a:t>
            </a:r>
            <a:r>
              <a:rPr lang="en-US" altLang="zh-CN" sz="1800" i="1">
                <a:solidFill>
                  <a:srgbClr val="006600"/>
                </a:solidFill>
              </a:rPr>
              <a:t>//</a:t>
            </a:r>
            <a:r>
              <a:rPr lang="zh-CN" altLang="en-US" sz="1800" i="1">
                <a:solidFill>
                  <a:srgbClr val="006600"/>
                </a:solidFill>
              </a:rPr>
              <a:t>包含</a:t>
            </a:r>
            <a:r>
              <a:rPr lang="en-US" altLang="zh-CN" sz="1800" i="1">
                <a:solidFill>
                  <a:srgbClr val="006600"/>
                </a:solidFill>
              </a:rPr>
              <a:t>Point</a:t>
            </a:r>
            <a:r>
              <a:rPr lang="zh-CN" altLang="en-US" sz="1800" i="1">
                <a:solidFill>
                  <a:srgbClr val="006600"/>
                </a:solidFill>
              </a:rPr>
              <a:t>成员</a:t>
            </a:r>
            <a:endParaRPr lang="zh-CN" altLang="en-US" sz="1800"/>
          </a:p>
          <a:p>
            <a:pPr algn="l">
              <a:lnSpc>
                <a:spcPct val="105000"/>
              </a:lnSpc>
            </a:pPr>
            <a:r>
              <a:rPr lang="zh-CN" altLang="en-US" sz="1800"/>
              <a:t>  </a:t>
            </a:r>
            <a:r>
              <a:rPr lang="en-US" altLang="zh-CN" sz="1800"/>
              <a:t>protected:    double radius;	</a:t>
            </a:r>
            <a:endParaRPr lang="en-US" altLang="zh-CN" sz="1800" i="1">
              <a:solidFill>
                <a:srgbClr val="006600"/>
              </a:solidFill>
            </a:endParaRPr>
          </a:p>
          <a:p>
            <a:pPr algn="l">
              <a:lnSpc>
                <a:spcPct val="105000"/>
              </a:lnSpc>
            </a:pPr>
            <a:r>
              <a:rPr lang="en-US" altLang="zh-CN" sz="1800"/>
              <a:t>};</a:t>
            </a:r>
          </a:p>
          <a:p>
            <a:pPr algn="l">
              <a:lnSpc>
                <a:spcPct val="105000"/>
              </a:lnSpc>
            </a:pPr>
            <a:r>
              <a:rPr lang="en-US" altLang="zh-CN" sz="1800"/>
              <a:t>int main()</a:t>
            </a:r>
          </a:p>
          <a:p>
            <a:pPr algn="l">
              <a:lnSpc>
                <a:spcPct val="105000"/>
              </a:lnSpc>
            </a:pPr>
            <a:r>
              <a:rPr lang="en-US" altLang="zh-CN" sz="1800"/>
              <a:t>{ Circle c( 0, 0, 12.5 ) ;</a:t>
            </a:r>
          </a:p>
          <a:p>
            <a:pPr algn="l">
              <a:lnSpc>
                <a:spcPct val="105000"/>
              </a:lnSpc>
            </a:pPr>
            <a:r>
              <a:rPr lang="en-US" altLang="zh-CN" sz="1800"/>
              <a:t>  c.centre.OutPoint() ;	</a:t>
            </a:r>
            <a:r>
              <a:rPr lang="en-US" altLang="zh-CN" sz="1800" i="1">
                <a:solidFill>
                  <a:srgbClr val="006600"/>
                </a:solidFill>
              </a:rPr>
              <a:t>//</a:t>
            </a:r>
            <a:r>
              <a:rPr lang="zh-CN" altLang="en-US" sz="1800" i="1">
                <a:solidFill>
                  <a:srgbClr val="006600"/>
                </a:solidFill>
              </a:rPr>
              <a:t>通过成员</a:t>
            </a:r>
            <a:r>
              <a:rPr lang="en-US" altLang="zh-CN" sz="1800" i="1">
                <a:solidFill>
                  <a:srgbClr val="006600"/>
                </a:solidFill>
              </a:rPr>
              <a:t>centre</a:t>
            </a:r>
            <a:r>
              <a:rPr lang="zh-CN" altLang="en-US" sz="1800" i="1">
                <a:solidFill>
                  <a:srgbClr val="006600"/>
                </a:solidFill>
              </a:rPr>
              <a:t>调用</a:t>
            </a:r>
            <a:r>
              <a:rPr lang="en-US" altLang="zh-CN" sz="1800" i="1">
                <a:solidFill>
                  <a:srgbClr val="006600"/>
                </a:solidFill>
              </a:rPr>
              <a:t>Point</a:t>
            </a:r>
            <a:r>
              <a:rPr lang="zh-CN" altLang="en-US" sz="1800" i="1">
                <a:solidFill>
                  <a:srgbClr val="006600"/>
                </a:solidFill>
              </a:rPr>
              <a:t>的成员函数</a:t>
            </a:r>
          </a:p>
          <a:p>
            <a:pPr algn="l">
              <a:lnSpc>
                <a:spcPct val="105000"/>
              </a:lnSpc>
            </a:pPr>
            <a:r>
              <a:rPr lang="zh-CN" altLang="en-US" sz="1800"/>
              <a:t>  </a:t>
            </a:r>
            <a:r>
              <a:rPr lang="en-US" altLang="zh-CN" sz="1800"/>
              <a:t>c.OutCircle() ;		</a:t>
            </a:r>
            <a:r>
              <a:rPr lang="en-US" altLang="zh-CN" sz="1800" i="1">
                <a:solidFill>
                  <a:srgbClr val="006600"/>
                </a:solidFill>
              </a:rPr>
              <a:t>//</a:t>
            </a:r>
            <a:r>
              <a:rPr lang="zh-CN" altLang="en-US" sz="1800" i="1">
                <a:solidFill>
                  <a:srgbClr val="006600"/>
                </a:solidFill>
              </a:rPr>
              <a:t>调用</a:t>
            </a:r>
            <a:r>
              <a:rPr lang="en-US" altLang="zh-CN" sz="1800" i="1">
                <a:solidFill>
                  <a:srgbClr val="006600"/>
                </a:solidFill>
              </a:rPr>
              <a:t>Circle</a:t>
            </a:r>
            <a:r>
              <a:rPr lang="zh-CN" altLang="en-US" sz="1800" i="1">
                <a:solidFill>
                  <a:srgbClr val="006600"/>
                </a:solidFill>
              </a:rPr>
              <a:t>类成员函数</a:t>
            </a:r>
          </a:p>
          <a:p>
            <a:pPr algn="l">
              <a:lnSpc>
                <a:spcPct val="105000"/>
              </a:lnSpc>
            </a:pPr>
            <a:r>
              <a:rPr lang="en-US" altLang="zh-CN" sz="1800"/>
              <a:t>} </a:t>
            </a:r>
          </a:p>
        </p:txBody>
      </p:sp>
      <p:sp>
        <p:nvSpPr>
          <p:cNvPr id="666627" name="Rectangle 3"/>
          <p:cNvSpPr>
            <a:spLocks noGrp="1" noChangeArrowheads="1"/>
          </p:cNvSpPr>
          <p:nvPr>
            <p:ph type="title" idx="4294967295"/>
          </p:nvPr>
        </p:nvSpPr>
        <p:spPr>
          <a:xfrm flipV="1">
            <a:off x="8358188" y="60325"/>
            <a:ext cx="785812" cy="128588"/>
          </a:xfrm>
          <a:prstGeom prst="rect">
            <a:avLst/>
          </a:prstGeom>
        </p:spPr>
        <p:txBody>
          <a:bodyPr/>
          <a:lstStyle/>
          <a:p>
            <a:r>
              <a:rPr lang="en-US" altLang="zh-CN" sz="100" dirty="0">
                <a:solidFill>
                  <a:schemeClr val="bg1"/>
                </a:solidFill>
                <a:latin typeface="宋体" pitchFamily="2" charset="-122"/>
              </a:rPr>
              <a:t>8.4  </a:t>
            </a:r>
            <a:r>
              <a:rPr lang="zh-CN" altLang="en-US" sz="100" dirty="0">
                <a:solidFill>
                  <a:schemeClr val="bg1"/>
                </a:solidFill>
                <a:latin typeface="宋体" pitchFamily="2" charset="-122"/>
              </a:rPr>
              <a:t>继承的应用实例</a:t>
            </a:r>
          </a:p>
        </p:txBody>
      </p:sp>
      <p:sp>
        <p:nvSpPr>
          <p:cNvPr id="666628" name="Text Box 4"/>
          <p:cNvSpPr txBox="1">
            <a:spLocks noChangeArrowheads="1"/>
          </p:cNvSpPr>
          <p:nvPr/>
        </p:nvSpPr>
        <p:spPr bwMode="auto">
          <a:xfrm>
            <a:off x="5080000" y="115888"/>
            <a:ext cx="3884613" cy="641350"/>
          </a:xfrm>
          <a:prstGeom prst="rect">
            <a:avLst/>
          </a:prstGeom>
          <a:noFill/>
          <a:ln w="9525">
            <a:noFill/>
            <a:miter lim="800000"/>
            <a:headEnd/>
            <a:tailEnd/>
          </a:ln>
          <a:effectLst/>
        </p:spPr>
        <p:txBody>
          <a:bodyPr>
            <a:spAutoFit/>
          </a:bodyPr>
          <a:lstStyle/>
          <a:p>
            <a:pPr algn="r">
              <a:lnSpc>
                <a:spcPct val="180000"/>
              </a:lnSpc>
              <a:buClr>
                <a:schemeClr val="accent2"/>
              </a:buClr>
              <a:buFont typeface="Wingdings" pitchFamily="2" charset="2"/>
              <a:buNone/>
            </a:pPr>
            <a:r>
              <a:rPr lang="zh-CN" altLang="en-US" sz="2000" b="1" i="1" dirty="0">
                <a:solidFill>
                  <a:srgbClr val="006600"/>
                </a:solidFill>
              </a:rPr>
              <a:t>例</a:t>
            </a:r>
            <a:r>
              <a:rPr lang="en-US" altLang="zh-CN" sz="2000" b="1" i="1" dirty="0">
                <a:solidFill>
                  <a:srgbClr val="006600"/>
                </a:solidFill>
              </a:rPr>
              <a:t>8-8  </a:t>
            </a:r>
            <a:r>
              <a:rPr lang="zh-CN" altLang="en-US" sz="2000" b="1" i="1" dirty="0">
                <a:solidFill>
                  <a:srgbClr val="006600"/>
                </a:solidFill>
              </a:rPr>
              <a:t>类继承和类包含的比较 </a:t>
            </a:r>
          </a:p>
        </p:txBody>
      </p:sp>
      <p:sp>
        <p:nvSpPr>
          <p:cNvPr id="666629" name="Rectangle 5"/>
          <p:cNvSpPr>
            <a:spLocks noChangeArrowheads="1"/>
          </p:cNvSpPr>
          <p:nvPr/>
        </p:nvSpPr>
        <p:spPr bwMode="auto">
          <a:xfrm>
            <a:off x="555625" y="1125538"/>
            <a:ext cx="1331913" cy="304800"/>
          </a:xfrm>
          <a:prstGeom prst="rect">
            <a:avLst/>
          </a:prstGeom>
          <a:gradFill rotWithShape="0">
            <a:gsLst>
              <a:gs pos="0">
                <a:srgbClr val="FFFF99"/>
              </a:gs>
              <a:gs pos="50000">
                <a:srgbClr val="FFFFFF"/>
              </a:gs>
              <a:gs pos="100000">
                <a:srgbClr val="FFFF99"/>
              </a:gs>
            </a:gsLst>
            <a:lin ang="5400000" scaled="1"/>
          </a:gradFill>
          <a:ln w="9525">
            <a:noFill/>
            <a:miter lim="800000"/>
            <a:headEnd/>
            <a:tailEnd/>
          </a:ln>
          <a:effectLst/>
        </p:spPr>
        <p:txBody>
          <a:bodyPr wrap="none">
            <a:spAutoFit/>
          </a:bodyPr>
          <a:lstStyle/>
          <a:p>
            <a:pPr>
              <a:lnSpc>
                <a:spcPct val="70000"/>
              </a:lnSpc>
            </a:pPr>
            <a:r>
              <a:rPr lang="en-US" altLang="zh-CN" sz="2000" b="1">
                <a:solidFill>
                  <a:srgbClr val="A50021"/>
                </a:solidFill>
              </a:rPr>
              <a:t>class Point</a:t>
            </a:r>
          </a:p>
        </p:txBody>
      </p:sp>
      <p:sp>
        <p:nvSpPr>
          <p:cNvPr id="666630" name="Rectangle 6"/>
          <p:cNvSpPr>
            <a:spLocks noChangeArrowheads="1"/>
          </p:cNvSpPr>
          <p:nvPr/>
        </p:nvSpPr>
        <p:spPr bwMode="auto">
          <a:xfrm>
            <a:off x="474663" y="2908300"/>
            <a:ext cx="1416050" cy="304800"/>
          </a:xfrm>
          <a:prstGeom prst="rect">
            <a:avLst/>
          </a:prstGeom>
          <a:gradFill rotWithShape="0">
            <a:gsLst>
              <a:gs pos="0">
                <a:srgbClr val="FFFF99"/>
              </a:gs>
              <a:gs pos="50000">
                <a:srgbClr val="FFFFFF"/>
              </a:gs>
              <a:gs pos="100000">
                <a:srgbClr val="FFFF99"/>
              </a:gs>
            </a:gsLst>
            <a:lin ang="5400000" scaled="1"/>
          </a:gradFill>
          <a:ln w="9525">
            <a:noFill/>
            <a:miter lim="800000"/>
            <a:headEnd/>
            <a:tailEnd/>
          </a:ln>
          <a:effectLst/>
        </p:spPr>
        <p:txBody>
          <a:bodyPr wrap="none">
            <a:spAutoFit/>
          </a:bodyPr>
          <a:lstStyle/>
          <a:p>
            <a:pPr algn="l">
              <a:lnSpc>
                <a:spcPct val="70000"/>
              </a:lnSpc>
            </a:pPr>
            <a:r>
              <a:rPr lang="en-US" altLang="zh-CN" sz="2000" b="1">
                <a:solidFill>
                  <a:srgbClr val="0000FF"/>
                </a:solidFill>
              </a:rPr>
              <a:t>class Circle</a:t>
            </a:r>
            <a:endParaRPr lang="en-US" altLang="zh-CN" sz="2000" b="1">
              <a:solidFill>
                <a:srgbClr val="A50021"/>
              </a:solidFill>
            </a:endParaRPr>
          </a:p>
        </p:txBody>
      </p:sp>
      <p:sp>
        <p:nvSpPr>
          <p:cNvPr id="666631" name="Rectangle 7"/>
          <p:cNvSpPr>
            <a:spLocks noChangeArrowheads="1"/>
          </p:cNvSpPr>
          <p:nvPr/>
        </p:nvSpPr>
        <p:spPr bwMode="auto">
          <a:xfrm>
            <a:off x="4554538" y="3429000"/>
            <a:ext cx="1662112" cy="304800"/>
          </a:xfrm>
          <a:prstGeom prst="rect">
            <a:avLst/>
          </a:prstGeom>
          <a:gradFill rotWithShape="0">
            <a:gsLst>
              <a:gs pos="0">
                <a:srgbClr val="FFFF99"/>
              </a:gs>
              <a:gs pos="50000">
                <a:srgbClr val="FFFFFF"/>
              </a:gs>
              <a:gs pos="100000">
                <a:srgbClr val="FFFF99"/>
              </a:gs>
            </a:gsLst>
            <a:lin ang="5400000" scaled="1"/>
          </a:gradFill>
          <a:ln w="9525">
            <a:noFill/>
            <a:miter lim="800000"/>
            <a:headEnd/>
            <a:tailEnd/>
          </a:ln>
          <a:effectLst/>
        </p:spPr>
        <p:txBody>
          <a:bodyPr wrap="none">
            <a:spAutoFit/>
          </a:bodyPr>
          <a:lstStyle/>
          <a:p>
            <a:pPr algn="l">
              <a:lnSpc>
                <a:spcPct val="70000"/>
              </a:lnSpc>
            </a:pPr>
            <a:r>
              <a:rPr lang="en-US" altLang="zh-CN" sz="2000" b="1">
                <a:solidFill>
                  <a:srgbClr val="A50021"/>
                </a:solidFill>
              </a:rPr>
              <a:t>: centre(t1,t2)</a:t>
            </a:r>
          </a:p>
        </p:txBody>
      </p:sp>
      <p:sp>
        <p:nvSpPr>
          <p:cNvPr id="666632" name="AutoShape 8"/>
          <p:cNvSpPr>
            <a:spLocks/>
          </p:cNvSpPr>
          <p:nvPr/>
        </p:nvSpPr>
        <p:spPr bwMode="auto">
          <a:xfrm>
            <a:off x="6227763" y="2133600"/>
            <a:ext cx="2305050" cy="609600"/>
          </a:xfrm>
          <a:prstGeom prst="borderCallout2">
            <a:avLst>
              <a:gd name="adj1" fmla="val 18750"/>
              <a:gd name="adj2" fmla="val -3306"/>
              <a:gd name="adj3" fmla="val 18750"/>
              <a:gd name="adj4" fmla="val -14671"/>
              <a:gd name="adj5" fmla="val 201824"/>
              <a:gd name="adj6" fmla="val -50620"/>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调用成员类构造函数</a:t>
            </a:r>
          </a:p>
        </p:txBody>
      </p:sp>
      <p:sp>
        <p:nvSpPr>
          <p:cNvPr id="666633" name="Rectangle 9"/>
          <p:cNvSpPr>
            <a:spLocks noChangeArrowheads="1"/>
          </p:cNvSpPr>
          <p:nvPr/>
        </p:nvSpPr>
        <p:spPr bwMode="auto">
          <a:xfrm>
            <a:off x="1452563" y="4005263"/>
            <a:ext cx="2176462" cy="304800"/>
          </a:xfrm>
          <a:prstGeom prst="rect">
            <a:avLst/>
          </a:prstGeom>
          <a:gradFill rotWithShape="0">
            <a:gsLst>
              <a:gs pos="0">
                <a:srgbClr val="FFFF99"/>
              </a:gs>
              <a:gs pos="50000">
                <a:srgbClr val="FFFFFF"/>
              </a:gs>
              <a:gs pos="100000">
                <a:srgbClr val="FFFF99"/>
              </a:gs>
            </a:gsLst>
            <a:lin ang="5400000" scaled="1"/>
          </a:gradFill>
          <a:ln w="9525">
            <a:noFill/>
            <a:miter lim="800000"/>
            <a:headEnd/>
            <a:tailEnd/>
          </a:ln>
          <a:effectLst/>
        </p:spPr>
        <p:txBody>
          <a:bodyPr wrap="none">
            <a:spAutoFit/>
          </a:bodyPr>
          <a:lstStyle/>
          <a:p>
            <a:pPr algn="l">
              <a:lnSpc>
                <a:spcPct val="70000"/>
              </a:lnSpc>
            </a:pPr>
            <a:r>
              <a:rPr lang="en-US" altLang="zh-CN" sz="2000" b="1">
                <a:solidFill>
                  <a:srgbClr val="A50021"/>
                </a:solidFill>
              </a:rPr>
              <a:t>centre.OutPoint();</a:t>
            </a:r>
          </a:p>
        </p:txBody>
      </p:sp>
      <p:sp>
        <p:nvSpPr>
          <p:cNvPr id="666634" name="AutoShape 10"/>
          <p:cNvSpPr>
            <a:spLocks/>
          </p:cNvSpPr>
          <p:nvPr/>
        </p:nvSpPr>
        <p:spPr bwMode="auto">
          <a:xfrm>
            <a:off x="3348038" y="2781300"/>
            <a:ext cx="2303462" cy="609600"/>
          </a:xfrm>
          <a:prstGeom prst="borderCallout2">
            <a:avLst>
              <a:gd name="adj1" fmla="val 18750"/>
              <a:gd name="adj2" fmla="val -3310"/>
              <a:gd name="adj3" fmla="val 18750"/>
              <a:gd name="adj4" fmla="val -13370"/>
              <a:gd name="adj5" fmla="val 194009"/>
              <a:gd name="adj6" fmla="val -45208"/>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调用成员类成员函数</a:t>
            </a:r>
          </a:p>
        </p:txBody>
      </p:sp>
      <p:sp>
        <p:nvSpPr>
          <p:cNvPr id="666635" name="Rectangle 11"/>
          <p:cNvSpPr>
            <a:spLocks noChangeArrowheads="1"/>
          </p:cNvSpPr>
          <p:nvPr/>
        </p:nvSpPr>
        <p:spPr bwMode="auto">
          <a:xfrm>
            <a:off x="1041400" y="4348163"/>
            <a:ext cx="1585913" cy="304800"/>
          </a:xfrm>
          <a:prstGeom prst="rect">
            <a:avLst/>
          </a:prstGeom>
          <a:gradFill rotWithShape="0">
            <a:gsLst>
              <a:gs pos="0">
                <a:srgbClr val="FFFF99"/>
              </a:gs>
              <a:gs pos="50000">
                <a:srgbClr val="FFFFFF"/>
              </a:gs>
              <a:gs pos="100000">
                <a:srgbClr val="FFFF99"/>
              </a:gs>
            </a:gsLst>
            <a:lin ang="5400000" scaled="1"/>
          </a:gradFill>
          <a:ln w="9525">
            <a:noFill/>
            <a:miter lim="800000"/>
            <a:headEnd/>
            <a:tailEnd/>
          </a:ln>
          <a:effectLst/>
        </p:spPr>
        <p:txBody>
          <a:bodyPr wrap="none">
            <a:spAutoFit/>
          </a:bodyPr>
          <a:lstStyle/>
          <a:p>
            <a:pPr algn="l">
              <a:lnSpc>
                <a:spcPct val="70000"/>
              </a:lnSpc>
            </a:pPr>
            <a:r>
              <a:rPr lang="en-US" altLang="zh-CN" sz="2000" b="1">
                <a:solidFill>
                  <a:srgbClr val="A50021"/>
                </a:solidFill>
              </a:rPr>
              <a:t>Point</a:t>
            </a:r>
            <a:r>
              <a:rPr lang="en-US" altLang="zh-CN" sz="2000" b="1">
                <a:solidFill>
                  <a:srgbClr val="0000FF"/>
                </a:solidFill>
              </a:rPr>
              <a:t> centre;</a:t>
            </a:r>
            <a:endParaRPr lang="en-US" altLang="zh-CN" sz="2000" b="1">
              <a:solidFill>
                <a:srgbClr val="A50021"/>
              </a:solidFill>
            </a:endParaRPr>
          </a:p>
        </p:txBody>
      </p:sp>
      <p:sp>
        <p:nvSpPr>
          <p:cNvPr id="666636" name="AutoShape 12"/>
          <p:cNvSpPr>
            <a:spLocks/>
          </p:cNvSpPr>
          <p:nvPr/>
        </p:nvSpPr>
        <p:spPr bwMode="auto">
          <a:xfrm>
            <a:off x="3851275" y="3179763"/>
            <a:ext cx="2016125" cy="609600"/>
          </a:xfrm>
          <a:prstGeom prst="borderCallout2">
            <a:avLst>
              <a:gd name="adj1" fmla="val 18750"/>
              <a:gd name="adj2" fmla="val -3778"/>
              <a:gd name="adj3" fmla="val 18750"/>
              <a:gd name="adj4" fmla="val -16773"/>
              <a:gd name="adj5" fmla="val 201824"/>
              <a:gd name="adj6" fmla="val -57875"/>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包含</a:t>
            </a:r>
            <a:r>
              <a:rPr lang="en-US" altLang="zh-CN" sz="1800" b="1"/>
              <a:t>Point</a:t>
            </a:r>
            <a:r>
              <a:rPr lang="zh-CN" altLang="en-US" sz="1800" b="1"/>
              <a:t>类成员</a:t>
            </a:r>
          </a:p>
        </p:txBody>
      </p:sp>
      <p:sp>
        <p:nvSpPr>
          <p:cNvPr id="666637" name="Rectangle 13"/>
          <p:cNvSpPr>
            <a:spLocks noChangeArrowheads="1"/>
          </p:cNvSpPr>
          <p:nvPr/>
        </p:nvSpPr>
        <p:spPr bwMode="auto">
          <a:xfrm>
            <a:off x="800100" y="5500688"/>
            <a:ext cx="2403475" cy="304800"/>
          </a:xfrm>
          <a:prstGeom prst="rect">
            <a:avLst/>
          </a:prstGeom>
          <a:gradFill rotWithShape="0">
            <a:gsLst>
              <a:gs pos="0">
                <a:srgbClr val="FFFF99"/>
              </a:gs>
              <a:gs pos="50000">
                <a:srgbClr val="FFFFFF"/>
              </a:gs>
              <a:gs pos="100000">
                <a:srgbClr val="FFFF99"/>
              </a:gs>
            </a:gsLst>
            <a:lin ang="5400000" scaled="1"/>
          </a:gradFill>
          <a:ln w="9525">
            <a:noFill/>
            <a:miter lim="800000"/>
            <a:headEnd/>
            <a:tailEnd/>
          </a:ln>
          <a:effectLst/>
        </p:spPr>
        <p:txBody>
          <a:bodyPr wrap="none">
            <a:spAutoFit/>
          </a:bodyPr>
          <a:lstStyle/>
          <a:p>
            <a:pPr algn="l">
              <a:lnSpc>
                <a:spcPct val="70000"/>
              </a:lnSpc>
            </a:pPr>
            <a:r>
              <a:rPr lang="en-US" altLang="zh-CN" sz="2000" b="1"/>
              <a:t>Circle c</a:t>
            </a:r>
            <a:r>
              <a:rPr lang="en-US" altLang="zh-CN" sz="2000"/>
              <a:t>( 0, 0, 12.5 ) ;</a:t>
            </a:r>
          </a:p>
        </p:txBody>
      </p:sp>
      <p:grpSp>
        <p:nvGrpSpPr>
          <p:cNvPr id="666646" name="Group 22"/>
          <p:cNvGrpSpPr>
            <a:grpSpLocks/>
          </p:cNvGrpSpPr>
          <p:nvPr/>
        </p:nvGrpSpPr>
        <p:grpSpPr bwMode="auto">
          <a:xfrm>
            <a:off x="4500563" y="4559300"/>
            <a:ext cx="4321175" cy="1174750"/>
            <a:chOff x="2880" y="2962"/>
            <a:chExt cx="2722" cy="740"/>
          </a:xfrm>
        </p:grpSpPr>
        <p:sp>
          <p:nvSpPr>
            <p:cNvPr id="666640" name="Rectangle 16"/>
            <p:cNvSpPr>
              <a:spLocks noChangeArrowheads="1"/>
            </p:cNvSpPr>
            <p:nvPr/>
          </p:nvSpPr>
          <p:spPr bwMode="auto">
            <a:xfrm>
              <a:off x="2880" y="3170"/>
              <a:ext cx="2722" cy="532"/>
            </a:xfrm>
            <a:prstGeom prst="rect">
              <a:avLst/>
            </a:prstGeom>
            <a:gradFill rotWithShape="1">
              <a:gsLst>
                <a:gs pos="0">
                  <a:srgbClr val="FFFF99"/>
                </a:gs>
                <a:gs pos="50000">
                  <a:schemeClr val="hlink"/>
                </a:gs>
                <a:gs pos="100000">
                  <a:srgbClr val="FFFF99"/>
                </a:gs>
              </a:gsLst>
              <a:lin ang="5400000" scaled="1"/>
            </a:gradFill>
            <a:ln w="9525">
              <a:solidFill>
                <a:schemeClr val="tx1"/>
              </a:solidFill>
              <a:miter lim="800000"/>
              <a:headEnd/>
              <a:tailEnd/>
            </a:ln>
            <a:effectLst/>
          </p:spPr>
          <p:txBody>
            <a:bodyPr wrap="none" anchor="ctr"/>
            <a:lstStyle/>
            <a:p>
              <a:pPr algn="l">
                <a:lnSpc>
                  <a:spcPct val="70000"/>
                </a:lnSpc>
                <a:spcAft>
                  <a:spcPct val="20000"/>
                </a:spcAft>
              </a:pPr>
              <a:r>
                <a:rPr lang="en-US" altLang="zh-CN" sz="2000"/>
                <a:t>              </a:t>
              </a:r>
              <a:r>
                <a:rPr lang="en-US" altLang="zh-CN" sz="2000" b="1"/>
                <a:t>c.centre </a:t>
              </a:r>
              <a:r>
                <a:rPr lang="en-US" altLang="zh-CN" sz="2000"/>
                <a:t>  </a:t>
              </a:r>
            </a:p>
            <a:p>
              <a:pPr algn="l"/>
              <a:r>
                <a:rPr lang="en-US" altLang="zh-CN" sz="2000"/>
                <a:t> </a:t>
              </a:r>
              <a:r>
                <a:rPr lang="en-US" altLang="zh-CN" sz="2000" b="1"/>
                <a:t>c.centre.x       c.centre.y        c.radius</a:t>
              </a:r>
            </a:p>
          </p:txBody>
        </p:sp>
        <p:sp>
          <p:nvSpPr>
            <p:cNvPr id="666642" name="Line 18"/>
            <p:cNvSpPr>
              <a:spLocks noChangeShapeType="1"/>
            </p:cNvSpPr>
            <p:nvPr/>
          </p:nvSpPr>
          <p:spPr bwMode="auto">
            <a:xfrm>
              <a:off x="4755" y="3170"/>
              <a:ext cx="0" cy="532"/>
            </a:xfrm>
            <a:prstGeom prst="line">
              <a:avLst/>
            </a:prstGeom>
            <a:noFill/>
            <a:ln w="9525">
              <a:solidFill>
                <a:schemeClr val="tx1"/>
              </a:solidFill>
              <a:round/>
              <a:headEnd/>
              <a:tailEnd/>
            </a:ln>
            <a:effectLst/>
          </p:spPr>
          <p:txBody>
            <a:bodyPr/>
            <a:lstStyle/>
            <a:p>
              <a:endParaRPr lang="zh-CN" altLang="en-US"/>
            </a:p>
          </p:txBody>
        </p:sp>
        <p:sp>
          <p:nvSpPr>
            <p:cNvPr id="666643" name="Text Box 19"/>
            <p:cNvSpPr txBox="1">
              <a:spLocks noChangeArrowheads="1"/>
            </p:cNvSpPr>
            <p:nvPr/>
          </p:nvSpPr>
          <p:spPr bwMode="auto">
            <a:xfrm>
              <a:off x="3538" y="2962"/>
              <a:ext cx="1406" cy="196"/>
            </a:xfrm>
            <a:prstGeom prst="rect">
              <a:avLst/>
            </a:prstGeom>
            <a:noFill/>
            <a:ln w="9525">
              <a:noFill/>
              <a:miter lim="800000"/>
              <a:headEnd/>
              <a:tailEnd/>
            </a:ln>
            <a:effectLst/>
          </p:spPr>
          <p:txBody>
            <a:bodyPr>
              <a:spAutoFit/>
            </a:bodyPr>
            <a:lstStyle/>
            <a:p>
              <a:pPr>
                <a:lnSpc>
                  <a:spcPct val="80000"/>
                </a:lnSpc>
                <a:spcBef>
                  <a:spcPct val="50000"/>
                </a:spcBef>
              </a:pPr>
              <a:r>
                <a:rPr lang="zh-CN" altLang="en-US" sz="1800" b="1" i="1"/>
                <a:t>对象</a:t>
              </a:r>
              <a:r>
                <a:rPr lang="en-US" altLang="zh-CN" sz="1800" b="1" i="1"/>
                <a:t>c</a:t>
              </a:r>
              <a:r>
                <a:rPr lang="zh-CN" altLang="en-US" sz="1800" b="1" i="1"/>
                <a:t>的数据成员</a:t>
              </a:r>
            </a:p>
          </p:txBody>
        </p:sp>
        <p:sp>
          <p:nvSpPr>
            <p:cNvPr id="666644" name="Line 20"/>
            <p:cNvSpPr>
              <a:spLocks noChangeShapeType="1"/>
            </p:cNvSpPr>
            <p:nvPr/>
          </p:nvSpPr>
          <p:spPr bwMode="auto">
            <a:xfrm>
              <a:off x="2880" y="3430"/>
              <a:ext cx="2722" cy="0"/>
            </a:xfrm>
            <a:prstGeom prst="line">
              <a:avLst/>
            </a:prstGeom>
            <a:noFill/>
            <a:ln w="9525">
              <a:solidFill>
                <a:schemeClr val="tx1"/>
              </a:solidFill>
              <a:round/>
              <a:headEnd/>
              <a:tailEnd/>
            </a:ln>
            <a:effectLst/>
          </p:spPr>
          <p:txBody>
            <a:bodyPr/>
            <a:lstStyle/>
            <a:p>
              <a:endParaRPr lang="zh-CN" altLang="en-US"/>
            </a:p>
          </p:txBody>
        </p:sp>
        <p:sp>
          <p:nvSpPr>
            <p:cNvPr id="666645" name="Line 21"/>
            <p:cNvSpPr>
              <a:spLocks noChangeShapeType="1"/>
            </p:cNvSpPr>
            <p:nvPr/>
          </p:nvSpPr>
          <p:spPr bwMode="auto">
            <a:xfrm>
              <a:off x="3787" y="3430"/>
              <a:ext cx="0" cy="272"/>
            </a:xfrm>
            <a:prstGeom prst="line">
              <a:avLst/>
            </a:prstGeom>
            <a:noFill/>
            <a:ln w="9525">
              <a:solidFill>
                <a:schemeClr val="tx1"/>
              </a:solidFill>
              <a:round/>
              <a:headEnd/>
              <a:tailEnd/>
            </a:ln>
            <a:effectLst/>
          </p:spPr>
          <p:txBody>
            <a:bodyPr/>
            <a:lstStyle/>
            <a:p>
              <a:endParaRPr lang="zh-CN" altLang="en-US"/>
            </a:p>
          </p:txBody>
        </p:sp>
      </p:grpSp>
      <p:sp>
        <p:nvSpPr>
          <p:cNvPr id="666647" name="Rectangle 23"/>
          <p:cNvSpPr>
            <a:spLocks noChangeArrowheads="1"/>
          </p:cNvSpPr>
          <p:nvPr/>
        </p:nvSpPr>
        <p:spPr bwMode="auto">
          <a:xfrm>
            <a:off x="801688" y="5753100"/>
            <a:ext cx="6362700" cy="339725"/>
          </a:xfrm>
          <a:prstGeom prst="rect">
            <a:avLst/>
          </a:prstGeom>
          <a:gradFill rotWithShape="0">
            <a:gsLst>
              <a:gs pos="0">
                <a:srgbClr val="FFFF99"/>
              </a:gs>
              <a:gs pos="50000">
                <a:srgbClr val="FFFFFF"/>
              </a:gs>
              <a:gs pos="100000">
                <a:srgbClr val="FFFF99"/>
              </a:gs>
            </a:gsLst>
            <a:lin ang="5400000" scaled="1"/>
          </a:gradFill>
          <a:ln w="9525">
            <a:noFill/>
            <a:miter lim="800000"/>
            <a:headEnd/>
            <a:tailEnd/>
          </a:ln>
          <a:effectLst/>
        </p:spPr>
        <p:txBody>
          <a:bodyPr>
            <a:spAutoFit/>
          </a:bodyPr>
          <a:lstStyle/>
          <a:p>
            <a:pPr algn="l">
              <a:lnSpc>
                <a:spcPct val="90000"/>
              </a:lnSpc>
            </a:pPr>
            <a:r>
              <a:rPr lang="en-US" altLang="zh-CN" sz="1800" b="1"/>
              <a:t>c.centre.OutPoint() ;	</a:t>
            </a:r>
            <a:r>
              <a:rPr lang="en-US" altLang="zh-CN" sz="1800" b="1" i="1">
                <a:solidFill>
                  <a:srgbClr val="006600"/>
                </a:solidFill>
              </a:rPr>
              <a:t>//</a:t>
            </a:r>
            <a:r>
              <a:rPr lang="zh-CN" altLang="en-US" sz="1800" b="1" i="1">
                <a:solidFill>
                  <a:srgbClr val="006600"/>
                </a:solidFill>
              </a:rPr>
              <a:t>通过成员</a:t>
            </a:r>
            <a:r>
              <a:rPr lang="en-US" altLang="zh-CN" sz="1800" b="1" i="1">
                <a:solidFill>
                  <a:srgbClr val="006600"/>
                </a:solidFill>
              </a:rPr>
              <a:t>centrePoint</a:t>
            </a:r>
            <a:r>
              <a:rPr lang="zh-CN" altLang="en-US" sz="1800" b="1" i="1">
                <a:solidFill>
                  <a:srgbClr val="006600"/>
                </a:solidFill>
              </a:rPr>
              <a:t>的成员函数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66629"/>
                                        </p:tgtEl>
                                        <p:attrNameLst>
                                          <p:attrName>style.visibility</p:attrName>
                                        </p:attrNameLst>
                                      </p:cBhvr>
                                      <p:to>
                                        <p:strVal val="visible"/>
                                      </p:to>
                                    </p:set>
                                    <p:animEffect transition="in" filter="box(out)">
                                      <p:cBhvr>
                                        <p:cTn id="7" dur="500"/>
                                        <p:tgtEl>
                                          <p:spTgt spid="66662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66630"/>
                                        </p:tgtEl>
                                        <p:attrNameLst>
                                          <p:attrName>style.visibility</p:attrName>
                                        </p:attrNameLst>
                                      </p:cBhvr>
                                      <p:to>
                                        <p:strVal val="visible"/>
                                      </p:to>
                                    </p:set>
                                    <p:animEffect transition="in" filter="box(out)">
                                      <p:cBhvr>
                                        <p:cTn id="12" dur="500"/>
                                        <p:tgtEl>
                                          <p:spTgt spid="66663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666635"/>
                                        </p:tgtEl>
                                        <p:attrNameLst>
                                          <p:attrName>style.visibility</p:attrName>
                                        </p:attrNameLst>
                                      </p:cBhvr>
                                      <p:to>
                                        <p:strVal val="visible"/>
                                      </p:to>
                                    </p:set>
                                    <p:animEffect transition="in" filter="box(out)">
                                      <p:cBhvr>
                                        <p:cTn id="17" dur="500"/>
                                        <p:tgtEl>
                                          <p:spTgt spid="66663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666636"/>
                                        </p:tgtEl>
                                        <p:attrNameLst>
                                          <p:attrName>style.visibility</p:attrName>
                                        </p:attrNameLst>
                                      </p:cBhvr>
                                      <p:to>
                                        <p:strVal val="visible"/>
                                      </p:to>
                                    </p:set>
                                    <p:animEffect transition="in" filter="barn(outHorizontal)">
                                      <p:cBhvr>
                                        <p:cTn id="22" dur="500"/>
                                        <p:tgtEl>
                                          <p:spTgt spid="666636"/>
                                        </p:tgtEl>
                                      </p:cBhvr>
                                    </p:animEffect>
                                  </p:childTnLst>
                                  <p:subTnLst>
                                    <p:set>
                                      <p:cBhvr override="childStyle">
                                        <p:cTn dur="1" fill="hold" display="0" masterRel="nextClick" afterEffect="1"/>
                                        <p:tgtEl>
                                          <p:spTgt spid="666636"/>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666631"/>
                                        </p:tgtEl>
                                        <p:attrNameLst>
                                          <p:attrName>style.visibility</p:attrName>
                                        </p:attrNameLst>
                                      </p:cBhvr>
                                      <p:to>
                                        <p:strVal val="visible"/>
                                      </p:to>
                                    </p:set>
                                    <p:animEffect transition="in" filter="box(out)">
                                      <p:cBhvr>
                                        <p:cTn id="27" dur="500"/>
                                        <p:tgtEl>
                                          <p:spTgt spid="666631"/>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666632"/>
                                        </p:tgtEl>
                                        <p:attrNameLst>
                                          <p:attrName>style.visibility</p:attrName>
                                        </p:attrNameLst>
                                      </p:cBhvr>
                                      <p:to>
                                        <p:strVal val="visible"/>
                                      </p:to>
                                    </p:set>
                                    <p:animEffect transition="in" filter="barn(outHorizontal)">
                                      <p:cBhvr>
                                        <p:cTn id="32" dur="500"/>
                                        <p:tgtEl>
                                          <p:spTgt spid="666632"/>
                                        </p:tgtEl>
                                      </p:cBhvr>
                                    </p:animEffect>
                                  </p:childTnLst>
                                  <p:subTnLst>
                                    <p:set>
                                      <p:cBhvr override="childStyle">
                                        <p:cTn dur="1" fill="hold" display="0" masterRel="nextClick" afterEffect="1"/>
                                        <p:tgtEl>
                                          <p:spTgt spid="666632"/>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666633"/>
                                        </p:tgtEl>
                                        <p:attrNameLst>
                                          <p:attrName>style.visibility</p:attrName>
                                        </p:attrNameLst>
                                      </p:cBhvr>
                                      <p:to>
                                        <p:strVal val="visible"/>
                                      </p:to>
                                    </p:set>
                                    <p:animEffect transition="in" filter="box(out)">
                                      <p:cBhvr>
                                        <p:cTn id="37" dur="500"/>
                                        <p:tgtEl>
                                          <p:spTgt spid="666633"/>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42" fill="hold" grpId="0" nodeType="clickEffect">
                                  <p:stCondLst>
                                    <p:cond delay="0"/>
                                  </p:stCondLst>
                                  <p:childTnLst>
                                    <p:set>
                                      <p:cBhvr>
                                        <p:cTn id="41" dur="1" fill="hold">
                                          <p:stCondLst>
                                            <p:cond delay="0"/>
                                          </p:stCondLst>
                                        </p:cTn>
                                        <p:tgtEl>
                                          <p:spTgt spid="666634"/>
                                        </p:tgtEl>
                                        <p:attrNameLst>
                                          <p:attrName>style.visibility</p:attrName>
                                        </p:attrNameLst>
                                      </p:cBhvr>
                                      <p:to>
                                        <p:strVal val="visible"/>
                                      </p:to>
                                    </p:set>
                                    <p:animEffect transition="in" filter="barn(outHorizontal)">
                                      <p:cBhvr>
                                        <p:cTn id="42" dur="500"/>
                                        <p:tgtEl>
                                          <p:spTgt spid="666634"/>
                                        </p:tgtEl>
                                      </p:cBhvr>
                                    </p:animEffect>
                                  </p:childTnLst>
                                  <p:subTnLst>
                                    <p:set>
                                      <p:cBhvr override="childStyle">
                                        <p:cTn dur="1" fill="hold" display="0" masterRel="nextClick" afterEffect="1"/>
                                        <p:tgtEl>
                                          <p:spTgt spid="666634"/>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666637"/>
                                        </p:tgtEl>
                                        <p:attrNameLst>
                                          <p:attrName>style.visibility</p:attrName>
                                        </p:attrNameLst>
                                      </p:cBhvr>
                                      <p:to>
                                        <p:strVal val="visible"/>
                                      </p:to>
                                    </p:set>
                                    <p:animEffect transition="in" filter="box(out)">
                                      <p:cBhvr>
                                        <p:cTn id="47" dur="500"/>
                                        <p:tgtEl>
                                          <p:spTgt spid="666637"/>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666646"/>
                                        </p:tgtEl>
                                        <p:attrNameLst>
                                          <p:attrName>style.visibility</p:attrName>
                                        </p:attrNameLst>
                                      </p:cBhvr>
                                      <p:to>
                                        <p:strVal val="visible"/>
                                      </p:to>
                                    </p:set>
                                    <p:animEffect transition="in" filter="checkerboard(across)">
                                      <p:cBhvr>
                                        <p:cTn id="52" dur="500"/>
                                        <p:tgtEl>
                                          <p:spTgt spid="666646"/>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666647"/>
                                        </p:tgtEl>
                                        <p:attrNameLst>
                                          <p:attrName>style.visibility</p:attrName>
                                        </p:attrNameLst>
                                      </p:cBhvr>
                                      <p:to>
                                        <p:strVal val="visible"/>
                                      </p:to>
                                    </p:set>
                                    <p:animEffect transition="in" filter="box(out)">
                                      <p:cBhvr>
                                        <p:cTn id="57" dur="500"/>
                                        <p:tgtEl>
                                          <p:spTgt spid="6666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629" grpId="0" animBg="1" autoUpdateAnimBg="0"/>
      <p:bldP spid="666630" grpId="0" animBg="1" autoUpdateAnimBg="0"/>
      <p:bldP spid="666631" grpId="0" animBg="1" autoUpdateAnimBg="0"/>
      <p:bldP spid="666632" grpId="0" animBg="1" autoUpdateAnimBg="0"/>
      <p:bldP spid="666633" grpId="0" animBg="1" autoUpdateAnimBg="0"/>
      <p:bldP spid="666634" grpId="0" animBg="1" autoUpdateAnimBg="0"/>
      <p:bldP spid="666635" grpId="0" animBg="1" autoUpdateAnimBg="0"/>
      <p:bldP spid="666636" grpId="0" animBg="1" autoUpdateAnimBg="0"/>
      <p:bldP spid="666637" grpId="0" animBg="1" autoUpdateAnimBg="0"/>
      <p:bldP spid="666647"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idx="4294967295"/>
          </p:nvPr>
        </p:nvSpPr>
        <p:spPr>
          <a:xfrm>
            <a:off x="838200" y="533400"/>
            <a:ext cx="7543800" cy="1143000"/>
          </a:xfrm>
          <a:prstGeom prst="rect">
            <a:avLst/>
          </a:prstGeom>
        </p:spPr>
        <p:txBody>
          <a:bodyPr/>
          <a:lstStyle/>
          <a:p>
            <a:r>
              <a:rPr lang="en-US" altLang="zh-CN" sz="100" dirty="0">
                <a:solidFill>
                  <a:schemeClr val="bg1"/>
                </a:solidFill>
                <a:latin typeface="宋体" pitchFamily="2" charset="-122"/>
              </a:rPr>
              <a:t>8.2.1  </a:t>
            </a:r>
            <a:r>
              <a:rPr lang="zh-CN" altLang="en-US" sz="100" dirty="0">
                <a:solidFill>
                  <a:schemeClr val="bg1"/>
                </a:solidFill>
                <a:latin typeface="宋体" pitchFamily="2" charset="-122"/>
              </a:rPr>
              <a:t>访问控制</a:t>
            </a:r>
            <a:endParaRPr lang="zh-CN" altLang="en-US" sz="100" dirty="0">
              <a:solidFill>
                <a:schemeClr val="bg1"/>
              </a:solidFill>
            </a:endParaRPr>
          </a:p>
        </p:txBody>
      </p:sp>
      <p:sp>
        <p:nvSpPr>
          <p:cNvPr id="537624" name="Rectangle 24"/>
          <p:cNvSpPr>
            <a:spLocks noChangeArrowheads="1"/>
          </p:cNvSpPr>
          <p:nvPr/>
        </p:nvSpPr>
        <p:spPr bwMode="auto">
          <a:xfrm>
            <a:off x="690563" y="762000"/>
            <a:ext cx="1708150" cy="457200"/>
          </a:xfrm>
          <a:prstGeom prst="rect">
            <a:avLst/>
          </a:prstGeom>
          <a:noFill/>
          <a:ln w="9525">
            <a:noFill/>
            <a:miter lim="800000"/>
            <a:headEnd/>
            <a:tailEnd/>
          </a:ln>
          <a:effectLst/>
        </p:spPr>
        <p:txBody>
          <a:bodyPr wrap="none">
            <a:spAutoFit/>
          </a:bodyPr>
          <a:lstStyle/>
          <a:p>
            <a:r>
              <a:rPr lang="en-US" altLang="zh-CN" b="1" i="1">
                <a:solidFill>
                  <a:srgbClr val="008000"/>
                </a:solidFill>
                <a:latin typeface="宋体" pitchFamily="2" charset="-122"/>
              </a:rPr>
              <a:t>1.</a:t>
            </a:r>
            <a:r>
              <a:rPr lang="zh-CN" altLang="en-US" b="1" i="1">
                <a:solidFill>
                  <a:srgbClr val="008000"/>
                </a:solidFill>
                <a:latin typeface="宋体" pitchFamily="2" charset="-122"/>
              </a:rPr>
              <a:t>公有继承</a:t>
            </a:r>
          </a:p>
        </p:txBody>
      </p:sp>
      <p:grpSp>
        <p:nvGrpSpPr>
          <p:cNvPr id="537627" name="Group 27"/>
          <p:cNvGrpSpPr>
            <a:grpSpLocks/>
          </p:cNvGrpSpPr>
          <p:nvPr/>
        </p:nvGrpSpPr>
        <p:grpSpPr bwMode="auto">
          <a:xfrm>
            <a:off x="2743200" y="2146300"/>
            <a:ext cx="3598863" cy="2879725"/>
            <a:chOff x="1728" y="1352"/>
            <a:chExt cx="2267" cy="1814"/>
          </a:xfrm>
        </p:grpSpPr>
        <p:sp>
          <p:nvSpPr>
            <p:cNvPr id="537604" name="Rectangle 4"/>
            <p:cNvSpPr>
              <a:spLocks noChangeArrowheads="1"/>
            </p:cNvSpPr>
            <p:nvPr/>
          </p:nvSpPr>
          <p:spPr bwMode="auto">
            <a:xfrm>
              <a:off x="1728" y="2196"/>
              <a:ext cx="2267" cy="240"/>
            </a:xfrm>
            <a:prstGeom prst="rect">
              <a:avLst/>
            </a:prstGeom>
            <a:solidFill>
              <a:srgbClr val="99FF99"/>
            </a:solidFill>
            <a:ln w="9525">
              <a:noFill/>
              <a:miter lim="800000"/>
              <a:headEnd/>
              <a:tailEnd/>
            </a:ln>
            <a:effectLst/>
          </p:spPr>
          <p:txBody>
            <a:bodyPr/>
            <a:lstStyle/>
            <a:p>
              <a:pPr algn="l">
                <a:spcBef>
                  <a:spcPct val="20000"/>
                </a:spcBef>
                <a:buClr>
                  <a:schemeClr val="tx2"/>
                </a:buClr>
                <a:buFont typeface="Wingdings" pitchFamily="2" charset="2"/>
                <a:buNone/>
              </a:pPr>
              <a:r>
                <a:rPr lang="en-US" altLang="zh-CN" sz="1800" b="1"/>
                <a:t>public </a:t>
              </a:r>
              <a:r>
                <a:rPr lang="zh-CN" altLang="en-US" sz="1800" b="1" i="1"/>
                <a:t>成员	      </a:t>
              </a:r>
              <a:r>
                <a:rPr lang="en-US" altLang="zh-CN" sz="1800" b="1"/>
                <a:t>public </a:t>
              </a:r>
              <a:r>
                <a:rPr lang="zh-CN" altLang="en-US" sz="1800" b="1" i="1"/>
                <a:t>成员</a:t>
              </a:r>
            </a:p>
          </p:txBody>
        </p:sp>
        <p:sp>
          <p:nvSpPr>
            <p:cNvPr id="537605" name="Rectangle 5"/>
            <p:cNvSpPr>
              <a:spLocks noChangeArrowheads="1"/>
            </p:cNvSpPr>
            <p:nvPr/>
          </p:nvSpPr>
          <p:spPr bwMode="auto">
            <a:xfrm>
              <a:off x="1728" y="1956"/>
              <a:ext cx="2267" cy="240"/>
            </a:xfrm>
            <a:prstGeom prst="rect">
              <a:avLst/>
            </a:prstGeom>
            <a:solidFill>
              <a:srgbClr val="99FF99"/>
            </a:solidFill>
            <a:ln w="9525">
              <a:noFill/>
              <a:miter lim="800000"/>
              <a:headEnd/>
              <a:tailEnd/>
            </a:ln>
            <a:effectLst/>
          </p:spPr>
          <p:txBody>
            <a:bodyPr/>
            <a:lstStyle/>
            <a:p>
              <a:pPr algn="l">
                <a:spcBef>
                  <a:spcPct val="20000"/>
                </a:spcBef>
                <a:buClr>
                  <a:schemeClr val="tx2"/>
                </a:buClr>
                <a:buFont typeface="Wingdings" pitchFamily="2" charset="2"/>
                <a:buNone/>
              </a:pPr>
              <a:r>
                <a:rPr lang="en-US" altLang="zh-CN" sz="1800" b="1"/>
                <a:t>protected </a:t>
              </a:r>
              <a:r>
                <a:rPr lang="zh-CN" altLang="en-US" sz="1800" b="1" i="1"/>
                <a:t>成员	 </a:t>
              </a:r>
              <a:r>
                <a:rPr lang="en-US" altLang="zh-CN" sz="1800" b="1"/>
                <a:t>protected </a:t>
              </a:r>
              <a:r>
                <a:rPr lang="zh-CN" altLang="en-US" sz="1800" b="1" i="1"/>
                <a:t>成员</a:t>
              </a:r>
            </a:p>
          </p:txBody>
        </p:sp>
        <p:sp>
          <p:nvSpPr>
            <p:cNvPr id="537606" name="Rectangle 6"/>
            <p:cNvSpPr>
              <a:spLocks noChangeArrowheads="1"/>
            </p:cNvSpPr>
            <p:nvPr/>
          </p:nvSpPr>
          <p:spPr bwMode="auto">
            <a:xfrm>
              <a:off x="1728" y="1720"/>
              <a:ext cx="1160" cy="240"/>
            </a:xfrm>
            <a:prstGeom prst="rect">
              <a:avLst/>
            </a:prstGeom>
            <a:solidFill>
              <a:srgbClr val="FF6600"/>
            </a:solidFill>
            <a:ln w="9525">
              <a:solidFill>
                <a:schemeClr val="tx1"/>
              </a:solidFill>
              <a:miter lim="800000"/>
              <a:headEnd/>
              <a:tailEnd/>
            </a:ln>
            <a:effectLst/>
          </p:spPr>
          <p:txBody>
            <a:bodyPr/>
            <a:lstStyle/>
            <a:p>
              <a:pPr>
                <a:spcBef>
                  <a:spcPct val="20000"/>
                </a:spcBef>
                <a:buClr>
                  <a:schemeClr val="tx2"/>
                </a:buClr>
                <a:buFont typeface="Wingdings" pitchFamily="2" charset="2"/>
                <a:buNone/>
              </a:pPr>
              <a:r>
                <a:rPr lang="en-US" altLang="zh-CN" sz="1800" b="1"/>
                <a:t>private </a:t>
              </a:r>
              <a:r>
                <a:rPr lang="zh-CN" altLang="en-US" sz="1800" b="1" i="1"/>
                <a:t>成员</a:t>
              </a:r>
            </a:p>
          </p:txBody>
        </p:sp>
        <p:sp>
          <p:nvSpPr>
            <p:cNvPr id="537607" name="Line 7"/>
            <p:cNvSpPr>
              <a:spLocks noChangeShapeType="1"/>
            </p:cNvSpPr>
            <p:nvPr/>
          </p:nvSpPr>
          <p:spPr bwMode="auto">
            <a:xfrm>
              <a:off x="1728" y="1956"/>
              <a:ext cx="2267" cy="0"/>
            </a:xfrm>
            <a:prstGeom prst="line">
              <a:avLst/>
            </a:prstGeom>
            <a:noFill/>
            <a:ln w="12700">
              <a:solidFill>
                <a:schemeClr val="tx1"/>
              </a:solidFill>
              <a:round/>
              <a:headEnd/>
              <a:tailEnd/>
            </a:ln>
            <a:effectLst/>
          </p:spPr>
          <p:txBody>
            <a:bodyPr wrap="none" anchor="ctr"/>
            <a:lstStyle/>
            <a:p>
              <a:endParaRPr lang="zh-CN" altLang="en-US"/>
            </a:p>
          </p:txBody>
        </p:sp>
        <p:sp>
          <p:nvSpPr>
            <p:cNvPr id="537608" name="Line 8"/>
            <p:cNvSpPr>
              <a:spLocks noChangeShapeType="1"/>
            </p:cNvSpPr>
            <p:nvPr/>
          </p:nvSpPr>
          <p:spPr bwMode="auto">
            <a:xfrm>
              <a:off x="1728" y="2196"/>
              <a:ext cx="2267" cy="0"/>
            </a:xfrm>
            <a:prstGeom prst="line">
              <a:avLst/>
            </a:prstGeom>
            <a:noFill/>
            <a:ln w="12700">
              <a:solidFill>
                <a:schemeClr val="tx1"/>
              </a:solidFill>
              <a:round/>
              <a:headEnd/>
              <a:tailEnd/>
            </a:ln>
            <a:effectLst/>
          </p:spPr>
          <p:txBody>
            <a:bodyPr wrap="none" anchor="ctr"/>
            <a:lstStyle/>
            <a:p>
              <a:endParaRPr lang="zh-CN" altLang="en-US"/>
            </a:p>
          </p:txBody>
        </p:sp>
        <p:sp>
          <p:nvSpPr>
            <p:cNvPr id="537609" name="Line 9"/>
            <p:cNvSpPr>
              <a:spLocks noChangeShapeType="1"/>
            </p:cNvSpPr>
            <p:nvPr/>
          </p:nvSpPr>
          <p:spPr bwMode="auto">
            <a:xfrm>
              <a:off x="1728" y="2436"/>
              <a:ext cx="2267" cy="0"/>
            </a:xfrm>
            <a:prstGeom prst="line">
              <a:avLst/>
            </a:prstGeom>
            <a:noFill/>
            <a:ln w="12700">
              <a:solidFill>
                <a:schemeClr val="tx1"/>
              </a:solidFill>
              <a:round/>
              <a:headEnd/>
              <a:tailEnd/>
            </a:ln>
            <a:effectLst/>
          </p:spPr>
          <p:txBody>
            <a:bodyPr wrap="none" anchor="ctr"/>
            <a:lstStyle/>
            <a:p>
              <a:endParaRPr lang="zh-CN" altLang="en-US"/>
            </a:p>
          </p:txBody>
        </p:sp>
        <p:sp>
          <p:nvSpPr>
            <p:cNvPr id="537610" name="Line 10"/>
            <p:cNvSpPr>
              <a:spLocks noChangeShapeType="1"/>
            </p:cNvSpPr>
            <p:nvPr/>
          </p:nvSpPr>
          <p:spPr bwMode="auto">
            <a:xfrm>
              <a:off x="1728" y="1969"/>
              <a:ext cx="0" cy="467"/>
            </a:xfrm>
            <a:prstGeom prst="line">
              <a:avLst/>
            </a:prstGeom>
            <a:noFill/>
            <a:ln w="12700">
              <a:solidFill>
                <a:schemeClr val="tx1"/>
              </a:solidFill>
              <a:round/>
              <a:headEnd/>
              <a:tailEnd/>
            </a:ln>
            <a:effectLst/>
          </p:spPr>
          <p:txBody>
            <a:bodyPr wrap="none" anchor="ctr"/>
            <a:lstStyle/>
            <a:p>
              <a:endParaRPr lang="zh-CN" altLang="en-US"/>
            </a:p>
          </p:txBody>
        </p:sp>
        <p:sp>
          <p:nvSpPr>
            <p:cNvPr id="537611" name="Line 11"/>
            <p:cNvSpPr>
              <a:spLocks noChangeShapeType="1"/>
            </p:cNvSpPr>
            <p:nvPr/>
          </p:nvSpPr>
          <p:spPr bwMode="auto">
            <a:xfrm>
              <a:off x="3995" y="1969"/>
              <a:ext cx="0" cy="467"/>
            </a:xfrm>
            <a:prstGeom prst="line">
              <a:avLst/>
            </a:prstGeom>
            <a:noFill/>
            <a:ln w="12700">
              <a:solidFill>
                <a:schemeClr val="tx1"/>
              </a:solidFill>
              <a:round/>
              <a:headEnd/>
              <a:tailEnd/>
            </a:ln>
            <a:effectLst/>
          </p:spPr>
          <p:txBody>
            <a:bodyPr wrap="none" anchor="ctr"/>
            <a:lstStyle/>
            <a:p>
              <a:endParaRPr lang="zh-CN" altLang="en-US"/>
            </a:p>
          </p:txBody>
        </p:sp>
        <p:sp>
          <p:nvSpPr>
            <p:cNvPr id="537612" name="Rectangle 12"/>
            <p:cNvSpPr>
              <a:spLocks noChangeArrowheads="1"/>
            </p:cNvSpPr>
            <p:nvPr/>
          </p:nvSpPr>
          <p:spPr bwMode="auto">
            <a:xfrm>
              <a:off x="2888" y="2927"/>
              <a:ext cx="1107" cy="239"/>
            </a:xfrm>
            <a:prstGeom prst="rect">
              <a:avLst/>
            </a:prstGeom>
            <a:solidFill>
              <a:srgbClr val="66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public </a:t>
              </a:r>
              <a:r>
                <a:rPr lang="zh-CN" altLang="en-US" sz="1800" b="1" i="1"/>
                <a:t>成员</a:t>
              </a:r>
            </a:p>
          </p:txBody>
        </p:sp>
        <p:sp>
          <p:nvSpPr>
            <p:cNvPr id="537613" name="Rectangle 13"/>
            <p:cNvSpPr>
              <a:spLocks noChangeArrowheads="1"/>
            </p:cNvSpPr>
            <p:nvPr/>
          </p:nvSpPr>
          <p:spPr bwMode="auto">
            <a:xfrm>
              <a:off x="2888" y="2688"/>
              <a:ext cx="1107" cy="239"/>
            </a:xfrm>
            <a:prstGeom prst="rect">
              <a:avLst/>
            </a:prstGeom>
            <a:solidFill>
              <a:srgbClr val="66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protected </a:t>
              </a:r>
              <a:r>
                <a:rPr lang="zh-CN" altLang="en-US" sz="1800" b="1" i="1"/>
                <a:t>成员</a:t>
              </a:r>
            </a:p>
          </p:txBody>
        </p:sp>
        <p:sp>
          <p:nvSpPr>
            <p:cNvPr id="537614" name="Rectangle 14"/>
            <p:cNvSpPr>
              <a:spLocks noChangeArrowheads="1"/>
            </p:cNvSpPr>
            <p:nvPr/>
          </p:nvSpPr>
          <p:spPr bwMode="auto">
            <a:xfrm>
              <a:off x="2888" y="2436"/>
              <a:ext cx="1107" cy="252"/>
            </a:xfrm>
            <a:prstGeom prst="rect">
              <a:avLst/>
            </a:prstGeom>
            <a:solidFill>
              <a:srgbClr val="66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private </a:t>
              </a:r>
              <a:r>
                <a:rPr lang="zh-CN" altLang="en-US" sz="1800" b="1" i="1"/>
                <a:t>成员</a:t>
              </a:r>
            </a:p>
          </p:txBody>
        </p:sp>
        <p:sp>
          <p:nvSpPr>
            <p:cNvPr id="537615" name="Line 15"/>
            <p:cNvSpPr>
              <a:spLocks noChangeShapeType="1"/>
            </p:cNvSpPr>
            <p:nvPr/>
          </p:nvSpPr>
          <p:spPr bwMode="auto">
            <a:xfrm>
              <a:off x="2888" y="2436"/>
              <a:ext cx="1107" cy="0"/>
            </a:xfrm>
            <a:prstGeom prst="line">
              <a:avLst/>
            </a:prstGeom>
            <a:noFill/>
            <a:ln w="12700" cap="sq">
              <a:solidFill>
                <a:schemeClr val="tx1"/>
              </a:solidFill>
              <a:round/>
              <a:headEnd/>
              <a:tailEnd/>
            </a:ln>
            <a:effectLst/>
          </p:spPr>
          <p:txBody>
            <a:bodyPr wrap="none" anchor="ctr"/>
            <a:lstStyle/>
            <a:p>
              <a:endParaRPr lang="zh-CN" altLang="en-US"/>
            </a:p>
          </p:txBody>
        </p:sp>
        <p:sp>
          <p:nvSpPr>
            <p:cNvPr id="537616" name="Line 16"/>
            <p:cNvSpPr>
              <a:spLocks noChangeShapeType="1"/>
            </p:cNvSpPr>
            <p:nvPr/>
          </p:nvSpPr>
          <p:spPr bwMode="auto">
            <a:xfrm>
              <a:off x="2888" y="2688"/>
              <a:ext cx="1107" cy="0"/>
            </a:xfrm>
            <a:prstGeom prst="line">
              <a:avLst/>
            </a:prstGeom>
            <a:noFill/>
            <a:ln w="12700">
              <a:solidFill>
                <a:schemeClr val="tx1"/>
              </a:solidFill>
              <a:round/>
              <a:headEnd/>
              <a:tailEnd/>
            </a:ln>
            <a:effectLst/>
          </p:spPr>
          <p:txBody>
            <a:bodyPr wrap="none" anchor="ctr"/>
            <a:lstStyle/>
            <a:p>
              <a:endParaRPr lang="zh-CN" altLang="en-US"/>
            </a:p>
          </p:txBody>
        </p:sp>
        <p:sp>
          <p:nvSpPr>
            <p:cNvPr id="537617" name="Line 17"/>
            <p:cNvSpPr>
              <a:spLocks noChangeShapeType="1"/>
            </p:cNvSpPr>
            <p:nvPr/>
          </p:nvSpPr>
          <p:spPr bwMode="auto">
            <a:xfrm>
              <a:off x="2888" y="2927"/>
              <a:ext cx="1107" cy="0"/>
            </a:xfrm>
            <a:prstGeom prst="line">
              <a:avLst/>
            </a:prstGeom>
            <a:noFill/>
            <a:ln w="12700">
              <a:solidFill>
                <a:schemeClr val="tx1"/>
              </a:solidFill>
              <a:round/>
              <a:headEnd/>
              <a:tailEnd/>
            </a:ln>
            <a:effectLst/>
          </p:spPr>
          <p:txBody>
            <a:bodyPr wrap="none" anchor="ctr"/>
            <a:lstStyle/>
            <a:p>
              <a:endParaRPr lang="zh-CN" altLang="en-US"/>
            </a:p>
          </p:txBody>
        </p:sp>
        <p:sp>
          <p:nvSpPr>
            <p:cNvPr id="537618" name="Line 18"/>
            <p:cNvSpPr>
              <a:spLocks noChangeShapeType="1"/>
            </p:cNvSpPr>
            <p:nvPr/>
          </p:nvSpPr>
          <p:spPr bwMode="auto">
            <a:xfrm>
              <a:off x="2888" y="3166"/>
              <a:ext cx="1107" cy="0"/>
            </a:xfrm>
            <a:prstGeom prst="line">
              <a:avLst/>
            </a:prstGeom>
            <a:noFill/>
            <a:ln w="12700" cap="sq">
              <a:solidFill>
                <a:schemeClr val="tx1"/>
              </a:solidFill>
              <a:round/>
              <a:headEnd/>
              <a:tailEnd/>
            </a:ln>
            <a:effectLst/>
          </p:spPr>
          <p:txBody>
            <a:bodyPr wrap="none" anchor="ctr"/>
            <a:lstStyle/>
            <a:p>
              <a:endParaRPr lang="zh-CN" altLang="en-US"/>
            </a:p>
          </p:txBody>
        </p:sp>
        <p:sp>
          <p:nvSpPr>
            <p:cNvPr id="537619" name="Line 19"/>
            <p:cNvSpPr>
              <a:spLocks noChangeShapeType="1"/>
            </p:cNvSpPr>
            <p:nvPr/>
          </p:nvSpPr>
          <p:spPr bwMode="auto">
            <a:xfrm>
              <a:off x="3995" y="2436"/>
              <a:ext cx="0" cy="730"/>
            </a:xfrm>
            <a:prstGeom prst="line">
              <a:avLst/>
            </a:prstGeom>
            <a:noFill/>
            <a:ln w="12700" cap="sq">
              <a:solidFill>
                <a:schemeClr val="tx1"/>
              </a:solidFill>
              <a:round/>
              <a:headEnd/>
              <a:tailEnd/>
            </a:ln>
            <a:effectLst/>
          </p:spPr>
          <p:txBody>
            <a:bodyPr wrap="none" anchor="ctr"/>
            <a:lstStyle/>
            <a:p>
              <a:endParaRPr lang="zh-CN" altLang="en-US"/>
            </a:p>
          </p:txBody>
        </p:sp>
        <p:sp>
          <p:nvSpPr>
            <p:cNvPr id="537620" name="Line 20"/>
            <p:cNvSpPr>
              <a:spLocks noChangeShapeType="1"/>
            </p:cNvSpPr>
            <p:nvPr/>
          </p:nvSpPr>
          <p:spPr bwMode="auto">
            <a:xfrm>
              <a:off x="2888" y="2436"/>
              <a:ext cx="0" cy="730"/>
            </a:xfrm>
            <a:prstGeom prst="line">
              <a:avLst/>
            </a:prstGeom>
            <a:noFill/>
            <a:ln w="12700" cap="sq">
              <a:solidFill>
                <a:schemeClr val="tx1"/>
              </a:solidFill>
              <a:round/>
              <a:headEnd/>
              <a:tailEnd/>
            </a:ln>
            <a:effectLst/>
          </p:spPr>
          <p:txBody>
            <a:bodyPr wrap="none" anchor="ctr"/>
            <a:lstStyle/>
            <a:p>
              <a:endParaRPr lang="zh-CN" altLang="en-US"/>
            </a:p>
          </p:txBody>
        </p:sp>
        <p:sp>
          <p:nvSpPr>
            <p:cNvPr id="537621" name="Text Box 21"/>
            <p:cNvSpPr txBox="1">
              <a:spLocks noChangeArrowheads="1"/>
            </p:cNvSpPr>
            <p:nvPr/>
          </p:nvSpPr>
          <p:spPr bwMode="auto">
            <a:xfrm>
              <a:off x="2022" y="1352"/>
              <a:ext cx="436" cy="251"/>
            </a:xfrm>
            <a:prstGeom prst="rect">
              <a:avLst/>
            </a:prstGeom>
            <a:noFill/>
            <a:ln w="9525">
              <a:noFill/>
              <a:miter lim="800000"/>
              <a:headEnd/>
              <a:tailEnd/>
            </a:ln>
            <a:effectLst/>
          </p:spPr>
          <p:txBody>
            <a:bodyPr wrap="none">
              <a:spAutoFit/>
            </a:bodyPr>
            <a:lstStyle/>
            <a:p>
              <a:pPr algn="l"/>
              <a:r>
                <a:rPr lang="zh-CN" altLang="en-US" sz="2000" b="1"/>
                <a:t>基类</a:t>
              </a:r>
            </a:p>
          </p:txBody>
        </p:sp>
        <p:sp>
          <p:nvSpPr>
            <p:cNvPr id="537622" name="Text Box 22"/>
            <p:cNvSpPr txBox="1">
              <a:spLocks noChangeArrowheads="1"/>
            </p:cNvSpPr>
            <p:nvPr/>
          </p:nvSpPr>
          <p:spPr bwMode="auto">
            <a:xfrm>
              <a:off x="3204" y="1352"/>
              <a:ext cx="595" cy="251"/>
            </a:xfrm>
            <a:prstGeom prst="rect">
              <a:avLst/>
            </a:prstGeom>
            <a:noFill/>
            <a:ln w="9525">
              <a:noFill/>
              <a:miter lim="800000"/>
              <a:headEnd/>
              <a:tailEnd/>
            </a:ln>
            <a:effectLst/>
          </p:spPr>
          <p:txBody>
            <a:bodyPr wrap="none">
              <a:spAutoFit/>
            </a:bodyPr>
            <a:lstStyle/>
            <a:p>
              <a:pPr algn="l"/>
              <a:r>
                <a:rPr lang="zh-CN" altLang="en-US" sz="2000" b="1"/>
                <a:t>派生类</a:t>
              </a:r>
            </a:p>
          </p:txBody>
        </p:sp>
        <p:sp>
          <p:nvSpPr>
            <p:cNvPr id="537623" name="Rectangle 23"/>
            <p:cNvSpPr>
              <a:spLocks noChangeArrowheads="1"/>
            </p:cNvSpPr>
            <p:nvPr/>
          </p:nvSpPr>
          <p:spPr bwMode="auto">
            <a:xfrm>
              <a:off x="2888" y="1720"/>
              <a:ext cx="1107" cy="240"/>
            </a:xfrm>
            <a:prstGeom prst="rect">
              <a:avLst/>
            </a:prstGeom>
            <a:solidFill>
              <a:srgbClr val="FF6600">
                <a:alpha val="50000"/>
              </a:srgbClr>
            </a:solidFill>
            <a:ln w="9525">
              <a:solidFill>
                <a:schemeClr val="tx1"/>
              </a:solidFill>
              <a:prstDash val="dash"/>
              <a:miter lim="800000"/>
              <a:headEnd/>
              <a:tailEnd/>
            </a:ln>
            <a:effectLst/>
          </p:spPr>
          <p:txBody>
            <a:bodyPr/>
            <a:lstStyle/>
            <a:p>
              <a:pPr algn="l">
                <a:spcBef>
                  <a:spcPct val="20000"/>
                </a:spcBef>
                <a:buClr>
                  <a:schemeClr val="tx2"/>
                </a:buClr>
                <a:buFont typeface="Wingdings" pitchFamily="2" charset="2"/>
                <a:buNone/>
              </a:pPr>
              <a:r>
                <a:rPr lang="zh-CN" altLang="en-US" sz="1800" b="1" i="1" dirty="0"/>
                <a:t>不可访问成员</a:t>
              </a:r>
              <a:endParaRPr lang="zh-CN" altLang="zh-CN" sz="1800" b="1" i="1" dirty="0"/>
            </a:p>
          </p:txBody>
        </p:sp>
        <p:sp>
          <p:nvSpPr>
            <p:cNvPr id="537626" name="Line 26"/>
            <p:cNvSpPr>
              <a:spLocks noChangeShapeType="1"/>
            </p:cNvSpPr>
            <p:nvPr/>
          </p:nvSpPr>
          <p:spPr bwMode="auto">
            <a:xfrm>
              <a:off x="2880" y="1968"/>
              <a:ext cx="0" cy="480"/>
            </a:xfrm>
            <a:prstGeom prst="line">
              <a:avLst/>
            </a:prstGeom>
            <a:noFill/>
            <a:ln w="9525">
              <a:solidFill>
                <a:schemeClr val="tx1"/>
              </a:solidFill>
              <a:round/>
              <a:headEnd/>
              <a:tailEnd/>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37624"/>
                                        </p:tgtEl>
                                        <p:attrNameLst>
                                          <p:attrName>style.visibility</p:attrName>
                                        </p:attrNameLst>
                                      </p:cBhvr>
                                      <p:to>
                                        <p:strVal val="visible"/>
                                      </p:to>
                                    </p:set>
                                    <p:animEffect transition="in" filter="checkerboard(across)">
                                      <p:cBhvr>
                                        <p:cTn id="7" dur="500"/>
                                        <p:tgtEl>
                                          <p:spTgt spid="5376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37627"/>
                                        </p:tgtEl>
                                        <p:attrNameLst>
                                          <p:attrName>style.visibility</p:attrName>
                                        </p:attrNameLst>
                                      </p:cBhvr>
                                      <p:to>
                                        <p:strVal val="visible"/>
                                      </p:to>
                                    </p:set>
                                    <p:animEffect transition="in" filter="blinds(horizontal)">
                                      <p:cBhvr>
                                        <p:cTn id="12" dur="500"/>
                                        <p:tgtEl>
                                          <p:spTgt spid="537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624" grpId="0"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rgbClr val="0000CC"/>
        </a:solidFill>
        <a:effectLst/>
      </p:bgPr>
    </p:bg>
    <p:spTree>
      <p:nvGrpSpPr>
        <p:cNvPr id="1" name=""/>
        <p:cNvGrpSpPr/>
        <p:nvPr/>
      </p:nvGrpSpPr>
      <p:grpSpPr>
        <a:xfrm>
          <a:off x="0" y="0"/>
          <a:ext cx="0" cy="0"/>
          <a:chOff x="0" y="0"/>
          <a:chExt cx="0" cy="0"/>
        </a:xfrm>
      </p:grpSpPr>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ChangeArrowheads="1"/>
          </p:cNvSpPr>
          <p:nvPr/>
        </p:nvSpPr>
        <p:spPr bwMode="auto">
          <a:xfrm>
            <a:off x="533400" y="381000"/>
            <a:ext cx="5561013" cy="609600"/>
          </a:xfrm>
          <a:prstGeom prst="rect">
            <a:avLst/>
          </a:prstGeom>
          <a:noFill/>
          <a:ln w="9525">
            <a:noFill/>
            <a:miter lim="800000"/>
            <a:headEnd/>
            <a:tailEnd/>
          </a:ln>
          <a:effectLst/>
        </p:spPr>
        <p:txBody>
          <a:bodyPr lIns="92075" tIns="46038" rIns="92075" bIns="46038" anchor="ctr"/>
          <a:lstStyle/>
          <a:p>
            <a:pPr algn="l"/>
            <a:r>
              <a:rPr lang="en-US" altLang="zh-CN" sz="2800" b="1" dirty="0">
                <a:solidFill>
                  <a:srgbClr val="CC3300"/>
                </a:solidFill>
                <a:effectLst>
                  <a:outerShdw blurRad="38100" dist="38100" dir="2700000" algn="tl">
                    <a:srgbClr val="000000"/>
                  </a:outerShdw>
                </a:effectLst>
                <a:latin typeface="楷体_GB2312" pitchFamily="49" charset="-122"/>
                <a:ea typeface="楷体_GB2312" pitchFamily="49" charset="-122"/>
              </a:rPr>
              <a:t>8.5  </a:t>
            </a:r>
            <a:r>
              <a:rPr lang="zh-CN" altLang="en-US" sz="2800" b="1" dirty="0">
                <a:solidFill>
                  <a:srgbClr val="CC3300"/>
                </a:solidFill>
                <a:effectLst>
                  <a:outerShdw blurRad="38100" dist="38100" dir="2700000" algn="tl">
                    <a:srgbClr val="000000"/>
                  </a:outerShdw>
                </a:effectLst>
                <a:latin typeface="楷体_GB2312" pitchFamily="49" charset="-122"/>
                <a:ea typeface="楷体_GB2312" pitchFamily="49" charset="-122"/>
              </a:rPr>
              <a:t>多继承</a:t>
            </a:r>
          </a:p>
        </p:txBody>
      </p:sp>
      <p:sp>
        <p:nvSpPr>
          <p:cNvPr id="610307" name="Rectangle 3"/>
          <p:cNvSpPr>
            <a:spLocks noChangeArrowheads="1"/>
          </p:cNvSpPr>
          <p:nvPr/>
        </p:nvSpPr>
        <p:spPr bwMode="auto">
          <a:xfrm>
            <a:off x="304800" y="1947863"/>
            <a:ext cx="8610600" cy="3221037"/>
          </a:xfrm>
          <a:prstGeom prst="rect">
            <a:avLst/>
          </a:prstGeom>
          <a:noFill/>
          <a:ln w="9525">
            <a:noFill/>
            <a:miter lim="800000"/>
            <a:headEnd type="none" w="sm" len="med"/>
            <a:tailEnd/>
          </a:ln>
          <a:effectLst/>
        </p:spPr>
        <p:txBody>
          <a:bodyPr lIns="90000" tIns="46800" rIns="90000" bIns="46800" anchor="ctr">
            <a:spAutoFit/>
          </a:bodyPr>
          <a:lstStyle/>
          <a:p>
            <a:pPr algn="l">
              <a:lnSpc>
                <a:spcPct val="180000"/>
              </a:lnSpc>
              <a:buFont typeface="Wingdings" pitchFamily="2" charset="2"/>
              <a:buChar char="Ø"/>
            </a:pPr>
            <a:r>
              <a:rPr lang="en-US" altLang="zh-CN" sz="2000" b="1">
                <a:solidFill>
                  <a:srgbClr val="FF0000"/>
                </a:solidFill>
                <a:ea typeface="Arial Unicode MS" pitchFamily="34" charset="-122"/>
                <a:cs typeface="Arial Unicode MS" pitchFamily="34" charset="-122"/>
                <a:sym typeface="Symbol" pitchFamily="18" charset="2"/>
              </a:rPr>
              <a:t>  </a:t>
            </a:r>
            <a:r>
              <a:rPr lang="zh-CN" altLang="en-US" sz="2000" b="1">
                <a:ea typeface="Arial Unicode MS" pitchFamily="34" charset="-122"/>
                <a:cs typeface="Arial Unicode MS" pitchFamily="34" charset="-122"/>
              </a:rPr>
              <a:t>一个类有多个直接基类的继承关系称为</a:t>
            </a:r>
            <a:r>
              <a:rPr lang="zh-CN" altLang="en-US" sz="2000" b="1">
                <a:solidFill>
                  <a:srgbClr val="0000FF"/>
                </a:solidFill>
                <a:ea typeface="Arial Unicode MS" pitchFamily="34" charset="-122"/>
                <a:cs typeface="Arial Unicode MS" pitchFamily="34" charset="-122"/>
              </a:rPr>
              <a:t>多继承</a:t>
            </a:r>
          </a:p>
          <a:p>
            <a:pPr algn="l">
              <a:lnSpc>
                <a:spcPct val="180000"/>
              </a:lnSpc>
              <a:buFont typeface="Wingdings" pitchFamily="2" charset="2"/>
              <a:buChar char="Ø"/>
            </a:pPr>
            <a:r>
              <a:rPr lang="zh-CN" altLang="en-US" sz="2000" b="1">
                <a:solidFill>
                  <a:srgbClr val="FF0000"/>
                </a:solidFill>
                <a:ea typeface="Arial Unicode MS" pitchFamily="34" charset="-122"/>
                <a:cs typeface="Arial Unicode MS" pitchFamily="34" charset="-122"/>
                <a:sym typeface="Symbol" pitchFamily="18" charset="2"/>
              </a:rPr>
              <a:t> </a:t>
            </a:r>
            <a:r>
              <a:rPr lang="zh-CN" altLang="en-US" sz="2000" b="1">
                <a:solidFill>
                  <a:srgbClr val="FF0000"/>
                </a:solidFill>
                <a:ea typeface="Arial Unicode MS" pitchFamily="34" charset="-122"/>
                <a:cs typeface="Arial Unicode MS" pitchFamily="34" charset="-122"/>
              </a:rPr>
              <a:t> </a:t>
            </a:r>
            <a:r>
              <a:rPr lang="zh-CN" altLang="en-US" sz="2000" b="1">
                <a:ea typeface="Arial Unicode MS" pitchFamily="34" charset="-122"/>
                <a:cs typeface="Arial Unicode MS" pitchFamily="34" charset="-122"/>
              </a:rPr>
              <a:t>多继承声明语法</a:t>
            </a:r>
          </a:p>
          <a:p>
            <a:pPr algn="l">
              <a:lnSpc>
                <a:spcPct val="180000"/>
              </a:lnSpc>
              <a:buFont typeface="Wingdings" pitchFamily="2" charset="2"/>
              <a:buNone/>
            </a:pPr>
            <a:r>
              <a:rPr lang="en-US" altLang="zh-CN" sz="2000" b="1">
                <a:ea typeface="Arial Unicode MS" pitchFamily="34" charset="-122"/>
                <a:cs typeface="Arial Unicode MS" pitchFamily="34" charset="-122"/>
              </a:rPr>
              <a:t>class</a:t>
            </a:r>
            <a:r>
              <a:rPr lang="en-US" altLang="zh-CN" sz="1800" b="1">
                <a:ea typeface="Arial Unicode MS" pitchFamily="34" charset="-122"/>
                <a:cs typeface="Arial Unicode MS" pitchFamily="34" charset="-122"/>
              </a:rPr>
              <a:t>  </a:t>
            </a:r>
            <a:r>
              <a:rPr lang="zh-CN" altLang="en-US" sz="1800" b="1" i="1">
                <a:ea typeface="Arial Unicode MS" pitchFamily="34" charset="-122"/>
                <a:cs typeface="Arial Unicode MS" pitchFamily="34" charset="-122"/>
              </a:rPr>
              <a:t>派生类名</a:t>
            </a:r>
            <a:r>
              <a:rPr lang="zh-CN" altLang="en-US" sz="1800" b="1">
                <a:ea typeface="Arial Unicode MS" pitchFamily="34" charset="-122"/>
                <a:cs typeface="Arial Unicode MS" pitchFamily="34" charset="-122"/>
              </a:rPr>
              <a:t> </a:t>
            </a:r>
            <a:r>
              <a:rPr lang="en-US" altLang="zh-CN" sz="1800" b="1">
                <a:ea typeface="Arial Unicode MS" pitchFamily="34" charset="-122"/>
                <a:cs typeface="Arial Unicode MS" pitchFamily="34" charset="-122"/>
              </a:rPr>
              <a:t>: </a:t>
            </a:r>
            <a:r>
              <a:rPr lang="zh-CN" altLang="en-US" sz="1800" b="1" i="1">
                <a:ea typeface="Arial Unicode MS" pitchFamily="34" charset="-122"/>
                <a:cs typeface="Arial Unicode MS" pitchFamily="34" charset="-122"/>
              </a:rPr>
              <a:t>访问控制  基类名</a:t>
            </a:r>
            <a:r>
              <a:rPr lang="en-US" altLang="zh-CN" sz="1800" b="1" i="1">
                <a:ea typeface="Arial Unicode MS" pitchFamily="34" charset="-122"/>
                <a:cs typeface="Arial Unicode MS" pitchFamily="34" charset="-122"/>
              </a:rPr>
              <a:t>1</a:t>
            </a:r>
            <a:r>
              <a:rPr lang="en-US" altLang="zh-CN" sz="1800" b="1">
                <a:ea typeface="Arial Unicode MS" pitchFamily="34" charset="-122"/>
                <a:cs typeface="Arial Unicode MS" pitchFamily="34" charset="-122"/>
              </a:rPr>
              <a:t> ,  </a:t>
            </a:r>
            <a:r>
              <a:rPr lang="zh-CN" altLang="en-US" sz="1800" b="1" i="1">
                <a:ea typeface="Arial Unicode MS" pitchFamily="34" charset="-122"/>
                <a:cs typeface="Arial Unicode MS" pitchFamily="34" charset="-122"/>
              </a:rPr>
              <a:t>访问控制  基类名</a:t>
            </a:r>
            <a:r>
              <a:rPr lang="en-US" altLang="zh-CN" sz="1800" b="1" i="1">
                <a:ea typeface="Arial Unicode MS" pitchFamily="34" charset="-122"/>
                <a:cs typeface="Arial Unicode MS" pitchFamily="34" charset="-122"/>
              </a:rPr>
              <a:t>2</a:t>
            </a:r>
            <a:r>
              <a:rPr lang="en-US" altLang="zh-CN" sz="1800" b="1">
                <a:ea typeface="Arial Unicode MS" pitchFamily="34" charset="-122"/>
                <a:cs typeface="Arial Unicode MS" pitchFamily="34" charset="-122"/>
              </a:rPr>
              <a:t> ,  … , </a:t>
            </a:r>
            <a:r>
              <a:rPr lang="zh-CN" altLang="en-US" sz="1800" b="1" i="1">
                <a:ea typeface="Arial Unicode MS" pitchFamily="34" charset="-122"/>
                <a:cs typeface="Arial Unicode MS" pitchFamily="34" charset="-122"/>
              </a:rPr>
              <a:t>访问控制  基类名</a:t>
            </a:r>
            <a:r>
              <a:rPr lang="en-US" altLang="zh-CN" sz="1800" b="1" i="1">
                <a:ea typeface="Arial Unicode MS" pitchFamily="34" charset="-122"/>
                <a:cs typeface="Arial Unicode MS" pitchFamily="34" charset="-122"/>
              </a:rPr>
              <a:t>n</a:t>
            </a:r>
          </a:p>
          <a:p>
            <a:pPr algn="l">
              <a:lnSpc>
                <a:spcPct val="180000"/>
              </a:lnSpc>
              <a:buFont typeface="Wingdings" pitchFamily="2" charset="2"/>
              <a:buNone/>
            </a:pPr>
            <a:r>
              <a:rPr lang="en-US" altLang="zh-CN" sz="1800" b="1">
                <a:ea typeface="Arial Unicode MS" pitchFamily="34" charset="-122"/>
                <a:cs typeface="Arial Unicode MS" pitchFamily="34" charset="-122"/>
              </a:rPr>
              <a:t>    {</a:t>
            </a:r>
          </a:p>
          <a:p>
            <a:pPr algn="l">
              <a:lnSpc>
                <a:spcPct val="180000"/>
              </a:lnSpc>
              <a:buFont typeface="Wingdings" pitchFamily="2" charset="2"/>
              <a:buNone/>
            </a:pPr>
            <a:r>
              <a:rPr lang="en-US" altLang="zh-CN" sz="1800" b="1">
                <a:ea typeface="Arial Unicode MS" pitchFamily="34" charset="-122"/>
                <a:cs typeface="Arial Unicode MS" pitchFamily="34" charset="-122"/>
              </a:rPr>
              <a:t>         </a:t>
            </a:r>
            <a:r>
              <a:rPr lang="zh-CN" altLang="en-US" sz="1800" b="1" i="1">
                <a:ea typeface="Arial Unicode MS" pitchFamily="34" charset="-122"/>
                <a:cs typeface="Arial Unicode MS" pitchFamily="34" charset="-122"/>
              </a:rPr>
              <a:t>数据成员和成员函数声明</a:t>
            </a:r>
          </a:p>
          <a:p>
            <a:pPr algn="l">
              <a:lnSpc>
                <a:spcPct val="180000"/>
              </a:lnSpc>
              <a:buFont typeface="Wingdings" pitchFamily="2" charset="2"/>
              <a:buNone/>
            </a:pPr>
            <a:r>
              <a:rPr lang="zh-CN" altLang="en-US" sz="1800" b="1">
                <a:ea typeface="Arial Unicode MS" pitchFamily="34" charset="-122"/>
                <a:cs typeface="Arial Unicode MS" pitchFamily="34" charset="-122"/>
              </a:rPr>
              <a:t>    </a:t>
            </a:r>
            <a:r>
              <a:rPr lang="en-US" altLang="zh-CN" sz="1800" b="1">
                <a:ea typeface="Arial Unicode MS" pitchFamily="34" charset="-122"/>
                <a:cs typeface="Arial Unicode MS" pitchFamily="34" charset="-122"/>
              </a:rPr>
              <a:t>}</a:t>
            </a:r>
            <a:r>
              <a:rPr lang="zh-CN" altLang="en-US" sz="1800" b="1">
                <a:ea typeface="Arial Unicode MS" pitchFamily="34" charset="-122"/>
                <a:cs typeface="Arial Unicode MS" pitchFamily="34" charset="-122"/>
              </a:rPr>
              <a:t>；</a:t>
            </a:r>
          </a:p>
        </p:txBody>
      </p:sp>
      <p:sp>
        <p:nvSpPr>
          <p:cNvPr id="610308" name="Rectangle 4"/>
          <p:cNvSpPr>
            <a:spLocks noGrp="1" noChangeArrowheads="1"/>
          </p:cNvSpPr>
          <p:nvPr>
            <p:ph type="title" idx="4294967295"/>
          </p:nvPr>
        </p:nvSpPr>
        <p:spPr>
          <a:xfrm>
            <a:off x="838200" y="533400"/>
            <a:ext cx="7543800" cy="1143000"/>
          </a:xfrm>
          <a:prstGeom prst="rect">
            <a:avLst/>
          </a:prstGeom>
        </p:spPr>
        <p:txBody>
          <a:bodyPr/>
          <a:lstStyle/>
          <a:p>
            <a:r>
              <a:rPr lang="en-US" altLang="zh-CN" sz="100" dirty="0">
                <a:solidFill>
                  <a:schemeClr val="bg1"/>
                </a:solidFill>
              </a:rPr>
              <a:t>8.5  </a:t>
            </a:r>
            <a:r>
              <a:rPr lang="zh-CN" altLang="en-US" sz="100" dirty="0">
                <a:solidFill>
                  <a:schemeClr val="bg1"/>
                </a:solidFill>
              </a:rPr>
              <a:t>多继承</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10306"/>
                                        </p:tgtEl>
                                        <p:attrNameLst>
                                          <p:attrName>style.visibility</p:attrName>
                                        </p:attrNameLst>
                                      </p:cBhvr>
                                      <p:to>
                                        <p:strVal val="visible"/>
                                      </p:to>
                                    </p:set>
                                    <p:animEffect transition="in" filter="checkerboard(across)">
                                      <p:cBhvr>
                                        <p:cTn id="7" dur="500"/>
                                        <p:tgtEl>
                                          <p:spTgt spid="61030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610307"/>
                                        </p:tgtEl>
                                        <p:attrNameLst>
                                          <p:attrName>style.visibility</p:attrName>
                                        </p:attrNameLst>
                                      </p:cBhvr>
                                      <p:to>
                                        <p:strVal val="visible"/>
                                      </p:to>
                                    </p:set>
                                    <p:animEffect transition="in" filter="checkerboard(down)">
                                      <p:cBhvr>
                                        <p:cTn id="12" dur="500"/>
                                        <p:tgtEl>
                                          <p:spTgt spid="610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0306" grpId="0" autoUpdateAnimBg="0"/>
      <p:bldP spid="610307" grpId="0"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1330" name="Rectangle 2"/>
          <p:cNvSpPr>
            <a:spLocks noChangeArrowheads="1"/>
          </p:cNvSpPr>
          <p:nvPr/>
        </p:nvSpPr>
        <p:spPr bwMode="auto">
          <a:xfrm>
            <a:off x="533400" y="381000"/>
            <a:ext cx="5561013" cy="609600"/>
          </a:xfrm>
          <a:prstGeom prst="rect">
            <a:avLst/>
          </a:prstGeom>
          <a:noFill/>
          <a:ln w="9525">
            <a:noFill/>
            <a:miter lim="800000"/>
            <a:headEnd/>
            <a:tailEnd/>
          </a:ln>
          <a:effectLst/>
        </p:spPr>
        <p:txBody>
          <a:bodyPr lIns="92075" tIns="46038" rIns="92075" bIns="46038" anchor="ctr"/>
          <a:lstStyle/>
          <a:p>
            <a:pPr algn="l"/>
            <a:r>
              <a:rPr lang="en-US" altLang="zh-CN" sz="2800" b="1" dirty="0">
                <a:solidFill>
                  <a:srgbClr val="CC3300"/>
                </a:solidFill>
                <a:effectLst>
                  <a:outerShdw blurRad="38100" dist="38100" dir="2700000" algn="tl">
                    <a:srgbClr val="000000"/>
                  </a:outerShdw>
                </a:effectLst>
                <a:latin typeface="楷体_GB2312" pitchFamily="49" charset="-122"/>
                <a:ea typeface="楷体_GB2312" pitchFamily="49" charset="-122"/>
              </a:rPr>
              <a:t>8.5  </a:t>
            </a:r>
            <a:r>
              <a:rPr lang="zh-CN" altLang="en-US" sz="2800" b="1" dirty="0">
                <a:solidFill>
                  <a:srgbClr val="CC3300"/>
                </a:solidFill>
                <a:effectLst>
                  <a:outerShdw blurRad="38100" dist="38100" dir="2700000" algn="tl">
                    <a:srgbClr val="000000"/>
                  </a:outerShdw>
                </a:effectLst>
                <a:latin typeface="楷体_GB2312" pitchFamily="49" charset="-122"/>
                <a:ea typeface="楷体_GB2312" pitchFamily="49" charset="-122"/>
              </a:rPr>
              <a:t>多继承</a:t>
            </a:r>
          </a:p>
        </p:txBody>
      </p:sp>
      <p:sp>
        <p:nvSpPr>
          <p:cNvPr id="611331" name="Rectangle 3"/>
          <p:cNvSpPr>
            <a:spLocks noChangeArrowheads="1"/>
          </p:cNvSpPr>
          <p:nvPr/>
        </p:nvSpPr>
        <p:spPr bwMode="auto">
          <a:xfrm>
            <a:off x="2713038" y="4495800"/>
            <a:ext cx="3840162" cy="647700"/>
          </a:xfrm>
          <a:prstGeom prst="rect">
            <a:avLst/>
          </a:prstGeom>
          <a:solidFill>
            <a:srgbClr val="FFCC66"/>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b="1"/>
              <a:t>class  C : public  A </a:t>
            </a:r>
            <a:r>
              <a:rPr lang="zh-CN" altLang="en-US" sz="1800" b="1"/>
              <a:t>，</a:t>
            </a:r>
            <a:r>
              <a:rPr lang="en-US" altLang="zh-CN" sz="1800" b="1"/>
              <a:t>public  B</a:t>
            </a:r>
          </a:p>
        </p:txBody>
      </p:sp>
      <p:grpSp>
        <p:nvGrpSpPr>
          <p:cNvPr id="611332" name="Group 4"/>
          <p:cNvGrpSpPr>
            <a:grpSpLocks/>
          </p:cNvGrpSpPr>
          <p:nvPr/>
        </p:nvGrpSpPr>
        <p:grpSpPr bwMode="auto">
          <a:xfrm>
            <a:off x="2062163" y="2911475"/>
            <a:ext cx="5149850" cy="647700"/>
            <a:chOff x="1299" y="1834"/>
            <a:chExt cx="3244" cy="408"/>
          </a:xfrm>
        </p:grpSpPr>
        <p:sp>
          <p:nvSpPr>
            <p:cNvPr id="611333" name="Rectangle 5"/>
            <p:cNvSpPr>
              <a:spLocks noChangeArrowheads="1"/>
            </p:cNvSpPr>
            <p:nvPr/>
          </p:nvSpPr>
          <p:spPr bwMode="auto">
            <a:xfrm>
              <a:off x="1299" y="1834"/>
              <a:ext cx="1360" cy="408"/>
            </a:xfrm>
            <a:prstGeom prst="rect">
              <a:avLst/>
            </a:prstGeom>
            <a:solidFill>
              <a:srgbClr val="FF7C80"/>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pPr>
                <a:lnSpc>
                  <a:spcPct val="80000"/>
                </a:lnSpc>
              </a:pPr>
              <a:r>
                <a:rPr lang="en-US" altLang="zh-CN" sz="1800" b="1"/>
                <a:t>class  A</a:t>
              </a:r>
            </a:p>
          </p:txBody>
        </p:sp>
        <p:sp>
          <p:nvSpPr>
            <p:cNvPr id="611334" name="Rectangle 6"/>
            <p:cNvSpPr>
              <a:spLocks noChangeArrowheads="1"/>
            </p:cNvSpPr>
            <p:nvPr/>
          </p:nvSpPr>
          <p:spPr bwMode="auto">
            <a:xfrm>
              <a:off x="3183" y="1834"/>
              <a:ext cx="1360" cy="408"/>
            </a:xfrm>
            <a:prstGeom prst="rect">
              <a:avLst/>
            </a:prstGeom>
            <a:solidFill>
              <a:srgbClr val="FFFF00"/>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b="1"/>
                <a:t>class  B </a:t>
              </a:r>
            </a:p>
          </p:txBody>
        </p:sp>
      </p:grpSp>
      <p:grpSp>
        <p:nvGrpSpPr>
          <p:cNvPr id="611335" name="Group 7"/>
          <p:cNvGrpSpPr>
            <a:grpSpLocks/>
          </p:cNvGrpSpPr>
          <p:nvPr/>
        </p:nvGrpSpPr>
        <p:grpSpPr bwMode="auto">
          <a:xfrm>
            <a:off x="3043238" y="3540125"/>
            <a:ext cx="3095625" cy="955675"/>
            <a:chOff x="1917" y="2230"/>
            <a:chExt cx="1950" cy="602"/>
          </a:xfrm>
        </p:grpSpPr>
        <p:sp>
          <p:nvSpPr>
            <p:cNvPr id="611336" name="Freeform 8"/>
            <p:cNvSpPr>
              <a:spLocks/>
            </p:cNvSpPr>
            <p:nvPr/>
          </p:nvSpPr>
          <p:spPr bwMode="auto">
            <a:xfrm>
              <a:off x="1917" y="2230"/>
              <a:ext cx="1011" cy="602"/>
            </a:xfrm>
            <a:custGeom>
              <a:avLst/>
              <a:gdLst/>
              <a:ahLst/>
              <a:cxnLst>
                <a:cxn ang="0">
                  <a:pos x="0" y="0"/>
                </a:cxn>
                <a:cxn ang="0">
                  <a:pos x="1011" y="602"/>
                </a:cxn>
              </a:cxnLst>
              <a:rect l="0" t="0" r="r" b="b"/>
              <a:pathLst>
                <a:path w="1011" h="602">
                  <a:moveTo>
                    <a:pt x="0" y="0"/>
                  </a:moveTo>
                  <a:lnTo>
                    <a:pt x="1011" y="602"/>
                  </a:lnTo>
                </a:path>
              </a:pathLst>
            </a:custGeom>
            <a:noFill/>
            <a:ln w="38100">
              <a:solidFill>
                <a:schemeClr val="folHlink"/>
              </a:solidFill>
              <a:round/>
              <a:headEnd type="stealth" w="lg" len="lg"/>
              <a:tailEnd type="none" w="med"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11337" name="Freeform 9"/>
            <p:cNvSpPr>
              <a:spLocks/>
            </p:cNvSpPr>
            <p:nvPr/>
          </p:nvSpPr>
          <p:spPr bwMode="auto">
            <a:xfrm>
              <a:off x="2928" y="2230"/>
              <a:ext cx="939" cy="602"/>
            </a:xfrm>
            <a:custGeom>
              <a:avLst/>
              <a:gdLst/>
              <a:ahLst/>
              <a:cxnLst>
                <a:cxn ang="0">
                  <a:pos x="939" y="0"/>
                </a:cxn>
                <a:cxn ang="0">
                  <a:pos x="0" y="602"/>
                </a:cxn>
              </a:cxnLst>
              <a:rect l="0" t="0" r="r" b="b"/>
              <a:pathLst>
                <a:path w="939" h="602">
                  <a:moveTo>
                    <a:pt x="939" y="0"/>
                  </a:moveTo>
                  <a:lnTo>
                    <a:pt x="0" y="602"/>
                  </a:lnTo>
                </a:path>
              </a:pathLst>
            </a:custGeom>
            <a:noFill/>
            <a:ln w="38100">
              <a:solidFill>
                <a:schemeClr val="folHlink"/>
              </a:solidFill>
              <a:round/>
              <a:headEnd type="stealth" w="lg" len="lg"/>
              <a:tailEnd type="none" w="med"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611338" name="Rectangle 10"/>
          <p:cNvSpPr>
            <a:spLocks noChangeArrowheads="1"/>
          </p:cNvSpPr>
          <p:nvPr/>
        </p:nvSpPr>
        <p:spPr bwMode="auto">
          <a:xfrm>
            <a:off x="819150" y="1290638"/>
            <a:ext cx="7486650" cy="946150"/>
          </a:xfrm>
          <a:prstGeom prst="rect">
            <a:avLst/>
          </a:prstGeom>
          <a:noFill/>
          <a:ln w="9525">
            <a:noFill/>
            <a:miter lim="800000"/>
            <a:headEnd type="none" w="sm" len="med"/>
            <a:tailEnd/>
          </a:ln>
          <a:effectLst/>
        </p:spPr>
        <p:txBody>
          <a:bodyPr lIns="90000" tIns="46800" rIns="90000" bIns="46800" anchor="ctr">
            <a:spAutoFit/>
          </a:bodyPr>
          <a:lstStyle/>
          <a:p>
            <a:pPr algn="l">
              <a:lnSpc>
                <a:spcPct val="140000"/>
              </a:lnSpc>
              <a:buFont typeface="Wingdings" pitchFamily="2" charset="2"/>
              <a:buChar char="Ø"/>
            </a:pPr>
            <a:r>
              <a:rPr lang="en-US" altLang="zh-CN" sz="2000" b="1">
                <a:solidFill>
                  <a:srgbClr val="FF0000"/>
                </a:solidFill>
                <a:ea typeface="Arial Unicode MS" pitchFamily="34" charset="-122"/>
                <a:cs typeface="Arial Unicode MS" pitchFamily="34" charset="-122"/>
                <a:sym typeface="Symbol" pitchFamily="18" charset="2"/>
              </a:rPr>
              <a:t>  </a:t>
            </a:r>
            <a:r>
              <a:rPr lang="zh-CN" altLang="en-US" sz="2000" b="1">
                <a:ea typeface="Arial Unicode MS" pitchFamily="34" charset="-122"/>
                <a:cs typeface="Arial Unicode MS" pitchFamily="34" charset="-122"/>
              </a:rPr>
              <a:t>类 </a:t>
            </a:r>
            <a:r>
              <a:rPr lang="en-US" altLang="zh-CN" sz="2000" b="1">
                <a:ea typeface="Arial Unicode MS" pitchFamily="34" charset="-122"/>
                <a:cs typeface="Arial Unicode MS" pitchFamily="34" charset="-122"/>
              </a:rPr>
              <a:t>C </a:t>
            </a:r>
            <a:r>
              <a:rPr lang="zh-CN" altLang="en-US" sz="2000" b="1">
                <a:ea typeface="Arial Unicode MS" pitchFamily="34" charset="-122"/>
                <a:cs typeface="Arial Unicode MS" pitchFamily="34" charset="-122"/>
              </a:rPr>
              <a:t>可以根据访问控制同时继承类 </a:t>
            </a:r>
            <a:r>
              <a:rPr lang="en-US" altLang="zh-CN" sz="2000" b="1">
                <a:ea typeface="Arial Unicode MS" pitchFamily="34" charset="-122"/>
                <a:cs typeface="Arial Unicode MS" pitchFamily="34" charset="-122"/>
              </a:rPr>
              <a:t>A </a:t>
            </a:r>
            <a:r>
              <a:rPr lang="zh-CN" altLang="en-US" sz="2000" b="1">
                <a:ea typeface="Arial Unicode MS" pitchFamily="34" charset="-122"/>
                <a:cs typeface="Arial Unicode MS" pitchFamily="34" charset="-122"/>
              </a:rPr>
              <a:t>和类 </a:t>
            </a:r>
            <a:r>
              <a:rPr lang="en-US" altLang="zh-CN" sz="2000" b="1">
                <a:ea typeface="Arial Unicode MS" pitchFamily="34" charset="-122"/>
                <a:cs typeface="Arial Unicode MS" pitchFamily="34" charset="-122"/>
              </a:rPr>
              <a:t>B </a:t>
            </a:r>
            <a:r>
              <a:rPr lang="zh-CN" altLang="en-US" sz="2000" b="1">
                <a:ea typeface="Arial Unicode MS" pitchFamily="34" charset="-122"/>
                <a:cs typeface="Arial Unicode MS" pitchFamily="34" charset="-122"/>
              </a:rPr>
              <a:t>的成员，并添加</a:t>
            </a:r>
          </a:p>
          <a:p>
            <a:pPr algn="l">
              <a:lnSpc>
                <a:spcPct val="140000"/>
              </a:lnSpc>
              <a:buFont typeface="Wingdings" pitchFamily="2" charset="2"/>
              <a:buNone/>
            </a:pPr>
            <a:r>
              <a:rPr lang="zh-CN" altLang="en-US" sz="2000" b="1">
                <a:ea typeface="Arial Unicode MS" pitchFamily="34" charset="-122"/>
                <a:cs typeface="Arial Unicode MS" pitchFamily="34" charset="-122"/>
              </a:rPr>
              <a:t>     自己的成员</a:t>
            </a:r>
          </a:p>
        </p:txBody>
      </p:sp>
      <p:sp>
        <p:nvSpPr>
          <p:cNvPr id="611339" name="Rectangle 11"/>
          <p:cNvSpPr>
            <a:spLocks noGrp="1" noChangeArrowheads="1"/>
          </p:cNvSpPr>
          <p:nvPr>
            <p:ph type="title" idx="4294967295"/>
          </p:nvPr>
        </p:nvSpPr>
        <p:spPr>
          <a:xfrm>
            <a:off x="838200" y="533400"/>
            <a:ext cx="7543800" cy="1143000"/>
          </a:xfrm>
          <a:prstGeom prst="rect">
            <a:avLst/>
          </a:prstGeom>
        </p:spPr>
        <p:txBody>
          <a:bodyPr/>
          <a:lstStyle/>
          <a:p>
            <a:r>
              <a:rPr lang="en-US" altLang="zh-CN" sz="100" dirty="0">
                <a:solidFill>
                  <a:schemeClr val="bg1"/>
                </a:solidFill>
              </a:rPr>
              <a:t>8.5  </a:t>
            </a:r>
            <a:r>
              <a:rPr lang="zh-CN" altLang="en-US" sz="100" dirty="0">
                <a:solidFill>
                  <a:schemeClr val="bg1"/>
                </a:solidFill>
              </a:rPr>
              <a:t>多继承</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2000"/>
                                  </p:stCondLst>
                                  <p:childTnLst>
                                    <p:set>
                                      <p:cBhvr>
                                        <p:cTn id="6" dur="1" fill="hold">
                                          <p:stCondLst>
                                            <p:cond delay="0"/>
                                          </p:stCondLst>
                                        </p:cTn>
                                        <p:tgtEl>
                                          <p:spTgt spid="611338"/>
                                        </p:tgtEl>
                                        <p:attrNameLst>
                                          <p:attrName>style.visibility</p:attrName>
                                        </p:attrNameLst>
                                      </p:cBhvr>
                                      <p:to>
                                        <p:strVal val="visible"/>
                                      </p:to>
                                    </p:set>
                                    <p:animEffect transition="in" filter="checkerboard(across)">
                                      <p:cBhvr>
                                        <p:cTn id="7" dur="500"/>
                                        <p:tgtEl>
                                          <p:spTgt spid="61133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611332"/>
                                        </p:tgtEl>
                                        <p:attrNameLst>
                                          <p:attrName>style.visibility</p:attrName>
                                        </p:attrNameLst>
                                      </p:cBhvr>
                                      <p:to>
                                        <p:strVal val="visible"/>
                                      </p:to>
                                    </p:set>
                                    <p:animEffect transition="in" filter="box(out)">
                                      <p:cBhvr>
                                        <p:cTn id="12" dur="500"/>
                                        <p:tgtEl>
                                          <p:spTgt spid="611332"/>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 fill="hold" nodeType="clickEffect">
                                  <p:stCondLst>
                                    <p:cond delay="0"/>
                                  </p:stCondLst>
                                  <p:childTnLst>
                                    <p:set>
                                      <p:cBhvr>
                                        <p:cTn id="16" dur="1" fill="hold">
                                          <p:stCondLst>
                                            <p:cond delay="0"/>
                                          </p:stCondLst>
                                        </p:cTn>
                                        <p:tgtEl>
                                          <p:spTgt spid="611335"/>
                                        </p:tgtEl>
                                        <p:attrNameLst>
                                          <p:attrName>style.visibility</p:attrName>
                                        </p:attrNameLst>
                                      </p:cBhvr>
                                      <p:to>
                                        <p:strVal val="visible"/>
                                      </p:to>
                                    </p:set>
                                    <p:anim calcmode="lin" valueType="num">
                                      <p:cBhvr>
                                        <p:cTn id="17" dur="500" fill="hold"/>
                                        <p:tgtEl>
                                          <p:spTgt spid="611335"/>
                                        </p:tgtEl>
                                        <p:attrNameLst>
                                          <p:attrName>ppt_x</p:attrName>
                                        </p:attrNameLst>
                                      </p:cBhvr>
                                      <p:tavLst>
                                        <p:tav tm="0">
                                          <p:val>
                                            <p:strVal val="#ppt_x"/>
                                          </p:val>
                                        </p:tav>
                                        <p:tav tm="100000">
                                          <p:val>
                                            <p:strVal val="#ppt_x"/>
                                          </p:val>
                                        </p:tav>
                                      </p:tavLst>
                                    </p:anim>
                                    <p:anim calcmode="lin" valueType="num">
                                      <p:cBhvr>
                                        <p:cTn id="18" dur="500" fill="hold"/>
                                        <p:tgtEl>
                                          <p:spTgt spid="611335"/>
                                        </p:tgtEl>
                                        <p:attrNameLst>
                                          <p:attrName>ppt_y</p:attrName>
                                        </p:attrNameLst>
                                      </p:cBhvr>
                                      <p:tavLst>
                                        <p:tav tm="0">
                                          <p:val>
                                            <p:strVal val="#ppt_y-#ppt_h/2"/>
                                          </p:val>
                                        </p:tav>
                                        <p:tav tm="100000">
                                          <p:val>
                                            <p:strVal val="#ppt_y"/>
                                          </p:val>
                                        </p:tav>
                                      </p:tavLst>
                                    </p:anim>
                                    <p:anim calcmode="lin" valueType="num">
                                      <p:cBhvr>
                                        <p:cTn id="19" dur="500" fill="hold"/>
                                        <p:tgtEl>
                                          <p:spTgt spid="611335"/>
                                        </p:tgtEl>
                                        <p:attrNameLst>
                                          <p:attrName>ppt_w</p:attrName>
                                        </p:attrNameLst>
                                      </p:cBhvr>
                                      <p:tavLst>
                                        <p:tav tm="0">
                                          <p:val>
                                            <p:strVal val="#ppt_w"/>
                                          </p:val>
                                        </p:tav>
                                        <p:tav tm="100000">
                                          <p:val>
                                            <p:strVal val="#ppt_w"/>
                                          </p:val>
                                        </p:tav>
                                      </p:tavLst>
                                    </p:anim>
                                    <p:anim calcmode="lin" valueType="num">
                                      <p:cBhvr>
                                        <p:cTn id="20" dur="500" fill="hold"/>
                                        <p:tgtEl>
                                          <p:spTgt spid="611335"/>
                                        </p:tgtEl>
                                        <p:attrNameLst>
                                          <p:attrName>ppt_h</p:attrName>
                                        </p:attrNameLst>
                                      </p:cBhvr>
                                      <p:tavLst>
                                        <p:tav tm="0">
                                          <p:val>
                                            <p:fltVal val="0"/>
                                          </p:val>
                                        </p:tav>
                                        <p:tav tm="100000">
                                          <p:val>
                                            <p:strVal val="#ppt_h"/>
                                          </p:val>
                                        </p:tav>
                                      </p:tavLst>
                                    </p:anim>
                                  </p:childTnLst>
                                </p:cTn>
                              </p:par>
                            </p:childTnLst>
                          </p:cTn>
                        </p:par>
                        <p:par>
                          <p:cTn id="21" fill="hold">
                            <p:stCondLst>
                              <p:cond delay="500"/>
                            </p:stCondLst>
                            <p:childTnLst>
                              <p:par>
                                <p:cTn id="22" presetID="4" presetClass="entr" presetSubtype="32" fill="hold" grpId="0" nodeType="afterEffect">
                                  <p:stCondLst>
                                    <p:cond delay="1000"/>
                                  </p:stCondLst>
                                  <p:childTnLst>
                                    <p:set>
                                      <p:cBhvr>
                                        <p:cTn id="23" dur="1" fill="hold">
                                          <p:stCondLst>
                                            <p:cond delay="0"/>
                                          </p:stCondLst>
                                        </p:cTn>
                                        <p:tgtEl>
                                          <p:spTgt spid="611331"/>
                                        </p:tgtEl>
                                        <p:attrNameLst>
                                          <p:attrName>style.visibility</p:attrName>
                                        </p:attrNameLst>
                                      </p:cBhvr>
                                      <p:to>
                                        <p:strVal val="visible"/>
                                      </p:to>
                                    </p:set>
                                    <p:animEffect transition="in" filter="box(out)">
                                      <p:cBhvr>
                                        <p:cTn id="24" dur="500"/>
                                        <p:tgtEl>
                                          <p:spTgt spid="611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331" grpId="0" animBg="1" autoUpdateAnimBg="0"/>
      <p:bldP spid="611338" grpId="0"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2354" name="Text Box 2"/>
          <p:cNvSpPr txBox="1">
            <a:spLocks noChangeArrowheads="1"/>
          </p:cNvSpPr>
          <p:nvPr/>
        </p:nvSpPr>
        <p:spPr bwMode="auto">
          <a:xfrm>
            <a:off x="609600" y="1600200"/>
            <a:ext cx="8001000" cy="4359275"/>
          </a:xfrm>
          <a:prstGeom prst="rect">
            <a:avLst/>
          </a:prstGeom>
          <a:noFill/>
          <a:ln w="9525">
            <a:noFill/>
            <a:miter lim="800000"/>
            <a:headEnd/>
            <a:tailEnd/>
          </a:ln>
          <a:effectLst/>
        </p:spPr>
        <p:txBody>
          <a:bodyPr>
            <a:spAutoFit/>
          </a:bodyPr>
          <a:lstStyle/>
          <a:p>
            <a:pPr algn="just">
              <a:lnSpc>
                <a:spcPct val="200000"/>
              </a:lnSpc>
              <a:buClr>
                <a:srgbClr val="FF3300"/>
              </a:buClr>
              <a:buFont typeface="Wingdings" pitchFamily="2" charset="2"/>
              <a:buChar char="Ø"/>
            </a:pPr>
            <a:r>
              <a:rPr lang="en-US" altLang="zh-CN" sz="2000" b="1">
                <a:latin typeface="宋体" pitchFamily="2" charset="-122"/>
                <a:ea typeface="Arial Unicode MS" pitchFamily="34" charset="-122"/>
                <a:cs typeface="Arial Unicode MS" pitchFamily="34" charset="-122"/>
              </a:rPr>
              <a:t> </a:t>
            </a:r>
            <a:r>
              <a:rPr lang="zh-CN" altLang="en-US" sz="2000" b="1">
                <a:latin typeface="宋体" pitchFamily="2" charset="-122"/>
                <a:ea typeface="Arial Unicode MS" pitchFamily="34" charset="-122"/>
                <a:cs typeface="Arial Unicode MS" pitchFamily="34" charset="-122"/>
              </a:rPr>
              <a:t>多个基类的派生类构造函数可以用初始式调用基类构造函数初始化数据成员。</a:t>
            </a:r>
          </a:p>
          <a:p>
            <a:pPr algn="just">
              <a:lnSpc>
                <a:spcPct val="200000"/>
              </a:lnSpc>
              <a:buClr>
                <a:srgbClr val="FF3300"/>
              </a:buClr>
              <a:buFont typeface="Wingdings" pitchFamily="2" charset="2"/>
              <a:buChar char="Ø"/>
            </a:pPr>
            <a:r>
              <a:rPr lang="zh-CN" altLang="en-US" sz="2000" b="1">
                <a:latin typeface="宋体" pitchFamily="2" charset="-122"/>
                <a:ea typeface="Arial Unicode MS" pitchFamily="34" charset="-122"/>
                <a:cs typeface="Arial Unicode MS" pitchFamily="34" charset="-122"/>
              </a:rPr>
              <a:t>执行顺序与单继承构造函数情况类似。多个直接基类构造函数执行顺序取决于定义派生类时指定的各个继承基类的顺序。</a:t>
            </a:r>
          </a:p>
          <a:p>
            <a:pPr algn="l">
              <a:lnSpc>
                <a:spcPct val="200000"/>
              </a:lnSpc>
              <a:buClr>
                <a:srgbClr val="FF3300"/>
              </a:buClr>
              <a:buFont typeface="Wingdings" pitchFamily="2" charset="2"/>
              <a:buChar char="Ø"/>
            </a:pPr>
            <a:r>
              <a:rPr lang="zh-CN" altLang="en-US" sz="2000" b="1">
                <a:latin typeface="宋体" pitchFamily="2" charset="-122"/>
                <a:ea typeface="Arial Unicode MS" pitchFamily="34" charset="-122"/>
                <a:cs typeface="Arial Unicode MS" pitchFamily="34" charset="-122"/>
              </a:rPr>
              <a:t> 一个派生类对象拥有多个直接或间接基类的成员。不同名成员访问不会出现二义性。如果不同的基类有同名成员，派生类对象访问时应该加以识别。</a:t>
            </a:r>
            <a:r>
              <a:rPr lang="zh-CN" altLang="en-US" sz="2000" b="1">
                <a:ea typeface="Arial Unicode MS" pitchFamily="34" charset="-122"/>
                <a:cs typeface="Arial Unicode MS" pitchFamily="34" charset="-122"/>
              </a:rPr>
              <a:t> </a:t>
            </a:r>
          </a:p>
        </p:txBody>
      </p:sp>
      <p:sp>
        <p:nvSpPr>
          <p:cNvPr id="612355" name="Rectangle 3"/>
          <p:cNvSpPr>
            <a:spLocks noChangeArrowheads="1"/>
          </p:cNvSpPr>
          <p:nvPr/>
        </p:nvSpPr>
        <p:spPr bwMode="auto">
          <a:xfrm>
            <a:off x="685800" y="685800"/>
            <a:ext cx="5638800" cy="609600"/>
          </a:xfrm>
          <a:prstGeom prst="rect">
            <a:avLst/>
          </a:prstGeom>
          <a:noFill/>
          <a:ln w="9525">
            <a:noFill/>
            <a:miter lim="800000"/>
            <a:headEnd/>
            <a:tailEnd/>
          </a:ln>
          <a:effectLst/>
        </p:spPr>
        <p:txBody>
          <a:bodyPr lIns="92075" tIns="46038" rIns="92075" bIns="46038" anchor="ctr"/>
          <a:lstStyle/>
          <a:p>
            <a:pPr marL="342900" indent="-342900" algn="l">
              <a:spcBef>
                <a:spcPct val="20000"/>
              </a:spcBef>
              <a:buClr>
                <a:schemeClr val="tx2"/>
              </a:buClr>
              <a:buFont typeface="Wingdings" pitchFamily="2" charset="2"/>
              <a:buNone/>
            </a:pPr>
            <a:r>
              <a:rPr lang="en-US" altLang="zh-CN" b="1" dirty="0">
                <a:solidFill>
                  <a:srgbClr val="CC3300"/>
                </a:solidFill>
                <a:latin typeface="宋体" pitchFamily="2" charset="-122"/>
              </a:rPr>
              <a:t>8.5.1  </a:t>
            </a:r>
            <a:r>
              <a:rPr lang="zh-CN" altLang="en-US" b="1" dirty="0">
                <a:solidFill>
                  <a:srgbClr val="CC3300"/>
                </a:solidFill>
                <a:latin typeface="宋体" pitchFamily="2" charset="-122"/>
              </a:rPr>
              <a:t>多继承的派生类构造和访问</a:t>
            </a:r>
            <a:endParaRPr lang="zh-CN" altLang="en-US" b="1" dirty="0">
              <a:solidFill>
                <a:srgbClr val="CC3300"/>
              </a:solidFill>
              <a:latin typeface="楷体_GB2312" pitchFamily="49" charset="-122"/>
            </a:endParaRPr>
          </a:p>
        </p:txBody>
      </p:sp>
      <p:sp>
        <p:nvSpPr>
          <p:cNvPr id="612356" name="Rectangle 4"/>
          <p:cNvSpPr>
            <a:spLocks noGrp="1" noChangeArrowheads="1"/>
          </p:cNvSpPr>
          <p:nvPr>
            <p:ph type="title" idx="4294967295"/>
          </p:nvPr>
        </p:nvSpPr>
        <p:spPr>
          <a:xfrm>
            <a:off x="838200" y="533400"/>
            <a:ext cx="7543800" cy="1143000"/>
          </a:xfrm>
          <a:prstGeom prst="rect">
            <a:avLst/>
          </a:prstGeom>
        </p:spPr>
        <p:txBody>
          <a:bodyPr/>
          <a:lstStyle/>
          <a:p>
            <a:r>
              <a:rPr lang="en-US" altLang="zh-CN" sz="100" dirty="0">
                <a:solidFill>
                  <a:schemeClr val="bg1"/>
                </a:solidFill>
              </a:rPr>
              <a:t>8.5.1  </a:t>
            </a:r>
            <a:r>
              <a:rPr lang="zh-CN" altLang="en-US" sz="100" dirty="0">
                <a:solidFill>
                  <a:schemeClr val="bg1"/>
                </a:solidFill>
              </a:rPr>
              <a:t>多继承的派生类构造和访问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1000"/>
                                  </p:stCondLst>
                                  <p:childTnLst>
                                    <p:set>
                                      <p:cBhvr>
                                        <p:cTn id="6" dur="1" fill="hold">
                                          <p:stCondLst>
                                            <p:cond delay="0"/>
                                          </p:stCondLst>
                                        </p:cTn>
                                        <p:tgtEl>
                                          <p:spTgt spid="612355"/>
                                        </p:tgtEl>
                                        <p:attrNameLst>
                                          <p:attrName>style.visibility</p:attrName>
                                        </p:attrNameLst>
                                      </p:cBhvr>
                                      <p:to>
                                        <p:strVal val="visible"/>
                                      </p:to>
                                    </p:set>
                                    <p:animEffect transition="in" filter="blinds(vertical)">
                                      <p:cBhvr>
                                        <p:cTn id="7" dur="500"/>
                                        <p:tgtEl>
                                          <p:spTgt spid="61235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12354"/>
                                        </p:tgtEl>
                                        <p:attrNameLst>
                                          <p:attrName>style.visibility</p:attrName>
                                        </p:attrNameLst>
                                      </p:cBhvr>
                                      <p:to>
                                        <p:strVal val="visible"/>
                                      </p:to>
                                    </p:set>
                                    <p:animEffect transition="in" filter="checkerboard(across)">
                                      <p:cBhvr>
                                        <p:cTn id="12" dur="500"/>
                                        <p:tgtEl>
                                          <p:spTgt spid="612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2354" grpId="0" autoUpdateAnimBg="0"/>
      <p:bldP spid="612355" grpId="0"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2"/>
          <p:cNvSpPr>
            <a:spLocks noChangeArrowheads="1"/>
          </p:cNvSpPr>
          <p:nvPr/>
        </p:nvSpPr>
        <p:spPr bwMode="auto">
          <a:xfrm>
            <a:off x="1600200" y="3962400"/>
            <a:ext cx="6172200" cy="2438400"/>
          </a:xfrm>
          <a:prstGeom prst="rect">
            <a:avLst/>
          </a:prstGeom>
          <a:gradFill rotWithShape="0">
            <a:gsLst>
              <a:gs pos="0">
                <a:srgbClr val="FFFFFF"/>
              </a:gs>
              <a:gs pos="100000">
                <a:srgbClr val="FFCC66"/>
              </a:gs>
            </a:gsLst>
            <a:lin ang="5400000" scaled="1"/>
          </a:gra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pPr algn="l"/>
            <a:r>
              <a:rPr lang="en-US" altLang="zh-CN" sz="1800" dirty="0"/>
              <a:t>class </a:t>
            </a:r>
            <a:r>
              <a:rPr lang="en-US" altLang="zh-CN" sz="1800" b="1" dirty="0">
                <a:solidFill>
                  <a:srgbClr val="C00000"/>
                </a:solidFill>
              </a:rPr>
              <a:t>Derived</a:t>
            </a:r>
            <a:r>
              <a:rPr lang="en-US" altLang="zh-CN" sz="1800" dirty="0"/>
              <a:t> </a:t>
            </a:r>
            <a:r>
              <a:rPr lang="en-US" altLang="zh-CN" sz="1800" b="1" dirty="0">
                <a:solidFill>
                  <a:srgbClr val="0000FF"/>
                </a:solidFill>
              </a:rPr>
              <a:t>: public Base1, public Base2</a:t>
            </a:r>
          </a:p>
          <a:p>
            <a:pPr algn="l"/>
            <a:r>
              <a:rPr lang="en-US" altLang="zh-CN" sz="1800" dirty="0"/>
              <a:t>{   friend </a:t>
            </a:r>
            <a:r>
              <a:rPr lang="en-US" altLang="zh-CN" sz="1800" dirty="0" err="1"/>
              <a:t>ostream</a:t>
            </a:r>
            <a:r>
              <a:rPr lang="en-US" altLang="zh-CN" sz="1800" dirty="0"/>
              <a:t> &amp;operator&lt;&lt; ( </a:t>
            </a:r>
            <a:r>
              <a:rPr lang="en-US" altLang="zh-CN" sz="1800" dirty="0" err="1"/>
              <a:t>ostream</a:t>
            </a:r>
            <a:r>
              <a:rPr lang="en-US" altLang="zh-CN" sz="1800" dirty="0"/>
              <a:t> &amp;, const Derived &amp; ) ;</a:t>
            </a:r>
          </a:p>
          <a:p>
            <a:pPr algn="l"/>
            <a:r>
              <a:rPr lang="en-US" altLang="zh-CN" sz="1800" dirty="0"/>
              <a:t>   public :</a:t>
            </a:r>
          </a:p>
          <a:p>
            <a:pPr algn="l"/>
            <a:r>
              <a:rPr lang="en-US" altLang="zh-CN" sz="1800" dirty="0"/>
              <a:t>      Derived ( </a:t>
            </a:r>
            <a:r>
              <a:rPr lang="en-US" altLang="zh-CN" sz="1800" dirty="0" err="1"/>
              <a:t>int</a:t>
            </a:r>
            <a:r>
              <a:rPr lang="en-US" altLang="zh-CN" sz="1800" dirty="0"/>
              <a:t>, char, double ) ;</a:t>
            </a:r>
          </a:p>
          <a:p>
            <a:pPr algn="l"/>
            <a:r>
              <a:rPr lang="en-US" altLang="zh-CN" sz="1800" dirty="0"/>
              <a:t>      double </a:t>
            </a:r>
            <a:r>
              <a:rPr lang="en-US" altLang="zh-CN" sz="1800" dirty="0" err="1"/>
              <a:t>getReal</a:t>
            </a:r>
            <a:r>
              <a:rPr lang="en-US" altLang="zh-CN" sz="1800" dirty="0"/>
              <a:t>() const ;</a:t>
            </a:r>
          </a:p>
          <a:p>
            <a:pPr algn="l"/>
            <a:r>
              <a:rPr lang="en-US" altLang="zh-CN" sz="1800" dirty="0"/>
              <a:t>   private :</a:t>
            </a:r>
          </a:p>
          <a:p>
            <a:pPr algn="l"/>
            <a:r>
              <a:rPr lang="en-US" altLang="zh-CN" sz="1800" dirty="0"/>
              <a:t>      </a:t>
            </a:r>
            <a:r>
              <a:rPr lang="en-US" altLang="zh-CN" sz="1800" b="1" dirty="0">
                <a:solidFill>
                  <a:srgbClr val="0000FF"/>
                </a:solidFill>
              </a:rPr>
              <a:t>double real ;</a:t>
            </a:r>
          </a:p>
          <a:p>
            <a:pPr algn="l"/>
            <a:r>
              <a:rPr lang="en-US" altLang="zh-CN" sz="1800" dirty="0"/>
              <a:t>};</a:t>
            </a:r>
          </a:p>
        </p:txBody>
      </p:sp>
      <p:grpSp>
        <p:nvGrpSpPr>
          <p:cNvPr id="613379" name="Group 3"/>
          <p:cNvGrpSpPr>
            <a:grpSpLocks/>
          </p:cNvGrpSpPr>
          <p:nvPr/>
        </p:nvGrpSpPr>
        <p:grpSpPr bwMode="auto">
          <a:xfrm>
            <a:off x="457200" y="1143000"/>
            <a:ext cx="8305800" cy="1800225"/>
            <a:chOff x="288" y="528"/>
            <a:chExt cx="5232" cy="1134"/>
          </a:xfrm>
        </p:grpSpPr>
        <p:sp>
          <p:nvSpPr>
            <p:cNvPr id="613380" name="Rectangle 4"/>
            <p:cNvSpPr>
              <a:spLocks noChangeArrowheads="1"/>
            </p:cNvSpPr>
            <p:nvPr/>
          </p:nvSpPr>
          <p:spPr bwMode="auto">
            <a:xfrm>
              <a:off x="288" y="528"/>
              <a:ext cx="2494" cy="1134"/>
            </a:xfrm>
            <a:prstGeom prst="rect">
              <a:avLst/>
            </a:prstGeom>
            <a:gradFill rotWithShape="0">
              <a:gsLst>
                <a:gs pos="0">
                  <a:srgbClr val="FFFFFF"/>
                </a:gs>
                <a:gs pos="50000">
                  <a:srgbClr val="FF7C80"/>
                </a:gs>
                <a:gs pos="100000">
                  <a:srgbClr val="FFFFFF"/>
                </a:gs>
              </a:gsLst>
              <a:lin ang="18900000" scaled="1"/>
            </a:gra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pPr algn="l">
                <a:lnSpc>
                  <a:spcPct val="90000"/>
                </a:lnSpc>
              </a:pPr>
              <a:r>
                <a:rPr lang="en-US" altLang="zh-CN" sz="1800"/>
                <a:t>class </a:t>
              </a:r>
              <a:r>
                <a:rPr lang="en-US" altLang="zh-CN" sz="1800" b="1">
                  <a:solidFill>
                    <a:srgbClr val="0000FF"/>
                  </a:solidFill>
                </a:rPr>
                <a:t>Base1</a:t>
              </a:r>
            </a:p>
            <a:p>
              <a:pPr algn="l">
                <a:lnSpc>
                  <a:spcPct val="90000"/>
                </a:lnSpc>
              </a:pPr>
              <a:r>
                <a:rPr lang="en-US" altLang="zh-CN" sz="1800"/>
                <a:t>{ public:</a:t>
              </a:r>
            </a:p>
            <a:p>
              <a:pPr algn="l">
                <a:lnSpc>
                  <a:spcPct val="90000"/>
                </a:lnSpc>
              </a:pPr>
              <a:r>
                <a:rPr lang="en-US" altLang="zh-CN" sz="1800"/>
                <a:t>      Base1(int x) { value = x ; }</a:t>
              </a:r>
            </a:p>
            <a:p>
              <a:pPr algn="l">
                <a:lnSpc>
                  <a:spcPct val="90000"/>
                </a:lnSpc>
              </a:pPr>
              <a:r>
                <a:rPr lang="en-US" altLang="zh-CN" sz="1800"/>
                <a:t>      int getData() const { return value ; }</a:t>
              </a:r>
            </a:p>
            <a:p>
              <a:pPr algn="l">
                <a:lnSpc>
                  <a:spcPct val="90000"/>
                </a:lnSpc>
              </a:pPr>
              <a:r>
                <a:rPr lang="en-US" altLang="zh-CN" sz="1800"/>
                <a:t>   protected:</a:t>
              </a:r>
            </a:p>
            <a:p>
              <a:pPr algn="l">
                <a:lnSpc>
                  <a:spcPct val="90000"/>
                </a:lnSpc>
              </a:pPr>
              <a:r>
                <a:rPr lang="en-US" altLang="zh-CN" sz="1800"/>
                <a:t>      </a:t>
              </a:r>
              <a:r>
                <a:rPr lang="en-US" altLang="zh-CN" sz="1800" b="1">
                  <a:solidFill>
                    <a:srgbClr val="0000FF"/>
                  </a:solidFill>
                </a:rPr>
                <a:t>int value;</a:t>
              </a:r>
            </a:p>
            <a:p>
              <a:pPr algn="l">
                <a:lnSpc>
                  <a:spcPct val="90000"/>
                </a:lnSpc>
              </a:pPr>
              <a:r>
                <a:rPr lang="en-US" altLang="zh-CN" sz="1800"/>
                <a:t>};</a:t>
              </a:r>
            </a:p>
          </p:txBody>
        </p:sp>
        <p:sp>
          <p:nvSpPr>
            <p:cNvPr id="613381" name="Rectangle 5"/>
            <p:cNvSpPr>
              <a:spLocks noChangeArrowheads="1"/>
            </p:cNvSpPr>
            <p:nvPr/>
          </p:nvSpPr>
          <p:spPr bwMode="auto">
            <a:xfrm>
              <a:off x="3026" y="528"/>
              <a:ext cx="2494" cy="1134"/>
            </a:xfrm>
            <a:prstGeom prst="rect">
              <a:avLst/>
            </a:prstGeom>
            <a:gradFill rotWithShape="0">
              <a:gsLst>
                <a:gs pos="0">
                  <a:srgbClr val="FFFFFF"/>
                </a:gs>
                <a:gs pos="50000">
                  <a:srgbClr val="FFFF00"/>
                </a:gs>
                <a:gs pos="100000">
                  <a:srgbClr val="FFFFFF"/>
                </a:gs>
              </a:gsLst>
              <a:lin ang="2700000" scaled="1"/>
            </a:gra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pPr algn="l">
                <a:lnSpc>
                  <a:spcPct val="90000"/>
                </a:lnSpc>
              </a:pPr>
              <a:r>
                <a:rPr lang="en-US" altLang="zh-CN" sz="1800"/>
                <a:t>class </a:t>
              </a:r>
              <a:r>
                <a:rPr lang="en-US" altLang="zh-CN" sz="1800" b="1">
                  <a:solidFill>
                    <a:srgbClr val="0000FF"/>
                  </a:solidFill>
                </a:rPr>
                <a:t>Base2</a:t>
              </a:r>
            </a:p>
            <a:p>
              <a:pPr algn="l">
                <a:lnSpc>
                  <a:spcPct val="90000"/>
                </a:lnSpc>
              </a:pPr>
              <a:r>
                <a:rPr lang="en-US" altLang="zh-CN" sz="1800"/>
                <a:t>{ public:</a:t>
              </a:r>
            </a:p>
            <a:p>
              <a:pPr algn="l">
                <a:lnSpc>
                  <a:spcPct val="90000"/>
                </a:lnSpc>
              </a:pPr>
              <a:r>
                <a:rPr lang="en-US" altLang="zh-CN" sz="1800"/>
                <a:t>      Base2(char c) { letter=c; }</a:t>
              </a:r>
            </a:p>
            <a:p>
              <a:pPr algn="l">
                <a:lnSpc>
                  <a:spcPct val="90000"/>
                </a:lnSpc>
              </a:pPr>
              <a:r>
                <a:rPr lang="en-US" altLang="zh-CN" sz="1800"/>
                <a:t>      char getData() const { return letter;}</a:t>
              </a:r>
            </a:p>
            <a:p>
              <a:pPr algn="l">
                <a:lnSpc>
                  <a:spcPct val="90000"/>
                </a:lnSpc>
              </a:pPr>
              <a:r>
                <a:rPr lang="en-US" altLang="zh-CN" sz="1800"/>
                <a:t>   protected:</a:t>
              </a:r>
            </a:p>
            <a:p>
              <a:pPr algn="l">
                <a:lnSpc>
                  <a:spcPct val="90000"/>
                </a:lnSpc>
              </a:pPr>
              <a:r>
                <a:rPr lang="en-US" altLang="zh-CN" sz="1800"/>
                <a:t>      </a:t>
              </a:r>
              <a:r>
                <a:rPr lang="en-US" altLang="zh-CN" sz="1800" b="1">
                  <a:solidFill>
                    <a:srgbClr val="0000FF"/>
                  </a:solidFill>
                </a:rPr>
                <a:t>char letter;</a:t>
              </a:r>
            </a:p>
            <a:p>
              <a:pPr algn="l">
                <a:lnSpc>
                  <a:spcPct val="90000"/>
                </a:lnSpc>
              </a:pPr>
              <a:r>
                <a:rPr lang="en-US" altLang="zh-CN" sz="1800"/>
                <a:t>};</a:t>
              </a:r>
            </a:p>
          </p:txBody>
        </p:sp>
      </p:grpSp>
      <p:grpSp>
        <p:nvGrpSpPr>
          <p:cNvPr id="613382" name="Group 6"/>
          <p:cNvGrpSpPr>
            <a:grpSpLocks/>
          </p:cNvGrpSpPr>
          <p:nvPr/>
        </p:nvGrpSpPr>
        <p:grpSpPr bwMode="auto">
          <a:xfrm>
            <a:off x="2743200" y="2854325"/>
            <a:ext cx="3738563" cy="1108075"/>
            <a:chOff x="1917" y="2230"/>
            <a:chExt cx="1950" cy="602"/>
          </a:xfrm>
        </p:grpSpPr>
        <p:sp>
          <p:nvSpPr>
            <p:cNvPr id="613383" name="Freeform 7"/>
            <p:cNvSpPr>
              <a:spLocks/>
            </p:cNvSpPr>
            <p:nvPr/>
          </p:nvSpPr>
          <p:spPr bwMode="auto">
            <a:xfrm>
              <a:off x="1917" y="2230"/>
              <a:ext cx="1011" cy="602"/>
            </a:xfrm>
            <a:custGeom>
              <a:avLst/>
              <a:gdLst/>
              <a:ahLst/>
              <a:cxnLst>
                <a:cxn ang="0">
                  <a:pos x="0" y="0"/>
                </a:cxn>
                <a:cxn ang="0">
                  <a:pos x="1011" y="602"/>
                </a:cxn>
              </a:cxnLst>
              <a:rect l="0" t="0" r="r" b="b"/>
              <a:pathLst>
                <a:path w="1011" h="602">
                  <a:moveTo>
                    <a:pt x="0" y="0"/>
                  </a:moveTo>
                  <a:lnTo>
                    <a:pt x="1011" y="602"/>
                  </a:lnTo>
                </a:path>
              </a:pathLst>
            </a:custGeom>
            <a:noFill/>
            <a:ln w="38100">
              <a:solidFill>
                <a:schemeClr val="folHlink"/>
              </a:solidFill>
              <a:round/>
              <a:headEnd type="stealth" w="lg" len="lg"/>
              <a:tailEnd type="none" w="med"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13384" name="Freeform 8"/>
            <p:cNvSpPr>
              <a:spLocks/>
            </p:cNvSpPr>
            <p:nvPr/>
          </p:nvSpPr>
          <p:spPr bwMode="auto">
            <a:xfrm>
              <a:off x="2928" y="2230"/>
              <a:ext cx="939" cy="602"/>
            </a:xfrm>
            <a:custGeom>
              <a:avLst/>
              <a:gdLst/>
              <a:ahLst/>
              <a:cxnLst>
                <a:cxn ang="0">
                  <a:pos x="939" y="0"/>
                </a:cxn>
                <a:cxn ang="0">
                  <a:pos x="0" y="602"/>
                </a:cxn>
              </a:cxnLst>
              <a:rect l="0" t="0" r="r" b="b"/>
              <a:pathLst>
                <a:path w="939" h="602">
                  <a:moveTo>
                    <a:pt x="939" y="0"/>
                  </a:moveTo>
                  <a:lnTo>
                    <a:pt x="0" y="602"/>
                  </a:lnTo>
                </a:path>
              </a:pathLst>
            </a:custGeom>
            <a:noFill/>
            <a:ln w="38100">
              <a:solidFill>
                <a:schemeClr val="folHlink"/>
              </a:solidFill>
              <a:round/>
              <a:headEnd type="stealth" w="lg" len="lg"/>
              <a:tailEnd type="none" w="med"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613385" name="Rectangle 9"/>
          <p:cNvSpPr>
            <a:spLocks noChangeArrowheads="1"/>
          </p:cNvSpPr>
          <p:nvPr/>
        </p:nvSpPr>
        <p:spPr bwMode="auto">
          <a:xfrm>
            <a:off x="457200" y="457200"/>
            <a:ext cx="2362200" cy="396875"/>
          </a:xfrm>
          <a:prstGeom prst="rect">
            <a:avLst/>
          </a:prstGeom>
          <a:noFill/>
          <a:ln w="9525">
            <a:noFill/>
            <a:miter lim="800000"/>
            <a:headEnd/>
            <a:tailEnd/>
          </a:ln>
          <a:effectLst/>
        </p:spPr>
        <p:txBody>
          <a:bodyPr>
            <a:spAutoFit/>
          </a:bodyPr>
          <a:lstStyle/>
          <a:p>
            <a:pPr algn="l"/>
            <a:r>
              <a:rPr lang="zh-CN" altLang="en-US" sz="2000" b="1" i="1">
                <a:solidFill>
                  <a:srgbClr val="008000"/>
                </a:solidFill>
                <a:latin typeface="宋体" pitchFamily="2" charset="-122"/>
              </a:rPr>
              <a:t>多继承的简单应用</a:t>
            </a:r>
            <a:r>
              <a:rPr lang="zh-CN" altLang="en-US" sz="2000" b="1" i="1">
                <a:solidFill>
                  <a:srgbClr val="008000"/>
                </a:solidFill>
              </a:rPr>
              <a:t> </a:t>
            </a:r>
          </a:p>
        </p:txBody>
      </p:sp>
      <p:sp>
        <p:nvSpPr>
          <p:cNvPr id="613386" name="Rectangle 10"/>
          <p:cNvSpPr>
            <a:spLocks noGrp="1" noChangeArrowheads="1"/>
          </p:cNvSpPr>
          <p:nvPr>
            <p:ph type="title" idx="4294967295"/>
          </p:nvPr>
        </p:nvSpPr>
        <p:spPr>
          <a:xfrm>
            <a:off x="838200" y="533400"/>
            <a:ext cx="7543800" cy="1143000"/>
          </a:xfrm>
          <a:prstGeom prst="rect">
            <a:avLst/>
          </a:prstGeom>
        </p:spPr>
        <p:txBody>
          <a:bodyPr/>
          <a:lstStyle/>
          <a:p>
            <a:r>
              <a:rPr lang="en-US" altLang="zh-CN" sz="100" dirty="0">
                <a:solidFill>
                  <a:schemeClr val="bg1"/>
                </a:solidFill>
              </a:rPr>
              <a:t>8.5.1  </a:t>
            </a:r>
            <a:r>
              <a:rPr lang="zh-CN" altLang="en-US" sz="100" dirty="0">
                <a:solidFill>
                  <a:schemeClr val="bg1"/>
                </a:solidFill>
              </a:rPr>
              <a:t>多继承的派生类构造和访问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13385"/>
                                        </p:tgtEl>
                                        <p:attrNameLst>
                                          <p:attrName>style.visibility</p:attrName>
                                        </p:attrNameLst>
                                      </p:cBhvr>
                                      <p:to>
                                        <p:strVal val="visible"/>
                                      </p:to>
                                    </p:set>
                                    <p:animEffect transition="in" filter="checkerboard(across)">
                                      <p:cBhvr>
                                        <p:cTn id="7" dur="500"/>
                                        <p:tgtEl>
                                          <p:spTgt spid="61338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613379"/>
                                        </p:tgtEl>
                                        <p:attrNameLst>
                                          <p:attrName>style.visibility</p:attrName>
                                        </p:attrNameLst>
                                      </p:cBhvr>
                                      <p:to>
                                        <p:strVal val="visible"/>
                                      </p:to>
                                    </p:set>
                                    <p:animEffect transition="in" filter="box(out)">
                                      <p:cBhvr>
                                        <p:cTn id="12" dur="500"/>
                                        <p:tgtEl>
                                          <p:spTgt spid="613379"/>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 fill="hold" nodeType="clickEffect">
                                  <p:stCondLst>
                                    <p:cond delay="0"/>
                                  </p:stCondLst>
                                  <p:childTnLst>
                                    <p:set>
                                      <p:cBhvr>
                                        <p:cTn id="16" dur="1" fill="hold">
                                          <p:stCondLst>
                                            <p:cond delay="0"/>
                                          </p:stCondLst>
                                        </p:cTn>
                                        <p:tgtEl>
                                          <p:spTgt spid="613382"/>
                                        </p:tgtEl>
                                        <p:attrNameLst>
                                          <p:attrName>style.visibility</p:attrName>
                                        </p:attrNameLst>
                                      </p:cBhvr>
                                      <p:to>
                                        <p:strVal val="visible"/>
                                      </p:to>
                                    </p:set>
                                    <p:anim calcmode="lin" valueType="num">
                                      <p:cBhvr>
                                        <p:cTn id="17" dur="500" fill="hold"/>
                                        <p:tgtEl>
                                          <p:spTgt spid="613382"/>
                                        </p:tgtEl>
                                        <p:attrNameLst>
                                          <p:attrName>ppt_x</p:attrName>
                                        </p:attrNameLst>
                                      </p:cBhvr>
                                      <p:tavLst>
                                        <p:tav tm="0">
                                          <p:val>
                                            <p:strVal val="#ppt_x"/>
                                          </p:val>
                                        </p:tav>
                                        <p:tav tm="100000">
                                          <p:val>
                                            <p:strVal val="#ppt_x"/>
                                          </p:val>
                                        </p:tav>
                                      </p:tavLst>
                                    </p:anim>
                                    <p:anim calcmode="lin" valueType="num">
                                      <p:cBhvr>
                                        <p:cTn id="18" dur="500" fill="hold"/>
                                        <p:tgtEl>
                                          <p:spTgt spid="613382"/>
                                        </p:tgtEl>
                                        <p:attrNameLst>
                                          <p:attrName>ppt_y</p:attrName>
                                        </p:attrNameLst>
                                      </p:cBhvr>
                                      <p:tavLst>
                                        <p:tav tm="0">
                                          <p:val>
                                            <p:strVal val="#ppt_y-#ppt_h/2"/>
                                          </p:val>
                                        </p:tav>
                                        <p:tav tm="100000">
                                          <p:val>
                                            <p:strVal val="#ppt_y"/>
                                          </p:val>
                                        </p:tav>
                                      </p:tavLst>
                                    </p:anim>
                                    <p:anim calcmode="lin" valueType="num">
                                      <p:cBhvr>
                                        <p:cTn id="19" dur="500" fill="hold"/>
                                        <p:tgtEl>
                                          <p:spTgt spid="613382"/>
                                        </p:tgtEl>
                                        <p:attrNameLst>
                                          <p:attrName>ppt_w</p:attrName>
                                        </p:attrNameLst>
                                      </p:cBhvr>
                                      <p:tavLst>
                                        <p:tav tm="0">
                                          <p:val>
                                            <p:strVal val="#ppt_w"/>
                                          </p:val>
                                        </p:tav>
                                        <p:tav tm="100000">
                                          <p:val>
                                            <p:strVal val="#ppt_w"/>
                                          </p:val>
                                        </p:tav>
                                      </p:tavLst>
                                    </p:anim>
                                    <p:anim calcmode="lin" valueType="num">
                                      <p:cBhvr>
                                        <p:cTn id="20" dur="500" fill="hold"/>
                                        <p:tgtEl>
                                          <p:spTgt spid="613382"/>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613378"/>
                                        </p:tgtEl>
                                        <p:attrNameLst>
                                          <p:attrName>style.visibility</p:attrName>
                                        </p:attrNameLst>
                                      </p:cBhvr>
                                      <p:to>
                                        <p:strVal val="visible"/>
                                      </p:to>
                                    </p:set>
                                    <p:animEffect transition="in" filter="box(out)">
                                      <p:cBhvr>
                                        <p:cTn id="25" dur="500"/>
                                        <p:tgtEl>
                                          <p:spTgt spid="613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3378" grpId="0" animBg="1" autoUpdateAnimBg="0"/>
      <p:bldP spid="613385" grpId="0"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ChangeArrowheads="1"/>
          </p:cNvSpPr>
          <p:nvPr/>
        </p:nvSpPr>
        <p:spPr bwMode="auto">
          <a:xfrm>
            <a:off x="457200" y="457200"/>
            <a:ext cx="2362200" cy="396875"/>
          </a:xfrm>
          <a:prstGeom prst="rect">
            <a:avLst/>
          </a:prstGeom>
          <a:noFill/>
          <a:ln w="9525">
            <a:noFill/>
            <a:miter lim="800000"/>
            <a:headEnd/>
            <a:tailEnd/>
          </a:ln>
          <a:effectLst/>
        </p:spPr>
        <p:txBody>
          <a:bodyPr>
            <a:spAutoFit/>
          </a:bodyPr>
          <a:lstStyle/>
          <a:p>
            <a:pPr algn="l"/>
            <a:r>
              <a:rPr lang="zh-CN" altLang="en-US" sz="2000" b="1" i="1">
                <a:solidFill>
                  <a:srgbClr val="008000"/>
                </a:solidFill>
                <a:latin typeface="宋体" pitchFamily="2" charset="-122"/>
              </a:rPr>
              <a:t>多继承的简单应用</a:t>
            </a:r>
            <a:r>
              <a:rPr lang="zh-CN" altLang="en-US" sz="2000" b="1" i="1">
                <a:solidFill>
                  <a:srgbClr val="008000"/>
                </a:solidFill>
              </a:rPr>
              <a:t> </a:t>
            </a:r>
          </a:p>
        </p:txBody>
      </p:sp>
      <p:sp>
        <p:nvSpPr>
          <p:cNvPr id="614403" name="Text Box 3"/>
          <p:cNvSpPr txBox="1">
            <a:spLocks noChangeArrowheads="1"/>
          </p:cNvSpPr>
          <p:nvPr/>
        </p:nvSpPr>
        <p:spPr bwMode="auto">
          <a:xfrm>
            <a:off x="457200" y="1187450"/>
            <a:ext cx="5638800" cy="5137150"/>
          </a:xfrm>
          <a:prstGeom prst="rect">
            <a:avLst/>
          </a:prstGeom>
          <a:noFill/>
          <a:ln w="9525">
            <a:noFill/>
            <a:miter lim="800000"/>
            <a:headEnd/>
            <a:tailEnd/>
          </a:ln>
          <a:effectLst/>
        </p:spPr>
        <p:txBody>
          <a:bodyPr>
            <a:spAutoFit/>
          </a:bodyPr>
          <a:lstStyle/>
          <a:p>
            <a:pPr algn="l">
              <a:lnSpc>
                <a:spcPct val="90000"/>
              </a:lnSpc>
            </a:pPr>
            <a:r>
              <a:rPr lang="en-US" altLang="zh-CN" sz="1600" dirty="0"/>
              <a:t>class </a:t>
            </a:r>
            <a:r>
              <a:rPr lang="en-US" altLang="zh-CN" sz="1600" b="1" dirty="0">
                <a:solidFill>
                  <a:srgbClr val="0000FF"/>
                </a:solidFill>
              </a:rPr>
              <a:t>Base1</a:t>
            </a:r>
          </a:p>
          <a:p>
            <a:pPr algn="l">
              <a:lnSpc>
                <a:spcPct val="90000"/>
              </a:lnSpc>
            </a:pPr>
            <a:r>
              <a:rPr lang="en-US" altLang="zh-CN" sz="1600" dirty="0"/>
              <a:t>{ public:</a:t>
            </a:r>
          </a:p>
          <a:p>
            <a:pPr algn="l">
              <a:lnSpc>
                <a:spcPct val="90000"/>
              </a:lnSpc>
            </a:pPr>
            <a:r>
              <a:rPr lang="en-US" altLang="zh-CN" sz="1600" dirty="0"/>
              <a:t>      Base1(</a:t>
            </a:r>
            <a:r>
              <a:rPr lang="en-US" altLang="zh-CN" sz="1600" dirty="0" err="1"/>
              <a:t>int</a:t>
            </a:r>
            <a:r>
              <a:rPr lang="en-US" altLang="zh-CN" sz="1600" dirty="0"/>
              <a:t> x) { value = x ; }</a:t>
            </a:r>
          </a:p>
          <a:p>
            <a:pPr algn="l">
              <a:lnSpc>
                <a:spcPct val="90000"/>
              </a:lnSpc>
            </a:pPr>
            <a:r>
              <a:rPr lang="en-US" altLang="zh-CN" sz="1600" dirty="0"/>
              <a:t>      </a:t>
            </a:r>
            <a:r>
              <a:rPr lang="en-US" altLang="zh-CN" sz="1600" dirty="0" err="1"/>
              <a:t>int</a:t>
            </a:r>
            <a:r>
              <a:rPr lang="en-US" altLang="zh-CN" sz="1600" dirty="0"/>
              <a:t> </a:t>
            </a:r>
            <a:r>
              <a:rPr lang="en-US" altLang="zh-CN" sz="1600" dirty="0" err="1"/>
              <a:t>getData</a:t>
            </a:r>
            <a:r>
              <a:rPr lang="en-US" altLang="zh-CN" sz="1600" dirty="0"/>
              <a:t>() const { return value ; }</a:t>
            </a:r>
          </a:p>
          <a:p>
            <a:pPr algn="l">
              <a:lnSpc>
                <a:spcPct val="90000"/>
              </a:lnSpc>
            </a:pPr>
            <a:r>
              <a:rPr lang="en-US" altLang="zh-CN" sz="1600" dirty="0"/>
              <a:t>   protected:</a:t>
            </a:r>
          </a:p>
          <a:p>
            <a:pPr algn="l">
              <a:lnSpc>
                <a:spcPct val="90000"/>
              </a:lnSpc>
            </a:pPr>
            <a:r>
              <a:rPr lang="en-US" altLang="zh-CN" sz="1600" dirty="0"/>
              <a:t>      </a:t>
            </a:r>
            <a:r>
              <a:rPr lang="en-US" altLang="zh-CN" sz="1600" b="1" dirty="0" err="1">
                <a:solidFill>
                  <a:srgbClr val="0000FF"/>
                </a:solidFill>
              </a:rPr>
              <a:t>int</a:t>
            </a:r>
            <a:r>
              <a:rPr lang="en-US" altLang="zh-CN" sz="1600" b="1" dirty="0">
                <a:solidFill>
                  <a:srgbClr val="0000FF"/>
                </a:solidFill>
              </a:rPr>
              <a:t> value;</a:t>
            </a:r>
          </a:p>
          <a:p>
            <a:pPr algn="l">
              <a:lnSpc>
                <a:spcPct val="90000"/>
              </a:lnSpc>
            </a:pPr>
            <a:r>
              <a:rPr lang="en-US" altLang="zh-CN" sz="1600" dirty="0"/>
              <a:t>};</a:t>
            </a:r>
          </a:p>
          <a:p>
            <a:pPr algn="l">
              <a:lnSpc>
                <a:spcPct val="90000"/>
              </a:lnSpc>
            </a:pPr>
            <a:r>
              <a:rPr lang="en-US" altLang="zh-CN" sz="1600" dirty="0"/>
              <a:t>class </a:t>
            </a:r>
            <a:r>
              <a:rPr lang="en-US" altLang="zh-CN" sz="1600" b="1" dirty="0">
                <a:solidFill>
                  <a:srgbClr val="0000FF"/>
                </a:solidFill>
              </a:rPr>
              <a:t>Base2</a:t>
            </a:r>
          </a:p>
          <a:p>
            <a:pPr algn="l">
              <a:lnSpc>
                <a:spcPct val="90000"/>
              </a:lnSpc>
            </a:pPr>
            <a:r>
              <a:rPr lang="en-US" altLang="zh-CN" sz="1600" dirty="0"/>
              <a:t>{ public:</a:t>
            </a:r>
          </a:p>
          <a:p>
            <a:pPr algn="l">
              <a:lnSpc>
                <a:spcPct val="90000"/>
              </a:lnSpc>
            </a:pPr>
            <a:r>
              <a:rPr lang="en-US" altLang="zh-CN" sz="1600" dirty="0"/>
              <a:t>      Base2(char c) { letter=c; }</a:t>
            </a:r>
          </a:p>
          <a:p>
            <a:pPr algn="l">
              <a:lnSpc>
                <a:spcPct val="90000"/>
              </a:lnSpc>
            </a:pPr>
            <a:r>
              <a:rPr lang="en-US" altLang="zh-CN" sz="1600" dirty="0"/>
              <a:t>      char </a:t>
            </a:r>
            <a:r>
              <a:rPr lang="en-US" altLang="zh-CN" sz="1600" dirty="0" err="1"/>
              <a:t>getData</a:t>
            </a:r>
            <a:r>
              <a:rPr lang="en-US" altLang="zh-CN" sz="1600" dirty="0"/>
              <a:t>() const { return letter;}</a:t>
            </a:r>
          </a:p>
          <a:p>
            <a:pPr algn="l">
              <a:lnSpc>
                <a:spcPct val="90000"/>
              </a:lnSpc>
            </a:pPr>
            <a:r>
              <a:rPr lang="en-US" altLang="zh-CN" sz="1600" dirty="0"/>
              <a:t>   protected:</a:t>
            </a:r>
          </a:p>
          <a:p>
            <a:pPr algn="l">
              <a:lnSpc>
                <a:spcPct val="90000"/>
              </a:lnSpc>
            </a:pPr>
            <a:r>
              <a:rPr lang="en-US" altLang="zh-CN" sz="1600" dirty="0"/>
              <a:t>      </a:t>
            </a:r>
            <a:r>
              <a:rPr lang="en-US" altLang="zh-CN" sz="1600" b="1" dirty="0">
                <a:solidFill>
                  <a:srgbClr val="0000FF"/>
                </a:solidFill>
              </a:rPr>
              <a:t>char letter;</a:t>
            </a:r>
          </a:p>
          <a:p>
            <a:pPr algn="l">
              <a:lnSpc>
                <a:spcPct val="90000"/>
              </a:lnSpc>
            </a:pPr>
            <a:r>
              <a:rPr lang="en-US" altLang="zh-CN" sz="1600" dirty="0"/>
              <a:t>};</a:t>
            </a:r>
          </a:p>
          <a:p>
            <a:pPr algn="l"/>
            <a:r>
              <a:rPr lang="en-US" altLang="zh-CN" sz="1600" dirty="0"/>
              <a:t>class </a:t>
            </a:r>
            <a:r>
              <a:rPr lang="en-US" altLang="zh-CN" sz="1600" b="1" dirty="0">
                <a:solidFill>
                  <a:srgbClr val="C00000"/>
                </a:solidFill>
              </a:rPr>
              <a:t>Derived</a:t>
            </a:r>
            <a:r>
              <a:rPr lang="en-US" altLang="zh-CN" sz="1600" dirty="0"/>
              <a:t> </a:t>
            </a:r>
            <a:r>
              <a:rPr lang="en-US" altLang="zh-CN" sz="1600" b="1" dirty="0">
                <a:solidFill>
                  <a:srgbClr val="0000FF"/>
                </a:solidFill>
              </a:rPr>
              <a:t>: public Base1, public Base2</a:t>
            </a:r>
          </a:p>
          <a:p>
            <a:pPr algn="l"/>
            <a:r>
              <a:rPr lang="en-US" altLang="zh-CN" sz="1600" dirty="0"/>
              <a:t>{    friend </a:t>
            </a:r>
            <a:r>
              <a:rPr lang="en-US" altLang="zh-CN" sz="1600" dirty="0" err="1"/>
              <a:t>ostream</a:t>
            </a:r>
            <a:r>
              <a:rPr lang="en-US" altLang="zh-CN" sz="1600" dirty="0"/>
              <a:t> &amp;operator&lt;&lt; ( </a:t>
            </a:r>
            <a:r>
              <a:rPr lang="en-US" altLang="zh-CN" sz="1600" dirty="0" err="1"/>
              <a:t>ostream</a:t>
            </a:r>
            <a:r>
              <a:rPr lang="en-US" altLang="zh-CN" sz="1600" dirty="0"/>
              <a:t> &amp;, const Derived &amp; ) ;</a:t>
            </a:r>
          </a:p>
          <a:p>
            <a:pPr algn="l"/>
            <a:r>
              <a:rPr lang="en-US" altLang="zh-CN" sz="1600" dirty="0"/>
              <a:t>   public :</a:t>
            </a:r>
          </a:p>
          <a:p>
            <a:pPr algn="l"/>
            <a:r>
              <a:rPr lang="en-US" altLang="zh-CN" sz="1600" dirty="0"/>
              <a:t>      Derived ( </a:t>
            </a:r>
            <a:r>
              <a:rPr lang="en-US" altLang="zh-CN" sz="1600" dirty="0" err="1"/>
              <a:t>int</a:t>
            </a:r>
            <a:r>
              <a:rPr lang="en-US" altLang="zh-CN" sz="1600" dirty="0"/>
              <a:t>, char, double ) ;</a:t>
            </a:r>
          </a:p>
          <a:p>
            <a:pPr algn="l"/>
            <a:r>
              <a:rPr lang="en-US" altLang="zh-CN" sz="1600" dirty="0"/>
              <a:t>      double </a:t>
            </a:r>
            <a:r>
              <a:rPr lang="en-US" altLang="zh-CN" sz="1600" dirty="0" err="1"/>
              <a:t>getReal</a:t>
            </a:r>
            <a:r>
              <a:rPr lang="en-US" altLang="zh-CN" sz="1600" dirty="0"/>
              <a:t>() const ;</a:t>
            </a:r>
          </a:p>
          <a:p>
            <a:pPr algn="l"/>
            <a:r>
              <a:rPr lang="en-US" altLang="zh-CN" sz="1600" dirty="0"/>
              <a:t>   private :</a:t>
            </a:r>
          </a:p>
          <a:p>
            <a:pPr algn="l"/>
            <a:r>
              <a:rPr lang="en-US" altLang="zh-CN" sz="1600" dirty="0"/>
              <a:t>      </a:t>
            </a:r>
            <a:r>
              <a:rPr lang="en-US" altLang="zh-CN" sz="1600" b="1" dirty="0">
                <a:solidFill>
                  <a:srgbClr val="0000FF"/>
                </a:solidFill>
              </a:rPr>
              <a:t>double real ;</a:t>
            </a:r>
          </a:p>
          <a:p>
            <a:pPr algn="l"/>
            <a:r>
              <a:rPr lang="en-US" altLang="zh-CN" sz="1600" dirty="0"/>
              <a:t>};</a:t>
            </a:r>
          </a:p>
        </p:txBody>
      </p:sp>
      <p:grpSp>
        <p:nvGrpSpPr>
          <p:cNvPr id="614404" name="Group 4"/>
          <p:cNvGrpSpPr>
            <a:grpSpLocks/>
          </p:cNvGrpSpPr>
          <p:nvPr/>
        </p:nvGrpSpPr>
        <p:grpSpPr bwMode="auto">
          <a:xfrm>
            <a:off x="4648200" y="1143000"/>
            <a:ext cx="4267200" cy="5029200"/>
            <a:chOff x="2928" y="720"/>
            <a:chExt cx="2688" cy="3168"/>
          </a:xfrm>
        </p:grpSpPr>
        <p:sp>
          <p:nvSpPr>
            <p:cNvPr id="614405" name="Text Box 5"/>
            <p:cNvSpPr txBox="1">
              <a:spLocks noChangeArrowheads="1"/>
            </p:cNvSpPr>
            <p:nvPr/>
          </p:nvSpPr>
          <p:spPr bwMode="auto">
            <a:xfrm>
              <a:off x="2928" y="720"/>
              <a:ext cx="2688" cy="1388"/>
            </a:xfrm>
            <a:prstGeom prst="rect">
              <a:avLst/>
            </a:prstGeom>
            <a:solidFill>
              <a:srgbClr val="FFFFFF"/>
            </a:solidFill>
            <a:ln w="9525">
              <a:noFill/>
              <a:miter lim="800000"/>
              <a:headEnd/>
              <a:tailEnd/>
            </a:ln>
            <a:effectLst>
              <a:prstShdw prst="shdw17" dist="53882" dir="18900000">
                <a:srgbClr val="FFFFFF">
                  <a:gamma/>
                  <a:shade val="60000"/>
                  <a:invGamma/>
                </a:srgbClr>
              </a:prstShdw>
            </a:effectLst>
          </p:spPr>
          <p:txBody>
            <a:bodyPr>
              <a:spAutoFit/>
            </a:bodyPr>
            <a:lstStyle/>
            <a:p>
              <a:pPr algn="l">
                <a:lnSpc>
                  <a:spcPct val="110000"/>
                </a:lnSpc>
              </a:pPr>
              <a:r>
                <a:rPr lang="en-US" altLang="zh-CN" sz="1800"/>
                <a:t>int main()</a:t>
              </a:r>
            </a:p>
            <a:p>
              <a:pPr algn="l">
                <a:lnSpc>
                  <a:spcPct val="110000"/>
                </a:lnSpc>
              </a:pPr>
              <a:r>
                <a:rPr lang="en-US" altLang="zh-CN" sz="1800"/>
                <a:t>{ Base1 b1 ( 10 ) ;</a:t>
              </a:r>
            </a:p>
            <a:p>
              <a:pPr algn="l">
                <a:lnSpc>
                  <a:spcPct val="110000"/>
                </a:lnSpc>
              </a:pPr>
              <a:r>
                <a:rPr lang="en-US" altLang="zh-CN" sz="1800"/>
                <a:t>   Base2 b2 ( 'k' ) ;</a:t>
              </a:r>
            </a:p>
            <a:p>
              <a:pPr algn="l">
                <a:lnSpc>
                  <a:spcPct val="110000"/>
                </a:lnSpc>
              </a:pPr>
              <a:r>
                <a:rPr lang="en-US" altLang="zh-CN" sz="1800"/>
                <a:t>   Derived d ( 5, 'A', 2.5 ) ;</a:t>
              </a:r>
            </a:p>
            <a:p>
              <a:pPr algn="l">
                <a:lnSpc>
                  <a:spcPct val="110000"/>
                </a:lnSpc>
              </a:pPr>
              <a:r>
                <a:rPr lang="en-US" altLang="zh-CN" sz="1800"/>
                <a:t>      :</a:t>
              </a:r>
            </a:p>
            <a:p>
              <a:pPr algn="l">
                <a:lnSpc>
                  <a:spcPct val="110000"/>
                </a:lnSpc>
              </a:pPr>
              <a:r>
                <a:rPr lang="en-US" altLang="zh-CN" sz="1800"/>
                <a:t>   return ;</a:t>
              </a:r>
            </a:p>
            <a:p>
              <a:pPr algn="l">
                <a:lnSpc>
                  <a:spcPct val="110000"/>
                </a:lnSpc>
              </a:pPr>
              <a:r>
                <a:rPr lang="en-US" altLang="zh-CN" sz="1800"/>
                <a:t>}</a:t>
              </a:r>
            </a:p>
          </p:txBody>
        </p:sp>
        <p:sp>
          <p:nvSpPr>
            <p:cNvPr id="614406" name="Rectangle 6"/>
            <p:cNvSpPr>
              <a:spLocks noChangeArrowheads="1"/>
            </p:cNvSpPr>
            <p:nvPr/>
          </p:nvSpPr>
          <p:spPr bwMode="auto">
            <a:xfrm>
              <a:off x="2928" y="2112"/>
              <a:ext cx="2688" cy="1776"/>
            </a:xfrm>
            <a:prstGeom prst="rect">
              <a:avLst/>
            </a:prstGeom>
            <a:solidFill>
              <a:srgbClr val="FFFFFF"/>
            </a:solidFill>
            <a:ln w="9525">
              <a:noFill/>
              <a:miter lim="800000"/>
              <a:headEnd/>
              <a:tailEnd/>
            </a:ln>
            <a:effectLst>
              <a:prstShdw prst="shdw17" dist="53882" dir="2700000">
                <a:srgbClr val="FFFFFF">
                  <a:gamma/>
                  <a:shade val="60000"/>
                  <a:invGamma/>
                </a:srgbClr>
              </a:prstShdw>
            </a:effectLst>
          </p:spPr>
          <p:txBody>
            <a:bodyPr wrap="none" anchor="ctr"/>
            <a:lstStyle/>
            <a:p>
              <a:endParaRPr lang="zh-CN" altLang="en-US"/>
            </a:p>
          </p:txBody>
        </p:sp>
        <p:grpSp>
          <p:nvGrpSpPr>
            <p:cNvPr id="614407" name="Group 7"/>
            <p:cNvGrpSpPr>
              <a:grpSpLocks/>
            </p:cNvGrpSpPr>
            <p:nvPr/>
          </p:nvGrpSpPr>
          <p:grpSpPr bwMode="auto">
            <a:xfrm>
              <a:off x="3024" y="2457"/>
              <a:ext cx="2304" cy="1239"/>
              <a:chOff x="1008" y="1209"/>
              <a:chExt cx="2304" cy="1239"/>
            </a:xfrm>
          </p:grpSpPr>
          <p:sp>
            <p:nvSpPr>
              <p:cNvPr id="614408" name="Rectangle 8"/>
              <p:cNvSpPr>
                <a:spLocks noChangeArrowheads="1"/>
              </p:cNvSpPr>
              <p:nvPr/>
            </p:nvSpPr>
            <p:spPr bwMode="auto">
              <a:xfrm>
                <a:off x="2256" y="1824"/>
                <a:ext cx="528" cy="224"/>
              </a:xfrm>
              <a:prstGeom prst="rect">
                <a:avLst/>
              </a:prstGeom>
              <a:solidFill>
                <a:srgbClr val="FFFF00"/>
              </a:solidFill>
              <a:ln w="9525">
                <a:solidFill>
                  <a:schemeClr val="tx1"/>
                </a:solidFill>
                <a:miter lim="800000"/>
                <a:headEnd/>
                <a:tailEnd/>
              </a:ln>
              <a:effectLst/>
            </p:spPr>
            <p:txBody>
              <a:bodyPr/>
              <a:lstStyle/>
              <a:p>
                <a:pPr>
                  <a:spcBef>
                    <a:spcPct val="20000"/>
                  </a:spcBef>
                  <a:buClr>
                    <a:schemeClr val="tx2"/>
                  </a:buClr>
                  <a:buFont typeface="Wingdings" pitchFamily="2" charset="2"/>
                  <a:buNone/>
                </a:pPr>
                <a:r>
                  <a:rPr lang="en-US" altLang="zh-CN" sz="1600" b="1" dirty="0">
                    <a:solidFill>
                      <a:srgbClr val="C00000"/>
                    </a:solidFill>
                  </a:rPr>
                  <a:t>'K'</a:t>
                </a:r>
              </a:p>
            </p:txBody>
          </p:sp>
          <p:sp>
            <p:nvSpPr>
              <p:cNvPr id="614409" name="Rectangle 9"/>
              <p:cNvSpPr>
                <a:spLocks noChangeArrowheads="1"/>
              </p:cNvSpPr>
              <p:nvPr/>
            </p:nvSpPr>
            <p:spPr bwMode="auto">
              <a:xfrm>
                <a:off x="2784" y="2224"/>
                <a:ext cx="528" cy="224"/>
              </a:xfrm>
              <a:prstGeom prst="rect">
                <a:avLst/>
              </a:prstGeom>
              <a:solidFill>
                <a:srgbClr val="FF9966"/>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dirty="0">
                    <a:solidFill>
                      <a:srgbClr val="C00000"/>
                    </a:solidFill>
                  </a:rPr>
                  <a:t>2.5</a:t>
                </a:r>
              </a:p>
            </p:txBody>
          </p:sp>
          <p:sp>
            <p:nvSpPr>
              <p:cNvPr id="614410" name="Rectangle 10"/>
              <p:cNvSpPr>
                <a:spLocks noChangeArrowheads="1"/>
              </p:cNvSpPr>
              <p:nvPr/>
            </p:nvSpPr>
            <p:spPr bwMode="auto">
              <a:xfrm>
                <a:off x="2256" y="2224"/>
                <a:ext cx="528" cy="224"/>
              </a:xfrm>
              <a:prstGeom prst="rect">
                <a:avLst/>
              </a:prstGeom>
              <a:solidFill>
                <a:srgbClr val="FFFF00"/>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dirty="0">
                    <a:solidFill>
                      <a:srgbClr val="C00000"/>
                    </a:solidFill>
                  </a:rPr>
                  <a:t>'A'</a:t>
                </a:r>
              </a:p>
            </p:txBody>
          </p:sp>
          <p:sp>
            <p:nvSpPr>
              <p:cNvPr id="614411" name="Rectangle 11"/>
              <p:cNvSpPr>
                <a:spLocks noChangeArrowheads="1"/>
              </p:cNvSpPr>
              <p:nvPr/>
            </p:nvSpPr>
            <p:spPr bwMode="auto">
              <a:xfrm>
                <a:off x="1728" y="2224"/>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dirty="0">
                    <a:solidFill>
                      <a:srgbClr val="C00000"/>
                    </a:solidFill>
                  </a:rPr>
                  <a:t>5</a:t>
                </a:r>
              </a:p>
            </p:txBody>
          </p:sp>
          <p:sp>
            <p:nvSpPr>
              <p:cNvPr id="614412" name="Line 12"/>
              <p:cNvSpPr>
                <a:spLocks noChangeShapeType="1"/>
              </p:cNvSpPr>
              <p:nvPr/>
            </p:nvSpPr>
            <p:spPr bwMode="auto">
              <a:xfrm>
                <a:off x="1728" y="2224"/>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614413" name="Line 13"/>
              <p:cNvSpPr>
                <a:spLocks noChangeShapeType="1"/>
              </p:cNvSpPr>
              <p:nvPr/>
            </p:nvSpPr>
            <p:spPr bwMode="auto">
              <a:xfrm>
                <a:off x="1728" y="222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614414" name="Line 14"/>
              <p:cNvSpPr>
                <a:spLocks noChangeShapeType="1"/>
              </p:cNvSpPr>
              <p:nvPr/>
            </p:nvSpPr>
            <p:spPr bwMode="auto">
              <a:xfrm>
                <a:off x="2256" y="222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614415" name="Line 15"/>
              <p:cNvSpPr>
                <a:spLocks noChangeShapeType="1"/>
              </p:cNvSpPr>
              <p:nvPr/>
            </p:nvSpPr>
            <p:spPr bwMode="auto">
              <a:xfrm>
                <a:off x="3312" y="222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614416" name="Line 16"/>
              <p:cNvSpPr>
                <a:spLocks noChangeShapeType="1"/>
              </p:cNvSpPr>
              <p:nvPr/>
            </p:nvSpPr>
            <p:spPr bwMode="auto">
              <a:xfrm>
                <a:off x="1728" y="2448"/>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614417" name="Line 17"/>
              <p:cNvSpPr>
                <a:spLocks noChangeShapeType="1"/>
              </p:cNvSpPr>
              <p:nvPr/>
            </p:nvSpPr>
            <p:spPr bwMode="auto">
              <a:xfrm>
                <a:off x="2784" y="222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614418" name="Rectangle 18"/>
              <p:cNvSpPr>
                <a:spLocks noChangeArrowheads="1"/>
              </p:cNvSpPr>
              <p:nvPr/>
            </p:nvSpPr>
            <p:spPr bwMode="auto">
              <a:xfrm>
                <a:off x="1728" y="1440"/>
                <a:ext cx="528" cy="224"/>
              </a:xfrm>
              <a:prstGeom prst="rect">
                <a:avLst/>
              </a:prstGeom>
              <a:solidFill>
                <a:srgbClr val="FF99FF"/>
              </a:solidFill>
              <a:ln w="9525">
                <a:solidFill>
                  <a:schemeClr val="tx1"/>
                </a:solidFill>
                <a:miter lim="800000"/>
                <a:headEnd/>
                <a:tailEnd/>
              </a:ln>
              <a:effectLst/>
            </p:spPr>
            <p:txBody>
              <a:bodyPr/>
              <a:lstStyle/>
              <a:p>
                <a:pPr>
                  <a:spcBef>
                    <a:spcPct val="20000"/>
                  </a:spcBef>
                  <a:buClr>
                    <a:schemeClr val="tx2"/>
                  </a:buClr>
                  <a:buFont typeface="Wingdings" pitchFamily="2" charset="2"/>
                  <a:buNone/>
                </a:pPr>
                <a:r>
                  <a:rPr lang="en-US" altLang="zh-CN" sz="1600" b="1" dirty="0">
                    <a:solidFill>
                      <a:srgbClr val="C00000"/>
                    </a:solidFill>
                  </a:rPr>
                  <a:t>10</a:t>
                </a:r>
              </a:p>
            </p:txBody>
          </p:sp>
          <p:sp>
            <p:nvSpPr>
              <p:cNvPr id="614419" name="Text Box 19"/>
              <p:cNvSpPr txBox="1">
                <a:spLocks noChangeArrowheads="1"/>
              </p:cNvSpPr>
              <p:nvPr/>
            </p:nvSpPr>
            <p:spPr bwMode="auto">
              <a:xfrm>
                <a:off x="1776" y="1209"/>
                <a:ext cx="452" cy="231"/>
              </a:xfrm>
              <a:prstGeom prst="rect">
                <a:avLst/>
              </a:prstGeom>
              <a:noFill/>
              <a:ln w="9525">
                <a:noFill/>
                <a:miter lim="800000"/>
                <a:headEnd/>
                <a:tailEnd/>
              </a:ln>
              <a:effectLst/>
            </p:spPr>
            <p:txBody>
              <a:bodyPr>
                <a:spAutoFit/>
              </a:bodyPr>
              <a:lstStyle/>
              <a:p>
                <a:r>
                  <a:rPr lang="en-US" altLang="zh-CN" sz="1800" i="1"/>
                  <a:t>value </a:t>
                </a:r>
                <a:r>
                  <a:rPr lang="en-US" altLang="zh-CN" sz="1800"/>
                  <a:t> </a:t>
                </a:r>
              </a:p>
            </p:txBody>
          </p:sp>
          <p:sp>
            <p:nvSpPr>
              <p:cNvPr id="614420" name="Text Box 20"/>
              <p:cNvSpPr txBox="1">
                <a:spLocks noChangeArrowheads="1"/>
              </p:cNvSpPr>
              <p:nvPr/>
            </p:nvSpPr>
            <p:spPr bwMode="auto">
              <a:xfrm>
                <a:off x="2284" y="1593"/>
                <a:ext cx="452" cy="231"/>
              </a:xfrm>
              <a:prstGeom prst="rect">
                <a:avLst/>
              </a:prstGeom>
              <a:noFill/>
              <a:ln w="9525">
                <a:noFill/>
                <a:miter lim="800000"/>
                <a:headEnd/>
                <a:tailEnd/>
              </a:ln>
              <a:effectLst/>
            </p:spPr>
            <p:txBody>
              <a:bodyPr>
                <a:spAutoFit/>
              </a:bodyPr>
              <a:lstStyle/>
              <a:p>
                <a:r>
                  <a:rPr lang="en-US" altLang="zh-CN" sz="1800" i="1"/>
                  <a:t>letter </a:t>
                </a:r>
              </a:p>
            </p:txBody>
          </p:sp>
          <p:sp>
            <p:nvSpPr>
              <p:cNvPr id="614421" name="Text Box 21"/>
              <p:cNvSpPr txBox="1">
                <a:spLocks noChangeArrowheads="1"/>
              </p:cNvSpPr>
              <p:nvPr/>
            </p:nvSpPr>
            <p:spPr bwMode="auto">
              <a:xfrm>
                <a:off x="2812" y="1968"/>
                <a:ext cx="452" cy="231"/>
              </a:xfrm>
              <a:prstGeom prst="rect">
                <a:avLst/>
              </a:prstGeom>
              <a:noFill/>
              <a:ln w="9525">
                <a:noFill/>
                <a:miter lim="800000"/>
                <a:headEnd/>
                <a:tailEnd/>
              </a:ln>
              <a:effectLst/>
            </p:spPr>
            <p:txBody>
              <a:bodyPr>
                <a:spAutoFit/>
              </a:bodyPr>
              <a:lstStyle/>
              <a:p>
                <a:r>
                  <a:rPr lang="en-US" altLang="zh-CN" sz="1800" i="1"/>
                  <a:t>real</a:t>
                </a:r>
              </a:p>
            </p:txBody>
          </p:sp>
          <p:sp>
            <p:nvSpPr>
              <p:cNvPr id="614422" name="Text Box 22"/>
              <p:cNvSpPr txBox="1">
                <a:spLocks noChangeArrowheads="1"/>
              </p:cNvSpPr>
              <p:nvPr/>
            </p:nvSpPr>
            <p:spPr bwMode="auto">
              <a:xfrm>
                <a:off x="1056" y="1440"/>
                <a:ext cx="672" cy="231"/>
              </a:xfrm>
              <a:prstGeom prst="rect">
                <a:avLst/>
              </a:prstGeom>
              <a:noFill/>
              <a:ln w="9525">
                <a:noFill/>
                <a:miter lim="800000"/>
                <a:headEnd/>
                <a:tailEnd/>
              </a:ln>
              <a:effectLst/>
            </p:spPr>
            <p:txBody>
              <a:bodyPr>
                <a:spAutoFit/>
              </a:bodyPr>
              <a:lstStyle/>
              <a:p>
                <a:pPr algn="r"/>
                <a:r>
                  <a:rPr lang="en-US" altLang="zh-CN" sz="1800"/>
                  <a:t>Basc1 b1</a:t>
                </a:r>
              </a:p>
            </p:txBody>
          </p:sp>
          <p:sp>
            <p:nvSpPr>
              <p:cNvPr id="614423" name="Text Box 23"/>
              <p:cNvSpPr txBox="1">
                <a:spLocks noChangeArrowheads="1"/>
              </p:cNvSpPr>
              <p:nvPr/>
            </p:nvSpPr>
            <p:spPr bwMode="auto">
              <a:xfrm>
                <a:off x="1056" y="1833"/>
                <a:ext cx="672" cy="231"/>
              </a:xfrm>
              <a:prstGeom prst="rect">
                <a:avLst/>
              </a:prstGeom>
              <a:noFill/>
              <a:ln w="9525">
                <a:noFill/>
                <a:miter lim="800000"/>
                <a:headEnd/>
                <a:tailEnd/>
              </a:ln>
              <a:effectLst/>
            </p:spPr>
            <p:txBody>
              <a:bodyPr>
                <a:spAutoFit/>
              </a:bodyPr>
              <a:lstStyle/>
              <a:p>
                <a:pPr algn="r"/>
                <a:r>
                  <a:rPr lang="en-US" altLang="zh-CN" sz="1800"/>
                  <a:t>Basc2 b2</a:t>
                </a:r>
              </a:p>
            </p:txBody>
          </p:sp>
          <p:sp>
            <p:nvSpPr>
              <p:cNvPr id="614424" name="Text Box 24"/>
              <p:cNvSpPr txBox="1">
                <a:spLocks noChangeArrowheads="1"/>
              </p:cNvSpPr>
              <p:nvPr/>
            </p:nvSpPr>
            <p:spPr bwMode="auto">
              <a:xfrm>
                <a:off x="1008" y="2208"/>
                <a:ext cx="720" cy="231"/>
              </a:xfrm>
              <a:prstGeom prst="rect">
                <a:avLst/>
              </a:prstGeom>
              <a:noFill/>
              <a:ln w="9525">
                <a:noFill/>
                <a:miter lim="800000"/>
                <a:headEnd/>
                <a:tailEnd/>
              </a:ln>
              <a:effectLst/>
            </p:spPr>
            <p:txBody>
              <a:bodyPr>
                <a:spAutoFit/>
              </a:bodyPr>
              <a:lstStyle/>
              <a:p>
                <a:pPr algn="r"/>
                <a:r>
                  <a:rPr lang="en-US" altLang="zh-CN" sz="1800"/>
                  <a:t>Derived d</a:t>
                </a:r>
              </a:p>
            </p:txBody>
          </p:sp>
        </p:grpSp>
      </p:grpSp>
      <p:sp>
        <p:nvSpPr>
          <p:cNvPr id="614425" name="Rectangle 25"/>
          <p:cNvSpPr>
            <a:spLocks noGrp="1" noChangeArrowheads="1"/>
          </p:cNvSpPr>
          <p:nvPr>
            <p:ph type="title" idx="4294967295"/>
          </p:nvPr>
        </p:nvSpPr>
        <p:spPr>
          <a:xfrm>
            <a:off x="838200" y="533400"/>
            <a:ext cx="7543800" cy="1143000"/>
          </a:xfrm>
          <a:prstGeom prst="rect">
            <a:avLst/>
          </a:prstGeom>
        </p:spPr>
        <p:txBody>
          <a:bodyPr/>
          <a:lstStyle/>
          <a:p>
            <a:r>
              <a:rPr lang="en-US" altLang="zh-CN" sz="100" dirty="0">
                <a:solidFill>
                  <a:schemeClr val="bg1"/>
                </a:solidFill>
              </a:rPr>
              <a:t>8.5.1  </a:t>
            </a:r>
            <a:r>
              <a:rPr lang="zh-CN" altLang="en-US" sz="100" dirty="0">
                <a:solidFill>
                  <a:schemeClr val="bg1"/>
                </a:solidFill>
              </a:rPr>
              <a:t>多继承的派生类构造和访问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404"/>
                                        </p:tgtEl>
                                        <p:attrNameLst>
                                          <p:attrName>style.visibility</p:attrName>
                                        </p:attrNameLst>
                                      </p:cBhvr>
                                      <p:to>
                                        <p:strVal val="visible"/>
                                      </p:to>
                                    </p:set>
                                    <p:animEffect transition="in" filter="blinds(horizontal)">
                                      <p:cBhvr>
                                        <p:cTn id="7" dur="500"/>
                                        <p:tgtEl>
                                          <p:spTgt spid="6144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2"/>
          <p:cNvSpPr>
            <a:spLocks noChangeArrowheads="1"/>
          </p:cNvSpPr>
          <p:nvPr/>
        </p:nvSpPr>
        <p:spPr bwMode="auto">
          <a:xfrm>
            <a:off x="762000" y="762000"/>
            <a:ext cx="5638800" cy="609600"/>
          </a:xfrm>
          <a:prstGeom prst="rect">
            <a:avLst/>
          </a:prstGeom>
          <a:noFill/>
          <a:ln w="9525">
            <a:noFill/>
            <a:miter lim="800000"/>
            <a:headEnd/>
            <a:tailEnd/>
          </a:ln>
          <a:effectLst/>
        </p:spPr>
        <p:txBody>
          <a:bodyPr lIns="92075" tIns="46038" rIns="92075" bIns="46038" anchor="ctr"/>
          <a:lstStyle/>
          <a:p>
            <a:pPr marL="342900" indent="-342900" algn="l">
              <a:spcBef>
                <a:spcPct val="20000"/>
              </a:spcBef>
              <a:buClr>
                <a:schemeClr val="tx2"/>
              </a:buClr>
              <a:buFont typeface="Wingdings" pitchFamily="2" charset="2"/>
              <a:buNone/>
            </a:pPr>
            <a:r>
              <a:rPr lang="en-US" altLang="zh-CN" b="1" dirty="0">
                <a:solidFill>
                  <a:srgbClr val="CC3300"/>
                </a:solidFill>
                <a:latin typeface="宋体" pitchFamily="2" charset="-122"/>
              </a:rPr>
              <a:t>8.5.2  </a:t>
            </a:r>
            <a:r>
              <a:rPr lang="zh-CN" altLang="en-US" b="1" dirty="0">
                <a:solidFill>
                  <a:srgbClr val="CC3300"/>
                </a:solidFill>
                <a:latin typeface="宋体" pitchFamily="2" charset="-122"/>
              </a:rPr>
              <a:t>虚基类</a:t>
            </a:r>
            <a:endParaRPr lang="zh-CN" altLang="en-US" b="1" dirty="0">
              <a:solidFill>
                <a:srgbClr val="CC3300"/>
              </a:solidFill>
              <a:latin typeface="楷体_GB2312" pitchFamily="49" charset="-122"/>
            </a:endParaRPr>
          </a:p>
        </p:txBody>
      </p:sp>
      <p:sp>
        <p:nvSpPr>
          <p:cNvPr id="615427" name="Rectangle 3"/>
          <p:cNvSpPr>
            <a:spLocks noChangeArrowheads="1"/>
          </p:cNvSpPr>
          <p:nvPr/>
        </p:nvSpPr>
        <p:spPr bwMode="auto">
          <a:xfrm>
            <a:off x="1008063" y="1676400"/>
            <a:ext cx="7219950" cy="1463675"/>
          </a:xfrm>
          <a:prstGeom prst="rect">
            <a:avLst/>
          </a:prstGeom>
          <a:noFill/>
          <a:ln w="9525">
            <a:noFill/>
            <a:miter lim="800000"/>
            <a:headEnd type="none" w="sm" len="med"/>
            <a:tailEnd/>
          </a:ln>
          <a:effectLst/>
        </p:spPr>
        <p:txBody>
          <a:bodyPr lIns="90000" tIns="46800" rIns="90000" bIns="46800" anchor="ctr">
            <a:spAutoFit/>
          </a:bodyPr>
          <a:lstStyle/>
          <a:p>
            <a:pPr algn="l">
              <a:lnSpc>
                <a:spcPct val="150000"/>
              </a:lnSpc>
              <a:buFont typeface="Wingdings" pitchFamily="2" charset="2"/>
              <a:buChar char="Ø"/>
            </a:pPr>
            <a:r>
              <a:rPr lang="en-US" altLang="zh-CN" sz="2000" b="1">
                <a:solidFill>
                  <a:srgbClr val="FF0000"/>
                </a:solidFill>
                <a:ea typeface="Arial Unicode MS" pitchFamily="34" charset="-122"/>
                <a:cs typeface="Arial Unicode MS" pitchFamily="34" charset="-122"/>
                <a:sym typeface="Symbol" pitchFamily="18" charset="2"/>
              </a:rPr>
              <a:t>  </a:t>
            </a:r>
            <a:r>
              <a:rPr lang="zh-CN" altLang="en-US" sz="2000" b="1">
                <a:ea typeface="Arial Unicode MS" pitchFamily="34" charset="-122"/>
                <a:cs typeface="Arial Unicode MS" pitchFamily="34" charset="-122"/>
              </a:rPr>
              <a:t>如果一个派生类从多个基类派生，而这些基类又有一个共同</a:t>
            </a:r>
          </a:p>
          <a:p>
            <a:pPr algn="l">
              <a:lnSpc>
                <a:spcPct val="150000"/>
              </a:lnSpc>
              <a:buFont typeface="Wingdings" pitchFamily="2" charset="2"/>
              <a:buNone/>
            </a:pPr>
            <a:r>
              <a:rPr lang="zh-CN" altLang="en-US" sz="2000" b="1">
                <a:ea typeface="Arial Unicode MS" pitchFamily="34" charset="-122"/>
                <a:cs typeface="Arial Unicode MS" pitchFamily="34" charset="-122"/>
              </a:rPr>
              <a:t>     的基类，则在对该基类中声明的名字进行访问时，可能产生</a:t>
            </a:r>
          </a:p>
          <a:p>
            <a:pPr algn="l">
              <a:lnSpc>
                <a:spcPct val="150000"/>
              </a:lnSpc>
              <a:buFont typeface="Wingdings" pitchFamily="2" charset="2"/>
              <a:buNone/>
            </a:pPr>
            <a:r>
              <a:rPr lang="zh-CN" altLang="en-US" sz="2000" b="1">
                <a:ea typeface="Arial Unicode MS" pitchFamily="34" charset="-122"/>
                <a:cs typeface="Arial Unicode MS" pitchFamily="34" charset="-122"/>
              </a:rPr>
              <a:t>     二义性。</a:t>
            </a:r>
          </a:p>
        </p:txBody>
      </p:sp>
      <p:sp>
        <p:nvSpPr>
          <p:cNvPr id="615428" name="Rectangle 4"/>
          <p:cNvSpPr>
            <a:spLocks noGrp="1" noChangeArrowheads="1"/>
          </p:cNvSpPr>
          <p:nvPr>
            <p:ph type="title" idx="4294967295"/>
          </p:nvPr>
        </p:nvSpPr>
        <p:spPr>
          <a:xfrm>
            <a:off x="838200" y="533400"/>
            <a:ext cx="7543800" cy="1143000"/>
          </a:xfrm>
          <a:prstGeom prst="rect">
            <a:avLst/>
          </a:prstGeom>
        </p:spPr>
        <p:txBody>
          <a:bodyPr/>
          <a:lstStyle/>
          <a:p>
            <a:r>
              <a:rPr lang="en-US" altLang="zh-CN" sz="100" dirty="0">
                <a:solidFill>
                  <a:schemeClr val="bg1"/>
                </a:solidFill>
              </a:rPr>
              <a:t>8.5.2  </a:t>
            </a:r>
            <a:r>
              <a:rPr lang="zh-CN" altLang="en-US" sz="100" dirty="0">
                <a:solidFill>
                  <a:schemeClr val="bg1"/>
                </a:solidFill>
              </a:rPr>
              <a:t>虚基类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1000"/>
                                  </p:stCondLst>
                                  <p:childTnLst>
                                    <p:set>
                                      <p:cBhvr>
                                        <p:cTn id="6" dur="1" fill="hold">
                                          <p:stCondLst>
                                            <p:cond delay="0"/>
                                          </p:stCondLst>
                                        </p:cTn>
                                        <p:tgtEl>
                                          <p:spTgt spid="615426"/>
                                        </p:tgtEl>
                                        <p:attrNameLst>
                                          <p:attrName>style.visibility</p:attrName>
                                        </p:attrNameLst>
                                      </p:cBhvr>
                                      <p:to>
                                        <p:strVal val="visible"/>
                                      </p:to>
                                    </p:set>
                                    <p:animEffect transition="in" filter="blinds(vertical)">
                                      <p:cBhvr>
                                        <p:cTn id="7" dur="500"/>
                                        <p:tgtEl>
                                          <p:spTgt spid="615426"/>
                                        </p:tgtEl>
                                      </p:cBhvr>
                                    </p:animEffect>
                                  </p:childTnLst>
                                </p:cTn>
                              </p:par>
                            </p:childTnLst>
                          </p:cTn>
                        </p:par>
                        <p:par>
                          <p:cTn id="8" fill="hold">
                            <p:stCondLst>
                              <p:cond delay="1500"/>
                            </p:stCondLst>
                            <p:childTnLst>
                              <p:par>
                                <p:cTn id="9" presetID="5" presetClass="entr" presetSubtype="10" fill="hold" grpId="0" nodeType="afterEffect">
                                  <p:stCondLst>
                                    <p:cond delay="2000"/>
                                  </p:stCondLst>
                                  <p:childTnLst>
                                    <p:set>
                                      <p:cBhvr>
                                        <p:cTn id="10" dur="1" fill="hold">
                                          <p:stCondLst>
                                            <p:cond delay="0"/>
                                          </p:stCondLst>
                                        </p:cTn>
                                        <p:tgtEl>
                                          <p:spTgt spid="615427"/>
                                        </p:tgtEl>
                                        <p:attrNameLst>
                                          <p:attrName>style.visibility</p:attrName>
                                        </p:attrNameLst>
                                      </p:cBhvr>
                                      <p:to>
                                        <p:strVal val="visible"/>
                                      </p:to>
                                    </p:set>
                                    <p:animEffect transition="in" filter="checkerboard(across)">
                                      <p:cBhvr>
                                        <p:cTn id="11" dur="500"/>
                                        <p:tgtEl>
                                          <p:spTgt spid="615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426" grpId="0" autoUpdateAnimBg="0"/>
      <p:bldP spid="615427" grpId="0" autoUpdateAnimBg="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ChangeArrowheads="1"/>
          </p:cNvSpPr>
          <p:nvPr/>
        </p:nvSpPr>
        <p:spPr bwMode="auto">
          <a:xfrm>
            <a:off x="628650" y="303213"/>
            <a:ext cx="4476750" cy="2778125"/>
          </a:xfrm>
          <a:prstGeom prst="rect">
            <a:avLst/>
          </a:prstGeom>
          <a:noFill/>
          <a:ln w="9525">
            <a:noFill/>
            <a:miter lim="800000"/>
            <a:headEnd type="none" w="sm" len="med"/>
            <a:tailEnd/>
          </a:ln>
          <a:effectLst/>
        </p:spPr>
        <p:txBody>
          <a:bodyPr lIns="90000" tIns="46800" rIns="90000" bIns="46800" anchor="ctr">
            <a:spAutoFit/>
          </a:bodyPr>
          <a:lstStyle/>
          <a:p>
            <a:pPr algn="l">
              <a:lnSpc>
                <a:spcPct val="160000"/>
              </a:lnSpc>
            </a:pPr>
            <a:r>
              <a:rPr lang="zh-CN" altLang="en-US" sz="2000" b="1" i="1">
                <a:solidFill>
                  <a:srgbClr val="008000"/>
                </a:solidFill>
              </a:rPr>
              <a:t>例如：</a:t>
            </a:r>
          </a:p>
          <a:p>
            <a:pPr algn="l">
              <a:lnSpc>
                <a:spcPct val="160000"/>
              </a:lnSpc>
            </a:pPr>
            <a:r>
              <a:rPr lang="en-US" altLang="zh-CN" sz="1800"/>
              <a:t>class  B  { public : int  b ;} ;</a:t>
            </a:r>
          </a:p>
          <a:p>
            <a:pPr algn="l">
              <a:lnSpc>
                <a:spcPct val="160000"/>
              </a:lnSpc>
            </a:pPr>
            <a:r>
              <a:rPr lang="en-US" altLang="zh-CN" sz="1800"/>
              <a:t>class  B1 : public  B { private : int  b1 ; } ;</a:t>
            </a:r>
          </a:p>
          <a:p>
            <a:pPr algn="l">
              <a:lnSpc>
                <a:spcPct val="160000"/>
              </a:lnSpc>
            </a:pPr>
            <a:r>
              <a:rPr lang="en-US" altLang="zh-CN" sz="1800"/>
              <a:t>class  B2 : public  B { private : int  b2 ; } ;</a:t>
            </a:r>
          </a:p>
          <a:p>
            <a:pPr algn="l">
              <a:lnSpc>
                <a:spcPct val="160000"/>
              </a:lnSpc>
            </a:pPr>
            <a:r>
              <a:rPr lang="en-US" altLang="zh-CN" sz="1800"/>
              <a:t>class  C : public  B1 , public  B2 </a:t>
            </a:r>
          </a:p>
          <a:p>
            <a:pPr algn="l">
              <a:lnSpc>
                <a:spcPct val="160000"/>
              </a:lnSpc>
            </a:pPr>
            <a:r>
              <a:rPr lang="en-US" altLang="zh-CN" sz="1800"/>
              <a:t>    { public : int  f ( ) ;  private : int  d ; } ;</a:t>
            </a:r>
          </a:p>
        </p:txBody>
      </p:sp>
      <p:sp>
        <p:nvSpPr>
          <p:cNvPr id="616451" name="Rectangle 3"/>
          <p:cNvSpPr>
            <a:spLocks noChangeArrowheads="1"/>
          </p:cNvSpPr>
          <p:nvPr/>
        </p:nvSpPr>
        <p:spPr bwMode="auto">
          <a:xfrm>
            <a:off x="628650" y="3459163"/>
            <a:ext cx="4664075" cy="2439987"/>
          </a:xfrm>
          <a:prstGeom prst="rect">
            <a:avLst/>
          </a:prstGeom>
          <a:noFill/>
          <a:ln w="9525">
            <a:noFill/>
            <a:miter lim="800000"/>
            <a:headEnd type="none" w="sm" len="med"/>
            <a:tailEnd/>
          </a:ln>
          <a:effectLst/>
        </p:spPr>
        <p:txBody>
          <a:bodyPr lIns="90000" tIns="46800" rIns="90000" bIns="46800" anchor="ctr">
            <a:spAutoFit/>
          </a:bodyPr>
          <a:lstStyle/>
          <a:p>
            <a:pPr algn="l">
              <a:lnSpc>
                <a:spcPct val="140000"/>
              </a:lnSpc>
            </a:pPr>
            <a:r>
              <a:rPr lang="zh-CN" altLang="en-US" sz="2000" b="1" i="1" dirty="0">
                <a:solidFill>
                  <a:srgbClr val="008000"/>
                </a:solidFill>
              </a:rPr>
              <a:t>有：</a:t>
            </a:r>
          </a:p>
          <a:p>
            <a:pPr algn="l">
              <a:lnSpc>
                <a:spcPct val="140000"/>
              </a:lnSpc>
            </a:pPr>
            <a:r>
              <a:rPr lang="en-US" altLang="zh-CN" sz="1800" dirty="0"/>
              <a:t>C  </a:t>
            </a:r>
            <a:r>
              <a:rPr lang="en-US" altLang="zh-CN" sz="1800" dirty="0" err="1"/>
              <a:t>c</a:t>
            </a:r>
            <a:r>
              <a:rPr lang="en-US" altLang="zh-CN" sz="1800" dirty="0"/>
              <a:t> ;</a:t>
            </a:r>
          </a:p>
          <a:p>
            <a:pPr algn="l">
              <a:lnSpc>
                <a:spcPct val="140000"/>
              </a:lnSpc>
            </a:pPr>
            <a:r>
              <a:rPr lang="en-US" altLang="zh-CN" sz="1800" b="1" i="1" dirty="0">
                <a:solidFill>
                  <a:srgbClr val="C00000"/>
                </a:solidFill>
              </a:rPr>
              <a:t>c . B ;</a:t>
            </a:r>
            <a:r>
              <a:rPr lang="en-US" altLang="zh-CN" sz="1800" dirty="0"/>
              <a:t>		</a:t>
            </a:r>
            <a:r>
              <a:rPr lang="en-US" altLang="zh-CN" sz="1800" b="1" i="1" dirty="0">
                <a:solidFill>
                  <a:srgbClr val="006600"/>
                </a:solidFill>
              </a:rPr>
              <a:t>// error</a:t>
            </a:r>
          </a:p>
          <a:p>
            <a:pPr algn="l">
              <a:lnSpc>
                <a:spcPct val="140000"/>
              </a:lnSpc>
            </a:pPr>
            <a:r>
              <a:rPr lang="en-US" altLang="zh-CN" sz="1800" b="1" i="1" dirty="0">
                <a:solidFill>
                  <a:srgbClr val="C00000"/>
                </a:solidFill>
              </a:rPr>
              <a:t>c . B :: b ;</a:t>
            </a:r>
            <a:r>
              <a:rPr lang="en-US" altLang="zh-CN" sz="1800" dirty="0"/>
              <a:t>	</a:t>
            </a:r>
            <a:r>
              <a:rPr lang="en-US" altLang="zh-CN" sz="1800" b="1" i="1" dirty="0">
                <a:solidFill>
                  <a:srgbClr val="006600"/>
                </a:solidFill>
              </a:rPr>
              <a:t>// error</a:t>
            </a:r>
            <a:r>
              <a:rPr lang="zh-CN" altLang="en-US" sz="1800" b="1" i="1" dirty="0">
                <a:solidFill>
                  <a:srgbClr val="006600"/>
                </a:solidFill>
              </a:rPr>
              <a:t>，从哪里继承的？</a:t>
            </a:r>
          </a:p>
          <a:p>
            <a:pPr algn="l">
              <a:lnSpc>
                <a:spcPct val="140000"/>
              </a:lnSpc>
            </a:pPr>
            <a:r>
              <a:rPr lang="en-US" altLang="zh-CN" sz="1800" dirty="0"/>
              <a:t>c . B1 :: b	 ;	</a:t>
            </a:r>
            <a:r>
              <a:rPr lang="en-US" altLang="zh-CN" sz="1800" b="1" i="1" dirty="0">
                <a:solidFill>
                  <a:srgbClr val="006600"/>
                </a:solidFill>
              </a:rPr>
              <a:t>// ok</a:t>
            </a:r>
            <a:r>
              <a:rPr lang="zh-CN" altLang="en-US" sz="1800" b="1" i="1" dirty="0">
                <a:solidFill>
                  <a:srgbClr val="006600"/>
                </a:solidFill>
              </a:rPr>
              <a:t>，从</a:t>
            </a:r>
            <a:r>
              <a:rPr lang="en-US" altLang="zh-CN" sz="1800" b="1" i="1" dirty="0">
                <a:solidFill>
                  <a:srgbClr val="006600"/>
                </a:solidFill>
              </a:rPr>
              <a:t>B1</a:t>
            </a:r>
            <a:r>
              <a:rPr lang="zh-CN" altLang="en-US" sz="1800" b="1" i="1" dirty="0">
                <a:solidFill>
                  <a:srgbClr val="006600"/>
                </a:solidFill>
              </a:rPr>
              <a:t>继承的</a:t>
            </a:r>
          </a:p>
          <a:p>
            <a:pPr algn="l">
              <a:lnSpc>
                <a:spcPct val="140000"/>
              </a:lnSpc>
            </a:pPr>
            <a:r>
              <a:rPr lang="en-US" altLang="zh-CN" sz="1800" dirty="0"/>
              <a:t>c . B2 :: b	 ;	</a:t>
            </a:r>
            <a:r>
              <a:rPr lang="en-US" altLang="zh-CN" sz="1800" b="1" i="1" dirty="0">
                <a:solidFill>
                  <a:srgbClr val="006600"/>
                </a:solidFill>
              </a:rPr>
              <a:t>// ok </a:t>
            </a:r>
            <a:r>
              <a:rPr lang="zh-CN" altLang="en-US" sz="1800" b="1" i="1" dirty="0">
                <a:solidFill>
                  <a:srgbClr val="006600"/>
                </a:solidFill>
              </a:rPr>
              <a:t>，从</a:t>
            </a:r>
            <a:r>
              <a:rPr lang="en-US" altLang="zh-CN" sz="1800" b="1" i="1" dirty="0">
                <a:solidFill>
                  <a:srgbClr val="006600"/>
                </a:solidFill>
              </a:rPr>
              <a:t>B2</a:t>
            </a:r>
            <a:r>
              <a:rPr lang="zh-CN" altLang="en-US" sz="1800" b="1" i="1" dirty="0">
                <a:solidFill>
                  <a:srgbClr val="006600"/>
                </a:solidFill>
              </a:rPr>
              <a:t>继承的</a:t>
            </a:r>
          </a:p>
        </p:txBody>
      </p:sp>
      <p:sp>
        <p:nvSpPr>
          <p:cNvPr id="616452" name="Rectangle 4"/>
          <p:cNvSpPr>
            <a:spLocks noChangeArrowheads="1"/>
          </p:cNvSpPr>
          <p:nvPr/>
        </p:nvSpPr>
        <p:spPr bwMode="auto">
          <a:xfrm>
            <a:off x="5943600" y="3095625"/>
            <a:ext cx="1889125" cy="431800"/>
          </a:xfrm>
          <a:prstGeom prst="rect">
            <a:avLst/>
          </a:prstGeom>
          <a:solidFill>
            <a:srgbClr val="FFFF00"/>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C { f () , d }</a:t>
            </a:r>
          </a:p>
        </p:txBody>
      </p:sp>
      <p:sp>
        <p:nvSpPr>
          <p:cNvPr id="616453" name="Rectangle 5"/>
          <p:cNvSpPr>
            <a:spLocks noChangeArrowheads="1"/>
          </p:cNvSpPr>
          <p:nvPr/>
        </p:nvSpPr>
        <p:spPr bwMode="auto">
          <a:xfrm>
            <a:off x="4953000" y="2009775"/>
            <a:ext cx="1606550" cy="431800"/>
          </a:xfrm>
          <a:prstGeom prst="rect">
            <a:avLst/>
          </a:prstGeom>
          <a:solidFill>
            <a:srgbClr val="99FF99"/>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pPr>
              <a:lnSpc>
                <a:spcPct val="80000"/>
              </a:lnSpc>
            </a:pPr>
            <a:r>
              <a:rPr lang="en-US" altLang="zh-CN" sz="1800"/>
              <a:t>class B1 { b1 }</a:t>
            </a:r>
          </a:p>
        </p:txBody>
      </p:sp>
      <p:sp>
        <p:nvSpPr>
          <p:cNvPr id="616454" name="Rectangle 6"/>
          <p:cNvSpPr>
            <a:spLocks noChangeArrowheads="1"/>
          </p:cNvSpPr>
          <p:nvPr/>
        </p:nvSpPr>
        <p:spPr bwMode="auto">
          <a:xfrm>
            <a:off x="7205663" y="2009775"/>
            <a:ext cx="1606550" cy="431800"/>
          </a:xfrm>
          <a:prstGeom prst="rect">
            <a:avLst/>
          </a:prstGeom>
          <a:solidFill>
            <a:srgbClr val="99FF99"/>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B2 {b2} </a:t>
            </a:r>
          </a:p>
        </p:txBody>
      </p:sp>
      <p:grpSp>
        <p:nvGrpSpPr>
          <p:cNvPr id="616455" name="Group 7"/>
          <p:cNvGrpSpPr>
            <a:grpSpLocks/>
          </p:cNvGrpSpPr>
          <p:nvPr/>
        </p:nvGrpSpPr>
        <p:grpSpPr bwMode="auto">
          <a:xfrm>
            <a:off x="5753100" y="2419350"/>
            <a:ext cx="2252663" cy="620713"/>
            <a:chOff x="1968" y="2364"/>
            <a:chExt cx="1884" cy="684"/>
          </a:xfrm>
        </p:grpSpPr>
        <p:sp>
          <p:nvSpPr>
            <p:cNvPr id="616456" name="Line 8"/>
            <p:cNvSpPr>
              <a:spLocks noChangeShapeType="1"/>
            </p:cNvSpPr>
            <p:nvPr/>
          </p:nvSpPr>
          <p:spPr bwMode="auto">
            <a:xfrm>
              <a:off x="1968" y="2376"/>
              <a:ext cx="912" cy="672"/>
            </a:xfrm>
            <a:prstGeom prst="line">
              <a:avLst/>
            </a:prstGeom>
            <a:noFill/>
            <a:ln w="38100">
              <a:solidFill>
                <a:srgbClr val="C0C0C0"/>
              </a:solidFill>
              <a:round/>
              <a:headEnd type="stealth" w="lg" len="lg"/>
              <a:tailEnd type="none" w="lg"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16457" name="Line 9"/>
            <p:cNvSpPr>
              <a:spLocks noChangeShapeType="1"/>
            </p:cNvSpPr>
            <p:nvPr/>
          </p:nvSpPr>
          <p:spPr bwMode="auto">
            <a:xfrm flipH="1">
              <a:off x="2880" y="2364"/>
              <a:ext cx="972" cy="684"/>
            </a:xfrm>
            <a:prstGeom prst="line">
              <a:avLst/>
            </a:prstGeom>
            <a:noFill/>
            <a:ln w="38100">
              <a:solidFill>
                <a:srgbClr val="C0C0C0"/>
              </a:solidFill>
              <a:round/>
              <a:headEnd type="stealth" w="lg" len="lg"/>
              <a:tailEnd type="none" w="lg"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616458" name="Line 10"/>
          <p:cNvSpPr>
            <a:spLocks noChangeShapeType="1"/>
          </p:cNvSpPr>
          <p:nvPr/>
        </p:nvSpPr>
        <p:spPr bwMode="auto">
          <a:xfrm flipV="1">
            <a:off x="5781675" y="1352550"/>
            <a:ext cx="0" cy="620713"/>
          </a:xfrm>
          <a:prstGeom prst="line">
            <a:avLst/>
          </a:prstGeom>
          <a:noFill/>
          <a:ln w="38100">
            <a:solidFill>
              <a:srgbClr val="C0C0C0"/>
            </a:solidFill>
            <a:round/>
            <a:headEnd type="none" w="lg" len="lg"/>
            <a:tailEnd type="stealth" w="lg"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16459" name="Line 11"/>
          <p:cNvSpPr>
            <a:spLocks noChangeShapeType="1"/>
          </p:cNvSpPr>
          <p:nvPr/>
        </p:nvSpPr>
        <p:spPr bwMode="auto">
          <a:xfrm flipH="1" flipV="1">
            <a:off x="8034338" y="1368425"/>
            <a:ext cx="0" cy="615950"/>
          </a:xfrm>
          <a:prstGeom prst="line">
            <a:avLst/>
          </a:prstGeom>
          <a:noFill/>
          <a:ln w="38100">
            <a:solidFill>
              <a:srgbClr val="C0C0C0"/>
            </a:solidFill>
            <a:round/>
            <a:headEnd type="none" w="lg" len="lg"/>
            <a:tailEnd type="stealth" w="lg"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16460" name="Rectangle 12"/>
          <p:cNvSpPr>
            <a:spLocks noChangeArrowheads="1"/>
          </p:cNvSpPr>
          <p:nvPr/>
        </p:nvSpPr>
        <p:spPr bwMode="auto">
          <a:xfrm>
            <a:off x="5016500" y="946150"/>
            <a:ext cx="1606550" cy="431800"/>
          </a:xfrm>
          <a:prstGeom prst="rect">
            <a:avLst/>
          </a:prstGeom>
          <a:solidFill>
            <a:srgbClr val="FFCC66"/>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  {  </a:t>
            </a:r>
            <a:r>
              <a:rPr lang="en-US" altLang="zh-CN" sz="1800" b="1">
                <a:solidFill>
                  <a:schemeClr val="accent2"/>
                </a:solidFill>
              </a:rPr>
              <a:t>b</a:t>
            </a:r>
            <a:r>
              <a:rPr lang="en-US" altLang="zh-CN" sz="1800"/>
              <a:t> }</a:t>
            </a:r>
          </a:p>
        </p:txBody>
      </p:sp>
      <p:sp>
        <p:nvSpPr>
          <p:cNvPr id="616461" name="Rectangle 13"/>
          <p:cNvSpPr>
            <a:spLocks noChangeArrowheads="1"/>
          </p:cNvSpPr>
          <p:nvPr/>
        </p:nvSpPr>
        <p:spPr bwMode="auto">
          <a:xfrm>
            <a:off x="7208838" y="962025"/>
            <a:ext cx="1606550" cy="431800"/>
          </a:xfrm>
          <a:prstGeom prst="rect">
            <a:avLst/>
          </a:prstGeom>
          <a:solidFill>
            <a:srgbClr val="FFCC66"/>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  {  </a:t>
            </a:r>
            <a:r>
              <a:rPr lang="en-US" altLang="zh-CN" sz="1800" b="1">
                <a:solidFill>
                  <a:schemeClr val="accent2"/>
                </a:solidFill>
              </a:rPr>
              <a:t>b </a:t>
            </a:r>
            <a:r>
              <a:rPr lang="en-US" altLang="zh-CN" sz="1800"/>
              <a:t>}</a:t>
            </a:r>
          </a:p>
        </p:txBody>
      </p:sp>
      <p:sp>
        <p:nvSpPr>
          <p:cNvPr id="616462" name="Rectangle 14"/>
          <p:cNvSpPr>
            <a:spLocks noGrp="1" noChangeArrowheads="1"/>
          </p:cNvSpPr>
          <p:nvPr>
            <p:ph type="title" idx="4294967295"/>
          </p:nvPr>
        </p:nvSpPr>
        <p:spPr>
          <a:xfrm>
            <a:off x="838200" y="260350"/>
            <a:ext cx="7543800" cy="1143000"/>
          </a:xfrm>
          <a:prstGeom prst="rect">
            <a:avLst/>
          </a:prstGeom>
        </p:spPr>
        <p:txBody>
          <a:bodyPr/>
          <a:lstStyle/>
          <a:p>
            <a:r>
              <a:rPr lang="en-US" altLang="zh-CN" sz="100" dirty="0">
                <a:solidFill>
                  <a:schemeClr val="bg1"/>
                </a:solidFill>
              </a:rPr>
              <a:t>8.5.2  </a:t>
            </a:r>
            <a:r>
              <a:rPr lang="zh-CN" altLang="en-US" sz="100" dirty="0">
                <a:solidFill>
                  <a:schemeClr val="bg1"/>
                </a:solidFill>
              </a:rPr>
              <a:t>虚基类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2000"/>
                                  </p:stCondLst>
                                  <p:childTnLst>
                                    <p:set>
                                      <p:cBhvr>
                                        <p:cTn id="6" dur="1" fill="hold">
                                          <p:stCondLst>
                                            <p:cond delay="0"/>
                                          </p:stCondLst>
                                        </p:cTn>
                                        <p:tgtEl>
                                          <p:spTgt spid="616450"/>
                                        </p:tgtEl>
                                        <p:attrNameLst>
                                          <p:attrName>style.visibility</p:attrName>
                                        </p:attrNameLst>
                                      </p:cBhvr>
                                      <p:to>
                                        <p:strVal val="visible"/>
                                      </p:to>
                                    </p:set>
                                    <p:animEffect transition="in" filter="checkerboard(across)">
                                      <p:cBhvr>
                                        <p:cTn id="7" dur="500"/>
                                        <p:tgtEl>
                                          <p:spTgt spid="616450"/>
                                        </p:tgtEl>
                                      </p:cBhvr>
                                    </p:animEffect>
                                  </p:childTnLst>
                                </p:cTn>
                              </p:par>
                            </p:childTnLst>
                          </p:cTn>
                        </p:par>
                        <p:par>
                          <p:cTn id="8" fill="hold">
                            <p:stCondLst>
                              <p:cond delay="2500"/>
                            </p:stCondLst>
                            <p:childTnLst>
                              <p:par>
                                <p:cTn id="9" presetID="4" presetClass="entr" presetSubtype="32" fill="hold" grpId="0" nodeType="afterEffect">
                                  <p:stCondLst>
                                    <p:cond delay="1000"/>
                                  </p:stCondLst>
                                  <p:childTnLst>
                                    <p:set>
                                      <p:cBhvr>
                                        <p:cTn id="10" dur="1" fill="hold">
                                          <p:stCondLst>
                                            <p:cond delay="0"/>
                                          </p:stCondLst>
                                        </p:cTn>
                                        <p:tgtEl>
                                          <p:spTgt spid="616460"/>
                                        </p:tgtEl>
                                        <p:attrNameLst>
                                          <p:attrName>style.visibility</p:attrName>
                                        </p:attrNameLst>
                                      </p:cBhvr>
                                      <p:to>
                                        <p:strVal val="visible"/>
                                      </p:to>
                                    </p:set>
                                    <p:animEffect transition="in" filter="box(out)">
                                      <p:cBhvr>
                                        <p:cTn id="11" dur="500"/>
                                        <p:tgtEl>
                                          <p:spTgt spid="616460"/>
                                        </p:tgtEl>
                                      </p:cBhvr>
                                    </p:animEffect>
                                  </p:childTnLst>
                                </p:cTn>
                              </p:par>
                            </p:childTnLst>
                          </p:cTn>
                        </p:par>
                        <p:par>
                          <p:cTn id="12" fill="hold">
                            <p:stCondLst>
                              <p:cond delay="4000"/>
                            </p:stCondLst>
                            <p:childTnLst>
                              <p:par>
                                <p:cTn id="13" presetID="17" presetClass="entr" presetSubtype="1" fill="hold" grpId="0" nodeType="afterEffect">
                                  <p:stCondLst>
                                    <p:cond delay="1000"/>
                                  </p:stCondLst>
                                  <p:childTnLst>
                                    <p:set>
                                      <p:cBhvr>
                                        <p:cTn id="14" dur="1" fill="hold">
                                          <p:stCondLst>
                                            <p:cond delay="0"/>
                                          </p:stCondLst>
                                        </p:cTn>
                                        <p:tgtEl>
                                          <p:spTgt spid="616458"/>
                                        </p:tgtEl>
                                        <p:attrNameLst>
                                          <p:attrName>style.visibility</p:attrName>
                                        </p:attrNameLst>
                                      </p:cBhvr>
                                      <p:to>
                                        <p:strVal val="visible"/>
                                      </p:to>
                                    </p:set>
                                    <p:anim calcmode="lin" valueType="num">
                                      <p:cBhvr>
                                        <p:cTn id="15" dur="500" fill="hold"/>
                                        <p:tgtEl>
                                          <p:spTgt spid="616458"/>
                                        </p:tgtEl>
                                        <p:attrNameLst>
                                          <p:attrName>ppt_x</p:attrName>
                                        </p:attrNameLst>
                                      </p:cBhvr>
                                      <p:tavLst>
                                        <p:tav tm="0">
                                          <p:val>
                                            <p:strVal val="#ppt_x"/>
                                          </p:val>
                                        </p:tav>
                                        <p:tav tm="100000">
                                          <p:val>
                                            <p:strVal val="#ppt_x"/>
                                          </p:val>
                                        </p:tav>
                                      </p:tavLst>
                                    </p:anim>
                                    <p:anim calcmode="lin" valueType="num">
                                      <p:cBhvr>
                                        <p:cTn id="16" dur="500" fill="hold"/>
                                        <p:tgtEl>
                                          <p:spTgt spid="616458"/>
                                        </p:tgtEl>
                                        <p:attrNameLst>
                                          <p:attrName>ppt_y</p:attrName>
                                        </p:attrNameLst>
                                      </p:cBhvr>
                                      <p:tavLst>
                                        <p:tav tm="0">
                                          <p:val>
                                            <p:strVal val="#ppt_y-#ppt_h/2"/>
                                          </p:val>
                                        </p:tav>
                                        <p:tav tm="100000">
                                          <p:val>
                                            <p:strVal val="#ppt_y"/>
                                          </p:val>
                                        </p:tav>
                                      </p:tavLst>
                                    </p:anim>
                                    <p:anim calcmode="lin" valueType="num">
                                      <p:cBhvr>
                                        <p:cTn id="17" dur="500" fill="hold"/>
                                        <p:tgtEl>
                                          <p:spTgt spid="616458"/>
                                        </p:tgtEl>
                                        <p:attrNameLst>
                                          <p:attrName>ppt_w</p:attrName>
                                        </p:attrNameLst>
                                      </p:cBhvr>
                                      <p:tavLst>
                                        <p:tav tm="0">
                                          <p:val>
                                            <p:strVal val="#ppt_w"/>
                                          </p:val>
                                        </p:tav>
                                        <p:tav tm="100000">
                                          <p:val>
                                            <p:strVal val="#ppt_w"/>
                                          </p:val>
                                        </p:tav>
                                      </p:tavLst>
                                    </p:anim>
                                    <p:anim calcmode="lin" valueType="num">
                                      <p:cBhvr>
                                        <p:cTn id="18" dur="500" fill="hold"/>
                                        <p:tgtEl>
                                          <p:spTgt spid="616458"/>
                                        </p:tgtEl>
                                        <p:attrNameLst>
                                          <p:attrName>ppt_h</p:attrName>
                                        </p:attrNameLst>
                                      </p:cBhvr>
                                      <p:tavLst>
                                        <p:tav tm="0">
                                          <p:val>
                                            <p:fltVal val="0"/>
                                          </p:val>
                                        </p:tav>
                                        <p:tav tm="100000">
                                          <p:val>
                                            <p:strVal val="#ppt_h"/>
                                          </p:val>
                                        </p:tav>
                                      </p:tavLst>
                                    </p:anim>
                                  </p:childTnLst>
                                </p:cTn>
                              </p:par>
                            </p:childTnLst>
                          </p:cTn>
                        </p:par>
                        <p:par>
                          <p:cTn id="19" fill="hold">
                            <p:stCondLst>
                              <p:cond delay="5500"/>
                            </p:stCondLst>
                            <p:childTnLst>
                              <p:par>
                                <p:cTn id="20" presetID="4" presetClass="entr" presetSubtype="32" fill="hold" grpId="0" nodeType="afterEffect">
                                  <p:stCondLst>
                                    <p:cond delay="0"/>
                                  </p:stCondLst>
                                  <p:childTnLst>
                                    <p:set>
                                      <p:cBhvr>
                                        <p:cTn id="21" dur="1" fill="hold">
                                          <p:stCondLst>
                                            <p:cond delay="0"/>
                                          </p:stCondLst>
                                        </p:cTn>
                                        <p:tgtEl>
                                          <p:spTgt spid="616453"/>
                                        </p:tgtEl>
                                        <p:attrNameLst>
                                          <p:attrName>style.visibility</p:attrName>
                                        </p:attrNameLst>
                                      </p:cBhvr>
                                      <p:to>
                                        <p:strVal val="visible"/>
                                      </p:to>
                                    </p:set>
                                    <p:animEffect transition="in" filter="box(out)">
                                      <p:cBhvr>
                                        <p:cTn id="22" dur="500"/>
                                        <p:tgtEl>
                                          <p:spTgt spid="616453"/>
                                        </p:tgtEl>
                                      </p:cBhvr>
                                    </p:animEffect>
                                  </p:childTnLst>
                                </p:cTn>
                              </p:par>
                            </p:childTnLst>
                          </p:cTn>
                        </p:par>
                        <p:par>
                          <p:cTn id="23" fill="hold">
                            <p:stCondLst>
                              <p:cond delay="6000"/>
                            </p:stCondLst>
                            <p:childTnLst>
                              <p:par>
                                <p:cTn id="24" presetID="4" presetClass="entr" presetSubtype="32" fill="hold" grpId="0" nodeType="afterEffect">
                                  <p:stCondLst>
                                    <p:cond delay="1000"/>
                                  </p:stCondLst>
                                  <p:childTnLst>
                                    <p:set>
                                      <p:cBhvr>
                                        <p:cTn id="25" dur="1" fill="hold">
                                          <p:stCondLst>
                                            <p:cond delay="0"/>
                                          </p:stCondLst>
                                        </p:cTn>
                                        <p:tgtEl>
                                          <p:spTgt spid="616461"/>
                                        </p:tgtEl>
                                        <p:attrNameLst>
                                          <p:attrName>style.visibility</p:attrName>
                                        </p:attrNameLst>
                                      </p:cBhvr>
                                      <p:to>
                                        <p:strVal val="visible"/>
                                      </p:to>
                                    </p:set>
                                    <p:animEffect transition="in" filter="box(out)">
                                      <p:cBhvr>
                                        <p:cTn id="26" dur="500"/>
                                        <p:tgtEl>
                                          <p:spTgt spid="616461"/>
                                        </p:tgtEl>
                                      </p:cBhvr>
                                    </p:animEffect>
                                  </p:childTnLst>
                                </p:cTn>
                              </p:par>
                            </p:childTnLst>
                          </p:cTn>
                        </p:par>
                        <p:par>
                          <p:cTn id="27" fill="hold">
                            <p:stCondLst>
                              <p:cond delay="7500"/>
                            </p:stCondLst>
                            <p:childTnLst>
                              <p:par>
                                <p:cTn id="28" presetID="17" presetClass="entr" presetSubtype="1" fill="hold" grpId="0" nodeType="afterEffect">
                                  <p:stCondLst>
                                    <p:cond delay="1000"/>
                                  </p:stCondLst>
                                  <p:childTnLst>
                                    <p:set>
                                      <p:cBhvr>
                                        <p:cTn id="29" dur="1" fill="hold">
                                          <p:stCondLst>
                                            <p:cond delay="0"/>
                                          </p:stCondLst>
                                        </p:cTn>
                                        <p:tgtEl>
                                          <p:spTgt spid="616459"/>
                                        </p:tgtEl>
                                        <p:attrNameLst>
                                          <p:attrName>style.visibility</p:attrName>
                                        </p:attrNameLst>
                                      </p:cBhvr>
                                      <p:to>
                                        <p:strVal val="visible"/>
                                      </p:to>
                                    </p:set>
                                    <p:anim calcmode="lin" valueType="num">
                                      <p:cBhvr>
                                        <p:cTn id="30" dur="500" fill="hold"/>
                                        <p:tgtEl>
                                          <p:spTgt spid="616459"/>
                                        </p:tgtEl>
                                        <p:attrNameLst>
                                          <p:attrName>ppt_x</p:attrName>
                                        </p:attrNameLst>
                                      </p:cBhvr>
                                      <p:tavLst>
                                        <p:tav tm="0">
                                          <p:val>
                                            <p:strVal val="#ppt_x"/>
                                          </p:val>
                                        </p:tav>
                                        <p:tav tm="100000">
                                          <p:val>
                                            <p:strVal val="#ppt_x"/>
                                          </p:val>
                                        </p:tav>
                                      </p:tavLst>
                                    </p:anim>
                                    <p:anim calcmode="lin" valueType="num">
                                      <p:cBhvr>
                                        <p:cTn id="31" dur="500" fill="hold"/>
                                        <p:tgtEl>
                                          <p:spTgt spid="616459"/>
                                        </p:tgtEl>
                                        <p:attrNameLst>
                                          <p:attrName>ppt_y</p:attrName>
                                        </p:attrNameLst>
                                      </p:cBhvr>
                                      <p:tavLst>
                                        <p:tav tm="0">
                                          <p:val>
                                            <p:strVal val="#ppt_y-#ppt_h/2"/>
                                          </p:val>
                                        </p:tav>
                                        <p:tav tm="100000">
                                          <p:val>
                                            <p:strVal val="#ppt_y"/>
                                          </p:val>
                                        </p:tav>
                                      </p:tavLst>
                                    </p:anim>
                                    <p:anim calcmode="lin" valueType="num">
                                      <p:cBhvr>
                                        <p:cTn id="32" dur="500" fill="hold"/>
                                        <p:tgtEl>
                                          <p:spTgt spid="616459"/>
                                        </p:tgtEl>
                                        <p:attrNameLst>
                                          <p:attrName>ppt_w</p:attrName>
                                        </p:attrNameLst>
                                      </p:cBhvr>
                                      <p:tavLst>
                                        <p:tav tm="0">
                                          <p:val>
                                            <p:strVal val="#ppt_w"/>
                                          </p:val>
                                        </p:tav>
                                        <p:tav tm="100000">
                                          <p:val>
                                            <p:strVal val="#ppt_w"/>
                                          </p:val>
                                        </p:tav>
                                      </p:tavLst>
                                    </p:anim>
                                    <p:anim calcmode="lin" valueType="num">
                                      <p:cBhvr>
                                        <p:cTn id="33" dur="500" fill="hold"/>
                                        <p:tgtEl>
                                          <p:spTgt spid="616459"/>
                                        </p:tgtEl>
                                        <p:attrNameLst>
                                          <p:attrName>ppt_h</p:attrName>
                                        </p:attrNameLst>
                                      </p:cBhvr>
                                      <p:tavLst>
                                        <p:tav tm="0">
                                          <p:val>
                                            <p:fltVal val="0"/>
                                          </p:val>
                                        </p:tav>
                                        <p:tav tm="100000">
                                          <p:val>
                                            <p:strVal val="#ppt_h"/>
                                          </p:val>
                                        </p:tav>
                                      </p:tavLst>
                                    </p:anim>
                                  </p:childTnLst>
                                </p:cTn>
                              </p:par>
                            </p:childTnLst>
                          </p:cTn>
                        </p:par>
                        <p:par>
                          <p:cTn id="34" fill="hold">
                            <p:stCondLst>
                              <p:cond delay="9000"/>
                            </p:stCondLst>
                            <p:childTnLst>
                              <p:par>
                                <p:cTn id="35" presetID="4" presetClass="entr" presetSubtype="32" fill="hold" grpId="0" nodeType="afterEffect">
                                  <p:stCondLst>
                                    <p:cond delay="1000"/>
                                  </p:stCondLst>
                                  <p:childTnLst>
                                    <p:set>
                                      <p:cBhvr>
                                        <p:cTn id="36" dur="1" fill="hold">
                                          <p:stCondLst>
                                            <p:cond delay="0"/>
                                          </p:stCondLst>
                                        </p:cTn>
                                        <p:tgtEl>
                                          <p:spTgt spid="616454"/>
                                        </p:tgtEl>
                                        <p:attrNameLst>
                                          <p:attrName>style.visibility</p:attrName>
                                        </p:attrNameLst>
                                      </p:cBhvr>
                                      <p:to>
                                        <p:strVal val="visible"/>
                                      </p:to>
                                    </p:set>
                                    <p:animEffect transition="in" filter="box(out)">
                                      <p:cBhvr>
                                        <p:cTn id="37" dur="500"/>
                                        <p:tgtEl>
                                          <p:spTgt spid="616454"/>
                                        </p:tgtEl>
                                      </p:cBhvr>
                                    </p:animEffect>
                                  </p:childTnLst>
                                </p:cTn>
                              </p:par>
                            </p:childTnLst>
                          </p:cTn>
                        </p:par>
                        <p:par>
                          <p:cTn id="38" fill="hold">
                            <p:stCondLst>
                              <p:cond delay="10500"/>
                            </p:stCondLst>
                            <p:childTnLst>
                              <p:par>
                                <p:cTn id="39" presetID="17" presetClass="entr" presetSubtype="1" fill="hold" nodeType="afterEffect">
                                  <p:stCondLst>
                                    <p:cond delay="1000"/>
                                  </p:stCondLst>
                                  <p:childTnLst>
                                    <p:set>
                                      <p:cBhvr>
                                        <p:cTn id="40" dur="1" fill="hold">
                                          <p:stCondLst>
                                            <p:cond delay="0"/>
                                          </p:stCondLst>
                                        </p:cTn>
                                        <p:tgtEl>
                                          <p:spTgt spid="616455"/>
                                        </p:tgtEl>
                                        <p:attrNameLst>
                                          <p:attrName>style.visibility</p:attrName>
                                        </p:attrNameLst>
                                      </p:cBhvr>
                                      <p:to>
                                        <p:strVal val="visible"/>
                                      </p:to>
                                    </p:set>
                                    <p:anim calcmode="lin" valueType="num">
                                      <p:cBhvr>
                                        <p:cTn id="41" dur="500" fill="hold"/>
                                        <p:tgtEl>
                                          <p:spTgt spid="616455"/>
                                        </p:tgtEl>
                                        <p:attrNameLst>
                                          <p:attrName>ppt_x</p:attrName>
                                        </p:attrNameLst>
                                      </p:cBhvr>
                                      <p:tavLst>
                                        <p:tav tm="0">
                                          <p:val>
                                            <p:strVal val="#ppt_x"/>
                                          </p:val>
                                        </p:tav>
                                        <p:tav tm="100000">
                                          <p:val>
                                            <p:strVal val="#ppt_x"/>
                                          </p:val>
                                        </p:tav>
                                      </p:tavLst>
                                    </p:anim>
                                    <p:anim calcmode="lin" valueType="num">
                                      <p:cBhvr>
                                        <p:cTn id="42" dur="500" fill="hold"/>
                                        <p:tgtEl>
                                          <p:spTgt spid="616455"/>
                                        </p:tgtEl>
                                        <p:attrNameLst>
                                          <p:attrName>ppt_y</p:attrName>
                                        </p:attrNameLst>
                                      </p:cBhvr>
                                      <p:tavLst>
                                        <p:tav tm="0">
                                          <p:val>
                                            <p:strVal val="#ppt_y-#ppt_h/2"/>
                                          </p:val>
                                        </p:tav>
                                        <p:tav tm="100000">
                                          <p:val>
                                            <p:strVal val="#ppt_y"/>
                                          </p:val>
                                        </p:tav>
                                      </p:tavLst>
                                    </p:anim>
                                    <p:anim calcmode="lin" valueType="num">
                                      <p:cBhvr>
                                        <p:cTn id="43" dur="500" fill="hold"/>
                                        <p:tgtEl>
                                          <p:spTgt spid="616455"/>
                                        </p:tgtEl>
                                        <p:attrNameLst>
                                          <p:attrName>ppt_w</p:attrName>
                                        </p:attrNameLst>
                                      </p:cBhvr>
                                      <p:tavLst>
                                        <p:tav tm="0">
                                          <p:val>
                                            <p:strVal val="#ppt_w"/>
                                          </p:val>
                                        </p:tav>
                                        <p:tav tm="100000">
                                          <p:val>
                                            <p:strVal val="#ppt_w"/>
                                          </p:val>
                                        </p:tav>
                                      </p:tavLst>
                                    </p:anim>
                                    <p:anim calcmode="lin" valueType="num">
                                      <p:cBhvr>
                                        <p:cTn id="44" dur="500" fill="hold"/>
                                        <p:tgtEl>
                                          <p:spTgt spid="616455"/>
                                        </p:tgtEl>
                                        <p:attrNameLst>
                                          <p:attrName>ppt_h</p:attrName>
                                        </p:attrNameLst>
                                      </p:cBhvr>
                                      <p:tavLst>
                                        <p:tav tm="0">
                                          <p:val>
                                            <p:fltVal val="0"/>
                                          </p:val>
                                        </p:tav>
                                        <p:tav tm="100000">
                                          <p:val>
                                            <p:strVal val="#ppt_h"/>
                                          </p:val>
                                        </p:tav>
                                      </p:tavLst>
                                    </p:anim>
                                  </p:childTnLst>
                                </p:cTn>
                              </p:par>
                            </p:childTnLst>
                          </p:cTn>
                        </p:par>
                        <p:par>
                          <p:cTn id="45" fill="hold">
                            <p:stCondLst>
                              <p:cond delay="12000"/>
                            </p:stCondLst>
                            <p:childTnLst>
                              <p:par>
                                <p:cTn id="46" presetID="4" presetClass="entr" presetSubtype="32" fill="hold" grpId="0" nodeType="afterEffect">
                                  <p:stCondLst>
                                    <p:cond delay="1000"/>
                                  </p:stCondLst>
                                  <p:childTnLst>
                                    <p:set>
                                      <p:cBhvr>
                                        <p:cTn id="47" dur="1" fill="hold">
                                          <p:stCondLst>
                                            <p:cond delay="0"/>
                                          </p:stCondLst>
                                        </p:cTn>
                                        <p:tgtEl>
                                          <p:spTgt spid="616452"/>
                                        </p:tgtEl>
                                        <p:attrNameLst>
                                          <p:attrName>style.visibility</p:attrName>
                                        </p:attrNameLst>
                                      </p:cBhvr>
                                      <p:to>
                                        <p:strVal val="visible"/>
                                      </p:to>
                                    </p:set>
                                    <p:animEffect transition="in" filter="box(out)">
                                      <p:cBhvr>
                                        <p:cTn id="48" dur="500"/>
                                        <p:tgtEl>
                                          <p:spTgt spid="616452"/>
                                        </p:tgtEl>
                                      </p:cBhvr>
                                    </p:animEffect>
                                  </p:childTnLst>
                                </p:cTn>
                              </p:par>
                            </p:childTnLst>
                          </p:cTn>
                        </p:par>
                      </p:childTnLst>
                    </p:cTn>
                  </p:par>
                  <p:par>
                    <p:cTn id="49" fill="hold">
                      <p:stCondLst>
                        <p:cond delay="indefinite"/>
                      </p:stCondLst>
                      <p:childTnLst>
                        <p:par>
                          <p:cTn id="50" fill="hold">
                            <p:stCondLst>
                              <p:cond delay="0"/>
                            </p:stCondLst>
                            <p:childTnLst>
                              <p:par>
                                <p:cTn id="51" presetID="5" presetClass="entr" presetSubtype="10" fill="hold" grpId="0" nodeType="clickEffect">
                                  <p:stCondLst>
                                    <p:cond delay="0"/>
                                  </p:stCondLst>
                                  <p:childTnLst>
                                    <p:set>
                                      <p:cBhvr>
                                        <p:cTn id="52" dur="1" fill="hold">
                                          <p:stCondLst>
                                            <p:cond delay="0"/>
                                          </p:stCondLst>
                                        </p:cTn>
                                        <p:tgtEl>
                                          <p:spTgt spid="616451"/>
                                        </p:tgtEl>
                                        <p:attrNameLst>
                                          <p:attrName>style.visibility</p:attrName>
                                        </p:attrNameLst>
                                      </p:cBhvr>
                                      <p:to>
                                        <p:strVal val="visible"/>
                                      </p:to>
                                    </p:set>
                                    <p:animEffect transition="in" filter="checkerboard(across)">
                                      <p:cBhvr>
                                        <p:cTn id="53" dur="500"/>
                                        <p:tgtEl>
                                          <p:spTgt spid="616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450" grpId="0" autoUpdateAnimBg="0"/>
      <p:bldP spid="616451" grpId="0" autoUpdateAnimBg="0"/>
      <p:bldP spid="616452" grpId="0" animBg="1" autoUpdateAnimBg="0"/>
      <p:bldP spid="616453" grpId="0" animBg="1" autoUpdateAnimBg="0"/>
      <p:bldP spid="616454" grpId="0" animBg="1" autoUpdateAnimBg="0"/>
      <p:bldP spid="616458" grpId="0" animBg="1"/>
      <p:bldP spid="616459" grpId="0" animBg="1"/>
      <p:bldP spid="616460" grpId="0" animBg="1" autoUpdateAnimBg="0"/>
      <p:bldP spid="616461" grpId="0" animBg="1" autoUpdateAnimBg="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ChangeArrowheads="1"/>
          </p:cNvSpPr>
          <p:nvPr/>
        </p:nvSpPr>
        <p:spPr bwMode="auto">
          <a:xfrm>
            <a:off x="628650" y="303213"/>
            <a:ext cx="4476750" cy="2778125"/>
          </a:xfrm>
          <a:prstGeom prst="rect">
            <a:avLst/>
          </a:prstGeom>
          <a:noFill/>
          <a:ln w="9525">
            <a:noFill/>
            <a:miter lim="800000"/>
            <a:headEnd type="none" w="sm" len="med"/>
            <a:tailEnd/>
          </a:ln>
          <a:effectLst/>
        </p:spPr>
        <p:txBody>
          <a:bodyPr lIns="90000" tIns="46800" rIns="90000" bIns="46800" anchor="ctr">
            <a:spAutoFit/>
          </a:bodyPr>
          <a:lstStyle/>
          <a:p>
            <a:pPr algn="l">
              <a:lnSpc>
                <a:spcPct val="160000"/>
              </a:lnSpc>
            </a:pPr>
            <a:r>
              <a:rPr lang="zh-CN" altLang="en-US" sz="2000" b="1" i="1">
                <a:solidFill>
                  <a:srgbClr val="008000"/>
                </a:solidFill>
              </a:rPr>
              <a:t>例如：</a:t>
            </a:r>
          </a:p>
          <a:p>
            <a:pPr algn="l">
              <a:lnSpc>
                <a:spcPct val="160000"/>
              </a:lnSpc>
            </a:pPr>
            <a:r>
              <a:rPr lang="en-US" altLang="zh-CN" sz="1800"/>
              <a:t>class  B  { public : int  b ;} ;</a:t>
            </a:r>
          </a:p>
          <a:p>
            <a:pPr algn="l">
              <a:lnSpc>
                <a:spcPct val="160000"/>
              </a:lnSpc>
            </a:pPr>
            <a:r>
              <a:rPr lang="en-US" altLang="zh-CN" sz="1800"/>
              <a:t>class  B1 : public  B { private : int  b1 ; } ;</a:t>
            </a:r>
          </a:p>
          <a:p>
            <a:pPr algn="l">
              <a:lnSpc>
                <a:spcPct val="160000"/>
              </a:lnSpc>
            </a:pPr>
            <a:r>
              <a:rPr lang="en-US" altLang="zh-CN" sz="1800"/>
              <a:t>class  B2 : public  B { private : int  b2 ; } ;</a:t>
            </a:r>
          </a:p>
          <a:p>
            <a:pPr algn="l">
              <a:lnSpc>
                <a:spcPct val="160000"/>
              </a:lnSpc>
            </a:pPr>
            <a:r>
              <a:rPr lang="en-US" altLang="zh-CN" sz="1800"/>
              <a:t>class  C : public  B1 , public  B2 </a:t>
            </a:r>
          </a:p>
          <a:p>
            <a:pPr algn="l">
              <a:lnSpc>
                <a:spcPct val="160000"/>
              </a:lnSpc>
            </a:pPr>
            <a:r>
              <a:rPr lang="en-US" altLang="zh-CN" sz="1800"/>
              <a:t>    { public : int  f ( ) ;  private : int  d ; } ;</a:t>
            </a:r>
          </a:p>
        </p:txBody>
      </p:sp>
      <p:sp>
        <p:nvSpPr>
          <p:cNvPr id="617475" name="Rectangle 3"/>
          <p:cNvSpPr>
            <a:spLocks noChangeArrowheads="1"/>
          </p:cNvSpPr>
          <p:nvPr/>
        </p:nvSpPr>
        <p:spPr bwMode="auto">
          <a:xfrm>
            <a:off x="5943600" y="3095625"/>
            <a:ext cx="1889125" cy="431800"/>
          </a:xfrm>
          <a:prstGeom prst="rect">
            <a:avLst/>
          </a:prstGeom>
          <a:solidFill>
            <a:srgbClr val="FFFF00"/>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C { f () , d }</a:t>
            </a:r>
          </a:p>
        </p:txBody>
      </p:sp>
      <p:sp>
        <p:nvSpPr>
          <p:cNvPr id="617476" name="Rectangle 4"/>
          <p:cNvSpPr>
            <a:spLocks noChangeArrowheads="1"/>
          </p:cNvSpPr>
          <p:nvPr/>
        </p:nvSpPr>
        <p:spPr bwMode="auto">
          <a:xfrm>
            <a:off x="4953000" y="2009775"/>
            <a:ext cx="1606550" cy="431800"/>
          </a:xfrm>
          <a:prstGeom prst="rect">
            <a:avLst/>
          </a:prstGeom>
          <a:solidFill>
            <a:srgbClr val="99FF99"/>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pPr>
              <a:lnSpc>
                <a:spcPct val="80000"/>
              </a:lnSpc>
            </a:pPr>
            <a:r>
              <a:rPr lang="en-US" altLang="zh-CN" sz="1800"/>
              <a:t>class B1 { b1 }</a:t>
            </a:r>
          </a:p>
        </p:txBody>
      </p:sp>
      <p:sp>
        <p:nvSpPr>
          <p:cNvPr id="617477" name="Rectangle 5"/>
          <p:cNvSpPr>
            <a:spLocks noChangeArrowheads="1"/>
          </p:cNvSpPr>
          <p:nvPr/>
        </p:nvSpPr>
        <p:spPr bwMode="auto">
          <a:xfrm>
            <a:off x="7205663" y="2009775"/>
            <a:ext cx="1606550" cy="431800"/>
          </a:xfrm>
          <a:prstGeom prst="rect">
            <a:avLst/>
          </a:prstGeom>
          <a:solidFill>
            <a:srgbClr val="99FF99"/>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B2 {b2} </a:t>
            </a:r>
          </a:p>
        </p:txBody>
      </p:sp>
      <p:grpSp>
        <p:nvGrpSpPr>
          <p:cNvPr id="617478" name="Group 6"/>
          <p:cNvGrpSpPr>
            <a:grpSpLocks/>
          </p:cNvGrpSpPr>
          <p:nvPr/>
        </p:nvGrpSpPr>
        <p:grpSpPr bwMode="auto">
          <a:xfrm>
            <a:off x="5753100" y="2419350"/>
            <a:ext cx="2252663" cy="620713"/>
            <a:chOff x="1968" y="2364"/>
            <a:chExt cx="1884" cy="684"/>
          </a:xfrm>
        </p:grpSpPr>
        <p:sp>
          <p:nvSpPr>
            <p:cNvPr id="617479" name="Line 7"/>
            <p:cNvSpPr>
              <a:spLocks noChangeShapeType="1"/>
            </p:cNvSpPr>
            <p:nvPr/>
          </p:nvSpPr>
          <p:spPr bwMode="auto">
            <a:xfrm>
              <a:off x="1968" y="2376"/>
              <a:ext cx="912" cy="672"/>
            </a:xfrm>
            <a:prstGeom prst="line">
              <a:avLst/>
            </a:prstGeom>
            <a:noFill/>
            <a:ln w="38100">
              <a:solidFill>
                <a:srgbClr val="C0C0C0"/>
              </a:solidFill>
              <a:round/>
              <a:headEnd type="stealth" w="lg" len="lg"/>
              <a:tailEnd type="none" w="lg"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17480" name="Line 8"/>
            <p:cNvSpPr>
              <a:spLocks noChangeShapeType="1"/>
            </p:cNvSpPr>
            <p:nvPr/>
          </p:nvSpPr>
          <p:spPr bwMode="auto">
            <a:xfrm flipH="1">
              <a:off x="2880" y="2364"/>
              <a:ext cx="972" cy="684"/>
            </a:xfrm>
            <a:prstGeom prst="line">
              <a:avLst/>
            </a:prstGeom>
            <a:noFill/>
            <a:ln w="38100">
              <a:solidFill>
                <a:srgbClr val="C0C0C0"/>
              </a:solidFill>
              <a:round/>
              <a:headEnd type="stealth" w="lg" len="lg"/>
              <a:tailEnd type="none" w="lg"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617481" name="Line 9"/>
          <p:cNvSpPr>
            <a:spLocks noChangeShapeType="1"/>
          </p:cNvSpPr>
          <p:nvPr/>
        </p:nvSpPr>
        <p:spPr bwMode="auto">
          <a:xfrm flipV="1">
            <a:off x="5781675" y="1352550"/>
            <a:ext cx="0" cy="620713"/>
          </a:xfrm>
          <a:prstGeom prst="line">
            <a:avLst/>
          </a:prstGeom>
          <a:noFill/>
          <a:ln w="38100">
            <a:solidFill>
              <a:srgbClr val="C0C0C0"/>
            </a:solidFill>
            <a:round/>
            <a:headEnd/>
            <a:tailEnd type="stealth" w="lg"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17482" name="Line 10"/>
          <p:cNvSpPr>
            <a:spLocks noChangeShapeType="1"/>
          </p:cNvSpPr>
          <p:nvPr/>
        </p:nvSpPr>
        <p:spPr bwMode="auto">
          <a:xfrm flipH="1" flipV="1">
            <a:off x="8034338" y="1368425"/>
            <a:ext cx="0" cy="615950"/>
          </a:xfrm>
          <a:prstGeom prst="line">
            <a:avLst/>
          </a:prstGeom>
          <a:noFill/>
          <a:ln w="38100">
            <a:solidFill>
              <a:srgbClr val="C0C0C0"/>
            </a:solidFill>
            <a:round/>
            <a:headEnd/>
            <a:tailEnd type="stealth" w="lg"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17483" name="Rectangle 11"/>
          <p:cNvSpPr>
            <a:spLocks noChangeArrowheads="1"/>
          </p:cNvSpPr>
          <p:nvPr/>
        </p:nvSpPr>
        <p:spPr bwMode="auto">
          <a:xfrm>
            <a:off x="5016500" y="946150"/>
            <a:ext cx="1606550" cy="431800"/>
          </a:xfrm>
          <a:prstGeom prst="rect">
            <a:avLst/>
          </a:prstGeom>
          <a:solidFill>
            <a:srgbClr val="FFCC66"/>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  {  </a:t>
            </a:r>
            <a:r>
              <a:rPr lang="en-US" altLang="zh-CN" sz="1800" b="1">
                <a:solidFill>
                  <a:schemeClr val="accent2"/>
                </a:solidFill>
              </a:rPr>
              <a:t>b</a:t>
            </a:r>
            <a:r>
              <a:rPr lang="en-US" altLang="zh-CN" sz="1800"/>
              <a:t> }</a:t>
            </a:r>
          </a:p>
        </p:txBody>
      </p:sp>
      <p:sp>
        <p:nvSpPr>
          <p:cNvPr id="617484" name="Rectangle 12"/>
          <p:cNvSpPr>
            <a:spLocks noChangeArrowheads="1"/>
          </p:cNvSpPr>
          <p:nvPr/>
        </p:nvSpPr>
        <p:spPr bwMode="auto">
          <a:xfrm>
            <a:off x="7208838" y="962025"/>
            <a:ext cx="1606550" cy="431800"/>
          </a:xfrm>
          <a:prstGeom prst="rect">
            <a:avLst/>
          </a:prstGeom>
          <a:solidFill>
            <a:srgbClr val="FFCC66"/>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  {  </a:t>
            </a:r>
            <a:r>
              <a:rPr lang="en-US" altLang="zh-CN" sz="1800" b="1">
                <a:solidFill>
                  <a:schemeClr val="accent2"/>
                </a:solidFill>
              </a:rPr>
              <a:t>b </a:t>
            </a:r>
            <a:r>
              <a:rPr lang="en-US" altLang="zh-CN" sz="1800"/>
              <a:t>}</a:t>
            </a:r>
          </a:p>
        </p:txBody>
      </p:sp>
      <p:sp>
        <p:nvSpPr>
          <p:cNvPr id="617485" name="Rectangle 13"/>
          <p:cNvSpPr>
            <a:spLocks noChangeArrowheads="1"/>
          </p:cNvSpPr>
          <p:nvPr/>
        </p:nvSpPr>
        <p:spPr bwMode="auto">
          <a:xfrm>
            <a:off x="625475" y="3143250"/>
            <a:ext cx="4860925" cy="3165475"/>
          </a:xfrm>
          <a:prstGeom prst="rect">
            <a:avLst/>
          </a:prstGeom>
          <a:noFill/>
          <a:ln w="9525">
            <a:noFill/>
            <a:miter lim="800000"/>
            <a:headEnd type="none" w="sm" len="med"/>
            <a:tailEnd/>
          </a:ln>
          <a:effectLst/>
        </p:spPr>
        <p:txBody>
          <a:bodyPr lIns="90000" tIns="46800" rIns="90000" bIns="46800" anchor="ctr">
            <a:spAutoFit/>
          </a:bodyPr>
          <a:lstStyle/>
          <a:p>
            <a:pPr algn="l">
              <a:lnSpc>
                <a:spcPct val="140000"/>
              </a:lnSpc>
            </a:pPr>
            <a:r>
              <a:rPr lang="en-US" altLang="zh-CN" sz="1800"/>
              <a:t>#include&lt;iostream&gt;</a:t>
            </a:r>
          </a:p>
          <a:p>
            <a:pPr algn="l">
              <a:lnSpc>
                <a:spcPct val="140000"/>
              </a:lnSpc>
            </a:pPr>
            <a:r>
              <a:rPr lang="en-US" altLang="zh-CN" sz="1800"/>
              <a:t>using namespace std ;</a:t>
            </a:r>
          </a:p>
          <a:p>
            <a:pPr algn="l">
              <a:lnSpc>
                <a:spcPct val="140000"/>
              </a:lnSpc>
            </a:pPr>
            <a:r>
              <a:rPr lang="en-US" altLang="zh-CN" sz="1800"/>
              <a:t>int main ()	</a:t>
            </a:r>
          </a:p>
          <a:p>
            <a:pPr algn="l">
              <a:lnSpc>
                <a:spcPct val="140000"/>
              </a:lnSpc>
            </a:pPr>
            <a:r>
              <a:rPr lang="en-US" altLang="zh-CN" sz="1800"/>
              <a:t>{ C  c ;</a:t>
            </a:r>
          </a:p>
          <a:p>
            <a:pPr algn="l">
              <a:lnSpc>
                <a:spcPct val="140000"/>
              </a:lnSpc>
            </a:pPr>
            <a:r>
              <a:rPr lang="en-US" altLang="zh-CN" sz="1800"/>
              <a:t>  c . B1 :: b = 5 ;       c . B2 :: b = 10 ;</a:t>
            </a:r>
          </a:p>
          <a:p>
            <a:pPr algn="l">
              <a:lnSpc>
                <a:spcPct val="140000"/>
              </a:lnSpc>
            </a:pPr>
            <a:r>
              <a:rPr lang="en-US" altLang="zh-CN" sz="1800"/>
              <a:t>  cout &lt;&lt; </a:t>
            </a:r>
            <a:r>
              <a:rPr lang="en-US" altLang="zh-CN" sz="1800" b="1"/>
              <a:t>"</a:t>
            </a:r>
            <a:r>
              <a:rPr lang="en-US" altLang="zh-CN" sz="1800"/>
              <a:t>path B1==&gt; </a:t>
            </a:r>
            <a:r>
              <a:rPr lang="en-US" altLang="zh-CN" sz="1800" b="1"/>
              <a:t>"</a:t>
            </a:r>
            <a:r>
              <a:rPr lang="en-US" altLang="zh-CN" sz="1800"/>
              <a:t> &lt;&lt; c . B1 :: b &lt;&lt; endl ;</a:t>
            </a:r>
          </a:p>
          <a:p>
            <a:pPr algn="l">
              <a:lnSpc>
                <a:spcPct val="140000"/>
              </a:lnSpc>
            </a:pPr>
            <a:r>
              <a:rPr lang="en-US" altLang="zh-CN" sz="1800"/>
              <a:t>  cout &lt;&lt; </a:t>
            </a:r>
            <a:r>
              <a:rPr lang="en-US" altLang="zh-CN" sz="1800" b="1"/>
              <a:t>"</a:t>
            </a:r>
            <a:r>
              <a:rPr lang="en-US" altLang="zh-CN" sz="1800"/>
              <a:t>path B2==&gt; </a:t>
            </a:r>
            <a:r>
              <a:rPr lang="en-US" altLang="zh-CN" sz="1800" b="1"/>
              <a:t>"</a:t>
            </a:r>
            <a:r>
              <a:rPr lang="en-US" altLang="zh-CN" sz="1800"/>
              <a:t> &lt;&lt; c . B2 :: b &lt;&lt; endl ;</a:t>
            </a:r>
          </a:p>
          <a:p>
            <a:pPr algn="l">
              <a:lnSpc>
                <a:spcPct val="140000"/>
              </a:lnSpc>
            </a:pPr>
            <a:r>
              <a:rPr lang="en-US" altLang="zh-CN" sz="1800"/>
              <a:t>}</a:t>
            </a:r>
          </a:p>
        </p:txBody>
      </p:sp>
      <p:sp>
        <p:nvSpPr>
          <p:cNvPr id="617487" name="Rectangle 15"/>
          <p:cNvSpPr>
            <a:spLocks noGrp="1" noChangeArrowheads="1"/>
          </p:cNvSpPr>
          <p:nvPr>
            <p:ph type="title" idx="4294967295"/>
          </p:nvPr>
        </p:nvSpPr>
        <p:spPr>
          <a:xfrm>
            <a:off x="838200" y="260350"/>
            <a:ext cx="7543800" cy="1143000"/>
          </a:xfrm>
          <a:prstGeom prst="rect">
            <a:avLst/>
          </a:prstGeom>
        </p:spPr>
        <p:txBody>
          <a:bodyPr/>
          <a:lstStyle/>
          <a:p>
            <a:r>
              <a:rPr lang="en-US" altLang="zh-CN" sz="100" dirty="0">
                <a:solidFill>
                  <a:schemeClr val="bg1"/>
                </a:solidFill>
              </a:rPr>
              <a:t>8.5.2  </a:t>
            </a:r>
            <a:r>
              <a:rPr lang="zh-CN" altLang="en-US" sz="100" dirty="0">
                <a:solidFill>
                  <a:schemeClr val="bg1"/>
                </a:solidFill>
              </a:rPr>
              <a:t>虚基类</a:t>
            </a:r>
          </a:p>
        </p:txBody>
      </p:sp>
      <p:pic>
        <p:nvPicPr>
          <p:cNvPr id="617489" name="Picture 17"/>
          <p:cNvPicPr>
            <a:picLocks noChangeAspect="1" noChangeArrowheads="1"/>
          </p:cNvPicPr>
          <p:nvPr/>
        </p:nvPicPr>
        <p:blipFill>
          <a:blip r:embed="rId2"/>
          <a:srcRect/>
          <a:stretch>
            <a:fillRect/>
          </a:stretch>
        </p:blipFill>
        <p:spPr bwMode="auto">
          <a:xfrm>
            <a:off x="5435600" y="4365625"/>
            <a:ext cx="3405188" cy="14398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fill="hold" grpId="0" nodeType="afterEffect">
                                  <p:stCondLst>
                                    <p:cond delay="1000"/>
                                  </p:stCondLst>
                                  <p:childTnLst>
                                    <p:set>
                                      <p:cBhvr>
                                        <p:cTn id="6" dur="1" fill="hold">
                                          <p:stCondLst>
                                            <p:cond delay="0"/>
                                          </p:stCondLst>
                                        </p:cTn>
                                        <p:tgtEl>
                                          <p:spTgt spid="617485"/>
                                        </p:tgtEl>
                                        <p:attrNameLst>
                                          <p:attrName>style.visibility</p:attrName>
                                        </p:attrNameLst>
                                      </p:cBhvr>
                                      <p:to>
                                        <p:strVal val="visible"/>
                                      </p:to>
                                    </p:set>
                                    <p:animEffect transition="in" filter="checkerboard(down)">
                                      <p:cBhvr>
                                        <p:cTn id="7" dur="500"/>
                                        <p:tgtEl>
                                          <p:spTgt spid="61748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7489"/>
                                        </p:tgtEl>
                                        <p:attrNameLst>
                                          <p:attrName>style.visibility</p:attrName>
                                        </p:attrNameLst>
                                      </p:cBhvr>
                                      <p:to>
                                        <p:strVal val="visible"/>
                                      </p:to>
                                    </p:set>
                                    <p:animEffect transition="in" filter="blinds(horizontal)">
                                      <p:cBhvr>
                                        <p:cTn id="12" dur="500"/>
                                        <p:tgtEl>
                                          <p:spTgt spid="6174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485" grpId="0"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9" name="Rectangle 3"/>
          <p:cNvSpPr>
            <a:spLocks noChangeArrowheads="1"/>
          </p:cNvSpPr>
          <p:nvPr/>
        </p:nvSpPr>
        <p:spPr bwMode="auto">
          <a:xfrm>
            <a:off x="628650" y="303213"/>
            <a:ext cx="4476750" cy="2778125"/>
          </a:xfrm>
          <a:prstGeom prst="rect">
            <a:avLst/>
          </a:prstGeom>
          <a:noFill/>
          <a:ln w="9525">
            <a:noFill/>
            <a:miter lim="800000"/>
            <a:headEnd type="none" w="sm" len="med"/>
            <a:tailEnd/>
          </a:ln>
          <a:effectLst/>
        </p:spPr>
        <p:txBody>
          <a:bodyPr lIns="90000" tIns="46800" rIns="90000" bIns="46800" anchor="ctr">
            <a:spAutoFit/>
          </a:bodyPr>
          <a:lstStyle/>
          <a:p>
            <a:pPr algn="l">
              <a:lnSpc>
                <a:spcPct val="160000"/>
              </a:lnSpc>
            </a:pPr>
            <a:r>
              <a:rPr lang="zh-CN" altLang="en-US" sz="2000" b="1" i="1">
                <a:solidFill>
                  <a:srgbClr val="008000"/>
                </a:solidFill>
              </a:rPr>
              <a:t>例如：</a:t>
            </a:r>
          </a:p>
          <a:p>
            <a:pPr algn="l">
              <a:lnSpc>
                <a:spcPct val="160000"/>
              </a:lnSpc>
            </a:pPr>
            <a:r>
              <a:rPr lang="en-US" altLang="zh-CN" sz="1800"/>
              <a:t>class  B  { public : int  b ;} ;</a:t>
            </a:r>
          </a:p>
          <a:p>
            <a:pPr algn="l">
              <a:lnSpc>
                <a:spcPct val="160000"/>
              </a:lnSpc>
            </a:pPr>
            <a:r>
              <a:rPr lang="en-US" altLang="zh-CN" sz="1800"/>
              <a:t>class  B1 : public  B { private : int  b1 ; } ;</a:t>
            </a:r>
          </a:p>
          <a:p>
            <a:pPr algn="l">
              <a:lnSpc>
                <a:spcPct val="160000"/>
              </a:lnSpc>
            </a:pPr>
            <a:r>
              <a:rPr lang="en-US" altLang="zh-CN" sz="1800"/>
              <a:t>class  B2 : public  B { private : int  b2 ; } ;</a:t>
            </a:r>
          </a:p>
          <a:p>
            <a:pPr algn="l">
              <a:lnSpc>
                <a:spcPct val="160000"/>
              </a:lnSpc>
            </a:pPr>
            <a:r>
              <a:rPr lang="en-US" altLang="zh-CN" sz="1800"/>
              <a:t>class  C : public  B1 , public  B2 </a:t>
            </a:r>
          </a:p>
          <a:p>
            <a:pPr algn="l">
              <a:lnSpc>
                <a:spcPct val="160000"/>
              </a:lnSpc>
            </a:pPr>
            <a:r>
              <a:rPr lang="en-US" altLang="zh-CN" sz="1800"/>
              <a:t>    { public : int  f ( ) ;  private : int  d ; } ;</a:t>
            </a:r>
          </a:p>
        </p:txBody>
      </p:sp>
      <p:sp>
        <p:nvSpPr>
          <p:cNvPr id="618500" name="Rectangle 4"/>
          <p:cNvSpPr>
            <a:spLocks noChangeArrowheads="1"/>
          </p:cNvSpPr>
          <p:nvPr/>
        </p:nvSpPr>
        <p:spPr bwMode="auto">
          <a:xfrm>
            <a:off x="5943600" y="3095625"/>
            <a:ext cx="1889125" cy="431800"/>
          </a:xfrm>
          <a:prstGeom prst="rect">
            <a:avLst/>
          </a:prstGeom>
          <a:solidFill>
            <a:srgbClr val="FFFF00"/>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C { f () , d }</a:t>
            </a:r>
          </a:p>
        </p:txBody>
      </p:sp>
      <p:sp>
        <p:nvSpPr>
          <p:cNvPr id="618501" name="Rectangle 5"/>
          <p:cNvSpPr>
            <a:spLocks noChangeArrowheads="1"/>
          </p:cNvSpPr>
          <p:nvPr/>
        </p:nvSpPr>
        <p:spPr bwMode="auto">
          <a:xfrm>
            <a:off x="4953000" y="2009775"/>
            <a:ext cx="1606550" cy="431800"/>
          </a:xfrm>
          <a:prstGeom prst="rect">
            <a:avLst/>
          </a:prstGeom>
          <a:solidFill>
            <a:srgbClr val="99FF99"/>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pPr>
              <a:lnSpc>
                <a:spcPct val="80000"/>
              </a:lnSpc>
            </a:pPr>
            <a:r>
              <a:rPr lang="en-US" altLang="zh-CN" sz="1800"/>
              <a:t>class B1 { b1 }</a:t>
            </a:r>
          </a:p>
        </p:txBody>
      </p:sp>
      <p:sp>
        <p:nvSpPr>
          <p:cNvPr id="618502" name="Rectangle 6"/>
          <p:cNvSpPr>
            <a:spLocks noChangeArrowheads="1"/>
          </p:cNvSpPr>
          <p:nvPr/>
        </p:nvSpPr>
        <p:spPr bwMode="auto">
          <a:xfrm>
            <a:off x="7205663" y="2009775"/>
            <a:ext cx="1606550" cy="431800"/>
          </a:xfrm>
          <a:prstGeom prst="rect">
            <a:avLst/>
          </a:prstGeom>
          <a:solidFill>
            <a:srgbClr val="99FF99"/>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B2 {b2} </a:t>
            </a:r>
          </a:p>
        </p:txBody>
      </p:sp>
      <p:grpSp>
        <p:nvGrpSpPr>
          <p:cNvPr id="618503" name="Group 7"/>
          <p:cNvGrpSpPr>
            <a:grpSpLocks/>
          </p:cNvGrpSpPr>
          <p:nvPr/>
        </p:nvGrpSpPr>
        <p:grpSpPr bwMode="auto">
          <a:xfrm>
            <a:off x="5753100" y="2419350"/>
            <a:ext cx="2252663" cy="620713"/>
            <a:chOff x="1968" y="2364"/>
            <a:chExt cx="1884" cy="684"/>
          </a:xfrm>
        </p:grpSpPr>
        <p:sp>
          <p:nvSpPr>
            <p:cNvPr id="618504" name="Line 8"/>
            <p:cNvSpPr>
              <a:spLocks noChangeShapeType="1"/>
            </p:cNvSpPr>
            <p:nvPr/>
          </p:nvSpPr>
          <p:spPr bwMode="auto">
            <a:xfrm>
              <a:off x="1968" y="2376"/>
              <a:ext cx="912" cy="672"/>
            </a:xfrm>
            <a:prstGeom prst="line">
              <a:avLst/>
            </a:prstGeom>
            <a:noFill/>
            <a:ln w="38100">
              <a:solidFill>
                <a:srgbClr val="C0C0C0"/>
              </a:solidFill>
              <a:round/>
              <a:headEnd type="stealth" w="med" len="lg"/>
              <a:tailEnd type="none" w="lg"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18505" name="Line 9"/>
            <p:cNvSpPr>
              <a:spLocks noChangeShapeType="1"/>
            </p:cNvSpPr>
            <p:nvPr/>
          </p:nvSpPr>
          <p:spPr bwMode="auto">
            <a:xfrm flipH="1">
              <a:off x="2880" y="2364"/>
              <a:ext cx="972" cy="684"/>
            </a:xfrm>
            <a:prstGeom prst="line">
              <a:avLst/>
            </a:prstGeom>
            <a:noFill/>
            <a:ln w="38100">
              <a:solidFill>
                <a:srgbClr val="C0C0C0"/>
              </a:solidFill>
              <a:round/>
              <a:headEnd type="stealth" w="med" len="lg"/>
              <a:tailEnd type="none" w="lg"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618506" name="Line 10"/>
          <p:cNvSpPr>
            <a:spLocks noChangeShapeType="1"/>
          </p:cNvSpPr>
          <p:nvPr/>
        </p:nvSpPr>
        <p:spPr bwMode="auto">
          <a:xfrm flipV="1">
            <a:off x="5781675" y="1352550"/>
            <a:ext cx="0" cy="620713"/>
          </a:xfrm>
          <a:prstGeom prst="line">
            <a:avLst/>
          </a:prstGeom>
          <a:noFill/>
          <a:ln w="38100">
            <a:solidFill>
              <a:srgbClr val="C0C0C0"/>
            </a:solidFill>
            <a:round/>
            <a:headEnd/>
            <a:tailEnd type="stealth" w="lg"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18507" name="Line 11"/>
          <p:cNvSpPr>
            <a:spLocks noChangeShapeType="1"/>
          </p:cNvSpPr>
          <p:nvPr/>
        </p:nvSpPr>
        <p:spPr bwMode="auto">
          <a:xfrm flipH="1" flipV="1">
            <a:off x="8034338" y="1368425"/>
            <a:ext cx="0" cy="615950"/>
          </a:xfrm>
          <a:prstGeom prst="line">
            <a:avLst/>
          </a:prstGeom>
          <a:noFill/>
          <a:ln w="38100">
            <a:solidFill>
              <a:srgbClr val="C0C0C0"/>
            </a:solidFill>
            <a:round/>
            <a:headEnd/>
            <a:tailEnd type="stealth" w="lg"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18508" name="Rectangle 12"/>
          <p:cNvSpPr>
            <a:spLocks noChangeArrowheads="1"/>
          </p:cNvSpPr>
          <p:nvPr/>
        </p:nvSpPr>
        <p:spPr bwMode="auto">
          <a:xfrm>
            <a:off x="5016500" y="946150"/>
            <a:ext cx="1606550" cy="431800"/>
          </a:xfrm>
          <a:prstGeom prst="rect">
            <a:avLst/>
          </a:prstGeom>
          <a:solidFill>
            <a:srgbClr val="FFCC66"/>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  {  </a:t>
            </a:r>
            <a:r>
              <a:rPr lang="en-US" altLang="zh-CN" sz="1800" b="1">
                <a:solidFill>
                  <a:schemeClr val="accent2"/>
                </a:solidFill>
              </a:rPr>
              <a:t>b</a:t>
            </a:r>
            <a:r>
              <a:rPr lang="en-US" altLang="zh-CN" sz="1800"/>
              <a:t> }</a:t>
            </a:r>
          </a:p>
        </p:txBody>
      </p:sp>
      <p:sp>
        <p:nvSpPr>
          <p:cNvPr id="618509" name="Rectangle 13"/>
          <p:cNvSpPr>
            <a:spLocks noChangeArrowheads="1"/>
          </p:cNvSpPr>
          <p:nvPr/>
        </p:nvSpPr>
        <p:spPr bwMode="auto">
          <a:xfrm>
            <a:off x="7208838" y="962025"/>
            <a:ext cx="1606550" cy="431800"/>
          </a:xfrm>
          <a:prstGeom prst="rect">
            <a:avLst/>
          </a:prstGeom>
          <a:solidFill>
            <a:srgbClr val="FFCC66"/>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  {  </a:t>
            </a:r>
            <a:r>
              <a:rPr lang="en-US" altLang="zh-CN" sz="1800" b="1">
                <a:solidFill>
                  <a:schemeClr val="accent2"/>
                </a:solidFill>
              </a:rPr>
              <a:t>b </a:t>
            </a:r>
            <a:r>
              <a:rPr lang="en-US" altLang="zh-CN" sz="1800"/>
              <a:t>}</a:t>
            </a:r>
          </a:p>
        </p:txBody>
      </p:sp>
      <p:grpSp>
        <p:nvGrpSpPr>
          <p:cNvPr id="618510" name="Group 14"/>
          <p:cNvGrpSpPr>
            <a:grpSpLocks/>
          </p:cNvGrpSpPr>
          <p:nvPr/>
        </p:nvGrpSpPr>
        <p:grpSpPr bwMode="auto">
          <a:xfrm>
            <a:off x="704850" y="3689350"/>
            <a:ext cx="1390650" cy="2182813"/>
            <a:chOff x="624" y="2153"/>
            <a:chExt cx="876" cy="1375"/>
          </a:xfrm>
        </p:grpSpPr>
        <p:sp>
          <p:nvSpPr>
            <p:cNvPr id="618511" name="Rectangle 15"/>
            <p:cNvSpPr>
              <a:spLocks noChangeArrowheads="1"/>
            </p:cNvSpPr>
            <p:nvPr/>
          </p:nvSpPr>
          <p:spPr bwMode="auto">
            <a:xfrm>
              <a:off x="624" y="2153"/>
              <a:ext cx="876" cy="271"/>
            </a:xfrm>
            <a:prstGeom prst="rect">
              <a:avLst/>
            </a:prstGeom>
            <a:solidFill>
              <a:srgbClr val="FFCC66"/>
            </a:solidFill>
            <a:ln w="9525">
              <a:solidFill>
                <a:schemeClr val="tx1"/>
              </a:solidFill>
              <a:miter lim="800000"/>
              <a:headEnd type="none" w="sm" len="med"/>
              <a:tailEnd/>
            </a:ln>
            <a:effectLst>
              <a:outerShdw dist="45791" dir="18221404" algn="ctr" rotWithShape="0">
                <a:srgbClr val="808080"/>
              </a:outerShdw>
            </a:effectLst>
          </p:spPr>
          <p:txBody>
            <a:bodyPr wrap="none" lIns="90000" tIns="46800" rIns="90000" bIns="46800" anchor="ctr"/>
            <a:lstStyle/>
            <a:p>
              <a:r>
                <a:rPr lang="en-US" altLang="zh-CN" sz="1800"/>
                <a:t>c.b</a:t>
              </a:r>
            </a:p>
          </p:txBody>
        </p:sp>
        <p:sp>
          <p:nvSpPr>
            <p:cNvPr id="618512" name="Rectangle 16"/>
            <p:cNvSpPr>
              <a:spLocks noChangeArrowheads="1"/>
            </p:cNvSpPr>
            <p:nvPr/>
          </p:nvSpPr>
          <p:spPr bwMode="auto">
            <a:xfrm>
              <a:off x="624" y="2429"/>
              <a:ext cx="876" cy="271"/>
            </a:xfrm>
            <a:prstGeom prst="rect">
              <a:avLst/>
            </a:prstGeom>
            <a:solidFill>
              <a:srgbClr val="99FF99"/>
            </a:solidFill>
            <a:ln w="9525">
              <a:solidFill>
                <a:schemeClr val="tx1"/>
              </a:solidFill>
              <a:miter lim="800000"/>
              <a:headEnd type="none" w="sm" len="med"/>
              <a:tailEnd/>
            </a:ln>
            <a:effectLst>
              <a:outerShdw dist="45791" dir="18221404" algn="ctr" rotWithShape="0">
                <a:srgbClr val="808080"/>
              </a:outerShdw>
            </a:effectLst>
          </p:spPr>
          <p:txBody>
            <a:bodyPr wrap="none" lIns="90000" tIns="46800" rIns="90000" bIns="46800" anchor="ctr"/>
            <a:lstStyle/>
            <a:p>
              <a:r>
                <a:rPr lang="en-US" altLang="zh-CN" sz="1800"/>
                <a:t>c.b1</a:t>
              </a:r>
            </a:p>
          </p:txBody>
        </p:sp>
        <p:sp>
          <p:nvSpPr>
            <p:cNvPr id="618513" name="Rectangle 17"/>
            <p:cNvSpPr>
              <a:spLocks noChangeArrowheads="1"/>
            </p:cNvSpPr>
            <p:nvPr/>
          </p:nvSpPr>
          <p:spPr bwMode="auto">
            <a:xfrm>
              <a:off x="624" y="2705"/>
              <a:ext cx="876" cy="271"/>
            </a:xfrm>
            <a:prstGeom prst="rect">
              <a:avLst/>
            </a:prstGeom>
            <a:solidFill>
              <a:srgbClr val="FFCC66"/>
            </a:solidFill>
            <a:ln w="9525">
              <a:solidFill>
                <a:schemeClr val="tx1"/>
              </a:solidFill>
              <a:miter lim="800000"/>
              <a:headEnd type="none" w="sm" len="med"/>
              <a:tailEnd/>
            </a:ln>
            <a:effectLst>
              <a:outerShdw dist="45791" dir="18221404" algn="ctr" rotWithShape="0">
                <a:srgbClr val="808080"/>
              </a:outerShdw>
            </a:effectLst>
          </p:spPr>
          <p:txBody>
            <a:bodyPr wrap="none" lIns="90000" tIns="46800" rIns="90000" bIns="46800" anchor="ctr"/>
            <a:lstStyle/>
            <a:p>
              <a:r>
                <a:rPr lang="en-US" altLang="zh-CN" sz="1800"/>
                <a:t>c.b</a:t>
              </a:r>
            </a:p>
          </p:txBody>
        </p:sp>
        <p:sp>
          <p:nvSpPr>
            <p:cNvPr id="618514" name="Rectangle 18"/>
            <p:cNvSpPr>
              <a:spLocks noChangeArrowheads="1"/>
            </p:cNvSpPr>
            <p:nvPr/>
          </p:nvSpPr>
          <p:spPr bwMode="auto">
            <a:xfrm>
              <a:off x="624" y="2981"/>
              <a:ext cx="876" cy="271"/>
            </a:xfrm>
            <a:prstGeom prst="rect">
              <a:avLst/>
            </a:prstGeom>
            <a:solidFill>
              <a:srgbClr val="99FF99"/>
            </a:solidFill>
            <a:ln w="9525">
              <a:solidFill>
                <a:schemeClr val="tx1"/>
              </a:solidFill>
              <a:miter lim="800000"/>
              <a:headEnd type="none" w="sm" len="med"/>
              <a:tailEnd/>
            </a:ln>
            <a:effectLst>
              <a:outerShdw dist="45791" dir="18221404" algn="ctr" rotWithShape="0">
                <a:srgbClr val="808080"/>
              </a:outerShdw>
            </a:effectLst>
          </p:spPr>
          <p:txBody>
            <a:bodyPr wrap="none" lIns="90000" tIns="46800" rIns="90000" bIns="46800" anchor="ctr"/>
            <a:lstStyle/>
            <a:p>
              <a:r>
                <a:rPr lang="en-US" altLang="zh-CN" sz="1800"/>
                <a:t>c.b2</a:t>
              </a:r>
            </a:p>
          </p:txBody>
        </p:sp>
        <p:sp>
          <p:nvSpPr>
            <p:cNvPr id="618515" name="Rectangle 19"/>
            <p:cNvSpPr>
              <a:spLocks noChangeArrowheads="1"/>
            </p:cNvSpPr>
            <p:nvPr/>
          </p:nvSpPr>
          <p:spPr bwMode="auto">
            <a:xfrm>
              <a:off x="624" y="3257"/>
              <a:ext cx="876" cy="271"/>
            </a:xfrm>
            <a:prstGeom prst="rect">
              <a:avLst/>
            </a:prstGeom>
            <a:solidFill>
              <a:srgbClr val="FFFFCC"/>
            </a:solidFill>
            <a:ln w="9525">
              <a:solidFill>
                <a:schemeClr val="tx1"/>
              </a:solidFill>
              <a:miter lim="800000"/>
              <a:headEnd type="none" w="sm" len="med"/>
              <a:tailEnd/>
            </a:ln>
            <a:effectLst>
              <a:outerShdw dist="45791" dir="18221404" algn="ctr" rotWithShape="0">
                <a:srgbClr val="808080"/>
              </a:outerShdw>
            </a:effectLst>
          </p:spPr>
          <p:txBody>
            <a:bodyPr wrap="none" lIns="90000" tIns="46800" rIns="90000" bIns="46800" anchor="ctr"/>
            <a:lstStyle/>
            <a:p>
              <a:r>
                <a:rPr lang="en-US" altLang="zh-CN" sz="1800"/>
                <a:t>c.d</a:t>
              </a:r>
            </a:p>
          </p:txBody>
        </p:sp>
      </p:grpSp>
      <p:grpSp>
        <p:nvGrpSpPr>
          <p:cNvPr id="618516" name="Group 20"/>
          <p:cNvGrpSpPr>
            <a:grpSpLocks/>
          </p:cNvGrpSpPr>
          <p:nvPr/>
        </p:nvGrpSpPr>
        <p:grpSpPr bwMode="auto">
          <a:xfrm>
            <a:off x="2076450" y="3689350"/>
            <a:ext cx="2571750" cy="2190750"/>
            <a:chOff x="1536" y="2585"/>
            <a:chExt cx="1947" cy="1380"/>
          </a:xfrm>
        </p:grpSpPr>
        <p:sp>
          <p:nvSpPr>
            <p:cNvPr id="618517" name="Line 21"/>
            <p:cNvSpPr>
              <a:spLocks noChangeShapeType="1"/>
            </p:cNvSpPr>
            <p:nvPr/>
          </p:nvSpPr>
          <p:spPr bwMode="auto">
            <a:xfrm>
              <a:off x="1548" y="2585"/>
              <a:ext cx="1935" cy="0"/>
            </a:xfrm>
            <a:prstGeom prst="line">
              <a:avLst/>
            </a:prstGeom>
            <a:noFill/>
            <a:ln w="9525">
              <a:solidFill>
                <a:schemeClr val="tx1"/>
              </a:solidFill>
              <a:round/>
              <a:headEnd type="none" w="lg" len="lg"/>
              <a:tailEnd type="none" w="lg" len="lg"/>
            </a:ln>
            <a:effectLst/>
          </p:spPr>
          <p:txBody>
            <a:bodyPr wrap="none" lIns="90000" tIns="46800" rIns="90000" bIns="46800" anchor="ctr"/>
            <a:lstStyle/>
            <a:p>
              <a:endParaRPr lang="zh-CN" altLang="en-US"/>
            </a:p>
          </p:txBody>
        </p:sp>
        <p:sp>
          <p:nvSpPr>
            <p:cNvPr id="618518" name="Line 22"/>
            <p:cNvSpPr>
              <a:spLocks noChangeShapeType="1"/>
            </p:cNvSpPr>
            <p:nvPr/>
          </p:nvSpPr>
          <p:spPr bwMode="auto">
            <a:xfrm flipV="1">
              <a:off x="1560" y="3965"/>
              <a:ext cx="1923" cy="0"/>
            </a:xfrm>
            <a:prstGeom prst="line">
              <a:avLst/>
            </a:prstGeom>
            <a:noFill/>
            <a:ln w="9525">
              <a:solidFill>
                <a:schemeClr val="tx1"/>
              </a:solidFill>
              <a:round/>
              <a:headEnd type="none" w="lg" len="lg"/>
              <a:tailEnd type="none" w="lg" len="lg"/>
            </a:ln>
            <a:effectLst/>
          </p:spPr>
          <p:txBody>
            <a:bodyPr wrap="none" lIns="90000" tIns="46800" rIns="90000" bIns="46800" anchor="ctr"/>
            <a:lstStyle/>
            <a:p>
              <a:endParaRPr lang="zh-CN" altLang="en-US"/>
            </a:p>
          </p:txBody>
        </p:sp>
        <p:sp>
          <p:nvSpPr>
            <p:cNvPr id="618519" name="Line 23"/>
            <p:cNvSpPr>
              <a:spLocks noChangeShapeType="1"/>
            </p:cNvSpPr>
            <p:nvPr/>
          </p:nvSpPr>
          <p:spPr bwMode="auto">
            <a:xfrm>
              <a:off x="1548" y="2856"/>
              <a:ext cx="768" cy="0"/>
            </a:xfrm>
            <a:prstGeom prst="line">
              <a:avLst/>
            </a:prstGeom>
            <a:noFill/>
            <a:ln w="9525">
              <a:solidFill>
                <a:schemeClr val="tx1"/>
              </a:solidFill>
              <a:round/>
              <a:headEnd type="none" w="lg" len="lg"/>
              <a:tailEnd type="none" w="lg" len="lg"/>
            </a:ln>
            <a:effectLst/>
          </p:spPr>
          <p:txBody>
            <a:bodyPr wrap="none" lIns="90000" tIns="46800" rIns="90000" bIns="46800" anchor="ctr"/>
            <a:lstStyle/>
            <a:p>
              <a:endParaRPr lang="zh-CN" altLang="en-US"/>
            </a:p>
          </p:txBody>
        </p:sp>
        <p:sp>
          <p:nvSpPr>
            <p:cNvPr id="618520" name="Line 24"/>
            <p:cNvSpPr>
              <a:spLocks noChangeShapeType="1"/>
            </p:cNvSpPr>
            <p:nvPr/>
          </p:nvSpPr>
          <p:spPr bwMode="auto">
            <a:xfrm>
              <a:off x="1548" y="3408"/>
              <a:ext cx="768" cy="5"/>
            </a:xfrm>
            <a:prstGeom prst="line">
              <a:avLst/>
            </a:prstGeom>
            <a:noFill/>
            <a:ln w="9525">
              <a:solidFill>
                <a:schemeClr val="tx1"/>
              </a:solidFill>
              <a:round/>
              <a:headEnd type="none" w="lg" len="lg"/>
              <a:tailEnd type="none" w="lg" len="lg"/>
            </a:ln>
            <a:effectLst/>
          </p:spPr>
          <p:txBody>
            <a:bodyPr wrap="none" lIns="90000" tIns="46800" rIns="90000" bIns="46800" anchor="ctr"/>
            <a:lstStyle/>
            <a:p>
              <a:endParaRPr lang="zh-CN" altLang="en-US"/>
            </a:p>
          </p:txBody>
        </p:sp>
        <p:sp>
          <p:nvSpPr>
            <p:cNvPr id="618521" name="Line 25"/>
            <p:cNvSpPr>
              <a:spLocks noChangeShapeType="1"/>
            </p:cNvSpPr>
            <p:nvPr/>
          </p:nvSpPr>
          <p:spPr bwMode="auto">
            <a:xfrm>
              <a:off x="1548" y="3132"/>
              <a:ext cx="1380" cy="0"/>
            </a:xfrm>
            <a:prstGeom prst="line">
              <a:avLst/>
            </a:prstGeom>
            <a:noFill/>
            <a:ln w="9525">
              <a:solidFill>
                <a:schemeClr val="tx1"/>
              </a:solidFill>
              <a:round/>
              <a:headEnd type="none" w="lg" len="lg"/>
              <a:tailEnd type="none" w="lg" len="lg"/>
            </a:ln>
            <a:effectLst/>
          </p:spPr>
          <p:txBody>
            <a:bodyPr wrap="none" lIns="90000" tIns="46800" rIns="90000" bIns="46800" anchor="ctr"/>
            <a:lstStyle/>
            <a:p>
              <a:endParaRPr lang="zh-CN" altLang="en-US"/>
            </a:p>
          </p:txBody>
        </p:sp>
        <p:sp>
          <p:nvSpPr>
            <p:cNvPr id="618522" name="Line 26"/>
            <p:cNvSpPr>
              <a:spLocks noChangeShapeType="1"/>
            </p:cNvSpPr>
            <p:nvPr/>
          </p:nvSpPr>
          <p:spPr bwMode="auto">
            <a:xfrm flipV="1">
              <a:off x="1536" y="3684"/>
              <a:ext cx="1380" cy="0"/>
            </a:xfrm>
            <a:prstGeom prst="line">
              <a:avLst/>
            </a:prstGeom>
            <a:noFill/>
            <a:ln w="9525">
              <a:solidFill>
                <a:schemeClr val="tx1"/>
              </a:solidFill>
              <a:round/>
              <a:headEnd type="none" w="lg" len="lg"/>
              <a:tailEnd type="none" w="lg" len="lg"/>
            </a:ln>
            <a:effectLst/>
          </p:spPr>
          <p:txBody>
            <a:bodyPr wrap="none" lIns="90000" tIns="46800" rIns="90000" bIns="46800" anchor="ctr"/>
            <a:lstStyle/>
            <a:p>
              <a:endParaRPr lang="zh-CN" altLang="en-US"/>
            </a:p>
          </p:txBody>
        </p:sp>
        <p:sp>
          <p:nvSpPr>
            <p:cNvPr id="618523" name="Line 27"/>
            <p:cNvSpPr>
              <a:spLocks noChangeShapeType="1"/>
            </p:cNvSpPr>
            <p:nvPr/>
          </p:nvSpPr>
          <p:spPr bwMode="auto">
            <a:xfrm>
              <a:off x="1968" y="2585"/>
              <a:ext cx="0" cy="276"/>
            </a:xfrm>
            <a:prstGeom prst="line">
              <a:avLst/>
            </a:prstGeom>
            <a:noFill/>
            <a:ln w="28575">
              <a:solidFill>
                <a:schemeClr val="tx1"/>
              </a:solidFill>
              <a:round/>
              <a:headEnd type="stealth" w="lg" len="lg"/>
              <a:tailEnd type="stealth" w="lg" len="lg"/>
            </a:ln>
            <a:effectLst/>
          </p:spPr>
          <p:txBody>
            <a:bodyPr wrap="none" lIns="90000" tIns="46800" rIns="90000" bIns="46800" anchor="ctr"/>
            <a:lstStyle/>
            <a:p>
              <a:endParaRPr lang="zh-CN" altLang="en-US"/>
            </a:p>
          </p:txBody>
        </p:sp>
        <p:sp>
          <p:nvSpPr>
            <p:cNvPr id="618524" name="Line 28"/>
            <p:cNvSpPr>
              <a:spLocks noChangeShapeType="1"/>
            </p:cNvSpPr>
            <p:nvPr/>
          </p:nvSpPr>
          <p:spPr bwMode="auto">
            <a:xfrm>
              <a:off x="1968" y="3137"/>
              <a:ext cx="0" cy="276"/>
            </a:xfrm>
            <a:prstGeom prst="line">
              <a:avLst/>
            </a:prstGeom>
            <a:noFill/>
            <a:ln w="28575">
              <a:solidFill>
                <a:schemeClr val="tx1"/>
              </a:solidFill>
              <a:round/>
              <a:headEnd type="stealth" w="lg" len="lg"/>
              <a:tailEnd type="stealth" w="lg" len="lg"/>
            </a:ln>
            <a:effectLst/>
          </p:spPr>
          <p:txBody>
            <a:bodyPr wrap="none" lIns="90000" tIns="46800" rIns="90000" bIns="46800" anchor="ctr"/>
            <a:lstStyle/>
            <a:p>
              <a:endParaRPr lang="zh-CN" altLang="en-US"/>
            </a:p>
          </p:txBody>
        </p:sp>
        <p:sp>
          <p:nvSpPr>
            <p:cNvPr id="618525" name="Line 29"/>
            <p:cNvSpPr>
              <a:spLocks noChangeShapeType="1"/>
            </p:cNvSpPr>
            <p:nvPr/>
          </p:nvSpPr>
          <p:spPr bwMode="auto">
            <a:xfrm>
              <a:off x="2520" y="2585"/>
              <a:ext cx="0" cy="547"/>
            </a:xfrm>
            <a:prstGeom prst="line">
              <a:avLst/>
            </a:prstGeom>
            <a:noFill/>
            <a:ln w="28575">
              <a:solidFill>
                <a:schemeClr val="tx1"/>
              </a:solidFill>
              <a:round/>
              <a:headEnd type="stealth" w="lg" len="lg"/>
              <a:tailEnd type="stealth" w="lg" len="lg"/>
            </a:ln>
            <a:effectLst/>
          </p:spPr>
          <p:txBody>
            <a:bodyPr wrap="none" lIns="90000" tIns="46800" rIns="90000" bIns="46800" anchor="ctr"/>
            <a:lstStyle/>
            <a:p>
              <a:endParaRPr lang="zh-CN" altLang="en-US"/>
            </a:p>
          </p:txBody>
        </p:sp>
        <p:sp>
          <p:nvSpPr>
            <p:cNvPr id="618526" name="Line 30"/>
            <p:cNvSpPr>
              <a:spLocks noChangeShapeType="1"/>
            </p:cNvSpPr>
            <p:nvPr/>
          </p:nvSpPr>
          <p:spPr bwMode="auto">
            <a:xfrm>
              <a:off x="2520" y="3149"/>
              <a:ext cx="0" cy="523"/>
            </a:xfrm>
            <a:prstGeom prst="line">
              <a:avLst/>
            </a:prstGeom>
            <a:noFill/>
            <a:ln w="28575">
              <a:solidFill>
                <a:schemeClr val="tx1"/>
              </a:solidFill>
              <a:round/>
              <a:headEnd type="stealth" w="lg" len="lg"/>
              <a:tailEnd type="stealth" w="lg" len="lg"/>
            </a:ln>
            <a:effectLst/>
          </p:spPr>
          <p:txBody>
            <a:bodyPr wrap="none" lIns="90000" tIns="46800" rIns="90000" bIns="46800" anchor="ctr"/>
            <a:lstStyle/>
            <a:p>
              <a:endParaRPr lang="zh-CN" altLang="en-US"/>
            </a:p>
          </p:txBody>
        </p:sp>
        <p:sp>
          <p:nvSpPr>
            <p:cNvPr id="618527" name="Line 31"/>
            <p:cNvSpPr>
              <a:spLocks noChangeShapeType="1"/>
            </p:cNvSpPr>
            <p:nvPr/>
          </p:nvSpPr>
          <p:spPr bwMode="auto">
            <a:xfrm>
              <a:off x="3132" y="2585"/>
              <a:ext cx="0" cy="1375"/>
            </a:xfrm>
            <a:prstGeom prst="line">
              <a:avLst/>
            </a:prstGeom>
            <a:noFill/>
            <a:ln w="28575">
              <a:solidFill>
                <a:schemeClr val="tx1"/>
              </a:solidFill>
              <a:round/>
              <a:headEnd type="stealth" w="lg" len="lg"/>
              <a:tailEnd type="stealth" w="lg" len="lg"/>
            </a:ln>
            <a:effectLst/>
          </p:spPr>
          <p:txBody>
            <a:bodyPr wrap="none" lIns="90000" tIns="46800" rIns="90000" bIns="46800" anchor="ctr"/>
            <a:lstStyle/>
            <a:p>
              <a:endParaRPr lang="zh-CN" altLang="en-US"/>
            </a:p>
          </p:txBody>
        </p:sp>
        <p:sp>
          <p:nvSpPr>
            <p:cNvPr id="618528" name="Text Box 32"/>
            <p:cNvSpPr txBox="1">
              <a:spLocks noChangeArrowheads="1"/>
            </p:cNvSpPr>
            <p:nvPr/>
          </p:nvSpPr>
          <p:spPr bwMode="auto">
            <a:xfrm>
              <a:off x="2085" y="2630"/>
              <a:ext cx="253" cy="231"/>
            </a:xfrm>
            <a:prstGeom prst="rect">
              <a:avLst/>
            </a:prstGeom>
            <a:noFill/>
            <a:ln w="9525">
              <a:noFill/>
              <a:miter lim="800000"/>
              <a:headEnd type="none" w="sm" len="med"/>
              <a:tailEnd/>
            </a:ln>
            <a:effectLst/>
          </p:spPr>
          <p:txBody>
            <a:bodyPr wrap="none" lIns="90000" tIns="46800" rIns="90000" bIns="46800" anchor="ctr">
              <a:spAutoFit/>
            </a:bodyPr>
            <a:lstStyle/>
            <a:p>
              <a:r>
                <a:rPr lang="en-US" altLang="zh-CN" sz="1800" b="1">
                  <a:solidFill>
                    <a:srgbClr val="FF9900"/>
                  </a:solidFill>
                  <a:effectLst>
                    <a:outerShdw blurRad="38100" dist="38100" dir="2700000" algn="tl">
                      <a:srgbClr val="000000"/>
                    </a:outerShdw>
                  </a:effectLst>
                </a:rPr>
                <a:t>B</a:t>
              </a:r>
              <a:endParaRPr lang="en-US" altLang="zh-CN" sz="1800" b="1">
                <a:solidFill>
                  <a:srgbClr val="FFCC66"/>
                </a:solidFill>
                <a:effectLst>
                  <a:outerShdw blurRad="38100" dist="38100" dir="2700000" algn="tl">
                    <a:srgbClr val="000000"/>
                  </a:outerShdw>
                </a:effectLst>
              </a:endParaRPr>
            </a:p>
          </p:txBody>
        </p:sp>
        <p:sp>
          <p:nvSpPr>
            <p:cNvPr id="618529" name="Text Box 33"/>
            <p:cNvSpPr txBox="1">
              <a:spLocks noChangeArrowheads="1"/>
            </p:cNvSpPr>
            <p:nvPr/>
          </p:nvSpPr>
          <p:spPr bwMode="auto">
            <a:xfrm>
              <a:off x="2085" y="3182"/>
              <a:ext cx="253" cy="231"/>
            </a:xfrm>
            <a:prstGeom prst="rect">
              <a:avLst/>
            </a:prstGeom>
            <a:noFill/>
            <a:ln w="9525">
              <a:noFill/>
              <a:miter lim="800000"/>
              <a:headEnd type="none" w="sm" len="med"/>
              <a:tailEnd/>
            </a:ln>
            <a:effectLst/>
          </p:spPr>
          <p:txBody>
            <a:bodyPr wrap="none" lIns="90000" tIns="46800" rIns="90000" bIns="46800" anchor="ctr">
              <a:spAutoFit/>
            </a:bodyPr>
            <a:lstStyle/>
            <a:p>
              <a:r>
                <a:rPr lang="en-US" altLang="zh-CN" sz="1800" b="1">
                  <a:solidFill>
                    <a:srgbClr val="FF9900"/>
                  </a:solidFill>
                  <a:effectLst>
                    <a:outerShdw blurRad="38100" dist="38100" dir="2700000" algn="tl">
                      <a:srgbClr val="000000"/>
                    </a:outerShdw>
                  </a:effectLst>
                </a:rPr>
                <a:t>B</a:t>
              </a:r>
            </a:p>
          </p:txBody>
        </p:sp>
        <p:sp>
          <p:nvSpPr>
            <p:cNvPr id="618530" name="Text Box 34"/>
            <p:cNvSpPr txBox="1">
              <a:spLocks noChangeArrowheads="1"/>
            </p:cNvSpPr>
            <p:nvPr/>
          </p:nvSpPr>
          <p:spPr bwMode="auto">
            <a:xfrm>
              <a:off x="2531" y="2753"/>
              <a:ext cx="339" cy="231"/>
            </a:xfrm>
            <a:prstGeom prst="rect">
              <a:avLst/>
            </a:prstGeom>
            <a:noFill/>
            <a:ln w="9525">
              <a:noFill/>
              <a:miter lim="800000"/>
              <a:headEnd type="none" w="sm" len="med"/>
              <a:tailEnd/>
            </a:ln>
            <a:effectLst/>
          </p:spPr>
          <p:txBody>
            <a:bodyPr wrap="none" lIns="90000" tIns="46800" rIns="90000" bIns="46800" anchor="ctr">
              <a:spAutoFit/>
            </a:bodyPr>
            <a:lstStyle/>
            <a:p>
              <a:r>
                <a:rPr lang="en-US" altLang="zh-CN" sz="1800" b="1">
                  <a:solidFill>
                    <a:srgbClr val="339933"/>
                  </a:solidFill>
                  <a:effectLst>
                    <a:outerShdw blurRad="38100" dist="38100" dir="2700000" algn="tl">
                      <a:srgbClr val="000000"/>
                    </a:outerShdw>
                  </a:effectLst>
                </a:rPr>
                <a:t>B1</a:t>
              </a:r>
              <a:endParaRPr lang="en-US" altLang="zh-CN" sz="1800" b="1">
                <a:solidFill>
                  <a:srgbClr val="99FF99"/>
                </a:solidFill>
                <a:effectLst>
                  <a:outerShdw blurRad="38100" dist="38100" dir="2700000" algn="tl">
                    <a:srgbClr val="000000"/>
                  </a:outerShdw>
                </a:effectLst>
              </a:endParaRPr>
            </a:p>
          </p:txBody>
        </p:sp>
        <p:sp>
          <p:nvSpPr>
            <p:cNvPr id="618531" name="Text Box 35"/>
            <p:cNvSpPr txBox="1">
              <a:spLocks noChangeArrowheads="1"/>
            </p:cNvSpPr>
            <p:nvPr/>
          </p:nvSpPr>
          <p:spPr bwMode="auto">
            <a:xfrm>
              <a:off x="2531" y="3293"/>
              <a:ext cx="339" cy="231"/>
            </a:xfrm>
            <a:prstGeom prst="rect">
              <a:avLst/>
            </a:prstGeom>
            <a:noFill/>
            <a:ln w="9525">
              <a:noFill/>
              <a:miter lim="800000"/>
              <a:headEnd type="none" w="sm" len="med"/>
              <a:tailEnd/>
            </a:ln>
            <a:effectLst/>
          </p:spPr>
          <p:txBody>
            <a:bodyPr wrap="none" lIns="90000" tIns="46800" rIns="90000" bIns="46800" anchor="ctr">
              <a:spAutoFit/>
            </a:bodyPr>
            <a:lstStyle/>
            <a:p>
              <a:r>
                <a:rPr lang="en-US" altLang="zh-CN" sz="1800" b="1">
                  <a:solidFill>
                    <a:srgbClr val="339933"/>
                  </a:solidFill>
                  <a:effectLst>
                    <a:outerShdw blurRad="38100" dist="38100" dir="2700000" algn="tl">
                      <a:srgbClr val="000000"/>
                    </a:outerShdw>
                  </a:effectLst>
                </a:rPr>
                <a:t>B2</a:t>
              </a:r>
              <a:endParaRPr lang="en-US" altLang="zh-CN" sz="1800" b="1">
                <a:solidFill>
                  <a:srgbClr val="99FF99"/>
                </a:solidFill>
                <a:effectLst>
                  <a:outerShdw blurRad="38100" dist="38100" dir="2700000" algn="tl">
                    <a:srgbClr val="000000"/>
                  </a:outerShdw>
                </a:effectLst>
              </a:endParaRPr>
            </a:p>
          </p:txBody>
        </p:sp>
        <p:sp>
          <p:nvSpPr>
            <p:cNvPr id="618532" name="Text Box 36"/>
            <p:cNvSpPr txBox="1">
              <a:spLocks noChangeArrowheads="1"/>
            </p:cNvSpPr>
            <p:nvPr/>
          </p:nvSpPr>
          <p:spPr bwMode="auto">
            <a:xfrm>
              <a:off x="3157" y="3190"/>
              <a:ext cx="262" cy="231"/>
            </a:xfrm>
            <a:prstGeom prst="rect">
              <a:avLst/>
            </a:prstGeom>
            <a:noFill/>
            <a:ln w="9525">
              <a:noFill/>
              <a:miter lim="800000"/>
              <a:headEnd type="none" w="sm" len="med"/>
              <a:tailEnd/>
            </a:ln>
            <a:effectLst/>
          </p:spPr>
          <p:txBody>
            <a:bodyPr wrap="none" lIns="90000" tIns="46800" rIns="90000" bIns="46800" anchor="ctr">
              <a:spAutoFit/>
            </a:bodyPr>
            <a:lstStyle/>
            <a:p>
              <a:r>
                <a:rPr lang="en-US" altLang="zh-CN" sz="1800" b="1">
                  <a:effectLst>
                    <a:outerShdw blurRad="38100" dist="38100" dir="2700000" algn="tl">
                      <a:srgbClr val="FFFFFF"/>
                    </a:outerShdw>
                  </a:effectLst>
                </a:rPr>
                <a:t>C</a:t>
              </a:r>
              <a:endParaRPr lang="en-US" altLang="zh-CN" sz="1800" b="1">
                <a:solidFill>
                  <a:srgbClr val="FFFF00"/>
                </a:solidFill>
                <a:effectLst>
                  <a:outerShdw blurRad="38100" dist="38100" dir="2700000" algn="tl">
                    <a:srgbClr val="000000"/>
                  </a:outerShdw>
                </a:effectLst>
              </a:endParaRPr>
            </a:p>
          </p:txBody>
        </p:sp>
      </p:grpSp>
      <p:sp>
        <p:nvSpPr>
          <p:cNvPr id="618533" name="Text Box 37"/>
          <p:cNvSpPr txBox="1">
            <a:spLocks noChangeArrowheads="1"/>
          </p:cNvSpPr>
          <p:nvPr/>
        </p:nvSpPr>
        <p:spPr bwMode="auto">
          <a:xfrm>
            <a:off x="385763" y="3246438"/>
            <a:ext cx="3876675" cy="366712"/>
          </a:xfrm>
          <a:prstGeom prst="rect">
            <a:avLst/>
          </a:prstGeom>
          <a:noFill/>
          <a:ln w="9525">
            <a:noFill/>
            <a:miter lim="800000"/>
            <a:headEnd type="none" w="sm" len="med"/>
            <a:tailEnd/>
          </a:ln>
          <a:effectLst/>
        </p:spPr>
        <p:txBody>
          <a:bodyPr wrap="none" lIns="90000" tIns="46800" rIns="90000" bIns="46800" anchor="ctr">
            <a:spAutoFit/>
          </a:bodyPr>
          <a:lstStyle/>
          <a:p>
            <a:pPr algn="l"/>
            <a:r>
              <a:rPr lang="zh-CN" altLang="en-US" sz="1800" b="1" i="1">
                <a:solidFill>
                  <a:srgbClr val="008000"/>
                </a:solidFill>
              </a:rPr>
              <a:t>多重派生类 </a:t>
            </a:r>
            <a:r>
              <a:rPr lang="en-US" altLang="zh-CN" sz="1800" b="1" i="1">
                <a:solidFill>
                  <a:srgbClr val="008000"/>
                </a:solidFill>
              </a:rPr>
              <a:t>C </a:t>
            </a:r>
            <a:r>
              <a:rPr lang="zh-CN" altLang="en-US" sz="1800" b="1" i="1">
                <a:solidFill>
                  <a:srgbClr val="008000"/>
                </a:solidFill>
              </a:rPr>
              <a:t>的对象的存储结构示意</a:t>
            </a:r>
          </a:p>
        </p:txBody>
      </p:sp>
      <p:sp>
        <p:nvSpPr>
          <p:cNvPr id="618534" name="AutoShape 38"/>
          <p:cNvSpPr>
            <a:spLocks noChangeArrowheads="1"/>
          </p:cNvSpPr>
          <p:nvPr/>
        </p:nvSpPr>
        <p:spPr bwMode="auto">
          <a:xfrm flipH="1">
            <a:off x="5167313" y="3460750"/>
            <a:ext cx="3671887" cy="2643188"/>
          </a:xfrm>
          <a:prstGeom prst="horizontalScroll">
            <a:avLst>
              <a:gd name="adj" fmla="val 8227"/>
            </a:avLst>
          </a:prstGeom>
          <a:solidFill>
            <a:srgbClr val="FFFFFF"/>
          </a:solidFill>
          <a:ln w="9525">
            <a:solidFill>
              <a:schemeClr val="tx1"/>
            </a:solidFill>
            <a:round/>
            <a:headEnd type="none" w="sm" len="med"/>
            <a:tailEnd/>
          </a:ln>
          <a:effectLst>
            <a:outerShdw dist="40161" dir="20493903" algn="ctr" rotWithShape="0">
              <a:srgbClr val="808080"/>
            </a:outerShdw>
          </a:effectLst>
        </p:spPr>
        <p:txBody>
          <a:bodyPr wrap="none" lIns="90000" tIns="46800" rIns="90000" bIns="46800" anchor="ctr"/>
          <a:lstStyle/>
          <a:p>
            <a:pPr algn="l">
              <a:lnSpc>
                <a:spcPct val="130000"/>
              </a:lnSpc>
            </a:pPr>
            <a:r>
              <a:rPr lang="en-US" altLang="zh-CN" sz="1800" b="1">
                <a:ea typeface="Arial Unicode MS" pitchFamily="34" charset="-122"/>
                <a:cs typeface="Arial Unicode MS" pitchFamily="34" charset="-122"/>
              </a:rPr>
              <a:t>        </a:t>
            </a:r>
            <a:r>
              <a:rPr lang="zh-CN" altLang="en-US" sz="1800" b="1">
                <a:ea typeface="Arial Unicode MS" pitchFamily="34" charset="-122"/>
                <a:cs typeface="Arial Unicode MS" pitchFamily="34" charset="-122"/>
              </a:rPr>
              <a:t>建立 </a:t>
            </a:r>
            <a:r>
              <a:rPr lang="en-US" altLang="zh-CN" sz="1800" b="1">
                <a:ea typeface="Arial Unicode MS" pitchFamily="34" charset="-122"/>
                <a:cs typeface="Arial Unicode MS" pitchFamily="34" charset="-122"/>
              </a:rPr>
              <a:t>C </a:t>
            </a:r>
            <a:r>
              <a:rPr lang="zh-CN" altLang="en-US" sz="1800" b="1">
                <a:ea typeface="Arial Unicode MS" pitchFamily="34" charset="-122"/>
                <a:cs typeface="Arial Unicode MS" pitchFamily="34" charset="-122"/>
              </a:rPr>
              <a:t>类的对象时，</a:t>
            </a:r>
            <a:r>
              <a:rPr lang="en-US" altLang="zh-CN" sz="1800" b="1">
                <a:ea typeface="Arial Unicode MS" pitchFamily="34" charset="-122"/>
                <a:cs typeface="Arial Unicode MS" pitchFamily="34" charset="-122"/>
              </a:rPr>
              <a:t>B </a:t>
            </a:r>
            <a:r>
              <a:rPr lang="zh-CN" altLang="en-US" sz="1800" b="1">
                <a:ea typeface="Arial Unicode MS" pitchFamily="34" charset="-122"/>
                <a:cs typeface="Arial Unicode MS" pitchFamily="34" charset="-122"/>
              </a:rPr>
              <a:t>的</a:t>
            </a:r>
          </a:p>
          <a:p>
            <a:pPr algn="l">
              <a:lnSpc>
                <a:spcPct val="130000"/>
              </a:lnSpc>
            </a:pPr>
            <a:r>
              <a:rPr lang="zh-CN" altLang="en-US" sz="1800" b="1">
                <a:ea typeface="Arial Unicode MS" pitchFamily="34" charset="-122"/>
                <a:cs typeface="Arial Unicode MS" pitchFamily="34" charset="-122"/>
              </a:rPr>
              <a:t>构造函数将被调用两次：一次</a:t>
            </a:r>
          </a:p>
          <a:p>
            <a:pPr algn="l">
              <a:lnSpc>
                <a:spcPct val="130000"/>
              </a:lnSpc>
            </a:pPr>
            <a:r>
              <a:rPr lang="zh-CN" altLang="en-US" sz="1800" b="1">
                <a:ea typeface="Arial Unicode MS" pitchFamily="34" charset="-122"/>
                <a:cs typeface="Arial Unicode MS" pitchFamily="34" charset="-122"/>
              </a:rPr>
              <a:t>由</a:t>
            </a:r>
            <a:r>
              <a:rPr lang="en-US" altLang="zh-CN" sz="1800" b="1">
                <a:ea typeface="Arial Unicode MS" pitchFamily="34" charset="-122"/>
                <a:cs typeface="Arial Unicode MS" pitchFamily="34" charset="-122"/>
              </a:rPr>
              <a:t>B1</a:t>
            </a:r>
            <a:r>
              <a:rPr lang="zh-CN" altLang="en-US" sz="1800" b="1">
                <a:ea typeface="Arial Unicode MS" pitchFamily="34" charset="-122"/>
                <a:cs typeface="Arial Unicode MS" pitchFamily="34" charset="-122"/>
              </a:rPr>
              <a:t>调用，另一次由 </a:t>
            </a:r>
            <a:r>
              <a:rPr lang="en-US" altLang="zh-CN" sz="1800" b="1">
                <a:ea typeface="Arial Unicode MS" pitchFamily="34" charset="-122"/>
                <a:cs typeface="Arial Unicode MS" pitchFamily="34" charset="-122"/>
              </a:rPr>
              <a:t>B2 </a:t>
            </a:r>
            <a:r>
              <a:rPr lang="zh-CN" altLang="en-US" sz="1800" b="1">
                <a:ea typeface="Arial Unicode MS" pitchFamily="34" charset="-122"/>
                <a:cs typeface="Arial Unicode MS" pitchFamily="34" charset="-122"/>
              </a:rPr>
              <a:t>调用，</a:t>
            </a:r>
          </a:p>
          <a:p>
            <a:pPr algn="l">
              <a:lnSpc>
                <a:spcPct val="130000"/>
              </a:lnSpc>
            </a:pPr>
            <a:r>
              <a:rPr lang="zh-CN" altLang="en-US" sz="1800" b="1">
                <a:ea typeface="Arial Unicode MS" pitchFamily="34" charset="-122"/>
                <a:cs typeface="Arial Unicode MS" pitchFamily="34" charset="-122"/>
              </a:rPr>
              <a:t>以初始化 </a:t>
            </a:r>
            <a:r>
              <a:rPr lang="en-US" altLang="zh-CN" sz="1800" b="1">
                <a:ea typeface="Arial Unicode MS" pitchFamily="34" charset="-122"/>
                <a:cs typeface="Arial Unicode MS" pitchFamily="34" charset="-122"/>
              </a:rPr>
              <a:t>C </a:t>
            </a:r>
            <a:r>
              <a:rPr lang="zh-CN" altLang="en-US" sz="1800" b="1">
                <a:ea typeface="Arial Unicode MS" pitchFamily="34" charset="-122"/>
                <a:cs typeface="Arial Unicode MS" pitchFamily="34" charset="-122"/>
              </a:rPr>
              <a:t>类的对象中所包含</a:t>
            </a:r>
          </a:p>
          <a:p>
            <a:pPr algn="l">
              <a:lnSpc>
                <a:spcPct val="130000"/>
              </a:lnSpc>
            </a:pPr>
            <a:r>
              <a:rPr lang="zh-CN" altLang="en-US" sz="1800" b="1">
                <a:ea typeface="Arial Unicode MS" pitchFamily="34" charset="-122"/>
                <a:cs typeface="Arial Unicode MS" pitchFamily="34" charset="-122"/>
              </a:rPr>
              <a:t>的两个 </a:t>
            </a:r>
            <a:r>
              <a:rPr lang="en-US" altLang="zh-CN" sz="1800" b="1">
                <a:ea typeface="Arial Unicode MS" pitchFamily="34" charset="-122"/>
                <a:cs typeface="Arial Unicode MS" pitchFamily="34" charset="-122"/>
              </a:rPr>
              <a:t>B </a:t>
            </a:r>
            <a:r>
              <a:rPr lang="zh-CN" altLang="en-US" sz="1800" b="1">
                <a:ea typeface="Arial Unicode MS" pitchFamily="34" charset="-122"/>
                <a:cs typeface="Arial Unicode MS" pitchFamily="34" charset="-122"/>
              </a:rPr>
              <a:t>类的子对象</a:t>
            </a:r>
          </a:p>
        </p:txBody>
      </p:sp>
      <p:sp>
        <p:nvSpPr>
          <p:cNvPr id="618535" name="Rectangle 39"/>
          <p:cNvSpPr>
            <a:spLocks noGrp="1" noChangeArrowheads="1"/>
          </p:cNvSpPr>
          <p:nvPr>
            <p:ph type="title" idx="4294967295"/>
          </p:nvPr>
        </p:nvSpPr>
        <p:spPr>
          <a:xfrm>
            <a:off x="838200" y="260350"/>
            <a:ext cx="7543800" cy="1143000"/>
          </a:xfrm>
          <a:prstGeom prst="rect">
            <a:avLst/>
          </a:prstGeom>
        </p:spPr>
        <p:txBody>
          <a:bodyPr/>
          <a:lstStyle/>
          <a:p>
            <a:r>
              <a:rPr lang="en-US" altLang="zh-CN" sz="100" dirty="0">
                <a:solidFill>
                  <a:schemeClr val="bg1"/>
                </a:solidFill>
              </a:rPr>
              <a:t>8.5.2  </a:t>
            </a:r>
            <a:r>
              <a:rPr lang="zh-CN" altLang="en-US" sz="100" dirty="0">
                <a:solidFill>
                  <a:schemeClr val="bg1"/>
                </a:solidFill>
              </a:rPr>
              <a:t>虚基类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1000"/>
                                  </p:stCondLst>
                                  <p:childTnLst>
                                    <p:set>
                                      <p:cBhvr>
                                        <p:cTn id="6" dur="1" fill="hold">
                                          <p:stCondLst>
                                            <p:cond delay="0"/>
                                          </p:stCondLst>
                                        </p:cTn>
                                        <p:tgtEl>
                                          <p:spTgt spid="618533"/>
                                        </p:tgtEl>
                                        <p:attrNameLst>
                                          <p:attrName>style.visibility</p:attrName>
                                        </p:attrNameLst>
                                      </p:cBhvr>
                                      <p:to>
                                        <p:strVal val="visible"/>
                                      </p:to>
                                    </p:set>
                                    <p:animEffect transition="in" filter="checkerboard(across)">
                                      <p:cBhvr>
                                        <p:cTn id="7" dur="500"/>
                                        <p:tgtEl>
                                          <p:spTgt spid="618533"/>
                                        </p:tgtEl>
                                      </p:cBhvr>
                                    </p:animEffect>
                                  </p:childTnLst>
                                </p:cTn>
                              </p:par>
                            </p:childTnLst>
                          </p:cTn>
                        </p:par>
                        <p:par>
                          <p:cTn id="8" fill="hold">
                            <p:stCondLst>
                              <p:cond delay="1500"/>
                            </p:stCondLst>
                            <p:childTnLst>
                              <p:par>
                                <p:cTn id="9" presetID="3" presetClass="entr" presetSubtype="10" fill="hold" nodeType="afterEffect">
                                  <p:stCondLst>
                                    <p:cond delay="1000"/>
                                  </p:stCondLst>
                                  <p:childTnLst>
                                    <p:set>
                                      <p:cBhvr>
                                        <p:cTn id="10" dur="1" fill="hold">
                                          <p:stCondLst>
                                            <p:cond delay="0"/>
                                          </p:stCondLst>
                                        </p:cTn>
                                        <p:tgtEl>
                                          <p:spTgt spid="618510"/>
                                        </p:tgtEl>
                                        <p:attrNameLst>
                                          <p:attrName>style.visibility</p:attrName>
                                        </p:attrNameLst>
                                      </p:cBhvr>
                                      <p:to>
                                        <p:strVal val="visible"/>
                                      </p:to>
                                    </p:set>
                                    <p:animEffect transition="in" filter="blinds(horizontal)">
                                      <p:cBhvr>
                                        <p:cTn id="11" dur="500"/>
                                        <p:tgtEl>
                                          <p:spTgt spid="618510"/>
                                        </p:tgtEl>
                                      </p:cBhvr>
                                    </p:animEffect>
                                  </p:childTnLst>
                                </p:cTn>
                              </p:par>
                            </p:childTnLst>
                          </p:cTn>
                        </p:par>
                        <p:par>
                          <p:cTn id="12" fill="hold">
                            <p:stCondLst>
                              <p:cond delay="3000"/>
                            </p:stCondLst>
                            <p:childTnLst>
                              <p:par>
                                <p:cTn id="13" presetID="17" presetClass="entr" presetSubtype="8" fill="hold" nodeType="afterEffect">
                                  <p:stCondLst>
                                    <p:cond delay="2000"/>
                                  </p:stCondLst>
                                  <p:childTnLst>
                                    <p:set>
                                      <p:cBhvr>
                                        <p:cTn id="14" dur="1" fill="hold">
                                          <p:stCondLst>
                                            <p:cond delay="0"/>
                                          </p:stCondLst>
                                        </p:cTn>
                                        <p:tgtEl>
                                          <p:spTgt spid="618516"/>
                                        </p:tgtEl>
                                        <p:attrNameLst>
                                          <p:attrName>style.visibility</p:attrName>
                                        </p:attrNameLst>
                                      </p:cBhvr>
                                      <p:to>
                                        <p:strVal val="visible"/>
                                      </p:to>
                                    </p:set>
                                    <p:anim calcmode="lin" valueType="num">
                                      <p:cBhvr>
                                        <p:cTn id="15" dur="500" fill="hold"/>
                                        <p:tgtEl>
                                          <p:spTgt spid="618516"/>
                                        </p:tgtEl>
                                        <p:attrNameLst>
                                          <p:attrName>ppt_x</p:attrName>
                                        </p:attrNameLst>
                                      </p:cBhvr>
                                      <p:tavLst>
                                        <p:tav tm="0">
                                          <p:val>
                                            <p:strVal val="#ppt_x-#ppt_w/2"/>
                                          </p:val>
                                        </p:tav>
                                        <p:tav tm="100000">
                                          <p:val>
                                            <p:strVal val="#ppt_x"/>
                                          </p:val>
                                        </p:tav>
                                      </p:tavLst>
                                    </p:anim>
                                    <p:anim calcmode="lin" valueType="num">
                                      <p:cBhvr>
                                        <p:cTn id="16" dur="500" fill="hold"/>
                                        <p:tgtEl>
                                          <p:spTgt spid="618516"/>
                                        </p:tgtEl>
                                        <p:attrNameLst>
                                          <p:attrName>ppt_y</p:attrName>
                                        </p:attrNameLst>
                                      </p:cBhvr>
                                      <p:tavLst>
                                        <p:tav tm="0">
                                          <p:val>
                                            <p:strVal val="#ppt_y"/>
                                          </p:val>
                                        </p:tav>
                                        <p:tav tm="100000">
                                          <p:val>
                                            <p:strVal val="#ppt_y"/>
                                          </p:val>
                                        </p:tav>
                                      </p:tavLst>
                                    </p:anim>
                                    <p:anim calcmode="lin" valueType="num">
                                      <p:cBhvr>
                                        <p:cTn id="17" dur="500" fill="hold"/>
                                        <p:tgtEl>
                                          <p:spTgt spid="618516"/>
                                        </p:tgtEl>
                                        <p:attrNameLst>
                                          <p:attrName>ppt_w</p:attrName>
                                        </p:attrNameLst>
                                      </p:cBhvr>
                                      <p:tavLst>
                                        <p:tav tm="0">
                                          <p:val>
                                            <p:fltVal val="0"/>
                                          </p:val>
                                        </p:tav>
                                        <p:tav tm="100000">
                                          <p:val>
                                            <p:strVal val="#ppt_w"/>
                                          </p:val>
                                        </p:tav>
                                      </p:tavLst>
                                    </p:anim>
                                    <p:anim calcmode="lin" valueType="num">
                                      <p:cBhvr>
                                        <p:cTn id="18" dur="500" fill="hold"/>
                                        <p:tgtEl>
                                          <p:spTgt spid="618516"/>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1" fill="hold" grpId="0" nodeType="clickEffect">
                                  <p:stCondLst>
                                    <p:cond delay="0"/>
                                  </p:stCondLst>
                                  <p:childTnLst>
                                    <p:set>
                                      <p:cBhvr>
                                        <p:cTn id="22" dur="1" fill="hold">
                                          <p:stCondLst>
                                            <p:cond delay="0"/>
                                          </p:stCondLst>
                                        </p:cTn>
                                        <p:tgtEl>
                                          <p:spTgt spid="618534"/>
                                        </p:tgtEl>
                                        <p:attrNameLst>
                                          <p:attrName>style.visibility</p:attrName>
                                        </p:attrNameLst>
                                      </p:cBhvr>
                                      <p:to>
                                        <p:strVal val="visible"/>
                                      </p:to>
                                    </p:set>
                                    <p:anim calcmode="lin" valueType="num">
                                      <p:cBhvr>
                                        <p:cTn id="23" dur="500" fill="hold"/>
                                        <p:tgtEl>
                                          <p:spTgt spid="618534"/>
                                        </p:tgtEl>
                                        <p:attrNameLst>
                                          <p:attrName>ppt_x</p:attrName>
                                        </p:attrNameLst>
                                      </p:cBhvr>
                                      <p:tavLst>
                                        <p:tav tm="0">
                                          <p:val>
                                            <p:strVal val="#ppt_x"/>
                                          </p:val>
                                        </p:tav>
                                        <p:tav tm="100000">
                                          <p:val>
                                            <p:strVal val="#ppt_x"/>
                                          </p:val>
                                        </p:tav>
                                      </p:tavLst>
                                    </p:anim>
                                    <p:anim calcmode="lin" valueType="num">
                                      <p:cBhvr>
                                        <p:cTn id="24" dur="500" fill="hold"/>
                                        <p:tgtEl>
                                          <p:spTgt spid="618534"/>
                                        </p:tgtEl>
                                        <p:attrNameLst>
                                          <p:attrName>ppt_y</p:attrName>
                                        </p:attrNameLst>
                                      </p:cBhvr>
                                      <p:tavLst>
                                        <p:tav tm="0">
                                          <p:val>
                                            <p:strVal val="#ppt_y-#ppt_h/2"/>
                                          </p:val>
                                        </p:tav>
                                        <p:tav tm="100000">
                                          <p:val>
                                            <p:strVal val="#ppt_y"/>
                                          </p:val>
                                        </p:tav>
                                      </p:tavLst>
                                    </p:anim>
                                    <p:anim calcmode="lin" valueType="num">
                                      <p:cBhvr>
                                        <p:cTn id="25" dur="500" fill="hold"/>
                                        <p:tgtEl>
                                          <p:spTgt spid="618534"/>
                                        </p:tgtEl>
                                        <p:attrNameLst>
                                          <p:attrName>ppt_w</p:attrName>
                                        </p:attrNameLst>
                                      </p:cBhvr>
                                      <p:tavLst>
                                        <p:tav tm="0">
                                          <p:val>
                                            <p:strVal val="#ppt_w"/>
                                          </p:val>
                                        </p:tav>
                                        <p:tav tm="100000">
                                          <p:val>
                                            <p:strVal val="#ppt_w"/>
                                          </p:val>
                                        </p:tav>
                                      </p:tavLst>
                                    </p:anim>
                                    <p:anim calcmode="lin" valueType="num">
                                      <p:cBhvr>
                                        <p:cTn id="26" dur="500" fill="hold"/>
                                        <p:tgtEl>
                                          <p:spTgt spid="61853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8533" grpId="0" autoUpdateAnimBg="0"/>
      <p:bldP spid="618534"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Text Box 2"/>
          <p:cNvSpPr txBox="1">
            <a:spLocks noChangeArrowheads="1"/>
          </p:cNvSpPr>
          <p:nvPr/>
        </p:nvSpPr>
        <p:spPr bwMode="auto">
          <a:xfrm>
            <a:off x="669925" y="260350"/>
            <a:ext cx="8223250" cy="6159500"/>
          </a:xfrm>
          <a:prstGeom prst="rect">
            <a:avLst/>
          </a:prstGeom>
          <a:noFill/>
          <a:ln w="9525">
            <a:noFill/>
            <a:miter lim="800000"/>
            <a:headEnd/>
            <a:tailEnd/>
          </a:ln>
          <a:effectLst/>
        </p:spPr>
        <p:txBody>
          <a:bodyPr>
            <a:spAutoFit/>
          </a:bodyPr>
          <a:lstStyle/>
          <a:p>
            <a:pPr algn="l">
              <a:lnSpc>
                <a:spcPct val="105000"/>
              </a:lnSpc>
            </a:pPr>
            <a:r>
              <a:rPr lang="en-US" altLang="zh-CN" sz="1800" b="1"/>
              <a:t>#include&lt;iostream&gt;</a:t>
            </a:r>
          </a:p>
          <a:p>
            <a:pPr algn="l">
              <a:lnSpc>
                <a:spcPct val="105000"/>
              </a:lnSpc>
            </a:pPr>
            <a:r>
              <a:rPr lang="en-US" altLang="zh-CN" sz="1800" b="1"/>
              <a:t>using namespace std ;</a:t>
            </a:r>
          </a:p>
          <a:p>
            <a:pPr algn="l">
              <a:lnSpc>
                <a:spcPct val="105000"/>
              </a:lnSpc>
            </a:pPr>
            <a:r>
              <a:rPr lang="en-US" altLang="zh-CN" sz="1800" b="1"/>
              <a:t>class A</a:t>
            </a:r>
          </a:p>
          <a:p>
            <a:pPr algn="l">
              <a:lnSpc>
                <a:spcPct val="105000"/>
              </a:lnSpc>
            </a:pPr>
            <a:r>
              <a:rPr lang="en-US" altLang="zh-CN" sz="1800" b="1"/>
              <a:t>{ public :</a:t>
            </a:r>
          </a:p>
          <a:p>
            <a:pPr algn="l">
              <a:lnSpc>
                <a:spcPct val="105000"/>
              </a:lnSpc>
            </a:pPr>
            <a:r>
              <a:rPr lang="en-US" altLang="zh-CN" sz="1800" b="1"/>
              <a:t>      void  get_XY()   { cout &lt;&lt; "Enter two numbers of x, y : " ;  cin &gt;&gt; x &gt;&gt; y ; }</a:t>
            </a:r>
          </a:p>
          <a:p>
            <a:pPr algn="l">
              <a:lnSpc>
                <a:spcPct val="105000"/>
              </a:lnSpc>
            </a:pPr>
            <a:r>
              <a:rPr lang="en-US" altLang="zh-CN" sz="1800" b="1"/>
              <a:t>      void  put_XY()    { cout &lt;&lt; "x = "&lt;&lt; x &lt;&lt; ", y = " &lt;&lt; y &lt;&lt; '\n' ; }</a:t>
            </a:r>
          </a:p>
          <a:p>
            <a:pPr algn="l">
              <a:lnSpc>
                <a:spcPct val="105000"/>
              </a:lnSpc>
            </a:pPr>
            <a:r>
              <a:rPr lang="en-US" altLang="zh-CN" sz="1800" b="1"/>
              <a:t>   protected:    int x, y ;</a:t>
            </a:r>
          </a:p>
          <a:p>
            <a:pPr algn="l">
              <a:lnSpc>
                <a:spcPct val="105000"/>
              </a:lnSpc>
            </a:pPr>
            <a:r>
              <a:rPr lang="en-US" altLang="zh-CN" sz="1800" b="1"/>
              <a:t>};</a:t>
            </a:r>
          </a:p>
          <a:p>
            <a:pPr algn="l">
              <a:lnSpc>
                <a:spcPct val="105000"/>
              </a:lnSpc>
            </a:pPr>
            <a:r>
              <a:rPr lang="en-US" altLang="zh-CN" sz="1800" b="1"/>
              <a:t>class B : public A</a:t>
            </a:r>
          </a:p>
          <a:p>
            <a:pPr algn="l">
              <a:lnSpc>
                <a:spcPct val="105000"/>
              </a:lnSpc>
            </a:pPr>
            <a:r>
              <a:rPr lang="en-US" altLang="zh-CN" sz="1800" b="1"/>
              <a:t>{ public :</a:t>
            </a:r>
          </a:p>
          <a:p>
            <a:pPr algn="l">
              <a:lnSpc>
                <a:spcPct val="105000"/>
              </a:lnSpc>
            </a:pPr>
            <a:r>
              <a:rPr lang="en-US" altLang="zh-CN" sz="1800" b="1"/>
              <a:t>      int  get_S() { return s ; };</a:t>
            </a:r>
          </a:p>
          <a:p>
            <a:pPr algn="l">
              <a:lnSpc>
                <a:spcPct val="105000"/>
              </a:lnSpc>
            </a:pPr>
            <a:r>
              <a:rPr lang="en-US" altLang="zh-CN" sz="1800" b="1"/>
              <a:t>      void  make_S()  { s = x * y ; };    	</a:t>
            </a:r>
            <a:r>
              <a:rPr lang="en-US" altLang="zh-CN" sz="1800" b="1" i="1">
                <a:solidFill>
                  <a:srgbClr val="006600"/>
                </a:solidFill>
              </a:rPr>
              <a:t>// </a:t>
            </a:r>
            <a:r>
              <a:rPr lang="zh-CN" altLang="en-US" sz="1800" b="1" i="1">
                <a:solidFill>
                  <a:srgbClr val="006600"/>
                </a:solidFill>
              </a:rPr>
              <a:t>使用基类数据成员</a:t>
            </a:r>
            <a:r>
              <a:rPr lang="en-US" altLang="zh-CN" sz="1800" b="1" i="1">
                <a:solidFill>
                  <a:srgbClr val="006600"/>
                </a:solidFill>
              </a:rPr>
              <a:t>x</a:t>
            </a:r>
            <a:r>
              <a:rPr lang="zh-CN" altLang="en-US" sz="1800" b="1" i="1">
                <a:solidFill>
                  <a:srgbClr val="006600"/>
                </a:solidFill>
              </a:rPr>
              <a:t>，</a:t>
            </a:r>
            <a:r>
              <a:rPr lang="en-US" altLang="zh-CN" sz="1800" b="1" i="1">
                <a:solidFill>
                  <a:srgbClr val="006600"/>
                </a:solidFill>
              </a:rPr>
              <a:t>y</a:t>
            </a:r>
          </a:p>
          <a:p>
            <a:pPr algn="l">
              <a:lnSpc>
                <a:spcPct val="105000"/>
              </a:lnSpc>
            </a:pPr>
            <a:r>
              <a:rPr lang="en-US" altLang="zh-CN" sz="1800" b="1"/>
              <a:t>   protected:   int s;</a:t>
            </a:r>
          </a:p>
          <a:p>
            <a:pPr algn="l">
              <a:lnSpc>
                <a:spcPct val="105000"/>
              </a:lnSpc>
            </a:pPr>
            <a:r>
              <a:rPr lang="en-US" altLang="zh-CN" sz="1800" b="1"/>
              <a:t>};</a:t>
            </a:r>
          </a:p>
          <a:p>
            <a:pPr algn="l">
              <a:lnSpc>
                <a:spcPct val="105000"/>
              </a:lnSpc>
            </a:pPr>
            <a:r>
              <a:rPr lang="en-US" altLang="zh-CN" sz="1800" b="1"/>
              <a:t>class C : public B</a:t>
            </a:r>
          </a:p>
          <a:p>
            <a:pPr algn="l">
              <a:lnSpc>
                <a:spcPct val="105000"/>
              </a:lnSpc>
            </a:pPr>
            <a:r>
              <a:rPr lang="en-US" altLang="zh-CN" sz="1800" b="1"/>
              <a:t>{ public : </a:t>
            </a:r>
          </a:p>
          <a:p>
            <a:pPr algn="l">
              <a:lnSpc>
                <a:spcPct val="105000"/>
              </a:lnSpc>
            </a:pPr>
            <a:r>
              <a:rPr lang="en-US" altLang="zh-CN" sz="1800" b="1"/>
              <a:t>      void  get_H()   { cout &lt;&lt; "Enter a number of h : " ;  cin &gt;&gt; h ; } </a:t>
            </a:r>
          </a:p>
          <a:p>
            <a:pPr algn="l">
              <a:lnSpc>
                <a:spcPct val="105000"/>
              </a:lnSpc>
            </a:pPr>
            <a:r>
              <a:rPr lang="en-US" altLang="zh-CN" sz="1800" b="1"/>
              <a:t>      int  get_V() { return v ; }</a:t>
            </a:r>
          </a:p>
          <a:p>
            <a:pPr algn="l">
              <a:lnSpc>
                <a:spcPct val="105000"/>
              </a:lnSpc>
            </a:pPr>
            <a:r>
              <a:rPr lang="en-US" altLang="zh-CN" sz="1800" b="1"/>
              <a:t>      void  make_V()  { make_S(); v = get_S() * h ; } 	</a:t>
            </a:r>
            <a:r>
              <a:rPr lang="en-US" altLang="zh-CN" sz="1800" b="1" i="1">
                <a:solidFill>
                  <a:srgbClr val="006600"/>
                </a:solidFill>
              </a:rPr>
              <a:t>// </a:t>
            </a:r>
            <a:r>
              <a:rPr lang="zh-CN" altLang="en-US" sz="1800" b="1" i="1">
                <a:solidFill>
                  <a:srgbClr val="006600"/>
                </a:solidFill>
              </a:rPr>
              <a:t>使用基类成员函数</a:t>
            </a:r>
          </a:p>
          <a:p>
            <a:pPr algn="l">
              <a:lnSpc>
                <a:spcPct val="105000"/>
              </a:lnSpc>
            </a:pPr>
            <a:r>
              <a:rPr lang="zh-CN" altLang="en-US" sz="1800" b="1"/>
              <a:t>   </a:t>
            </a:r>
            <a:r>
              <a:rPr lang="en-US" altLang="zh-CN" sz="1800" b="1"/>
              <a:t>protected:    int h, v;</a:t>
            </a:r>
          </a:p>
          <a:p>
            <a:pPr algn="l">
              <a:lnSpc>
                <a:spcPct val="105000"/>
              </a:lnSpc>
            </a:pPr>
            <a:r>
              <a:rPr lang="en-US" altLang="zh-CN" sz="1800" b="1"/>
              <a:t>};</a:t>
            </a:r>
          </a:p>
        </p:txBody>
      </p:sp>
      <p:sp>
        <p:nvSpPr>
          <p:cNvPr id="538627" name="Rectangle 3"/>
          <p:cNvSpPr>
            <a:spLocks noChangeArrowheads="1"/>
          </p:cNvSpPr>
          <p:nvPr/>
        </p:nvSpPr>
        <p:spPr bwMode="auto">
          <a:xfrm>
            <a:off x="5986278" y="381000"/>
            <a:ext cx="2776722" cy="430887"/>
          </a:xfrm>
          <a:prstGeom prst="rect">
            <a:avLst/>
          </a:prstGeom>
          <a:noFill/>
          <a:ln w="9525">
            <a:noFill/>
            <a:miter lim="800000"/>
            <a:headEnd/>
            <a:tailEnd/>
          </a:ln>
          <a:effectLst/>
        </p:spPr>
        <p:txBody>
          <a:bodyPr wrap="none">
            <a:spAutoFit/>
          </a:bodyPr>
          <a:lstStyle/>
          <a:p>
            <a:pPr algn="r">
              <a:lnSpc>
                <a:spcPct val="110000"/>
              </a:lnSpc>
            </a:pPr>
            <a:r>
              <a:rPr lang="zh-CN" altLang="en-US" sz="2000" b="1" i="1" dirty="0">
                <a:solidFill>
                  <a:srgbClr val="008000"/>
                </a:solidFill>
              </a:rPr>
              <a:t>例</a:t>
            </a:r>
            <a:r>
              <a:rPr lang="en-US" altLang="zh-CN" sz="2000" b="1" i="1" dirty="0">
                <a:solidFill>
                  <a:srgbClr val="008000"/>
                </a:solidFill>
              </a:rPr>
              <a:t>8-1  </a:t>
            </a:r>
            <a:r>
              <a:rPr lang="zh-CN" altLang="en-US" sz="2000" b="1" i="1" dirty="0">
                <a:solidFill>
                  <a:srgbClr val="008000"/>
                </a:solidFill>
              </a:rPr>
              <a:t>公有继承的测试</a:t>
            </a:r>
            <a:r>
              <a:rPr lang="zh-CN" altLang="en-US" sz="18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38627"/>
                                        </p:tgtEl>
                                        <p:attrNameLst>
                                          <p:attrName>style.visibility</p:attrName>
                                        </p:attrNameLst>
                                      </p:cBhvr>
                                      <p:to>
                                        <p:strVal val="visible"/>
                                      </p:to>
                                    </p:set>
                                    <p:animEffect transition="in" filter="checkerboard(across)">
                                      <p:cBhvr>
                                        <p:cTn id="7" dur="500"/>
                                        <p:tgtEl>
                                          <p:spTgt spid="53862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538626"/>
                                        </p:tgtEl>
                                        <p:attrNameLst>
                                          <p:attrName>style.visibility</p:attrName>
                                        </p:attrNameLst>
                                      </p:cBhvr>
                                      <p:to>
                                        <p:strVal val="visible"/>
                                      </p:to>
                                    </p:set>
                                    <p:animEffect transition="in" filter="checkerboard(down)">
                                      <p:cBhvr>
                                        <p:cTn id="12" dur="500"/>
                                        <p:tgtEl>
                                          <p:spTgt spid="538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8626" grpId="0" autoUpdateAnimBg="0"/>
      <p:bldP spid="538627" grpId="0"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p:cNvSpPr>
            <a:spLocks noChangeArrowheads="1"/>
          </p:cNvSpPr>
          <p:nvPr/>
        </p:nvSpPr>
        <p:spPr bwMode="auto">
          <a:xfrm>
            <a:off x="762000" y="633413"/>
            <a:ext cx="5638800" cy="609600"/>
          </a:xfrm>
          <a:prstGeom prst="rect">
            <a:avLst/>
          </a:prstGeom>
          <a:noFill/>
          <a:ln w="9525">
            <a:noFill/>
            <a:miter lim="800000"/>
            <a:headEnd/>
            <a:tailEnd/>
          </a:ln>
          <a:effectLst/>
        </p:spPr>
        <p:txBody>
          <a:bodyPr lIns="92075" tIns="46038" rIns="92075" bIns="46038" anchor="ctr"/>
          <a:lstStyle/>
          <a:p>
            <a:pPr marL="342900" indent="-342900" algn="l">
              <a:spcBef>
                <a:spcPct val="20000"/>
              </a:spcBef>
              <a:buClr>
                <a:schemeClr val="tx2"/>
              </a:buClr>
              <a:buFont typeface="Wingdings" pitchFamily="2" charset="2"/>
              <a:buNone/>
            </a:pPr>
            <a:r>
              <a:rPr lang="en-US" altLang="zh-CN" b="1" dirty="0">
                <a:solidFill>
                  <a:srgbClr val="CC3300"/>
                </a:solidFill>
                <a:latin typeface="宋体" pitchFamily="2" charset="-122"/>
              </a:rPr>
              <a:t>8.5.2  </a:t>
            </a:r>
            <a:r>
              <a:rPr lang="zh-CN" altLang="en-US" b="1" dirty="0">
                <a:solidFill>
                  <a:srgbClr val="CC3300"/>
                </a:solidFill>
                <a:latin typeface="宋体" pitchFamily="2" charset="-122"/>
              </a:rPr>
              <a:t>虚基类</a:t>
            </a:r>
            <a:endParaRPr lang="zh-CN" altLang="en-US" b="1" dirty="0">
              <a:solidFill>
                <a:srgbClr val="CC3300"/>
              </a:solidFill>
              <a:latin typeface="楷体_GB2312" pitchFamily="49" charset="-122"/>
            </a:endParaRPr>
          </a:p>
        </p:txBody>
      </p:sp>
      <p:sp>
        <p:nvSpPr>
          <p:cNvPr id="619523" name="Rectangle 3"/>
          <p:cNvSpPr>
            <a:spLocks noChangeArrowheads="1"/>
          </p:cNvSpPr>
          <p:nvPr/>
        </p:nvSpPr>
        <p:spPr bwMode="auto">
          <a:xfrm>
            <a:off x="1008063" y="1547813"/>
            <a:ext cx="7219950" cy="1463675"/>
          </a:xfrm>
          <a:prstGeom prst="rect">
            <a:avLst/>
          </a:prstGeom>
          <a:noFill/>
          <a:ln w="9525">
            <a:noFill/>
            <a:miter lim="800000"/>
            <a:headEnd type="none" w="sm" len="med"/>
            <a:tailEnd/>
          </a:ln>
          <a:effectLst/>
        </p:spPr>
        <p:txBody>
          <a:bodyPr lIns="90000" tIns="46800" rIns="90000" bIns="46800" anchor="ctr">
            <a:spAutoFit/>
          </a:bodyPr>
          <a:lstStyle/>
          <a:p>
            <a:pPr algn="l">
              <a:lnSpc>
                <a:spcPct val="150000"/>
              </a:lnSpc>
              <a:buFont typeface="Wingdings" pitchFamily="2" charset="2"/>
              <a:buChar char="Ø"/>
            </a:pPr>
            <a:r>
              <a:rPr lang="en-US" altLang="zh-CN" sz="2000" b="1">
                <a:solidFill>
                  <a:srgbClr val="FF0000"/>
                </a:solidFill>
                <a:ea typeface="Arial Unicode MS" pitchFamily="34" charset="-122"/>
                <a:cs typeface="Arial Unicode MS" pitchFamily="34" charset="-122"/>
                <a:sym typeface="Symbol" pitchFamily="18" charset="2"/>
              </a:rPr>
              <a:t>  </a:t>
            </a:r>
            <a:r>
              <a:rPr lang="zh-CN" altLang="en-US" sz="2000" b="1">
                <a:ea typeface="Arial Unicode MS" pitchFamily="34" charset="-122"/>
                <a:cs typeface="Arial Unicode MS" pitchFamily="34" charset="-122"/>
              </a:rPr>
              <a:t>如果一个派生类从多个基类派生，而这些基类又有一个共同</a:t>
            </a:r>
          </a:p>
          <a:p>
            <a:pPr algn="l">
              <a:lnSpc>
                <a:spcPct val="150000"/>
              </a:lnSpc>
              <a:buFont typeface="Wingdings" pitchFamily="2" charset="2"/>
              <a:buNone/>
            </a:pPr>
            <a:r>
              <a:rPr lang="zh-CN" altLang="en-US" sz="2000" b="1">
                <a:ea typeface="Arial Unicode MS" pitchFamily="34" charset="-122"/>
                <a:cs typeface="Arial Unicode MS" pitchFamily="34" charset="-122"/>
              </a:rPr>
              <a:t>     的基类，则在对该基类中声明的名字进行访问时，可能产生</a:t>
            </a:r>
          </a:p>
          <a:p>
            <a:pPr algn="l">
              <a:lnSpc>
                <a:spcPct val="150000"/>
              </a:lnSpc>
              <a:buFont typeface="Wingdings" pitchFamily="2" charset="2"/>
              <a:buNone/>
            </a:pPr>
            <a:r>
              <a:rPr lang="zh-CN" altLang="en-US" sz="2000" b="1">
                <a:ea typeface="Arial Unicode MS" pitchFamily="34" charset="-122"/>
                <a:cs typeface="Arial Unicode MS" pitchFamily="34" charset="-122"/>
              </a:rPr>
              <a:t>     二义性。</a:t>
            </a:r>
          </a:p>
        </p:txBody>
      </p:sp>
      <p:sp>
        <p:nvSpPr>
          <p:cNvPr id="619524" name="Rectangle 4"/>
          <p:cNvSpPr>
            <a:spLocks noChangeArrowheads="1"/>
          </p:cNvSpPr>
          <p:nvPr/>
        </p:nvSpPr>
        <p:spPr bwMode="auto">
          <a:xfrm>
            <a:off x="1008063" y="3115470"/>
            <a:ext cx="7380287" cy="925511"/>
          </a:xfrm>
          <a:prstGeom prst="rect">
            <a:avLst/>
          </a:prstGeom>
          <a:noFill/>
          <a:ln w="9525">
            <a:noFill/>
            <a:miter lim="800000"/>
            <a:headEnd type="none" w="sm" len="med"/>
            <a:tailEnd/>
          </a:ln>
          <a:effectLst/>
        </p:spPr>
        <p:txBody>
          <a:bodyPr lIns="90000" tIns="46800" rIns="90000" bIns="46800" anchor="ctr">
            <a:spAutoFit/>
          </a:bodyPr>
          <a:lstStyle/>
          <a:p>
            <a:pPr algn="l">
              <a:lnSpc>
                <a:spcPct val="150000"/>
              </a:lnSpc>
              <a:buFont typeface="Wingdings" pitchFamily="2" charset="2"/>
              <a:buChar char="Ø"/>
            </a:pPr>
            <a:r>
              <a:rPr lang="en-US" altLang="zh-CN" sz="1800" b="1" dirty="0">
                <a:solidFill>
                  <a:srgbClr val="FF0000"/>
                </a:solidFill>
                <a:ea typeface="Arial Unicode MS" pitchFamily="34" charset="-122"/>
                <a:cs typeface="Arial Unicode MS" pitchFamily="34" charset="-122"/>
                <a:sym typeface="Symbol" pitchFamily="18" charset="2"/>
              </a:rPr>
              <a:t>  </a:t>
            </a:r>
            <a:r>
              <a:rPr lang="zh-CN" altLang="en-US" sz="1800" b="1" dirty="0">
                <a:solidFill>
                  <a:srgbClr val="FF0000"/>
                </a:solidFill>
                <a:ea typeface="Arial Unicode MS" pitchFamily="34" charset="-122"/>
                <a:cs typeface="Arial Unicode MS" pitchFamily="34" charset="-122"/>
              </a:rPr>
              <a:t>如果在多条继承路径上有一个公共的基类，那么在继承路径的某处</a:t>
            </a:r>
          </a:p>
          <a:p>
            <a:pPr algn="l">
              <a:lnSpc>
                <a:spcPct val="150000"/>
              </a:lnSpc>
              <a:buFont typeface="Wingdings" pitchFamily="2" charset="2"/>
              <a:buNone/>
            </a:pPr>
            <a:r>
              <a:rPr lang="zh-CN" altLang="en-US" sz="1800" b="1" dirty="0">
                <a:solidFill>
                  <a:srgbClr val="FF0000"/>
                </a:solidFill>
                <a:ea typeface="Arial Unicode MS" pitchFamily="34" charset="-122"/>
                <a:cs typeface="Arial Unicode MS" pitchFamily="34" charset="-122"/>
              </a:rPr>
              <a:t>     汇合点，这个公共基类就会在派生类的对象中产生多个基类子对象</a:t>
            </a:r>
            <a:r>
              <a:rPr lang="zh-CN" altLang="en-US" sz="1800" b="1" dirty="0">
                <a:ea typeface="Arial Unicode MS" pitchFamily="34" charset="-122"/>
                <a:cs typeface="Arial Unicode MS" pitchFamily="34" charset="-122"/>
              </a:rPr>
              <a:t>。</a:t>
            </a:r>
          </a:p>
        </p:txBody>
      </p:sp>
      <p:sp>
        <p:nvSpPr>
          <p:cNvPr id="619525" name="Rectangle 5"/>
          <p:cNvSpPr>
            <a:spLocks noChangeArrowheads="1"/>
          </p:cNvSpPr>
          <p:nvPr/>
        </p:nvSpPr>
        <p:spPr bwMode="auto">
          <a:xfrm>
            <a:off x="1008063" y="4144963"/>
            <a:ext cx="7143750" cy="917575"/>
          </a:xfrm>
          <a:prstGeom prst="rect">
            <a:avLst/>
          </a:prstGeom>
          <a:noFill/>
          <a:ln w="9525">
            <a:noFill/>
            <a:miter lim="800000"/>
            <a:headEnd type="none" w="sm" len="med"/>
            <a:tailEnd/>
          </a:ln>
          <a:effectLst/>
        </p:spPr>
        <p:txBody>
          <a:bodyPr lIns="90000" tIns="46800" rIns="90000" bIns="46800" anchor="ctr">
            <a:spAutoFit/>
          </a:bodyPr>
          <a:lstStyle/>
          <a:p>
            <a:pPr algn="l">
              <a:lnSpc>
                <a:spcPct val="150000"/>
              </a:lnSpc>
              <a:buFont typeface="Wingdings" pitchFamily="2" charset="2"/>
              <a:buChar char="Ø"/>
            </a:pPr>
            <a:r>
              <a:rPr lang="en-US" altLang="zh-CN" sz="1800" b="1">
                <a:solidFill>
                  <a:srgbClr val="FF0000"/>
                </a:solidFill>
                <a:ea typeface="Arial Unicode MS" pitchFamily="34" charset="-122"/>
                <a:cs typeface="Arial Unicode MS" pitchFamily="34" charset="-122"/>
                <a:sym typeface="Symbol" pitchFamily="18" charset="2"/>
              </a:rPr>
              <a:t>  </a:t>
            </a:r>
            <a:r>
              <a:rPr lang="zh-CN" altLang="en-US" sz="1800" b="1">
                <a:ea typeface="Arial Unicode MS" pitchFamily="34" charset="-122"/>
                <a:cs typeface="Arial Unicode MS" pitchFamily="34" charset="-122"/>
              </a:rPr>
              <a:t>要使这个公共基类在派生类中只产生一个子对象，必须对这个基类</a:t>
            </a:r>
          </a:p>
          <a:p>
            <a:pPr algn="l">
              <a:lnSpc>
                <a:spcPct val="150000"/>
              </a:lnSpc>
              <a:buFont typeface="Wingdings" pitchFamily="2" charset="2"/>
              <a:buNone/>
            </a:pPr>
            <a:r>
              <a:rPr lang="zh-CN" altLang="en-US" sz="1800" b="1">
                <a:ea typeface="Arial Unicode MS" pitchFamily="34" charset="-122"/>
                <a:cs typeface="Arial Unicode MS" pitchFamily="34" charset="-122"/>
              </a:rPr>
              <a:t>     声明为虚继承，使这个基类成为虚基类。</a:t>
            </a:r>
          </a:p>
        </p:txBody>
      </p:sp>
      <p:sp>
        <p:nvSpPr>
          <p:cNvPr id="619526" name="Rectangle 6"/>
          <p:cNvSpPr>
            <a:spLocks noChangeArrowheads="1"/>
          </p:cNvSpPr>
          <p:nvPr/>
        </p:nvSpPr>
        <p:spPr bwMode="auto">
          <a:xfrm>
            <a:off x="1008063" y="5149850"/>
            <a:ext cx="7297737" cy="549275"/>
          </a:xfrm>
          <a:prstGeom prst="rect">
            <a:avLst/>
          </a:prstGeom>
          <a:noFill/>
          <a:ln w="9525">
            <a:noFill/>
            <a:miter lim="800000"/>
            <a:headEnd type="none" w="sm" len="med"/>
            <a:tailEnd/>
          </a:ln>
          <a:effectLst/>
        </p:spPr>
        <p:txBody>
          <a:bodyPr lIns="90000" tIns="46800" rIns="90000" bIns="46800" anchor="ctr">
            <a:spAutoFit/>
          </a:bodyPr>
          <a:lstStyle/>
          <a:p>
            <a:pPr algn="l">
              <a:lnSpc>
                <a:spcPct val="150000"/>
              </a:lnSpc>
              <a:buFont typeface="Wingdings" pitchFamily="2" charset="2"/>
              <a:buChar char="Ø"/>
            </a:pPr>
            <a:r>
              <a:rPr lang="en-US" altLang="zh-CN" sz="1800" b="1">
                <a:solidFill>
                  <a:srgbClr val="FF0000"/>
                </a:solidFill>
                <a:ea typeface="Arial Unicode MS" pitchFamily="34" charset="-122"/>
                <a:cs typeface="Arial Unicode MS" pitchFamily="34" charset="-122"/>
                <a:sym typeface="Symbol" pitchFamily="18" charset="2"/>
              </a:rPr>
              <a:t>  </a:t>
            </a:r>
            <a:r>
              <a:rPr lang="zh-CN" altLang="en-US" sz="1800" b="1">
                <a:ea typeface="Arial Unicode MS" pitchFamily="34" charset="-122"/>
                <a:cs typeface="Arial Unicode MS" pitchFamily="34" charset="-122"/>
              </a:rPr>
              <a:t>虚继承声明使用关键字	   </a:t>
            </a:r>
            <a:r>
              <a:rPr lang="zh-CN" altLang="en-US" sz="2000" b="1">
                <a:ea typeface="Arial Unicode MS" pitchFamily="34" charset="-122"/>
                <a:cs typeface="Arial Unicode MS" pitchFamily="34" charset="-122"/>
              </a:rPr>
              <a:t> </a:t>
            </a:r>
            <a:r>
              <a:rPr lang="en-US" altLang="zh-CN" sz="2000" b="1">
                <a:solidFill>
                  <a:srgbClr val="0000FF"/>
                </a:solidFill>
                <a:ea typeface="Arial Unicode MS" pitchFamily="34" charset="-122"/>
                <a:cs typeface="Arial Unicode MS" pitchFamily="34" charset="-122"/>
              </a:rPr>
              <a:t>virtual</a:t>
            </a:r>
          </a:p>
        </p:txBody>
      </p:sp>
      <p:sp>
        <p:nvSpPr>
          <p:cNvPr id="619527" name="Rectangle 7"/>
          <p:cNvSpPr>
            <a:spLocks noGrp="1" noChangeArrowheads="1"/>
          </p:cNvSpPr>
          <p:nvPr>
            <p:ph type="title" idx="4294967295"/>
          </p:nvPr>
        </p:nvSpPr>
        <p:spPr>
          <a:xfrm>
            <a:off x="838200" y="404813"/>
            <a:ext cx="7543800" cy="1143000"/>
          </a:xfrm>
          <a:prstGeom prst="rect">
            <a:avLst/>
          </a:prstGeom>
        </p:spPr>
        <p:txBody>
          <a:bodyPr/>
          <a:lstStyle/>
          <a:p>
            <a:r>
              <a:rPr lang="en-US" altLang="zh-CN" sz="100" dirty="0">
                <a:solidFill>
                  <a:schemeClr val="bg1"/>
                </a:solidFill>
              </a:rPr>
              <a:t>8.5.2  </a:t>
            </a:r>
            <a:r>
              <a:rPr lang="zh-CN" altLang="en-US" sz="100" dirty="0">
                <a:solidFill>
                  <a:schemeClr val="bg1"/>
                </a:solidFill>
              </a:rPr>
              <a:t>虚基类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2000"/>
                                  </p:stCondLst>
                                  <p:childTnLst>
                                    <p:set>
                                      <p:cBhvr>
                                        <p:cTn id="6" dur="1" fill="hold">
                                          <p:stCondLst>
                                            <p:cond delay="0"/>
                                          </p:stCondLst>
                                        </p:cTn>
                                        <p:tgtEl>
                                          <p:spTgt spid="619524"/>
                                        </p:tgtEl>
                                        <p:attrNameLst>
                                          <p:attrName>style.visibility</p:attrName>
                                        </p:attrNameLst>
                                      </p:cBhvr>
                                      <p:to>
                                        <p:strVal val="visible"/>
                                      </p:to>
                                    </p:set>
                                    <p:animEffect transition="in" filter="checkerboard(across)">
                                      <p:cBhvr>
                                        <p:cTn id="7" dur="500"/>
                                        <p:tgtEl>
                                          <p:spTgt spid="619524"/>
                                        </p:tgtEl>
                                      </p:cBhvr>
                                    </p:animEffect>
                                  </p:childTnLst>
                                </p:cTn>
                              </p:par>
                            </p:childTnLst>
                          </p:cTn>
                        </p:par>
                        <p:par>
                          <p:cTn id="8" fill="hold">
                            <p:stCondLst>
                              <p:cond delay="2500"/>
                            </p:stCondLst>
                            <p:childTnLst>
                              <p:par>
                                <p:cTn id="9" presetID="5" presetClass="entr" presetSubtype="10" fill="hold" grpId="0" nodeType="afterEffect">
                                  <p:stCondLst>
                                    <p:cond delay="2000"/>
                                  </p:stCondLst>
                                  <p:childTnLst>
                                    <p:set>
                                      <p:cBhvr>
                                        <p:cTn id="10" dur="1" fill="hold">
                                          <p:stCondLst>
                                            <p:cond delay="0"/>
                                          </p:stCondLst>
                                        </p:cTn>
                                        <p:tgtEl>
                                          <p:spTgt spid="619525"/>
                                        </p:tgtEl>
                                        <p:attrNameLst>
                                          <p:attrName>style.visibility</p:attrName>
                                        </p:attrNameLst>
                                      </p:cBhvr>
                                      <p:to>
                                        <p:strVal val="visible"/>
                                      </p:to>
                                    </p:set>
                                    <p:animEffect transition="in" filter="checkerboard(across)">
                                      <p:cBhvr>
                                        <p:cTn id="11" dur="500"/>
                                        <p:tgtEl>
                                          <p:spTgt spid="619525"/>
                                        </p:tgtEl>
                                      </p:cBhvr>
                                    </p:animEffect>
                                  </p:childTnLst>
                                </p:cTn>
                              </p:par>
                            </p:childTnLst>
                          </p:cTn>
                        </p:par>
                        <p:par>
                          <p:cTn id="12" fill="hold">
                            <p:stCondLst>
                              <p:cond delay="5000"/>
                            </p:stCondLst>
                            <p:childTnLst>
                              <p:par>
                                <p:cTn id="13" presetID="5" presetClass="entr" presetSubtype="10" fill="hold" grpId="0" nodeType="afterEffect">
                                  <p:stCondLst>
                                    <p:cond delay="2000"/>
                                  </p:stCondLst>
                                  <p:childTnLst>
                                    <p:set>
                                      <p:cBhvr>
                                        <p:cTn id="14" dur="1" fill="hold">
                                          <p:stCondLst>
                                            <p:cond delay="0"/>
                                          </p:stCondLst>
                                        </p:cTn>
                                        <p:tgtEl>
                                          <p:spTgt spid="619526"/>
                                        </p:tgtEl>
                                        <p:attrNameLst>
                                          <p:attrName>style.visibility</p:attrName>
                                        </p:attrNameLst>
                                      </p:cBhvr>
                                      <p:to>
                                        <p:strVal val="visible"/>
                                      </p:to>
                                    </p:set>
                                    <p:animEffect transition="in" filter="checkerboard(across)">
                                      <p:cBhvr>
                                        <p:cTn id="15" dur="500"/>
                                        <p:tgtEl>
                                          <p:spTgt spid="6195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9524" grpId="0" autoUpdateAnimBg="0"/>
      <p:bldP spid="619525" grpId="0" autoUpdateAnimBg="0"/>
      <p:bldP spid="619526" grpId="0" autoUpdateAnimBg="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ChangeArrowheads="1"/>
          </p:cNvSpPr>
          <p:nvPr/>
        </p:nvSpPr>
        <p:spPr bwMode="auto">
          <a:xfrm>
            <a:off x="495300" y="188913"/>
            <a:ext cx="4914900" cy="2439987"/>
          </a:xfrm>
          <a:prstGeom prst="rect">
            <a:avLst/>
          </a:prstGeom>
          <a:noFill/>
          <a:ln w="9525">
            <a:noFill/>
            <a:miter lim="800000"/>
            <a:headEnd type="none" w="sm" len="med"/>
            <a:tailEnd/>
          </a:ln>
          <a:effectLst/>
        </p:spPr>
        <p:txBody>
          <a:bodyPr lIns="90000" tIns="46800" rIns="90000" bIns="46800" anchor="ctr">
            <a:spAutoFit/>
          </a:bodyPr>
          <a:lstStyle/>
          <a:p>
            <a:pPr algn="l">
              <a:lnSpc>
                <a:spcPct val="140000"/>
              </a:lnSpc>
            </a:pPr>
            <a:r>
              <a:rPr lang="zh-CN" altLang="en-US" sz="2000" b="1" i="1">
                <a:solidFill>
                  <a:srgbClr val="008000"/>
                </a:solidFill>
              </a:rPr>
              <a:t>例如：</a:t>
            </a:r>
          </a:p>
          <a:p>
            <a:pPr algn="l">
              <a:lnSpc>
                <a:spcPct val="140000"/>
              </a:lnSpc>
            </a:pPr>
            <a:r>
              <a:rPr lang="en-US" altLang="zh-CN" sz="1800"/>
              <a:t>class  B  { public : int  b ;} ;</a:t>
            </a:r>
          </a:p>
          <a:p>
            <a:pPr algn="l">
              <a:lnSpc>
                <a:spcPct val="140000"/>
              </a:lnSpc>
            </a:pPr>
            <a:r>
              <a:rPr lang="en-US" altLang="zh-CN" sz="1800"/>
              <a:t>class  B1 : </a:t>
            </a:r>
            <a:r>
              <a:rPr lang="en-US" altLang="zh-CN" sz="1800" b="1">
                <a:solidFill>
                  <a:srgbClr val="0000FF"/>
                </a:solidFill>
              </a:rPr>
              <a:t>virtual</a:t>
            </a:r>
            <a:r>
              <a:rPr lang="en-US" altLang="zh-CN" sz="1800">
                <a:solidFill>
                  <a:srgbClr val="FF33CC"/>
                </a:solidFill>
              </a:rPr>
              <a:t> </a:t>
            </a:r>
            <a:r>
              <a:rPr lang="en-US" altLang="zh-CN" sz="1800"/>
              <a:t> public  B { private : int  b1 ; } ;</a:t>
            </a:r>
          </a:p>
          <a:p>
            <a:pPr algn="l">
              <a:lnSpc>
                <a:spcPct val="140000"/>
              </a:lnSpc>
            </a:pPr>
            <a:r>
              <a:rPr lang="en-US" altLang="zh-CN" sz="1800"/>
              <a:t>class  B2 : </a:t>
            </a:r>
            <a:r>
              <a:rPr lang="en-US" altLang="zh-CN" sz="1800" b="1">
                <a:solidFill>
                  <a:srgbClr val="0000FF"/>
                </a:solidFill>
              </a:rPr>
              <a:t>virtual </a:t>
            </a:r>
            <a:r>
              <a:rPr lang="en-US" altLang="zh-CN" sz="1800"/>
              <a:t> public  B { private : int  b2 ; } ;</a:t>
            </a:r>
          </a:p>
          <a:p>
            <a:pPr algn="l">
              <a:lnSpc>
                <a:spcPct val="140000"/>
              </a:lnSpc>
            </a:pPr>
            <a:r>
              <a:rPr lang="en-US" altLang="zh-CN" sz="1800"/>
              <a:t>class  C : public  B1 , public  B2 </a:t>
            </a:r>
          </a:p>
          <a:p>
            <a:pPr algn="l">
              <a:lnSpc>
                <a:spcPct val="140000"/>
              </a:lnSpc>
            </a:pPr>
            <a:r>
              <a:rPr lang="en-US" altLang="zh-CN" sz="1800"/>
              <a:t>    { private : float  d ; } ;</a:t>
            </a:r>
          </a:p>
        </p:txBody>
      </p:sp>
      <p:sp>
        <p:nvSpPr>
          <p:cNvPr id="620547" name="Rectangle 3"/>
          <p:cNvSpPr>
            <a:spLocks noChangeArrowheads="1"/>
          </p:cNvSpPr>
          <p:nvPr/>
        </p:nvSpPr>
        <p:spPr bwMode="auto">
          <a:xfrm>
            <a:off x="495300" y="2627313"/>
            <a:ext cx="4648200" cy="1203325"/>
          </a:xfrm>
          <a:prstGeom prst="rect">
            <a:avLst/>
          </a:prstGeom>
          <a:noFill/>
          <a:ln w="9525">
            <a:noFill/>
            <a:miter lim="800000"/>
            <a:headEnd type="none" w="sm" len="med"/>
            <a:tailEnd/>
          </a:ln>
          <a:effectLst/>
        </p:spPr>
        <p:txBody>
          <a:bodyPr lIns="90000" tIns="46800" rIns="90000" bIns="46800" anchor="ctr">
            <a:spAutoFit/>
          </a:bodyPr>
          <a:lstStyle/>
          <a:p>
            <a:pPr algn="l">
              <a:lnSpc>
                <a:spcPct val="130000"/>
              </a:lnSpc>
            </a:pPr>
            <a:r>
              <a:rPr lang="zh-CN" altLang="en-US" sz="2000" b="1" i="1" dirty="0">
                <a:solidFill>
                  <a:srgbClr val="008000"/>
                </a:solidFill>
              </a:rPr>
              <a:t>有：</a:t>
            </a:r>
          </a:p>
          <a:p>
            <a:pPr algn="l">
              <a:lnSpc>
                <a:spcPct val="130000"/>
              </a:lnSpc>
            </a:pPr>
            <a:r>
              <a:rPr lang="en-US" altLang="zh-CN" sz="1800" dirty="0"/>
              <a:t>C  cc ;</a:t>
            </a:r>
          </a:p>
          <a:p>
            <a:pPr algn="l">
              <a:lnSpc>
                <a:spcPct val="130000"/>
              </a:lnSpc>
            </a:pPr>
            <a:r>
              <a:rPr lang="en-US" altLang="zh-CN" sz="1800" b="1" dirty="0">
                <a:solidFill>
                  <a:srgbClr val="C00000"/>
                </a:solidFill>
              </a:rPr>
              <a:t>cc . b</a:t>
            </a:r>
            <a:r>
              <a:rPr lang="en-US" altLang="zh-CN" sz="1800" dirty="0"/>
              <a:t>		</a:t>
            </a:r>
            <a:r>
              <a:rPr lang="en-US" altLang="zh-CN" sz="1800" b="1" i="1" dirty="0">
                <a:solidFill>
                  <a:srgbClr val="006600"/>
                </a:solidFill>
              </a:rPr>
              <a:t>// ok</a:t>
            </a:r>
          </a:p>
        </p:txBody>
      </p:sp>
      <p:sp>
        <p:nvSpPr>
          <p:cNvPr id="620548" name="Rectangle 4"/>
          <p:cNvSpPr>
            <a:spLocks noChangeArrowheads="1"/>
          </p:cNvSpPr>
          <p:nvPr/>
        </p:nvSpPr>
        <p:spPr bwMode="auto">
          <a:xfrm>
            <a:off x="6169025" y="3187700"/>
            <a:ext cx="1828800" cy="431800"/>
          </a:xfrm>
          <a:prstGeom prst="rect">
            <a:avLst/>
          </a:prstGeom>
          <a:solidFill>
            <a:srgbClr val="FFFF00"/>
          </a:solidFill>
          <a:ln w="9525">
            <a:solidFill>
              <a:srgbClr val="C0C0C0"/>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C { d }</a:t>
            </a:r>
          </a:p>
        </p:txBody>
      </p:sp>
      <p:grpSp>
        <p:nvGrpSpPr>
          <p:cNvPr id="620549" name="Group 5"/>
          <p:cNvGrpSpPr>
            <a:grpSpLocks/>
          </p:cNvGrpSpPr>
          <p:nvPr/>
        </p:nvGrpSpPr>
        <p:grpSpPr bwMode="auto">
          <a:xfrm>
            <a:off x="5210175" y="2103438"/>
            <a:ext cx="3735388" cy="431800"/>
            <a:chOff x="1299" y="1834"/>
            <a:chExt cx="3228" cy="542"/>
          </a:xfrm>
        </p:grpSpPr>
        <p:sp>
          <p:nvSpPr>
            <p:cNvPr id="620550" name="Rectangle 6"/>
            <p:cNvSpPr>
              <a:spLocks noChangeArrowheads="1"/>
            </p:cNvSpPr>
            <p:nvPr/>
          </p:nvSpPr>
          <p:spPr bwMode="auto">
            <a:xfrm>
              <a:off x="1299" y="1834"/>
              <a:ext cx="1344" cy="542"/>
            </a:xfrm>
            <a:prstGeom prst="rect">
              <a:avLst/>
            </a:prstGeom>
            <a:solidFill>
              <a:srgbClr val="99FF99"/>
            </a:solidFill>
            <a:ln w="9525">
              <a:solidFill>
                <a:srgbClr val="C0C0C0"/>
              </a:solidFill>
              <a:miter lim="800000"/>
              <a:headEnd type="none" w="sm" len="med"/>
              <a:tailEnd/>
            </a:ln>
            <a:effectLst>
              <a:outerShdw dist="53882" dir="18900000" algn="ctr" rotWithShape="0">
                <a:srgbClr val="808080"/>
              </a:outerShdw>
            </a:effectLst>
          </p:spPr>
          <p:txBody>
            <a:bodyPr wrap="none" lIns="90000" tIns="46800" rIns="90000" bIns="46800" anchor="ctr"/>
            <a:lstStyle/>
            <a:p>
              <a:pPr>
                <a:lnSpc>
                  <a:spcPct val="80000"/>
                </a:lnSpc>
              </a:pPr>
              <a:r>
                <a:rPr lang="en-US" altLang="zh-CN" sz="1800"/>
                <a:t>class B1 { b1}</a:t>
              </a:r>
            </a:p>
          </p:txBody>
        </p:sp>
        <p:sp>
          <p:nvSpPr>
            <p:cNvPr id="620551" name="Rectangle 7"/>
            <p:cNvSpPr>
              <a:spLocks noChangeArrowheads="1"/>
            </p:cNvSpPr>
            <p:nvPr/>
          </p:nvSpPr>
          <p:spPr bwMode="auto">
            <a:xfrm>
              <a:off x="3183" y="1834"/>
              <a:ext cx="1344" cy="528"/>
            </a:xfrm>
            <a:prstGeom prst="rect">
              <a:avLst/>
            </a:prstGeom>
            <a:solidFill>
              <a:srgbClr val="99FF99"/>
            </a:solidFill>
            <a:ln w="9525">
              <a:solidFill>
                <a:srgbClr val="C0C0C0"/>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B2 {b2} </a:t>
              </a:r>
            </a:p>
          </p:txBody>
        </p:sp>
      </p:grpSp>
      <p:grpSp>
        <p:nvGrpSpPr>
          <p:cNvPr id="620552" name="Group 8"/>
          <p:cNvGrpSpPr>
            <a:grpSpLocks/>
          </p:cNvGrpSpPr>
          <p:nvPr/>
        </p:nvGrpSpPr>
        <p:grpSpPr bwMode="auto">
          <a:xfrm>
            <a:off x="5983288" y="2551113"/>
            <a:ext cx="2181225" cy="636587"/>
            <a:chOff x="1968" y="2364"/>
            <a:chExt cx="1884" cy="684"/>
          </a:xfrm>
        </p:grpSpPr>
        <p:sp>
          <p:nvSpPr>
            <p:cNvPr id="620553" name="Line 9"/>
            <p:cNvSpPr>
              <a:spLocks noChangeShapeType="1"/>
            </p:cNvSpPr>
            <p:nvPr/>
          </p:nvSpPr>
          <p:spPr bwMode="auto">
            <a:xfrm>
              <a:off x="1968" y="2376"/>
              <a:ext cx="912" cy="672"/>
            </a:xfrm>
            <a:prstGeom prst="line">
              <a:avLst/>
            </a:prstGeom>
            <a:noFill/>
            <a:ln w="38100">
              <a:solidFill>
                <a:srgbClr val="C0C0C0"/>
              </a:solidFill>
              <a:round/>
              <a:headEnd type="stealth" w="lg" len="lg"/>
              <a:tailEnd type="none" w="lg"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20554" name="Line 10"/>
            <p:cNvSpPr>
              <a:spLocks noChangeShapeType="1"/>
            </p:cNvSpPr>
            <p:nvPr/>
          </p:nvSpPr>
          <p:spPr bwMode="auto">
            <a:xfrm flipH="1">
              <a:off x="2880" y="2364"/>
              <a:ext cx="972" cy="684"/>
            </a:xfrm>
            <a:prstGeom prst="line">
              <a:avLst/>
            </a:prstGeom>
            <a:noFill/>
            <a:ln w="38100">
              <a:solidFill>
                <a:srgbClr val="C0C0C0"/>
              </a:solidFill>
              <a:round/>
              <a:headEnd type="stealth" w="lg" len="lg"/>
              <a:tailEnd type="none" w="lg"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620555" name="Rectangle 11"/>
          <p:cNvSpPr>
            <a:spLocks noChangeArrowheads="1"/>
          </p:cNvSpPr>
          <p:nvPr/>
        </p:nvSpPr>
        <p:spPr bwMode="auto">
          <a:xfrm>
            <a:off x="6292850" y="1054100"/>
            <a:ext cx="1555750" cy="431800"/>
          </a:xfrm>
          <a:prstGeom prst="rect">
            <a:avLst/>
          </a:prstGeom>
          <a:solidFill>
            <a:srgbClr val="FFCC66"/>
          </a:solidFill>
          <a:ln w="9525">
            <a:solidFill>
              <a:srgbClr val="C0C0C0"/>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 { </a:t>
            </a:r>
            <a:r>
              <a:rPr lang="en-US" altLang="zh-CN" sz="1800" b="1">
                <a:solidFill>
                  <a:schemeClr val="accent2"/>
                </a:solidFill>
              </a:rPr>
              <a:t>b</a:t>
            </a:r>
            <a:r>
              <a:rPr lang="en-US" altLang="zh-CN" sz="1800"/>
              <a:t> }</a:t>
            </a:r>
          </a:p>
        </p:txBody>
      </p:sp>
      <p:grpSp>
        <p:nvGrpSpPr>
          <p:cNvPr id="620556" name="Group 12"/>
          <p:cNvGrpSpPr>
            <a:grpSpLocks/>
          </p:cNvGrpSpPr>
          <p:nvPr/>
        </p:nvGrpSpPr>
        <p:grpSpPr bwMode="auto">
          <a:xfrm flipV="1">
            <a:off x="6011863" y="1484313"/>
            <a:ext cx="2181225" cy="619125"/>
            <a:chOff x="1968" y="2364"/>
            <a:chExt cx="1884" cy="684"/>
          </a:xfrm>
        </p:grpSpPr>
        <p:sp>
          <p:nvSpPr>
            <p:cNvPr id="620557" name="Line 13"/>
            <p:cNvSpPr>
              <a:spLocks noChangeShapeType="1"/>
            </p:cNvSpPr>
            <p:nvPr/>
          </p:nvSpPr>
          <p:spPr bwMode="auto">
            <a:xfrm>
              <a:off x="1968" y="2376"/>
              <a:ext cx="912" cy="672"/>
            </a:xfrm>
            <a:prstGeom prst="line">
              <a:avLst/>
            </a:prstGeom>
            <a:noFill/>
            <a:ln w="38100">
              <a:solidFill>
                <a:srgbClr val="C0C0C0"/>
              </a:solidFill>
              <a:round/>
              <a:headEnd type="none" w="lg" len="lg"/>
              <a:tailEnd type="stealth" w="lg"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20558" name="Line 14"/>
            <p:cNvSpPr>
              <a:spLocks noChangeShapeType="1"/>
            </p:cNvSpPr>
            <p:nvPr/>
          </p:nvSpPr>
          <p:spPr bwMode="auto">
            <a:xfrm flipH="1">
              <a:off x="2880" y="2364"/>
              <a:ext cx="972" cy="684"/>
            </a:xfrm>
            <a:prstGeom prst="line">
              <a:avLst/>
            </a:prstGeom>
            <a:noFill/>
            <a:ln w="38100">
              <a:solidFill>
                <a:srgbClr val="C0C0C0"/>
              </a:solidFill>
              <a:round/>
              <a:headEnd type="none" w="lg" len="lg"/>
              <a:tailEnd type="stealth" w="lg"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620559" name="AutoShape 15"/>
          <p:cNvSpPr>
            <a:spLocks noChangeArrowheads="1"/>
          </p:cNvSpPr>
          <p:nvPr/>
        </p:nvSpPr>
        <p:spPr bwMode="auto">
          <a:xfrm>
            <a:off x="685800" y="3617913"/>
            <a:ext cx="7772400" cy="2743200"/>
          </a:xfrm>
          <a:prstGeom prst="horizontalScroll">
            <a:avLst>
              <a:gd name="adj" fmla="val 7829"/>
            </a:avLst>
          </a:prstGeom>
          <a:solidFill>
            <a:srgbClr val="FFFFFF"/>
          </a:solidFill>
          <a:ln w="9525">
            <a:solidFill>
              <a:schemeClr val="tx1"/>
            </a:solidFill>
            <a:round/>
            <a:headEnd/>
            <a:tailEnd/>
          </a:ln>
          <a:effectLst/>
        </p:spPr>
        <p:txBody>
          <a:bodyPr wrap="none" anchor="ctr"/>
          <a:lstStyle/>
          <a:p>
            <a:pPr algn="l">
              <a:lnSpc>
                <a:spcPct val="160000"/>
              </a:lnSpc>
            </a:pPr>
            <a:r>
              <a:rPr lang="en-US" altLang="zh-CN" sz="1800" b="1">
                <a:ea typeface="Arial Unicode MS" pitchFamily="34" charset="-122"/>
                <a:cs typeface="Arial Unicode MS" pitchFamily="34" charset="-122"/>
              </a:rPr>
              <a:t>  </a:t>
            </a:r>
            <a:r>
              <a:rPr lang="zh-CN" altLang="en-US" sz="1800" b="1">
                <a:ea typeface="Arial Unicode MS" pitchFamily="34" charset="-122"/>
                <a:cs typeface="Arial Unicode MS" pitchFamily="34" charset="-122"/>
              </a:rPr>
              <a:t>由于类 </a:t>
            </a:r>
            <a:r>
              <a:rPr lang="en-US" altLang="zh-CN" sz="1800" b="1">
                <a:ea typeface="Arial Unicode MS" pitchFamily="34" charset="-122"/>
                <a:cs typeface="Arial Unicode MS" pitchFamily="34" charset="-122"/>
              </a:rPr>
              <a:t>C </a:t>
            </a:r>
            <a:r>
              <a:rPr lang="zh-CN" altLang="en-US" sz="1800" b="1">
                <a:ea typeface="Arial Unicode MS" pitchFamily="34" charset="-122"/>
                <a:cs typeface="Arial Unicode MS" pitchFamily="34" charset="-122"/>
              </a:rPr>
              <a:t>的对象中只有一个 </a:t>
            </a:r>
            <a:r>
              <a:rPr lang="en-US" altLang="zh-CN" sz="1800" b="1">
                <a:ea typeface="Arial Unicode MS" pitchFamily="34" charset="-122"/>
                <a:cs typeface="Arial Unicode MS" pitchFamily="34" charset="-122"/>
              </a:rPr>
              <a:t>B </a:t>
            </a:r>
            <a:r>
              <a:rPr lang="zh-CN" altLang="en-US" sz="1800" b="1">
                <a:ea typeface="Arial Unicode MS" pitchFamily="34" charset="-122"/>
                <a:cs typeface="Arial Unicode MS" pitchFamily="34" charset="-122"/>
              </a:rPr>
              <a:t>类子对象，名字  </a:t>
            </a:r>
            <a:r>
              <a:rPr lang="en-US" altLang="zh-CN" sz="1800" b="1">
                <a:ea typeface="Arial Unicode MS" pitchFamily="34" charset="-122"/>
                <a:cs typeface="Arial Unicode MS" pitchFamily="34" charset="-122"/>
              </a:rPr>
              <a:t>b </a:t>
            </a:r>
            <a:r>
              <a:rPr lang="zh-CN" altLang="en-US" sz="1800" b="1">
                <a:ea typeface="Arial Unicode MS" pitchFamily="34" charset="-122"/>
                <a:cs typeface="Arial Unicode MS" pitchFamily="34" charset="-122"/>
              </a:rPr>
              <a:t>被约束到该子对象上，</a:t>
            </a:r>
          </a:p>
          <a:p>
            <a:pPr algn="l">
              <a:lnSpc>
                <a:spcPct val="160000"/>
              </a:lnSpc>
            </a:pPr>
            <a:r>
              <a:rPr lang="zh-CN" altLang="en-US" sz="1800" b="1">
                <a:ea typeface="Arial Unicode MS" pitchFamily="34" charset="-122"/>
                <a:cs typeface="Arial Unicode MS" pitchFamily="34" charset="-122"/>
              </a:rPr>
              <a:t>  所以，当以不同路径使用名字 </a:t>
            </a:r>
            <a:r>
              <a:rPr lang="en-US" altLang="zh-CN" sz="1800" b="1">
                <a:ea typeface="Arial Unicode MS" pitchFamily="34" charset="-122"/>
                <a:cs typeface="Arial Unicode MS" pitchFamily="34" charset="-122"/>
              </a:rPr>
              <a:t>b </a:t>
            </a:r>
            <a:r>
              <a:rPr lang="zh-CN" altLang="en-US" sz="1800" b="1">
                <a:ea typeface="Arial Unicode MS" pitchFamily="34" charset="-122"/>
                <a:cs typeface="Arial Unicode MS" pitchFamily="34" charset="-122"/>
              </a:rPr>
              <a:t>访问 </a:t>
            </a:r>
            <a:r>
              <a:rPr lang="en-US" altLang="zh-CN" sz="1800" b="1">
                <a:ea typeface="Arial Unicode MS" pitchFamily="34" charset="-122"/>
                <a:cs typeface="Arial Unicode MS" pitchFamily="34" charset="-122"/>
              </a:rPr>
              <a:t>B </a:t>
            </a:r>
            <a:r>
              <a:rPr lang="zh-CN" altLang="en-US" sz="1800" b="1">
                <a:ea typeface="Arial Unicode MS" pitchFamily="34" charset="-122"/>
                <a:cs typeface="Arial Unicode MS" pitchFamily="34" charset="-122"/>
              </a:rPr>
              <a:t>类的子对象时，所访问的都是</a:t>
            </a:r>
          </a:p>
          <a:p>
            <a:pPr algn="l">
              <a:lnSpc>
                <a:spcPct val="160000"/>
              </a:lnSpc>
            </a:pPr>
            <a:r>
              <a:rPr lang="zh-CN" altLang="en-US" sz="1800" b="1">
                <a:ea typeface="Arial Unicode MS" pitchFamily="34" charset="-122"/>
                <a:cs typeface="Arial Unicode MS" pitchFamily="34" charset="-122"/>
              </a:rPr>
              <a:t>  那个唯一的基类子对象。即</a:t>
            </a:r>
          </a:p>
          <a:p>
            <a:pPr algn="l">
              <a:lnSpc>
                <a:spcPct val="160000"/>
              </a:lnSpc>
            </a:pPr>
            <a:r>
              <a:rPr lang="zh-CN" altLang="en-US" sz="1800" b="1">
                <a:ea typeface="Arial Unicode MS" pitchFamily="34" charset="-122"/>
                <a:cs typeface="Arial Unicode MS" pitchFamily="34" charset="-122"/>
              </a:rPr>
              <a:t>	</a:t>
            </a:r>
            <a:r>
              <a:rPr lang="en-US" altLang="zh-CN" sz="1800" b="1">
                <a:ea typeface="Arial Unicode MS" pitchFamily="34" charset="-122"/>
                <a:cs typeface="Arial Unicode MS" pitchFamily="34" charset="-122"/>
              </a:rPr>
              <a:t>cc . B1 :: b   </a:t>
            </a:r>
            <a:r>
              <a:rPr lang="zh-CN" altLang="en-US" sz="1800" b="1">
                <a:ea typeface="Arial Unicode MS" pitchFamily="34" charset="-122"/>
                <a:cs typeface="Arial Unicode MS" pitchFamily="34" charset="-122"/>
              </a:rPr>
              <a:t>和   </a:t>
            </a:r>
            <a:r>
              <a:rPr lang="en-US" altLang="zh-CN" sz="1800" b="1">
                <a:ea typeface="Arial Unicode MS" pitchFamily="34" charset="-122"/>
                <a:cs typeface="Arial Unicode MS" pitchFamily="34" charset="-122"/>
              </a:rPr>
              <a:t>cc . B2 :: b   </a:t>
            </a:r>
          </a:p>
          <a:p>
            <a:pPr algn="l">
              <a:lnSpc>
                <a:spcPct val="160000"/>
              </a:lnSpc>
            </a:pPr>
            <a:r>
              <a:rPr lang="en-US" altLang="zh-CN" sz="1800" b="1">
                <a:ea typeface="Arial Unicode MS" pitchFamily="34" charset="-122"/>
                <a:cs typeface="Arial Unicode MS" pitchFamily="34" charset="-122"/>
              </a:rPr>
              <a:t>  </a:t>
            </a:r>
            <a:r>
              <a:rPr lang="zh-CN" altLang="en-US" sz="1800" b="1">
                <a:ea typeface="Arial Unicode MS" pitchFamily="34" charset="-122"/>
                <a:cs typeface="Arial Unicode MS" pitchFamily="34" charset="-122"/>
              </a:rPr>
              <a:t>引用是同一个基类 </a:t>
            </a:r>
            <a:r>
              <a:rPr lang="en-US" altLang="zh-CN" sz="1800" b="1">
                <a:ea typeface="Arial Unicode MS" pitchFamily="34" charset="-122"/>
                <a:cs typeface="Arial Unicode MS" pitchFamily="34" charset="-122"/>
              </a:rPr>
              <a:t>B </a:t>
            </a:r>
            <a:r>
              <a:rPr lang="zh-CN" altLang="en-US" sz="1800" b="1">
                <a:ea typeface="Arial Unicode MS" pitchFamily="34" charset="-122"/>
                <a:cs typeface="Arial Unicode MS" pitchFamily="34" charset="-122"/>
              </a:rPr>
              <a:t>的子对象</a:t>
            </a:r>
          </a:p>
        </p:txBody>
      </p:sp>
      <p:sp>
        <p:nvSpPr>
          <p:cNvPr id="620560" name="Rectangle 16"/>
          <p:cNvSpPr>
            <a:spLocks noGrp="1" noChangeArrowheads="1"/>
          </p:cNvSpPr>
          <p:nvPr>
            <p:ph type="title" idx="4294967295"/>
          </p:nvPr>
        </p:nvSpPr>
        <p:spPr>
          <a:xfrm>
            <a:off x="838200" y="417513"/>
            <a:ext cx="7543800" cy="1143000"/>
          </a:xfrm>
          <a:prstGeom prst="rect">
            <a:avLst/>
          </a:prstGeom>
        </p:spPr>
        <p:txBody>
          <a:bodyPr/>
          <a:lstStyle/>
          <a:p>
            <a:r>
              <a:rPr lang="en-US" altLang="zh-CN" sz="100" dirty="0">
                <a:solidFill>
                  <a:schemeClr val="bg1"/>
                </a:solidFill>
              </a:rPr>
              <a:t>8.5.2  </a:t>
            </a:r>
            <a:r>
              <a:rPr lang="zh-CN" altLang="en-US" sz="100" dirty="0">
                <a:solidFill>
                  <a:schemeClr val="bg1"/>
                </a:solidFill>
              </a:rPr>
              <a:t>虚基类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2000"/>
                                  </p:stCondLst>
                                  <p:childTnLst>
                                    <p:set>
                                      <p:cBhvr>
                                        <p:cTn id="6" dur="1" fill="hold">
                                          <p:stCondLst>
                                            <p:cond delay="0"/>
                                          </p:stCondLst>
                                        </p:cTn>
                                        <p:tgtEl>
                                          <p:spTgt spid="620546"/>
                                        </p:tgtEl>
                                        <p:attrNameLst>
                                          <p:attrName>style.visibility</p:attrName>
                                        </p:attrNameLst>
                                      </p:cBhvr>
                                      <p:to>
                                        <p:strVal val="visible"/>
                                      </p:to>
                                    </p:set>
                                    <p:animEffect transition="in" filter="checkerboard(across)">
                                      <p:cBhvr>
                                        <p:cTn id="7" dur="500"/>
                                        <p:tgtEl>
                                          <p:spTgt spid="620546"/>
                                        </p:tgtEl>
                                      </p:cBhvr>
                                    </p:animEffect>
                                  </p:childTnLst>
                                </p:cTn>
                              </p:par>
                            </p:childTnLst>
                          </p:cTn>
                        </p:par>
                        <p:par>
                          <p:cTn id="8" fill="hold">
                            <p:stCondLst>
                              <p:cond delay="2500"/>
                            </p:stCondLst>
                            <p:childTnLst>
                              <p:par>
                                <p:cTn id="9" presetID="4" presetClass="entr" presetSubtype="32" fill="hold" grpId="0" nodeType="afterEffect">
                                  <p:stCondLst>
                                    <p:cond delay="1000"/>
                                  </p:stCondLst>
                                  <p:childTnLst>
                                    <p:set>
                                      <p:cBhvr>
                                        <p:cTn id="10" dur="1" fill="hold">
                                          <p:stCondLst>
                                            <p:cond delay="0"/>
                                          </p:stCondLst>
                                        </p:cTn>
                                        <p:tgtEl>
                                          <p:spTgt spid="620555"/>
                                        </p:tgtEl>
                                        <p:attrNameLst>
                                          <p:attrName>style.visibility</p:attrName>
                                        </p:attrNameLst>
                                      </p:cBhvr>
                                      <p:to>
                                        <p:strVal val="visible"/>
                                      </p:to>
                                    </p:set>
                                    <p:animEffect transition="in" filter="box(out)">
                                      <p:cBhvr>
                                        <p:cTn id="11" dur="500"/>
                                        <p:tgtEl>
                                          <p:spTgt spid="620555"/>
                                        </p:tgtEl>
                                      </p:cBhvr>
                                    </p:animEffect>
                                  </p:childTnLst>
                                </p:cTn>
                              </p:par>
                            </p:childTnLst>
                          </p:cTn>
                        </p:par>
                        <p:par>
                          <p:cTn id="12" fill="hold">
                            <p:stCondLst>
                              <p:cond delay="4000"/>
                            </p:stCondLst>
                            <p:childTnLst>
                              <p:par>
                                <p:cTn id="13" presetID="17" presetClass="entr" presetSubtype="1" fill="hold" nodeType="afterEffect">
                                  <p:stCondLst>
                                    <p:cond delay="1000"/>
                                  </p:stCondLst>
                                  <p:childTnLst>
                                    <p:set>
                                      <p:cBhvr>
                                        <p:cTn id="14" dur="1" fill="hold">
                                          <p:stCondLst>
                                            <p:cond delay="0"/>
                                          </p:stCondLst>
                                        </p:cTn>
                                        <p:tgtEl>
                                          <p:spTgt spid="620556"/>
                                        </p:tgtEl>
                                        <p:attrNameLst>
                                          <p:attrName>style.visibility</p:attrName>
                                        </p:attrNameLst>
                                      </p:cBhvr>
                                      <p:to>
                                        <p:strVal val="visible"/>
                                      </p:to>
                                    </p:set>
                                    <p:anim calcmode="lin" valueType="num">
                                      <p:cBhvr>
                                        <p:cTn id="15" dur="500" fill="hold"/>
                                        <p:tgtEl>
                                          <p:spTgt spid="620556"/>
                                        </p:tgtEl>
                                        <p:attrNameLst>
                                          <p:attrName>ppt_x</p:attrName>
                                        </p:attrNameLst>
                                      </p:cBhvr>
                                      <p:tavLst>
                                        <p:tav tm="0">
                                          <p:val>
                                            <p:strVal val="#ppt_x"/>
                                          </p:val>
                                        </p:tav>
                                        <p:tav tm="100000">
                                          <p:val>
                                            <p:strVal val="#ppt_x"/>
                                          </p:val>
                                        </p:tav>
                                      </p:tavLst>
                                    </p:anim>
                                    <p:anim calcmode="lin" valueType="num">
                                      <p:cBhvr>
                                        <p:cTn id="16" dur="500" fill="hold"/>
                                        <p:tgtEl>
                                          <p:spTgt spid="620556"/>
                                        </p:tgtEl>
                                        <p:attrNameLst>
                                          <p:attrName>ppt_y</p:attrName>
                                        </p:attrNameLst>
                                      </p:cBhvr>
                                      <p:tavLst>
                                        <p:tav tm="0">
                                          <p:val>
                                            <p:strVal val="#ppt_y-#ppt_h/2"/>
                                          </p:val>
                                        </p:tav>
                                        <p:tav tm="100000">
                                          <p:val>
                                            <p:strVal val="#ppt_y"/>
                                          </p:val>
                                        </p:tav>
                                      </p:tavLst>
                                    </p:anim>
                                    <p:anim calcmode="lin" valueType="num">
                                      <p:cBhvr>
                                        <p:cTn id="17" dur="500" fill="hold"/>
                                        <p:tgtEl>
                                          <p:spTgt spid="620556"/>
                                        </p:tgtEl>
                                        <p:attrNameLst>
                                          <p:attrName>ppt_w</p:attrName>
                                        </p:attrNameLst>
                                      </p:cBhvr>
                                      <p:tavLst>
                                        <p:tav tm="0">
                                          <p:val>
                                            <p:strVal val="#ppt_w"/>
                                          </p:val>
                                        </p:tav>
                                        <p:tav tm="100000">
                                          <p:val>
                                            <p:strVal val="#ppt_w"/>
                                          </p:val>
                                        </p:tav>
                                      </p:tavLst>
                                    </p:anim>
                                    <p:anim calcmode="lin" valueType="num">
                                      <p:cBhvr>
                                        <p:cTn id="18" dur="500" fill="hold"/>
                                        <p:tgtEl>
                                          <p:spTgt spid="620556"/>
                                        </p:tgtEl>
                                        <p:attrNameLst>
                                          <p:attrName>ppt_h</p:attrName>
                                        </p:attrNameLst>
                                      </p:cBhvr>
                                      <p:tavLst>
                                        <p:tav tm="0">
                                          <p:val>
                                            <p:fltVal val="0"/>
                                          </p:val>
                                        </p:tav>
                                        <p:tav tm="100000">
                                          <p:val>
                                            <p:strVal val="#ppt_h"/>
                                          </p:val>
                                        </p:tav>
                                      </p:tavLst>
                                    </p:anim>
                                  </p:childTnLst>
                                </p:cTn>
                              </p:par>
                            </p:childTnLst>
                          </p:cTn>
                        </p:par>
                        <p:par>
                          <p:cTn id="19" fill="hold">
                            <p:stCondLst>
                              <p:cond delay="5500"/>
                            </p:stCondLst>
                            <p:childTnLst>
                              <p:par>
                                <p:cTn id="20" presetID="4" presetClass="entr" presetSubtype="32" fill="hold" nodeType="afterEffect">
                                  <p:stCondLst>
                                    <p:cond delay="0"/>
                                  </p:stCondLst>
                                  <p:childTnLst>
                                    <p:set>
                                      <p:cBhvr>
                                        <p:cTn id="21" dur="1" fill="hold">
                                          <p:stCondLst>
                                            <p:cond delay="0"/>
                                          </p:stCondLst>
                                        </p:cTn>
                                        <p:tgtEl>
                                          <p:spTgt spid="620549"/>
                                        </p:tgtEl>
                                        <p:attrNameLst>
                                          <p:attrName>style.visibility</p:attrName>
                                        </p:attrNameLst>
                                      </p:cBhvr>
                                      <p:to>
                                        <p:strVal val="visible"/>
                                      </p:to>
                                    </p:set>
                                    <p:animEffect transition="in" filter="box(out)">
                                      <p:cBhvr>
                                        <p:cTn id="22" dur="500"/>
                                        <p:tgtEl>
                                          <p:spTgt spid="620549"/>
                                        </p:tgtEl>
                                      </p:cBhvr>
                                    </p:animEffect>
                                  </p:childTnLst>
                                </p:cTn>
                              </p:par>
                            </p:childTnLst>
                          </p:cTn>
                        </p:par>
                        <p:par>
                          <p:cTn id="23" fill="hold">
                            <p:stCondLst>
                              <p:cond delay="6000"/>
                            </p:stCondLst>
                            <p:childTnLst>
                              <p:par>
                                <p:cTn id="24" presetID="17" presetClass="entr" presetSubtype="1" fill="hold" nodeType="afterEffect">
                                  <p:stCondLst>
                                    <p:cond delay="1000"/>
                                  </p:stCondLst>
                                  <p:childTnLst>
                                    <p:set>
                                      <p:cBhvr>
                                        <p:cTn id="25" dur="1" fill="hold">
                                          <p:stCondLst>
                                            <p:cond delay="0"/>
                                          </p:stCondLst>
                                        </p:cTn>
                                        <p:tgtEl>
                                          <p:spTgt spid="620552"/>
                                        </p:tgtEl>
                                        <p:attrNameLst>
                                          <p:attrName>style.visibility</p:attrName>
                                        </p:attrNameLst>
                                      </p:cBhvr>
                                      <p:to>
                                        <p:strVal val="visible"/>
                                      </p:to>
                                    </p:set>
                                    <p:anim calcmode="lin" valueType="num">
                                      <p:cBhvr>
                                        <p:cTn id="26" dur="500" fill="hold"/>
                                        <p:tgtEl>
                                          <p:spTgt spid="620552"/>
                                        </p:tgtEl>
                                        <p:attrNameLst>
                                          <p:attrName>ppt_x</p:attrName>
                                        </p:attrNameLst>
                                      </p:cBhvr>
                                      <p:tavLst>
                                        <p:tav tm="0">
                                          <p:val>
                                            <p:strVal val="#ppt_x"/>
                                          </p:val>
                                        </p:tav>
                                        <p:tav tm="100000">
                                          <p:val>
                                            <p:strVal val="#ppt_x"/>
                                          </p:val>
                                        </p:tav>
                                      </p:tavLst>
                                    </p:anim>
                                    <p:anim calcmode="lin" valueType="num">
                                      <p:cBhvr>
                                        <p:cTn id="27" dur="500" fill="hold"/>
                                        <p:tgtEl>
                                          <p:spTgt spid="620552"/>
                                        </p:tgtEl>
                                        <p:attrNameLst>
                                          <p:attrName>ppt_y</p:attrName>
                                        </p:attrNameLst>
                                      </p:cBhvr>
                                      <p:tavLst>
                                        <p:tav tm="0">
                                          <p:val>
                                            <p:strVal val="#ppt_y-#ppt_h/2"/>
                                          </p:val>
                                        </p:tav>
                                        <p:tav tm="100000">
                                          <p:val>
                                            <p:strVal val="#ppt_y"/>
                                          </p:val>
                                        </p:tav>
                                      </p:tavLst>
                                    </p:anim>
                                    <p:anim calcmode="lin" valueType="num">
                                      <p:cBhvr>
                                        <p:cTn id="28" dur="500" fill="hold"/>
                                        <p:tgtEl>
                                          <p:spTgt spid="620552"/>
                                        </p:tgtEl>
                                        <p:attrNameLst>
                                          <p:attrName>ppt_w</p:attrName>
                                        </p:attrNameLst>
                                      </p:cBhvr>
                                      <p:tavLst>
                                        <p:tav tm="0">
                                          <p:val>
                                            <p:strVal val="#ppt_w"/>
                                          </p:val>
                                        </p:tav>
                                        <p:tav tm="100000">
                                          <p:val>
                                            <p:strVal val="#ppt_w"/>
                                          </p:val>
                                        </p:tav>
                                      </p:tavLst>
                                    </p:anim>
                                    <p:anim calcmode="lin" valueType="num">
                                      <p:cBhvr>
                                        <p:cTn id="29" dur="500" fill="hold"/>
                                        <p:tgtEl>
                                          <p:spTgt spid="620552"/>
                                        </p:tgtEl>
                                        <p:attrNameLst>
                                          <p:attrName>ppt_h</p:attrName>
                                        </p:attrNameLst>
                                      </p:cBhvr>
                                      <p:tavLst>
                                        <p:tav tm="0">
                                          <p:val>
                                            <p:fltVal val="0"/>
                                          </p:val>
                                        </p:tav>
                                        <p:tav tm="100000">
                                          <p:val>
                                            <p:strVal val="#ppt_h"/>
                                          </p:val>
                                        </p:tav>
                                      </p:tavLst>
                                    </p:anim>
                                  </p:childTnLst>
                                </p:cTn>
                              </p:par>
                            </p:childTnLst>
                          </p:cTn>
                        </p:par>
                        <p:par>
                          <p:cTn id="30" fill="hold">
                            <p:stCondLst>
                              <p:cond delay="7500"/>
                            </p:stCondLst>
                            <p:childTnLst>
                              <p:par>
                                <p:cTn id="31" presetID="4" presetClass="entr" presetSubtype="32" fill="hold" grpId="0" nodeType="afterEffect">
                                  <p:stCondLst>
                                    <p:cond delay="1000"/>
                                  </p:stCondLst>
                                  <p:childTnLst>
                                    <p:set>
                                      <p:cBhvr>
                                        <p:cTn id="32" dur="1" fill="hold">
                                          <p:stCondLst>
                                            <p:cond delay="0"/>
                                          </p:stCondLst>
                                        </p:cTn>
                                        <p:tgtEl>
                                          <p:spTgt spid="620548"/>
                                        </p:tgtEl>
                                        <p:attrNameLst>
                                          <p:attrName>style.visibility</p:attrName>
                                        </p:attrNameLst>
                                      </p:cBhvr>
                                      <p:to>
                                        <p:strVal val="visible"/>
                                      </p:to>
                                    </p:set>
                                    <p:animEffect transition="in" filter="box(out)">
                                      <p:cBhvr>
                                        <p:cTn id="33" dur="500"/>
                                        <p:tgtEl>
                                          <p:spTgt spid="620548"/>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620547"/>
                                        </p:tgtEl>
                                        <p:attrNameLst>
                                          <p:attrName>style.visibility</p:attrName>
                                        </p:attrNameLst>
                                      </p:cBhvr>
                                      <p:to>
                                        <p:strVal val="visible"/>
                                      </p:to>
                                    </p:set>
                                    <p:animEffect transition="in" filter="checkerboard(across)">
                                      <p:cBhvr>
                                        <p:cTn id="38" dur="500"/>
                                        <p:tgtEl>
                                          <p:spTgt spid="620547"/>
                                        </p:tgtEl>
                                      </p:cBhvr>
                                    </p:animEffect>
                                  </p:childTnLst>
                                </p:cTn>
                              </p:par>
                            </p:childTnLst>
                          </p:cTn>
                        </p:par>
                      </p:childTnLst>
                    </p:cTn>
                  </p:par>
                  <p:par>
                    <p:cTn id="39" fill="hold">
                      <p:stCondLst>
                        <p:cond delay="indefinite"/>
                      </p:stCondLst>
                      <p:childTnLst>
                        <p:par>
                          <p:cTn id="40" fill="hold">
                            <p:stCondLst>
                              <p:cond delay="0"/>
                            </p:stCondLst>
                            <p:childTnLst>
                              <p:par>
                                <p:cTn id="41" presetID="17" presetClass="entr" presetSubtype="10" fill="hold" grpId="0" nodeType="clickEffect">
                                  <p:stCondLst>
                                    <p:cond delay="0"/>
                                  </p:stCondLst>
                                  <p:childTnLst>
                                    <p:set>
                                      <p:cBhvr>
                                        <p:cTn id="42" dur="1" fill="hold">
                                          <p:stCondLst>
                                            <p:cond delay="0"/>
                                          </p:stCondLst>
                                        </p:cTn>
                                        <p:tgtEl>
                                          <p:spTgt spid="620559"/>
                                        </p:tgtEl>
                                        <p:attrNameLst>
                                          <p:attrName>style.visibility</p:attrName>
                                        </p:attrNameLst>
                                      </p:cBhvr>
                                      <p:to>
                                        <p:strVal val="visible"/>
                                      </p:to>
                                    </p:set>
                                    <p:anim calcmode="lin" valueType="num">
                                      <p:cBhvr>
                                        <p:cTn id="43" dur="500" fill="hold"/>
                                        <p:tgtEl>
                                          <p:spTgt spid="620559"/>
                                        </p:tgtEl>
                                        <p:attrNameLst>
                                          <p:attrName>ppt_w</p:attrName>
                                        </p:attrNameLst>
                                      </p:cBhvr>
                                      <p:tavLst>
                                        <p:tav tm="0">
                                          <p:val>
                                            <p:fltVal val="0"/>
                                          </p:val>
                                        </p:tav>
                                        <p:tav tm="100000">
                                          <p:val>
                                            <p:strVal val="#ppt_w"/>
                                          </p:val>
                                        </p:tav>
                                      </p:tavLst>
                                    </p:anim>
                                    <p:anim calcmode="lin" valueType="num">
                                      <p:cBhvr>
                                        <p:cTn id="44" dur="500" fill="hold"/>
                                        <p:tgtEl>
                                          <p:spTgt spid="62055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546" grpId="0" autoUpdateAnimBg="0"/>
      <p:bldP spid="620547" grpId="0" autoUpdateAnimBg="0"/>
      <p:bldP spid="620548" grpId="0" animBg="1" autoUpdateAnimBg="0"/>
      <p:bldP spid="620555" grpId="0" animBg="1" autoUpdateAnimBg="0"/>
      <p:bldP spid="620559" grpId="0" animBg="1" autoUpdateAnimBg="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615" name="Rectangle 47"/>
          <p:cNvSpPr>
            <a:spLocks noGrp="1" noChangeArrowheads="1"/>
          </p:cNvSpPr>
          <p:nvPr>
            <p:ph type="title" idx="4294967295"/>
          </p:nvPr>
        </p:nvSpPr>
        <p:spPr>
          <a:xfrm>
            <a:off x="838200" y="417513"/>
            <a:ext cx="7543800" cy="1143000"/>
          </a:xfrm>
          <a:prstGeom prst="rect">
            <a:avLst/>
          </a:prstGeom>
          <a:noFill/>
        </p:spPr>
        <p:txBody>
          <a:bodyPr/>
          <a:lstStyle/>
          <a:p>
            <a:r>
              <a:rPr lang="en-US" altLang="zh-CN" sz="100" dirty="0">
                <a:solidFill>
                  <a:schemeClr val="bg1"/>
                </a:solidFill>
              </a:rPr>
              <a:t>8.5.2  </a:t>
            </a:r>
            <a:r>
              <a:rPr lang="zh-CN" altLang="en-US" sz="100" dirty="0">
                <a:solidFill>
                  <a:schemeClr val="bg1"/>
                </a:solidFill>
              </a:rPr>
              <a:t>虚基类</a:t>
            </a:r>
          </a:p>
        </p:txBody>
      </p:sp>
      <p:sp>
        <p:nvSpPr>
          <p:cNvPr id="621617" name="Rectangle 49"/>
          <p:cNvSpPr>
            <a:spLocks noChangeArrowheads="1"/>
          </p:cNvSpPr>
          <p:nvPr/>
        </p:nvSpPr>
        <p:spPr bwMode="auto">
          <a:xfrm>
            <a:off x="495300" y="188913"/>
            <a:ext cx="4914900" cy="2439987"/>
          </a:xfrm>
          <a:prstGeom prst="rect">
            <a:avLst/>
          </a:prstGeom>
          <a:noFill/>
          <a:ln w="9525">
            <a:noFill/>
            <a:miter lim="800000"/>
            <a:headEnd type="none" w="sm" len="med"/>
            <a:tailEnd/>
          </a:ln>
          <a:effectLst/>
        </p:spPr>
        <p:txBody>
          <a:bodyPr lIns="90000" tIns="46800" rIns="90000" bIns="46800" anchor="ctr">
            <a:spAutoFit/>
          </a:bodyPr>
          <a:lstStyle/>
          <a:p>
            <a:pPr algn="l">
              <a:lnSpc>
                <a:spcPct val="140000"/>
              </a:lnSpc>
            </a:pPr>
            <a:r>
              <a:rPr lang="zh-CN" altLang="en-US" sz="2000" b="1" i="1">
                <a:solidFill>
                  <a:srgbClr val="008000"/>
                </a:solidFill>
              </a:rPr>
              <a:t>例如：</a:t>
            </a:r>
          </a:p>
          <a:p>
            <a:pPr algn="l">
              <a:lnSpc>
                <a:spcPct val="140000"/>
              </a:lnSpc>
            </a:pPr>
            <a:r>
              <a:rPr lang="en-US" altLang="zh-CN" sz="1800"/>
              <a:t>class  B  { public : int  b ;} ;</a:t>
            </a:r>
          </a:p>
          <a:p>
            <a:pPr algn="l">
              <a:lnSpc>
                <a:spcPct val="140000"/>
              </a:lnSpc>
            </a:pPr>
            <a:r>
              <a:rPr lang="en-US" altLang="zh-CN" sz="1800"/>
              <a:t>class  B1 : </a:t>
            </a:r>
            <a:r>
              <a:rPr lang="en-US" altLang="zh-CN" sz="1800" b="1">
                <a:solidFill>
                  <a:srgbClr val="0000FF"/>
                </a:solidFill>
              </a:rPr>
              <a:t>virtual</a:t>
            </a:r>
            <a:r>
              <a:rPr lang="en-US" altLang="zh-CN" sz="1800">
                <a:solidFill>
                  <a:srgbClr val="FF33CC"/>
                </a:solidFill>
              </a:rPr>
              <a:t> </a:t>
            </a:r>
            <a:r>
              <a:rPr lang="en-US" altLang="zh-CN" sz="1800"/>
              <a:t> public  B { private : int  b1 ; } ;</a:t>
            </a:r>
          </a:p>
          <a:p>
            <a:pPr algn="l">
              <a:lnSpc>
                <a:spcPct val="140000"/>
              </a:lnSpc>
            </a:pPr>
            <a:r>
              <a:rPr lang="en-US" altLang="zh-CN" sz="1800"/>
              <a:t>class  B2 : </a:t>
            </a:r>
            <a:r>
              <a:rPr lang="en-US" altLang="zh-CN" sz="1800" b="1">
                <a:solidFill>
                  <a:srgbClr val="0000FF"/>
                </a:solidFill>
              </a:rPr>
              <a:t>virtual </a:t>
            </a:r>
            <a:r>
              <a:rPr lang="en-US" altLang="zh-CN" sz="1800"/>
              <a:t> public  B { private : int  b2 ; } ;</a:t>
            </a:r>
          </a:p>
          <a:p>
            <a:pPr algn="l">
              <a:lnSpc>
                <a:spcPct val="140000"/>
              </a:lnSpc>
            </a:pPr>
            <a:r>
              <a:rPr lang="en-US" altLang="zh-CN" sz="1800"/>
              <a:t>class  C : public  B1 , public  B2 </a:t>
            </a:r>
          </a:p>
          <a:p>
            <a:pPr algn="l">
              <a:lnSpc>
                <a:spcPct val="140000"/>
              </a:lnSpc>
            </a:pPr>
            <a:r>
              <a:rPr lang="en-US" altLang="zh-CN" sz="1800"/>
              <a:t>    { private : float  d ; } ;</a:t>
            </a:r>
          </a:p>
        </p:txBody>
      </p:sp>
      <p:sp>
        <p:nvSpPr>
          <p:cNvPr id="621618" name="Rectangle 50"/>
          <p:cNvSpPr>
            <a:spLocks noChangeArrowheads="1"/>
          </p:cNvSpPr>
          <p:nvPr/>
        </p:nvSpPr>
        <p:spPr bwMode="auto">
          <a:xfrm>
            <a:off x="6169025" y="3187700"/>
            <a:ext cx="1828800" cy="431800"/>
          </a:xfrm>
          <a:prstGeom prst="rect">
            <a:avLst/>
          </a:prstGeom>
          <a:solidFill>
            <a:srgbClr val="FFFF00"/>
          </a:solidFill>
          <a:ln w="9525">
            <a:solidFill>
              <a:srgbClr val="C0C0C0"/>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C { d }</a:t>
            </a:r>
          </a:p>
        </p:txBody>
      </p:sp>
      <p:grpSp>
        <p:nvGrpSpPr>
          <p:cNvPr id="621619" name="Group 51"/>
          <p:cNvGrpSpPr>
            <a:grpSpLocks/>
          </p:cNvGrpSpPr>
          <p:nvPr/>
        </p:nvGrpSpPr>
        <p:grpSpPr bwMode="auto">
          <a:xfrm>
            <a:off x="5210175" y="2103438"/>
            <a:ext cx="3735388" cy="431800"/>
            <a:chOff x="1299" y="1834"/>
            <a:chExt cx="3228" cy="542"/>
          </a:xfrm>
        </p:grpSpPr>
        <p:sp>
          <p:nvSpPr>
            <p:cNvPr id="621620" name="Rectangle 52"/>
            <p:cNvSpPr>
              <a:spLocks noChangeArrowheads="1"/>
            </p:cNvSpPr>
            <p:nvPr/>
          </p:nvSpPr>
          <p:spPr bwMode="auto">
            <a:xfrm>
              <a:off x="1299" y="1834"/>
              <a:ext cx="1344" cy="542"/>
            </a:xfrm>
            <a:prstGeom prst="rect">
              <a:avLst/>
            </a:prstGeom>
            <a:solidFill>
              <a:srgbClr val="99FF99"/>
            </a:solidFill>
            <a:ln w="9525">
              <a:solidFill>
                <a:srgbClr val="C0C0C0"/>
              </a:solidFill>
              <a:miter lim="800000"/>
              <a:headEnd type="none" w="sm" len="med"/>
              <a:tailEnd/>
            </a:ln>
            <a:effectLst>
              <a:outerShdw dist="53882" dir="18900000" algn="ctr" rotWithShape="0">
                <a:srgbClr val="808080"/>
              </a:outerShdw>
            </a:effectLst>
          </p:spPr>
          <p:txBody>
            <a:bodyPr wrap="none" lIns="90000" tIns="46800" rIns="90000" bIns="46800" anchor="ctr"/>
            <a:lstStyle/>
            <a:p>
              <a:pPr>
                <a:lnSpc>
                  <a:spcPct val="80000"/>
                </a:lnSpc>
              </a:pPr>
              <a:r>
                <a:rPr lang="en-US" altLang="zh-CN" sz="1800"/>
                <a:t>class B1 { b1}</a:t>
              </a:r>
            </a:p>
          </p:txBody>
        </p:sp>
        <p:sp>
          <p:nvSpPr>
            <p:cNvPr id="621621" name="Rectangle 53"/>
            <p:cNvSpPr>
              <a:spLocks noChangeArrowheads="1"/>
            </p:cNvSpPr>
            <p:nvPr/>
          </p:nvSpPr>
          <p:spPr bwMode="auto">
            <a:xfrm>
              <a:off x="3183" y="1834"/>
              <a:ext cx="1344" cy="528"/>
            </a:xfrm>
            <a:prstGeom prst="rect">
              <a:avLst/>
            </a:prstGeom>
            <a:solidFill>
              <a:srgbClr val="99FF99"/>
            </a:solidFill>
            <a:ln w="9525">
              <a:solidFill>
                <a:srgbClr val="C0C0C0"/>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B2 {b2} </a:t>
              </a:r>
            </a:p>
          </p:txBody>
        </p:sp>
      </p:grpSp>
      <p:grpSp>
        <p:nvGrpSpPr>
          <p:cNvPr id="621622" name="Group 54"/>
          <p:cNvGrpSpPr>
            <a:grpSpLocks/>
          </p:cNvGrpSpPr>
          <p:nvPr/>
        </p:nvGrpSpPr>
        <p:grpSpPr bwMode="auto">
          <a:xfrm>
            <a:off x="5983288" y="2551113"/>
            <a:ext cx="2181225" cy="636587"/>
            <a:chOff x="1968" y="2364"/>
            <a:chExt cx="1884" cy="684"/>
          </a:xfrm>
        </p:grpSpPr>
        <p:sp>
          <p:nvSpPr>
            <p:cNvPr id="621623" name="Line 55"/>
            <p:cNvSpPr>
              <a:spLocks noChangeShapeType="1"/>
            </p:cNvSpPr>
            <p:nvPr/>
          </p:nvSpPr>
          <p:spPr bwMode="auto">
            <a:xfrm>
              <a:off x="1968" y="2376"/>
              <a:ext cx="912" cy="672"/>
            </a:xfrm>
            <a:prstGeom prst="line">
              <a:avLst/>
            </a:prstGeom>
            <a:noFill/>
            <a:ln w="38100">
              <a:solidFill>
                <a:srgbClr val="C0C0C0"/>
              </a:solidFill>
              <a:round/>
              <a:headEnd type="stealth" w="lg" len="lg"/>
              <a:tailEnd type="none" w="lg"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21624" name="Line 56"/>
            <p:cNvSpPr>
              <a:spLocks noChangeShapeType="1"/>
            </p:cNvSpPr>
            <p:nvPr/>
          </p:nvSpPr>
          <p:spPr bwMode="auto">
            <a:xfrm flipH="1">
              <a:off x="2880" y="2364"/>
              <a:ext cx="972" cy="684"/>
            </a:xfrm>
            <a:prstGeom prst="line">
              <a:avLst/>
            </a:prstGeom>
            <a:noFill/>
            <a:ln w="38100">
              <a:solidFill>
                <a:srgbClr val="C0C0C0"/>
              </a:solidFill>
              <a:round/>
              <a:headEnd type="stealth" w="lg" len="lg"/>
              <a:tailEnd type="none" w="lg"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621625" name="Rectangle 57"/>
          <p:cNvSpPr>
            <a:spLocks noChangeArrowheads="1"/>
          </p:cNvSpPr>
          <p:nvPr/>
        </p:nvSpPr>
        <p:spPr bwMode="auto">
          <a:xfrm>
            <a:off x="6292850" y="1054100"/>
            <a:ext cx="1555750" cy="431800"/>
          </a:xfrm>
          <a:prstGeom prst="rect">
            <a:avLst/>
          </a:prstGeom>
          <a:solidFill>
            <a:srgbClr val="FFCC66"/>
          </a:solidFill>
          <a:ln w="9525">
            <a:solidFill>
              <a:srgbClr val="C0C0C0"/>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 { </a:t>
            </a:r>
            <a:r>
              <a:rPr lang="en-US" altLang="zh-CN" sz="1800" b="1">
                <a:solidFill>
                  <a:schemeClr val="accent2"/>
                </a:solidFill>
              </a:rPr>
              <a:t>b</a:t>
            </a:r>
            <a:r>
              <a:rPr lang="en-US" altLang="zh-CN" sz="1800"/>
              <a:t> }</a:t>
            </a:r>
          </a:p>
        </p:txBody>
      </p:sp>
      <p:grpSp>
        <p:nvGrpSpPr>
          <p:cNvPr id="621626" name="Group 58"/>
          <p:cNvGrpSpPr>
            <a:grpSpLocks/>
          </p:cNvGrpSpPr>
          <p:nvPr/>
        </p:nvGrpSpPr>
        <p:grpSpPr bwMode="auto">
          <a:xfrm flipV="1">
            <a:off x="6011863" y="1484313"/>
            <a:ext cx="2181225" cy="619125"/>
            <a:chOff x="1968" y="2364"/>
            <a:chExt cx="1884" cy="684"/>
          </a:xfrm>
        </p:grpSpPr>
        <p:sp>
          <p:nvSpPr>
            <p:cNvPr id="621627" name="Line 59"/>
            <p:cNvSpPr>
              <a:spLocks noChangeShapeType="1"/>
            </p:cNvSpPr>
            <p:nvPr/>
          </p:nvSpPr>
          <p:spPr bwMode="auto">
            <a:xfrm>
              <a:off x="1968" y="2376"/>
              <a:ext cx="912" cy="672"/>
            </a:xfrm>
            <a:prstGeom prst="line">
              <a:avLst/>
            </a:prstGeom>
            <a:noFill/>
            <a:ln w="38100">
              <a:solidFill>
                <a:srgbClr val="C0C0C0"/>
              </a:solidFill>
              <a:round/>
              <a:headEnd type="none" w="lg" len="lg"/>
              <a:tailEnd type="stealth" w="lg"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21628" name="Line 60"/>
            <p:cNvSpPr>
              <a:spLocks noChangeShapeType="1"/>
            </p:cNvSpPr>
            <p:nvPr/>
          </p:nvSpPr>
          <p:spPr bwMode="auto">
            <a:xfrm flipH="1">
              <a:off x="2880" y="2364"/>
              <a:ext cx="972" cy="684"/>
            </a:xfrm>
            <a:prstGeom prst="line">
              <a:avLst/>
            </a:prstGeom>
            <a:noFill/>
            <a:ln w="38100">
              <a:solidFill>
                <a:srgbClr val="C0C0C0"/>
              </a:solidFill>
              <a:round/>
              <a:headEnd type="none" w="lg" len="lg"/>
              <a:tailEnd type="stealth" w="lg"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621629" name="Text Box 61"/>
          <p:cNvSpPr txBox="1">
            <a:spLocks noChangeArrowheads="1"/>
          </p:cNvSpPr>
          <p:nvPr/>
        </p:nvSpPr>
        <p:spPr bwMode="auto">
          <a:xfrm>
            <a:off x="385763" y="2932113"/>
            <a:ext cx="5303837" cy="396875"/>
          </a:xfrm>
          <a:prstGeom prst="rect">
            <a:avLst/>
          </a:prstGeom>
          <a:noFill/>
          <a:ln w="9525">
            <a:noFill/>
            <a:miter lim="800000"/>
            <a:headEnd type="none" w="sm" len="med"/>
            <a:tailEnd/>
          </a:ln>
          <a:effectLst/>
        </p:spPr>
        <p:txBody>
          <a:bodyPr wrap="none" lIns="90000" tIns="46800" rIns="90000" bIns="46800" anchor="ctr">
            <a:spAutoFit/>
          </a:bodyPr>
          <a:lstStyle/>
          <a:p>
            <a:pPr algn="l"/>
            <a:r>
              <a:rPr lang="zh-CN" altLang="en-US" sz="2000" b="1" i="1">
                <a:solidFill>
                  <a:srgbClr val="008000"/>
                </a:solidFill>
              </a:rPr>
              <a:t>带有虚基类的派生类 </a:t>
            </a:r>
            <a:r>
              <a:rPr lang="en-US" altLang="zh-CN" sz="2000" b="1" i="1">
                <a:solidFill>
                  <a:srgbClr val="008000"/>
                </a:solidFill>
              </a:rPr>
              <a:t>C </a:t>
            </a:r>
            <a:r>
              <a:rPr lang="zh-CN" altLang="en-US" sz="2000" b="1" i="1">
                <a:solidFill>
                  <a:srgbClr val="008000"/>
                </a:solidFill>
              </a:rPr>
              <a:t>的对象的存储结构示意</a:t>
            </a:r>
          </a:p>
        </p:txBody>
      </p:sp>
      <p:grpSp>
        <p:nvGrpSpPr>
          <p:cNvPr id="621630" name="Group 62"/>
          <p:cNvGrpSpPr>
            <a:grpSpLocks/>
          </p:cNvGrpSpPr>
          <p:nvPr/>
        </p:nvGrpSpPr>
        <p:grpSpPr bwMode="auto">
          <a:xfrm>
            <a:off x="1276350" y="3759200"/>
            <a:ext cx="1390650" cy="2640013"/>
            <a:chOff x="804" y="2441"/>
            <a:chExt cx="876" cy="1663"/>
          </a:xfrm>
        </p:grpSpPr>
        <p:sp>
          <p:nvSpPr>
            <p:cNvPr id="621631" name="Rectangle 63"/>
            <p:cNvSpPr>
              <a:spLocks noChangeArrowheads="1"/>
            </p:cNvSpPr>
            <p:nvPr/>
          </p:nvSpPr>
          <p:spPr bwMode="auto">
            <a:xfrm>
              <a:off x="804" y="2441"/>
              <a:ext cx="876" cy="271"/>
            </a:xfrm>
            <a:prstGeom prst="rect">
              <a:avLst/>
            </a:prstGeom>
            <a:solidFill>
              <a:srgbClr val="FFE8D1"/>
            </a:solidFill>
            <a:ln w="9525">
              <a:solidFill>
                <a:schemeClr val="tx1"/>
              </a:solidFill>
              <a:miter lim="800000"/>
              <a:headEnd type="none" w="sm" len="med"/>
              <a:tailEnd/>
            </a:ln>
            <a:effectLst/>
          </p:spPr>
          <p:txBody>
            <a:bodyPr wrap="none" lIns="90000" tIns="46800" rIns="90000" bIns="46800" anchor="ctr"/>
            <a:lstStyle/>
            <a:p>
              <a:r>
                <a:rPr lang="en-US" altLang="zh-CN" sz="1800"/>
                <a:t> </a:t>
              </a:r>
            </a:p>
          </p:txBody>
        </p:sp>
        <p:sp>
          <p:nvSpPr>
            <p:cNvPr id="621632" name="Rectangle 64"/>
            <p:cNvSpPr>
              <a:spLocks noChangeArrowheads="1"/>
            </p:cNvSpPr>
            <p:nvPr/>
          </p:nvSpPr>
          <p:spPr bwMode="auto">
            <a:xfrm>
              <a:off x="804" y="2717"/>
              <a:ext cx="876" cy="271"/>
            </a:xfrm>
            <a:prstGeom prst="rect">
              <a:avLst/>
            </a:prstGeom>
            <a:solidFill>
              <a:srgbClr val="99FF99"/>
            </a:solidFill>
            <a:ln w="9525">
              <a:solidFill>
                <a:schemeClr val="tx1"/>
              </a:solidFill>
              <a:miter lim="800000"/>
              <a:headEnd type="none" w="sm" len="med"/>
              <a:tailEnd/>
            </a:ln>
            <a:effectLst>
              <a:outerShdw dist="45791" dir="18221404" algn="ctr" rotWithShape="0">
                <a:srgbClr val="808080"/>
              </a:outerShdw>
            </a:effectLst>
          </p:spPr>
          <p:txBody>
            <a:bodyPr wrap="none" lIns="90000" tIns="46800" rIns="90000" bIns="46800" anchor="ctr"/>
            <a:lstStyle/>
            <a:p>
              <a:r>
                <a:rPr lang="en-US" altLang="zh-CN" sz="1800"/>
                <a:t>c.b1</a:t>
              </a:r>
            </a:p>
          </p:txBody>
        </p:sp>
        <p:sp>
          <p:nvSpPr>
            <p:cNvPr id="621633" name="Rectangle 65"/>
            <p:cNvSpPr>
              <a:spLocks noChangeArrowheads="1"/>
            </p:cNvSpPr>
            <p:nvPr/>
          </p:nvSpPr>
          <p:spPr bwMode="auto">
            <a:xfrm>
              <a:off x="804" y="2993"/>
              <a:ext cx="876" cy="271"/>
            </a:xfrm>
            <a:prstGeom prst="rect">
              <a:avLst/>
            </a:prstGeom>
            <a:solidFill>
              <a:srgbClr val="FFE8D1"/>
            </a:solidFill>
            <a:ln w="9525">
              <a:solidFill>
                <a:schemeClr val="tx1"/>
              </a:solidFill>
              <a:miter lim="800000"/>
              <a:headEnd type="none" w="sm" len="med"/>
              <a:tailEnd/>
            </a:ln>
            <a:effectLst/>
          </p:spPr>
          <p:txBody>
            <a:bodyPr wrap="none" lIns="90000" tIns="46800" rIns="90000" bIns="46800" anchor="ctr"/>
            <a:lstStyle/>
            <a:p>
              <a:r>
                <a:rPr lang="en-US" altLang="zh-CN" sz="1800"/>
                <a:t> </a:t>
              </a:r>
            </a:p>
          </p:txBody>
        </p:sp>
        <p:sp>
          <p:nvSpPr>
            <p:cNvPr id="621634" name="Rectangle 66"/>
            <p:cNvSpPr>
              <a:spLocks noChangeArrowheads="1"/>
            </p:cNvSpPr>
            <p:nvPr/>
          </p:nvSpPr>
          <p:spPr bwMode="auto">
            <a:xfrm>
              <a:off x="804" y="3269"/>
              <a:ext cx="876" cy="271"/>
            </a:xfrm>
            <a:prstGeom prst="rect">
              <a:avLst/>
            </a:prstGeom>
            <a:solidFill>
              <a:srgbClr val="99FF99"/>
            </a:solidFill>
            <a:ln w="9525">
              <a:solidFill>
                <a:schemeClr val="tx1"/>
              </a:solidFill>
              <a:miter lim="800000"/>
              <a:headEnd type="none" w="sm" len="med"/>
              <a:tailEnd/>
            </a:ln>
            <a:effectLst>
              <a:outerShdw dist="45791" dir="18221404" algn="ctr" rotWithShape="0">
                <a:srgbClr val="808080"/>
              </a:outerShdw>
            </a:effectLst>
          </p:spPr>
          <p:txBody>
            <a:bodyPr wrap="none" lIns="90000" tIns="46800" rIns="90000" bIns="46800" anchor="ctr"/>
            <a:lstStyle/>
            <a:p>
              <a:r>
                <a:rPr lang="en-US" altLang="zh-CN" sz="1800"/>
                <a:t>c.b2</a:t>
              </a:r>
            </a:p>
          </p:txBody>
        </p:sp>
        <p:sp>
          <p:nvSpPr>
            <p:cNvPr id="621635" name="Rectangle 67"/>
            <p:cNvSpPr>
              <a:spLocks noChangeArrowheads="1"/>
            </p:cNvSpPr>
            <p:nvPr/>
          </p:nvSpPr>
          <p:spPr bwMode="auto">
            <a:xfrm>
              <a:off x="804" y="3545"/>
              <a:ext cx="876" cy="271"/>
            </a:xfrm>
            <a:prstGeom prst="rect">
              <a:avLst/>
            </a:prstGeom>
            <a:solidFill>
              <a:srgbClr val="FFFFCC"/>
            </a:solidFill>
            <a:ln w="9525">
              <a:solidFill>
                <a:schemeClr val="tx1"/>
              </a:solidFill>
              <a:miter lim="800000"/>
              <a:headEnd type="none" w="sm" len="med"/>
              <a:tailEnd/>
            </a:ln>
            <a:effectLst>
              <a:outerShdw dist="45791" dir="18221404" algn="ctr" rotWithShape="0">
                <a:srgbClr val="808080"/>
              </a:outerShdw>
            </a:effectLst>
          </p:spPr>
          <p:txBody>
            <a:bodyPr wrap="none" lIns="90000" tIns="46800" rIns="90000" bIns="46800" anchor="ctr"/>
            <a:lstStyle/>
            <a:p>
              <a:r>
                <a:rPr lang="en-US" altLang="zh-CN" sz="1800"/>
                <a:t>c.d</a:t>
              </a:r>
            </a:p>
          </p:txBody>
        </p:sp>
        <p:sp>
          <p:nvSpPr>
            <p:cNvPr id="621636" name="Rectangle 68"/>
            <p:cNvSpPr>
              <a:spLocks noChangeArrowheads="1"/>
            </p:cNvSpPr>
            <p:nvPr/>
          </p:nvSpPr>
          <p:spPr bwMode="auto">
            <a:xfrm>
              <a:off x="804" y="3833"/>
              <a:ext cx="876" cy="271"/>
            </a:xfrm>
            <a:prstGeom prst="rect">
              <a:avLst/>
            </a:prstGeom>
            <a:solidFill>
              <a:srgbClr val="FFCC66"/>
            </a:solidFill>
            <a:ln w="9525">
              <a:solidFill>
                <a:schemeClr val="tx1"/>
              </a:solidFill>
              <a:miter lim="800000"/>
              <a:headEnd type="none" w="sm" len="med"/>
              <a:tailEnd/>
            </a:ln>
            <a:effectLst>
              <a:outerShdw dist="45791" dir="18221404" algn="ctr" rotWithShape="0">
                <a:srgbClr val="808080"/>
              </a:outerShdw>
            </a:effectLst>
          </p:spPr>
          <p:txBody>
            <a:bodyPr wrap="none" lIns="90000" tIns="46800" rIns="90000" bIns="46800" anchor="ctr"/>
            <a:lstStyle/>
            <a:p>
              <a:r>
                <a:rPr lang="en-US" altLang="zh-CN" sz="1800"/>
                <a:t>c.b</a:t>
              </a:r>
            </a:p>
          </p:txBody>
        </p:sp>
      </p:grpSp>
      <p:grpSp>
        <p:nvGrpSpPr>
          <p:cNvPr id="621637" name="Group 69"/>
          <p:cNvGrpSpPr>
            <a:grpSpLocks/>
          </p:cNvGrpSpPr>
          <p:nvPr/>
        </p:nvGrpSpPr>
        <p:grpSpPr bwMode="auto">
          <a:xfrm>
            <a:off x="2647950" y="3759200"/>
            <a:ext cx="2609850" cy="2667000"/>
            <a:chOff x="1644" y="2573"/>
            <a:chExt cx="1947" cy="1680"/>
          </a:xfrm>
        </p:grpSpPr>
        <p:grpSp>
          <p:nvGrpSpPr>
            <p:cNvPr id="621638" name="Group 70"/>
            <p:cNvGrpSpPr>
              <a:grpSpLocks/>
            </p:cNvGrpSpPr>
            <p:nvPr/>
          </p:nvGrpSpPr>
          <p:grpSpPr bwMode="auto">
            <a:xfrm>
              <a:off x="1644" y="2573"/>
              <a:ext cx="1947" cy="1680"/>
              <a:chOff x="1644" y="2585"/>
              <a:chExt cx="1947" cy="1680"/>
            </a:xfrm>
          </p:grpSpPr>
          <p:sp>
            <p:nvSpPr>
              <p:cNvPr id="621639" name="Line 71"/>
              <p:cNvSpPr>
                <a:spLocks noChangeShapeType="1"/>
              </p:cNvSpPr>
              <p:nvPr/>
            </p:nvSpPr>
            <p:spPr bwMode="auto">
              <a:xfrm>
                <a:off x="1656" y="2585"/>
                <a:ext cx="1935" cy="0"/>
              </a:xfrm>
              <a:prstGeom prst="line">
                <a:avLst/>
              </a:prstGeom>
              <a:noFill/>
              <a:ln w="9525">
                <a:solidFill>
                  <a:schemeClr val="tx1"/>
                </a:solidFill>
                <a:round/>
                <a:headEnd type="none" w="lg" len="lg"/>
                <a:tailEnd type="none" w="lg" len="lg"/>
              </a:ln>
              <a:effectLst/>
            </p:spPr>
            <p:txBody>
              <a:bodyPr wrap="none" lIns="90000" tIns="46800" rIns="90000" bIns="46800" anchor="ctr"/>
              <a:lstStyle/>
              <a:p>
                <a:endParaRPr lang="zh-CN" altLang="en-US"/>
              </a:p>
            </p:txBody>
          </p:sp>
          <p:sp>
            <p:nvSpPr>
              <p:cNvPr id="621640" name="Line 72"/>
              <p:cNvSpPr>
                <a:spLocks noChangeShapeType="1"/>
              </p:cNvSpPr>
              <p:nvPr/>
            </p:nvSpPr>
            <p:spPr bwMode="auto">
              <a:xfrm flipV="1">
                <a:off x="1668" y="4253"/>
                <a:ext cx="1923" cy="0"/>
              </a:xfrm>
              <a:prstGeom prst="line">
                <a:avLst/>
              </a:prstGeom>
              <a:noFill/>
              <a:ln w="9525">
                <a:solidFill>
                  <a:schemeClr val="tx1"/>
                </a:solidFill>
                <a:round/>
                <a:headEnd type="none" w="lg" len="lg"/>
                <a:tailEnd type="none" w="lg" len="lg"/>
              </a:ln>
              <a:effectLst/>
            </p:spPr>
            <p:txBody>
              <a:bodyPr wrap="none" lIns="90000" tIns="46800" rIns="90000" bIns="46800" anchor="ctr"/>
              <a:lstStyle/>
              <a:p>
                <a:endParaRPr lang="zh-CN" altLang="en-US"/>
              </a:p>
            </p:txBody>
          </p:sp>
          <p:sp>
            <p:nvSpPr>
              <p:cNvPr id="621641" name="Line 73"/>
              <p:cNvSpPr>
                <a:spLocks noChangeShapeType="1"/>
              </p:cNvSpPr>
              <p:nvPr/>
            </p:nvSpPr>
            <p:spPr bwMode="auto">
              <a:xfrm>
                <a:off x="1656" y="2856"/>
                <a:ext cx="576" cy="0"/>
              </a:xfrm>
              <a:prstGeom prst="line">
                <a:avLst/>
              </a:prstGeom>
              <a:noFill/>
              <a:ln w="9525">
                <a:solidFill>
                  <a:schemeClr val="tx1"/>
                </a:solidFill>
                <a:prstDash val="dash"/>
                <a:round/>
                <a:headEnd type="none" w="lg" len="lg"/>
                <a:tailEnd type="none" w="lg" len="lg"/>
              </a:ln>
              <a:effectLst/>
            </p:spPr>
            <p:txBody>
              <a:bodyPr wrap="none" lIns="90000" tIns="46800" rIns="90000" bIns="46800" anchor="ctr"/>
              <a:lstStyle/>
              <a:p>
                <a:endParaRPr lang="zh-CN" altLang="en-US"/>
              </a:p>
            </p:txBody>
          </p:sp>
          <p:sp>
            <p:nvSpPr>
              <p:cNvPr id="621642" name="Line 74"/>
              <p:cNvSpPr>
                <a:spLocks noChangeShapeType="1"/>
              </p:cNvSpPr>
              <p:nvPr/>
            </p:nvSpPr>
            <p:spPr bwMode="auto">
              <a:xfrm>
                <a:off x="1656" y="3408"/>
                <a:ext cx="576" cy="0"/>
              </a:xfrm>
              <a:prstGeom prst="line">
                <a:avLst/>
              </a:prstGeom>
              <a:noFill/>
              <a:ln w="9525">
                <a:solidFill>
                  <a:schemeClr val="tx1"/>
                </a:solidFill>
                <a:prstDash val="dash"/>
                <a:round/>
                <a:headEnd type="none" w="lg" len="lg"/>
                <a:tailEnd type="none" w="lg" len="lg"/>
              </a:ln>
              <a:effectLst/>
            </p:spPr>
            <p:txBody>
              <a:bodyPr wrap="none" lIns="90000" tIns="46800" rIns="90000" bIns="46800" anchor="ctr"/>
              <a:lstStyle/>
              <a:p>
                <a:endParaRPr lang="zh-CN" altLang="en-US"/>
              </a:p>
            </p:txBody>
          </p:sp>
          <p:sp>
            <p:nvSpPr>
              <p:cNvPr id="621643" name="Line 75"/>
              <p:cNvSpPr>
                <a:spLocks noChangeShapeType="1"/>
              </p:cNvSpPr>
              <p:nvPr/>
            </p:nvSpPr>
            <p:spPr bwMode="auto">
              <a:xfrm>
                <a:off x="1656" y="3132"/>
                <a:ext cx="1224" cy="0"/>
              </a:xfrm>
              <a:prstGeom prst="line">
                <a:avLst/>
              </a:prstGeom>
              <a:noFill/>
              <a:ln w="9525">
                <a:solidFill>
                  <a:schemeClr val="tx1"/>
                </a:solidFill>
                <a:round/>
                <a:headEnd type="none" w="lg" len="lg"/>
                <a:tailEnd type="none" w="lg" len="lg"/>
              </a:ln>
              <a:effectLst/>
            </p:spPr>
            <p:txBody>
              <a:bodyPr wrap="none" lIns="90000" tIns="46800" rIns="90000" bIns="46800" anchor="ctr"/>
              <a:lstStyle/>
              <a:p>
                <a:endParaRPr lang="zh-CN" altLang="en-US"/>
              </a:p>
            </p:txBody>
          </p:sp>
          <p:sp>
            <p:nvSpPr>
              <p:cNvPr id="621644" name="Line 76"/>
              <p:cNvSpPr>
                <a:spLocks noChangeShapeType="1"/>
              </p:cNvSpPr>
              <p:nvPr/>
            </p:nvSpPr>
            <p:spPr bwMode="auto">
              <a:xfrm flipV="1">
                <a:off x="1644" y="3972"/>
                <a:ext cx="1236" cy="0"/>
              </a:xfrm>
              <a:prstGeom prst="line">
                <a:avLst/>
              </a:prstGeom>
              <a:noFill/>
              <a:ln w="9525">
                <a:solidFill>
                  <a:schemeClr val="tx1"/>
                </a:solidFill>
                <a:round/>
                <a:headEnd type="none" w="lg" len="lg"/>
                <a:tailEnd type="none" w="lg" len="lg"/>
              </a:ln>
              <a:effectLst/>
            </p:spPr>
            <p:txBody>
              <a:bodyPr wrap="none" lIns="90000" tIns="46800" rIns="90000" bIns="46800" anchor="ctr"/>
              <a:lstStyle/>
              <a:p>
                <a:endParaRPr lang="zh-CN" altLang="en-US"/>
              </a:p>
            </p:txBody>
          </p:sp>
          <p:sp>
            <p:nvSpPr>
              <p:cNvPr id="621645" name="Line 77"/>
              <p:cNvSpPr>
                <a:spLocks noChangeShapeType="1"/>
              </p:cNvSpPr>
              <p:nvPr/>
            </p:nvSpPr>
            <p:spPr bwMode="auto">
              <a:xfrm>
                <a:off x="2628" y="3960"/>
                <a:ext cx="0" cy="305"/>
              </a:xfrm>
              <a:prstGeom prst="line">
                <a:avLst/>
              </a:prstGeom>
              <a:noFill/>
              <a:ln w="28575">
                <a:solidFill>
                  <a:schemeClr val="tx1"/>
                </a:solidFill>
                <a:round/>
                <a:headEnd type="stealth" w="lg" len="lg"/>
                <a:tailEnd type="stealth" w="lg" len="lg"/>
              </a:ln>
              <a:effectLst/>
            </p:spPr>
            <p:txBody>
              <a:bodyPr wrap="none" lIns="90000" tIns="46800" rIns="90000" bIns="46800" anchor="ctr"/>
              <a:lstStyle/>
              <a:p>
                <a:endParaRPr lang="zh-CN" altLang="en-US"/>
              </a:p>
            </p:txBody>
          </p:sp>
          <p:sp>
            <p:nvSpPr>
              <p:cNvPr id="621646" name="Line 78"/>
              <p:cNvSpPr>
                <a:spLocks noChangeShapeType="1"/>
              </p:cNvSpPr>
              <p:nvPr/>
            </p:nvSpPr>
            <p:spPr bwMode="auto">
              <a:xfrm>
                <a:off x="2628" y="2585"/>
                <a:ext cx="0" cy="547"/>
              </a:xfrm>
              <a:prstGeom prst="line">
                <a:avLst/>
              </a:prstGeom>
              <a:noFill/>
              <a:ln w="28575">
                <a:solidFill>
                  <a:schemeClr val="tx1"/>
                </a:solidFill>
                <a:round/>
                <a:headEnd type="stealth" w="lg" len="lg"/>
                <a:tailEnd type="stealth" w="lg" len="lg"/>
              </a:ln>
              <a:effectLst/>
            </p:spPr>
            <p:txBody>
              <a:bodyPr wrap="none" lIns="90000" tIns="46800" rIns="90000" bIns="46800" anchor="ctr"/>
              <a:lstStyle/>
              <a:p>
                <a:endParaRPr lang="zh-CN" altLang="en-US"/>
              </a:p>
            </p:txBody>
          </p:sp>
          <p:sp>
            <p:nvSpPr>
              <p:cNvPr id="621647" name="Line 79"/>
              <p:cNvSpPr>
                <a:spLocks noChangeShapeType="1"/>
              </p:cNvSpPr>
              <p:nvPr/>
            </p:nvSpPr>
            <p:spPr bwMode="auto">
              <a:xfrm>
                <a:off x="2628" y="3149"/>
                <a:ext cx="0" cy="523"/>
              </a:xfrm>
              <a:prstGeom prst="line">
                <a:avLst/>
              </a:prstGeom>
              <a:noFill/>
              <a:ln w="28575">
                <a:solidFill>
                  <a:schemeClr val="tx1"/>
                </a:solidFill>
                <a:round/>
                <a:headEnd type="stealth" w="lg" len="lg"/>
                <a:tailEnd type="stealth" w="lg" len="lg"/>
              </a:ln>
              <a:effectLst/>
            </p:spPr>
            <p:txBody>
              <a:bodyPr wrap="none" lIns="90000" tIns="46800" rIns="90000" bIns="46800" anchor="ctr"/>
              <a:lstStyle/>
              <a:p>
                <a:endParaRPr lang="zh-CN" altLang="en-US"/>
              </a:p>
            </p:txBody>
          </p:sp>
          <p:sp>
            <p:nvSpPr>
              <p:cNvPr id="621648" name="Line 80"/>
              <p:cNvSpPr>
                <a:spLocks noChangeShapeType="1"/>
              </p:cNvSpPr>
              <p:nvPr/>
            </p:nvSpPr>
            <p:spPr bwMode="auto">
              <a:xfrm>
                <a:off x="3240" y="2585"/>
                <a:ext cx="0" cy="1663"/>
              </a:xfrm>
              <a:prstGeom prst="line">
                <a:avLst/>
              </a:prstGeom>
              <a:noFill/>
              <a:ln w="28575">
                <a:solidFill>
                  <a:schemeClr val="tx1"/>
                </a:solidFill>
                <a:round/>
                <a:headEnd type="stealth" w="lg" len="lg"/>
                <a:tailEnd type="stealth" w="lg" len="lg"/>
              </a:ln>
              <a:effectLst/>
            </p:spPr>
            <p:txBody>
              <a:bodyPr wrap="none" lIns="90000" tIns="46800" rIns="90000" bIns="46800" anchor="ctr"/>
              <a:lstStyle/>
              <a:p>
                <a:endParaRPr lang="zh-CN" altLang="en-US"/>
              </a:p>
            </p:txBody>
          </p:sp>
          <p:sp>
            <p:nvSpPr>
              <p:cNvPr id="621649" name="Text Box 81"/>
              <p:cNvSpPr txBox="1">
                <a:spLocks noChangeArrowheads="1"/>
              </p:cNvSpPr>
              <p:nvPr/>
            </p:nvSpPr>
            <p:spPr bwMode="auto">
              <a:xfrm>
                <a:off x="2832" y="4034"/>
                <a:ext cx="249" cy="231"/>
              </a:xfrm>
              <a:prstGeom prst="rect">
                <a:avLst/>
              </a:prstGeom>
              <a:noFill/>
              <a:ln w="9525">
                <a:noFill/>
                <a:miter lim="800000"/>
                <a:headEnd type="none" w="sm" len="med"/>
                <a:tailEnd/>
              </a:ln>
              <a:effectLst/>
            </p:spPr>
            <p:txBody>
              <a:bodyPr wrap="none" lIns="90000" tIns="46800" rIns="90000" bIns="46800" anchor="ctr">
                <a:spAutoFit/>
              </a:bodyPr>
              <a:lstStyle/>
              <a:p>
                <a:r>
                  <a:rPr lang="en-US" altLang="zh-CN" sz="1800" b="1">
                    <a:solidFill>
                      <a:srgbClr val="FF9900"/>
                    </a:solidFill>
                    <a:effectLst>
                      <a:outerShdw blurRad="38100" dist="38100" dir="2700000" algn="tl">
                        <a:srgbClr val="000000"/>
                      </a:outerShdw>
                    </a:effectLst>
                  </a:rPr>
                  <a:t>B</a:t>
                </a:r>
              </a:p>
            </p:txBody>
          </p:sp>
          <p:sp>
            <p:nvSpPr>
              <p:cNvPr id="621650" name="Text Box 82"/>
              <p:cNvSpPr txBox="1">
                <a:spLocks noChangeArrowheads="1"/>
              </p:cNvSpPr>
              <p:nvPr/>
            </p:nvSpPr>
            <p:spPr bwMode="auto">
              <a:xfrm>
                <a:off x="2640" y="2753"/>
                <a:ext cx="334" cy="231"/>
              </a:xfrm>
              <a:prstGeom prst="rect">
                <a:avLst/>
              </a:prstGeom>
              <a:noFill/>
              <a:ln w="9525">
                <a:noFill/>
                <a:miter lim="800000"/>
                <a:headEnd type="none" w="sm" len="med"/>
                <a:tailEnd/>
              </a:ln>
              <a:effectLst/>
            </p:spPr>
            <p:txBody>
              <a:bodyPr wrap="none" lIns="90000" tIns="46800" rIns="90000" bIns="46800" anchor="ctr">
                <a:spAutoFit/>
              </a:bodyPr>
              <a:lstStyle/>
              <a:p>
                <a:r>
                  <a:rPr lang="en-US" altLang="zh-CN" sz="1800" b="1">
                    <a:solidFill>
                      <a:srgbClr val="339933"/>
                    </a:solidFill>
                    <a:effectLst>
                      <a:outerShdw blurRad="38100" dist="38100" dir="2700000" algn="tl">
                        <a:srgbClr val="000000"/>
                      </a:outerShdw>
                    </a:effectLst>
                  </a:rPr>
                  <a:t>B1</a:t>
                </a:r>
                <a:endParaRPr lang="en-US" altLang="zh-CN" sz="1800" b="1">
                  <a:solidFill>
                    <a:srgbClr val="99FF99"/>
                  </a:solidFill>
                  <a:effectLst>
                    <a:outerShdw blurRad="38100" dist="38100" dir="2700000" algn="tl">
                      <a:srgbClr val="000000"/>
                    </a:outerShdw>
                  </a:effectLst>
                </a:endParaRPr>
              </a:p>
            </p:txBody>
          </p:sp>
          <p:sp>
            <p:nvSpPr>
              <p:cNvPr id="621651" name="Text Box 83"/>
              <p:cNvSpPr txBox="1">
                <a:spLocks noChangeArrowheads="1"/>
              </p:cNvSpPr>
              <p:nvPr/>
            </p:nvSpPr>
            <p:spPr bwMode="auto">
              <a:xfrm>
                <a:off x="2640" y="3293"/>
                <a:ext cx="334" cy="231"/>
              </a:xfrm>
              <a:prstGeom prst="rect">
                <a:avLst/>
              </a:prstGeom>
              <a:noFill/>
              <a:ln w="9525">
                <a:noFill/>
                <a:miter lim="800000"/>
                <a:headEnd type="none" w="sm" len="med"/>
                <a:tailEnd/>
              </a:ln>
              <a:effectLst/>
            </p:spPr>
            <p:txBody>
              <a:bodyPr wrap="none" lIns="90000" tIns="46800" rIns="90000" bIns="46800" anchor="ctr">
                <a:spAutoFit/>
              </a:bodyPr>
              <a:lstStyle/>
              <a:p>
                <a:r>
                  <a:rPr lang="en-US" altLang="zh-CN" sz="1800" b="1">
                    <a:solidFill>
                      <a:srgbClr val="339933"/>
                    </a:solidFill>
                    <a:effectLst>
                      <a:outerShdw blurRad="38100" dist="38100" dir="2700000" algn="tl">
                        <a:srgbClr val="000000"/>
                      </a:outerShdw>
                    </a:effectLst>
                  </a:rPr>
                  <a:t>B2</a:t>
                </a:r>
                <a:endParaRPr lang="en-US" altLang="zh-CN" sz="1800" b="1">
                  <a:solidFill>
                    <a:srgbClr val="99FF99"/>
                  </a:solidFill>
                  <a:effectLst>
                    <a:outerShdw blurRad="38100" dist="38100" dir="2700000" algn="tl">
                      <a:srgbClr val="000000"/>
                    </a:outerShdw>
                  </a:effectLst>
                </a:endParaRPr>
              </a:p>
            </p:txBody>
          </p:sp>
          <p:sp>
            <p:nvSpPr>
              <p:cNvPr id="621652" name="Text Box 84"/>
              <p:cNvSpPr txBox="1">
                <a:spLocks noChangeArrowheads="1"/>
              </p:cNvSpPr>
              <p:nvPr/>
            </p:nvSpPr>
            <p:spPr bwMode="auto">
              <a:xfrm>
                <a:off x="3267" y="3190"/>
                <a:ext cx="258" cy="231"/>
              </a:xfrm>
              <a:prstGeom prst="rect">
                <a:avLst/>
              </a:prstGeom>
              <a:noFill/>
              <a:ln w="9525">
                <a:noFill/>
                <a:miter lim="800000"/>
                <a:headEnd type="none" w="sm" len="med"/>
                <a:tailEnd/>
              </a:ln>
              <a:effectLst/>
            </p:spPr>
            <p:txBody>
              <a:bodyPr wrap="none" lIns="90000" tIns="46800" rIns="90000" bIns="46800" anchor="ctr">
                <a:spAutoFit/>
              </a:bodyPr>
              <a:lstStyle/>
              <a:p>
                <a:r>
                  <a:rPr lang="en-US" altLang="zh-CN" sz="1800" b="1">
                    <a:effectLst>
                      <a:outerShdw blurRad="38100" dist="38100" dir="2700000" algn="tl">
                        <a:srgbClr val="FFFFFF"/>
                      </a:outerShdw>
                    </a:effectLst>
                  </a:rPr>
                  <a:t>C</a:t>
                </a:r>
                <a:endParaRPr lang="en-US" altLang="zh-CN" sz="1800" b="1">
                  <a:solidFill>
                    <a:srgbClr val="FFFF00"/>
                  </a:solidFill>
                  <a:effectLst>
                    <a:outerShdw blurRad="38100" dist="38100" dir="2700000" algn="tl">
                      <a:srgbClr val="000000"/>
                    </a:outerShdw>
                  </a:effectLst>
                </a:endParaRPr>
              </a:p>
            </p:txBody>
          </p:sp>
        </p:grpSp>
        <p:sp>
          <p:nvSpPr>
            <p:cNvPr id="621653" name="Line 85"/>
            <p:cNvSpPr>
              <a:spLocks noChangeShapeType="1"/>
            </p:cNvSpPr>
            <p:nvPr/>
          </p:nvSpPr>
          <p:spPr bwMode="auto">
            <a:xfrm flipV="1">
              <a:off x="1668" y="3672"/>
              <a:ext cx="1212" cy="0"/>
            </a:xfrm>
            <a:prstGeom prst="line">
              <a:avLst/>
            </a:prstGeom>
            <a:noFill/>
            <a:ln w="9525">
              <a:solidFill>
                <a:schemeClr val="tx1"/>
              </a:solidFill>
              <a:round/>
              <a:headEnd type="none" w="lg" len="lg"/>
              <a:tailEnd type="none" w="lg" len="lg"/>
            </a:ln>
            <a:effectLst/>
          </p:spPr>
          <p:txBody>
            <a:bodyPr wrap="none" lIns="90000" tIns="46800" rIns="90000" bIns="46800" anchor="ctr"/>
            <a:lstStyle/>
            <a:p>
              <a:endParaRPr lang="zh-CN" altLang="en-US"/>
            </a:p>
          </p:txBody>
        </p:sp>
        <p:sp>
          <p:nvSpPr>
            <p:cNvPr id="621654" name="Line 86"/>
            <p:cNvSpPr>
              <a:spLocks noChangeShapeType="1"/>
            </p:cNvSpPr>
            <p:nvPr/>
          </p:nvSpPr>
          <p:spPr bwMode="auto">
            <a:xfrm>
              <a:off x="2232" y="2585"/>
              <a:ext cx="0" cy="1663"/>
            </a:xfrm>
            <a:prstGeom prst="line">
              <a:avLst/>
            </a:prstGeom>
            <a:noFill/>
            <a:ln w="9525">
              <a:solidFill>
                <a:schemeClr val="tx1"/>
              </a:solidFill>
              <a:round/>
              <a:headEnd type="none" w="lg" len="lg"/>
              <a:tailEnd type="none" w="lg" len="lg"/>
            </a:ln>
            <a:effectLst/>
          </p:spPr>
          <p:txBody>
            <a:bodyPr wrap="none" lIns="90000" tIns="46800" rIns="90000" bIns="46800" anchor="ctr"/>
            <a:lstStyle/>
            <a:p>
              <a:endParaRPr lang="zh-CN" altLang="en-US"/>
            </a:p>
          </p:txBody>
        </p:sp>
      </p:grpSp>
      <p:grpSp>
        <p:nvGrpSpPr>
          <p:cNvPr id="621655" name="Group 87"/>
          <p:cNvGrpSpPr>
            <a:grpSpLocks/>
          </p:cNvGrpSpPr>
          <p:nvPr/>
        </p:nvGrpSpPr>
        <p:grpSpPr bwMode="auto">
          <a:xfrm>
            <a:off x="742950" y="3903663"/>
            <a:ext cx="857250" cy="2246312"/>
            <a:chOff x="444" y="2676"/>
            <a:chExt cx="540" cy="1415"/>
          </a:xfrm>
        </p:grpSpPr>
        <p:sp>
          <p:nvSpPr>
            <p:cNvPr id="621656" name="Line 88"/>
            <p:cNvSpPr>
              <a:spLocks noChangeShapeType="1"/>
            </p:cNvSpPr>
            <p:nvPr/>
          </p:nvSpPr>
          <p:spPr bwMode="auto">
            <a:xfrm>
              <a:off x="444" y="2676"/>
              <a:ext cx="540" cy="0"/>
            </a:xfrm>
            <a:prstGeom prst="line">
              <a:avLst/>
            </a:prstGeom>
            <a:noFill/>
            <a:ln w="28575">
              <a:solidFill>
                <a:schemeClr val="tx1"/>
              </a:solidFill>
              <a:round/>
              <a:headEnd type="none" w="lg" len="lg"/>
              <a:tailEnd type="none" w="lg" len="lg"/>
            </a:ln>
            <a:effectLst/>
          </p:spPr>
          <p:txBody>
            <a:bodyPr wrap="none" lIns="90000" tIns="46800" rIns="90000" bIns="46800" anchor="ctr"/>
            <a:lstStyle/>
            <a:p>
              <a:endParaRPr lang="zh-CN" altLang="en-US"/>
            </a:p>
          </p:txBody>
        </p:sp>
        <p:sp>
          <p:nvSpPr>
            <p:cNvPr id="621657" name="Line 89"/>
            <p:cNvSpPr>
              <a:spLocks noChangeShapeType="1"/>
            </p:cNvSpPr>
            <p:nvPr/>
          </p:nvSpPr>
          <p:spPr bwMode="auto">
            <a:xfrm>
              <a:off x="588" y="3293"/>
              <a:ext cx="396" cy="0"/>
            </a:xfrm>
            <a:prstGeom prst="line">
              <a:avLst/>
            </a:prstGeom>
            <a:noFill/>
            <a:ln w="28575">
              <a:solidFill>
                <a:schemeClr val="tx1"/>
              </a:solidFill>
              <a:round/>
              <a:headEnd type="none" w="lg" len="lg"/>
              <a:tailEnd type="none" w="lg" len="lg"/>
            </a:ln>
            <a:effectLst/>
          </p:spPr>
          <p:txBody>
            <a:bodyPr wrap="none" lIns="90000" tIns="46800" rIns="90000" bIns="46800" anchor="ctr"/>
            <a:lstStyle/>
            <a:p>
              <a:endParaRPr lang="zh-CN" altLang="en-US"/>
            </a:p>
          </p:txBody>
        </p:sp>
        <p:sp>
          <p:nvSpPr>
            <p:cNvPr id="621658" name="Line 90"/>
            <p:cNvSpPr>
              <a:spLocks noChangeShapeType="1"/>
            </p:cNvSpPr>
            <p:nvPr/>
          </p:nvSpPr>
          <p:spPr bwMode="auto">
            <a:xfrm>
              <a:off x="588" y="3293"/>
              <a:ext cx="0" cy="667"/>
            </a:xfrm>
            <a:prstGeom prst="line">
              <a:avLst/>
            </a:prstGeom>
            <a:noFill/>
            <a:ln w="28575">
              <a:solidFill>
                <a:schemeClr val="tx1"/>
              </a:solidFill>
              <a:round/>
              <a:headEnd type="none" w="lg" len="lg"/>
              <a:tailEnd type="none" w="lg" len="lg"/>
            </a:ln>
            <a:effectLst/>
          </p:spPr>
          <p:txBody>
            <a:bodyPr wrap="none" lIns="90000" tIns="46800" rIns="90000" bIns="46800" anchor="ctr"/>
            <a:lstStyle/>
            <a:p>
              <a:endParaRPr lang="zh-CN" altLang="en-US"/>
            </a:p>
          </p:txBody>
        </p:sp>
        <p:sp>
          <p:nvSpPr>
            <p:cNvPr id="621659" name="Line 91"/>
            <p:cNvSpPr>
              <a:spLocks noChangeShapeType="1"/>
            </p:cNvSpPr>
            <p:nvPr/>
          </p:nvSpPr>
          <p:spPr bwMode="auto">
            <a:xfrm>
              <a:off x="588" y="3960"/>
              <a:ext cx="192" cy="74"/>
            </a:xfrm>
            <a:prstGeom prst="line">
              <a:avLst/>
            </a:prstGeom>
            <a:noFill/>
            <a:ln w="28575">
              <a:solidFill>
                <a:schemeClr val="tx1"/>
              </a:solidFill>
              <a:round/>
              <a:headEnd type="none" w="lg" len="lg"/>
              <a:tailEnd type="stealth" w="lg" len="lg"/>
            </a:ln>
            <a:effectLst/>
          </p:spPr>
          <p:txBody>
            <a:bodyPr wrap="none" lIns="90000" tIns="46800" rIns="90000" bIns="46800" anchor="ctr"/>
            <a:lstStyle/>
            <a:p>
              <a:endParaRPr lang="zh-CN" altLang="en-US"/>
            </a:p>
          </p:txBody>
        </p:sp>
        <p:sp>
          <p:nvSpPr>
            <p:cNvPr id="621660" name="Line 92"/>
            <p:cNvSpPr>
              <a:spLocks noChangeShapeType="1"/>
            </p:cNvSpPr>
            <p:nvPr/>
          </p:nvSpPr>
          <p:spPr bwMode="auto">
            <a:xfrm>
              <a:off x="444" y="2676"/>
              <a:ext cx="0" cy="1415"/>
            </a:xfrm>
            <a:prstGeom prst="line">
              <a:avLst/>
            </a:prstGeom>
            <a:noFill/>
            <a:ln w="28575">
              <a:solidFill>
                <a:schemeClr val="tx1"/>
              </a:solidFill>
              <a:round/>
              <a:headEnd type="none" w="lg" len="lg"/>
              <a:tailEnd type="none" w="lg" len="lg"/>
            </a:ln>
            <a:effectLst/>
          </p:spPr>
          <p:txBody>
            <a:bodyPr wrap="none" lIns="90000" tIns="46800" rIns="90000" bIns="46800" anchor="ctr"/>
            <a:lstStyle/>
            <a:p>
              <a:endParaRPr lang="zh-CN" altLang="en-US"/>
            </a:p>
          </p:txBody>
        </p:sp>
        <p:sp>
          <p:nvSpPr>
            <p:cNvPr id="621661" name="Line 93"/>
            <p:cNvSpPr>
              <a:spLocks noChangeShapeType="1"/>
            </p:cNvSpPr>
            <p:nvPr/>
          </p:nvSpPr>
          <p:spPr bwMode="auto">
            <a:xfrm>
              <a:off x="444" y="4091"/>
              <a:ext cx="336" cy="0"/>
            </a:xfrm>
            <a:prstGeom prst="line">
              <a:avLst/>
            </a:prstGeom>
            <a:noFill/>
            <a:ln w="28575">
              <a:solidFill>
                <a:schemeClr val="tx1"/>
              </a:solidFill>
              <a:round/>
              <a:headEnd type="none" w="lg" len="lg"/>
              <a:tailEnd type="stealth" w="lg" len="lg"/>
            </a:ln>
            <a:effectLst/>
          </p:spPr>
          <p:txBody>
            <a:bodyPr wrap="none" lIns="90000" tIns="46800" rIns="90000" bIns="46800"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1000"/>
                                  </p:stCondLst>
                                  <p:childTnLst>
                                    <p:set>
                                      <p:cBhvr>
                                        <p:cTn id="6" dur="1" fill="hold">
                                          <p:stCondLst>
                                            <p:cond delay="0"/>
                                          </p:stCondLst>
                                        </p:cTn>
                                        <p:tgtEl>
                                          <p:spTgt spid="621629"/>
                                        </p:tgtEl>
                                        <p:attrNameLst>
                                          <p:attrName>style.visibility</p:attrName>
                                        </p:attrNameLst>
                                      </p:cBhvr>
                                      <p:to>
                                        <p:strVal val="visible"/>
                                      </p:to>
                                    </p:set>
                                    <p:animEffect transition="in" filter="checkerboard(across)">
                                      <p:cBhvr>
                                        <p:cTn id="7" dur="500"/>
                                        <p:tgtEl>
                                          <p:spTgt spid="621629"/>
                                        </p:tgtEl>
                                      </p:cBhvr>
                                    </p:animEffect>
                                  </p:childTnLst>
                                </p:cTn>
                              </p:par>
                            </p:childTnLst>
                          </p:cTn>
                        </p:par>
                        <p:par>
                          <p:cTn id="8" fill="hold">
                            <p:stCondLst>
                              <p:cond delay="1500"/>
                            </p:stCondLst>
                            <p:childTnLst>
                              <p:par>
                                <p:cTn id="9" presetID="3" presetClass="entr" presetSubtype="10" fill="hold" nodeType="afterEffect">
                                  <p:stCondLst>
                                    <p:cond delay="1000"/>
                                  </p:stCondLst>
                                  <p:childTnLst>
                                    <p:set>
                                      <p:cBhvr>
                                        <p:cTn id="10" dur="1" fill="hold">
                                          <p:stCondLst>
                                            <p:cond delay="0"/>
                                          </p:stCondLst>
                                        </p:cTn>
                                        <p:tgtEl>
                                          <p:spTgt spid="621630"/>
                                        </p:tgtEl>
                                        <p:attrNameLst>
                                          <p:attrName>style.visibility</p:attrName>
                                        </p:attrNameLst>
                                      </p:cBhvr>
                                      <p:to>
                                        <p:strVal val="visible"/>
                                      </p:to>
                                    </p:set>
                                    <p:animEffect transition="in" filter="blinds(horizontal)">
                                      <p:cBhvr>
                                        <p:cTn id="11" dur="500"/>
                                        <p:tgtEl>
                                          <p:spTgt spid="621630"/>
                                        </p:tgtEl>
                                      </p:cBhvr>
                                    </p:animEffect>
                                  </p:childTnLst>
                                </p:cTn>
                              </p:par>
                            </p:childTnLst>
                          </p:cTn>
                        </p:par>
                        <p:par>
                          <p:cTn id="12" fill="hold">
                            <p:stCondLst>
                              <p:cond delay="3000"/>
                            </p:stCondLst>
                            <p:childTnLst>
                              <p:par>
                                <p:cTn id="13" presetID="17" presetClass="entr" presetSubtype="8" fill="hold" nodeType="afterEffect">
                                  <p:stCondLst>
                                    <p:cond delay="2000"/>
                                  </p:stCondLst>
                                  <p:childTnLst>
                                    <p:set>
                                      <p:cBhvr>
                                        <p:cTn id="14" dur="1" fill="hold">
                                          <p:stCondLst>
                                            <p:cond delay="0"/>
                                          </p:stCondLst>
                                        </p:cTn>
                                        <p:tgtEl>
                                          <p:spTgt spid="621637"/>
                                        </p:tgtEl>
                                        <p:attrNameLst>
                                          <p:attrName>style.visibility</p:attrName>
                                        </p:attrNameLst>
                                      </p:cBhvr>
                                      <p:to>
                                        <p:strVal val="visible"/>
                                      </p:to>
                                    </p:set>
                                    <p:anim calcmode="lin" valueType="num">
                                      <p:cBhvr>
                                        <p:cTn id="15" dur="500" fill="hold"/>
                                        <p:tgtEl>
                                          <p:spTgt spid="621637"/>
                                        </p:tgtEl>
                                        <p:attrNameLst>
                                          <p:attrName>ppt_x</p:attrName>
                                        </p:attrNameLst>
                                      </p:cBhvr>
                                      <p:tavLst>
                                        <p:tav tm="0">
                                          <p:val>
                                            <p:strVal val="#ppt_x-#ppt_w/2"/>
                                          </p:val>
                                        </p:tav>
                                        <p:tav tm="100000">
                                          <p:val>
                                            <p:strVal val="#ppt_x"/>
                                          </p:val>
                                        </p:tav>
                                      </p:tavLst>
                                    </p:anim>
                                    <p:anim calcmode="lin" valueType="num">
                                      <p:cBhvr>
                                        <p:cTn id="16" dur="500" fill="hold"/>
                                        <p:tgtEl>
                                          <p:spTgt spid="621637"/>
                                        </p:tgtEl>
                                        <p:attrNameLst>
                                          <p:attrName>ppt_y</p:attrName>
                                        </p:attrNameLst>
                                      </p:cBhvr>
                                      <p:tavLst>
                                        <p:tav tm="0">
                                          <p:val>
                                            <p:strVal val="#ppt_y"/>
                                          </p:val>
                                        </p:tav>
                                        <p:tav tm="100000">
                                          <p:val>
                                            <p:strVal val="#ppt_y"/>
                                          </p:val>
                                        </p:tav>
                                      </p:tavLst>
                                    </p:anim>
                                    <p:anim calcmode="lin" valueType="num">
                                      <p:cBhvr>
                                        <p:cTn id="17" dur="500" fill="hold"/>
                                        <p:tgtEl>
                                          <p:spTgt spid="621637"/>
                                        </p:tgtEl>
                                        <p:attrNameLst>
                                          <p:attrName>ppt_w</p:attrName>
                                        </p:attrNameLst>
                                      </p:cBhvr>
                                      <p:tavLst>
                                        <p:tav tm="0">
                                          <p:val>
                                            <p:fltVal val="0"/>
                                          </p:val>
                                        </p:tav>
                                        <p:tav tm="100000">
                                          <p:val>
                                            <p:strVal val="#ppt_w"/>
                                          </p:val>
                                        </p:tav>
                                      </p:tavLst>
                                    </p:anim>
                                    <p:anim calcmode="lin" valueType="num">
                                      <p:cBhvr>
                                        <p:cTn id="18" dur="500" fill="hold"/>
                                        <p:tgtEl>
                                          <p:spTgt spid="621637"/>
                                        </p:tgtEl>
                                        <p:attrNameLst>
                                          <p:attrName>ppt_h</p:attrName>
                                        </p:attrNameLst>
                                      </p:cBhvr>
                                      <p:tavLst>
                                        <p:tav tm="0">
                                          <p:val>
                                            <p:strVal val="#ppt_h"/>
                                          </p:val>
                                        </p:tav>
                                        <p:tav tm="100000">
                                          <p:val>
                                            <p:strVal val="#ppt_h"/>
                                          </p:val>
                                        </p:tav>
                                      </p:tavLst>
                                    </p:anim>
                                  </p:childTnLst>
                                </p:cTn>
                              </p:par>
                            </p:childTnLst>
                          </p:cTn>
                        </p:par>
                        <p:par>
                          <p:cTn id="19" fill="hold">
                            <p:stCondLst>
                              <p:cond delay="5500"/>
                            </p:stCondLst>
                            <p:childTnLst>
                              <p:par>
                                <p:cTn id="20" presetID="17" presetClass="entr" presetSubtype="1" fill="hold" nodeType="afterEffect">
                                  <p:stCondLst>
                                    <p:cond delay="2000"/>
                                  </p:stCondLst>
                                  <p:childTnLst>
                                    <p:set>
                                      <p:cBhvr>
                                        <p:cTn id="21" dur="1" fill="hold">
                                          <p:stCondLst>
                                            <p:cond delay="0"/>
                                          </p:stCondLst>
                                        </p:cTn>
                                        <p:tgtEl>
                                          <p:spTgt spid="621655"/>
                                        </p:tgtEl>
                                        <p:attrNameLst>
                                          <p:attrName>style.visibility</p:attrName>
                                        </p:attrNameLst>
                                      </p:cBhvr>
                                      <p:to>
                                        <p:strVal val="visible"/>
                                      </p:to>
                                    </p:set>
                                    <p:anim calcmode="lin" valueType="num">
                                      <p:cBhvr>
                                        <p:cTn id="22" dur="500" fill="hold"/>
                                        <p:tgtEl>
                                          <p:spTgt spid="621655"/>
                                        </p:tgtEl>
                                        <p:attrNameLst>
                                          <p:attrName>ppt_x</p:attrName>
                                        </p:attrNameLst>
                                      </p:cBhvr>
                                      <p:tavLst>
                                        <p:tav tm="0">
                                          <p:val>
                                            <p:strVal val="#ppt_x"/>
                                          </p:val>
                                        </p:tav>
                                        <p:tav tm="100000">
                                          <p:val>
                                            <p:strVal val="#ppt_x"/>
                                          </p:val>
                                        </p:tav>
                                      </p:tavLst>
                                    </p:anim>
                                    <p:anim calcmode="lin" valueType="num">
                                      <p:cBhvr>
                                        <p:cTn id="23" dur="500" fill="hold"/>
                                        <p:tgtEl>
                                          <p:spTgt spid="621655"/>
                                        </p:tgtEl>
                                        <p:attrNameLst>
                                          <p:attrName>ppt_y</p:attrName>
                                        </p:attrNameLst>
                                      </p:cBhvr>
                                      <p:tavLst>
                                        <p:tav tm="0">
                                          <p:val>
                                            <p:strVal val="#ppt_y-#ppt_h/2"/>
                                          </p:val>
                                        </p:tav>
                                        <p:tav tm="100000">
                                          <p:val>
                                            <p:strVal val="#ppt_y"/>
                                          </p:val>
                                        </p:tav>
                                      </p:tavLst>
                                    </p:anim>
                                    <p:anim calcmode="lin" valueType="num">
                                      <p:cBhvr>
                                        <p:cTn id="24" dur="500" fill="hold"/>
                                        <p:tgtEl>
                                          <p:spTgt spid="621655"/>
                                        </p:tgtEl>
                                        <p:attrNameLst>
                                          <p:attrName>ppt_w</p:attrName>
                                        </p:attrNameLst>
                                      </p:cBhvr>
                                      <p:tavLst>
                                        <p:tav tm="0">
                                          <p:val>
                                            <p:strVal val="#ppt_w"/>
                                          </p:val>
                                        </p:tav>
                                        <p:tav tm="100000">
                                          <p:val>
                                            <p:strVal val="#ppt_w"/>
                                          </p:val>
                                        </p:tav>
                                      </p:tavLst>
                                    </p:anim>
                                    <p:anim calcmode="lin" valueType="num">
                                      <p:cBhvr>
                                        <p:cTn id="25" dur="500" fill="hold"/>
                                        <p:tgtEl>
                                          <p:spTgt spid="62165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1629" grpId="0" autoUpdateAnimBg="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2613" name="Picture 21"/>
          <p:cNvPicPr>
            <a:picLocks noChangeAspect="1" noChangeArrowheads="1"/>
          </p:cNvPicPr>
          <p:nvPr/>
        </p:nvPicPr>
        <p:blipFill>
          <a:blip r:embed="rId2"/>
          <a:srcRect/>
          <a:stretch>
            <a:fillRect/>
          </a:stretch>
        </p:blipFill>
        <p:spPr bwMode="auto">
          <a:xfrm>
            <a:off x="5181600" y="4027488"/>
            <a:ext cx="3178175" cy="2138362"/>
          </a:xfrm>
          <a:prstGeom prst="rect">
            <a:avLst/>
          </a:prstGeom>
          <a:noFill/>
        </p:spPr>
      </p:pic>
      <p:sp>
        <p:nvSpPr>
          <p:cNvPr id="622594" name="Text Box 2"/>
          <p:cNvSpPr txBox="1">
            <a:spLocks noChangeArrowheads="1"/>
          </p:cNvSpPr>
          <p:nvPr/>
        </p:nvSpPr>
        <p:spPr bwMode="auto">
          <a:xfrm>
            <a:off x="609600" y="604838"/>
            <a:ext cx="4498975" cy="5584825"/>
          </a:xfrm>
          <a:prstGeom prst="rect">
            <a:avLst/>
          </a:prstGeom>
          <a:noFill/>
          <a:ln w="9525">
            <a:noFill/>
            <a:miter lim="800000"/>
            <a:headEnd type="none" w="sm" len="med"/>
            <a:tailEnd/>
          </a:ln>
          <a:effectLst/>
        </p:spPr>
        <p:txBody>
          <a:bodyPr lIns="90000" tIns="46800" rIns="90000" bIns="46800" anchor="ctr">
            <a:spAutoFit/>
          </a:bodyPr>
          <a:lstStyle/>
          <a:p>
            <a:pPr algn="l"/>
            <a:r>
              <a:rPr lang="en-US" altLang="zh-CN" sz="1800"/>
              <a:t>#include&lt;iostream&gt;</a:t>
            </a:r>
          </a:p>
          <a:p>
            <a:pPr algn="l"/>
            <a:r>
              <a:rPr lang="en-US" altLang="zh-CN" sz="1800"/>
              <a:t>using namespace std ;</a:t>
            </a:r>
          </a:p>
          <a:p>
            <a:pPr algn="l"/>
            <a:r>
              <a:rPr lang="en-US" altLang="zh-CN" sz="1800"/>
              <a:t>class  A</a:t>
            </a:r>
          </a:p>
          <a:p>
            <a:pPr algn="l"/>
            <a:r>
              <a:rPr lang="en-US" altLang="zh-CN" sz="1800"/>
              <a:t>{ public :</a:t>
            </a:r>
          </a:p>
          <a:p>
            <a:pPr algn="l"/>
            <a:r>
              <a:rPr lang="en-US" altLang="zh-CN" sz="1800"/>
              <a:t>       A ( ) { cout &lt;&lt; "class A" &lt;&lt; endl ; } </a:t>
            </a:r>
          </a:p>
          <a:p>
            <a:pPr algn="l"/>
            <a:r>
              <a:rPr lang="en-US" altLang="zh-CN" sz="1800"/>
              <a:t>} ;</a:t>
            </a:r>
          </a:p>
          <a:p>
            <a:pPr algn="l"/>
            <a:r>
              <a:rPr lang="en-US" altLang="zh-CN" sz="1800"/>
              <a:t>class  B </a:t>
            </a:r>
            <a:r>
              <a:rPr lang="en-US" altLang="zh-CN" sz="1800" b="1">
                <a:solidFill>
                  <a:srgbClr val="0000FF"/>
                </a:solidFill>
              </a:rPr>
              <a:t>:  public  A</a:t>
            </a:r>
          </a:p>
          <a:p>
            <a:pPr algn="l"/>
            <a:r>
              <a:rPr lang="en-US" altLang="zh-CN" sz="1800"/>
              <a:t>{ public :  </a:t>
            </a:r>
          </a:p>
          <a:p>
            <a:pPr algn="l"/>
            <a:r>
              <a:rPr lang="en-US" altLang="zh-CN" sz="1800"/>
              <a:t>       B ( ) {cout &lt;&lt; "class B" &lt;&lt; endl ;  } </a:t>
            </a:r>
          </a:p>
          <a:p>
            <a:pPr algn="l"/>
            <a:r>
              <a:rPr lang="en-US" altLang="zh-CN" sz="1800"/>
              <a:t>} ;</a:t>
            </a:r>
          </a:p>
          <a:p>
            <a:pPr algn="l"/>
            <a:r>
              <a:rPr lang="en-US" altLang="zh-CN" sz="1800"/>
              <a:t>class  C </a:t>
            </a:r>
            <a:r>
              <a:rPr lang="en-US" altLang="zh-CN" sz="1800" b="1">
                <a:solidFill>
                  <a:srgbClr val="0000FF"/>
                </a:solidFill>
              </a:rPr>
              <a:t>:  public  A</a:t>
            </a:r>
          </a:p>
          <a:p>
            <a:pPr algn="l"/>
            <a:r>
              <a:rPr lang="en-US" altLang="zh-CN" sz="1800"/>
              <a:t>{ public :</a:t>
            </a:r>
          </a:p>
          <a:p>
            <a:pPr algn="l"/>
            <a:r>
              <a:rPr lang="en-US" altLang="zh-CN" sz="1800"/>
              <a:t>       C ( ) {cout &lt;&lt; "class C" &lt;&lt; endl ;  }</a:t>
            </a:r>
          </a:p>
          <a:p>
            <a:pPr algn="l"/>
            <a:r>
              <a:rPr lang="en-US" altLang="zh-CN" sz="1800"/>
              <a:t>} ;</a:t>
            </a:r>
          </a:p>
          <a:p>
            <a:pPr algn="l"/>
            <a:r>
              <a:rPr lang="en-US" altLang="zh-CN" sz="1800"/>
              <a:t>class  D </a:t>
            </a:r>
            <a:r>
              <a:rPr lang="en-US" altLang="zh-CN" sz="1800" b="1">
                <a:solidFill>
                  <a:srgbClr val="0000FF"/>
                </a:solidFill>
              </a:rPr>
              <a:t>:  public  B ,  public  C</a:t>
            </a:r>
          </a:p>
          <a:p>
            <a:pPr algn="l"/>
            <a:r>
              <a:rPr lang="en-US" altLang="zh-CN" sz="1800"/>
              <a:t>{ public :  </a:t>
            </a:r>
          </a:p>
          <a:p>
            <a:pPr algn="l"/>
            <a:r>
              <a:rPr lang="en-US" altLang="zh-CN" sz="1800"/>
              <a:t>       D ( ) {cout &lt;&lt; "class D" &lt;&lt; endl ; } </a:t>
            </a:r>
          </a:p>
          <a:p>
            <a:pPr algn="l"/>
            <a:r>
              <a:rPr lang="en-US" altLang="zh-CN" sz="1800"/>
              <a:t>} ;</a:t>
            </a:r>
          </a:p>
          <a:p>
            <a:pPr algn="l"/>
            <a:r>
              <a:rPr lang="en-US" altLang="zh-CN" sz="1800"/>
              <a:t>int main ( )</a:t>
            </a:r>
          </a:p>
          <a:p>
            <a:pPr algn="l"/>
            <a:r>
              <a:rPr lang="en-US" altLang="zh-CN" sz="1800"/>
              <a:t>{ D  dd  ;  }</a:t>
            </a:r>
          </a:p>
        </p:txBody>
      </p:sp>
      <p:sp>
        <p:nvSpPr>
          <p:cNvPr id="622595" name="Rectangle 3"/>
          <p:cNvSpPr>
            <a:spLocks noChangeArrowheads="1"/>
          </p:cNvSpPr>
          <p:nvPr/>
        </p:nvSpPr>
        <p:spPr bwMode="auto">
          <a:xfrm>
            <a:off x="5638800" y="333375"/>
            <a:ext cx="2971800" cy="457200"/>
          </a:xfrm>
          <a:prstGeom prst="rect">
            <a:avLst/>
          </a:prstGeom>
          <a:noFill/>
          <a:ln w="9525">
            <a:noFill/>
            <a:miter lim="800000"/>
            <a:headEnd/>
            <a:tailEnd/>
          </a:ln>
          <a:effectLst/>
        </p:spPr>
        <p:txBody>
          <a:bodyPr>
            <a:spAutoFit/>
          </a:bodyPr>
          <a:lstStyle/>
          <a:p>
            <a:r>
              <a:rPr lang="zh-CN" altLang="en-US" b="1" i="1" dirty="0">
                <a:solidFill>
                  <a:srgbClr val="008000"/>
                </a:solidFill>
              </a:rPr>
              <a:t>例</a:t>
            </a:r>
            <a:r>
              <a:rPr lang="en-US" altLang="zh-CN" b="1" i="1" dirty="0">
                <a:solidFill>
                  <a:srgbClr val="008000"/>
                </a:solidFill>
              </a:rPr>
              <a:t>8-8  </a:t>
            </a:r>
            <a:r>
              <a:rPr lang="zh-CN" altLang="en-US" b="1" i="1" dirty="0">
                <a:solidFill>
                  <a:srgbClr val="008000"/>
                </a:solidFill>
              </a:rPr>
              <a:t>虚继承的测试</a:t>
            </a:r>
          </a:p>
        </p:txBody>
      </p:sp>
      <p:grpSp>
        <p:nvGrpSpPr>
          <p:cNvPr id="622597" name="Group 5"/>
          <p:cNvGrpSpPr>
            <a:grpSpLocks/>
          </p:cNvGrpSpPr>
          <p:nvPr/>
        </p:nvGrpSpPr>
        <p:grpSpPr bwMode="auto">
          <a:xfrm>
            <a:off x="5257800" y="1468438"/>
            <a:ext cx="3087688" cy="2065337"/>
            <a:chOff x="3120" y="768"/>
            <a:chExt cx="2433" cy="1626"/>
          </a:xfrm>
        </p:grpSpPr>
        <p:sp>
          <p:nvSpPr>
            <p:cNvPr id="622598" name="Rectangle 6"/>
            <p:cNvSpPr>
              <a:spLocks noChangeArrowheads="1"/>
            </p:cNvSpPr>
            <p:nvPr/>
          </p:nvSpPr>
          <p:spPr bwMode="auto">
            <a:xfrm>
              <a:off x="3744" y="2122"/>
              <a:ext cx="1190" cy="272"/>
            </a:xfrm>
            <a:prstGeom prst="rect">
              <a:avLst/>
            </a:prstGeom>
            <a:solidFill>
              <a:srgbClr val="FFFF00"/>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D</a:t>
              </a:r>
            </a:p>
          </p:txBody>
        </p:sp>
        <p:sp>
          <p:nvSpPr>
            <p:cNvPr id="622599" name="Rectangle 7"/>
            <p:cNvSpPr>
              <a:spLocks noChangeArrowheads="1"/>
            </p:cNvSpPr>
            <p:nvPr/>
          </p:nvSpPr>
          <p:spPr bwMode="auto">
            <a:xfrm>
              <a:off x="3120" y="1438"/>
              <a:ext cx="1012" cy="272"/>
            </a:xfrm>
            <a:prstGeom prst="rect">
              <a:avLst/>
            </a:prstGeom>
            <a:solidFill>
              <a:srgbClr val="99FF99"/>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pPr>
                <a:lnSpc>
                  <a:spcPct val="80000"/>
                </a:lnSpc>
              </a:pPr>
              <a:r>
                <a:rPr lang="en-US" altLang="zh-CN" sz="1800"/>
                <a:t>class B</a:t>
              </a:r>
            </a:p>
          </p:txBody>
        </p:sp>
        <p:sp>
          <p:nvSpPr>
            <p:cNvPr id="622600" name="Rectangle 8"/>
            <p:cNvSpPr>
              <a:spLocks noChangeArrowheads="1"/>
            </p:cNvSpPr>
            <p:nvPr/>
          </p:nvSpPr>
          <p:spPr bwMode="auto">
            <a:xfrm>
              <a:off x="4539" y="1438"/>
              <a:ext cx="1012" cy="272"/>
            </a:xfrm>
            <a:prstGeom prst="rect">
              <a:avLst/>
            </a:prstGeom>
            <a:solidFill>
              <a:srgbClr val="99FF99"/>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C </a:t>
              </a:r>
            </a:p>
          </p:txBody>
        </p:sp>
        <p:grpSp>
          <p:nvGrpSpPr>
            <p:cNvPr id="622601" name="Group 9"/>
            <p:cNvGrpSpPr>
              <a:grpSpLocks/>
            </p:cNvGrpSpPr>
            <p:nvPr/>
          </p:nvGrpSpPr>
          <p:grpSpPr bwMode="auto">
            <a:xfrm>
              <a:off x="3624" y="1696"/>
              <a:ext cx="1419" cy="391"/>
              <a:chOff x="1968" y="2364"/>
              <a:chExt cx="1884" cy="684"/>
            </a:xfrm>
          </p:grpSpPr>
          <p:sp>
            <p:nvSpPr>
              <p:cNvPr id="622602" name="Line 10"/>
              <p:cNvSpPr>
                <a:spLocks noChangeShapeType="1"/>
              </p:cNvSpPr>
              <p:nvPr/>
            </p:nvSpPr>
            <p:spPr bwMode="auto">
              <a:xfrm>
                <a:off x="1968" y="2376"/>
                <a:ext cx="912" cy="672"/>
              </a:xfrm>
              <a:prstGeom prst="line">
                <a:avLst/>
              </a:prstGeom>
              <a:noFill/>
              <a:ln w="38100">
                <a:solidFill>
                  <a:srgbClr val="C0C0C0"/>
                </a:solidFill>
                <a:round/>
                <a:headEnd type="stealth" w="lg" len="lg"/>
                <a:tailEnd type="none" w="lg"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22603" name="Line 11"/>
              <p:cNvSpPr>
                <a:spLocks noChangeShapeType="1"/>
              </p:cNvSpPr>
              <p:nvPr/>
            </p:nvSpPr>
            <p:spPr bwMode="auto">
              <a:xfrm flipH="1">
                <a:off x="2880" y="2364"/>
                <a:ext cx="972" cy="684"/>
              </a:xfrm>
              <a:prstGeom prst="line">
                <a:avLst/>
              </a:prstGeom>
              <a:noFill/>
              <a:ln w="38100">
                <a:solidFill>
                  <a:srgbClr val="C0C0C0"/>
                </a:solidFill>
                <a:round/>
                <a:headEnd type="stealth" w="lg" len="lg"/>
                <a:tailEnd type="none" w="lg"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622604" name="Line 12"/>
            <p:cNvSpPr>
              <a:spLocks noChangeShapeType="1"/>
            </p:cNvSpPr>
            <p:nvPr/>
          </p:nvSpPr>
          <p:spPr bwMode="auto">
            <a:xfrm flipV="1">
              <a:off x="3642" y="1024"/>
              <a:ext cx="0" cy="391"/>
            </a:xfrm>
            <a:prstGeom prst="line">
              <a:avLst/>
            </a:prstGeom>
            <a:noFill/>
            <a:ln w="38100">
              <a:solidFill>
                <a:srgbClr val="C0C0C0"/>
              </a:solidFill>
              <a:round/>
              <a:headEnd type="none" w="lg" len="lg"/>
              <a:tailEnd type="stealth" w="med"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22605" name="Line 13"/>
            <p:cNvSpPr>
              <a:spLocks noChangeShapeType="1"/>
            </p:cNvSpPr>
            <p:nvPr/>
          </p:nvSpPr>
          <p:spPr bwMode="auto">
            <a:xfrm flipH="1" flipV="1">
              <a:off x="5061" y="1034"/>
              <a:ext cx="0" cy="388"/>
            </a:xfrm>
            <a:prstGeom prst="line">
              <a:avLst/>
            </a:prstGeom>
            <a:noFill/>
            <a:ln w="38100">
              <a:solidFill>
                <a:srgbClr val="C0C0C0"/>
              </a:solidFill>
              <a:round/>
              <a:headEnd type="none" w="lg" len="lg"/>
              <a:tailEnd type="stealth" w="med"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22606" name="Rectangle 14"/>
            <p:cNvSpPr>
              <a:spLocks noChangeArrowheads="1"/>
            </p:cNvSpPr>
            <p:nvPr/>
          </p:nvSpPr>
          <p:spPr bwMode="auto">
            <a:xfrm>
              <a:off x="3160" y="768"/>
              <a:ext cx="1012" cy="272"/>
            </a:xfrm>
            <a:prstGeom prst="rect">
              <a:avLst/>
            </a:prstGeom>
            <a:solidFill>
              <a:srgbClr val="FFCC66"/>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A</a:t>
              </a:r>
            </a:p>
          </p:txBody>
        </p:sp>
        <p:sp>
          <p:nvSpPr>
            <p:cNvPr id="622607" name="Rectangle 15"/>
            <p:cNvSpPr>
              <a:spLocks noChangeArrowheads="1"/>
            </p:cNvSpPr>
            <p:nvPr/>
          </p:nvSpPr>
          <p:spPr bwMode="auto">
            <a:xfrm>
              <a:off x="4541" y="778"/>
              <a:ext cx="1012" cy="272"/>
            </a:xfrm>
            <a:prstGeom prst="rect">
              <a:avLst/>
            </a:prstGeom>
            <a:solidFill>
              <a:srgbClr val="FFCC66"/>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A</a:t>
              </a:r>
            </a:p>
          </p:txBody>
        </p:sp>
      </p:grpSp>
      <p:sp>
        <p:nvSpPr>
          <p:cNvPr id="622608" name="Oval 16"/>
          <p:cNvSpPr>
            <a:spLocks noChangeArrowheads="1"/>
          </p:cNvSpPr>
          <p:nvPr/>
        </p:nvSpPr>
        <p:spPr bwMode="auto">
          <a:xfrm>
            <a:off x="5105400" y="4295775"/>
            <a:ext cx="1143000" cy="304800"/>
          </a:xfrm>
          <a:prstGeom prst="ellipse">
            <a:avLst/>
          </a:prstGeom>
          <a:noFill/>
          <a:ln w="19050">
            <a:solidFill>
              <a:srgbClr val="FF3300"/>
            </a:solidFill>
            <a:round/>
            <a:headEnd/>
            <a:tailEnd/>
          </a:ln>
          <a:effectLst/>
        </p:spPr>
        <p:txBody>
          <a:bodyPr wrap="none" anchor="ctr"/>
          <a:lstStyle/>
          <a:p>
            <a:endParaRPr lang="zh-CN" altLang="en-US"/>
          </a:p>
        </p:txBody>
      </p:sp>
      <p:sp>
        <p:nvSpPr>
          <p:cNvPr id="622609" name="Oval 17"/>
          <p:cNvSpPr>
            <a:spLocks noChangeArrowheads="1"/>
          </p:cNvSpPr>
          <p:nvPr/>
        </p:nvSpPr>
        <p:spPr bwMode="auto">
          <a:xfrm>
            <a:off x="5105400" y="4752975"/>
            <a:ext cx="1143000" cy="304800"/>
          </a:xfrm>
          <a:prstGeom prst="ellipse">
            <a:avLst/>
          </a:prstGeom>
          <a:noFill/>
          <a:ln w="19050">
            <a:solidFill>
              <a:srgbClr val="FF3300"/>
            </a:solidFill>
            <a:round/>
            <a:headEnd/>
            <a:tailEnd/>
          </a:ln>
          <a:effectLst/>
        </p:spPr>
        <p:txBody>
          <a:bodyPr wrap="none" anchor="ctr"/>
          <a:lstStyle/>
          <a:p>
            <a:endParaRPr lang="zh-CN" altLang="en-US"/>
          </a:p>
        </p:txBody>
      </p:sp>
      <p:sp>
        <p:nvSpPr>
          <p:cNvPr id="622610" name="AutoShape 18"/>
          <p:cNvSpPr>
            <a:spLocks/>
          </p:cNvSpPr>
          <p:nvPr/>
        </p:nvSpPr>
        <p:spPr bwMode="auto">
          <a:xfrm>
            <a:off x="1828800" y="4905375"/>
            <a:ext cx="1828800" cy="914400"/>
          </a:xfrm>
          <a:prstGeom prst="borderCallout2">
            <a:avLst>
              <a:gd name="adj1" fmla="val 12500"/>
              <a:gd name="adj2" fmla="val 104167"/>
              <a:gd name="adj3" fmla="val 12500"/>
              <a:gd name="adj4" fmla="val 121181"/>
              <a:gd name="adj5" fmla="val -32120"/>
              <a:gd name="adj6" fmla="val 175606"/>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两次调用</a:t>
            </a:r>
          </a:p>
          <a:p>
            <a:pPr eaLnBrk="0" hangingPunct="0">
              <a:lnSpc>
                <a:spcPct val="70000"/>
              </a:lnSpc>
              <a:spcBef>
                <a:spcPct val="50000"/>
              </a:spcBef>
            </a:pPr>
            <a:r>
              <a:rPr lang="en-US" altLang="zh-CN" sz="1800" b="1"/>
              <a:t>A</a:t>
            </a:r>
            <a:r>
              <a:rPr lang="zh-CN" altLang="en-US" sz="1800" b="1"/>
              <a:t>的构造函数</a:t>
            </a:r>
          </a:p>
        </p:txBody>
      </p:sp>
      <p:sp>
        <p:nvSpPr>
          <p:cNvPr id="622611" name="Rectangle 19"/>
          <p:cNvSpPr>
            <a:spLocks noGrp="1" noChangeArrowheads="1"/>
          </p:cNvSpPr>
          <p:nvPr>
            <p:ph type="title" idx="4294967295"/>
          </p:nvPr>
        </p:nvSpPr>
        <p:spPr>
          <a:xfrm>
            <a:off x="838200" y="409575"/>
            <a:ext cx="7543800" cy="1143000"/>
          </a:xfrm>
          <a:prstGeom prst="rect">
            <a:avLst/>
          </a:prstGeom>
          <a:noFill/>
        </p:spPr>
        <p:txBody>
          <a:bodyPr/>
          <a:lstStyle/>
          <a:p>
            <a:r>
              <a:rPr lang="en-US" altLang="zh-CN" sz="100" dirty="0">
                <a:solidFill>
                  <a:schemeClr val="bg1"/>
                </a:solidFill>
              </a:rPr>
              <a:t>8.5.2  </a:t>
            </a:r>
            <a:r>
              <a:rPr lang="zh-CN" altLang="en-US" sz="100" dirty="0">
                <a:solidFill>
                  <a:schemeClr val="bg1"/>
                </a:solidFill>
              </a:rPr>
              <a:t>虚基类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22595"/>
                                        </p:tgtEl>
                                        <p:attrNameLst>
                                          <p:attrName>style.visibility</p:attrName>
                                        </p:attrNameLst>
                                      </p:cBhvr>
                                      <p:to>
                                        <p:strVal val="visible"/>
                                      </p:to>
                                    </p:set>
                                    <p:animEffect transition="in" filter="checkerboard(across)">
                                      <p:cBhvr>
                                        <p:cTn id="7" dur="500"/>
                                        <p:tgtEl>
                                          <p:spTgt spid="62259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622594"/>
                                        </p:tgtEl>
                                        <p:attrNameLst>
                                          <p:attrName>style.visibility</p:attrName>
                                        </p:attrNameLst>
                                      </p:cBhvr>
                                      <p:to>
                                        <p:strVal val="visible"/>
                                      </p:to>
                                    </p:set>
                                    <p:animEffect transition="in" filter="checkerboard(down)">
                                      <p:cBhvr>
                                        <p:cTn id="12" dur="500"/>
                                        <p:tgtEl>
                                          <p:spTgt spid="62259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22597"/>
                                        </p:tgtEl>
                                        <p:attrNameLst>
                                          <p:attrName>style.visibility</p:attrName>
                                        </p:attrNameLst>
                                      </p:cBhvr>
                                      <p:to>
                                        <p:strVal val="visible"/>
                                      </p:to>
                                    </p:set>
                                    <p:animEffect transition="in" filter="blinds(horizontal)">
                                      <p:cBhvr>
                                        <p:cTn id="17" dur="500"/>
                                        <p:tgtEl>
                                          <p:spTgt spid="62259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22613"/>
                                        </p:tgtEl>
                                        <p:attrNameLst>
                                          <p:attrName>style.visibility</p:attrName>
                                        </p:attrNameLst>
                                      </p:cBhvr>
                                      <p:to>
                                        <p:strVal val="visible"/>
                                      </p:to>
                                    </p:set>
                                    <p:animEffect transition="in" filter="blinds(horizontal)">
                                      <p:cBhvr>
                                        <p:cTn id="22" dur="500"/>
                                        <p:tgtEl>
                                          <p:spTgt spid="622613"/>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622608"/>
                                        </p:tgtEl>
                                        <p:attrNameLst>
                                          <p:attrName>style.visibility</p:attrName>
                                        </p:attrNameLst>
                                      </p:cBhvr>
                                      <p:to>
                                        <p:strVal val="visible"/>
                                      </p:to>
                                    </p:set>
                                    <p:animEffect transition="in" filter="box(out)">
                                      <p:cBhvr>
                                        <p:cTn id="27" dur="500"/>
                                        <p:tgtEl>
                                          <p:spTgt spid="622608"/>
                                        </p:tgtEl>
                                      </p:cBhvr>
                                    </p:animEffect>
                                  </p:childTnLst>
                                </p:cTn>
                              </p:par>
                            </p:childTnLst>
                          </p:cTn>
                        </p:par>
                        <p:par>
                          <p:cTn id="28" fill="hold">
                            <p:stCondLst>
                              <p:cond delay="500"/>
                            </p:stCondLst>
                            <p:childTnLst>
                              <p:par>
                                <p:cTn id="29" presetID="4" presetClass="entr" presetSubtype="32" fill="hold" grpId="0" nodeType="afterEffect">
                                  <p:stCondLst>
                                    <p:cond delay="0"/>
                                  </p:stCondLst>
                                  <p:childTnLst>
                                    <p:set>
                                      <p:cBhvr>
                                        <p:cTn id="30" dur="1" fill="hold">
                                          <p:stCondLst>
                                            <p:cond delay="0"/>
                                          </p:stCondLst>
                                        </p:cTn>
                                        <p:tgtEl>
                                          <p:spTgt spid="622609"/>
                                        </p:tgtEl>
                                        <p:attrNameLst>
                                          <p:attrName>style.visibility</p:attrName>
                                        </p:attrNameLst>
                                      </p:cBhvr>
                                      <p:to>
                                        <p:strVal val="visible"/>
                                      </p:to>
                                    </p:set>
                                    <p:animEffect transition="in" filter="box(out)">
                                      <p:cBhvr>
                                        <p:cTn id="31" dur="500"/>
                                        <p:tgtEl>
                                          <p:spTgt spid="622609"/>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42" fill="hold" grpId="0" nodeType="clickEffect">
                                  <p:stCondLst>
                                    <p:cond delay="0"/>
                                  </p:stCondLst>
                                  <p:childTnLst>
                                    <p:set>
                                      <p:cBhvr>
                                        <p:cTn id="35" dur="1" fill="hold">
                                          <p:stCondLst>
                                            <p:cond delay="0"/>
                                          </p:stCondLst>
                                        </p:cTn>
                                        <p:tgtEl>
                                          <p:spTgt spid="622610"/>
                                        </p:tgtEl>
                                        <p:attrNameLst>
                                          <p:attrName>style.visibility</p:attrName>
                                        </p:attrNameLst>
                                      </p:cBhvr>
                                      <p:to>
                                        <p:strVal val="visible"/>
                                      </p:to>
                                    </p:set>
                                    <p:animEffect transition="in" filter="barn(outHorizontal)">
                                      <p:cBhvr>
                                        <p:cTn id="36" dur="500"/>
                                        <p:tgtEl>
                                          <p:spTgt spid="622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2594" grpId="0" autoUpdateAnimBg="0"/>
      <p:bldP spid="622595" grpId="0" autoUpdateAnimBg="0"/>
      <p:bldP spid="622608" grpId="0" animBg="1"/>
      <p:bldP spid="622609" grpId="0" animBg="1"/>
      <p:bldP spid="622610" grpId="0" animBg="1" autoUpdateAnimBg="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3653" name="Picture 37"/>
          <p:cNvPicPr>
            <a:picLocks noChangeAspect="1" noChangeArrowheads="1"/>
          </p:cNvPicPr>
          <p:nvPr/>
        </p:nvPicPr>
        <p:blipFill>
          <a:blip r:embed="rId2"/>
          <a:srcRect/>
          <a:stretch>
            <a:fillRect/>
          </a:stretch>
        </p:blipFill>
        <p:spPr bwMode="auto">
          <a:xfrm>
            <a:off x="5148263" y="4243388"/>
            <a:ext cx="3203575" cy="1922462"/>
          </a:xfrm>
          <a:prstGeom prst="rect">
            <a:avLst/>
          </a:prstGeom>
          <a:noFill/>
        </p:spPr>
      </p:pic>
      <p:sp>
        <p:nvSpPr>
          <p:cNvPr id="623619" name="Text Box 3"/>
          <p:cNvSpPr txBox="1">
            <a:spLocks noChangeArrowheads="1"/>
          </p:cNvSpPr>
          <p:nvPr/>
        </p:nvSpPr>
        <p:spPr bwMode="auto">
          <a:xfrm>
            <a:off x="609600" y="604838"/>
            <a:ext cx="4498975" cy="5584825"/>
          </a:xfrm>
          <a:prstGeom prst="rect">
            <a:avLst/>
          </a:prstGeom>
          <a:noFill/>
          <a:ln w="9525">
            <a:noFill/>
            <a:miter lim="800000"/>
            <a:headEnd type="none" w="sm" len="med"/>
            <a:tailEnd/>
          </a:ln>
          <a:effectLst/>
        </p:spPr>
        <p:txBody>
          <a:bodyPr lIns="90000" tIns="46800" rIns="90000" bIns="46800" anchor="ctr">
            <a:spAutoFit/>
          </a:bodyPr>
          <a:lstStyle/>
          <a:p>
            <a:pPr algn="l"/>
            <a:r>
              <a:rPr lang="en-US" altLang="zh-CN" sz="1800"/>
              <a:t>#include&lt;iostream&gt;</a:t>
            </a:r>
          </a:p>
          <a:p>
            <a:pPr algn="l"/>
            <a:r>
              <a:rPr lang="en-US" altLang="zh-CN" sz="1800"/>
              <a:t>using namespace std ;</a:t>
            </a:r>
          </a:p>
          <a:p>
            <a:pPr algn="l"/>
            <a:r>
              <a:rPr lang="en-US" altLang="zh-CN" sz="1800"/>
              <a:t>class  A</a:t>
            </a:r>
          </a:p>
          <a:p>
            <a:pPr algn="l"/>
            <a:r>
              <a:rPr lang="en-US" altLang="zh-CN" sz="1800"/>
              <a:t>{ public :</a:t>
            </a:r>
          </a:p>
          <a:p>
            <a:pPr algn="l"/>
            <a:r>
              <a:rPr lang="en-US" altLang="zh-CN" sz="1800"/>
              <a:t>       A ( ) { cout &lt;&lt; "class A" &lt;&lt; endl ; } </a:t>
            </a:r>
          </a:p>
          <a:p>
            <a:pPr algn="l"/>
            <a:r>
              <a:rPr lang="en-US" altLang="zh-CN" sz="1800"/>
              <a:t>} ;</a:t>
            </a:r>
          </a:p>
          <a:p>
            <a:pPr algn="l"/>
            <a:r>
              <a:rPr lang="en-US" altLang="zh-CN" sz="1800"/>
              <a:t>class  B </a:t>
            </a:r>
            <a:r>
              <a:rPr lang="en-US" altLang="zh-CN" sz="1800" b="1">
                <a:solidFill>
                  <a:srgbClr val="0000FF"/>
                </a:solidFill>
              </a:rPr>
              <a:t>:  public  A</a:t>
            </a:r>
          </a:p>
          <a:p>
            <a:pPr algn="l"/>
            <a:r>
              <a:rPr lang="en-US" altLang="zh-CN" sz="1800"/>
              <a:t>{ public :  </a:t>
            </a:r>
          </a:p>
          <a:p>
            <a:pPr algn="l"/>
            <a:r>
              <a:rPr lang="en-US" altLang="zh-CN" sz="1800"/>
              <a:t>       B ( ) {cout &lt;&lt; "class B" &lt;&lt; endl ;  } </a:t>
            </a:r>
          </a:p>
          <a:p>
            <a:pPr algn="l"/>
            <a:r>
              <a:rPr lang="en-US" altLang="zh-CN" sz="1800"/>
              <a:t>} ;</a:t>
            </a:r>
          </a:p>
          <a:p>
            <a:pPr algn="l"/>
            <a:r>
              <a:rPr lang="en-US" altLang="zh-CN" sz="1800"/>
              <a:t>class  C </a:t>
            </a:r>
            <a:r>
              <a:rPr lang="en-US" altLang="zh-CN" sz="1800" b="1">
                <a:solidFill>
                  <a:srgbClr val="0000FF"/>
                </a:solidFill>
              </a:rPr>
              <a:t>:  public  A</a:t>
            </a:r>
          </a:p>
          <a:p>
            <a:pPr algn="l"/>
            <a:r>
              <a:rPr lang="en-US" altLang="zh-CN" sz="1800"/>
              <a:t>{ public :</a:t>
            </a:r>
          </a:p>
          <a:p>
            <a:pPr algn="l"/>
            <a:r>
              <a:rPr lang="en-US" altLang="zh-CN" sz="1800"/>
              <a:t>       C ( ) {cout &lt;&lt; "class C" &lt;&lt; endl ;  }</a:t>
            </a:r>
          </a:p>
          <a:p>
            <a:pPr algn="l"/>
            <a:r>
              <a:rPr lang="en-US" altLang="zh-CN" sz="1800"/>
              <a:t>} ;</a:t>
            </a:r>
          </a:p>
          <a:p>
            <a:pPr algn="l"/>
            <a:r>
              <a:rPr lang="en-US" altLang="zh-CN" sz="1800"/>
              <a:t>class  D </a:t>
            </a:r>
            <a:r>
              <a:rPr lang="en-US" altLang="zh-CN" sz="1800" b="1">
                <a:solidFill>
                  <a:srgbClr val="0000FF"/>
                </a:solidFill>
              </a:rPr>
              <a:t>:  public  B ,  public  C</a:t>
            </a:r>
          </a:p>
          <a:p>
            <a:pPr algn="l"/>
            <a:r>
              <a:rPr lang="en-US" altLang="zh-CN" sz="1800"/>
              <a:t>{ public :  </a:t>
            </a:r>
          </a:p>
          <a:p>
            <a:pPr algn="l"/>
            <a:r>
              <a:rPr lang="en-US" altLang="zh-CN" sz="1800"/>
              <a:t>       D ( ) {cout &lt;&lt; "class D" &lt;&lt; endl ; } </a:t>
            </a:r>
          </a:p>
          <a:p>
            <a:pPr algn="l"/>
            <a:r>
              <a:rPr lang="en-US" altLang="zh-CN" sz="1800"/>
              <a:t>} ;</a:t>
            </a:r>
          </a:p>
          <a:p>
            <a:pPr algn="l"/>
            <a:r>
              <a:rPr lang="en-US" altLang="zh-CN" sz="1800"/>
              <a:t>int main ( )</a:t>
            </a:r>
          </a:p>
          <a:p>
            <a:pPr algn="l"/>
            <a:r>
              <a:rPr lang="en-US" altLang="zh-CN" sz="1800"/>
              <a:t>{ D  dd  ;  }</a:t>
            </a:r>
          </a:p>
        </p:txBody>
      </p:sp>
      <p:grpSp>
        <p:nvGrpSpPr>
          <p:cNvPr id="623621" name="Group 5"/>
          <p:cNvGrpSpPr>
            <a:grpSpLocks/>
          </p:cNvGrpSpPr>
          <p:nvPr/>
        </p:nvGrpSpPr>
        <p:grpSpPr bwMode="auto">
          <a:xfrm>
            <a:off x="5257800" y="1468438"/>
            <a:ext cx="3087688" cy="2065337"/>
            <a:chOff x="3120" y="768"/>
            <a:chExt cx="2433" cy="1626"/>
          </a:xfrm>
        </p:grpSpPr>
        <p:sp>
          <p:nvSpPr>
            <p:cNvPr id="623622" name="Rectangle 6"/>
            <p:cNvSpPr>
              <a:spLocks noChangeArrowheads="1"/>
            </p:cNvSpPr>
            <p:nvPr/>
          </p:nvSpPr>
          <p:spPr bwMode="auto">
            <a:xfrm>
              <a:off x="3744" y="2122"/>
              <a:ext cx="1190" cy="272"/>
            </a:xfrm>
            <a:prstGeom prst="rect">
              <a:avLst/>
            </a:prstGeom>
            <a:solidFill>
              <a:srgbClr val="FFFF00"/>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D</a:t>
              </a:r>
            </a:p>
          </p:txBody>
        </p:sp>
        <p:sp>
          <p:nvSpPr>
            <p:cNvPr id="623623" name="Rectangle 7"/>
            <p:cNvSpPr>
              <a:spLocks noChangeArrowheads="1"/>
            </p:cNvSpPr>
            <p:nvPr/>
          </p:nvSpPr>
          <p:spPr bwMode="auto">
            <a:xfrm>
              <a:off x="3120" y="1438"/>
              <a:ext cx="1012" cy="272"/>
            </a:xfrm>
            <a:prstGeom prst="rect">
              <a:avLst/>
            </a:prstGeom>
            <a:solidFill>
              <a:srgbClr val="99FF99"/>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pPr>
                <a:lnSpc>
                  <a:spcPct val="80000"/>
                </a:lnSpc>
              </a:pPr>
              <a:r>
                <a:rPr lang="en-US" altLang="zh-CN" sz="1800"/>
                <a:t>class B</a:t>
              </a:r>
            </a:p>
          </p:txBody>
        </p:sp>
        <p:sp>
          <p:nvSpPr>
            <p:cNvPr id="623624" name="Rectangle 8"/>
            <p:cNvSpPr>
              <a:spLocks noChangeArrowheads="1"/>
            </p:cNvSpPr>
            <p:nvPr/>
          </p:nvSpPr>
          <p:spPr bwMode="auto">
            <a:xfrm>
              <a:off x="4539" y="1438"/>
              <a:ext cx="1012" cy="272"/>
            </a:xfrm>
            <a:prstGeom prst="rect">
              <a:avLst/>
            </a:prstGeom>
            <a:solidFill>
              <a:srgbClr val="99FF99"/>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C </a:t>
              </a:r>
            </a:p>
          </p:txBody>
        </p:sp>
        <p:grpSp>
          <p:nvGrpSpPr>
            <p:cNvPr id="623625" name="Group 9"/>
            <p:cNvGrpSpPr>
              <a:grpSpLocks/>
            </p:cNvGrpSpPr>
            <p:nvPr/>
          </p:nvGrpSpPr>
          <p:grpSpPr bwMode="auto">
            <a:xfrm>
              <a:off x="3624" y="1696"/>
              <a:ext cx="1419" cy="391"/>
              <a:chOff x="1968" y="2364"/>
              <a:chExt cx="1884" cy="684"/>
            </a:xfrm>
          </p:grpSpPr>
          <p:sp>
            <p:nvSpPr>
              <p:cNvPr id="623626" name="Line 10"/>
              <p:cNvSpPr>
                <a:spLocks noChangeShapeType="1"/>
              </p:cNvSpPr>
              <p:nvPr/>
            </p:nvSpPr>
            <p:spPr bwMode="auto">
              <a:xfrm>
                <a:off x="1968" y="2376"/>
                <a:ext cx="912" cy="672"/>
              </a:xfrm>
              <a:prstGeom prst="line">
                <a:avLst/>
              </a:prstGeom>
              <a:noFill/>
              <a:ln w="38100">
                <a:solidFill>
                  <a:srgbClr val="C0C0C0"/>
                </a:solidFill>
                <a:round/>
                <a:headEnd type="stealth" w="lg" len="lg"/>
                <a:tailEnd type="none" w="lg"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23627" name="Line 11"/>
              <p:cNvSpPr>
                <a:spLocks noChangeShapeType="1"/>
              </p:cNvSpPr>
              <p:nvPr/>
            </p:nvSpPr>
            <p:spPr bwMode="auto">
              <a:xfrm flipH="1">
                <a:off x="2880" y="2364"/>
                <a:ext cx="972" cy="684"/>
              </a:xfrm>
              <a:prstGeom prst="line">
                <a:avLst/>
              </a:prstGeom>
              <a:noFill/>
              <a:ln w="38100">
                <a:solidFill>
                  <a:srgbClr val="C0C0C0"/>
                </a:solidFill>
                <a:round/>
                <a:headEnd type="stealth" w="lg" len="lg"/>
                <a:tailEnd type="none" w="lg"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623628" name="Line 12"/>
            <p:cNvSpPr>
              <a:spLocks noChangeShapeType="1"/>
            </p:cNvSpPr>
            <p:nvPr/>
          </p:nvSpPr>
          <p:spPr bwMode="auto">
            <a:xfrm flipV="1">
              <a:off x="3642" y="1024"/>
              <a:ext cx="0" cy="391"/>
            </a:xfrm>
            <a:prstGeom prst="line">
              <a:avLst/>
            </a:prstGeom>
            <a:noFill/>
            <a:ln w="38100">
              <a:solidFill>
                <a:srgbClr val="C0C0C0"/>
              </a:solidFill>
              <a:round/>
              <a:headEnd type="none" w="lg" len="lg"/>
              <a:tailEnd type="stealth" w="lg"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23629" name="Line 13"/>
            <p:cNvSpPr>
              <a:spLocks noChangeShapeType="1"/>
            </p:cNvSpPr>
            <p:nvPr/>
          </p:nvSpPr>
          <p:spPr bwMode="auto">
            <a:xfrm flipH="1" flipV="1">
              <a:off x="5061" y="1034"/>
              <a:ext cx="0" cy="388"/>
            </a:xfrm>
            <a:prstGeom prst="line">
              <a:avLst/>
            </a:prstGeom>
            <a:noFill/>
            <a:ln w="38100">
              <a:solidFill>
                <a:srgbClr val="C0C0C0"/>
              </a:solidFill>
              <a:round/>
              <a:headEnd type="none" w="lg" len="lg"/>
              <a:tailEnd type="stealth" w="lg"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23630" name="Rectangle 14"/>
            <p:cNvSpPr>
              <a:spLocks noChangeArrowheads="1"/>
            </p:cNvSpPr>
            <p:nvPr/>
          </p:nvSpPr>
          <p:spPr bwMode="auto">
            <a:xfrm>
              <a:off x="3160" y="768"/>
              <a:ext cx="1012" cy="272"/>
            </a:xfrm>
            <a:prstGeom prst="rect">
              <a:avLst/>
            </a:prstGeom>
            <a:solidFill>
              <a:srgbClr val="FFCC66"/>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A</a:t>
              </a:r>
            </a:p>
          </p:txBody>
        </p:sp>
        <p:sp>
          <p:nvSpPr>
            <p:cNvPr id="623631" name="Rectangle 15"/>
            <p:cNvSpPr>
              <a:spLocks noChangeArrowheads="1"/>
            </p:cNvSpPr>
            <p:nvPr/>
          </p:nvSpPr>
          <p:spPr bwMode="auto">
            <a:xfrm>
              <a:off x="4541" y="778"/>
              <a:ext cx="1012" cy="272"/>
            </a:xfrm>
            <a:prstGeom prst="rect">
              <a:avLst/>
            </a:prstGeom>
            <a:solidFill>
              <a:srgbClr val="FFCC66"/>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A</a:t>
              </a:r>
            </a:p>
          </p:txBody>
        </p:sp>
      </p:grpSp>
      <p:sp>
        <p:nvSpPr>
          <p:cNvPr id="623632" name="Oval 16"/>
          <p:cNvSpPr>
            <a:spLocks noChangeArrowheads="1"/>
          </p:cNvSpPr>
          <p:nvPr/>
        </p:nvSpPr>
        <p:spPr bwMode="auto">
          <a:xfrm>
            <a:off x="5105400" y="4524375"/>
            <a:ext cx="1143000" cy="304800"/>
          </a:xfrm>
          <a:prstGeom prst="ellipse">
            <a:avLst/>
          </a:prstGeom>
          <a:noFill/>
          <a:ln w="19050">
            <a:solidFill>
              <a:srgbClr val="FF3300"/>
            </a:solidFill>
            <a:round/>
            <a:headEnd/>
            <a:tailEnd/>
          </a:ln>
          <a:effectLst/>
        </p:spPr>
        <p:txBody>
          <a:bodyPr wrap="none" anchor="ctr"/>
          <a:lstStyle/>
          <a:p>
            <a:endParaRPr lang="zh-CN" altLang="en-US"/>
          </a:p>
        </p:txBody>
      </p:sp>
      <p:sp>
        <p:nvSpPr>
          <p:cNvPr id="623633" name="Rectangle 17"/>
          <p:cNvSpPr>
            <a:spLocks noChangeArrowheads="1"/>
          </p:cNvSpPr>
          <p:nvPr/>
        </p:nvSpPr>
        <p:spPr bwMode="auto">
          <a:xfrm>
            <a:off x="1447800" y="2206625"/>
            <a:ext cx="1981200" cy="366713"/>
          </a:xfrm>
          <a:prstGeom prst="rect">
            <a:avLst/>
          </a:prstGeom>
          <a:gradFill rotWithShape="0">
            <a:gsLst>
              <a:gs pos="0">
                <a:srgbClr val="FFFFFF"/>
              </a:gs>
              <a:gs pos="100000">
                <a:srgbClr val="CCFFFF"/>
              </a:gs>
            </a:gsLst>
            <a:lin ang="5400000" scaled="1"/>
          </a:gradFill>
          <a:ln w="9525">
            <a:noFill/>
            <a:miter lim="800000"/>
            <a:headEnd/>
            <a:tailEnd/>
          </a:ln>
          <a:effectLst/>
          <a:scene3d>
            <a:camera prst="legacyPerspectiveBottom"/>
            <a:lightRig rig="legacyFlat3" dir="t"/>
          </a:scene3d>
          <a:sp3d extrusionH="430200" prstMaterial="legacyMatte">
            <a:bevelT w="13500" h="13500" prst="angle"/>
            <a:bevelB w="13500" h="13500" prst="angle"/>
            <a:extrusionClr>
              <a:srgbClr val="CCFFFF"/>
            </a:extrusionClr>
          </a:sp3d>
        </p:spPr>
        <p:txBody>
          <a:bodyPr wrap="none">
            <a:spAutoFit/>
            <a:flatTx/>
          </a:bodyPr>
          <a:lstStyle/>
          <a:p>
            <a:r>
              <a:rPr lang="en-US" altLang="zh-CN" sz="1800" b="1">
                <a:solidFill>
                  <a:srgbClr val="0000FF"/>
                </a:solidFill>
              </a:rPr>
              <a:t>:</a:t>
            </a:r>
            <a:r>
              <a:rPr lang="en-US" altLang="zh-CN" sz="1800" b="1">
                <a:solidFill>
                  <a:schemeClr val="accent2"/>
                </a:solidFill>
              </a:rPr>
              <a:t>  virtual </a:t>
            </a:r>
            <a:r>
              <a:rPr lang="en-US" altLang="zh-CN" sz="1800" b="1">
                <a:solidFill>
                  <a:srgbClr val="0000FF"/>
                </a:solidFill>
              </a:rPr>
              <a:t>public  A</a:t>
            </a:r>
          </a:p>
        </p:txBody>
      </p:sp>
      <p:sp>
        <p:nvSpPr>
          <p:cNvPr id="623634" name="Rectangle 18"/>
          <p:cNvSpPr>
            <a:spLocks noChangeArrowheads="1"/>
          </p:cNvSpPr>
          <p:nvPr/>
        </p:nvSpPr>
        <p:spPr bwMode="auto">
          <a:xfrm>
            <a:off x="1447800" y="3349625"/>
            <a:ext cx="1981200" cy="366713"/>
          </a:xfrm>
          <a:prstGeom prst="rect">
            <a:avLst/>
          </a:prstGeom>
          <a:gradFill rotWithShape="0">
            <a:gsLst>
              <a:gs pos="0">
                <a:srgbClr val="FFFFFF"/>
              </a:gs>
              <a:gs pos="100000">
                <a:srgbClr val="CCFFFF"/>
              </a:gs>
            </a:gsLst>
            <a:lin ang="5400000" scaled="1"/>
          </a:gradFill>
          <a:ln w="9525">
            <a:noFill/>
            <a:miter lim="800000"/>
            <a:headEnd/>
            <a:tailEnd/>
          </a:ln>
          <a:effectLst/>
          <a:scene3d>
            <a:camera prst="legacyPerspectiveBottom"/>
            <a:lightRig rig="legacyFlat3" dir="t"/>
          </a:scene3d>
          <a:sp3d extrusionH="430200" prstMaterial="legacyMatte">
            <a:bevelT w="13500" h="13500" prst="angle"/>
            <a:bevelB w="13500" h="13500" prst="angle"/>
            <a:extrusionClr>
              <a:srgbClr val="CCFFFF"/>
            </a:extrusionClr>
          </a:sp3d>
        </p:spPr>
        <p:txBody>
          <a:bodyPr wrap="none">
            <a:spAutoFit/>
            <a:flatTx/>
          </a:bodyPr>
          <a:lstStyle/>
          <a:p>
            <a:r>
              <a:rPr lang="en-US" altLang="zh-CN" sz="1800" b="1">
                <a:solidFill>
                  <a:srgbClr val="0000FF"/>
                </a:solidFill>
              </a:rPr>
              <a:t>: </a:t>
            </a:r>
            <a:r>
              <a:rPr lang="en-US" altLang="zh-CN" sz="1800" b="1">
                <a:solidFill>
                  <a:schemeClr val="accent2"/>
                </a:solidFill>
              </a:rPr>
              <a:t> virtual </a:t>
            </a:r>
            <a:r>
              <a:rPr lang="en-US" altLang="zh-CN" sz="1800" b="1">
                <a:solidFill>
                  <a:srgbClr val="0000FF"/>
                </a:solidFill>
              </a:rPr>
              <a:t>public  A</a:t>
            </a:r>
          </a:p>
        </p:txBody>
      </p:sp>
      <p:grpSp>
        <p:nvGrpSpPr>
          <p:cNvPr id="623635" name="Group 19"/>
          <p:cNvGrpSpPr>
            <a:grpSpLocks/>
          </p:cNvGrpSpPr>
          <p:nvPr/>
        </p:nvGrpSpPr>
        <p:grpSpPr bwMode="auto">
          <a:xfrm>
            <a:off x="5029200" y="1247775"/>
            <a:ext cx="3505200" cy="2438400"/>
            <a:chOff x="3264" y="720"/>
            <a:chExt cx="2208" cy="1536"/>
          </a:xfrm>
        </p:grpSpPr>
        <p:sp>
          <p:nvSpPr>
            <p:cNvPr id="623636" name="Rectangle 20"/>
            <p:cNvSpPr>
              <a:spLocks noChangeArrowheads="1"/>
            </p:cNvSpPr>
            <p:nvPr/>
          </p:nvSpPr>
          <p:spPr bwMode="auto">
            <a:xfrm>
              <a:off x="3264" y="720"/>
              <a:ext cx="2208" cy="1536"/>
            </a:xfrm>
            <a:prstGeom prst="rect">
              <a:avLst/>
            </a:prstGeom>
            <a:solidFill>
              <a:srgbClr val="CCFFFF"/>
            </a:solidFill>
            <a:ln w="9525">
              <a:noFill/>
              <a:miter lim="800000"/>
              <a:headEnd/>
              <a:tailEnd/>
            </a:ln>
            <a:effectLst>
              <a:outerShdw dist="107763" dir="18900000" algn="ctr" rotWithShape="0">
                <a:schemeClr val="bg2"/>
              </a:outerShdw>
            </a:effectLst>
          </p:spPr>
          <p:txBody>
            <a:bodyPr wrap="none" anchor="ctr"/>
            <a:lstStyle/>
            <a:p>
              <a:endParaRPr lang="zh-CN" altLang="en-US"/>
            </a:p>
          </p:txBody>
        </p:sp>
        <p:grpSp>
          <p:nvGrpSpPr>
            <p:cNvPr id="623637" name="Group 21"/>
            <p:cNvGrpSpPr>
              <a:grpSpLocks/>
            </p:cNvGrpSpPr>
            <p:nvPr/>
          </p:nvGrpSpPr>
          <p:grpSpPr bwMode="auto">
            <a:xfrm>
              <a:off x="3398" y="868"/>
              <a:ext cx="1882" cy="1292"/>
              <a:chOff x="3282" y="737"/>
              <a:chExt cx="2353" cy="1616"/>
            </a:xfrm>
          </p:grpSpPr>
          <p:sp>
            <p:nvSpPr>
              <p:cNvPr id="623638" name="Rectangle 22"/>
              <p:cNvSpPr>
                <a:spLocks noChangeArrowheads="1"/>
              </p:cNvSpPr>
              <p:nvPr/>
            </p:nvSpPr>
            <p:spPr bwMode="auto">
              <a:xfrm>
                <a:off x="3886" y="2081"/>
                <a:ext cx="1152" cy="272"/>
              </a:xfrm>
              <a:prstGeom prst="rect">
                <a:avLst/>
              </a:prstGeom>
              <a:solidFill>
                <a:srgbClr val="FFFF00"/>
              </a:solidFill>
              <a:ln w="9525">
                <a:solidFill>
                  <a:srgbClr val="C0C0C0"/>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D</a:t>
                </a:r>
              </a:p>
            </p:txBody>
          </p:sp>
          <p:grpSp>
            <p:nvGrpSpPr>
              <p:cNvPr id="623639" name="Group 23"/>
              <p:cNvGrpSpPr>
                <a:grpSpLocks/>
              </p:cNvGrpSpPr>
              <p:nvPr/>
            </p:nvGrpSpPr>
            <p:grpSpPr bwMode="auto">
              <a:xfrm>
                <a:off x="3282" y="1398"/>
                <a:ext cx="2353" cy="272"/>
                <a:chOff x="1299" y="1834"/>
                <a:chExt cx="3228" cy="542"/>
              </a:xfrm>
            </p:grpSpPr>
            <p:sp>
              <p:nvSpPr>
                <p:cNvPr id="623640" name="Rectangle 24"/>
                <p:cNvSpPr>
                  <a:spLocks noChangeArrowheads="1"/>
                </p:cNvSpPr>
                <p:nvPr/>
              </p:nvSpPr>
              <p:spPr bwMode="auto">
                <a:xfrm>
                  <a:off x="1299" y="1834"/>
                  <a:ext cx="1344" cy="542"/>
                </a:xfrm>
                <a:prstGeom prst="rect">
                  <a:avLst/>
                </a:prstGeom>
                <a:solidFill>
                  <a:srgbClr val="99FF99"/>
                </a:solidFill>
                <a:ln w="9525">
                  <a:solidFill>
                    <a:srgbClr val="C0C0C0"/>
                  </a:solidFill>
                  <a:miter lim="800000"/>
                  <a:headEnd type="none" w="sm" len="med"/>
                  <a:tailEnd/>
                </a:ln>
                <a:effectLst>
                  <a:outerShdw dist="53882" dir="18900000" algn="ctr" rotWithShape="0">
                    <a:srgbClr val="808080"/>
                  </a:outerShdw>
                </a:effectLst>
              </p:spPr>
              <p:txBody>
                <a:bodyPr wrap="none" lIns="90000" tIns="46800" rIns="90000" bIns="46800" anchor="ctr"/>
                <a:lstStyle/>
                <a:p>
                  <a:pPr>
                    <a:lnSpc>
                      <a:spcPct val="80000"/>
                    </a:lnSpc>
                  </a:pPr>
                  <a:r>
                    <a:rPr lang="en-US" altLang="zh-CN" sz="1800"/>
                    <a:t>class B</a:t>
                  </a:r>
                </a:p>
              </p:txBody>
            </p:sp>
            <p:sp>
              <p:nvSpPr>
                <p:cNvPr id="623641" name="Rectangle 25"/>
                <p:cNvSpPr>
                  <a:spLocks noChangeArrowheads="1"/>
                </p:cNvSpPr>
                <p:nvPr/>
              </p:nvSpPr>
              <p:spPr bwMode="auto">
                <a:xfrm>
                  <a:off x="3183" y="1834"/>
                  <a:ext cx="1344" cy="528"/>
                </a:xfrm>
                <a:prstGeom prst="rect">
                  <a:avLst/>
                </a:prstGeom>
                <a:solidFill>
                  <a:srgbClr val="99FF99"/>
                </a:solidFill>
                <a:ln w="9525">
                  <a:solidFill>
                    <a:srgbClr val="C0C0C0"/>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C </a:t>
                  </a:r>
                </a:p>
              </p:txBody>
            </p:sp>
          </p:grpSp>
          <p:grpSp>
            <p:nvGrpSpPr>
              <p:cNvPr id="623642" name="Group 26"/>
              <p:cNvGrpSpPr>
                <a:grpSpLocks/>
              </p:cNvGrpSpPr>
              <p:nvPr/>
            </p:nvGrpSpPr>
            <p:grpSpPr bwMode="auto">
              <a:xfrm>
                <a:off x="3769" y="1680"/>
                <a:ext cx="1374" cy="401"/>
                <a:chOff x="1968" y="2364"/>
                <a:chExt cx="1884" cy="684"/>
              </a:xfrm>
            </p:grpSpPr>
            <p:sp>
              <p:nvSpPr>
                <p:cNvPr id="623643" name="Line 27"/>
                <p:cNvSpPr>
                  <a:spLocks noChangeShapeType="1"/>
                </p:cNvSpPr>
                <p:nvPr/>
              </p:nvSpPr>
              <p:spPr bwMode="auto">
                <a:xfrm>
                  <a:off x="1968" y="2376"/>
                  <a:ext cx="912" cy="672"/>
                </a:xfrm>
                <a:prstGeom prst="line">
                  <a:avLst/>
                </a:prstGeom>
                <a:noFill/>
                <a:ln w="38100">
                  <a:solidFill>
                    <a:srgbClr val="C0C0C0"/>
                  </a:solidFill>
                  <a:round/>
                  <a:headEnd type="stealth" w="lg" len="lg"/>
                  <a:tailEnd type="none" w="lg"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23644" name="Line 28"/>
                <p:cNvSpPr>
                  <a:spLocks noChangeShapeType="1"/>
                </p:cNvSpPr>
                <p:nvPr/>
              </p:nvSpPr>
              <p:spPr bwMode="auto">
                <a:xfrm flipH="1">
                  <a:off x="2880" y="2364"/>
                  <a:ext cx="972" cy="684"/>
                </a:xfrm>
                <a:prstGeom prst="line">
                  <a:avLst/>
                </a:prstGeom>
                <a:noFill/>
                <a:ln w="38100">
                  <a:solidFill>
                    <a:srgbClr val="C0C0C0"/>
                  </a:solidFill>
                  <a:round/>
                  <a:headEnd type="stealth" w="lg" len="lg"/>
                  <a:tailEnd type="none" w="lg"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623645" name="Rectangle 29"/>
              <p:cNvSpPr>
                <a:spLocks noChangeArrowheads="1"/>
              </p:cNvSpPr>
              <p:nvPr/>
            </p:nvSpPr>
            <p:spPr bwMode="auto">
              <a:xfrm>
                <a:off x="3964" y="737"/>
                <a:ext cx="980" cy="272"/>
              </a:xfrm>
              <a:prstGeom prst="rect">
                <a:avLst/>
              </a:prstGeom>
              <a:solidFill>
                <a:srgbClr val="FFCC66"/>
              </a:solidFill>
              <a:ln w="9525">
                <a:solidFill>
                  <a:srgbClr val="C0C0C0"/>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A</a:t>
                </a:r>
              </a:p>
            </p:txBody>
          </p:sp>
          <p:grpSp>
            <p:nvGrpSpPr>
              <p:cNvPr id="623646" name="Group 30"/>
              <p:cNvGrpSpPr>
                <a:grpSpLocks/>
              </p:cNvGrpSpPr>
              <p:nvPr/>
            </p:nvGrpSpPr>
            <p:grpSpPr bwMode="auto">
              <a:xfrm flipV="1">
                <a:off x="3787" y="1008"/>
                <a:ext cx="1374" cy="390"/>
                <a:chOff x="1968" y="2364"/>
                <a:chExt cx="1884" cy="684"/>
              </a:xfrm>
            </p:grpSpPr>
            <p:sp>
              <p:nvSpPr>
                <p:cNvPr id="623647" name="Line 31"/>
                <p:cNvSpPr>
                  <a:spLocks noChangeShapeType="1"/>
                </p:cNvSpPr>
                <p:nvPr/>
              </p:nvSpPr>
              <p:spPr bwMode="auto">
                <a:xfrm>
                  <a:off x="1968" y="2376"/>
                  <a:ext cx="912" cy="672"/>
                </a:xfrm>
                <a:prstGeom prst="line">
                  <a:avLst/>
                </a:prstGeom>
                <a:noFill/>
                <a:ln w="38100">
                  <a:solidFill>
                    <a:srgbClr val="C0C0C0"/>
                  </a:solidFill>
                  <a:round/>
                  <a:headEnd type="none" w="lg" len="lg"/>
                  <a:tailEnd type="stealth" w="lg"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23648" name="Line 32"/>
                <p:cNvSpPr>
                  <a:spLocks noChangeShapeType="1"/>
                </p:cNvSpPr>
                <p:nvPr/>
              </p:nvSpPr>
              <p:spPr bwMode="auto">
                <a:xfrm flipH="1">
                  <a:off x="2880" y="2364"/>
                  <a:ext cx="972" cy="684"/>
                </a:xfrm>
                <a:prstGeom prst="line">
                  <a:avLst/>
                </a:prstGeom>
                <a:noFill/>
                <a:ln w="38100">
                  <a:solidFill>
                    <a:srgbClr val="C0C0C0"/>
                  </a:solidFill>
                  <a:round/>
                  <a:headEnd type="none" w="lg" len="lg"/>
                  <a:tailEnd type="stealth" w="lg" len="lg"/>
                </a:ln>
                <a:effectLst>
                  <a:outerShdw dist="40161" dir="1106097" algn="ctr" rotWithShape="0">
                    <a:srgbClr val="808080"/>
                  </a:outerShdw>
                </a:effectLst>
              </p:spPr>
              <p:txBody>
                <a:bodyPr wrap="none" lIns="90000" tIns="46800" rIns="90000" bIns="46800" anchor="ctr"/>
                <a:lstStyle/>
                <a:p>
                  <a:endParaRPr lang="zh-CN" altLang="en-US"/>
                </a:p>
              </p:txBody>
            </p:sp>
          </p:grpSp>
        </p:grpSp>
      </p:grpSp>
      <p:sp>
        <p:nvSpPr>
          <p:cNvPr id="623649" name="AutoShape 33"/>
          <p:cNvSpPr>
            <a:spLocks/>
          </p:cNvSpPr>
          <p:nvPr/>
        </p:nvSpPr>
        <p:spPr bwMode="auto">
          <a:xfrm>
            <a:off x="1828800" y="5133975"/>
            <a:ext cx="1828800" cy="914400"/>
          </a:xfrm>
          <a:prstGeom prst="borderCallout2">
            <a:avLst>
              <a:gd name="adj1" fmla="val 12500"/>
              <a:gd name="adj2" fmla="val 104167"/>
              <a:gd name="adj3" fmla="val 12500"/>
              <a:gd name="adj4" fmla="val 120662"/>
              <a:gd name="adj5" fmla="val -47569"/>
              <a:gd name="adj6" fmla="val 174565"/>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一次调用</a:t>
            </a:r>
          </a:p>
          <a:p>
            <a:pPr eaLnBrk="0" hangingPunct="0">
              <a:lnSpc>
                <a:spcPct val="70000"/>
              </a:lnSpc>
              <a:spcBef>
                <a:spcPct val="50000"/>
              </a:spcBef>
            </a:pPr>
            <a:r>
              <a:rPr lang="en-US" altLang="zh-CN" sz="1800" b="1"/>
              <a:t>A</a:t>
            </a:r>
            <a:r>
              <a:rPr lang="zh-CN" altLang="en-US" sz="1800" b="1"/>
              <a:t>的构造函数</a:t>
            </a:r>
          </a:p>
        </p:txBody>
      </p:sp>
      <p:sp>
        <p:nvSpPr>
          <p:cNvPr id="623650" name="Rectangle 34"/>
          <p:cNvSpPr>
            <a:spLocks noGrp="1" noChangeArrowheads="1"/>
          </p:cNvSpPr>
          <p:nvPr>
            <p:ph type="title" idx="4294967295"/>
          </p:nvPr>
        </p:nvSpPr>
        <p:spPr>
          <a:xfrm>
            <a:off x="838200" y="409575"/>
            <a:ext cx="7543800" cy="1143000"/>
          </a:xfrm>
          <a:prstGeom prst="rect">
            <a:avLst/>
          </a:prstGeom>
        </p:spPr>
        <p:txBody>
          <a:bodyPr/>
          <a:lstStyle/>
          <a:p>
            <a:r>
              <a:rPr lang="en-US" altLang="zh-CN" sz="100" dirty="0">
                <a:solidFill>
                  <a:schemeClr val="bg1"/>
                </a:solidFill>
              </a:rPr>
              <a:t>8.5.2  </a:t>
            </a:r>
            <a:r>
              <a:rPr lang="zh-CN" altLang="en-US" sz="100" dirty="0">
                <a:solidFill>
                  <a:schemeClr val="bg1"/>
                </a:solidFill>
              </a:rPr>
              <a:t>虚基类</a:t>
            </a:r>
          </a:p>
        </p:txBody>
      </p:sp>
      <p:sp>
        <p:nvSpPr>
          <p:cNvPr id="623652" name="Rectangle 36"/>
          <p:cNvSpPr>
            <a:spLocks noChangeArrowheads="1"/>
          </p:cNvSpPr>
          <p:nvPr/>
        </p:nvSpPr>
        <p:spPr bwMode="auto">
          <a:xfrm>
            <a:off x="5638800" y="333375"/>
            <a:ext cx="2971800" cy="457200"/>
          </a:xfrm>
          <a:prstGeom prst="rect">
            <a:avLst/>
          </a:prstGeom>
          <a:noFill/>
          <a:ln w="9525">
            <a:noFill/>
            <a:miter lim="800000"/>
            <a:headEnd/>
            <a:tailEnd/>
          </a:ln>
          <a:effectLst/>
        </p:spPr>
        <p:txBody>
          <a:bodyPr>
            <a:spAutoFit/>
          </a:bodyPr>
          <a:lstStyle/>
          <a:p>
            <a:r>
              <a:rPr lang="zh-CN" altLang="en-US" b="1" i="1" dirty="0">
                <a:solidFill>
                  <a:srgbClr val="008000"/>
                </a:solidFill>
              </a:rPr>
              <a:t>例</a:t>
            </a:r>
            <a:r>
              <a:rPr lang="en-US" altLang="zh-CN" b="1" i="1" dirty="0">
                <a:solidFill>
                  <a:srgbClr val="008000"/>
                </a:solidFill>
              </a:rPr>
              <a:t>8-8  </a:t>
            </a:r>
            <a:r>
              <a:rPr lang="zh-CN" altLang="en-US" b="1" i="1" dirty="0">
                <a:solidFill>
                  <a:srgbClr val="008000"/>
                </a:solidFill>
              </a:rPr>
              <a:t>虚继承的测试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623633"/>
                                        </p:tgtEl>
                                        <p:attrNameLst>
                                          <p:attrName>style.visibility</p:attrName>
                                        </p:attrNameLst>
                                      </p:cBhvr>
                                      <p:to>
                                        <p:strVal val="visible"/>
                                      </p:to>
                                    </p:set>
                                    <p:animEffect transition="in" filter="slide(fromTop)">
                                      <p:cBhvr>
                                        <p:cTn id="7" dur="500"/>
                                        <p:tgtEl>
                                          <p:spTgt spid="62363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623634"/>
                                        </p:tgtEl>
                                        <p:attrNameLst>
                                          <p:attrName>style.visibility</p:attrName>
                                        </p:attrNameLst>
                                      </p:cBhvr>
                                      <p:to>
                                        <p:strVal val="visible"/>
                                      </p:to>
                                    </p:set>
                                    <p:animEffect transition="in" filter="slide(fromTop)">
                                      <p:cBhvr>
                                        <p:cTn id="12" dur="500"/>
                                        <p:tgtEl>
                                          <p:spTgt spid="62363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23635"/>
                                        </p:tgtEl>
                                        <p:attrNameLst>
                                          <p:attrName>style.visibility</p:attrName>
                                        </p:attrNameLst>
                                      </p:cBhvr>
                                      <p:to>
                                        <p:strVal val="visible"/>
                                      </p:to>
                                    </p:set>
                                    <p:animEffect transition="in" filter="box(in)">
                                      <p:cBhvr>
                                        <p:cTn id="17" dur="500"/>
                                        <p:tgtEl>
                                          <p:spTgt spid="62363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23653"/>
                                        </p:tgtEl>
                                        <p:attrNameLst>
                                          <p:attrName>style.visibility</p:attrName>
                                        </p:attrNameLst>
                                      </p:cBhvr>
                                      <p:to>
                                        <p:strVal val="visible"/>
                                      </p:to>
                                    </p:set>
                                    <p:animEffect transition="in" filter="blinds(horizontal)">
                                      <p:cBhvr>
                                        <p:cTn id="22" dur="500"/>
                                        <p:tgtEl>
                                          <p:spTgt spid="623653"/>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623632"/>
                                        </p:tgtEl>
                                        <p:attrNameLst>
                                          <p:attrName>style.visibility</p:attrName>
                                        </p:attrNameLst>
                                      </p:cBhvr>
                                      <p:to>
                                        <p:strVal val="visible"/>
                                      </p:to>
                                    </p:set>
                                    <p:animEffect transition="in" filter="box(out)">
                                      <p:cBhvr>
                                        <p:cTn id="27" dur="500"/>
                                        <p:tgtEl>
                                          <p:spTgt spid="623632"/>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623649"/>
                                        </p:tgtEl>
                                        <p:attrNameLst>
                                          <p:attrName>style.visibility</p:attrName>
                                        </p:attrNameLst>
                                      </p:cBhvr>
                                      <p:to>
                                        <p:strVal val="visible"/>
                                      </p:to>
                                    </p:set>
                                    <p:animEffect transition="in" filter="barn(outHorizontal)">
                                      <p:cBhvr>
                                        <p:cTn id="32" dur="500"/>
                                        <p:tgtEl>
                                          <p:spTgt spid="6236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3632" grpId="0" animBg="1"/>
      <p:bldP spid="623633" grpId="0" animBg="1" autoUpdateAnimBg="0"/>
      <p:bldP spid="623634" grpId="0" animBg="1" autoUpdateAnimBg="0"/>
      <p:bldP spid="623649" grpId="0" animBg="1" autoUpdateAnimBg="0"/>
    </p:bldLst>
  </p:timing>
</p:sld>
</file>

<file path=ppt/slides/slide125.xml><?xml version="1.0" encoding="utf-8"?>
<p:sld xmlns:a="http://schemas.openxmlformats.org/drawingml/2006/main" xmlns:r="http://schemas.openxmlformats.org/officeDocument/2006/relationships" xmlns:p="http://schemas.openxmlformats.org/presentationml/2006/main">
  <p:cSld>
    <p:bg>
      <p:bgPr>
        <a:solidFill>
          <a:srgbClr val="0000CC"/>
        </a:solidFill>
        <a:effectLst/>
      </p:bgPr>
    </p:bg>
    <p:spTree>
      <p:nvGrpSpPr>
        <p:cNvPr id="1" name=""/>
        <p:cNvGrpSpPr/>
        <p:nvPr/>
      </p:nvGrpSpPr>
      <p:grpSpPr>
        <a:xfrm>
          <a:off x="0" y="0"/>
          <a:ext cx="0" cy="0"/>
          <a:chOff x="0" y="0"/>
          <a:chExt cx="0" cy="0"/>
        </a:xfrm>
      </p:grpSpPr>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42" name="Text Box 2"/>
          <p:cNvSpPr txBox="1">
            <a:spLocks noChangeArrowheads="1"/>
          </p:cNvSpPr>
          <p:nvPr/>
        </p:nvSpPr>
        <p:spPr bwMode="auto">
          <a:xfrm>
            <a:off x="533400" y="1247775"/>
            <a:ext cx="7924800" cy="4486275"/>
          </a:xfrm>
          <a:prstGeom prst="rect">
            <a:avLst/>
          </a:prstGeom>
          <a:noFill/>
          <a:ln w="9525">
            <a:noFill/>
            <a:miter lim="800000"/>
            <a:headEnd/>
            <a:tailEnd/>
          </a:ln>
          <a:effectLst/>
        </p:spPr>
        <p:txBody>
          <a:bodyPr>
            <a:spAutoFit/>
          </a:bodyPr>
          <a:lstStyle/>
          <a:p>
            <a:pPr marL="457200" indent="-457200" algn="just">
              <a:lnSpc>
                <a:spcPct val="200000"/>
              </a:lnSpc>
              <a:buClr>
                <a:srgbClr val="FF3300"/>
              </a:buClr>
              <a:buFont typeface="Wingdings" pitchFamily="2" charset="2"/>
              <a:buChar char="Ø"/>
            </a:pPr>
            <a:r>
              <a:rPr lang="en-US" altLang="zh-CN" sz="1800" b="1">
                <a:latin typeface="宋体" pitchFamily="2" charset="-122"/>
                <a:ea typeface="Arial Unicode MS" pitchFamily="34" charset="-122"/>
                <a:cs typeface="Arial Unicode MS" pitchFamily="34" charset="-122"/>
              </a:rPr>
              <a:t> </a:t>
            </a:r>
            <a:r>
              <a:rPr lang="zh-CN" altLang="en-US" sz="1800" b="1">
                <a:latin typeface="宋体" pitchFamily="2" charset="-122"/>
                <a:ea typeface="Arial Unicode MS" pitchFamily="34" charset="-122"/>
                <a:cs typeface="Arial Unicode MS" pitchFamily="34" charset="-122"/>
              </a:rPr>
              <a:t>继承是面向对象程序设计实现软件重用的重要方法。程序员可以在已有基类的基础上定义新的派生类。</a:t>
            </a:r>
          </a:p>
          <a:p>
            <a:pPr marL="457200" indent="-457200" algn="just">
              <a:lnSpc>
                <a:spcPct val="200000"/>
              </a:lnSpc>
              <a:buClr>
                <a:srgbClr val="FF3300"/>
              </a:buClr>
              <a:buFont typeface="Wingdings" pitchFamily="2" charset="2"/>
              <a:buChar char="Ø"/>
            </a:pPr>
            <a:r>
              <a:rPr lang="zh-CN" altLang="en-US" sz="1800" b="1">
                <a:latin typeface="宋体" pitchFamily="2" charset="-122"/>
                <a:ea typeface="Arial Unicode MS" pitchFamily="34" charset="-122"/>
                <a:cs typeface="Arial Unicode MS" pitchFamily="34" charset="-122"/>
              </a:rPr>
              <a:t> 单继承的派生类只有一个基类。多继承的派生类有多个基类。</a:t>
            </a:r>
          </a:p>
          <a:p>
            <a:pPr marL="457200" indent="-457200" algn="just">
              <a:lnSpc>
                <a:spcPct val="200000"/>
              </a:lnSpc>
              <a:buClr>
                <a:srgbClr val="FF3300"/>
              </a:buClr>
              <a:buFont typeface="Wingdings" pitchFamily="2" charset="2"/>
              <a:buChar char="Ø"/>
            </a:pPr>
            <a:r>
              <a:rPr lang="zh-CN" altLang="en-US" sz="1800" b="1">
                <a:latin typeface="宋体" pitchFamily="2" charset="-122"/>
                <a:ea typeface="Arial Unicode MS" pitchFamily="34" charset="-122"/>
                <a:cs typeface="Arial Unicode MS" pitchFamily="34" charset="-122"/>
              </a:rPr>
              <a:t> 派生类对基类成员的访问由继承方式和成员性质决定。</a:t>
            </a:r>
          </a:p>
          <a:p>
            <a:pPr marL="457200" indent="-457200" algn="just">
              <a:lnSpc>
                <a:spcPct val="200000"/>
              </a:lnSpc>
              <a:buClr>
                <a:srgbClr val="FF3300"/>
              </a:buClr>
              <a:buFont typeface="Wingdings" pitchFamily="2" charset="2"/>
              <a:buChar char="Ø"/>
            </a:pPr>
            <a:r>
              <a:rPr lang="zh-CN" altLang="en-US" sz="1800" b="1">
                <a:latin typeface="宋体" pitchFamily="2" charset="-122"/>
                <a:ea typeface="Arial Unicode MS" pitchFamily="34" charset="-122"/>
                <a:cs typeface="Arial Unicode MS" pitchFamily="34" charset="-122"/>
              </a:rPr>
              <a:t> 创建派生类对象时，先调用基类构造函数初始化派生类中的基类成员。调用析构函数的次序和调用构造函数的次序相反。</a:t>
            </a:r>
          </a:p>
          <a:p>
            <a:pPr marL="457200" indent="-457200" algn="just">
              <a:lnSpc>
                <a:spcPct val="200000"/>
              </a:lnSpc>
              <a:buClr>
                <a:srgbClr val="FF3300"/>
              </a:buClr>
              <a:buFont typeface="Wingdings" pitchFamily="2" charset="2"/>
              <a:buChar char="Ø"/>
            </a:pPr>
            <a:r>
              <a:rPr lang="zh-CN" altLang="en-US" sz="1800" b="1">
                <a:latin typeface="宋体" pitchFamily="2" charset="-122"/>
                <a:ea typeface="Arial Unicode MS" pitchFamily="34" charset="-122"/>
                <a:cs typeface="Arial Unicode MS" pitchFamily="34" charset="-122"/>
              </a:rPr>
              <a:t> </a:t>
            </a:r>
            <a:r>
              <a:rPr lang="en-US" altLang="zh-CN" sz="1800" b="1">
                <a:latin typeface="宋体" pitchFamily="2" charset="-122"/>
                <a:ea typeface="Arial Unicode MS" pitchFamily="34" charset="-122"/>
                <a:cs typeface="Arial Unicode MS" pitchFamily="34" charset="-122"/>
              </a:rPr>
              <a:t>C++</a:t>
            </a:r>
            <a:r>
              <a:rPr lang="zh-CN" altLang="en-US" sz="1800" b="1">
                <a:latin typeface="宋体" pitchFamily="2" charset="-122"/>
                <a:ea typeface="Arial Unicode MS" pitchFamily="34" charset="-122"/>
                <a:cs typeface="Arial Unicode MS" pitchFamily="34" charset="-122"/>
              </a:rPr>
              <a:t>提供虚继承机制，防止类继承关系中成员访问的二义性。</a:t>
            </a:r>
          </a:p>
          <a:p>
            <a:pPr marL="457200" indent="-457200" algn="just">
              <a:lnSpc>
                <a:spcPct val="200000"/>
              </a:lnSpc>
              <a:buClr>
                <a:srgbClr val="FF3300"/>
              </a:buClr>
              <a:buFont typeface="Wingdings" pitchFamily="2" charset="2"/>
              <a:buChar char="Ø"/>
            </a:pPr>
            <a:r>
              <a:rPr lang="zh-CN" altLang="en-US" sz="1800" b="1">
                <a:latin typeface="宋体" pitchFamily="2" charset="-122"/>
                <a:ea typeface="Arial Unicode MS" pitchFamily="34" charset="-122"/>
                <a:cs typeface="Arial Unicode MS" pitchFamily="34" charset="-122"/>
              </a:rPr>
              <a:t> 多继承提供了软件重用的强大功能，也增加了程序的复杂性。</a:t>
            </a:r>
          </a:p>
        </p:txBody>
      </p:sp>
      <p:sp>
        <p:nvSpPr>
          <p:cNvPr id="624643" name="Rectangle 3"/>
          <p:cNvSpPr>
            <a:spLocks noGrp="1" noChangeArrowheads="1"/>
          </p:cNvSpPr>
          <p:nvPr>
            <p:ph type="title" idx="4294967295"/>
          </p:nvPr>
        </p:nvSpPr>
        <p:spPr>
          <a:xfrm>
            <a:off x="609600" y="476250"/>
            <a:ext cx="1447800" cy="685800"/>
          </a:xfrm>
          <a:prstGeom prst="rect">
            <a:avLst/>
          </a:prstGeom>
          <a:noFill/>
          <a:ln/>
        </p:spPr>
        <p:txBody>
          <a:bodyPr/>
          <a:lstStyle/>
          <a:p>
            <a:pPr algn="l"/>
            <a:r>
              <a:rPr lang="zh-CN" altLang="en-US" sz="2800" b="1">
                <a:solidFill>
                  <a:srgbClr val="CC3300"/>
                </a:solidFill>
                <a:effectLst>
                  <a:outerShdw blurRad="38100" dist="38100" dir="2700000" algn="tl">
                    <a:srgbClr val="000000"/>
                  </a:outerShdw>
                </a:effectLst>
                <a:ea typeface="隶书" pitchFamily="49" charset="-122"/>
              </a:rPr>
              <a:t>小结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24643"/>
                                        </p:tgtEl>
                                        <p:attrNameLst>
                                          <p:attrName>style.visibility</p:attrName>
                                        </p:attrNameLst>
                                      </p:cBhvr>
                                      <p:to>
                                        <p:strVal val="visible"/>
                                      </p:to>
                                    </p:set>
                                    <p:animEffect transition="in" filter="checkerboard(across)">
                                      <p:cBhvr>
                                        <p:cTn id="7" dur="500"/>
                                        <p:tgtEl>
                                          <p:spTgt spid="62464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24642"/>
                                        </p:tgtEl>
                                        <p:attrNameLst>
                                          <p:attrName>style.visibility</p:attrName>
                                        </p:attrNameLst>
                                      </p:cBhvr>
                                      <p:to>
                                        <p:strVal val="visible"/>
                                      </p:to>
                                    </p:set>
                                    <p:animEffect transition="in" filter="blinds(horizontal)">
                                      <p:cBhvr>
                                        <p:cTn id="12" dur="500"/>
                                        <p:tgtEl>
                                          <p:spTgt spid="6246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42" grpId="0" autoUpdateAnimBg="0"/>
      <p:bldP spid="624643" grpId="0" animBg="1" autoUpdateAnimBg="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日期占位符 3"/>
          <p:cNvSpPr>
            <a:spLocks noGrp="1"/>
          </p:cNvSpPr>
          <p:nvPr>
            <p:ph type="dt" sz="quarter" idx="10"/>
          </p:nvPr>
        </p:nvSpPr>
        <p:spPr>
          <a:noFill/>
        </p:spPr>
        <p:txBody>
          <a:bodyPr/>
          <a:lstStyle>
            <a:lvl1pPr>
              <a:spcBef>
                <a:spcPct val="20000"/>
              </a:spcBef>
              <a:buClr>
                <a:schemeClr val="hlink"/>
              </a:buClr>
              <a:buSzPct val="110000"/>
              <a:buFont typeface="Wingdings" panose="05000000000000000000" pitchFamily="2" charset="2"/>
              <a:buBlip>
                <a:blip r:embed="rId3"/>
              </a:buBlip>
              <a:defRPr sz="2800" b="1">
                <a:solidFill>
                  <a:schemeClr val="tx1"/>
                </a:solidFill>
                <a:latin typeface="楷体_GB2312" pitchFamily="49" charset="-122"/>
                <a:ea typeface="楷体_GB2312" pitchFamily="49" charset="-122"/>
              </a:defRPr>
            </a:lvl1pPr>
            <a:lvl2pPr marL="742950" indent="-285750">
              <a:spcBef>
                <a:spcPct val="20000"/>
              </a:spcBef>
              <a:buClr>
                <a:schemeClr val="tx1"/>
              </a:buClr>
              <a:buSzPct val="60000"/>
              <a:buFont typeface="Wingdings" panose="05000000000000000000" pitchFamily="2" charset="2"/>
              <a:buChar char="n"/>
              <a:defRPr sz="2400" b="1">
                <a:solidFill>
                  <a:schemeClr val="tx1"/>
                </a:solidFill>
                <a:latin typeface="楷体_GB2312" pitchFamily="49" charset="-122"/>
                <a:ea typeface="楷体_GB2312" pitchFamily="49" charset="-122"/>
              </a:defRPr>
            </a:lvl2pPr>
            <a:lvl3pPr marL="1143000" indent="-228600">
              <a:spcBef>
                <a:spcPct val="20000"/>
              </a:spcBef>
              <a:buClr>
                <a:schemeClr val="hlink"/>
              </a:buClr>
              <a:buSzPct val="95000"/>
              <a:buFont typeface="Wingdings" panose="05000000000000000000" pitchFamily="2" charset="2"/>
              <a:buChar char="w"/>
              <a:defRPr sz="2000" b="1">
                <a:solidFill>
                  <a:schemeClr val="tx1"/>
                </a:solidFill>
                <a:latin typeface="楷体_GB2312" pitchFamily="49" charset="-122"/>
                <a:ea typeface="楷体_GB2312" pitchFamily="49" charset="-122"/>
              </a:defRPr>
            </a:lvl3pPr>
            <a:lvl4pPr marL="1600200" indent="-228600">
              <a:spcBef>
                <a:spcPct val="20000"/>
              </a:spcBef>
              <a:buClr>
                <a:schemeClr val="tx1"/>
              </a:buClr>
              <a:buSzPct val="65000"/>
              <a:buFont typeface="Wingdings" panose="05000000000000000000" pitchFamily="2" charset="2"/>
              <a:buChar char="n"/>
              <a:defRPr sz="2000" b="1">
                <a:solidFill>
                  <a:schemeClr val="tx1"/>
                </a:solidFill>
                <a:latin typeface="楷体_GB2312" pitchFamily="49" charset="-122"/>
                <a:ea typeface="楷体_GB2312" pitchFamily="49" charset="-122"/>
              </a:defRPr>
            </a:lvl4pPr>
            <a:lvl5pPr marL="2057400" indent="-228600">
              <a:spcBef>
                <a:spcPct val="20000"/>
              </a:spcBef>
              <a:buClr>
                <a:schemeClr val="hlink"/>
              </a:buClr>
              <a:buSzPct val="60000"/>
              <a:buFont typeface="Wingdings" panose="05000000000000000000" pitchFamily="2" charset="2"/>
              <a:buChar char="n"/>
              <a:defRPr sz="2000" b="1">
                <a:solidFill>
                  <a:schemeClr val="tx1"/>
                </a:solidFill>
                <a:latin typeface="楷体_GB2312" pitchFamily="49" charset="-122"/>
                <a:ea typeface="楷体_GB2312"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1"/>
                </a:solidFill>
                <a:latin typeface="楷体_GB2312" pitchFamily="49" charset="-122"/>
                <a:ea typeface="楷体_GB2312"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1"/>
                </a:solidFill>
                <a:latin typeface="楷体_GB2312" pitchFamily="49" charset="-122"/>
                <a:ea typeface="楷体_GB2312"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1"/>
                </a:solidFill>
                <a:latin typeface="楷体_GB2312" pitchFamily="49" charset="-122"/>
                <a:ea typeface="楷体_GB2312"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1"/>
                </a:solidFill>
                <a:latin typeface="楷体_GB2312" pitchFamily="49" charset="-122"/>
                <a:ea typeface="楷体_GB2312" pitchFamily="49" charset="-122"/>
              </a:defRPr>
            </a:lvl9pPr>
          </a:lstStyle>
          <a:p>
            <a:pPr>
              <a:spcBef>
                <a:spcPct val="0"/>
              </a:spcBef>
              <a:buClrTx/>
              <a:buSzTx/>
              <a:buFontTx/>
              <a:buNone/>
            </a:pPr>
            <a:fld id="{FE26A69C-7030-4A29-A570-AE50C6CFA47A}" type="datetime1">
              <a:rPr lang="zh-CN" altLang="en-US" sz="1400" b="0" smtClean="0">
                <a:latin typeface="Tahoma" panose="020B0604030504040204" pitchFamily="34" charset="0"/>
                <a:ea typeface="宋体" panose="02010600030101010101" pitchFamily="2" charset="-122"/>
              </a:rPr>
              <a:pPr>
                <a:spcBef>
                  <a:spcPct val="0"/>
                </a:spcBef>
                <a:buClrTx/>
                <a:buSzTx/>
                <a:buFontTx/>
                <a:buNone/>
              </a:pPr>
              <a:t>2019/12/16</a:t>
            </a:fld>
            <a:endParaRPr lang="en-US" altLang="zh-CN" sz="1400" b="0">
              <a:latin typeface="Tahoma" panose="020B0604030504040204" pitchFamily="34" charset="0"/>
              <a:ea typeface="宋体" panose="02010600030101010101" pitchFamily="2" charset="-122"/>
            </a:endParaRPr>
          </a:p>
        </p:txBody>
      </p:sp>
      <p:sp>
        <p:nvSpPr>
          <p:cNvPr id="11267" name="页脚占位符 4"/>
          <p:cNvSpPr>
            <a:spLocks noGrp="1"/>
          </p:cNvSpPr>
          <p:nvPr>
            <p:ph type="ftr" sz="quarter" idx="11"/>
          </p:nvPr>
        </p:nvSpPr>
        <p:spPr>
          <a:noFill/>
        </p:spPr>
        <p:txBody>
          <a:bodyPr/>
          <a:lstStyle>
            <a:lvl1pPr>
              <a:spcBef>
                <a:spcPct val="20000"/>
              </a:spcBef>
              <a:buClr>
                <a:schemeClr val="hlink"/>
              </a:buClr>
              <a:buSzPct val="110000"/>
              <a:buFont typeface="Wingdings" panose="05000000000000000000" pitchFamily="2" charset="2"/>
              <a:buBlip>
                <a:blip r:embed="rId3"/>
              </a:buBlip>
              <a:defRPr sz="2800" b="1">
                <a:solidFill>
                  <a:schemeClr val="tx1"/>
                </a:solidFill>
                <a:latin typeface="楷体_GB2312" pitchFamily="49" charset="-122"/>
                <a:ea typeface="楷体_GB2312" pitchFamily="49" charset="-122"/>
              </a:defRPr>
            </a:lvl1pPr>
            <a:lvl2pPr marL="742950" indent="-285750">
              <a:spcBef>
                <a:spcPct val="20000"/>
              </a:spcBef>
              <a:buClr>
                <a:schemeClr val="tx1"/>
              </a:buClr>
              <a:buSzPct val="60000"/>
              <a:buFont typeface="Wingdings" panose="05000000000000000000" pitchFamily="2" charset="2"/>
              <a:buChar char="n"/>
              <a:defRPr sz="2400" b="1">
                <a:solidFill>
                  <a:schemeClr val="tx1"/>
                </a:solidFill>
                <a:latin typeface="楷体_GB2312" pitchFamily="49" charset="-122"/>
                <a:ea typeface="楷体_GB2312" pitchFamily="49" charset="-122"/>
              </a:defRPr>
            </a:lvl2pPr>
            <a:lvl3pPr marL="1143000" indent="-228600">
              <a:spcBef>
                <a:spcPct val="20000"/>
              </a:spcBef>
              <a:buClr>
                <a:schemeClr val="hlink"/>
              </a:buClr>
              <a:buSzPct val="95000"/>
              <a:buFont typeface="Wingdings" panose="05000000000000000000" pitchFamily="2" charset="2"/>
              <a:buChar char="w"/>
              <a:defRPr sz="2000" b="1">
                <a:solidFill>
                  <a:schemeClr val="tx1"/>
                </a:solidFill>
                <a:latin typeface="楷体_GB2312" pitchFamily="49" charset="-122"/>
                <a:ea typeface="楷体_GB2312" pitchFamily="49" charset="-122"/>
              </a:defRPr>
            </a:lvl3pPr>
            <a:lvl4pPr marL="1600200" indent="-228600">
              <a:spcBef>
                <a:spcPct val="20000"/>
              </a:spcBef>
              <a:buClr>
                <a:schemeClr val="tx1"/>
              </a:buClr>
              <a:buSzPct val="65000"/>
              <a:buFont typeface="Wingdings" panose="05000000000000000000" pitchFamily="2" charset="2"/>
              <a:buChar char="n"/>
              <a:defRPr sz="2000" b="1">
                <a:solidFill>
                  <a:schemeClr val="tx1"/>
                </a:solidFill>
                <a:latin typeface="楷体_GB2312" pitchFamily="49" charset="-122"/>
                <a:ea typeface="楷体_GB2312" pitchFamily="49" charset="-122"/>
              </a:defRPr>
            </a:lvl4pPr>
            <a:lvl5pPr marL="2057400" indent="-228600">
              <a:spcBef>
                <a:spcPct val="20000"/>
              </a:spcBef>
              <a:buClr>
                <a:schemeClr val="hlink"/>
              </a:buClr>
              <a:buSzPct val="60000"/>
              <a:buFont typeface="Wingdings" panose="05000000000000000000" pitchFamily="2" charset="2"/>
              <a:buChar char="n"/>
              <a:defRPr sz="2000" b="1">
                <a:solidFill>
                  <a:schemeClr val="tx1"/>
                </a:solidFill>
                <a:latin typeface="楷体_GB2312" pitchFamily="49" charset="-122"/>
                <a:ea typeface="楷体_GB2312"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1"/>
                </a:solidFill>
                <a:latin typeface="楷体_GB2312" pitchFamily="49" charset="-122"/>
                <a:ea typeface="楷体_GB2312"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1"/>
                </a:solidFill>
                <a:latin typeface="楷体_GB2312" pitchFamily="49" charset="-122"/>
                <a:ea typeface="楷体_GB2312"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1"/>
                </a:solidFill>
                <a:latin typeface="楷体_GB2312" pitchFamily="49" charset="-122"/>
                <a:ea typeface="楷体_GB2312"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1"/>
                </a:solidFill>
                <a:latin typeface="楷体_GB2312" pitchFamily="49" charset="-122"/>
                <a:ea typeface="楷体_GB2312" pitchFamily="49" charset="-122"/>
              </a:defRPr>
            </a:lvl9pPr>
          </a:lstStyle>
          <a:p>
            <a:pPr>
              <a:spcBef>
                <a:spcPct val="0"/>
              </a:spcBef>
              <a:buClrTx/>
              <a:buSzTx/>
              <a:buFontTx/>
              <a:buNone/>
            </a:pPr>
            <a:r>
              <a:rPr lang="en-US" altLang="zh-CN" sz="1400" b="0">
                <a:latin typeface="华文楷体" panose="02010600040101010101" pitchFamily="2" charset="-122"/>
                <a:ea typeface="宋体" panose="02010600030101010101" pitchFamily="2" charset="-122"/>
              </a:rPr>
              <a:t>北京科技大学计算机系</a:t>
            </a:r>
          </a:p>
        </p:txBody>
      </p:sp>
      <p:sp>
        <p:nvSpPr>
          <p:cNvPr id="11268" name="灯片编号占位符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3"/>
              </a:buBlip>
              <a:defRPr sz="2800" b="1">
                <a:solidFill>
                  <a:schemeClr val="tx1"/>
                </a:solidFill>
                <a:latin typeface="楷体_GB2312" pitchFamily="49" charset="-122"/>
                <a:ea typeface="楷体_GB2312" pitchFamily="49" charset="-122"/>
              </a:defRPr>
            </a:lvl1pPr>
            <a:lvl2pPr marL="742950" indent="-285750">
              <a:spcBef>
                <a:spcPct val="20000"/>
              </a:spcBef>
              <a:buClr>
                <a:schemeClr val="tx1"/>
              </a:buClr>
              <a:buSzPct val="60000"/>
              <a:buFont typeface="Wingdings" panose="05000000000000000000" pitchFamily="2" charset="2"/>
              <a:buChar char="n"/>
              <a:defRPr sz="2400" b="1">
                <a:solidFill>
                  <a:schemeClr val="tx1"/>
                </a:solidFill>
                <a:latin typeface="楷体_GB2312" pitchFamily="49" charset="-122"/>
                <a:ea typeface="楷体_GB2312" pitchFamily="49" charset="-122"/>
              </a:defRPr>
            </a:lvl2pPr>
            <a:lvl3pPr marL="1143000" indent="-228600">
              <a:spcBef>
                <a:spcPct val="20000"/>
              </a:spcBef>
              <a:buClr>
                <a:schemeClr val="hlink"/>
              </a:buClr>
              <a:buSzPct val="95000"/>
              <a:buFont typeface="Wingdings" panose="05000000000000000000" pitchFamily="2" charset="2"/>
              <a:buChar char="w"/>
              <a:defRPr sz="2000" b="1">
                <a:solidFill>
                  <a:schemeClr val="tx1"/>
                </a:solidFill>
                <a:latin typeface="楷体_GB2312" pitchFamily="49" charset="-122"/>
                <a:ea typeface="楷体_GB2312" pitchFamily="49" charset="-122"/>
              </a:defRPr>
            </a:lvl3pPr>
            <a:lvl4pPr marL="1600200" indent="-228600">
              <a:spcBef>
                <a:spcPct val="20000"/>
              </a:spcBef>
              <a:buClr>
                <a:schemeClr val="tx1"/>
              </a:buClr>
              <a:buSzPct val="65000"/>
              <a:buFont typeface="Wingdings" panose="05000000000000000000" pitchFamily="2" charset="2"/>
              <a:buChar char="n"/>
              <a:defRPr sz="2000" b="1">
                <a:solidFill>
                  <a:schemeClr val="tx1"/>
                </a:solidFill>
                <a:latin typeface="楷体_GB2312" pitchFamily="49" charset="-122"/>
                <a:ea typeface="楷体_GB2312" pitchFamily="49" charset="-122"/>
              </a:defRPr>
            </a:lvl4pPr>
            <a:lvl5pPr marL="2057400" indent="-228600">
              <a:spcBef>
                <a:spcPct val="20000"/>
              </a:spcBef>
              <a:buClr>
                <a:schemeClr val="hlink"/>
              </a:buClr>
              <a:buSzPct val="60000"/>
              <a:buFont typeface="Wingdings" panose="05000000000000000000" pitchFamily="2" charset="2"/>
              <a:buChar char="n"/>
              <a:defRPr sz="2000" b="1">
                <a:solidFill>
                  <a:schemeClr val="tx1"/>
                </a:solidFill>
                <a:latin typeface="楷体_GB2312" pitchFamily="49" charset="-122"/>
                <a:ea typeface="楷体_GB2312"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1"/>
                </a:solidFill>
                <a:latin typeface="楷体_GB2312" pitchFamily="49" charset="-122"/>
                <a:ea typeface="楷体_GB2312"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1"/>
                </a:solidFill>
                <a:latin typeface="楷体_GB2312" pitchFamily="49" charset="-122"/>
                <a:ea typeface="楷体_GB2312"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1"/>
                </a:solidFill>
                <a:latin typeface="楷体_GB2312" pitchFamily="49" charset="-122"/>
                <a:ea typeface="楷体_GB2312"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1"/>
                </a:solidFill>
                <a:latin typeface="楷体_GB2312" pitchFamily="49" charset="-122"/>
                <a:ea typeface="楷体_GB2312" pitchFamily="49" charset="-122"/>
              </a:defRPr>
            </a:lvl9pPr>
          </a:lstStyle>
          <a:p>
            <a:pPr>
              <a:spcBef>
                <a:spcPct val="0"/>
              </a:spcBef>
              <a:buClrTx/>
              <a:buSzTx/>
              <a:buFontTx/>
              <a:buNone/>
            </a:pPr>
            <a:r>
              <a:rPr lang="en-US" altLang="zh-CN" sz="1400" b="0">
                <a:latin typeface="Tahoma" panose="020B0604030504040204" pitchFamily="34" charset="0"/>
                <a:ea typeface="宋体" panose="02010600030101010101" pitchFamily="2" charset="-122"/>
              </a:rPr>
              <a:t>-</a:t>
            </a:r>
            <a:fld id="{580FFB9E-ECBF-4EA2-A312-CF8541BEE1BA}" type="slidenum">
              <a:rPr lang="en-US" altLang="zh-CN" sz="1400" b="0">
                <a:latin typeface="Tahoma" panose="020B0604030504040204" pitchFamily="34" charset="0"/>
                <a:ea typeface="宋体" panose="02010600030101010101" pitchFamily="2" charset="-122"/>
              </a:rPr>
              <a:pPr>
                <a:spcBef>
                  <a:spcPct val="0"/>
                </a:spcBef>
                <a:buClrTx/>
                <a:buSzTx/>
                <a:buFontTx/>
                <a:buNone/>
              </a:pPr>
              <a:t>127</a:t>
            </a:fld>
            <a:r>
              <a:rPr lang="en-US" altLang="zh-CN" sz="1400" b="0">
                <a:latin typeface="Tahoma" panose="020B0604030504040204" pitchFamily="34" charset="0"/>
                <a:ea typeface="宋体" panose="02010600030101010101" pitchFamily="2" charset="-122"/>
              </a:rPr>
              <a:t>-</a:t>
            </a:r>
          </a:p>
        </p:txBody>
      </p:sp>
      <p:sp>
        <p:nvSpPr>
          <p:cNvPr id="11269" name="Rectangle 2"/>
          <p:cNvSpPr>
            <a:spLocks noGrp="1" noChangeArrowheads="1"/>
          </p:cNvSpPr>
          <p:nvPr>
            <p:ph type="title"/>
          </p:nvPr>
        </p:nvSpPr>
        <p:spPr/>
        <p:txBody>
          <a:bodyPr/>
          <a:lstStyle/>
          <a:p>
            <a:pPr eaLnBrk="1" hangingPunct="1"/>
            <a:r>
              <a:rPr lang="zh-CN" altLang="en-US">
                <a:ea typeface="宋体" panose="02010600030101010101" pitchFamily="2" charset="-122"/>
              </a:rPr>
              <a:t>练习</a:t>
            </a:r>
          </a:p>
        </p:txBody>
      </p:sp>
      <p:sp>
        <p:nvSpPr>
          <p:cNvPr id="11270" name="Rectangle 3" descr="Rectangle: Click to edit Master text styles&#10;Second level&#10;Third level&#10;Fourth level&#10;Fifth level"/>
          <p:cNvSpPr>
            <a:spLocks noGrp="1" noChangeArrowheads="1"/>
          </p:cNvSpPr>
          <p:nvPr>
            <p:ph type="body" idx="1"/>
          </p:nvPr>
        </p:nvSpPr>
        <p:spPr>
          <a:xfrm>
            <a:off x="755650" y="1905000"/>
            <a:ext cx="7854950" cy="4114800"/>
          </a:xfrm>
        </p:spPr>
        <p:txBody>
          <a:bodyPr/>
          <a:lstStyle/>
          <a:p>
            <a:pPr eaLnBrk="1" hangingPunct="1"/>
            <a:r>
              <a:rPr lang="zh-CN" altLang="en-US"/>
              <a:t>不可以访问类的对象的私有成员的有_______。</a:t>
            </a:r>
          </a:p>
          <a:p>
            <a:pPr eaLnBrk="1" hangingPunct="1">
              <a:buFont typeface="Wingdings" panose="05000000000000000000" pitchFamily="2" charset="2"/>
              <a:buNone/>
            </a:pPr>
            <a:r>
              <a:rPr lang="en-US" altLang="zh-CN"/>
              <a:t>  A)</a:t>
            </a:r>
            <a:r>
              <a:rPr lang="zh-CN" altLang="en-US"/>
              <a:t>该类中说明的友元函数 </a:t>
            </a:r>
          </a:p>
          <a:p>
            <a:pPr eaLnBrk="1" hangingPunct="1">
              <a:buFont typeface="Wingdings" panose="05000000000000000000" pitchFamily="2" charset="2"/>
              <a:buNone/>
            </a:pPr>
            <a:r>
              <a:rPr lang="en-US" altLang="zh-CN"/>
              <a:t>  B)</a:t>
            </a:r>
            <a:r>
              <a:rPr lang="zh-CN" altLang="en-US"/>
              <a:t>该类的友元类成员函数 </a:t>
            </a:r>
          </a:p>
          <a:p>
            <a:pPr eaLnBrk="1" hangingPunct="1">
              <a:buFont typeface="Wingdings" panose="05000000000000000000" pitchFamily="2" charset="2"/>
              <a:buNone/>
            </a:pPr>
            <a:r>
              <a:rPr lang="en-US" altLang="zh-CN"/>
              <a:t>  C)</a:t>
            </a:r>
            <a:r>
              <a:rPr lang="zh-CN" altLang="en-US"/>
              <a:t>该类的派生类的成员函数 </a:t>
            </a:r>
          </a:p>
          <a:p>
            <a:pPr eaLnBrk="1" hangingPunct="1">
              <a:buFont typeface="Wingdings" panose="05000000000000000000" pitchFamily="2" charset="2"/>
              <a:buNone/>
            </a:pPr>
            <a:r>
              <a:rPr lang="en-US" altLang="zh-CN"/>
              <a:t>  D)</a:t>
            </a:r>
            <a:r>
              <a:rPr lang="zh-CN" altLang="en-US"/>
              <a:t>该类本身的成员函数</a:t>
            </a:r>
          </a:p>
        </p:txBody>
      </p:sp>
      <p:sp>
        <p:nvSpPr>
          <p:cNvPr id="1249284" name="Text Box 4"/>
          <p:cNvSpPr txBox="1">
            <a:spLocks noChangeArrowheads="1"/>
          </p:cNvSpPr>
          <p:nvPr/>
        </p:nvSpPr>
        <p:spPr bwMode="auto">
          <a:xfrm>
            <a:off x="1547664" y="2420888"/>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110000"/>
              <a:buFont typeface="Wingdings" panose="05000000000000000000" pitchFamily="2" charset="2"/>
              <a:buBlip>
                <a:blip r:embed="rId3"/>
              </a:buBlip>
              <a:defRPr sz="2800" b="1">
                <a:solidFill>
                  <a:schemeClr val="tx1"/>
                </a:solidFill>
                <a:latin typeface="楷体_GB2312" pitchFamily="49" charset="-122"/>
                <a:ea typeface="楷体_GB2312" pitchFamily="49" charset="-122"/>
              </a:defRPr>
            </a:lvl1pPr>
            <a:lvl2pPr marL="742950" indent="-285750">
              <a:spcBef>
                <a:spcPct val="20000"/>
              </a:spcBef>
              <a:buClr>
                <a:schemeClr val="tx1"/>
              </a:buClr>
              <a:buSzPct val="60000"/>
              <a:buFont typeface="Wingdings" panose="05000000000000000000" pitchFamily="2" charset="2"/>
              <a:buChar char="n"/>
              <a:defRPr sz="2400" b="1">
                <a:solidFill>
                  <a:schemeClr val="tx1"/>
                </a:solidFill>
                <a:latin typeface="楷体_GB2312" pitchFamily="49" charset="-122"/>
                <a:ea typeface="楷体_GB2312" pitchFamily="49" charset="-122"/>
              </a:defRPr>
            </a:lvl2pPr>
            <a:lvl3pPr marL="1143000" indent="-228600">
              <a:spcBef>
                <a:spcPct val="20000"/>
              </a:spcBef>
              <a:buClr>
                <a:schemeClr val="hlink"/>
              </a:buClr>
              <a:buSzPct val="95000"/>
              <a:buFont typeface="Wingdings" panose="05000000000000000000" pitchFamily="2" charset="2"/>
              <a:buChar char="w"/>
              <a:defRPr sz="2000" b="1">
                <a:solidFill>
                  <a:schemeClr val="tx1"/>
                </a:solidFill>
                <a:latin typeface="楷体_GB2312" pitchFamily="49" charset="-122"/>
                <a:ea typeface="楷体_GB2312" pitchFamily="49" charset="-122"/>
              </a:defRPr>
            </a:lvl3pPr>
            <a:lvl4pPr marL="1600200" indent="-228600">
              <a:spcBef>
                <a:spcPct val="20000"/>
              </a:spcBef>
              <a:buClr>
                <a:schemeClr val="tx1"/>
              </a:buClr>
              <a:buSzPct val="65000"/>
              <a:buFont typeface="Wingdings" panose="05000000000000000000" pitchFamily="2" charset="2"/>
              <a:buChar char="n"/>
              <a:defRPr sz="2000" b="1">
                <a:solidFill>
                  <a:schemeClr val="tx1"/>
                </a:solidFill>
                <a:latin typeface="楷体_GB2312" pitchFamily="49" charset="-122"/>
                <a:ea typeface="楷体_GB2312" pitchFamily="49" charset="-122"/>
              </a:defRPr>
            </a:lvl4pPr>
            <a:lvl5pPr marL="2057400" indent="-228600">
              <a:spcBef>
                <a:spcPct val="20000"/>
              </a:spcBef>
              <a:buClr>
                <a:schemeClr val="hlink"/>
              </a:buClr>
              <a:buSzPct val="60000"/>
              <a:buFont typeface="Wingdings" panose="05000000000000000000" pitchFamily="2" charset="2"/>
              <a:buChar char="n"/>
              <a:defRPr sz="2000" b="1">
                <a:solidFill>
                  <a:schemeClr val="tx1"/>
                </a:solidFill>
                <a:latin typeface="楷体_GB2312" pitchFamily="49" charset="-122"/>
                <a:ea typeface="楷体_GB2312"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1"/>
                </a:solidFill>
                <a:latin typeface="楷体_GB2312" pitchFamily="49" charset="-122"/>
                <a:ea typeface="楷体_GB2312"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1"/>
                </a:solidFill>
                <a:latin typeface="楷体_GB2312" pitchFamily="49" charset="-122"/>
                <a:ea typeface="楷体_GB2312"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1"/>
                </a:solidFill>
                <a:latin typeface="楷体_GB2312" pitchFamily="49" charset="-122"/>
                <a:ea typeface="楷体_GB2312"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1"/>
                </a:solidFill>
                <a:latin typeface="楷体_GB2312" pitchFamily="49" charset="-122"/>
                <a:ea typeface="楷体_GB2312" pitchFamily="49" charset="-122"/>
              </a:defRPr>
            </a:lvl9pPr>
          </a:lstStyle>
          <a:p>
            <a:pPr eaLnBrk="1" hangingPunct="1">
              <a:spcBef>
                <a:spcPct val="50000"/>
              </a:spcBef>
              <a:buClrTx/>
              <a:buSzTx/>
              <a:buFontTx/>
              <a:buNone/>
            </a:pPr>
            <a:r>
              <a:rPr lang="en-US" altLang="zh-CN" sz="2400" dirty="0">
                <a:solidFill>
                  <a:srgbClr val="FF0000"/>
                </a:solidFill>
                <a:latin typeface="Tahoma" panose="020B0604030504040204" pitchFamily="34" charset="0"/>
                <a:ea typeface="宋体" panose="02010600030101010101" pitchFamily="2" charset="-122"/>
              </a:rPr>
              <a:t>C</a:t>
            </a:r>
          </a:p>
        </p:txBody>
      </p:sp>
    </p:spTree>
    <p:extLst>
      <p:ext uri="{BB962C8B-B14F-4D97-AF65-F5344CB8AC3E}">
        <p14:creationId xmlns:p14="http://schemas.microsoft.com/office/powerpoint/2010/main" val="203227305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49284"/>
                                        </p:tgtEl>
                                        <p:attrNameLst>
                                          <p:attrName>style.visibility</p:attrName>
                                        </p:attrNameLst>
                                      </p:cBhvr>
                                      <p:to>
                                        <p:strVal val="visible"/>
                                      </p:to>
                                    </p:set>
                                    <p:anim calcmode="lin" valueType="num">
                                      <p:cBhvr additive="base">
                                        <p:cTn id="7" dur="500" fill="hold"/>
                                        <p:tgtEl>
                                          <p:spTgt spid="1249284"/>
                                        </p:tgtEl>
                                        <p:attrNameLst>
                                          <p:attrName>ppt_x</p:attrName>
                                        </p:attrNameLst>
                                      </p:cBhvr>
                                      <p:tavLst>
                                        <p:tav tm="0">
                                          <p:val>
                                            <p:strVal val="#ppt_x"/>
                                          </p:val>
                                        </p:tav>
                                        <p:tav tm="100000">
                                          <p:val>
                                            <p:strVal val="#ppt_x"/>
                                          </p:val>
                                        </p:tav>
                                      </p:tavLst>
                                    </p:anim>
                                    <p:anim calcmode="lin" valueType="num">
                                      <p:cBhvr additive="base">
                                        <p:cTn id="8" dur="500" fill="hold"/>
                                        <p:tgtEl>
                                          <p:spTgt spid="12492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284" grpId="0"/>
    </p:bldLst>
  </p:timing>
</p:sld>
</file>

<file path=ppt/slides/slide128.xml><?xml version="1.0" encoding="utf-8"?>
<p:sld xmlns:a="http://schemas.openxmlformats.org/drawingml/2006/main" xmlns:r="http://schemas.openxmlformats.org/officeDocument/2006/relationships" xmlns:p="http://schemas.openxmlformats.org/presentationml/2006/main">
  <p:cSld>
    <p:bg>
      <p:bgPr>
        <a:solidFill>
          <a:srgbClr val="0000CC"/>
        </a:solidFill>
        <a:effectLst/>
      </p:bgPr>
    </p:bg>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Text Box 2"/>
          <p:cNvSpPr txBox="1">
            <a:spLocks noChangeArrowheads="1"/>
          </p:cNvSpPr>
          <p:nvPr/>
        </p:nvSpPr>
        <p:spPr bwMode="auto">
          <a:xfrm>
            <a:off x="669925" y="260350"/>
            <a:ext cx="7712075" cy="6159500"/>
          </a:xfrm>
          <a:prstGeom prst="rect">
            <a:avLst/>
          </a:prstGeom>
          <a:noFill/>
          <a:ln w="9525">
            <a:noFill/>
            <a:miter lim="800000"/>
            <a:headEnd/>
            <a:tailEnd/>
          </a:ln>
          <a:effectLst/>
        </p:spPr>
        <p:txBody>
          <a:bodyPr>
            <a:spAutoFit/>
          </a:bodyPr>
          <a:lstStyle/>
          <a:p>
            <a:pPr algn="l">
              <a:lnSpc>
                <a:spcPct val="105000"/>
              </a:lnSpc>
            </a:pPr>
            <a:r>
              <a:rPr lang="en-US" altLang="zh-CN" sz="1800"/>
              <a:t>#include&lt;iostream&gt;</a:t>
            </a:r>
          </a:p>
          <a:p>
            <a:pPr algn="l">
              <a:lnSpc>
                <a:spcPct val="105000"/>
              </a:lnSpc>
            </a:pPr>
            <a:r>
              <a:rPr lang="en-US" altLang="zh-CN" sz="1800"/>
              <a:t>using namespace std ;</a:t>
            </a:r>
          </a:p>
          <a:p>
            <a:pPr algn="l">
              <a:lnSpc>
                <a:spcPct val="105000"/>
              </a:lnSpc>
            </a:pPr>
            <a:r>
              <a:rPr lang="en-US" altLang="zh-CN" sz="1800" b="1"/>
              <a:t>class A</a:t>
            </a:r>
          </a:p>
          <a:p>
            <a:pPr algn="l">
              <a:lnSpc>
                <a:spcPct val="105000"/>
              </a:lnSpc>
            </a:pPr>
            <a:r>
              <a:rPr lang="en-US" altLang="zh-CN" sz="1800"/>
              <a:t>{ public :</a:t>
            </a:r>
          </a:p>
          <a:p>
            <a:pPr algn="l">
              <a:lnSpc>
                <a:spcPct val="105000"/>
              </a:lnSpc>
            </a:pPr>
            <a:r>
              <a:rPr lang="en-US" altLang="zh-CN" sz="1800"/>
              <a:t>      void  get_XY()   { cout &lt;&lt; "Enter two numbers of x, y : " ;  cin &gt;&gt; x &gt;&gt; y ; }</a:t>
            </a:r>
          </a:p>
          <a:p>
            <a:pPr algn="l">
              <a:lnSpc>
                <a:spcPct val="105000"/>
              </a:lnSpc>
            </a:pPr>
            <a:r>
              <a:rPr lang="en-US" altLang="zh-CN" sz="1800"/>
              <a:t>      void  put_XY()    { cout &lt;&lt; "x = "&lt;&lt; x &lt;&lt; ", y = " &lt;&lt; y &lt;&lt; '\n' ; }</a:t>
            </a:r>
          </a:p>
          <a:p>
            <a:pPr algn="l">
              <a:lnSpc>
                <a:spcPct val="105000"/>
              </a:lnSpc>
            </a:pPr>
            <a:r>
              <a:rPr lang="en-US" altLang="zh-CN" sz="1800"/>
              <a:t>   protected:    int x, y ;</a:t>
            </a:r>
          </a:p>
          <a:p>
            <a:pPr algn="l">
              <a:lnSpc>
                <a:spcPct val="105000"/>
              </a:lnSpc>
            </a:pPr>
            <a:r>
              <a:rPr lang="en-US" altLang="zh-CN" sz="1800"/>
              <a:t>};</a:t>
            </a:r>
          </a:p>
          <a:p>
            <a:pPr algn="l">
              <a:lnSpc>
                <a:spcPct val="105000"/>
              </a:lnSpc>
            </a:pPr>
            <a:r>
              <a:rPr lang="en-US" altLang="zh-CN" sz="1800" b="1">
                <a:solidFill>
                  <a:srgbClr val="CC3300"/>
                </a:solidFill>
              </a:rPr>
              <a:t>class B</a:t>
            </a:r>
            <a:r>
              <a:rPr lang="en-US" altLang="zh-CN" sz="1800"/>
              <a:t> </a:t>
            </a:r>
            <a:r>
              <a:rPr lang="en-US" altLang="zh-CN" sz="1800" b="1"/>
              <a:t>: public A</a:t>
            </a:r>
          </a:p>
          <a:p>
            <a:pPr algn="l">
              <a:lnSpc>
                <a:spcPct val="105000"/>
              </a:lnSpc>
            </a:pPr>
            <a:r>
              <a:rPr lang="en-US" altLang="zh-CN" sz="1800"/>
              <a:t>{ public :</a:t>
            </a:r>
          </a:p>
          <a:p>
            <a:pPr algn="l">
              <a:lnSpc>
                <a:spcPct val="105000"/>
              </a:lnSpc>
            </a:pPr>
            <a:r>
              <a:rPr lang="en-US" altLang="zh-CN" sz="1800"/>
              <a:t>      int  get_S() { return s ; };</a:t>
            </a:r>
          </a:p>
          <a:p>
            <a:pPr algn="l">
              <a:lnSpc>
                <a:spcPct val="105000"/>
              </a:lnSpc>
            </a:pPr>
            <a:r>
              <a:rPr lang="en-US" altLang="zh-CN" sz="1800"/>
              <a:t>      void  make_S()  { s = x * y ; };    </a:t>
            </a:r>
            <a:r>
              <a:rPr lang="en-US" altLang="zh-CN" sz="1800" b="1" i="1">
                <a:solidFill>
                  <a:srgbClr val="006600"/>
                </a:solidFill>
              </a:rPr>
              <a:t>// </a:t>
            </a:r>
            <a:r>
              <a:rPr lang="zh-CN" altLang="en-US" sz="1800" b="1" i="1">
                <a:solidFill>
                  <a:srgbClr val="006600"/>
                </a:solidFill>
              </a:rPr>
              <a:t>使用基类数据成员</a:t>
            </a:r>
            <a:r>
              <a:rPr lang="en-US" altLang="zh-CN" sz="1800" b="1" i="1">
                <a:solidFill>
                  <a:srgbClr val="006600"/>
                </a:solidFill>
              </a:rPr>
              <a:t>x</a:t>
            </a:r>
            <a:r>
              <a:rPr lang="zh-CN" altLang="en-US" sz="1800" b="1" i="1">
                <a:solidFill>
                  <a:srgbClr val="006600"/>
                </a:solidFill>
              </a:rPr>
              <a:t>，</a:t>
            </a:r>
            <a:r>
              <a:rPr lang="en-US" altLang="zh-CN" sz="1800" b="1" i="1">
                <a:solidFill>
                  <a:srgbClr val="006600"/>
                </a:solidFill>
              </a:rPr>
              <a:t>y</a:t>
            </a:r>
          </a:p>
          <a:p>
            <a:pPr algn="l">
              <a:lnSpc>
                <a:spcPct val="105000"/>
              </a:lnSpc>
            </a:pPr>
            <a:r>
              <a:rPr lang="en-US" altLang="zh-CN" sz="1800"/>
              <a:t>   protected:   int s;</a:t>
            </a:r>
          </a:p>
          <a:p>
            <a:pPr algn="l">
              <a:lnSpc>
                <a:spcPct val="105000"/>
              </a:lnSpc>
            </a:pPr>
            <a:r>
              <a:rPr lang="en-US" altLang="zh-CN" sz="1800"/>
              <a:t>};</a:t>
            </a:r>
          </a:p>
          <a:p>
            <a:pPr algn="l">
              <a:lnSpc>
                <a:spcPct val="105000"/>
              </a:lnSpc>
            </a:pPr>
            <a:r>
              <a:rPr lang="en-US" altLang="zh-CN" sz="1800" b="1">
                <a:solidFill>
                  <a:srgbClr val="0000FF"/>
                </a:solidFill>
              </a:rPr>
              <a:t>class C</a:t>
            </a:r>
            <a:r>
              <a:rPr lang="en-US" altLang="zh-CN" sz="1800" b="1">
                <a:solidFill>
                  <a:srgbClr val="CC3300"/>
                </a:solidFill>
              </a:rPr>
              <a:t> : public B</a:t>
            </a:r>
          </a:p>
          <a:p>
            <a:pPr algn="l">
              <a:lnSpc>
                <a:spcPct val="105000"/>
              </a:lnSpc>
            </a:pPr>
            <a:r>
              <a:rPr lang="en-US" altLang="zh-CN" sz="1800"/>
              <a:t>{ public : </a:t>
            </a:r>
          </a:p>
          <a:p>
            <a:pPr algn="l">
              <a:lnSpc>
                <a:spcPct val="105000"/>
              </a:lnSpc>
            </a:pPr>
            <a:r>
              <a:rPr lang="en-US" altLang="zh-CN" sz="1800"/>
              <a:t>      void  get_H()   { cout &lt;&lt; "Enter a number of h : " ;  cin &gt;&gt; h ; } </a:t>
            </a:r>
          </a:p>
          <a:p>
            <a:pPr algn="l">
              <a:lnSpc>
                <a:spcPct val="105000"/>
              </a:lnSpc>
            </a:pPr>
            <a:r>
              <a:rPr lang="en-US" altLang="zh-CN" sz="1800"/>
              <a:t>      int  get_V() { return v ; }</a:t>
            </a:r>
          </a:p>
          <a:p>
            <a:pPr algn="l">
              <a:lnSpc>
                <a:spcPct val="105000"/>
              </a:lnSpc>
            </a:pPr>
            <a:r>
              <a:rPr lang="en-US" altLang="zh-CN" sz="1800"/>
              <a:t>      void  make_V()  { make_S(); v = get_S() * h ; } 	</a:t>
            </a:r>
            <a:r>
              <a:rPr lang="en-US" altLang="zh-CN" sz="1800" b="1" i="1">
                <a:solidFill>
                  <a:srgbClr val="006600"/>
                </a:solidFill>
              </a:rPr>
              <a:t>// </a:t>
            </a:r>
            <a:r>
              <a:rPr lang="zh-CN" altLang="en-US" sz="1800" b="1" i="1">
                <a:solidFill>
                  <a:srgbClr val="006600"/>
                </a:solidFill>
              </a:rPr>
              <a:t>使用基类成员函数</a:t>
            </a:r>
          </a:p>
          <a:p>
            <a:pPr algn="l">
              <a:lnSpc>
                <a:spcPct val="105000"/>
              </a:lnSpc>
            </a:pPr>
            <a:r>
              <a:rPr lang="zh-CN" altLang="en-US" sz="1800"/>
              <a:t>   </a:t>
            </a:r>
            <a:r>
              <a:rPr lang="en-US" altLang="zh-CN" sz="1800"/>
              <a:t>protected:    int h, v;</a:t>
            </a:r>
          </a:p>
          <a:p>
            <a:pPr algn="l">
              <a:lnSpc>
                <a:spcPct val="105000"/>
              </a:lnSpc>
            </a:pPr>
            <a:r>
              <a:rPr lang="en-US" altLang="zh-CN" sz="1800"/>
              <a:t>};</a:t>
            </a:r>
          </a:p>
        </p:txBody>
      </p:sp>
      <p:grpSp>
        <p:nvGrpSpPr>
          <p:cNvPr id="539652" name="Group 4"/>
          <p:cNvGrpSpPr>
            <a:grpSpLocks/>
          </p:cNvGrpSpPr>
          <p:nvPr/>
        </p:nvGrpSpPr>
        <p:grpSpPr bwMode="auto">
          <a:xfrm>
            <a:off x="6215063" y="2041525"/>
            <a:ext cx="2166937" cy="2667000"/>
            <a:chOff x="3915" y="1152"/>
            <a:chExt cx="1365" cy="1680"/>
          </a:xfrm>
        </p:grpSpPr>
        <p:sp>
          <p:nvSpPr>
            <p:cNvPr id="539653" name="Rectangle 5"/>
            <p:cNvSpPr>
              <a:spLocks noChangeArrowheads="1"/>
            </p:cNvSpPr>
            <p:nvPr/>
          </p:nvSpPr>
          <p:spPr bwMode="auto">
            <a:xfrm>
              <a:off x="3936" y="1152"/>
              <a:ext cx="1344" cy="336"/>
            </a:xfrm>
            <a:prstGeom prst="rect">
              <a:avLst/>
            </a:prstGeom>
            <a:solidFill>
              <a:srgbClr val="FFFFCC"/>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pPr>
                <a:lnSpc>
                  <a:spcPct val="80000"/>
                </a:lnSpc>
              </a:pPr>
              <a:r>
                <a:rPr lang="en-US" altLang="zh-CN" sz="1800"/>
                <a:t>class  A</a:t>
              </a:r>
            </a:p>
          </p:txBody>
        </p:sp>
        <p:sp>
          <p:nvSpPr>
            <p:cNvPr id="539654" name="Line 6"/>
            <p:cNvSpPr>
              <a:spLocks noChangeShapeType="1"/>
            </p:cNvSpPr>
            <p:nvPr/>
          </p:nvSpPr>
          <p:spPr bwMode="auto">
            <a:xfrm flipH="1">
              <a:off x="4596" y="1488"/>
              <a:ext cx="0" cy="358"/>
            </a:xfrm>
            <a:prstGeom prst="line">
              <a:avLst/>
            </a:prstGeom>
            <a:noFill/>
            <a:ln w="38100">
              <a:solidFill>
                <a:schemeClr val="tx1"/>
              </a:solidFill>
              <a:round/>
              <a:headEnd type="stealth" w="med" len="lg"/>
              <a:tailEnd type="none" w="med"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539655" name="Rectangle 7"/>
            <p:cNvSpPr>
              <a:spLocks noChangeArrowheads="1"/>
            </p:cNvSpPr>
            <p:nvPr/>
          </p:nvSpPr>
          <p:spPr bwMode="auto">
            <a:xfrm>
              <a:off x="3936" y="2544"/>
              <a:ext cx="1344" cy="288"/>
            </a:xfrm>
            <a:prstGeom prst="rect">
              <a:avLst/>
            </a:prstGeom>
            <a:solidFill>
              <a:srgbClr val="CCFF99"/>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C : public  B</a:t>
              </a:r>
            </a:p>
          </p:txBody>
        </p:sp>
        <p:sp>
          <p:nvSpPr>
            <p:cNvPr id="539656" name="Rectangle 8"/>
            <p:cNvSpPr>
              <a:spLocks noChangeArrowheads="1"/>
            </p:cNvSpPr>
            <p:nvPr/>
          </p:nvSpPr>
          <p:spPr bwMode="auto">
            <a:xfrm>
              <a:off x="3915" y="1872"/>
              <a:ext cx="1344" cy="300"/>
            </a:xfrm>
            <a:prstGeom prst="rect">
              <a:avLst/>
            </a:prstGeom>
            <a:solidFill>
              <a:srgbClr val="FFCC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 : public  A</a:t>
              </a:r>
            </a:p>
          </p:txBody>
        </p:sp>
        <p:sp>
          <p:nvSpPr>
            <p:cNvPr id="539657" name="Line 9"/>
            <p:cNvSpPr>
              <a:spLocks noChangeShapeType="1"/>
            </p:cNvSpPr>
            <p:nvPr/>
          </p:nvSpPr>
          <p:spPr bwMode="auto">
            <a:xfrm flipH="1">
              <a:off x="4596" y="2160"/>
              <a:ext cx="0" cy="358"/>
            </a:xfrm>
            <a:prstGeom prst="line">
              <a:avLst/>
            </a:prstGeom>
            <a:noFill/>
            <a:ln w="38100">
              <a:solidFill>
                <a:schemeClr val="tx1"/>
              </a:solidFill>
              <a:round/>
              <a:headEnd type="stealth" w="med" len="lg"/>
              <a:tailEnd type="none" w="med"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539658" name="Rectangle 10"/>
          <p:cNvSpPr>
            <a:spLocks noGrp="1" noChangeArrowheads="1"/>
          </p:cNvSpPr>
          <p:nvPr>
            <p:ph type="title" idx="4294967295"/>
          </p:nvPr>
        </p:nvSpPr>
        <p:spPr>
          <a:xfrm>
            <a:off x="838200" y="288925"/>
            <a:ext cx="7543800" cy="1143000"/>
          </a:xfrm>
          <a:prstGeom prst="rect">
            <a:avLst/>
          </a:prstGeom>
        </p:spPr>
        <p:txBody>
          <a:bodyPr/>
          <a:lstStyle/>
          <a:p>
            <a:r>
              <a:rPr lang="en-US" altLang="zh-CN" sz="100" dirty="0">
                <a:solidFill>
                  <a:schemeClr val="bg1"/>
                </a:solidFill>
                <a:latin typeface="宋体" pitchFamily="2" charset="-122"/>
              </a:rPr>
              <a:t>8.2.1  </a:t>
            </a:r>
            <a:r>
              <a:rPr lang="zh-CN" altLang="en-US" sz="100" dirty="0">
                <a:solidFill>
                  <a:schemeClr val="bg1"/>
                </a:solidFill>
                <a:latin typeface="宋体" pitchFamily="2" charset="-122"/>
              </a:rPr>
              <a:t>访问控制</a:t>
            </a:r>
            <a:endParaRPr lang="zh-CN" altLang="en-US" sz="100" dirty="0">
              <a:solidFill>
                <a:schemeClr val="bg1"/>
              </a:solidFill>
            </a:endParaRPr>
          </a:p>
        </p:txBody>
      </p:sp>
      <p:sp>
        <p:nvSpPr>
          <p:cNvPr id="539661" name="Rectangle 13"/>
          <p:cNvSpPr>
            <a:spLocks noChangeArrowheads="1"/>
          </p:cNvSpPr>
          <p:nvPr/>
        </p:nvSpPr>
        <p:spPr bwMode="auto">
          <a:xfrm>
            <a:off x="5986278" y="381000"/>
            <a:ext cx="2776722" cy="430887"/>
          </a:xfrm>
          <a:prstGeom prst="rect">
            <a:avLst/>
          </a:prstGeom>
          <a:noFill/>
          <a:ln w="9525">
            <a:noFill/>
            <a:miter lim="800000"/>
            <a:headEnd/>
            <a:tailEnd/>
          </a:ln>
          <a:effectLst/>
        </p:spPr>
        <p:txBody>
          <a:bodyPr wrap="none">
            <a:spAutoFit/>
          </a:bodyPr>
          <a:lstStyle/>
          <a:p>
            <a:pPr algn="r">
              <a:lnSpc>
                <a:spcPct val="110000"/>
              </a:lnSpc>
            </a:pPr>
            <a:r>
              <a:rPr lang="zh-CN" altLang="en-US" sz="2000" b="1" i="1" dirty="0">
                <a:solidFill>
                  <a:srgbClr val="008000"/>
                </a:solidFill>
              </a:rPr>
              <a:t>例</a:t>
            </a:r>
            <a:r>
              <a:rPr lang="en-US" altLang="zh-CN" sz="2000" b="1" i="1" dirty="0">
                <a:solidFill>
                  <a:srgbClr val="008000"/>
                </a:solidFill>
              </a:rPr>
              <a:t>8-1  </a:t>
            </a:r>
            <a:r>
              <a:rPr lang="zh-CN" altLang="en-US" sz="2000" b="1" i="1" dirty="0">
                <a:solidFill>
                  <a:srgbClr val="008000"/>
                </a:solidFill>
              </a:rPr>
              <a:t>公有继承的测试</a:t>
            </a:r>
            <a:r>
              <a:rPr lang="zh-CN" altLang="en-US" sz="18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39652"/>
                                        </p:tgtEl>
                                        <p:attrNameLst>
                                          <p:attrName>style.visibility</p:attrName>
                                        </p:attrNameLst>
                                      </p:cBhvr>
                                      <p:to>
                                        <p:strVal val="visible"/>
                                      </p:to>
                                    </p:set>
                                    <p:animEffect transition="in" filter="blinds(horizontal)">
                                      <p:cBhvr>
                                        <p:cTn id="7" dur="500"/>
                                        <p:tgtEl>
                                          <p:spTgt spid="539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Text Box 2"/>
          <p:cNvSpPr txBox="1">
            <a:spLocks noChangeArrowheads="1"/>
          </p:cNvSpPr>
          <p:nvPr/>
        </p:nvSpPr>
        <p:spPr bwMode="auto">
          <a:xfrm>
            <a:off x="669925" y="260350"/>
            <a:ext cx="7712075" cy="6159500"/>
          </a:xfrm>
          <a:prstGeom prst="rect">
            <a:avLst/>
          </a:prstGeom>
          <a:noFill/>
          <a:ln w="9525">
            <a:noFill/>
            <a:miter lim="800000"/>
            <a:headEnd/>
            <a:tailEnd/>
          </a:ln>
          <a:effectLst/>
        </p:spPr>
        <p:txBody>
          <a:bodyPr>
            <a:spAutoFit/>
          </a:bodyPr>
          <a:lstStyle/>
          <a:p>
            <a:pPr algn="l">
              <a:lnSpc>
                <a:spcPct val="105000"/>
              </a:lnSpc>
            </a:pPr>
            <a:r>
              <a:rPr lang="en-US" altLang="zh-CN" sz="1800"/>
              <a:t>#include&lt;iostream&gt;</a:t>
            </a:r>
          </a:p>
          <a:p>
            <a:pPr algn="l">
              <a:lnSpc>
                <a:spcPct val="105000"/>
              </a:lnSpc>
            </a:pPr>
            <a:r>
              <a:rPr lang="en-US" altLang="zh-CN" sz="1800"/>
              <a:t>using namespace std ;</a:t>
            </a:r>
          </a:p>
          <a:p>
            <a:pPr algn="l">
              <a:lnSpc>
                <a:spcPct val="105000"/>
              </a:lnSpc>
            </a:pPr>
            <a:r>
              <a:rPr lang="en-US" altLang="zh-CN" sz="1800"/>
              <a:t>class A</a:t>
            </a:r>
          </a:p>
          <a:p>
            <a:pPr algn="l">
              <a:lnSpc>
                <a:spcPct val="105000"/>
              </a:lnSpc>
            </a:pPr>
            <a:r>
              <a:rPr lang="en-US" altLang="zh-CN" sz="1800"/>
              <a:t>{ public :</a:t>
            </a:r>
          </a:p>
          <a:p>
            <a:pPr algn="l">
              <a:lnSpc>
                <a:spcPct val="105000"/>
              </a:lnSpc>
            </a:pPr>
            <a:r>
              <a:rPr lang="en-US" altLang="zh-CN" sz="1800"/>
              <a:t>      void  get_XY()   { cout &lt;&lt; "Enter two numbers of x, y : " ;  cin &gt;&gt; x &gt;&gt; y ; }</a:t>
            </a:r>
          </a:p>
          <a:p>
            <a:pPr algn="l">
              <a:lnSpc>
                <a:spcPct val="105000"/>
              </a:lnSpc>
            </a:pPr>
            <a:r>
              <a:rPr lang="en-US" altLang="zh-CN" sz="1800"/>
              <a:t>      void  put_XY()    { cout &lt;&lt; "x = "&lt;&lt; x &lt;&lt; ", y = " &lt;&lt; y &lt;&lt; '\n' ; }</a:t>
            </a:r>
          </a:p>
          <a:p>
            <a:pPr algn="l">
              <a:lnSpc>
                <a:spcPct val="105000"/>
              </a:lnSpc>
            </a:pPr>
            <a:r>
              <a:rPr lang="en-US" altLang="zh-CN" sz="1800"/>
              <a:t>   </a:t>
            </a:r>
            <a:r>
              <a:rPr lang="en-US" altLang="zh-CN" sz="1800" b="1">
                <a:solidFill>
                  <a:srgbClr val="CC0099"/>
                </a:solidFill>
                <a:effectLst>
                  <a:outerShdw blurRad="38100" dist="38100" dir="2700000" algn="tl">
                    <a:srgbClr val="000000"/>
                  </a:outerShdw>
                </a:effectLst>
              </a:rPr>
              <a:t>protected:    int x, y ;</a:t>
            </a:r>
          </a:p>
          <a:p>
            <a:pPr algn="l">
              <a:lnSpc>
                <a:spcPct val="105000"/>
              </a:lnSpc>
            </a:pPr>
            <a:r>
              <a:rPr lang="en-US" altLang="zh-CN" sz="1800"/>
              <a:t>};</a:t>
            </a:r>
          </a:p>
          <a:p>
            <a:pPr algn="l">
              <a:lnSpc>
                <a:spcPct val="105000"/>
              </a:lnSpc>
            </a:pPr>
            <a:r>
              <a:rPr lang="en-US" altLang="zh-CN" sz="1800"/>
              <a:t>class B : public A</a:t>
            </a:r>
          </a:p>
          <a:p>
            <a:pPr algn="l">
              <a:lnSpc>
                <a:spcPct val="105000"/>
              </a:lnSpc>
            </a:pPr>
            <a:r>
              <a:rPr lang="en-US" altLang="zh-CN" sz="1800"/>
              <a:t>{ public :</a:t>
            </a:r>
          </a:p>
          <a:p>
            <a:pPr algn="l">
              <a:lnSpc>
                <a:spcPct val="105000"/>
              </a:lnSpc>
            </a:pPr>
            <a:r>
              <a:rPr lang="en-US" altLang="zh-CN" sz="1800"/>
              <a:t>      int  get_S() { return s ; };</a:t>
            </a:r>
          </a:p>
          <a:p>
            <a:pPr algn="l">
              <a:lnSpc>
                <a:spcPct val="105000"/>
              </a:lnSpc>
            </a:pPr>
            <a:r>
              <a:rPr lang="en-US" altLang="zh-CN" sz="1800"/>
              <a:t>      void  make_S()  { s = x * y ; };    // </a:t>
            </a:r>
            <a:r>
              <a:rPr lang="zh-CN" altLang="en-US" sz="1800"/>
              <a:t>使用基类数据成员</a:t>
            </a:r>
            <a:r>
              <a:rPr lang="en-US" altLang="zh-CN" sz="1800"/>
              <a:t>x</a:t>
            </a:r>
            <a:r>
              <a:rPr lang="zh-CN" altLang="en-US" sz="1800"/>
              <a:t>，</a:t>
            </a:r>
            <a:r>
              <a:rPr lang="en-US" altLang="zh-CN" sz="1800"/>
              <a:t>y</a:t>
            </a:r>
          </a:p>
          <a:p>
            <a:pPr algn="l">
              <a:lnSpc>
                <a:spcPct val="105000"/>
              </a:lnSpc>
            </a:pPr>
            <a:r>
              <a:rPr lang="en-US" altLang="zh-CN" sz="1800"/>
              <a:t>   </a:t>
            </a:r>
            <a:r>
              <a:rPr lang="en-US" altLang="zh-CN" sz="1800" b="1">
                <a:solidFill>
                  <a:srgbClr val="CC0099"/>
                </a:solidFill>
                <a:effectLst>
                  <a:outerShdw blurRad="38100" dist="38100" dir="2700000" algn="tl">
                    <a:srgbClr val="000000"/>
                  </a:outerShdw>
                </a:effectLst>
              </a:rPr>
              <a:t>protected:   int s;</a:t>
            </a:r>
          </a:p>
          <a:p>
            <a:pPr algn="l">
              <a:lnSpc>
                <a:spcPct val="105000"/>
              </a:lnSpc>
            </a:pPr>
            <a:r>
              <a:rPr lang="en-US" altLang="zh-CN" sz="1800"/>
              <a:t>};</a:t>
            </a:r>
          </a:p>
          <a:p>
            <a:pPr algn="l">
              <a:lnSpc>
                <a:spcPct val="105000"/>
              </a:lnSpc>
            </a:pPr>
            <a:r>
              <a:rPr lang="en-US" altLang="zh-CN" sz="1800"/>
              <a:t>class C : public B</a:t>
            </a:r>
          </a:p>
          <a:p>
            <a:pPr algn="l">
              <a:lnSpc>
                <a:spcPct val="105000"/>
              </a:lnSpc>
            </a:pPr>
            <a:r>
              <a:rPr lang="en-US" altLang="zh-CN" sz="1800"/>
              <a:t>{public : </a:t>
            </a:r>
          </a:p>
          <a:p>
            <a:pPr algn="l">
              <a:lnSpc>
                <a:spcPct val="105000"/>
              </a:lnSpc>
            </a:pPr>
            <a:r>
              <a:rPr lang="en-US" altLang="zh-CN" sz="1800"/>
              <a:t>      void  get_H()   { cout &lt;&lt; "Enter a number of h : " ;  cin &gt;&gt; h ; } </a:t>
            </a:r>
          </a:p>
          <a:p>
            <a:pPr algn="l">
              <a:lnSpc>
                <a:spcPct val="105000"/>
              </a:lnSpc>
            </a:pPr>
            <a:r>
              <a:rPr lang="en-US" altLang="zh-CN" sz="1800"/>
              <a:t>      int  get_V() { return v ; }</a:t>
            </a:r>
          </a:p>
          <a:p>
            <a:pPr algn="l">
              <a:lnSpc>
                <a:spcPct val="105000"/>
              </a:lnSpc>
            </a:pPr>
            <a:r>
              <a:rPr lang="en-US" altLang="zh-CN" sz="1800"/>
              <a:t>      void  make_V()  { make_S(); v = get_S() * h ; } 	</a:t>
            </a:r>
            <a:r>
              <a:rPr lang="en-US" altLang="zh-CN" sz="1800" b="1" i="1">
                <a:solidFill>
                  <a:srgbClr val="006600"/>
                </a:solidFill>
              </a:rPr>
              <a:t>// </a:t>
            </a:r>
            <a:r>
              <a:rPr lang="zh-CN" altLang="en-US" sz="1800" b="1" i="1">
                <a:solidFill>
                  <a:srgbClr val="006600"/>
                </a:solidFill>
              </a:rPr>
              <a:t>使用基类成员函数</a:t>
            </a:r>
            <a:endParaRPr lang="zh-CN" altLang="en-US" sz="1800" b="1">
              <a:solidFill>
                <a:srgbClr val="006600"/>
              </a:solidFill>
            </a:endParaRPr>
          </a:p>
          <a:p>
            <a:pPr algn="l">
              <a:lnSpc>
                <a:spcPct val="105000"/>
              </a:lnSpc>
            </a:pPr>
            <a:r>
              <a:rPr lang="zh-CN" altLang="en-US" sz="1800"/>
              <a:t>   </a:t>
            </a:r>
            <a:r>
              <a:rPr lang="en-US" altLang="zh-CN" sz="1800" b="1">
                <a:solidFill>
                  <a:srgbClr val="CC0099"/>
                </a:solidFill>
                <a:effectLst>
                  <a:outerShdw blurRad="38100" dist="38100" dir="2700000" algn="tl">
                    <a:srgbClr val="000000"/>
                  </a:outerShdw>
                </a:effectLst>
              </a:rPr>
              <a:t>protected:    int h, v;</a:t>
            </a:r>
          </a:p>
          <a:p>
            <a:pPr algn="l">
              <a:lnSpc>
                <a:spcPct val="105000"/>
              </a:lnSpc>
            </a:pPr>
            <a:r>
              <a:rPr lang="en-US" altLang="zh-CN" sz="1800"/>
              <a:t>};</a:t>
            </a:r>
          </a:p>
        </p:txBody>
      </p:sp>
      <p:grpSp>
        <p:nvGrpSpPr>
          <p:cNvPr id="540676" name="Group 4"/>
          <p:cNvGrpSpPr>
            <a:grpSpLocks/>
          </p:cNvGrpSpPr>
          <p:nvPr/>
        </p:nvGrpSpPr>
        <p:grpSpPr bwMode="auto">
          <a:xfrm>
            <a:off x="6215063" y="2041525"/>
            <a:ext cx="2166937" cy="2667000"/>
            <a:chOff x="3915" y="1152"/>
            <a:chExt cx="1365" cy="1680"/>
          </a:xfrm>
        </p:grpSpPr>
        <p:sp>
          <p:nvSpPr>
            <p:cNvPr id="540677" name="Rectangle 5"/>
            <p:cNvSpPr>
              <a:spLocks noChangeArrowheads="1"/>
            </p:cNvSpPr>
            <p:nvPr/>
          </p:nvSpPr>
          <p:spPr bwMode="auto">
            <a:xfrm>
              <a:off x="3936" y="1152"/>
              <a:ext cx="1344" cy="336"/>
            </a:xfrm>
            <a:prstGeom prst="rect">
              <a:avLst/>
            </a:prstGeom>
            <a:solidFill>
              <a:srgbClr val="FFFFCC"/>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pPr>
                <a:lnSpc>
                  <a:spcPct val="80000"/>
                </a:lnSpc>
              </a:pPr>
              <a:r>
                <a:rPr lang="en-US" altLang="zh-CN" sz="1800"/>
                <a:t>class  A</a:t>
              </a:r>
            </a:p>
          </p:txBody>
        </p:sp>
        <p:sp>
          <p:nvSpPr>
            <p:cNvPr id="540678" name="Line 6"/>
            <p:cNvSpPr>
              <a:spLocks noChangeShapeType="1"/>
            </p:cNvSpPr>
            <p:nvPr/>
          </p:nvSpPr>
          <p:spPr bwMode="auto">
            <a:xfrm flipH="1">
              <a:off x="4596" y="1488"/>
              <a:ext cx="0" cy="358"/>
            </a:xfrm>
            <a:prstGeom prst="line">
              <a:avLst/>
            </a:prstGeom>
            <a:noFill/>
            <a:ln w="38100">
              <a:solidFill>
                <a:schemeClr val="tx1"/>
              </a:solidFill>
              <a:round/>
              <a:headEnd type="stealth" w="med" len="lg"/>
              <a:tailEnd type="none" w="med"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540679" name="Rectangle 7"/>
            <p:cNvSpPr>
              <a:spLocks noChangeArrowheads="1"/>
            </p:cNvSpPr>
            <p:nvPr/>
          </p:nvSpPr>
          <p:spPr bwMode="auto">
            <a:xfrm>
              <a:off x="3936" y="2544"/>
              <a:ext cx="1344" cy="288"/>
            </a:xfrm>
            <a:prstGeom prst="rect">
              <a:avLst/>
            </a:prstGeom>
            <a:solidFill>
              <a:srgbClr val="CCFF99"/>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C : public  Y</a:t>
              </a:r>
            </a:p>
          </p:txBody>
        </p:sp>
        <p:sp>
          <p:nvSpPr>
            <p:cNvPr id="540680" name="Rectangle 8"/>
            <p:cNvSpPr>
              <a:spLocks noChangeArrowheads="1"/>
            </p:cNvSpPr>
            <p:nvPr/>
          </p:nvSpPr>
          <p:spPr bwMode="auto">
            <a:xfrm>
              <a:off x="3915" y="1872"/>
              <a:ext cx="1344" cy="300"/>
            </a:xfrm>
            <a:prstGeom prst="rect">
              <a:avLst/>
            </a:prstGeom>
            <a:solidFill>
              <a:srgbClr val="FFCC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 : public  X</a:t>
              </a:r>
            </a:p>
          </p:txBody>
        </p:sp>
        <p:sp>
          <p:nvSpPr>
            <p:cNvPr id="540681" name="Line 9"/>
            <p:cNvSpPr>
              <a:spLocks noChangeShapeType="1"/>
            </p:cNvSpPr>
            <p:nvPr/>
          </p:nvSpPr>
          <p:spPr bwMode="auto">
            <a:xfrm flipH="1">
              <a:off x="4596" y="2160"/>
              <a:ext cx="0" cy="358"/>
            </a:xfrm>
            <a:prstGeom prst="line">
              <a:avLst/>
            </a:prstGeom>
            <a:noFill/>
            <a:ln w="38100">
              <a:solidFill>
                <a:schemeClr val="tx1"/>
              </a:solidFill>
              <a:round/>
              <a:headEnd type="stealth" w="med" len="lg"/>
              <a:tailEnd type="none" w="med"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540682" name="Oval 10"/>
          <p:cNvSpPr>
            <a:spLocks noChangeArrowheads="1"/>
          </p:cNvSpPr>
          <p:nvPr/>
        </p:nvSpPr>
        <p:spPr bwMode="auto">
          <a:xfrm>
            <a:off x="762000" y="2039938"/>
            <a:ext cx="2362200" cy="381000"/>
          </a:xfrm>
          <a:prstGeom prst="ellipse">
            <a:avLst/>
          </a:prstGeom>
          <a:noFill/>
          <a:ln w="19050">
            <a:solidFill>
              <a:srgbClr val="FF3300"/>
            </a:solidFill>
            <a:round/>
            <a:headEnd/>
            <a:tailEnd/>
          </a:ln>
          <a:effectLst/>
        </p:spPr>
        <p:txBody>
          <a:bodyPr wrap="none" anchor="ctr"/>
          <a:lstStyle/>
          <a:p>
            <a:endParaRPr lang="zh-CN" altLang="en-US"/>
          </a:p>
        </p:txBody>
      </p:sp>
      <p:sp>
        <p:nvSpPr>
          <p:cNvPr id="540683" name="AutoShape 11"/>
          <p:cNvSpPr>
            <a:spLocks/>
          </p:cNvSpPr>
          <p:nvPr/>
        </p:nvSpPr>
        <p:spPr bwMode="auto">
          <a:xfrm>
            <a:off x="4191000" y="1965325"/>
            <a:ext cx="2286000" cy="914400"/>
          </a:xfrm>
          <a:prstGeom prst="borderCallout2">
            <a:avLst>
              <a:gd name="adj1" fmla="val 12500"/>
              <a:gd name="adj2" fmla="val -3333"/>
              <a:gd name="adj3" fmla="val 12500"/>
              <a:gd name="adj4" fmla="val -12986"/>
              <a:gd name="adj5" fmla="val 153472"/>
              <a:gd name="adj6" fmla="val -44097"/>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保护数据成员</a:t>
            </a:r>
          </a:p>
          <a:p>
            <a:pPr eaLnBrk="0" hangingPunct="0">
              <a:lnSpc>
                <a:spcPct val="70000"/>
              </a:lnSpc>
              <a:spcBef>
                <a:spcPct val="50000"/>
              </a:spcBef>
            </a:pPr>
            <a:r>
              <a:rPr lang="zh-CN" altLang="en-US" sz="1800" b="1"/>
              <a:t>在类层次中可见</a:t>
            </a:r>
          </a:p>
        </p:txBody>
      </p:sp>
      <p:sp>
        <p:nvSpPr>
          <p:cNvPr id="540684" name="Oval 12"/>
          <p:cNvSpPr>
            <a:spLocks noChangeArrowheads="1"/>
          </p:cNvSpPr>
          <p:nvPr/>
        </p:nvSpPr>
        <p:spPr bwMode="auto">
          <a:xfrm>
            <a:off x="762000" y="3768725"/>
            <a:ext cx="1905000" cy="381000"/>
          </a:xfrm>
          <a:prstGeom prst="ellipse">
            <a:avLst/>
          </a:prstGeom>
          <a:noFill/>
          <a:ln w="19050">
            <a:solidFill>
              <a:srgbClr val="FF3300"/>
            </a:solidFill>
            <a:round/>
            <a:headEnd/>
            <a:tailEnd/>
          </a:ln>
          <a:effectLst/>
        </p:spPr>
        <p:txBody>
          <a:bodyPr wrap="none" anchor="ctr"/>
          <a:lstStyle/>
          <a:p>
            <a:endParaRPr lang="zh-CN" altLang="en-US"/>
          </a:p>
        </p:txBody>
      </p:sp>
      <p:sp>
        <p:nvSpPr>
          <p:cNvPr id="540685" name="Oval 13"/>
          <p:cNvSpPr>
            <a:spLocks noChangeArrowheads="1"/>
          </p:cNvSpPr>
          <p:nvPr/>
        </p:nvSpPr>
        <p:spPr bwMode="auto">
          <a:xfrm>
            <a:off x="762000" y="5784850"/>
            <a:ext cx="2362200" cy="381000"/>
          </a:xfrm>
          <a:prstGeom prst="ellipse">
            <a:avLst/>
          </a:prstGeom>
          <a:noFill/>
          <a:ln w="19050">
            <a:solidFill>
              <a:srgbClr val="FF3300"/>
            </a:solidFill>
            <a:round/>
            <a:headEnd/>
            <a:tailEnd/>
          </a:ln>
          <a:effectLst/>
        </p:spPr>
        <p:txBody>
          <a:bodyPr wrap="none" anchor="ctr"/>
          <a:lstStyle/>
          <a:p>
            <a:endParaRPr lang="zh-CN" altLang="en-US"/>
          </a:p>
        </p:txBody>
      </p:sp>
      <p:sp>
        <p:nvSpPr>
          <p:cNvPr id="540686" name="Rectangle 14"/>
          <p:cNvSpPr>
            <a:spLocks noGrp="1" noChangeArrowheads="1"/>
          </p:cNvSpPr>
          <p:nvPr>
            <p:ph type="title" idx="4294967295"/>
          </p:nvPr>
        </p:nvSpPr>
        <p:spPr>
          <a:xfrm>
            <a:off x="838200" y="288925"/>
            <a:ext cx="7543800" cy="1143000"/>
          </a:xfrm>
          <a:prstGeom prst="rect">
            <a:avLst/>
          </a:prstGeom>
        </p:spPr>
        <p:txBody>
          <a:bodyPr/>
          <a:lstStyle/>
          <a:p>
            <a:r>
              <a:rPr lang="en-US" altLang="zh-CN" sz="100" dirty="0">
                <a:solidFill>
                  <a:schemeClr val="bg1"/>
                </a:solidFill>
                <a:latin typeface="宋体" pitchFamily="2" charset="-122"/>
              </a:rPr>
              <a:t>8.2.1  </a:t>
            </a:r>
            <a:r>
              <a:rPr lang="zh-CN" altLang="en-US" sz="100" dirty="0">
                <a:solidFill>
                  <a:schemeClr val="bg1"/>
                </a:solidFill>
                <a:latin typeface="宋体" pitchFamily="2" charset="-122"/>
              </a:rPr>
              <a:t>访问控制</a:t>
            </a:r>
            <a:endParaRPr lang="zh-CN" altLang="en-US" sz="100" dirty="0">
              <a:solidFill>
                <a:schemeClr val="bg1"/>
              </a:solidFill>
            </a:endParaRPr>
          </a:p>
        </p:txBody>
      </p:sp>
      <p:sp>
        <p:nvSpPr>
          <p:cNvPr id="540690" name="Rectangle 18"/>
          <p:cNvSpPr>
            <a:spLocks noChangeArrowheads="1"/>
          </p:cNvSpPr>
          <p:nvPr/>
        </p:nvSpPr>
        <p:spPr bwMode="auto">
          <a:xfrm>
            <a:off x="5986278" y="381000"/>
            <a:ext cx="2776722" cy="430887"/>
          </a:xfrm>
          <a:prstGeom prst="rect">
            <a:avLst/>
          </a:prstGeom>
          <a:noFill/>
          <a:ln w="9525">
            <a:noFill/>
            <a:miter lim="800000"/>
            <a:headEnd/>
            <a:tailEnd/>
          </a:ln>
          <a:effectLst/>
        </p:spPr>
        <p:txBody>
          <a:bodyPr wrap="none">
            <a:spAutoFit/>
          </a:bodyPr>
          <a:lstStyle/>
          <a:p>
            <a:pPr algn="r">
              <a:lnSpc>
                <a:spcPct val="110000"/>
              </a:lnSpc>
            </a:pPr>
            <a:r>
              <a:rPr lang="zh-CN" altLang="en-US" sz="2000" b="1" i="1" dirty="0">
                <a:solidFill>
                  <a:srgbClr val="008000"/>
                </a:solidFill>
              </a:rPr>
              <a:t>例</a:t>
            </a:r>
            <a:r>
              <a:rPr lang="en-US" altLang="zh-CN" sz="2000" b="1" i="1" dirty="0">
                <a:solidFill>
                  <a:srgbClr val="008000"/>
                </a:solidFill>
              </a:rPr>
              <a:t>8-1  </a:t>
            </a:r>
            <a:r>
              <a:rPr lang="zh-CN" altLang="en-US" sz="2000" b="1" i="1" dirty="0">
                <a:solidFill>
                  <a:srgbClr val="008000"/>
                </a:solidFill>
              </a:rPr>
              <a:t>公有继承的测试</a:t>
            </a:r>
            <a:r>
              <a:rPr lang="zh-CN" altLang="en-US" sz="18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40682"/>
                                        </p:tgtEl>
                                        <p:attrNameLst>
                                          <p:attrName>style.visibility</p:attrName>
                                        </p:attrNameLst>
                                      </p:cBhvr>
                                      <p:to>
                                        <p:strVal val="visible"/>
                                      </p:to>
                                    </p:set>
                                    <p:animEffect transition="in" filter="box(out)">
                                      <p:cBhvr>
                                        <p:cTn id="7" dur="500"/>
                                        <p:tgtEl>
                                          <p:spTgt spid="54068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40684"/>
                                        </p:tgtEl>
                                        <p:attrNameLst>
                                          <p:attrName>style.visibility</p:attrName>
                                        </p:attrNameLst>
                                      </p:cBhvr>
                                      <p:to>
                                        <p:strVal val="visible"/>
                                      </p:to>
                                    </p:set>
                                    <p:animEffect transition="in" filter="box(out)">
                                      <p:cBhvr>
                                        <p:cTn id="12" dur="500"/>
                                        <p:tgtEl>
                                          <p:spTgt spid="54068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40685"/>
                                        </p:tgtEl>
                                        <p:attrNameLst>
                                          <p:attrName>style.visibility</p:attrName>
                                        </p:attrNameLst>
                                      </p:cBhvr>
                                      <p:to>
                                        <p:strVal val="visible"/>
                                      </p:to>
                                    </p:set>
                                    <p:animEffect transition="in" filter="box(out)">
                                      <p:cBhvr>
                                        <p:cTn id="17" dur="500"/>
                                        <p:tgtEl>
                                          <p:spTgt spid="54068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540683"/>
                                        </p:tgtEl>
                                        <p:attrNameLst>
                                          <p:attrName>style.visibility</p:attrName>
                                        </p:attrNameLst>
                                      </p:cBhvr>
                                      <p:to>
                                        <p:strVal val="visible"/>
                                      </p:to>
                                    </p:set>
                                    <p:animEffect transition="in" filter="barn(outHorizontal)">
                                      <p:cBhvr>
                                        <p:cTn id="22" dur="500"/>
                                        <p:tgtEl>
                                          <p:spTgt spid="540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82" grpId="0" animBg="1"/>
      <p:bldP spid="540683" grpId="0" animBg="1" autoUpdateAnimBg="0"/>
      <p:bldP spid="540684" grpId="0" animBg="1"/>
      <p:bldP spid="54068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Text Box 2"/>
          <p:cNvSpPr txBox="1">
            <a:spLocks noChangeArrowheads="1"/>
          </p:cNvSpPr>
          <p:nvPr/>
        </p:nvSpPr>
        <p:spPr bwMode="auto">
          <a:xfrm>
            <a:off x="517525" y="217488"/>
            <a:ext cx="4816475" cy="6164262"/>
          </a:xfrm>
          <a:prstGeom prst="rect">
            <a:avLst/>
          </a:prstGeom>
          <a:noFill/>
          <a:ln w="9525">
            <a:noFill/>
            <a:miter lim="800000"/>
            <a:headEnd/>
            <a:tailEnd/>
          </a:ln>
          <a:effectLst/>
        </p:spPr>
        <p:txBody>
          <a:bodyPr>
            <a:spAutoFit/>
          </a:bodyPr>
          <a:lstStyle/>
          <a:p>
            <a:pPr algn="l">
              <a:lnSpc>
                <a:spcPct val="130000"/>
              </a:lnSpc>
            </a:pPr>
            <a:r>
              <a:rPr lang="en-US" altLang="zh-CN" sz="1800" b="1"/>
              <a:t>int main()</a:t>
            </a:r>
          </a:p>
          <a:p>
            <a:pPr algn="l">
              <a:lnSpc>
                <a:spcPct val="130000"/>
              </a:lnSpc>
            </a:pPr>
            <a:r>
              <a:rPr lang="en-US" altLang="zh-CN" sz="1800" b="1"/>
              <a:t>{ A objA ;</a:t>
            </a:r>
          </a:p>
          <a:p>
            <a:pPr algn="l">
              <a:lnSpc>
                <a:spcPct val="130000"/>
              </a:lnSpc>
            </a:pPr>
            <a:r>
              <a:rPr lang="en-US" altLang="zh-CN" sz="1800" b="1"/>
              <a:t>   B objB ;</a:t>
            </a:r>
          </a:p>
          <a:p>
            <a:pPr algn="l">
              <a:lnSpc>
                <a:spcPct val="130000"/>
              </a:lnSpc>
            </a:pPr>
            <a:r>
              <a:rPr lang="en-US" altLang="zh-CN" sz="1800" b="1"/>
              <a:t>   C objC ;</a:t>
            </a:r>
          </a:p>
          <a:p>
            <a:pPr algn="l">
              <a:lnSpc>
                <a:spcPct val="130000"/>
              </a:lnSpc>
            </a:pPr>
            <a:r>
              <a:rPr lang="en-US" altLang="zh-CN" sz="1800" b="1"/>
              <a:t>   cout &lt;&lt; "It is object_A :\n" ;</a:t>
            </a:r>
          </a:p>
          <a:p>
            <a:pPr algn="l">
              <a:lnSpc>
                <a:spcPct val="130000"/>
              </a:lnSpc>
            </a:pPr>
            <a:r>
              <a:rPr lang="en-US" altLang="zh-CN" sz="1800" b="1"/>
              <a:t>   objA.get_XY() ;</a:t>
            </a:r>
          </a:p>
          <a:p>
            <a:pPr algn="l">
              <a:lnSpc>
                <a:spcPct val="130000"/>
              </a:lnSpc>
            </a:pPr>
            <a:r>
              <a:rPr lang="en-US" altLang="zh-CN" sz="1800" b="1"/>
              <a:t>   objA.put_XY() ;</a:t>
            </a:r>
          </a:p>
          <a:p>
            <a:pPr algn="l">
              <a:lnSpc>
                <a:spcPct val="130000"/>
              </a:lnSpc>
            </a:pPr>
            <a:r>
              <a:rPr lang="en-US" altLang="zh-CN" sz="1800" b="1"/>
              <a:t>   cout &lt;&lt; "It is object_B :\n" ;</a:t>
            </a:r>
          </a:p>
          <a:p>
            <a:pPr algn="l">
              <a:lnSpc>
                <a:spcPct val="130000"/>
              </a:lnSpc>
            </a:pPr>
            <a:r>
              <a:rPr lang="en-US" altLang="zh-CN" sz="1800" b="1"/>
              <a:t>   objB.get_XY() ;</a:t>
            </a:r>
          </a:p>
          <a:p>
            <a:pPr algn="l">
              <a:lnSpc>
                <a:spcPct val="130000"/>
              </a:lnSpc>
            </a:pPr>
            <a:r>
              <a:rPr lang="en-US" altLang="zh-CN" sz="1800" b="1"/>
              <a:t>   objB.make_S() ;</a:t>
            </a:r>
          </a:p>
          <a:p>
            <a:pPr algn="l">
              <a:lnSpc>
                <a:spcPct val="130000"/>
              </a:lnSpc>
            </a:pPr>
            <a:r>
              <a:rPr lang="en-US" altLang="zh-CN" sz="1800" b="1"/>
              <a:t>   cout &lt;&lt; "S = " &lt;&lt; objB.get_S() &lt;&lt; endl ;</a:t>
            </a:r>
          </a:p>
          <a:p>
            <a:pPr algn="l">
              <a:lnSpc>
                <a:spcPct val="130000"/>
              </a:lnSpc>
            </a:pPr>
            <a:r>
              <a:rPr lang="en-US" altLang="zh-CN" sz="1800" b="1"/>
              <a:t>   cout &lt;&lt; "It is object_C :\n" ;</a:t>
            </a:r>
          </a:p>
          <a:p>
            <a:pPr algn="l">
              <a:lnSpc>
                <a:spcPct val="130000"/>
              </a:lnSpc>
            </a:pPr>
            <a:r>
              <a:rPr lang="en-US" altLang="zh-CN" sz="1800" b="1"/>
              <a:t>   objC.get_XY() ;</a:t>
            </a:r>
          </a:p>
          <a:p>
            <a:pPr algn="l">
              <a:lnSpc>
                <a:spcPct val="130000"/>
              </a:lnSpc>
            </a:pPr>
            <a:r>
              <a:rPr lang="en-US" altLang="zh-CN" sz="1800" b="1"/>
              <a:t>   objC.get_H();</a:t>
            </a:r>
          </a:p>
          <a:p>
            <a:pPr algn="l">
              <a:lnSpc>
                <a:spcPct val="130000"/>
              </a:lnSpc>
            </a:pPr>
            <a:r>
              <a:rPr lang="en-US" altLang="zh-CN" sz="1800" b="1"/>
              <a:t>   objC.make_V() ;</a:t>
            </a:r>
          </a:p>
          <a:p>
            <a:pPr algn="l">
              <a:lnSpc>
                <a:spcPct val="130000"/>
              </a:lnSpc>
            </a:pPr>
            <a:r>
              <a:rPr lang="en-US" altLang="zh-CN" sz="1800" b="1"/>
              <a:t>   cout &lt;&lt; "V = " &lt;&lt; objC.get_V() &lt;&lt; endl ;</a:t>
            </a:r>
          </a:p>
          <a:p>
            <a:pPr algn="l">
              <a:lnSpc>
                <a:spcPct val="130000"/>
              </a:lnSpc>
            </a:pPr>
            <a:r>
              <a:rPr lang="en-US" altLang="zh-CN" sz="1800" b="1"/>
              <a:t>}</a:t>
            </a:r>
          </a:p>
        </p:txBody>
      </p:sp>
      <p:sp>
        <p:nvSpPr>
          <p:cNvPr id="541699" name="Rectangle 3"/>
          <p:cNvSpPr>
            <a:spLocks noGrp="1" noChangeArrowheads="1"/>
          </p:cNvSpPr>
          <p:nvPr>
            <p:ph type="title" idx="4294967295"/>
          </p:nvPr>
        </p:nvSpPr>
        <p:spPr>
          <a:xfrm>
            <a:off x="838200" y="533400"/>
            <a:ext cx="7543800" cy="1143000"/>
          </a:xfrm>
          <a:prstGeom prst="rect">
            <a:avLst/>
          </a:prstGeom>
        </p:spPr>
        <p:txBody>
          <a:bodyPr/>
          <a:lstStyle/>
          <a:p>
            <a:r>
              <a:rPr lang="en-US" altLang="zh-CN" sz="100" dirty="0">
                <a:solidFill>
                  <a:schemeClr val="bg1"/>
                </a:solidFill>
                <a:latin typeface="宋体" pitchFamily="2" charset="-122"/>
              </a:rPr>
              <a:t>8.2.1  </a:t>
            </a:r>
            <a:r>
              <a:rPr lang="zh-CN" altLang="en-US" sz="100" dirty="0">
                <a:solidFill>
                  <a:schemeClr val="bg1"/>
                </a:solidFill>
                <a:latin typeface="宋体" pitchFamily="2" charset="-122"/>
              </a:rPr>
              <a:t>访问控制</a:t>
            </a:r>
            <a:endParaRPr lang="zh-CN" altLang="en-US" sz="100" dirty="0">
              <a:solidFill>
                <a:schemeClr val="bg1"/>
              </a:solidFill>
            </a:endParaRPr>
          </a:p>
        </p:txBody>
      </p:sp>
      <p:sp>
        <p:nvSpPr>
          <p:cNvPr id="541702" name="Rectangle 6"/>
          <p:cNvSpPr>
            <a:spLocks noChangeArrowheads="1"/>
          </p:cNvSpPr>
          <p:nvPr/>
        </p:nvSpPr>
        <p:spPr bwMode="auto">
          <a:xfrm>
            <a:off x="5986278" y="381000"/>
            <a:ext cx="2776722" cy="430887"/>
          </a:xfrm>
          <a:prstGeom prst="rect">
            <a:avLst/>
          </a:prstGeom>
          <a:noFill/>
          <a:ln w="9525">
            <a:noFill/>
            <a:miter lim="800000"/>
            <a:headEnd/>
            <a:tailEnd/>
          </a:ln>
          <a:effectLst/>
        </p:spPr>
        <p:txBody>
          <a:bodyPr wrap="none">
            <a:spAutoFit/>
          </a:bodyPr>
          <a:lstStyle/>
          <a:p>
            <a:pPr algn="r">
              <a:lnSpc>
                <a:spcPct val="110000"/>
              </a:lnSpc>
            </a:pPr>
            <a:r>
              <a:rPr lang="zh-CN" altLang="en-US" sz="2000" b="1" i="1" dirty="0">
                <a:solidFill>
                  <a:srgbClr val="008000"/>
                </a:solidFill>
              </a:rPr>
              <a:t>例</a:t>
            </a:r>
            <a:r>
              <a:rPr lang="en-US" altLang="zh-CN" sz="2000" b="1" i="1" dirty="0">
                <a:solidFill>
                  <a:srgbClr val="008000"/>
                </a:solidFill>
              </a:rPr>
              <a:t>8-1  </a:t>
            </a:r>
            <a:r>
              <a:rPr lang="zh-CN" altLang="en-US" sz="2000" b="1" i="1" dirty="0">
                <a:solidFill>
                  <a:srgbClr val="008000"/>
                </a:solidFill>
              </a:rPr>
              <a:t>公有继承的测试</a:t>
            </a:r>
            <a:r>
              <a:rPr lang="zh-CN" altLang="en-US" sz="18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1698"/>
                                        </p:tgtEl>
                                        <p:attrNameLst>
                                          <p:attrName>style.visibility</p:attrName>
                                        </p:attrNameLst>
                                      </p:cBhvr>
                                      <p:to>
                                        <p:strVal val="visible"/>
                                      </p:to>
                                    </p:set>
                                    <p:animEffect transition="in" filter="blinds(horizontal)">
                                      <p:cBhvr>
                                        <p:cTn id="7" dur="500"/>
                                        <p:tgtEl>
                                          <p:spTgt spid="541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1698"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Text Box 2"/>
          <p:cNvSpPr txBox="1">
            <a:spLocks noChangeArrowheads="1"/>
          </p:cNvSpPr>
          <p:nvPr/>
        </p:nvSpPr>
        <p:spPr bwMode="auto">
          <a:xfrm>
            <a:off x="517525" y="260350"/>
            <a:ext cx="4816475" cy="6164263"/>
          </a:xfrm>
          <a:prstGeom prst="rect">
            <a:avLst/>
          </a:prstGeom>
          <a:noFill/>
          <a:ln w="9525">
            <a:noFill/>
            <a:miter lim="800000"/>
            <a:headEnd/>
            <a:tailEnd/>
          </a:ln>
          <a:effectLst/>
        </p:spPr>
        <p:txBody>
          <a:bodyPr>
            <a:spAutoFit/>
          </a:bodyPr>
          <a:lstStyle/>
          <a:p>
            <a:pPr algn="l">
              <a:lnSpc>
                <a:spcPct val="130000"/>
              </a:lnSpc>
            </a:pPr>
            <a:r>
              <a:rPr lang="en-US" altLang="zh-CN" sz="1800"/>
              <a:t>int main()</a:t>
            </a:r>
          </a:p>
          <a:p>
            <a:pPr algn="l">
              <a:lnSpc>
                <a:spcPct val="130000"/>
              </a:lnSpc>
            </a:pPr>
            <a:r>
              <a:rPr lang="en-US" altLang="zh-CN" sz="1800"/>
              <a:t>{ </a:t>
            </a:r>
            <a:r>
              <a:rPr lang="en-US" altLang="zh-CN" sz="1800" b="1">
                <a:solidFill>
                  <a:srgbClr val="0000FF"/>
                </a:solidFill>
              </a:rPr>
              <a:t>A objA ;</a:t>
            </a:r>
          </a:p>
          <a:p>
            <a:pPr algn="l">
              <a:lnSpc>
                <a:spcPct val="130000"/>
              </a:lnSpc>
            </a:pPr>
            <a:r>
              <a:rPr lang="en-US" altLang="zh-CN" sz="1800"/>
              <a:t>   B objB ;</a:t>
            </a:r>
          </a:p>
          <a:p>
            <a:pPr algn="l">
              <a:lnSpc>
                <a:spcPct val="130000"/>
              </a:lnSpc>
            </a:pPr>
            <a:r>
              <a:rPr lang="en-US" altLang="zh-CN" sz="1800"/>
              <a:t>   C objC ;</a:t>
            </a:r>
          </a:p>
          <a:p>
            <a:pPr algn="l">
              <a:lnSpc>
                <a:spcPct val="130000"/>
              </a:lnSpc>
            </a:pPr>
            <a:r>
              <a:rPr lang="en-US" altLang="zh-CN" sz="1800"/>
              <a:t>   cout &lt;&lt; "It is object_A :\n" ;</a:t>
            </a:r>
          </a:p>
          <a:p>
            <a:pPr algn="l">
              <a:lnSpc>
                <a:spcPct val="130000"/>
              </a:lnSpc>
            </a:pPr>
            <a:r>
              <a:rPr lang="en-US" altLang="zh-CN" sz="1800"/>
              <a:t>   objA.get_XY() ;</a:t>
            </a:r>
          </a:p>
          <a:p>
            <a:pPr algn="l">
              <a:lnSpc>
                <a:spcPct val="130000"/>
              </a:lnSpc>
            </a:pPr>
            <a:r>
              <a:rPr lang="en-US" altLang="zh-CN" sz="1800"/>
              <a:t>   objA.put_XY() ;</a:t>
            </a:r>
          </a:p>
          <a:p>
            <a:pPr algn="l">
              <a:lnSpc>
                <a:spcPct val="130000"/>
              </a:lnSpc>
            </a:pPr>
            <a:r>
              <a:rPr lang="en-US" altLang="zh-CN" sz="1800"/>
              <a:t>   cout &lt;&lt; "It is object_B :\n" ;</a:t>
            </a:r>
          </a:p>
          <a:p>
            <a:pPr algn="l">
              <a:lnSpc>
                <a:spcPct val="130000"/>
              </a:lnSpc>
            </a:pPr>
            <a:r>
              <a:rPr lang="en-US" altLang="zh-CN" sz="1800"/>
              <a:t>   objB.get_XY() ;</a:t>
            </a:r>
          </a:p>
          <a:p>
            <a:pPr algn="l">
              <a:lnSpc>
                <a:spcPct val="130000"/>
              </a:lnSpc>
            </a:pPr>
            <a:r>
              <a:rPr lang="en-US" altLang="zh-CN" sz="1800"/>
              <a:t>   objB.make_S() ;</a:t>
            </a:r>
          </a:p>
          <a:p>
            <a:pPr algn="l">
              <a:lnSpc>
                <a:spcPct val="130000"/>
              </a:lnSpc>
            </a:pPr>
            <a:r>
              <a:rPr lang="en-US" altLang="zh-CN" sz="1800"/>
              <a:t>   cout &lt;&lt; "S = " &lt;&lt; objB.get_S() &lt;&lt; endl ;</a:t>
            </a:r>
          </a:p>
          <a:p>
            <a:pPr algn="l">
              <a:lnSpc>
                <a:spcPct val="130000"/>
              </a:lnSpc>
            </a:pPr>
            <a:r>
              <a:rPr lang="en-US" altLang="zh-CN" sz="1800"/>
              <a:t>   cout &lt;&lt; "It is object_C :\n" ;</a:t>
            </a:r>
          </a:p>
          <a:p>
            <a:pPr algn="l">
              <a:lnSpc>
                <a:spcPct val="130000"/>
              </a:lnSpc>
            </a:pPr>
            <a:r>
              <a:rPr lang="en-US" altLang="zh-CN" sz="1800"/>
              <a:t>   objC.get_XY() ;</a:t>
            </a:r>
          </a:p>
          <a:p>
            <a:pPr algn="l">
              <a:lnSpc>
                <a:spcPct val="130000"/>
              </a:lnSpc>
            </a:pPr>
            <a:r>
              <a:rPr lang="en-US" altLang="zh-CN" sz="1800"/>
              <a:t>   objC.get_H();</a:t>
            </a:r>
          </a:p>
          <a:p>
            <a:pPr algn="l">
              <a:lnSpc>
                <a:spcPct val="130000"/>
              </a:lnSpc>
            </a:pPr>
            <a:r>
              <a:rPr lang="en-US" altLang="zh-CN" sz="1800"/>
              <a:t>   objC.make_V() ;</a:t>
            </a:r>
          </a:p>
          <a:p>
            <a:pPr algn="l">
              <a:lnSpc>
                <a:spcPct val="130000"/>
              </a:lnSpc>
            </a:pPr>
            <a:r>
              <a:rPr lang="en-US" altLang="zh-CN" sz="1800"/>
              <a:t>   cout &lt;&lt; "V = " &lt;&lt; objC.get_V() &lt;&lt; endl ;</a:t>
            </a:r>
          </a:p>
          <a:p>
            <a:pPr algn="l">
              <a:lnSpc>
                <a:spcPct val="130000"/>
              </a:lnSpc>
            </a:pPr>
            <a:r>
              <a:rPr lang="en-US" altLang="zh-CN" sz="1800"/>
              <a:t>}</a:t>
            </a:r>
          </a:p>
        </p:txBody>
      </p:sp>
      <p:grpSp>
        <p:nvGrpSpPr>
          <p:cNvPr id="542723" name="Group 3"/>
          <p:cNvGrpSpPr>
            <a:grpSpLocks/>
          </p:cNvGrpSpPr>
          <p:nvPr/>
        </p:nvGrpSpPr>
        <p:grpSpPr bwMode="auto">
          <a:xfrm>
            <a:off x="4006850" y="762000"/>
            <a:ext cx="2317750" cy="762000"/>
            <a:chOff x="2524" y="480"/>
            <a:chExt cx="1460" cy="480"/>
          </a:xfrm>
        </p:grpSpPr>
        <p:grpSp>
          <p:nvGrpSpPr>
            <p:cNvPr id="542724" name="Group 4"/>
            <p:cNvGrpSpPr>
              <a:grpSpLocks/>
            </p:cNvGrpSpPr>
            <p:nvPr/>
          </p:nvGrpSpPr>
          <p:grpSpPr bwMode="auto">
            <a:xfrm>
              <a:off x="2524" y="720"/>
              <a:ext cx="1460" cy="240"/>
              <a:chOff x="2380" y="864"/>
              <a:chExt cx="1460" cy="240"/>
            </a:xfrm>
          </p:grpSpPr>
          <p:sp>
            <p:nvSpPr>
              <p:cNvPr id="542725" name="Rectangle 5"/>
              <p:cNvSpPr>
                <a:spLocks noChangeArrowheads="1"/>
              </p:cNvSpPr>
              <p:nvPr/>
            </p:nvSpPr>
            <p:spPr bwMode="auto">
              <a:xfrm>
                <a:off x="3312" y="8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objA.y</a:t>
                </a:r>
              </a:p>
            </p:txBody>
          </p:sp>
          <p:sp>
            <p:nvSpPr>
              <p:cNvPr id="542726" name="Rectangle 6"/>
              <p:cNvSpPr>
                <a:spLocks noChangeArrowheads="1"/>
              </p:cNvSpPr>
              <p:nvPr/>
            </p:nvSpPr>
            <p:spPr bwMode="auto">
              <a:xfrm>
                <a:off x="2784" y="8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objA.x</a:t>
                </a:r>
              </a:p>
            </p:txBody>
          </p:sp>
          <p:sp>
            <p:nvSpPr>
              <p:cNvPr id="542727" name="Line 7"/>
              <p:cNvSpPr>
                <a:spLocks noChangeShapeType="1"/>
              </p:cNvSpPr>
              <p:nvPr/>
            </p:nvSpPr>
            <p:spPr bwMode="auto">
              <a:xfrm>
                <a:off x="2784" y="864"/>
                <a:ext cx="1056" cy="0"/>
              </a:xfrm>
              <a:prstGeom prst="line">
                <a:avLst/>
              </a:prstGeom>
              <a:noFill/>
              <a:ln w="12700">
                <a:solidFill>
                  <a:schemeClr val="tx1"/>
                </a:solidFill>
                <a:round/>
                <a:headEnd/>
                <a:tailEnd/>
              </a:ln>
              <a:effectLst/>
            </p:spPr>
            <p:txBody>
              <a:bodyPr wrap="none" anchor="ctr"/>
              <a:lstStyle/>
              <a:p>
                <a:endParaRPr lang="zh-CN" altLang="en-US"/>
              </a:p>
            </p:txBody>
          </p:sp>
          <p:sp>
            <p:nvSpPr>
              <p:cNvPr id="542728" name="Line 8"/>
              <p:cNvSpPr>
                <a:spLocks noChangeShapeType="1"/>
              </p:cNvSpPr>
              <p:nvPr/>
            </p:nvSpPr>
            <p:spPr bwMode="auto">
              <a:xfrm>
                <a:off x="2784"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2729" name="Line 9"/>
              <p:cNvSpPr>
                <a:spLocks noChangeShapeType="1"/>
              </p:cNvSpPr>
              <p:nvPr/>
            </p:nvSpPr>
            <p:spPr bwMode="auto">
              <a:xfrm>
                <a:off x="3312"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2730" name="Line 10"/>
              <p:cNvSpPr>
                <a:spLocks noChangeShapeType="1"/>
              </p:cNvSpPr>
              <p:nvPr/>
            </p:nvSpPr>
            <p:spPr bwMode="auto">
              <a:xfrm>
                <a:off x="3840"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2731" name="Line 11"/>
              <p:cNvSpPr>
                <a:spLocks noChangeShapeType="1"/>
              </p:cNvSpPr>
              <p:nvPr/>
            </p:nvSpPr>
            <p:spPr bwMode="auto">
              <a:xfrm>
                <a:off x="2784" y="1088"/>
                <a:ext cx="1056" cy="0"/>
              </a:xfrm>
              <a:prstGeom prst="line">
                <a:avLst/>
              </a:prstGeom>
              <a:noFill/>
              <a:ln w="12700">
                <a:solidFill>
                  <a:schemeClr val="tx1"/>
                </a:solidFill>
                <a:round/>
                <a:headEnd/>
                <a:tailEnd/>
              </a:ln>
              <a:effectLst/>
            </p:spPr>
            <p:txBody>
              <a:bodyPr wrap="none" anchor="ctr"/>
              <a:lstStyle/>
              <a:p>
                <a:endParaRPr lang="zh-CN" altLang="en-US"/>
              </a:p>
            </p:txBody>
          </p:sp>
          <p:sp>
            <p:nvSpPr>
              <p:cNvPr id="542732" name="Text Box 12"/>
              <p:cNvSpPr txBox="1">
                <a:spLocks noChangeArrowheads="1"/>
              </p:cNvSpPr>
              <p:nvPr/>
            </p:nvSpPr>
            <p:spPr bwMode="auto">
              <a:xfrm>
                <a:off x="2380" y="873"/>
                <a:ext cx="420" cy="231"/>
              </a:xfrm>
              <a:prstGeom prst="rect">
                <a:avLst/>
              </a:prstGeom>
              <a:noFill/>
              <a:ln w="9525">
                <a:noFill/>
                <a:miter lim="800000"/>
                <a:headEnd/>
                <a:tailEnd/>
              </a:ln>
              <a:effectLst/>
            </p:spPr>
            <p:txBody>
              <a:bodyPr wrap="none">
                <a:spAutoFit/>
              </a:bodyPr>
              <a:lstStyle/>
              <a:p>
                <a:pPr algn="l"/>
                <a:r>
                  <a:rPr lang="en-US" altLang="zh-CN" sz="1800" b="1"/>
                  <a:t>objA</a:t>
                </a:r>
              </a:p>
            </p:txBody>
          </p:sp>
        </p:grpSp>
        <p:sp>
          <p:nvSpPr>
            <p:cNvPr id="542733" name="Text Box 13"/>
            <p:cNvSpPr txBox="1">
              <a:spLocks noChangeArrowheads="1"/>
            </p:cNvSpPr>
            <p:nvPr/>
          </p:nvSpPr>
          <p:spPr bwMode="auto">
            <a:xfrm>
              <a:off x="3100" y="480"/>
              <a:ext cx="740" cy="231"/>
            </a:xfrm>
            <a:prstGeom prst="rect">
              <a:avLst/>
            </a:prstGeom>
            <a:noFill/>
            <a:ln w="9525">
              <a:noFill/>
              <a:miter lim="800000"/>
              <a:headEnd/>
              <a:tailEnd/>
            </a:ln>
            <a:effectLst/>
          </p:spPr>
          <p:txBody>
            <a:bodyPr>
              <a:spAutoFit/>
            </a:bodyPr>
            <a:lstStyle/>
            <a:p>
              <a:pPr algn="l"/>
              <a:r>
                <a:rPr lang="en-US" altLang="zh-CN" sz="1800" b="1"/>
                <a:t>x             y  </a:t>
              </a:r>
            </a:p>
          </p:txBody>
        </p:sp>
      </p:grpSp>
      <p:sp>
        <p:nvSpPr>
          <p:cNvPr id="542734" name="Rectangle 14"/>
          <p:cNvSpPr>
            <a:spLocks noGrp="1" noChangeArrowheads="1"/>
          </p:cNvSpPr>
          <p:nvPr>
            <p:ph type="title" idx="4294967295"/>
          </p:nvPr>
        </p:nvSpPr>
        <p:spPr>
          <a:xfrm>
            <a:off x="838200" y="533400"/>
            <a:ext cx="7543800" cy="1143000"/>
          </a:xfrm>
          <a:prstGeom prst="rect">
            <a:avLst/>
          </a:prstGeom>
        </p:spPr>
        <p:txBody>
          <a:bodyPr/>
          <a:lstStyle/>
          <a:p>
            <a:r>
              <a:rPr lang="en-US" altLang="zh-CN" sz="100" dirty="0">
                <a:solidFill>
                  <a:schemeClr val="bg1"/>
                </a:solidFill>
                <a:latin typeface="宋体" pitchFamily="2" charset="-122"/>
              </a:rPr>
              <a:t>8.2.1  </a:t>
            </a:r>
            <a:r>
              <a:rPr lang="zh-CN" altLang="en-US" sz="100" dirty="0">
                <a:solidFill>
                  <a:schemeClr val="bg1"/>
                </a:solidFill>
                <a:latin typeface="宋体" pitchFamily="2" charset="-122"/>
              </a:rPr>
              <a:t>访问控制</a:t>
            </a:r>
            <a:endParaRPr lang="zh-CN" altLang="en-US" sz="100" dirty="0">
              <a:solidFill>
                <a:schemeClr val="bg1"/>
              </a:solidFill>
            </a:endParaRPr>
          </a:p>
        </p:txBody>
      </p:sp>
      <p:sp>
        <p:nvSpPr>
          <p:cNvPr id="542736" name="Rectangle 16"/>
          <p:cNvSpPr>
            <a:spLocks noChangeArrowheads="1"/>
          </p:cNvSpPr>
          <p:nvPr/>
        </p:nvSpPr>
        <p:spPr bwMode="auto">
          <a:xfrm>
            <a:off x="5986278" y="381000"/>
            <a:ext cx="2776722" cy="430887"/>
          </a:xfrm>
          <a:prstGeom prst="rect">
            <a:avLst/>
          </a:prstGeom>
          <a:noFill/>
          <a:ln w="9525">
            <a:noFill/>
            <a:miter lim="800000"/>
            <a:headEnd/>
            <a:tailEnd/>
          </a:ln>
          <a:effectLst/>
        </p:spPr>
        <p:txBody>
          <a:bodyPr wrap="none">
            <a:spAutoFit/>
          </a:bodyPr>
          <a:lstStyle/>
          <a:p>
            <a:pPr algn="r">
              <a:lnSpc>
                <a:spcPct val="110000"/>
              </a:lnSpc>
            </a:pPr>
            <a:r>
              <a:rPr lang="zh-CN" altLang="en-US" sz="2000" b="1" i="1" dirty="0">
                <a:solidFill>
                  <a:srgbClr val="008000"/>
                </a:solidFill>
              </a:rPr>
              <a:t>例</a:t>
            </a:r>
            <a:r>
              <a:rPr lang="en-US" altLang="zh-CN" sz="2000" b="1" i="1" dirty="0">
                <a:solidFill>
                  <a:srgbClr val="008000"/>
                </a:solidFill>
              </a:rPr>
              <a:t>8-1  </a:t>
            </a:r>
            <a:r>
              <a:rPr lang="zh-CN" altLang="en-US" sz="2000" b="1" i="1" dirty="0">
                <a:solidFill>
                  <a:srgbClr val="008000"/>
                </a:solidFill>
              </a:rPr>
              <a:t>公有继承的测试</a:t>
            </a:r>
            <a:r>
              <a:rPr lang="zh-CN" altLang="en-US" sz="18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542723"/>
                                        </p:tgtEl>
                                        <p:attrNameLst>
                                          <p:attrName>style.visibility</p:attrName>
                                        </p:attrNameLst>
                                      </p:cBhvr>
                                      <p:to>
                                        <p:strVal val="visible"/>
                                      </p:to>
                                    </p:set>
                                    <p:anim calcmode="lin" valueType="num">
                                      <p:cBhvr>
                                        <p:cTn id="7" dur="500" fill="hold"/>
                                        <p:tgtEl>
                                          <p:spTgt spid="542723"/>
                                        </p:tgtEl>
                                        <p:attrNameLst>
                                          <p:attrName>ppt_x</p:attrName>
                                        </p:attrNameLst>
                                      </p:cBhvr>
                                      <p:tavLst>
                                        <p:tav tm="0">
                                          <p:val>
                                            <p:strVal val="#ppt_x-#ppt_w/2"/>
                                          </p:val>
                                        </p:tav>
                                        <p:tav tm="100000">
                                          <p:val>
                                            <p:strVal val="#ppt_x"/>
                                          </p:val>
                                        </p:tav>
                                      </p:tavLst>
                                    </p:anim>
                                    <p:anim calcmode="lin" valueType="num">
                                      <p:cBhvr>
                                        <p:cTn id="8" dur="500" fill="hold"/>
                                        <p:tgtEl>
                                          <p:spTgt spid="542723"/>
                                        </p:tgtEl>
                                        <p:attrNameLst>
                                          <p:attrName>ppt_y</p:attrName>
                                        </p:attrNameLst>
                                      </p:cBhvr>
                                      <p:tavLst>
                                        <p:tav tm="0">
                                          <p:val>
                                            <p:strVal val="#ppt_y"/>
                                          </p:val>
                                        </p:tav>
                                        <p:tav tm="100000">
                                          <p:val>
                                            <p:strVal val="#ppt_y"/>
                                          </p:val>
                                        </p:tav>
                                      </p:tavLst>
                                    </p:anim>
                                    <p:anim calcmode="lin" valueType="num">
                                      <p:cBhvr>
                                        <p:cTn id="9" dur="500" fill="hold"/>
                                        <p:tgtEl>
                                          <p:spTgt spid="542723"/>
                                        </p:tgtEl>
                                        <p:attrNameLst>
                                          <p:attrName>ppt_w</p:attrName>
                                        </p:attrNameLst>
                                      </p:cBhvr>
                                      <p:tavLst>
                                        <p:tav tm="0">
                                          <p:val>
                                            <p:fltVal val="0"/>
                                          </p:val>
                                        </p:tav>
                                        <p:tav tm="100000">
                                          <p:val>
                                            <p:strVal val="#ppt_w"/>
                                          </p:val>
                                        </p:tav>
                                      </p:tavLst>
                                    </p:anim>
                                    <p:anim calcmode="lin" valueType="num">
                                      <p:cBhvr>
                                        <p:cTn id="10" dur="500" fill="hold"/>
                                        <p:tgtEl>
                                          <p:spTgt spid="54272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Text Box 2"/>
          <p:cNvSpPr txBox="1">
            <a:spLocks noChangeArrowheads="1"/>
          </p:cNvSpPr>
          <p:nvPr/>
        </p:nvSpPr>
        <p:spPr bwMode="auto">
          <a:xfrm>
            <a:off x="517525" y="260350"/>
            <a:ext cx="4816475" cy="6164263"/>
          </a:xfrm>
          <a:prstGeom prst="rect">
            <a:avLst/>
          </a:prstGeom>
          <a:noFill/>
          <a:ln w="9525">
            <a:noFill/>
            <a:miter lim="800000"/>
            <a:headEnd/>
            <a:tailEnd/>
          </a:ln>
          <a:effectLst/>
        </p:spPr>
        <p:txBody>
          <a:bodyPr>
            <a:spAutoFit/>
          </a:bodyPr>
          <a:lstStyle/>
          <a:p>
            <a:pPr algn="l">
              <a:lnSpc>
                <a:spcPct val="130000"/>
              </a:lnSpc>
            </a:pPr>
            <a:r>
              <a:rPr lang="en-US" altLang="zh-CN" sz="1800"/>
              <a:t>int main()</a:t>
            </a:r>
          </a:p>
          <a:p>
            <a:pPr algn="l">
              <a:lnSpc>
                <a:spcPct val="130000"/>
              </a:lnSpc>
            </a:pPr>
            <a:r>
              <a:rPr lang="en-US" altLang="zh-CN" sz="1800"/>
              <a:t>{ A objA ;</a:t>
            </a:r>
          </a:p>
          <a:p>
            <a:pPr algn="l">
              <a:lnSpc>
                <a:spcPct val="130000"/>
              </a:lnSpc>
            </a:pPr>
            <a:r>
              <a:rPr lang="en-US" altLang="zh-CN" sz="1800"/>
              <a:t>   </a:t>
            </a:r>
            <a:r>
              <a:rPr lang="en-US" altLang="zh-CN" sz="1800" b="1">
                <a:solidFill>
                  <a:srgbClr val="0000FF"/>
                </a:solidFill>
              </a:rPr>
              <a:t>B objB ;</a:t>
            </a:r>
          </a:p>
          <a:p>
            <a:pPr algn="l">
              <a:lnSpc>
                <a:spcPct val="130000"/>
              </a:lnSpc>
            </a:pPr>
            <a:r>
              <a:rPr lang="en-US" altLang="zh-CN" sz="1800"/>
              <a:t>   C objC ;</a:t>
            </a:r>
          </a:p>
          <a:p>
            <a:pPr algn="l">
              <a:lnSpc>
                <a:spcPct val="130000"/>
              </a:lnSpc>
            </a:pPr>
            <a:r>
              <a:rPr lang="en-US" altLang="zh-CN" sz="1800"/>
              <a:t>   cout &lt;&lt; "It is object_A :\n" ;</a:t>
            </a:r>
          </a:p>
          <a:p>
            <a:pPr algn="l">
              <a:lnSpc>
                <a:spcPct val="130000"/>
              </a:lnSpc>
            </a:pPr>
            <a:r>
              <a:rPr lang="en-US" altLang="zh-CN" sz="1800"/>
              <a:t>   objA.get_XY() ;</a:t>
            </a:r>
          </a:p>
          <a:p>
            <a:pPr algn="l">
              <a:lnSpc>
                <a:spcPct val="130000"/>
              </a:lnSpc>
            </a:pPr>
            <a:r>
              <a:rPr lang="en-US" altLang="zh-CN" sz="1800"/>
              <a:t>   objA.put_XY() ;</a:t>
            </a:r>
          </a:p>
          <a:p>
            <a:pPr algn="l">
              <a:lnSpc>
                <a:spcPct val="130000"/>
              </a:lnSpc>
            </a:pPr>
            <a:r>
              <a:rPr lang="en-US" altLang="zh-CN" sz="1800"/>
              <a:t>   cout &lt;&lt; "It is object_B :\n" ;</a:t>
            </a:r>
          </a:p>
          <a:p>
            <a:pPr algn="l">
              <a:lnSpc>
                <a:spcPct val="130000"/>
              </a:lnSpc>
            </a:pPr>
            <a:r>
              <a:rPr lang="en-US" altLang="zh-CN" sz="1800"/>
              <a:t>   objB.get_XY() ;</a:t>
            </a:r>
          </a:p>
          <a:p>
            <a:pPr algn="l">
              <a:lnSpc>
                <a:spcPct val="130000"/>
              </a:lnSpc>
            </a:pPr>
            <a:r>
              <a:rPr lang="en-US" altLang="zh-CN" sz="1800"/>
              <a:t>   objB.make_S() ;</a:t>
            </a:r>
          </a:p>
          <a:p>
            <a:pPr algn="l">
              <a:lnSpc>
                <a:spcPct val="130000"/>
              </a:lnSpc>
            </a:pPr>
            <a:r>
              <a:rPr lang="en-US" altLang="zh-CN" sz="1800"/>
              <a:t>   cout &lt;&lt; "S = " &lt;&lt; objB.get_S() &lt;&lt; endl ;</a:t>
            </a:r>
          </a:p>
          <a:p>
            <a:pPr algn="l">
              <a:lnSpc>
                <a:spcPct val="130000"/>
              </a:lnSpc>
            </a:pPr>
            <a:r>
              <a:rPr lang="en-US" altLang="zh-CN" sz="1800"/>
              <a:t>   cout &lt;&lt; "It is object_C :\n" ;</a:t>
            </a:r>
          </a:p>
          <a:p>
            <a:pPr algn="l">
              <a:lnSpc>
                <a:spcPct val="130000"/>
              </a:lnSpc>
            </a:pPr>
            <a:r>
              <a:rPr lang="en-US" altLang="zh-CN" sz="1800"/>
              <a:t>   objC.get_XY() ;</a:t>
            </a:r>
          </a:p>
          <a:p>
            <a:pPr algn="l">
              <a:lnSpc>
                <a:spcPct val="130000"/>
              </a:lnSpc>
            </a:pPr>
            <a:r>
              <a:rPr lang="en-US" altLang="zh-CN" sz="1800"/>
              <a:t>   objC.get_H();</a:t>
            </a:r>
          </a:p>
          <a:p>
            <a:pPr algn="l">
              <a:lnSpc>
                <a:spcPct val="130000"/>
              </a:lnSpc>
            </a:pPr>
            <a:r>
              <a:rPr lang="en-US" altLang="zh-CN" sz="1800"/>
              <a:t>   objC.make_V() ;</a:t>
            </a:r>
          </a:p>
          <a:p>
            <a:pPr algn="l">
              <a:lnSpc>
                <a:spcPct val="130000"/>
              </a:lnSpc>
            </a:pPr>
            <a:r>
              <a:rPr lang="en-US" altLang="zh-CN" sz="1800"/>
              <a:t>   cout &lt;&lt; "V = " &lt;&lt; objC.get_V() &lt;&lt; endl ;</a:t>
            </a:r>
          </a:p>
          <a:p>
            <a:pPr algn="l">
              <a:lnSpc>
                <a:spcPct val="130000"/>
              </a:lnSpc>
            </a:pPr>
            <a:r>
              <a:rPr lang="en-US" altLang="zh-CN" sz="1800"/>
              <a:t>}</a:t>
            </a:r>
          </a:p>
        </p:txBody>
      </p:sp>
      <p:grpSp>
        <p:nvGrpSpPr>
          <p:cNvPr id="543747" name="Group 3"/>
          <p:cNvGrpSpPr>
            <a:grpSpLocks/>
          </p:cNvGrpSpPr>
          <p:nvPr/>
        </p:nvGrpSpPr>
        <p:grpSpPr bwMode="auto">
          <a:xfrm>
            <a:off x="4006850" y="1143000"/>
            <a:ext cx="2317750" cy="381000"/>
            <a:chOff x="2380" y="864"/>
            <a:chExt cx="1460" cy="240"/>
          </a:xfrm>
        </p:grpSpPr>
        <p:sp>
          <p:nvSpPr>
            <p:cNvPr id="543748" name="Rectangle 4"/>
            <p:cNvSpPr>
              <a:spLocks noChangeArrowheads="1"/>
            </p:cNvSpPr>
            <p:nvPr/>
          </p:nvSpPr>
          <p:spPr bwMode="auto">
            <a:xfrm>
              <a:off x="3312" y="8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objA.y</a:t>
              </a:r>
            </a:p>
          </p:txBody>
        </p:sp>
        <p:sp>
          <p:nvSpPr>
            <p:cNvPr id="543749" name="Rectangle 5"/>
            <p:cNvSpPr>
              <a:spLocks noChangeArrowheads="1"/>
            </p:cNvSpPr>
            <p:nvPr/>
          </p:nvSpPr>
          <p:spPr bwMode="auto">
            <a:xfrm>
              <a:off x="2784" y="8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objA.x</a:t>
              </a:r>
            </a:p>
          </p:txBody>
        </p:sp>
        <p:sp>
          <p:nvSpPr>
            <p:cNvPr id="543750" name="Line 6"/>
            <p:cNvSpPr>
              <a:spLocks noChangeShapeType="1"/>
            </p:cNvSpPr>
            <p:nvPr/>
          </p:nvSpPr>
          <p:spPr bwMode="auto">
            <a:xfrm>
              <a:off x="2784" y="864"/>
              <a:ext cx="1056" cy="0"/>
            </a:xfrm>
            <a:prstGeom prst="line">
              <a:avLst/>
            </a:prstGeom>
            <a:noFill/>
            <a:ln w="12700">
              <a:solidFill>
                <a:schemeClr val="tx1"/>
              </a:solidFill>
              <a:round/>
              <a:headEnd/>
              <a:tailEnd/>
            </a:ln>
            <a:effectLst/>
          </p:spPr>
          <p:txBody>
            <a:bodyPr wrap="none" anchor="ctr"/>
            <a:lstStyle/>
            <a:p>
              <a:endParaRPr lang="zh-CN" altLang="en-US"/>
            </a:p>
          </p:txBody>
        </p:sp>
        <p:sp>
          <p:nvSpPr>
            <p:cNvPr id="543751" name="Line 7"/>
            <p:cNvSpPr>
              <a:spLocks noChangeShapeType="1"/>
            </p:cNvSpPr>
            <p:nvPr/>
          </p:nvSpPr>
          <p:spPr bwMode="auto">
            <a:xfrm>
              <a:off x="2784"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3752" name="Line 8"/>
            <p:cNvSpPr>
              <a:spLocks noChangeShapeType="1"/>
            </p:cNvSpPr>
            <p:nvPr/>
          </p:nvSpPr>
          <p:spPr bwMode="auto">
            <a:xfrm>
              <a:off x="3312"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3753" name="Line 9"/>
            <p:cNvSpPr>
              <a:spLocks noChangeShapeType="1"/>
            </p:cNvSpPr>
            <p:nvPr/>
          </p:nvSpPr>
          <p:spPr bwMode="auto">
            <a:xfrm>
              <a:off x="3840"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3754" name="Line 10"/>
            <p:cNvSpPr>
              <a:spLocks noChangeShapeType="1"/>
            </p:cNvSpPr>
            <p:nvPr/>
          </p:nvSpPr>
          <p:spPr bwMode="auto">
            <a:xfrm>
              <a:off x="2784" y="1088"/>
              <a:ext cx="1056" cy="0"/>
            </a:xfrm>
            <a:prstGeom prst="line">
              <a:avLst/>
            </a:prstGeom>
            <a:noFill/>
            <a:ln w="12700">
              <a:solidFill>
                <a:schemeClr val="tx1"/>
              </a:solidFill>
              <a:round/>
              <a:headEnd/>
              <a:tailEnd/>
            </a:ln>
            <a:effectLst/>
          </p:spPr>
          <p:txBody>
            <a:bodyPr wrap="none" anchor="ctr"/>
            <a:lstStyle/>
            <a:p>
              <a:endParaRPr lang="zh-CN" altLang="en-US"/>
            </a:p>
          </p:txBody>
        </p:sp>
        <p:sp>
          <p:nvSpPr>
            <p:cNvPr id="543755" name="Text Box 11"/>
            <p:cNvSpPr txBox="1">
              <a:spLocks noChangeArrowheads="1"/>
            </p:cNvSpPr>
            <p:nvPr/>
          </p:nvSpPr>
          <p:spPr bwMode="auto">
            <a:xfrm>
              <a:off x="2380" y="873"/>
              <a:ext cx="420" cy="231"/>
            </a:xfrm>
            <a:prstGeom prst="rect">
              <a:avLst/>
            </a:prstGeom>
            <a:noFill/>
            <a:ln w="9525">
              <a:noFill/>
              <a:miter lim="800000"/>
              <a:headEnd/>
              <a:tailEnd/>
            </a:ln>
            <a:effectLst/>
          </p:spPr>
          <p:txBody>
            <a:bodyPr wrap="none">
              <a:spAutoFit/>
            </a:bodyPr>
            <a:lstStyle/>
            <a:p>
              <a:pPr algn="l"/>
              <a:r>
                <a:rPr lang="en-US" altLang="zh-CN" sz="1800" b="1"/>
                <a:t>objA</a:t>
              </a:r>
            </a:p>
          </p:txBody>
        </p:sp>
      </p:grpSp>
      <p:sp>
        <p:nvSpPr>
          <p:cNvPr id="543756" name="Text Box 12"/>
          <p:cNvSpPr txBox="1">
            <a:spLocks noChangeArrowheads="1"/>
          </p:cNvSpPr>
          <p:nvPr/>
        </p:nvSpPr>
        <p:spPr bwMode="auto">
          <a:xfrm>
            <a:off x="4921250" y="762000"/>
            <a:ext cx="1174750" cy="366713"/>
          </a:xfrm>
          <a:prstGeom prst="rect">
            <a:avLst/>
          </a:prstGeom>
          <a:noFill/>
          <a:ln w="9525">
            <a:noFill/>
            <a:miter lim="800000"/>
            <a:headEnd/>
            <a:tailEnd/>
          </a:ln>
          <a:effectLst/>
        </p:spPr>
        <p:txBody>
          <a:bodyPr>
            <a:spAutoFit/>
          </a:bodyPr>
          <a:lstStyle/>
          <a:p>
            <a:pPr algn="l"/>
            <a:r>
              <a:rPr lang="en-US" altLang="zh-CN" sz="1800" b="1"/>
              <a:t>x             y  </a:t>
            </a:r>
          </a:p>
        </p:txBody>
      </p:sp>
      <p:grpSp>
        <p:nvGrpSpPr>
          <p:cNvPr id="543757" name="Group 13"/>
          <p:cNvGrpSpPr>
            <a:grpSpLocks/>
          </p:cNvGrpSpPr>
          <p:nvPr/>
        </p:nvGrpSpPr>
        <p:grpSpPr bwMode="auto">
          <a:xfrm>
            <a:off x="3962400" y="1447800"/>
            <a:ext cx="3200400" cy="685800"/>
            <a:chOff x="2496" y="912"/>
            <a:chExt cx="2016" cy="432"/>
          </a:xfrm>
        </p:grpSpPr>
        <p:grpSp>
          <p:nvGrpSpPr>
            <p:cNvPr id="543758" name="Group 14"/>
            <p:cNvGrpSpPr>
              <a:grpSpLocks/>
            </p:cNvGrpSpPr>
            <p:nvPr/>
          </p:nvGrpSpPr>
          <p:grpSpPr bwMode="auto">
            <a:xfrm>
              <a:off x="2496" y="1113"/>
              <a:ext cx="2016" cy="231"/>
              <a:chOff x="2352" y="1257"/>
              <a:chExt cx="2016" cy="231"/>
            </a:xfrm>
          </p:grpSpPr>
          <p:sp>
            <p:nvSpPr>
              <p:cNvPr id="543759" name="Rectangle 15"/>
              <p:cNvSpPr>
                <a:spLocks noChangeArrowheads="1"/>
              </p:cNvSpPr>
              <p:nvPr/>
            </p:nvSpPr>
            <p:spPr bwMode="auto">
              <a:xfrm>
                <a:off x="3840" y="1264"/>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objB.s</a:t>
                </a:r>
              </a:p>
            </p:txBody>
          </p:sp>
          <p:sp>
            <p:nvSpPr>
              <p:cNvPr id="543760" name="Rectangle 16"/>
              <p:cNvSpPr>
                <a:spLocks noChangeArrowheads="1"/>
              </p:cNvSpPr>
              <p:nvPr/>
            </p:nvSpPr>
            <p:spPr bwMode="auto">
              <a:xfrm>
                <a:off x="3312" y="12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objB.y</a:t>
                </a:r>
              </a:p>
            </p:txBody>
          </p:sp>
          <p:sp>
            <p:nvSpPr>
              <p:cNvPr id="543761" name="Rectangle 17"/>
              <p:cNvSpPr>
                <a:spLocks noChangeArrowheads="1"/>
              </p:cNvSpPr>
              <p:nvPr/>
            </p:nvSpPr>
            <p:spPr bwMode="auto">
              <a:xfrm>
                <a:off x="2784" y="12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objB.x</a:t>
                </a:r>
              </a:p>
            </p:txBody>
          </p:sp>
          <p:sp>
            <p:nvSpPr>
              <p:cNvPr id="543762" name="Line 18"/>
              <p:cNvSpPr>
                <a:spLocks noChangeShapeType="1"/>
              </p:cNvSpPr>
              <p:nvPr/>
            </p:nvSpPr>
            <p:spPr bwMode="auto">
              <a:xfrm>
                <a:off x="2784" y="1264"/>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543763" name="Line 19"/>
              <p:cNvSpPr>
                <a:spLocks noChangeShapeType="1"/>
              </p:cNvSpPr>
              <p:nvPr/>
            </p:nvSpPr>
            <p:spPr bwMode="auto">
              <a:xfrm>
                <a:off x="2784"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3764" name="Line 20"/>
              <p:cNvSpPr>
                <a:spLocks noChangeShapeType="1"/>
              </p:cNvSpPr>
              <p:nvPr/>
            </p:nvSpPr>
            <p:spPr bwMode="auto">
              <a:xfrm>
                <a:off x="3312"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3765" name="Line 21"/>
              <p:cNvSpPr>
                <a:spLocks noChangeShapeType="1"/>
              </p:cNvSpPr>
              <p:nvPr/>
            </p:nvSpPr>
            <p:spPr bwMode="auto">
              <a:xfrm>
                <a:off x="4368"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3766" name="Line 22"/>
              <p:cNvSpPr>
                <a:spLocks noChangeShapeType="1"/>
              </p:cNvSpPr>
              <p:nvPr/>
            </p:nvSpPr>
            <p:spPr bwMode="auto">
              <a:xfrm>
                <a:off x="2784" y="1488"/>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543767" name="Line 23"/>
              <p:cNvSpPr>
                <a:spLocks noChangeShapeType="1"/>
              </p:cNvSpPr>
              <p:nvPr/>
            </p:nvSpPr>
            <p:spPr bwMode="auto">
              <a:xfrm>
                <a:off x="3840"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3768" name="Text Box 24"/>
              <p:cNvSpPr txBox="1">
                <a:spLocks noChangeArrowheads="1"/>
              </p:cNvSpPr>
              <p:nvPr/>
            </p:nvSpPr>
            <p:spPr bwMode="auto">
              <a:xfrm>
                <a:off x="2352" y="1257"/>
                <a:ext cx="412" cy="231"/>
              </a:xfrm>
              <a:prstGeom prst="rect">
                <a:avLst/>
              </a:prstGeom>
              <a:noFill/>
              <a:ln w="9525">
                <a:noFill/>
                <a:miter lim="800000"/>
                <a:headEnd/>
                <a:tailEnd/>
              </a:ln>
              <a:effectLst/>
            </p:spPr>
            <p:txBody>
              <a:bodyPr wrap="none">
                <a:spAutoFit/>
              </a:bodyPr>
              <a:lstStyle/>
              <a:p>
                <a:pPr algn="l"/>
                <a:r>
                  <a:rPr lang="en-US" altLang="zh-CN" sz="1800" b="1"/>
                  <a:t>objB</a:t>
                </a:r>
              </a:p>
            </p:txBody>
          </p:sp>
        </p:grpSp>
        <p:sp>
          <p:nvSpPr>
            <p:cNvPr id="543769" name="Text Box 25"/>
            <p:cNvSpPr txBox="1">
              <a:spLocks noChangeArrowheads="1"/>
            </p:cNvSpPr>
            <p:nvPr/>
          </p:nvSpPr>
          <p:spPr bwMode="auto">
            <a:xfrm>
              <a:off x="4148" y="912"/>
              <a:ext cx="172" cy="231"/>
            </a:xfrm>
            <a:prstGeom prst="rect">
              <a:avLst/>
            </a:prstGeom>
            <a:noFill/>
            <a:ln w="9525">
              <a:noFill/>
              <a:miter lim="800000"/>
              <a:headEnd/>
              <a:tailEnd/>
            </a:ln>
            <a:effectLst/>
          </p:spPr>
          <p:txBody>
            <a:bodyPr wrap="none">
              <a:spAutoFit/>
            </a:bodyPr>
            <a:lstStyle/>
            <a:p>
              <a:r>
                <a:rPr lang="en-US" altLang="zh-CN" sz="1800" b="1"/>
                <a:t>s</a:t>
              </a:r>
            </a:p>
          </p:txBody>
        </p:sp>
      </p:grpSp>
      <p:sp>
        <p:nvSpPr>
          <p:cNvPr id="543770" name="Rectangle 26"/>
          <p:cNvSpPr>
            <a:spLocks noGrp="1" noChangeArrowheads="1"/>
          </p:cNvSpPr>
          <p:nvPr>
            <p:ph type="title" idx="4294967295"/>
          </p:nvPr>
        </p:nvSpPr>
        <p:spPr>
          <a:xfrm>
            <a:off x="838200" y="533400"/>
            <a:ext cx="7543800" cy="1143000"/>
          </a:xfrm>
          <a:prstGeom prst="rect">
            <a:avLst/>
          </a:prstGeom>
        </p:spPr>
        <p:txBody>
          <a:bodyPr/>
          <a:lstStyle/>
          <a:p>
            <a:r>
              <a:rPr lang="en-US" altLang="zh-CN" sz="100" dirty="0">
                <a:solidFill>
                  <a:schemeClr val="bg1"/>
                </a:solidFill>
                <a:latin typeface="宋体" pitchFamily="2" charset="-122"/>
              </a:rPr>
              <a:t>8.2.1  </a:t>
            </a:r>
            <a:r>
              <a:rPr lang="zh-CN" altLang="en-US" sz="100" dirty="0">
                <a:solidFill>
                  <a:schemeClr val="bg1"/>
                </a:solidFill>
                <a:latin typeface="宋体" pitchFamily="2" charset="-122"/>
              </a:rPr>
              <a:t>访问控制</a:t>
            </a:r>
            <a:endParaRPr lang="zh-CN" altLang="en-US" sz="100" dirty="0">
              <a:solidFill>
                <a:schemeClr val="bg1"/>
              </a:solidFill>
            </a:endParaRPr>
          </a:p>
        </p:txBody>
      </p:sp>
      <p:sp>
        <p:nvSpPr>
          <p:cNvPr id="543773" name="Rectangle 29"/>
          <p:cNvSpPr>
            <a:spLocks noChangeArrowheads="1"/>
          </p:cNvSpPr>
          <p:nvPr/>
        </p:nvSpPr>
        <p:spPr bwMode="auto">
          <a:xfrm>
            <a:off x="5986278" y="381000"/>
            <a:ext cx="2776722" cy="430887"/>
          </a:xfrm>
          <a:prstGeom prst="rect">
            <a:avLst/>
          </a:prstGeom>
          <a:noFill/>
          <a:ln w="9525">
            <a:noFill/>
            <a:miter lim="800000"/>
            <a:headEnd/>
            <a:tailEnd/>
          </a:ln>
          <a:effectLst/>
        </p:spPr>
        <p:txBody>
          <a:bodyPr wrap="none">
            <a:spAutoFit/>
          </a:bodyPr>
          <a:lstStyle/>
          <a:p>
            <a:pPr algn="r">
              <a:lnSpc>
                <a:spcPct val="110000"/>
              </a:lnSpc>
            </a:pPr>
            <a:r>
              <a:rPr lang="zh-CN" altLang="en-US" sz="2000" b="1" i="1" dirty="0">
                <a:solidFill>
                  <a:srgbClr val="008000"/>
                </a:solidFill>
              </a:rPr>
              <a:t>例</a:t>
            </a:r>
            <a:r>
              <a:rPr lang="en-US" altLang="zh-CN" sz="2000" b="1" i="1" dirty="0">
                <a:solidFill>
                  <a:srgbClr val="008000"/>
                </a:solidFill>
              </a:rPr>
              <a:t>8-1  </a:t>
            </a:r>
            <a:r>
              <a:rPr lang="zh-CN" altLang="en-US" sz="2000" b="1" i="1" dirty="0">
                <a:solidFill>
                  <a:srgbClr val="008000"/>
                </a:solidFill>
              </a:rPr>
              <a:t>公有继承的测试</a:t>
            </a:r>
            <a:r>
              <a:rPr lang="zh-CN" altLang="en-US" sz="18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543757"/>
                                        </p:tgtEl>
                                        <p:attrNameLst>
                                          <p:attrName>style.visibility</p:attrName>
                                        </p:attrNameLst>
                                      </p:cBhvr>
                                      <p:to>
                                        <p:strVal val="visible"/>
                                      </p:to>
                                    </p:set>
                                    <p:anim calcmode="lin" valueType="num">
                                      <p:cBhvr>
                                        <p:cTn id="7" dur="500" fill="hold"/>
                                        <p:tgtEl>
                                          <p:spTgt spid="543757"/>
                                        </p:tgtEl>
                                        <p:attrNameLst>
                                          <p:attrName>ppt_x</p:attrName>
                                        </p:attrNameLst>
                                      </p:cBhvr>
                                      <p:tavLst>
                                        <p:tav tm="0">
                                          <p:val>
                                            <p:strVal val="#ppt_x-#ppt_w/2"/>
                                          </p:val>
                                        </p:tav>
                                        <p:tav tm="100000">
                                          <p:val>
                                            <p:strVal val="#ppt_x"/>
                                          </p:val>
                                        </p:tav>
                                      </p:tavLst>
                                    </p:anim>
                                    <p:anim calcmode="lin" valueType="num">
                                      <p:cBhvr>
                                        <p:cTn id="8" dur="500" fill="hold"/>
                                        <p:tgtEl>
                                          <p:spTgt spid="543757"/>
                                        </p:tgtEl>
                                        <p:attrNameLst>
                                          <p:attrName>ppt_y</p:attrName>
                                        </p:attrNameLst>
                                      </p:cBhvr>
                                      <p:tavLst>
                                        <p:tav tm="0">
                                          <p:val>
                                            <p:strVal val="#ppt_y"/>
                                          </p:val>
                                        </p:tav>
                                        <p:tav tm="100000">
                                          <p:val>
                                            <p:strVal val="#ppt_y"/>
                                          </p:val>
                                        </p:tav>
                                      </p:tavLst>
                                    </p:anim>
                                    <p:anim calcmode="lin" valueType="num">
                                      <p:cBhvr>
                                        <p:cTn id="9" dur="500" fill="hold"/>
                                        <p:tgtEl>
                                          <p:spTgt spid="543757"/>
                                        </p:tgtEl>
                                        <p:attrNameLst>
                                          <p:attrName>ppt_w</p:attrName>
                                        </p:attrNameLst>
                                      </p:cBhvr>
                                      <p:tavLst>
                                        <p:tav tm="0">
                                          <p:val>
                                            <p:fltVal val="0"/>
                                          </p:val>
                                        </p:tav>
                                        <p:tav tm="100000">
                                          <p:val>
                                            <p:strVal val="#ppt_w"/>
                                          </p:val>
                                        </p:tav>
                                      </p:tavLst>
                                    </p:anim>
                                    <p:anim calcmode="lin" valueType="num">
                                      <p:cBhvr>
                                        <p:cTn id="10" dur="500" fill="hold"/>
                                        <p:tgtEl>
                                          <p:spTgt spid="54375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Text Box 2"/>
          <p:cNvSpPr txBox="1">
            <a:spLocks noChangeArrowheads="1"/>
          </p:cNvSpPr>
          <p:nvPr/>
        </p:nvSpPr>
        <p:spPr bwMode="auto">
          <a:xfrm>
            <a:off x="517525" y="260350"/>
            <a:ext cx="4816475" cy="6164263"/>
          </a:xfrm>
          <a:prstGeom prst="rect">
            <a:avLst/>
          </a:prstGeom>
          <a:noFill/>
          <a:ln w="9525">
            <a:noFill/>
            <a:miter lim="800000"/>
            <a:headEnd/>
            <a:tailEnd/>
          </a:ln>
          <a:effectLst/>
        </p:spPr>
        <p:txBody>
          <a:bodyPr>
            <a:spAutoFit/>
          </a:bodyPr>
          <a:lstStyle/>
          <a:p>
            <a:pPr algn="l">
              <a:lnSpc>
                <a:spcPct val="130000"/>
              </a:lnSpc>
            </a:pPr>
            <a:r>
              <a:rPr lang="en-US" altLang="zh-CN" sz="1800"/>
              <a:t>int main()</a:t>
            </a:r>
          </a:p>
          <a:p>
            <a:pPr algn="l">
              <a:lnSpc>
                <a:spcPct val="130000"/>
              </a:lnSpc>
            </a:pPr>
            <a:r>
              <a:rPr lang="en-US" altLang="zh-CN" sz="1800"/>
              <a:t>{ A objA ;</a:t>
            </a:r>
          </a:p>
          <a:p>
            <a:pPr algn="l">
              <a:lnSpc>
                <a:spcPct val="130000"/>
              </a:lnSpc>
            </a:pPr>
            <a:r>
              <a:rPr lang="en-US" altLang="zh-CN" sz="1800"/>
              <a:t>   B objB ;</a:t>
            </a:r>
          </a:p>
          <a:p>
            <a:pPr algn="l">
              <a:lnSpc>
                <a:spcPct val="130000"/>
              </a:lnSpc>
            </a:pPr>
            <a:r>
              <a:rPr lang="en-US" altLang="zh-CN" sz="1800"/>
              <a:t>   </a:t>
            </a:r>
            <a:r>
              <a:rPr lang="en-US" altLang="zh-CN" sz="1800" b="1">
                <a:solidFill>
                  <a:srgbClr val="0000FF"/>
                </a:solidFill>
              </a:rPr>
              <a:t>C objC ;</a:t>
            </a:r>
          </a:p>
          <a:p>
            <a:pPr algn="l">
              <a:lnSpc>
                <a:spcPct val="130000"/>
              </a:lnSpc>
            </a:pPr>
            <a:r>
              <a:rPr lang="en-US" altLang="zh-CN" sz="1800"/>
              <a:t>   cout &lt;&lt; "It is object_A :\n" ;</a:t>
            </a:r>
          </a:p>
          <a:p>
            <a:pPr algn="l">
              <a:lnSpc>
                <a:spcPct val="130000"/>
              </a:lnSpc>
            </a:pPr>
            <a:r>
              <a:rPr lang="en-US" altLang="zh-CN" sz="1800"/>
              <a:t>   objA.get_XY() ;</a:t>
            </a:r>
          </a:p>
          <a:p>
            <a:pPr algn="l">
              <a:lnSpc>
                <a:spcPct val="130000"/>
              </a:lnSpc>
            </a:pPr>
            <a:r>
              <a:rPr lang="en-US" altLang="zh-CN" sz="1800"/>
              <a:t>   objA.put_XY() ;</a:t>
            </a:r>
          </a:p>
          <a:p>
            <a:pPr algn="l">
              <a:lnSpc>
                <a:spcPct val="130000"/>
              </a:lnSpc>
            </a:pPr>
            <a:r>
              <a:rPr lang="en-US" altLang="zh-CN" sz="1800"/>
              <a:t>   cout &lt;&lt; "It is object_B :\n" ;</a:t>
            </a:r>
          </a:p>
          <a:p>
            <a:pPr algn="l">
              <a:lnSpc>
                <a:spcPct val="130000"/>
              </a:lnSpc>
            </a:pPr>
            <a:r>
              <a:rPr lang="en-US" altLang="zh-CN" sz="1800"/>
              <a:t>   objB.get_XY() ;</a:t>
            </a:r>
          </a:p>
          <a:p>
            <a:pPr algn="l">
              <a:lnSpc>
                <a:spcPct val="130000"/>
              </a:lnSpc>
            </a:pPr>
            <a:r>
              <a:rPr lang="en-US" altLang="zh-CN" sz="1800"/>
              <a:t>   objB.make_S() ;</a:t>
            </a:r>
          </a:p>
          <a:p>
            <a:pPr algn="l">
              <a:lnSpc>
                <a:spcPct val="130000"/>
              </a:lnSpc>
            </a:pPr>
            <a:r>
              <a:rPr lang="en-US" altLang="zh-CN" sz="1800"/>
              <a:t>   cout &lt;&lt; "S = " &lt;&lt; objB.get_S() &lt;&lt; endl ;</a:t>
            </a:r>
          </a:p>
          <a:p>
            <a:pPr algn="l">
              <a:lnSpc>
                <a:spcPct val="130000"/>
              </a:lnSpc>
            </a:pPr>
            <a:r>
              <a:rPr lang="en-US" altLang="zh-CN" sz="1800"/>
              <a:t>   cout &lt;&lt; "It is object_C :\n" ;</a:t>
            </a:r>
          </a:p>
          <a:p>
            <a:pPr algn="l">
              <a:lnSpc>
                <a:spcPct val="130000"/>
              </a:lnSpc>
            </a:pPr>
            <a:r>
              <a:rPr lang="en-US" altLang="zh-CN" sz="1800"/>
              <a:t>   objC.get_XY() ;</a:t>
            </a:r>
          </a:p>
          <a:p>
            <a:pPr algn="l">
              <a:lnSpc>
                <a:spcPct val="130000"/>
              </a:lnSpc>
            </a:pPr>
            <a:r>
              <a:rPr lang="en-US" altLang="zh-CN" sz="1800"/>
              <a:t>   objC.get_H();</a:t>
            </a:r>
          </a:p>
          <a:p>
            <a:pPr algn="l">
              <a:lnSpc>
                <a:spcPct val="130000"/>
              </a:lnSpc>
            </a:pPr>
            <a:r>
              <a:rPr lang="en-US" altLang="zh-CN" sz="1800"/>
              <a:t>   objC.make_V() ;</a:t>
            </a:r>
          </a:p>
          <a:p>
            <a:pPr algn="l">
              <a:lnSpc>
                <a:spcPct val="130000"/>
              </a:lnSpc>
            </a:pPr>
            <a:r>
              <a:rPr lang="en-US" altLang="zh-CN" sz="1800"/>
              <a:t>   cout &lt;&lt; "V = " &lt;&lt; objC.get_V() &lt;&lt; endl ;</a:t>
            </a:r>
          </a:p>
          <a:p>
            <a:pPr algn="l">
              <a:lnSpc>
                <a:spcPct val="130000"/>
              </a:lnSpc>
            </a:pPr>
            <a:r>
              <a:rPr lang="en-US" altLang="zh-CN" sz="1800"/>
              <a:t>}</a:t>
            </a:r>
          </a:p>
        </p:txBody>
      </p:sp>
      <p:grpSp>
        <p:nvGrpSpPr>
          <p:cNvPr id="544771" name="Group 3"/>
          <p:cNvGrpSpPr>
            <a:grpSpLocks/>
          </p:cNvGrpSpPr>
          <p:nvPr/>
        </p:nvGrpSpPr>
        <p:grpSpPr bwMode="auto">
          <a:xfrm>
            <a:off x="4006850" y="1143000"/>
            <a:ext cx="2317750" cy="381000"/>
            <a:chOff x="2380" y="864"/>
            <a:chExt cx="1460" cy="240"/>
          </a:xfrm>
        </p:grpSpPr>
        <p:sp>
          <p:nvSpPr>
            <p:cNvPr id="544772" name="Rectangle 4"/>
            <p:cNvSpPr>
              <a:spLocks noChangeArrowheads="1"/>
            </p:cNvSpPr>
            <p:nvPr/>
          </p:nvSpPr>
          <p:spPr bwMode="auto">
            <a:xfrm>
              <a:off x="3312" y="8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objA.y</a:t>
              </a:r>
            </a:p>
          </p:txBody>
        </p:sp>
        <p:sp>
          <p:nvSpPr>
            <p:cNvPr id="544773" name="Rectangle 5"/>
            <p:cNvSpPr>
              <a:spLocks noChangeArrowheads="1"/>
            </p:cNvSpPr>
            <p:nvPr/>
          </p:nvSpPr>
          <p:spPr bwMode="auto">
            <a:xfrm>
              <a:off x="2784" y="8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objA.x</a:t>
              </a:r>
            </a:p>
          </p:txBody>
        </p:sp>
        <p:sp>
          <p:nvSpPr>
            <p:cNvPr id="544774" name="Line 6"/>
            <p:cNvSpPr>
              <a:spLocks noChangeShapeType="1"/>
            </p:cNvSpPr>
            <p:nvPr/>
          </p:nvSpPr>
          <p:spPr bwMode="auto">
            <a:xfrm>
              <a:off x="2784" y="864"/>
              <a:ext cx="1056" cy="0"/>
            </a:xfrm>
            <a:prstGeom prst="line">
              <a:avLst/>
            </a:prstGeom>
            <a:noFill/>
            <a:ln w="12700">
              <a:solidFill>
                <a:schemeClr val="tx1"/>
              </a:solidFill>
              <a:round/>
              <a:headEnd/>
              <a:tailEnd/>
            </a:ln>
            <a:effectLst/>
          </p:spPr>
          <p:txBody>
            <a:bodyPr wrap="none" anchor="ctr"/>
            <a:lstStyle/>
            <a:p>
              <a:endParaRPr lang="zh-CN" altLang="en-US"/>
            </a:p>
          </p:txBody>
        </p:sp>
        <p:sp>
          <p:nvSpPr>
            <p:cNvPr id="544775" name="Line 7"/>
            <p:cNvSpPr>
              <a:spLocks noChangeShapeType="1"/>
            </p:cNvSpPr>
            <p:nvPr/>
          </p:nvSpPr>
          <p:spPr bwMode="auto">
            <a:xfrm>
              <a:off x="2784"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4776" name="Line 8"/>
            <p:cNvSpPr>
              <a:spLocks noChangeShapeType="1"/>
            </p:cNvSpPr>
            <p:nvPr/>
          </p:nvSpPr>
          <p:spPr bwMode="auto">
            <a:xfrm>
              <a:off x="3312"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4777" name="Line 9"/>
            <p:cNvSpPr>
              <a:spLocks noChangeShapeType="1"/>
            </p:cNvSpPr>
            <p:nvPr/>
          </p:nvSpPr>
          <p:spPr bwMode="auto">
            <a:xfrm>
              <a:off x="3840"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4778" name="Line 10"/>
            <p:cNvSpPr>
              <a:spLocks noChangeShapeType="1"/>
            </p:cNvSpPr>
            <p:nvPr/>
          </p:nvSpPr>
          <p:spPr bwMode="auto">
            <a:xfrm>
              <a:off x="2784" y="1088"/>
              <a:ext cx="1056" cy="0"/>
            </a:xfrm>
            <a:prstGeom prst="line">
              <a:avLst/>
            </a:prstGeom>
            <a:noFill/>
            <a:ln w="12700">
              <a:solidFill>
                <a:schemeClr val="tx1"/>
              </a:solidFill>
              <a:round/>
              <a:headEnd/>
              <a:tailEnd/>
            </a:ln>
            <a:effectLst/>
          </p:spPr>
          <p:txBody>
            <a:bodyPr wrap="none" anchor="ctr"/>
            <a:lstStyle/>
            <a:p>
              <a:endParaRPr lang="zh-CN" altLang="en-US"/>
            </a:p>
          </p:txBody>
        </p:sp>
        <p:sp>
          <p:nvSpPr>
            <p:cNvPr id="544779" name="Text Box 11"/>
            <p:cNvSpPr txBox="1">
              <a:spLocks noChangeArrowheads="1"/>
            </p:cNvSpPr>
            <p:nvPr/>
          </p:nvSpPr>
          <p:spPr bwMode="auto">
            <a:xfrm>
              <a:off x="2380" y="873"/>
              <a:ext cx="420" cy="231"/>
            </a:xfrm>
            <a:prstGeom prst="rect">
              <a:avLst/>
            </a:prstGeom>
            <a:noFill/>
            <a:ln w="9525">
              <a:noFill/>
              <a:miter lim="800000"/>
              <a:headEnd/>
              <a:tailEnd/>
            </a:ln>
            <a:effectLst/>
          </p:spPr>
          <p:txBody>
            <a:bodyPr wrap="none">
              <a:spAutoFit/>
            </a:bodyPr>
            <a:lstStyle/>
            <a:p>
              <a:pPr algn="l"/>
              <a:r>
                <a:rPr lang="en-US" altLang="zh-CN" sz="1800" b="1"/>
                <a:t>objA</a:t>
              </a:r>
            </a:p>
          </p:txBody>
        </p:sp>
      </p:grpSp>
      <p:grpSp>
        <p:nvGrpSpPr>
          <p:cNvPr id="544780" name="Group 12"/>
          <p:cNvGrpSpPr>
            <a:grpSpLocks/>
          </p:cNvGrpSpPr>
          <p:nvPr/>
        </p:nvGrpSpPr>
        <p:grpSpPr bwMode="auto">
          <a:xfrm>
            <a:off x="3962400" y="1766888"/>
            <a:ext cx="3200400" cy="366712"/>
            <a:chOff x="2352" y="1257"/>
            <a:chExt cx="2016" cy="231"/>
          </a:xfrm>
        </p:grpSpPr>
        <p:sp>
          <p:nvSpPr>
            <p:cNvPr id="544781" name="Rectangle 13"/>
            <p:cNvSpPr>
              <a:spLocks noChangeArrowheads="1"/>
            </p:cNvSpPr>
            <p:nvPr/>
          </p:nvSpPr>
          <p:spPr bwMode="auto">
            <a:xfrm>
              <a:off x="3840" y="1264"/>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objB.s</a:t>
              </a:r>
            </a:p>
          </p:txBody>
        </p:sp>
        <p:sp>
          <p:nvSpPr>
            <p:cNvPr id="544782" name="Rectangle 14"/>
            <p:cNvSpPr>
              <a:spLocks noChangeArrowheads="1"/>
            </p:cNvSpPr>
            <p:nvPr/>
          </p:nvSpPr>
          <p:spPr bwMode="auto">
            <a:xfrm>
              <a:off x="3312" y="12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objB.y</a:t>
              </a:r>
            </a:p>
          </p:txBody>
        </p:sp>
        <p:sp>
          <p:nvSpPr>
            <p:cNvPr id="544783" name="Rectangle 15"/>
            <p:cNvSpPr>
              <a:spLocks noChangeArrowheads="1"/>
            </p:cNvSpPr>
            <p:nvPr/>
          </p:nvSpPr>
          <p:spPr bwMode="auto">
            <a:xfrm>
              <a:off x="2784" y="12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objB.x</a:t>
              </a:r>
            </a:p>
          </p:txBody>
        </p:sp>
        <p:sp>
          <p:nvSpPr>
            <p:cNvPr id="544784" name="Line 16"/>
            <p:cNvSpPr>
              <a:spLocks noChangeShapeType="1"/>
            </p:cNvSpPr>
            <p:nvPr/>
          </p:nvSpPr>
          <p:spPr bwMode="auto">
            <a:xfrm>
              <a:off x="2784" y="1264"/>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544785" name="Line 17"/>
            <p:cNvSpPr>
              <a:spLocks noChangeShapeType="1"/>
            </p:cNvSpPr>
            <p:nvPr/>
          </p:nvSpPr>
          <p:spPr bwMode="auto">
            <a:xfrm>
              <a:off x="2784"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4786" name="Line 18"/>
            <p:cNvSpPr>
              <a:spLocks noChangeShapeType="1"/>
            </p:cNvSpPr>
            <p:nvPr/>
          </p:nvSpPr>
          <p:spPr bwMode="auto">
            <a:xfrm>
              <a:off x="3312"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4787" name="Line 19"/>
            <p:cNvSpPr>
              <a:spLocks noChangeShapeType="1"/>
            </p:cNvSpPr>
            <p:nvPr/>
          </p:nvSpPr>
          <p:spPr bwMode="auto">
            <a:xfrm>
              <a:off x="4368"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4788" name="Line 20"/>
            <p:cNvSpPr>
              <a:spLocks noChangeShapeType="1"/>
            </p:cNvSpPr>
            <p:nvPr/>
          </p:nvSpPr>
          <p:spPr bwMode="auto">
            <a:xfrm>
              <a:off x="2784" y="1488"/>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544789" name="Line 21"/>
            <p:cNvSpPr>
              <a:spLocks noChangeShapeType="1"/>
            </p:cNvSpPr>
            <p:nvPr/>
          </p:nvSpPr>
          <p:spPr bwMode="auto">
            <a:xfrm>
              <a:off x="3840"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4790" name="Text Box 22"/>
            <p:cNvSpPr txBox="1">
              <a:spLocks noChangeArrowheads="1"/>
            </p:cNvSpPr>
            <p:nvPr/>
          </p:nvSpPr>
          <p:spPr bwMode="auto">
            <a:xfrm>
              <a:off x="2352" y="1257"/>
              <a:ext cx="412" cy="231"/>
            </a:xfrm>
            <a:prstGeom prst="rect">
              <a:avLst/>
            </a:prstGeom>
            <a:noFill/>
            <a:ln w="9525">
              <a:noFill/>
              <a:miter lim="800000"/>
              <a:headEnd/>
              <a:tailEnd/>
            </a:ln>
            <a:effectLst/>
          </p:spPr>
          <p:txBody>
            <a:bodyPr wrap="none">
              <a:spAutoFit/>
            </a:bodyPr>
            <a:lstStyle/>
            <a:p>
              <a:pPr algn="l"/>
              <a:r>
                <a:rPr lang="en-US" altLang="zh-CN" sz="1800" b="1"/>
                <a:t>objB</a:t>
              </a:r>
            </a:p>
          </p:txBody>
        </p:sp>
      </p:grpSp>
      <p:sp>
        <p:nvSpPr>
          <p:cNvPr id="544791" name="Text Box 23"/>
          <p:cNvSpPr txBox="1">
            <a:spLocks noChangeArrowheads="1"/>
          </p:cNvSpPr>
          <p:nvPr/>
        </p:nvSpPr>
        <p:spPr bwMode="auto">
          <a:xfrm>
            <a:off x="4921250" y="762000"/>
            <a:ext cx="1174750" cy="366713"/>
          </a:xfrm>
          <a:prstGeom prst="rect">
            <a:avLst/>
          </a:prstGeom>
          <a:noFill/>
          <a:ln w="9525">
            <a:noFill/>
            <a:miter lim="800000"/>
            <a:headEnd/>
            <a:tailEnd/>
          </a:ln>
          <a:effectLst/>
        </p:spPr>
        <p:txBody>
          <a:bodyPr>
            <a:spAutoFit/>
          </a:bodyPr>
          <a:lstStyle/>
          <a:p>
            <a:pPr algn="l"/>
            <a:r>
              <a:rPr lang="en-US" altLang="zh-CN" sz="1800" b="1"/>
              <a:t>x             y  </a:t>
            </a:r>
          </a:p>
        </p:txBody>
      </p:sp>
      <p:sp>
        <p:nvSpPr>
          <p:cNvPr id="544792" name="Text Box 24"/>
          <p:cNvSpPr txBox="1">
            <a:spLocks noChangeArrowheads="1"/>
          </p:cNvSpPr>
          <p:nvPr/>
        </p:nvSpPr>
        <p:spPr bwMode="auto">
          <a:xfrm>
            <a:off x="6584950" y="1447800"/>
            <a:ext cx="273050" cy="366713"/>
          </a:xfrm>
          <a:prstGeom prst="rect">
            <a:avLst/>
          </a:prstGeom>
          <a:noFill/>
          <a:ln w="9525">
            <a:noFill/>
            <a:miter lim="800000"/>
            <a:headEnd/>
            <a:tailEnd/>
          </a:ln>
          <a:effectLst/>
        </p:spPr>
        <p:txBody>
          <a:bodyPr wrap="none">
            <a:spAutoFit/>
          </a:bodyPr>
          <a:lstStyle/>
          <a:p>
            <a:r>
              <a:rPr lang="en-US" altLang="zh-CN" sz="1800" b="1"/>
              <a:t>s</a:t>
            </a:r>
          </a:p>
        </p:txBody>
      </p:sp>
      <p:grpSp>
        <p:nvGrpSpPr>
          <p:cNvPr id="544793" name="Group 25"/>
          <p:cNvGrpSpPr>
            <a:grpSpLocks/>
          </p:cNvGrpSpPr>
          <p:nvPr/>
        </p:nvGrpSpPr>
        <p:grpSpPr bwMode="auto">
          <a:xfrm>
            <a:off x="3962400" y="2057400"/>
            <a:ext cx="4876800" cy="685800"/>
            <a:chOff x="2496" y="1296"/>
            <a:chExt cx="3072" cy="432"/>
          </a:xfrm>
        </p:grpSpPr>
        <p:grpSp>
          <p:nvGrpSpPr>
            <p:cNvPr id="544794" name="Group 26"/>
            <p:cNvGrpSpPr>
              <a:grpSpLocks/>
            </p:cNvGrpSpPr>
            <p:nvPr/>
          </p:nvGrpSpPr>
          <p:grpSpPr bwMode="auto">
            <a:xfrm>
              <a:off x="2496" y="1497"/>
              <a:ext cx="3072" cy="231"/>
              <a:chOff x="2352" y="1641"/>
              <a:chExt cx="3072" cy="231"/>
            </a:xfrm>
          </p:grpSpPr>
          <p:sp>
            <p:nvSpPr>
              <p:cNvPr id="544795" name="Rectangle 27"/>
              <p:cNvSpPr>
                <a:spLocks noChangeArrowheads="1"/>
              </p:cNvSpPr>
              <p:nvPr/>
            </p:nvSpPr>
            <p:spPr bwMode="auto">
              <a:xfrm>
                <a:off x="4368" y="1648"/>
                <a:ext cx="528" cy="224"/>
              </a:xfrm>
              <a:prstGeom prst="rect">
                <a:avLst/>
              </a:prstGeom>
              <a:solidFill>
                <a:srgbClr val="99FF99"/>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objC.h</a:t>
                </a:r>
              </a:p>
            </p:txBody>
          </p:sp>
          <p:sp>
            <p:nvSpPr>
              <p:cNvPr id="544796" name="Rectangle 28"/>
              <p:cNvSpPr>
                <a:spLocks noChangeArrowheads="1"/>
              </p:cNvSpPr>
              <p:nvPr/>
            </p:nvSpPr>
            <p:spPr bwMode="auto">
              <a:xfrm>
                <a:off x="4896" y="1648"/>
                <a:ext cx="528" cy="224"/>
              </a:xfrm>
              <a:prstGeom prst="rect">
                <a:avLst/>
              </a:prstGeom>
              <a:solidFill>
                <a:srgbClr val="99FF99"/>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objC.v</a:t>
                </a:r>
              </a:p>
            </p:txBody>
          </p:sp>
          <p:sp>
            <p:nvSpPr>
              <p:cNvPr id="544797" name="Rectangle 29"/>
              <p:cNvSpPr>
                <a:spLocks noChangeArrowheads="1"/>
              </p:cNvSpPr>
              <p:nvPr/>
            </p:nvSpPr>
            <p:spPr bwMode="auto">
              <a:xfrm>
                <a:off x="3840" y="1648"/>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objC.s</a:t>
                </a:r>
              </a:p>
            </p:txBody>
          </p:sp>
          <p:sp>
            <p:nvSpPr>
              <p:cNvPr id="544798" name="Rectangle 30"/>
              <p:cNvSpPr>
                <a:spLocks noChangeArrowheads="1"/>
              </p:cNvSpPr>
              <p:nvPr/>
            </p:nvSpPr>
            <p:spPr bwMode="auto">
              <a:xfrm>
                <a:off x="3312" y="1648"/>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objC.y</a:t>
                </a:r>
              </a:p>
            </p:txBody>
          </p:sp>
          <p:sp>
            <p:nvSpPr>
              <p:cNvPr id="544799" name="Rectangle 31"/>
              <p:cNvSpPr>
                <a:spLocks noChangeArrowheads="1"/>
              </p:cNvSpPr>
              <p:nvPr/>
            </p:nvSpPr>
            <p:spPr bwMode="auto">
              <a:xfrm>
                <a:off x="2784" y="1648"/>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objC.x</a:t>
                </a:r>
              </a:p>
            </p:txBody>
          </p:sp>
          <p:sp>
            <p:nvSpPr>
              <p:cNvPr id="544800" name="Line 32"/>
              <p:cNvSpPr>
                <a:spLocks noChangeShapeType="1"/>
              </p:cNvSpPr>
              <p:nvPr/>
            </p:nvSpPr>
            <p:spPr bwMode="auto">
              <a:xfrm>
                <a:off x="2784" y="1648"/>
                <a:ext cx="2640" cy="0"/>
              </a:xfrm>
              <a:prstGeom prst="line">
                <a:avLst/>
              </a:prstGeom>
              <a:noFill/>
              <a:ln w="12700">
                <a:solidFill>
                  <a:schemeClr val="tx1"/>
                </a:solidFill>
                <a:round/>
                <a:headEnd/>
                <a:tailEnd/>
              </a:ln>
              <a:effectLst/>
            </p:spPr>
            <p:txBody>
              <a:bodyPr wrap="none" anchor="ctr"/>
              <a:lstStyle/>
              <a:p>
                <a:endParaRPr lang="zh-CN" altLang="en-US"/>
              </a:p>
            </p:txBody>
          </p:sp>
          <p:sp>
            <p:nvSpPr>
              <p:cNvPr id="544801" name="Line 33"/>
              <p:cNvSpPr>
                <a:spLocks noChangeShapeType="1"/>
              </p:cNvSpPr>
              <p:nvPr/>
            </p:nvSpPr>
            <p:spPr bwMode="auto">
              <a:xfrm>
                <a:off x="2784"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4802" name="Line 34"/>
              <p:cNvSpPr>
                <a:spLocks noChangeShapeType="1"/>
              </p:cNvSpPr>
              <p:nvPr/>
            </p:nvSpPr>
            <p:spPr bwMode="auto">
              <a:xfrm>
                <a:off x="3312"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4803" name="Line 35"/>
              <p:cNvSpPr>
                <a:spLocks noChangeShapeType="1"/>
              </p:cNvSpPr>
              <p:nvPr/>
            </p:nvSpPr>
            <p:spPr bwMode="auto">
              <a:xfrm>
                <a:off x="5424"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4804" name="Line 36"/>
              <p:cNvSpPr>
                <a:spLocks noChangeShapeType="1"/>
              </p:cNvSpPr>
              <p:nvPr/>
            </p:nvSpPr>
            <p:spPr bwMode="auto">
              <a:xfrm>
                <a:off x="2784" y="1872"/>
                <a:ext cx="2640" cy="0"/>
              </a:xfrm>
              <a:prstGeom prst="line">
                <a:avLst/>
              </a:prstGeom>
              <a:noFill/>
              <a:ln w="12700">
                <a:solidFill>
                  <a:schemeClr val="tx1"/>
                </a:solidFill>
                <a:round/>
                <a:headEnd/>
                <a:tailEnd/>
              </a:ln>
              <a:effectLst/>
            </p:spPr>
            <p:txBody>
              <a:bodyPr wrap="none" anchor="ctr"/>
              <a:lstStyle/>
              <a:p>
                <a:endParaRPr lang="zh-CN" altLang="en-US"/>
              </a:p>
            </p:txBody>
          </p:sp>
          <p:sp>
            <p:nvSpPr>
              <p:cNvPr id="544805" name="Line 37"/>
              <p:cNvSpPr>
                <a:spLocks noChangeShapeType="1"/>
              </p:cNvSpPr>
              <p:nvPr/>
            </p:nvSpPr>
            <p:spPr bwMode="auto">
              <a:xfrm>
                <a:off x="3840"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4806" name="Line 38"/>
              <p:cNvSpPr>
                <a:spLocks noChangeShapeType="1"/>
              </p:cNvSpPr>
              <p:nvPr/>
            </p:nvSpPr>
            <p:spPr bwMode="auto">
              <a:xfrm>
                <a:off x="4896"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4807" name="Line 39"/>
              <p:cNvSpPr>
                <a:spLocks noChangeShapeType="1"/>
              </p:cNvSpPr>
              <p:nvPr/>
            </p:nvSpPr>
            <p:spPr bwMode="auto">
              <a:xfrm>
                <a:off x="4368"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4808" name="Text Box 40"/>
              <p:cNvSpPr txBox="1">
                <a:spLocks noChangeArrowheads="1"/>
              </p:cNvSpPr>
              <p:nvPr/>
            </p:nvSpPr>
            <p:spPr bwMode="auto">
              <a:xfrm>
                <a:off x="2352" y="1641"/>
                <a:ext cx="420" cy="231"/>
              </a:xfrm>
              <a:prstGeom prst="rect">
                <a:avLst/>
              </a:prstGeom>
              <a:noFill/>
              <a:ln w="9525">
                <a:noFill/>
                <a:miter lim="800000"/>
                <a:headEnd/>
                <a:tailEnd/>
              </a:ln>
              <a:effectLst/>
            </p:spPr>
            <p:txBody>
              <a:bodyPr wrap="none">
                <a:spAutoFit/>
              </a:bodyPr>
              <a:lstStyle/>
              <a:p>
                <a:pPr algn="l"/>
                <a:r>
                  <a:rPr lang="en-US" altLang="zh-CN" sz="1800" b="1"/>
                  <a:t>objC</a:t>
                </a:r>
              </a:p>
            </p:txBody>
          </p:sp>
        </p:grpSp>
        <p:sp>
          <p:nvSpPr>
            <p:cNvPr id="544809" name="Text Box 41"/>
            <p:cNvSpPr txBox="1">
              <a:spLocks noChangeArrowheads="1"/>
            </p:cNvSpPr>
            <p:nvPr/>
          </p:nvSpPr>
          <p:spPr bwMode="auto">
            <a:xfrm>
              <a:off x="4684" y="1296"/>
              <a:ext cx="740" cy="231"/>
            </a:xfrm>
            <a:prstGeom prst="rect">
              <a:avLst/>
            </a:prstGeom>
            <a:noFill/>
            <a:ln w="9525">
              <a:noFill/>
              <a:miter lim="800000"/>
              <a:headEnd/>
              <a:tailEnd/>
            </a:ln>
            <a:effectLst/>
          </p:spPr>
          <p:txBody>
            <a:bodyPr>
              <a:spAutoFit/>
            </a:bodyPr>
            <a:lstStyle/>
            <a:p>
              <a:pPr algn="l"/>
              <a:r>
                <a:rPr lang="en-US" altLang="zh-CN" sz="1800" b="1"/>
                <a:t>h             v  </a:t>
              </a:r>
            </a:p>
          </p:txBody>
        </p:sp>
      </p:grpSp>
      <p:sp>
        <p:nvSpPr>
          <p:cNvPr id="544810" name="Rectangle 42"/>
          <p:cNvSpPr>
            <a:spLocks noGrp="1" noChangeArrowheads="1"/>
          </p:cNvSpPr>
          <p:nvPr>
            <p:ph type="title" idx="4294967295"/>
          </p:nvPr>
        </p:nvSpPr>
        <p:spPr>
          <a:xfrm>
            <a:off x="838200" y="533400"/>
            <a:ext cx="7543800" cy="1143000"/>
          </a:xfrm>
          <a:prstGeom prst="rect">
            <a:avLst/>
          </a:prstGeom>
        </p:spPr>
        <p:txBody>
          <a:bodyPr/>
          <a:lstStyle/>
          <a:p>
            <a:r>
              <a:rPr lang="en-US" altLang="zh-CN" sz="100" dirty="0">
                <a:solidFill>
                  <a:schemeClr val="bg1"/>
                </a:solidFill>
                <a:latin typeface="宋体" pitchFamily="2" charset="-122"/>
              </a:rPr>
              <a:t>8.2.1  </a:t>
            </a:r>
            <a:r>
              <a:rPr lang="zh-CN" altLang="en-US" sz="100" dirty="0">
                <a:solidFill>
                  <a:schemeClr val="bg1"/>
                </a:solidFill>
                <a:latin typeface="宋体" pitchFamily="2" charset="-122"/>
              </a:rPr>
              <a:t>访问控制</a:t>
            </a:r>
            <a:endParaRPr lang="zh-CN" altLang="en-US" sz="100" dirty="0">
              <a:solidFill>
                <a:schemeClr val="bg1"/>
              </a:solidFill>
            </a:endParaRPr>
          </a:p>
        </p:txBody>
      </p:sp>
      <p:sp>
        <p:nvSpPr>
          <p:cNvPr id="544812" name="Rectangle 44"/>
          <p:cNvSpPr>
            <a:spLocks noChangeArrowheads="1"/>
          </p:cNvSpPr>
          <p:nvPr/>
        </p:nvSpPr>
        <p:spPr bwMode="auto">
          <a:xfrm>
            <a:off x="5986278" y="381000"/>
            <a:ext cx="2776722" cy="430887"/>
          </a:xfrm>
          <a:prstGeom prst="rect">
            <a:avLst/>
          </a:prstGeom>
          <a:noFill/>
          <a:ln w="9525">
            <a:noFill/>
            <a:miter lim="800000"/>
            <a:headEnd/>
            <a:tailEnd/>
          </a:ln>
          <a:effectLst/>
        </p:spPr>
        <p:txBody>
          <a:bodyPr wrap="none">
            <a:spAutoFit/>
          </a:bodyPr>
          <a:lstStyle/>
          <a:p>
            <a:pPr algn="r">
              <a:lnSpc>
                <a:spcPct val="110000"/>
              </a:lnSpc>
            </a:pPr>
            <a:r>
              <a:rPr lang="zh-CN" altLang="en-US" sz="2000" b="1" i="1" dirty="0">
                <a:solidFill>
                  <a:srgbClr val="008000"/>
                </a:solidFill>
              </a:rPr>
              <a:t>例</a:t>
            </a:r>
            <a:r>
              <a:rPr lang="en-US" altLang="zh-CN" sz="2000" b="1" i="1" dirty="0">
                <a:solidFill>
                  <a:srgbClr val="008000"/>
                </a:solidFill>
              </a:rPr>
              <a:t>8-1  </a:t>
            </a:r>
            <a:r>
              <a:rPr lang="zh-CN" altLang="en-US" sz="2000" b="1" i="1" dirty="0">
                <a:solidFill>
                  <a:srgbClr val="008000"/>
                </a:solidFill>
              </a:rPr>
              <a:t>公有继承的测试</a:t>
            </a:r>
            <a:r>
              <a:rPr lang="zh-CN" altLang="en-US" sz="18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544793"/>
                                        </p:tgtEl>
                                        <p:attrNameLst>
                                          <p:attrName>style.visibility</p:attrName>
                                        </p:attrNameLst>
                                      </p:cBhvr>
                                      <p:to>
                                        <p:strVal val="visible"/>
                                      </p:to>
                                    </p:set>
                                    <p:anim calcmode="lin" valueType="num">
                                      <p:cBhvr>
                                        <p:cTn id="7" dur="500" fill="hold"/>
                                        <p:tgtEl>
                                          <p:spTgt spid="544793"/>
                                        </p:tgtEl>
                                        <p:attrNameLst>
                                          <p:attrName>ppt_x</p:attrName>
                                        </p:attrNameLst>
                                      </p:cBhvr>
                                      <p:tavLst>
                                        <p:tav tm="0">
                                          <p:val>
                                            <p:strVal val="#ppt_x-#ppt_w/2"/>
                                          </p:val>
                                        </p:tav>
                                        <p:tav tm="100000">
                                          <p:val>
                                            <p:strVal val="#ppt_x"/>
                                          </p:val>
                                        </p:tav>
                                      </p:tavLst>
                                    </p:anim>
                                    <p:anim calcmode="lin" valueType="num">
                                      <p:cBhvr>
                                        <p:cTn id="8" dur="500" fill="hold"/>
                                        <p:tgtEl>
                                          <p:spTgt spid="544793"/>
                                        </p:tgtEl>
                                        <p:attrNameLst>
                                          <p:attrName>ppt_y</p:attrName>
                                        </p:attrNameLst>
                                      </p:cBhvr>
                                      <p:tavLst>
                                        <p:tav tm="0">
                                          <p:val>
                                            <p:strVal val="#ppt_y"/>
                                          </p:val>
                                        </p:tav>
                                        <p:tav tm="100000">
                                          <p:val>
                                            <p:strVal val="#ppt_y"/>
                                          </p:val>
                                        </p:tav>
                                      </p:tavLst>
                                    </p:anim>
                                    <p:anim calcmode="lin" valueType="num">
                                      <p:cBhvr>
                                        <p:cTn id="9" dur="500" fill="hold"/>
                                        <p:tgtEl>
                                          <p:spTgt spid="544793"/>
                                        </p:tgtEl>
                                        <p:attrNameLst>
                                          <p:attrName>ppt_w</p:attrName>
                                        </p:attrNameLst>
                                      </p:cBhvr>
                                      <p:tavLst>
                                        <p:tav tm="0">
                                          <p:val>
                                            <p:fltVal val="0"/>
                                          </p:val>
                                        </p:tav>
                                        <p:tav tm="100000">
                                          <p:val>
                                            <p:strVal val="#ppt_w"/>
                                          </p:val>
                                        </p:tav>
                                      </p:tavLst>
                                    </p:anim>
                                    <p:anim calcmode="lin" valueType="num">
                                      <p:cBhvr>
                                        <p:cTn id="10" dur="500" fill="hold"/>
                                        <p:tgtEl>
                                          <p:spTgt spid="54479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Text Box 2"/>
          <p:cNvSpPr txBox="1">
            <a:spLocks noChangeArrowheads="1"/>
          </p:cNvSpPr>
          <p:nvPr/>
        </p:nvSpPr>
        <p:spPr bwMode="auto">
          <a:xfrm>
            <a:off x="517525" y="260350"/>
            <a:ext cx="4816475" cy="6164263"/>
          </a:xfrm>
          <a:prstGeom prst="rect">
            <a:avLst/>
          </a:prstGeom>
          <a:noFill/>
          <a:ln w="9525">
            <a:noFill/>
            <a:miter lim="800000"/>
            <a:headEnd/>
            <a:tailEnd/>
          </a:ln>
          <a:effectLst/>
        </p:spPr>
        <p:txBody>
          <a:bodyPr>
            <a:spAutoFit/>
          </a:bodyPr>
          <a:lstStyle/>
          <a:p>
            <a:pPr algn="l">
              <a:lnSpc>
                <a:spcPct val="130000"/>
              </a:lnSpc>
            </a:pPr>
            <a:r>
              <a:rPr lang="en-US" altLang="zh-CN" sz="1800"/>
              <a:t>int main()</a:t>
            </a:r>
          </a:p>
          <a:p>
            <a:pPr algn="l">
              <a:lnSpc>
                <a:spcPct val="130000"/>
              </a:lnSpc>
            </a:pPr>
            <a:r>
              <a:rPr lang="en-US" altLang="zh-CN" sz="1800"/>
              <a:t>{ A objA ;</a:t>
            </a:r>
          </a:p>
          <a:p>
            <a:pPr algn="l">
              <a:lnSpc>
                <a:spcPct val="130000"/>
              </a:lnSpc>
            </a:pPr>
            <a:r>
              <a:rPr lang="en-US" altLang="zh-CN" sz="1800"/>
              <a:t>   B objB ;</a:t>
            </a:r>
          </a:p>
          <a:p>
            <a:pPr algn="l">
              <a:lnSpc>
                <a:spcPct val="130000"/>
              </a:lnSpc>
            </a:pPr>
            <a:r>
              <a:rPr lang="en-US" altLang="zh-CN" sz="1800"/>
              <a:t>   C objC ;</a:t>
            </a:r>
          </a:p>
          <a:p>
            <a:pPr algn="l">
              <a:lnSpc>
                <a:spcPct val="130000"/>
              </a:lnSpc>
            </a:pPr>
            <a:r>
              <a:rPr lang="en-US" altLang="zh-CN" sz="1800"/>
              <a:t>   cout &lt;&lt; "It is object_A :\n" ;</a:t>
            </a:r>
          </a:p>
          <a:p>
            <a:pPr algn="l">
              <a:lnSpc>
                <a:spcPct val="130000"/>
              </a:lnSpc>
            </a:pPr>
            <a:r>
              <a:rPr lang="en-US" altLang="zh-CN" sz="1800"/>
              <a:t>   </a:t>
            </a:r>
            <a:r>
              <a:rPr lang="en-US" altLang="zh-CN" sz="1800" b="1">
                <a:solidFill>
                  <a:srgbClr val="0000FF"/>
                </a:solidFill>
              </a:rPr>
              <a:t>objA.get_XY() ;</a:t>
            </a:r>
          </a:p>
          <a:p>
            <a:pPr algn="l">
              <a:lnSpc>
                <a:spcPct val="130000"/>
              </a:lnSpc>
            </a:pPr>
            <a:r>
              <a:rPr lang="en-US" altLang="zh-CN" sz="1800" b="1">
                <a:solidFill>
                  <a:srgbClr val="0000FF"/>
                </a:solidFill>
              </a:rPr>
              <a:t>   objA.put_XY() ;</a:t>
            </a:r>
          </a:p>
          <a:p>
            <a:pPr algn="l">
              <a:lnSpc>
                <a:spcPct val="130000"/>
              </a:lnSpc>
            </a:pPr>
            <a:r>
              <a:rPr lang="en-US" altLang="zh-CN" sz="1800"/>
              <a:t>   cout &lt;&lt; "It is object_B :\n" ;</a:t>
            </a:r>
          </a:p>
          <a:p>
            <a:pPr algn="l">
              <a:lnSpc>
                <a:spcPct val="130000"/>
              </a:lnSpc>
            </a:pPr>
            <a:r>
              <a:rPr lang="en-US" altLang="zh-CN" sz="1800"/>
              <a:t>   objB.get_XY() ;</a:t>
            </a:r>
          </a:p>
          <a:p>
            <a:pPr algn="l">
              <a:lnSpc>
                <a:spcPct val="130000"/>
              </a:lnSpc>
            </a:pPr>
            <a:r>
              <a:rPr lang="en-US" altLang="zh-CN" sz="1800"/>
              <a:t>   objB.make_S() ;</a:t>
            </a:r>
          </a:p>
          <a:p>
            <a:pPr algn="l">
              <a:lnSpc>
                <a:spcPct val="130000"/>
              </a:lnSpc>
            </a:pPr>
            <a:r>
              <a:rPr lang="en-US" altLang="zh-CN" sz="1800"/>
              <a:t>   cout &lt;&lt; "S = " &lt;&lt; objB.get_S() &lt;&lt; endl ;</a:t>
            </a:r>
          </a:p>
          <a:p>
            <a:pPr algn="l">
              <a:lnSpc>
                <a:spcPct val="130000"/>
              </a:lnSpc>
            </a:pPr>
            <a:r>
              <a:rPr lang="en-US" altLang="zh-CN" sz="1800"/>
              <a:t>   cout &lt;&lt; "It is object_C :\n" ;</a:t>
            </a:r>
          </a:p>
          <a:p>
            <a:pPr algn="l">
              <a:lnSpc>
                <a:spcPct val="130000"/>
              </a:lnSpc>
            </a:pPr>
            <a:r>
              <a:rPr lang="en-US" altLang="zh-CN" sz="1800"/>
              <a:t>   objC.get_XY() ;</a:t>
            </a:r>
          </a:p>
          <a:p>
            <a:pPr algn="l">
              <a:lnSpc>
                <a:spcPct val="130000"/>
              </a:lnSpc>
            </a:pPr>
            <a:r>
              <a:rPr lang="en-US" altLang="zh-CN" sz="1800"/>
              <a:t>   objC.get_H();</a:t>
            </a:r>
          </a:p>
          <a:p>
            <a:pPr algn="l">
              <a:lnSpc>
                <a:spcPct val="130000"/>
              </a:lnSpc>
            </a:pPr>
            <a:r>
              <a:rPr lang="en-US" altLang="zh-CN" sz="1800"/>
              <a:t>   objC.make_V() ;</a:t>
            </a:r>
          </a:p>
          <a:p>
            <a:pPr algn="l">
              <a:lnSpc>
                <a:spcPct val="130000"/>
              </a:lnSpc>
            </a:pPr>
            <a:r>
              <a:rPr lang="en-US" altLang="zh-CN" sz="1800"/>
              <a:t>   cout &lt;&lt; "V = " &lt;&lt; objC.get_V() &lt;&lt; endl ;</a:t>
            </a:r>
          </a:p>
          <a:p>
            <a:pPr algn="l">
              <a:lnSpc>
                <a:spcPct val="130000"/>
              </a:lnSpc>
            </a:pPr>
            <a:r>
              <a:rPr lang="en-US" altLang="zh-CN" sz="1800"/>
              <a:t>}</a:t>
            </a:r>
          </a:p>
        </p:txBody>
      </p:sp>
      <p:grpSp>
        <p:nvGrpSpPr>
          <p:cNvPr id="545795" name="Group 3"/>
          <p:cNvGrpSpPr>
            <a:grpSpLocks/>
          </p:cNvGrpSpPr>
          <p:nvPr/>
        </p:nvGrpSpPr>
        <p:grpSpPr bwMode="auto">
          <a:xfrm>
            <a:off x="4006850" y="1143000"/>
            <a:ext cx="2317750" cy="381000"/>
            <a:chOff x="2380" y="864"/>
            <a:chExt cx="1460" cy="240"/>
          </a:xfrm>
        </p:grpSpPr>
        <p:sp>
          <p:nvSpPr>
            <p:cNvPr id="545796" name="Rectangle 4"/>
            <p:cNvSpPr>
              <a:spLocks noChangeArrowheads="1"/>
            </p:cNvSpPr>
            <p:nvPr/>
          </p:nvSpPr>
          <p:spPr bwMode="auto">
            <a:xfrm>
              <a:off x="3312" y="8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i="1">
                  <a:solidFill>
                    <a:srgbClr val="0000FF"/>
                  </a:solidFill>
                </a:rPr>
                <a:t>objA.y</a:t>
              </a:r>
            </a:p>
          </p:txBody>
        </p:sp>
        <p:sp>
          <p:nvSpPr>
            <p:cNvPr id="545797" name="Rectangle 5"/>
            <p:cNvSpPr>
              <a:spLocks noChangeArrowheads="1"/>
            </p:cNvSpPr>
            <p:nvPr/>
          </p:nvSpPr>
          <p:spPr bwMode="auto">
            <a:xfrm>
              <a:off x="2784" y="8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i="1">
                  <a:solidFill>
                    <a:srgbClr val="0000FF"/>
                  </a:solidFill>
                </a:rPr>
                <a:t>objA.x</a:t>
              </a:r>
            </a:p>
          </p:txBody>
        </p:sp>
        <p:sp>
          <p:nvSpPr>
            <p:cNvPr id="545798" name="Line 6"/>
            <p:cNvSpPr>
              <a:spLocks noChangeShapeType="1"/>
            </p:cNvSpPr>
            <p:nvPr/>
          </p:nvSpPr>
          <p:spPr bwMode="auto">
            <a:xfrm>
              <a:off x="2784" y="864"/>
              <a:ext cx="1056" cy="0"/>
            </a:xfrm>
            <a:prstGeom prst="line">
              <a:avLst/>
            </a:prstGeom>
            <a:noFill/>
            <a:ln w="12700">
              <a:solidFill>
                <a:schemeClr val="tx1"/>
              </a:solidFill>
              <a:round/>
              <a:headEnd/>
              <a:tailEnd/>
            </a:ln>
            <a:effectLst/>
          </p:spPr>
          <p:txBody>
            <a:bodyPr wrap="none" anchor="ctr"/>
            <a:lstStyle/>
            <a:p>
              <a:endParaRPr lang="zh-CN" altLang="en-US"/>
            </a:p>
          </p:txBody>
        </p:sp>
        <p:sp>
          <p:nvSpPr>
            <p:cNvPr id="545799" name="Line 7"/>
            <p:cNvSpPr>
              <a:spLocks noChangeShapeType="1"/>
            </p:cNvSpPr>
            <p:nvPr/>
          </p:nvSpPr>
          <p:spPr bwMode="auto">
            <a:xfrm>
              <a:off x="2784"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5800" name="Line 8"/>
            <p:cNvSpPr>
              <a:spLocks noChangeShapeType="1"/>
            </p:cNvSpPr>
            <p:nvPr/>
          </p:nvSpPr>
          <p:spPr bwMode="auto">
            <a:xfrm>
              <a:off x="3312"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5801" name="Line 9"/>
            <p:cNvSpPr>
              <a:spLocks noChangeShapeType="1"/>
            </p:cNvSpPr>
            <p:nvPr/>
          </p:nvSpPr>
          <p:spPr bwMode="auto">
            <a:xfrm>
              <a:off x="3840"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5802" name="Line 10"/>
            <p:cNvSpPr>
              <a:spLocks noChangeShapeType="1"/>
            </p:cNvSpPr>
            <p:nvPr/>
          </p:nvSpPr>
          <p:spPr bwMode="auto">
            <a:xfrm>
              <a:off x="2784" y="1088"/>
              <a:ext cx="1056" cy="0"/>
            </a:xfrm>
            <a:prstGeom prst="line">
              <a:avLst/>
            </a:prstGeom>
            <a:noFill/>
            <a:ln w="12700">
              <a:solidFill>
                <a:schemeClr val="tx1"/>
              </a:solidFill>
              <a:round/>
              <a:headEnd/>
              <a:tailEnd/>
            </a:ln>
            <a:effectLst/>
          </p:spPr>
          <p:txBody>
            <a:bodyPr wrap="none" anchor="ctr"/>
            <a:lstStyle/>
            <a:p>
              <a:endParaRPr lang="zh-CN" altLang="en-US"/>
            </a:p>
          </p:txBody>
        </p:sp>
        <p:sp>
          <p:nvSpPr>
            <p:cNvPr id="545803" name="Text Box 11"/>
            <p:cNvSpPr txBox="1">
              <a:spLocks noChangeArrowheads="1"/>
            </p:cNvSpPr>
            <p:nvPr/>
          </p:nvSpPr>
          <p:spPr bwMode="auto">
            <a:xfrm>
              <a:off x="2380" y="873"/>
              <a:ext cx="420" cy="231"/>
            </a:xfrm>
            <a:prstGeom prst="rect">
              <a:avLst/>
            </a:prstGeom>
            <a:noFill/>
            <a:ln w="9525">
              <a:noFill/>
              <a:miter lim="800000"/>
              <a:headEnd/>
              <a:tailEnd/>
            </a:ln>
            <a:effectLst/>
          </p:spPr>
          <p:txBody>
            <a:bodyPr wrap="none">
              <a:spAutoFit/>
            </a:bodyPr>
            <a:lstStyle/>
            <a:p>
              <a:pPr algn="l"/>
              <a:r>
                <a:rPr lang="en-US" altLang="zh-CN" sz="1800" b="1"/>
                <a:t>objA</a:t>
              </a:r>
            </a:p>
          </p:txBody>
        </p:sp>
      </p:grpSp>
      <p:grpSp>
        <p:nvGrpSpPr>
          <p:cNvPr id="545804" name="Group 12"/>
          <p:cNvGrpSpPr>
            <a:grpSpLocks/>
          </p:cNvGrpSpPr>
          <p:nvPr/>
        </p:nvGrpSpPr>
        <p:grpSpPr bwMode="auto">
          <a:xfrm>
            <a:off x="3962400" y="1766888"/>
            <a:ext cx="3200400" cy="366712"/>
            <a:chOff x="2352" y="1257"/>
            <a:chExt cx="2016" cy="231"/>
          </a:xfrm>
        </p:grpSpPr>
        <p:sp>
          <p:nvSpPr>
            <p:cNvPr id="545805" name="Rectangle 13"/>
            <p:cNvSpPr>
              <a:spLocks noChangeArrowheads="1"/>
            </p:cNvSpPr>
            <p:nvPr/>
          </p:nvSpPr>
          <p:spPr bwMode="auto">
            <a:xfrm>
              <a:off x="3840" y="1264"/>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objB.s</a:t>
              </a:r>
            </a:p>
          </p:txBody>
        </p:sp>
        <p:sp>
          <p:nvSpPr>
            <p:cNvPr id="545806" name="Rectangle 14"/>
            <p:cNvSpPr>
              <a:spLocks noChangeArrowheads="1"/>
            </p:cNvSpPr>
            <p:nvPr/>
          </p:nvSpPr>
          <p:spPr bwMode="auto">
            <a:xfrm>
              <a:off x="3312" y="12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objB.y</a:t>
              </a:r>
            </a:p>
          </p:txBody>
        </p:sp>
        <p:sp>
          <p:nvSpPr>
            <p:cNvPr id="545807" name="Rectangle 15"/>
            <p:cNvSpPr>
              <a:spLocks noChangeArrowheads="1"/>
            </p:cNvSpPr>
            <p:nvPr/>
          </p:nvSpPr>
          <p:spPr bwMode="auto">
            <a:xfrm>
              <a:off x="2784" y="12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objB.x</a:t>
              </a:r>
            </a:p>
          </p:txBody>
        </p:sp>
        <p:sp>
          <p:nvSpPr>
            <p:cNvPr id="545808" name="Line 16"/>
            <p:cNvSpPr>
              <a:spLocks noChangeShapeType="1"/>
            </p:cNvSpPr>
            <p:nvPr/>
          </p:nvSpPr>
          <p:spPr bwMode="auto">
            <a:xfrm>
              <a:off x="2784" y="1264"/>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545809" name="Line 17"/>
            <p:cNvSpPr>
              <a:spLocks noChangeShapeType="1"/>
            </p:cNvSpPr>
            <p:nvPr/>
          </p:nvSpPr>
          <p:spPr bwMode="auto">
            <a:xfrm>
              <a:off x="2784"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5810" name="Line 18"/>
            <p:cNvSpPr>
              <a:spLocks noChangeShapeType="1"/>
            </p:cNvSpPr>
            <p:nvPr/>
          </p:nvSpPr>
          <p:spPr bwMode="auto">
            <a:xfrm>
              <a:off x="3312"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5811" name="Line 19"/>
            <p:cNvSpPr>
              <a:spLocks noChangeShapeType="1"/>
            </p:cNvSpPr>
            <p:nvPr/>
          </p:nvSpPr>
          <p:spPr bwMode="auto">
            <a:xfrm>
              <a:off x="4368"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5812" name="Line 20"/>
            <p:cNvSpPr>
              <a:spLocks noChangeShapeType="1"/>
            </p:cNvSpPr>
            <p:nvPr/>
          </p:nvSpPr>
          <p:spPr bwMode="auto">
            <a:xfrm>
              <a:off x="2784" y="1488"/>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545813" name="Line 21"/>
            <p:cNvSpPr>
              <a:spLocks noChangeShapeType="1"/>
            </p:cNvSpPr>
            <p:nvPr/>
          </p:nvSpPr>
          <p:spPr bwMode="auto">
            <a:xfrm>
              <a:off x="3840"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5814" name="Text Box 22"/>
            <p:cNvSpPr txBox="1">
              <a:spLocks noChangeArrowheads="1"/>
            </p:cNvSpPr>
            <p:nvPr/>
          </p:nvSpPr>
          <p:spPr bwMode="auto">
            <a:xfrm>
              <a:off x="2352" y="1257"/>
              <a:ext cx="412" cy="231"/>
            </a:xfrm>
            <a:prstGeom prst="rect">
              <a:avLst/>
            </a:prstGeom>
            <a:noFill/>
            <a:ln w="9525">
              <a:noFill/>
              <a:miter lim="800000"/>
              <a:headEnd/>
              <a:tailEnd/>
            </a:ln>
            <a:effectLst/>
          </p:spPr>
          <p:txBody>
            <a:bodyPr wrap="none">
              <a:spAutoFit/>
            </a:bodyPr>
            <a:lstStyle/>
            <a:p>
              <a:pPr algn="l"/>
              <a:r>
                <a:rPr lang="en-US" altLang="zh-CN" sz="1800" b="1"/>
                <a:t>objB</a:t>
              </a:r>
            </a:p>
          </p:txBody>
        </p:sp>
      </p:grpSp>
      <p:grpSp>
        <p:nvGrpSpPr>
          <p:cNvPr id="545815" name="Group 23"/>
          <p:cNvGrpSpPr>
            <a:grpSpLocks/>
          </p:cNvGrpSpPr>
          <p:nvPr/>
        </p:nvGrpSpPr>
        <p:grpSpPr bwMode="auto">
          <a:xfrm>
            <a:off x="3962400" y="2376488"/>
            <a:ext cx="4876800" cy="366712"/>
            <a:chOff x="2352" y="1641"/>
            <a:chExt cx="3072" cy="231"/>
          </a:xfrm>
        </p:grpSpPr>
        <p:sp>
          <p:nvSpPr>
            <p:cNvPr id="545816" name="Rectangle 24"/>
            <p:cNvSpPr>
              <a:spLocks noChangeArrowheads="1"/>
            </p:cNvSpPr>
            <p:nvPr/>
          </p:nvSpPr>
          <p:spPr bwMode="auto">
            <a:xfrm>
              <a:off x="4368" y="1648"/>
              <a:ext cx="528" cy="224"/>
            </a:xfrm>
            <a:prstGeom prst="rect">
              <a:avLst/>
            </a:prstGeom>
            <a:solidFill>
              <a:srgbClr val="99FF99"/>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objC.h</a:t>
              </a:r>
            </a:p>
          </p:txBody>
        </p:sp>
        <p:sp>
          <p:nvSpPr>
            <p:cNvPr id="545817" name="Rectangle 25"/>
            <p:cNvSpPr>
              <a:spLocks noChangeArrowheads="1"/>
            </p:cNvSpPr>
            <p:nvPr/>
          </p:nvSpPr>
          <p:spPr bwMode="auto">
            <a:xfrm>
              <a:off x="4896" y="1648"/>
              <a:ext cx="528" cy="224"/>
            </a:xfrm>
            <a:prstGeom prst="rect">
              <a:avLst/>
            </a:prstGeom>
            <a:solidFill>
              <a:srgbClr val="99FF99"/>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objC.v</a:t>
              </a:r>
            </a:p>
          </p:txBody>
        </p:sp>
        <p:sp>
          <p:nvSpPr>
            <p:cNvPr id="545818" name="Rectangle 26"/>
            <p:cNvSpPr>
              <a:spLocks noChangeArrowheads="1"/>
            </p:cNvSpPr>
            <p:nvPr/>
          </p:nvSpPr>
          <p:spPr bwMode="auto">
            <a:xfrm>
              <a:off x="3840" y="1648"/>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objC.s</a:t>
              </a:r>
            </a:p>
          </p:txBody>
        </p:sp>
        <p:sp>
          <p:nvSpPr>
            <p:cNvPr id="545819" name="Rectangle 27"/>
            <p:cNvSpPr>
              <a:spLocks noChangeArrowheads="1"/>
            </p:cNvSpPr>
            <p:nvPr/>
          </p:nvSpPr>
          <p:spPr bwMode="auto">
            <a:xfrm>
              <a:off x="3312" y="1648"/>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objC.y</a:t>
              </a:r>
            </a:p>
          </p:txBody>
        </p:sp>
        <p:sp>
          <p:nvSpPr>
            <p:cNvPr id="545820" name="Rectangle 28"/>
            <p:cNvSpPr>
              <a:spLocks noChangeArrowheads="1"/>
            </p:cNvSpPr>
            <p:nvPr/>
          </p:nvSpPr>
          <p:spPr bwMode="auto">
            <a:xfrm>
              <a:off x="2784" y="1648"/>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objC.x</a:t>
              </a:r>
            </a:p>
          </p:txBody>
        </p:sp>
        <p:sp>
          <p:nvSpPr>
            <p:cNvPr id="545821" name="Line 29"/>
            <p:cNvSpPr>
              <a:spLocks noChangeShapeType="1"/>
            </p:cNvSpPr>
            <p:nvPr/>
          </p:nvSpPr>
          <p:spPr bwMode="auto">
            <a:xfrm>
              <a:off x="2784" y="1648"/>
              <a:ext cx="2640" cy="0"/>
            </a:xfrm>
            <a:prstGeom prst="line">
              <a:avLst/>
            </a:prstGeom>
            <a:noFill/>
            <a:ln w="12700">
              <a:solidFill>
                <a:schemeClr val="tx1"/>
              </a:solidFill>
              <a:round/>
              <a:headEnd/>
              <a:tailEnd/>
            </a:ln>
            <a:effectLst/>
          </p:spPr>
          <p:txBody>
            <a:bodyPr wrap="none" anchor="ctr"/>
            <a:lstStyle/>
            <a:p>
              <a:endParaRPr lang="zh-CN" altLang="en-US"/>
            </a:p>
          </p:txBody>
        </p:sp>
        <p:sp>
          <p:nvSpPr>
            <p:cNvPr id="545822" name="Line 30"/>
            <p:cNvSpPr>
              <a:spLocks noChangeShapeType="1"/>
            </p:cNvSpPr>
            <p:nvPr/>
          </p:nvSpPr>
          <p:spPr bwMode="auto">
            <a:xfrm>
              <a:off x="2784"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5823" name="Line 31"/>
            <p:cNvSpPr>
              <a:spLocks noChangeShapeType="1"/>
            </p:cNvSpPr>
            <p:nvPr/>
          </p:nvSpPr>
          <p:spPr bwMode="auto">
            <a:xfrm>
              <a:off x="3312"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5824" name="Line 32"/>
            <p:cNvSpPr>
              <a:spLocks noChangeShapeType="1"/>
            </p:cNvSpPr>
            <p:nvPr/>
          </p:nvSpPr>
          <p:spPr bwMode="auto">
            <a:xfrm>
              <a:off x="5424"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5825" name="Line 33"/>
            <p:cNvSpPr>
              <a:spLocks noChangeShapeType="1"/>
            </p:cNvSpPr>
            <p:nvPr/>
          </p:nvSpPr>
          <p:spPr bwMode="auto">
            <a:xfrm>
              <a:off x="2784" y="1872"/>
              <a:ext cx="2640" cy="0"/>
            </a:xfrm>
            <a:prstGeom prst="line">
              <a:avLst/>
            </a:prstGeom>
            <a:noFill/>
            <a:ln w="12700">
              <a:solidFill>
                <a:schemeClr val="tx1"/>
              </a:solidFill>
              <a:round/>
              <a:headEnd/>
              <a:tailEnd/>
            </a:ln>
            <a:effectLst/>
          </p:spPr>
          <p:txBody>
            <a:bodyPr wrap="none" anchor="ctr"/>
            <a:lstStyle/>
            <a:p>
              <a:endParaRPr lang="zh-CN" altLang="en-US"/>
            </a:p>
          </p:txBody>
        </p:sp>
        <p:sp>
          <p:nvSpPr>
            <p:cNvPr id="545826" name="Line 34"/>
            <p:cNvSpPr>
              <a:spLocks noChangeShapeType="1"/>
            </p:cNvSpPr>
            <p:nvPr/>
          </p:nvSpPr>
          <p:spPr bwMode="auto">
            <a:xfrm>
              <a:off x="3840"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5827" name="Line 35"/>
            <p:cNvSpPr>
              <a:spLocks noChangeShapeType="1"/>
            </p:cNvSpPr>
            <p:nvPr/>
          </p:nvSpPr>
          <p:spPr bwMode="auto">
            <a:xfrm>
              <a:off x="4896"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5828" name="Line 36"/>
            <p:cNvSpPr>
              <a:spLocks noChangeShapeType="1"/>
            </p:cNvSpPr>
            <p:nvPr/>
          </p:nvSpPr>
          <p:spPr bwMode="auto">
            <a:xfrm>
              <a:off x="4368"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5829" name="Text Box 37"/>
            <p:cNvSpPr txBox="1">
              <a:spLocks noChangeArrowheads="1"/>
            </p:cNvSpPr>
            <p:nvPr/>
          </p:nvSpPr>
          <p:spPr bwMode="auto">
            <a:xfrm>
              <a:off x="2352" y="1641"/>
              <a:ext cx="420" cy="231"/>
            </a:xfrm>
            <a:prstGeom prst="rect">
              <a:avLst/>
            </a:prstGeom>
            <a:noFill/>
            <a:ln w="9525">
              <a:noFill/>
              <a:miter lim="800000"/>
              <a:headEnd/>
              <a:tailEnd/>
            </a:ln>
            <a:effectLst/>
          </p:spPr>
          <p:txBody>
            <a:bodyPr wrap="none">
              <a:spAutoFit/>
            </a:bodyPr>
            <a:lstStyle/>
            <a:p>
              <a:pPr algn="l"/>
              <a:r>
                <a:rPr lang="en-US" altLang="zh-CN" sz="1800" b="1"/>
                <a:t>objC</a:t>
              </a:r>
            </a:p>
          </p:txBody>
        </p:sp>
      </p:grpSp>
      <p:sp>
        <p:nvSpPr>
          <p:cNvPr id="545830" name="AutoShape 38"/>
          <p:cNvSpPr>
            <a:spLocks/>
          </p:cNvSpPr>
          <p:nvPr/>
        </p:nvSpPr>
        <p:spPr bwMode="auto">
          <a:xfrm>
            <a:off x="4267200" y="3155950"/>
            <a:ext cx="2286000" cy="914400"/>
          </a:xfrm>
          <a:prstGeom prst="borderCallout2">
            <a:avLst>
              <a:gd name="adj1" fmla="val 12500"/>
              <a:gd name="adj2" fmla="val -3333"/>
              <a:gd name="adj3" fmla="val 12500"/>
              <a:gd name="adj4" fmla="val -20903"/>
              <a:gd name="adj5" fmla="val -63194"/>
              <a:gd name="adj6" fmla="val -77083"/>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对 </a:t>
            </a:r>
            <a:r>
              <a:rPr lang="en-US" altLang="zh-CN" sz="1800" b="1"/>
              <a:t>objA </a:t>
            </a:r>
            <a:r>
              <a:rPr lang="zh-CN" altLang="en-US" sz="1800" b="1"/>
              <a:t>的</a:t>
            </a:r>
          </a:p>
          <a:p>
            <a:pPr eaLnBrk="0" hangingPunct="0">
              <a:lnSpc>
                <a:spcPct val="70000"/>
              </a:lnSpc>
              <a:spcBef>
                <a:spcPct val="50000"/>
              </a:spcBef>
            </a:pPr>
            <a:r>
              <a:rPr lang="zh-CN" altLang="en-US" sz="1800" b="1"/>
              <a:t>数据成员操作</a:t>
            </a:r>
          </a:p>
        </p:txBody>
      </p:sp>
      <p:sp>
        <p:nvSpPr>
          <p:cNvPr id="545831" name="Text Box 39"/>
          <p:cNvSpPr txBox="1">
            <a:spLocks noChangeArrowheads="1"/>
          </p:cNvSpPr>
          <p:nvPr/>
        </p:nvSpPr>
        <p:spPr bwMode="auto">
          <a:xfrm>
            <a:off x="4921250" y="762000"/>
            <a:ext cx="1174750" cy="366713"/>
          </a:xfrm>
          <a:prstGeom prst="rect">
            <a:avLst/>
          </a:prstGeom>
          <a:noFill/>
          <a:ln w="9525">
            <a:noFill/>
            <a:miter lim="800000"/>
            <a:headEnd/>
            <a:tailEnd/>
          </a:ln>
          <a:effectLst/>
        </p:spPr>
        <p:txBody>
          <a:bodyPr>
            <a:spAutoFit/>
          </a:bodyPr>
          <a:lstStyle/>
          <a:p>
            <a:pPr algn="l"/>
            <a:r>
              <a:rPr lang="en-US" altLang="zh-CN" sz="1800" b="1"/>
              <a:t>x             y  </a:t>
            </a:r>
          </a:p>
        </p:txBody>
      </p:sp>
      <p:sp>
        <p:nvSpPr>
          <p:cNvPr id="545832" name="Text Box 40"/>
          <p:cNvSpPr txBox="1">
            <a:spLocks noChangeArrowheads="1"/>
          </p:cNvSpPr>
          <p:nvPr/>
        </p:nvSpPr>
        <p:spPr bwMode="auto">
          <a:xfrm>
            <a:off x="6584950" y="1447800"/>
            <a:ext cx="273050" cy="366713"/>
          </a:xfrm>
          <a:prstGeom prst="rect">
            <a:avLst/>
          </a:prstGeom>
          <a:noFill/>
          <a:ln w="9525">
            <a:noFill/>
            <a:miter lim="800000"/>
            <a:headEnd/>
            <a:tailEnd/>
          </a:ln>
          <a:effectLst/>
        </p:spPr>
        <p:txBody>
          <a:bodyPr wrap="none">
            <a:spAutoFit/>
          </a:bodyPr>
          <a:lstStyle/>
          <a:p>
            <a:r>
              <a:rPr lang="en-US" altLang="zh-CN" sz="1800" b="1"/>
              <a:t>s</a:t>
            </a:r>
          </a:p>
        </p:txBody>
      </p:sp>
      <p:sp>
        <p:nvSpPr>
          <p:cNvPr id="545833" name="Text Box 41"/>
          <p:cNvSpPr txBox="1">
            <a:spLocks noChangeArrowheads="1"/>
          </p:cNvSpPr>
          <p:nvPr/>
        </p:nvSpPr>
        <p:spPr bwMode="auto">
          <a:xfrm>
            <a:off x="7435850" y="2057400"/>
            <a:ext cx="1174750" cy="366713"/>
          </a:xfrm>
          <a:prstGeom prst="rect">
            <a:avLst/>
          </a:prstGeom>
          <a:noFill/>
          <a:ln w="9525">
            <a:noFill/>
            <a:miter lim="800000"/>
            <a:headEnd/>
            <a:tailEnd/>
          </a:ln>
          <a:effectLst/>
        </p:spPr>
        <p:txBody>
          <a:bodyPr>
            <a:spAutoFit/>
          </a:bodyPr>
          <a:lstStyle/>
          <a:p>
            <a:pPr algn="l"/>
            <a:r>
              <a:rPr lang="en-US" altLang="zh-CN" sz="1800" b="1"/>
              <a:t>h             v  </a:t>
            </a:r>
          </a:p>
        </p:txBody>
      </p:sp>
      <p:sp>
        <p:nvSpPr>
          <p:cNvPr id="545834" name="Rectangle 42"/>
          <p:cNvSpPr>
            <a:spLocks noGrp="1" noChangeArrowheads="1"/>
          </p:cNvSpPr>
          <p:nvPr>
            <p:ph type="title" idx="4294967295"/>
          </p:nvPr>
        </p:nvSpPr>
        <p:spPr>
          <a:xfrm>
            <a:off x="838200" y="533400"/>
            <a:ext cx="7543800" cy="1143000"/>
          </a:xfrm>
          <a:prstGeom prst="rect">
            <a:avLst/>
          </a:prstGeom>
        </p:spPr>
        <p:txBody>
          <a:bodyPr/>
          <a:lstStyle/>
          <a:p>
            <a:r>
              <a:rPr lang="en-US" altLang="zh-CN" sz="100" dirty="0">
                <a:solidFill>
                  <a:schemeClr val="bg1"/>
                </a:solidFill>
                <a:latin typeface="宋体" pitchFamily="2" charset="-122"/>
              </a:rPr>
              <a:t>8.2.1  </a:t>
            </a:r>
            <a:r>
              <a:rPr lang="zh-CN" altLang="en-US" sz="100" dirty="0">
                <a:solidFill>
                  <a:schemeClr val="bg1"/>
                </a:solidFill>
                <a:latin typeface="宋体" pitchFamily="2" charset="-122"/>
              </a:rPr>
              <a:t>访问控制</a:t>
            </a:r>
            <a:endParaRPr lang="zh-CN" altLang="en-US" sz="100" dirty="0">
              <a:solidFill>
                <a:schemeClr val="bg1"/>
              </a:solidFill>
            </a:endParaRPr>
          </a:p>
        </p:txBody>
      </p:sp>
      <p:sp>
        <p:nvSpPr>
          <p:cNvPr id="545836" name="Rectangle 44"/>
          <p:cNvSpPr>
            <a:spLocks noChangeArrowheads="1"/>
          </p:cNvSpPr>
          <p:nvPr/>
        </p:nvSpPr>
        <p:spPr bwMode="auto">
          <a:xfrm>
            <a:off x="5986278" y="381000"/>
            <a:ext cx="2776722" cy="430887"/>
          </a:xfrm>
          <a:prstGeom prst="rect">
            <a:avLst/>
          </a:prstGeom>
          <a:noFill/>
          <a:ln w="9525">
            <a:noFill/>
            <a:miter lim="800000"/>
            <a:headEnd/>
            <a:tailEnd/>
          </a:ln>
          <a:effectLst/>
        </p:spPr>
        <p:txBody>
          <a:bodyPr wrap="none">
            <a:spAutoFit/>
          </a:bodyPr>
          <a:lstStyle/>
          <a:p>
            <a:pPr algn="r">
              <a:lnSpc>
                <a:spcPct val="110000"/>
              </a:lnSpc>
            </a:pPr>
            <a:r>
              <a:rPr lang="zh-CN" altLang="en-US" sz="2000" b="1" i="1" dirty="0">
                <a:solidFill>
                  <a:srgbClr val="008000"/>
                </a:solidFill>
              </a:rPr>
              <a:t>例</a:t>
            </a:r>
            <a:r>
              <a:rPr lang="en-US" altLang="zh-CN" sz="2000" b="1" i="1" dirty="0">
                <a:solidFill>
                  <a:srgbClr val="008000"/>
                </a:solidFill>
              </a:rPr>
              <a:t>8-1  </a:t>
            </a:r>
            <a:r>
              <a:rPr lang="zh-CN" altLang="en-US" sz="2000" b="1" i="1" dirty="0">
                <a:solidFill>
                  <a:srgbClr val="008000"/>
                </a:solidFill>
              </a:rPr>
              <a:t>公有继承的测试</a:t>
            </a:r>
            <a:r>
              <a:rPr lang="zh-CN" altLang="en-US" sz="18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45830"/>
                                        </p:tgtEl>
                                        <p:attrNameLst>
                                          <p:attrName>style.visibility</p:attrName>
                                        </p:attrNameLst>
                                      </p:cBhvr>
                                      <p:to>
                                        <p:strVal val="visible"/>
                                      </p:to>
                                    </p:set>
                                    <p:animEffect transition="in" filter="barn(outHorizontal)">
                                      <p:cBhvr>
                                        <p:cTn id="7" dur="500"/>
                                        <p:tgtEl>
                                          <p:spTgt spid="5458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830"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28395" name="Picture 11" descr="face2"/>
          <p:cNvPicPr>
            <a:picLocks noChangeAspect="1" noChangeArrowheads="1"/>
          </p:cNvPicPr>
          <p:nvPr/>
        </p:nvPicPr>
        <p:blipFill>
          <a:blip r:embed="rId4">
            <a:lum bright="42000" contrast="-42000"/>
          </a:blip>
          <a:srcRect/>
          <a:stretch>
            <a:fillRect/>
          </a:stretch>
        </p:blipFill>
        <p:spPr bwMode="auto">
          <a:xfrm>
            <a:off x="0" y="0"/>
            <a:ext cx="9144000" cy="6858000"/>
          </a:xfrm>
          <a:prstGeom prst="rect">
            <a:avLst/>
          </a:prstGeom>
          <a:noFill/>
        </p:spPr>
      </p:pic>
      <p:sp>
        <p:nvSpPr>
          <p:cNvPr id="528396" name="Rectangle 12"/>
          <p:cNvSpPr>
            <a:spLocks noGrp="1" noChangeArrowheads="1"/>
          </p:cNvSpPr>
          <p:nvPr>
            <p:ph type="ctrTitle" idx="4294967295"/>
          </p:nvPr>
        </p:nvSpPr>
        <p:spPr>
          <a:xfrm>
            <a:off x="1906588" y="762000"/>
            <a:ext cx="5561012" cy="838200"/>
          </a:xfrm>
          <a:prstGeom prst="rect">
            <a:avLst/>
          </a:prstGeom>
          <a:noFill/>
          <a:ln/>
        </p:spPr>
        <p:txBody>
          <a:bodyPr/>
          <a:lstStyle/>
          <a:p>
            <a:r>
              <a:rPr lang="zh-CN" altLang="en-US" sz="4000" b="1" dirty="0">
                <a:solidFill>
                  <a:srgbClr val="CC3300"/>
                </a:solidFill>
                <a:latin typeface="隶书" pitchFamily="49" charset="-122"/>
                <a:ea typeface="隶书" pitchFamily="49" charset="-122"/>
              </a:rPr>
              <a:t>第</a:t>
            </a:r>
            <a:r>
              <a:rPr lang="en-US" altLang="zh-CN" sz="4000" b="1" dirty="0">
                <a:solidFill>
                  <a:srgbClr val="CC3300"/>
                </a:solidFill>
                <a:latin typeface="隶书" pitchFamily="49" charset="-122"/>
                <a:ea typeface="隶书" pitchFamily="49" charset="-122"/>
              </a:rPr>
              <a:t>8</a:t>
            </a:r>
            <a:r>
              <a:rPr lang="zh-CN" altLang="en-US" sz="4000" b="1" dirty="0">
                <a:solidFill>
                  <a:srgbClr val="CC3300"/>
                </a:solidFill>
                <a:latin typeface="隶书" pitchFamily="49" charset="-122"/>
                <a:ea typeface="隶书" pitchFamily="49" charset="-122"/>
              </a:rPr>
              <a:t>章  继承</a:t>
            </a:r>
          </a:p>
        </p:txBody>
      </p:sp>
      <p:grpSp>
        <p:nvGrpSpPr>
          <p:cNvPr id="528405" name="Group 21"/>
          <p:cNvGrpSpPr>
            <a:grpSpLocks/>
          </p:cNvGrpSpPr>
          <p:nvPr/>
        </p:nvGrpSpPr>
        <p:grpSpPr bwMode="auto">
          <a:xfrm>
            <a:off x="1295400" y="2590800"/>
            <a:ext cx="6705600" cy="468313"/>
            <a:chOff x="816" y="1632"/>
            <a:chExt cx="4224" cy="295"/>
          </a:xfrm>
        </p:grpSpPr>
        <p:sp>
          <p:nvSpPr>
            <p:cNvPr id="528389" name="Rectangle 5">
              <a:hlinkClick r:id="rId5" action="ppaction://hlinksldjump"/>
            </p:cNvPr>
            <p:cNvSpPr>
              <a:spLocks noChangeArrowheads="1"/>
            </p:cNvSpPr>
            <p:nvPr/>
          </p:nvSpPr>
          <p:spPr bwMode="auto">
            <a:xfrm>
              <a:off x="816" y="1632"/>
              <a:ext cx="4224" cy="295"/>
            </a:xfrm>
            <a:prstGeom prst="rect">
              <a:avLst/>
            </a:prstGeom>
            <a:solidFill>
              <a:srgbClr val="CC3300"/>
            </a:solidFill>
            <a:ln w="9525">
              <a:noFill/>
              <a:miter lim="800000"/>
              <a:headEnd/>
              <a:tailEnd/>
            </a:ln>
            <a:effectLst/>
            <a:scene3d>
              <a:camera prst="legacyPerspectiveTopRight"/>
              <a:lightRig rig="legacyFlat3" dir="b"/>
            </a:scene3d>
            <a:sp3d extrusionH="430200" prstMaterial="legacyMatte">
              <a:bevelT w="13500" h="13500" prst="angle"/>
              <a:bevelB w="13500" h="13500" prst="angle"/>
              <a:extrusionClr>
                <a:srgbClr val="CC3300"/>
              </a:extrusionClr>
            </a:sp3d>
          </p:spPr>
          <p:txBody>
            <a:bodyPr wrap="none" anchor="ctr">
              <a:flatTx/>
            </a:bodyPr>
            <a:lstStyle/>
            <a:p>
              <a:pPr algn="l"/>
              <a:r>
                <a:rPr lang="en-US" altLang="zh-CN" sz="2000" b="1" dirty="0">
                  <a:solidFill>
                    <a:srgbClr val="FFFFFF"/>
                  </a:solidFill>
                  <a:latin typeface="楷体_GB2312" pitchFamily="49" charset="-122"/>
                  <a:ea typeface="Arial Unicode MS" pitchFamily="34" charset="-122"/>
                  <a:cs typeface="Arial Unicode MS" pitchFamily="34" charset="-122"/>
                </a:rPr>
                <a:t>		</a:t>
              </a:r>
              <a:r>
                <a:rPr lang="en-US" altLang="zh-CN" sz="2000" b="1" dirty="0">
                  <a:solidFill>
                    <a:srgbClr val="FFFFFF"/>
                  </a:solidFill>
                  <a:latin typeface="楷体_GB2312" pitchFamily="49" charset="-122"/>
                  <a:ea typeface="Arial Unicode MS" pitchFamily="34" charset="-122"/>
                  <a:cs typeface="Arial Unicode MS" pitchFamily="34" charset="-122"/>
                  <a:hlinkClick r:id="rId5" action="ppaction://hlinksldjump"/>
                </a:rPr>
                <a:t>8.1  </a:t>
              </a:r>
              <a:r>
                <a:rPr lang="zh-CN" altLang="en-US" sz="2000" b="1" dirty="0">
                  <a:solidFill>
                    <a:srgbClr val="FFFFFF"/>
                  </a:solidFill>
                  <a:latin typeface="楷体_GB2312" pitchFamily="49" charset="-122"/>
                  <a:ea typeface="Arial Unicode MS" pitchFamily="34" charset="-122"/>
                  <a:cs typeface="Arial Unicode MS" pitchFamily="34" charset="-122"/>
                  <a:hlinkClick r:id="rId5" action="ppaction://hlinksldjump"/>
                </a:rPr>
                <a:t>类之间的关系</a:t>
              </a:r>
              <a:endParaRPr lang="zh-CN" altLang="en-US" sz="2000" b="1" dirty="0">
                <a:solidFill>
                  <a:srgbClr val="FFFFFF"/>
                </a:solidFill>
                <a:latin typeface="楷体_GB2312" pitchFamily="49" charset="-122"/>
                <a:ea typeface="Arial Unicode MS" pitchFamily="34" charset="-122"/>
                <a:cs typeface="Arial Unicode MS" pitchFamily="34" charset="-122"/>
              </a:endParaRPr>
            </a:p>
          </p:txBody>
        </p:sp>
        <p:graphicFrame>
          <p:nvGraphicFramePr>
            <p:cNvPr id="667653" name="Object 5"/>
            <p:cNvGraphicFramePr>
              <a:graphicFrameLocks noChangeAspect="1"/>
            </p:cNvGraphicFramePr>
            <p:nvPr/>
          </p:nvGraphicFramePr>
          <p:xfrm>
            <a:off x="1584" y="1665"/>
            <a:ext cx="227" cy="229"/>
          </p:xfrm>
          <a:graphic>
            <a:graphicData uri="http://schemas.openxmlformats.org/presentationml/2006/ole">
              <mc:AlternateContent xmlns:mc="http://schemas.openxmlformats.org/markup-compatibility/2006">
                <mc:Choice xmlns:v="urn:schemas-microsoft-com:vml" Requires="v">
                  <p:oleObj spid="_x0000_s667720" name="BMP 图象" r:id="rId6" imgW="1276190" imgH="1286055" progId="PBrush">
                    <p:embed/>
                  </p:oleObj>
                </mc:Choice>
                <mc:Fallback>
                  <p:oleObj name="BMP 图象" r:id="rId6" imgW="1276190" imgH="1286055" progId="PBrush">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4" y="1665"/>
                          <a:ext cx="227" cy="2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28406" name="Group 22"/>
          <p:cNvGrpSpPr>
            <a:grpSpLocks/>
          </p:cNvGrpSpPr>
          <p:nvPr/>
        </p:nvGrpSpPr>
        <p:grpSpPr bwMode="auto">
          <a:xfrm>
            <a:off x="1295400" y="3127375"/>
            <a:ext cx="6705600" cy="468313"/>
            <a:chOff x="816" y="1984"/>
            <a:chExt cx="4224" cy="295"/>
          </a:xfrm>
        </p:grpSpPr>
        <p:sp>
          <p:nvSpPr>
            <p:cNvPr id="528390" name="Rectangle 6">
              <a:hlinkClick r:id="rId8" action="ppaction://hlinkpres?slideindex=1&amp;slidetitle=7.2  基类和派生类"/>
            </p:cNvPr>
            <p:cNvSpPr>
              <a:spLocks noChangeArrowheads="1"/>
            </p:cNvSpPr>
            <p:nvPr/>
          </p:nvSpPr>
          <p:spPr bwMode="auto">
            <a:xfrm>
              <a:off x="816" y="1984"/>
              <a:ext cx="4224" cy="295"/>
            </a:xfrm>
            <a:prstGeom prst="rect">
              <a:avLst/>
            </a:prstGeom>
            <a:solidFill>
              <a:srgbClr val="CC3300"/>
            </a:solidFill>
            <a:ln w="9525">
              <a:noFill/>
              <a:miter lim="800000"/>
              <a:headEnd/>
              <a:tailEnd/>
            </a:ln>
            <a:effectLst/>
            <a:scene3d>
              <a:camera prst="legacyPerspectiveTopRight"/>
              <a:lightRig rig="legacyFlat3" dir="b"/>
            </a:scene3d>
            <a:sp3d extrusionH="430200" prstMaterial="legacyMatte">
              <a:bevelT w="13500" h="13500" prst="angle"/>
              <a:bevelB w="13500" h="13500" prst="angle"/>
              <a:extrusionClr>
                <a:srgbClr val="CC3300"/>
              </a:extrusionClr>
            </a:sp3d>
          </p:spPr>
          <p:txBody>
            <a:bodyPr wrap="none" anchor="ctr">
              <a:flatTx/>
            </a:bodyPr>
            <a:lstStyle/>
            <a:p>
              <a:pPr algn="l">
                <a:lnSpc>
                  <a:spcPct val="140000"/>
                </a:lnSpc>
              </a:pPr>
              <a:r>
                <a:rPr lang="en-US" altLang="zh-CN" sz="2000" b="1" dirty="0">
                  <a:solidFill>
                    <a:srgbClr val="FFFFFF"/>
                  </a:solidFill>
                  <a:latin typeface="楷体_GB2312" pitchFamily="49" charset="-122"/>
                  <a:ea typeface="Arial Unicode MS" pitchFamily="34" charset="-122"/>
                  <a:cs typeface="Arial Unicode MS" pitchFamily="34" charset="-122"/>
                </a:rPr>
                <a:t>		</a:t>
              </a:r>
              <a:r>
                <a:rPr lang="en-US" altLang="zh-CN" sz="2000" b="1" dirty="0">
                  <a:solidFill>
                    <a:srgbClr val="FFFFFF"/>
                  </a:solidFill>
                  <a:latin typeface="楷体_GB2312" pitchFamily="49" charset="-122"/>
                  <a:ea typeface="Arial Unicode MS" pitchFamily="34" charset="-122"/>
                  <a:cs typeface="Arial Unicode MS" pitchFamily="34" charset="-122"/>
                  <a:hlinkClick r:id="rId9" action="ppaction://hlinksldjump"/>
                </a:rPr>
                <a:t>8.2  </a:t>
              </a:r>
              <a:r>
                <a:rPr lang="zh-CN" altLang="en-US" sz="2000" b="1" dirty="0">
                  <a:solidFill>
                    <a:srgbClr val="FFFFFF"/>
                  </a:solidFill>
                  <a:latin typeface="楷体_GB2312" pitchFamily="49" charset="-122"/>
                  <a:ea typeface="Arial Unicode MS" pitchFamily="34" charset="-122"/>
                  <a:cs typeface="Arial Unicode MS" pitchFamily="34" charset="-122"/>
                  <a:hlinkClick r:id="rId9" action="ppaction://hlinksldjump"/>
                </a:rPr>
                <a:t>基类和派生类</a:t>
              </a:r>
              <a:endParaRPr lang="zh-CN" altLang="en-US" sz="2000" b="1" dirty="0">
                <a:solidFill>
                  <a:srgbClr val="FFFFFF"/>
                </a:solidFill>
                <a:latin typeface="楷体_GB2312" pitchFamily="49" charset="-122"/>
                <a:ea typeface="Arial Unicode MS" pitchFamily="34" charset="-122"/>
                <a:cs typeface="Arial Unicode MS" pitchFamily="34" charset="-122"/>
              </a:endParaRPr>
            </a:p>
          </p:txBody>
        </p:sp>
        <p:graphicFrame>
          <p:nvGraphicFramePr>
            <p:cNvPr id="667652" name="Object 4"/>
            <p:cNvGraphicFramePr>
              <a:graphicFrameLocks noChangeAspect="1"/>
            </p:cNvGraphicFramePr>
            <p:nvPr/>
          </p:nvGraphicFramePr>
          <p:xfrm>
            <a:off x="1584" y="2017"/>
            <a:ext cx="227" cy="229"/>
          </p:xfrm>
          <a:graphic>
            <a:graphicData uri="http://schemas.openxmlformats.org/presentationml/2006/ole">
              <mc:AlternateContent xmlns:mc="http://schemas.openxmlformats.org/markup-compatibility/2006">
                <mc:Choice xmlns:v="urn:schemas-microsoft-com:vml" Requires="v">
                  <p:oleObj spid="_x0000_s667721" name="BMP 图象" r:id="rId10" imgW="1276190" imgH="1286055" progId="PBrush">
                    <p:embed/>
                  </p:oleObj>
                </mc:Choice>
                <mc:Fallback>
                  <p:oleObj name="BMP 图象" r:id="rId10" imgW="1276190" imgH="1286055" progId="PBrush">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4" y="2017"/>
                          <a:ext cx="227" cy="2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28407" name="Group 23"/>
          <p:cNvGrpSpPr>
            <a:grpSpLocks/>
          </p:cNvGrpSpPr>
          <p:nvPr/>
        </p:nvGrpSpPr>
        <p:grpSpPr bwMode="auto">
          <a:xfrm>
            <a:off x="1295400" y="3663950"/>
            <a:ext cx="6705600" cy="468313"/>
            <a:chOff x="816" y="2308"/>
            <a:chExt cx="4224" cy="295"/>
          </a:xfrm>
        </p:grpSpPr>
        <p:sp>
          <p:nvSpPr>
            <p:cNvPr id="528391" name="Rectangle 7">
              <a:hlinkClick r:id="rId11" action="ppaction://hlinkpres?slideindex=1&amp;slidetitle=7.3  基类的初始化"/>
            </p:cNvPr>
            <p:cNvSpPr>
              <a:spLocks noChangeArrowheads="1"/>
            </p:cNvSpPr>
            <p:nvPr/>
          </p:nvSpPr>
          <p:spPr bwMode="auto">
            <a:xfrm>
              <a:off x="816" y="2308"/>
              <a:ext cx="4224" cy="295"/>
            </a:xfrm>
            <a:prstGeom prst="rect">
              <a:avLst/>
            </a:prstGeom>
            <a:solidFill>
              <a:srgbClr val="CC3300"/>
            </a:solidFill>
            <a:ln w="9525">
              <a:noFill/>
              <a:miter lim="800000"/>
              <a:headEnd/>
              <a:tailEnd/>
            </a:ln>
            <a:effectLst/>
            <a:scene3d>
              <a:camera prst="legacyPerspectiveTopRight"/>
              <a:lightRig rig="legacyFlat3" dir="b"/>
            </a:scene3d>
            <a:sp3d extrusionH="430200" prstMaterial="legacyMatte">
              <a:bevelT w="13500" h="13500" prst="angle"/>
              <a:bevelB w="13500" h="13500" prst="angle"/>
              <a:extrusionClr>
                <a:srgbClr val="CC3300"/>
              </a:extrusionClr>
            </a:sp3d>
          </p:spPr>
          <p:txBody>
            <a:bodyPr wrap="none" anchor="ctr">
              <a:flatTx/>
            </a:bodyPr>
            <a:lstStyle/>
            <a:p>
              <a:pPr algn="l"/>
              <a:r>
                <a:rPr lang="en-US" altLang="zh-CN" sz="2000" b="1" dirty="0">
                  <a:solidFill>
                    <a:srgbClr val="FFFFFF"/>
                  </a:solidFill>
                  <a:latin typeface="楷体_GB2312" pitchFamily="49" charset="-122"/>
                  <a:ea typeface="Arial Unicode MS" pitchFamily="34" charset="-122"/>
                  <a:cs typeface="Arial Unicode MS" pitchFamily="34" charset="-122"/>
                </a:rPr>
                <a:t>		</a:t>
              </a:r>
              <a:r>
                <a:rPr lang="en-US" altLang="zh-CN" sz="2000" b="1" dirty="0">
                  <a:solidFill>
                    <a:srgbClr val="FFFFFF"/>
                  </a:solidFill>
                  <a:latin typeface="楷体_GB2312" pitchFamily="49" charset="-122"/>
                  <a:ea typeface="Arial Unicode MS" pitchFamily="34" charset="-122"/>
                  <a:cs typeface="Arial Unicode MS" pitchFamily="34" charset="-122"/>
                  <a:hlinkClick r:id="rId12" action="ppaction://hlinksldjump"/>
                </a:rPr>
                <a:t>8.3  </a:t>
              </a:r>
              <a:r>
                <a:rPr lang="zh-CN" altLang="en-US" sz="2000" b="1" dirty="0">
                  <a:solidFill>
                    <a:srgbClr val="FFFFFF"/>
                  </a:solidFill>
                  <a:latin typeface="楷体_GB2312" pitchFamily="49" charset="-122"/>
                  <a:ea typeface="Arial Unicode MS" pitchFamily="34" charset="-122"/>
                  <a:cs typeface="Arial Unicode MS" pitchFamily="34" charset="-122"/>
                  <a:hlinkClick r:id="rId12" action="ppaction://hlinksldjump"/>
                </a:rPr>
                <a:t>基类的初始化</a:t>
              </a:r>
              <a:endParaRPr lang="zh-CN" altLang="en-US" sz="2000" b="1" dirty="0">
                <a:solidFill>
                  <a:srgbClr val="FFFFFF"/>
                </a:solidFill>
                <a:latin typeface="楷体_GB2312" pitchFamily="49" charset="-122"/>
                <a:ea typeface="Arial Unicode MS" pitchFamily="34" charset="-122"/>
                <a:cs typeface="Arial Unicode MS" pitchFamily="34" charset="-122"/>
              </a:endParaRPr>
            </a:p>
          </p:txBody>
        </p:sp>
        <p:graphicFrame>
          <p:nvGraphicFramePr>
            <p:cNvPr id="667651" name="Object 3"/>
            <p:cNvGraphicFramePr>
              <a:graphicFrameLocks noChangeAspect="1"/>
            </p:cNvGraphicFramePr>
            <p:nvPr/>
          </p:nvGraphicFramePr>
          <p:xfrm>
            <a:off x="1584" y="2341"/>
            <a:ext cx="227" cy="229"/>
          </p:xfrm>
          <a:graphic>
            <a:graphicData uri="http://schemas.openxmlformats.org/presentationml/2006/ole">
              <mc:AlternateContent xmlns:mc="http://schemas.openxmlformats.org/markup-compatibility/2006">
                <mc:Choice xmlns:v="urn:schemas-microsoft-com:vml" Requires="v">
                  <p:oleObj spid="_x0000_s667722" name="BMP 图象" r:id="rId13" imgW="1276190" imgH="1286055" progId="PBrush">
                    <p:embed/>
                  </p:oleObj>
                </mc:Choice>
                <mc:Fallback>
                  <p:oleObj name="BMP 图象" r:id="rId13" imgW="1276190" imgH="1286055" progId="PBrush">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4" y="2341"/>
                          <a:ext cx="227" cy="2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28408" name="Group 24"/>
          <p:cNvGrpSpPr>
            <a:grpSpLocks/>
          </p:cNvGrpSpPr>
          <p:nvPr/>
        </p:nvGrpSpPr>
        <p:grpSpPr bwMode="auto">
          <a:xfrm>
            <a:off x="1295400" y="4200525"/>
            <a:ext cx="6705600" cy="468313"/>
            <a:chOff x="816" y="2658"/>
            <a:chExt cx="4224" cy="295"/>
          </a:xfrm>
        </p:grpSpPr>
        <p:sp>
          <p:nvSpPr>
            <p:cNvPr id="528392" name="Rectangle 8">
              <a:hlinkClick r:id="rId14" action="ppaction://hlinkpres?slideindex=1&amp;slidetitle=7.4  继承的应用实例"/>
            </p:cNvPr>
            <p:cNvSpPr>
              <a:spLocks noChangeArrowheads="1"/>
            </p:cNvSpPr>
            <p:nvPr/>
          </p:nvSpPr>
          <p:spPr bwMode="auto">
            <a:xfrm>
              <a:off x="816" y="2658"/>
              <a:ext cx="4224" cy="295"/>
            </a:xfrm>
            <a:prstGeom prst="rect">
              <a:avLst/>
            </a:prstGeom>
            <a:solidFill>
              <a:srgbClr val="CC3300"/>
            </a:solidFill>
            <a:ln w="9525">
              <a:noFill/>
              <a:miter lim="800000"/>
              <a:headEnd/>
              <a:tailEnd/>
            </a:ln>
            <a:effectLst/>
            <a:scene3d>
              <a:camera prst="legacyPerspectiveTopRight"/>
              <a:lightRig rig="legacyFlat3" dir="b"/>
            </a:scene3d>
            <a:sp3d extrusionH="430200" prstMaterial="legacyMatte">
              <a:bevelT w="13500" h="13500" prst="angle"/>
              <a:bevelB w="13500" h="13500" prst="angle"/>
              <a:extrusionClr>
                <a:srgbClr val="CC3300"/>
              </a:extrusionClr>
            </a:sp3d>
          </p:spPr>
          <p:txBody>
            <a:bodyPr wrap="none" anchor="ctr">
              <a:flatTx/>
            </a:bodyPr>
            <a:lstStyle/>
            <a:p>
              <a:pPr algn="l"/>
              <a:r>
                <a:rPr lang="en-US" altLang="zh-CN" sz="2000" b="1" dirty="0">
                  <a:solidFill>
                    <a:srgbClr val="FFFFFF"/>
                  </a:solidFill>
                  <a:latin typeface="楷体_GB2312" pitchFamily="49" charset="-122"/>
                  <a:ea typeface="Arial Unicode MS" pitchFamily="34" charset="-122"/>
                  <a:cs typeface="Arial Unicode MS" pitchFamily="34" charset="-122"/>
                </a:rPr>
                <a:t>		</a:t>
              </a:r>
              <a:r>
                <a:rPr lang="en-US" altLang="zh-CN" sz="2000" b="1" dirty="0">
                  <a:solidFill>
                    <a:srgbClr val="FFFFFF"/>
                  </a:solidFill>
                  <a:latin typeface="楷体_GB2312" pitchFamily="49" charset="-122"/>
                  <a:ea typeface="Arial Unicode MS" pitchFamily="34" charset="-122"/>
                  <a:cs typeface="Arial Unicode MS" pitchFamily="34" charset="-122"/>
                  <a:hlinkClick r:id="rId15" action="ppaction://hlinksldjump"/>
                </a:rPr>
                <a:t>8.4  </a:t>
              </a:r>
              <a:r>
                <a:rPr lang="zh-CN" altLang="en-US" sz="2000" b="1" dirty="0">
                  <a:solidFill>
                    <a:srgbClr val="FFFFFF"/>
                  </a:solidFill>
                  <a:latin typeface="楷体_GB2312" pitchFamily="49" charset="-122"/>
                  <a:ea typeface="Arial Unicode MS" pitchFamily="34" charset="-122"/>
                  <a:cs typeface="Arial Unicode MS" pitchFamily="34" charset="-122"/>
                  <a:hlinkClick r:id="rId15" action="ppaction://hlinksldjump"/>
                </a:rPr>
                <a:t>继承的应用实例</a:t>
              </a:r>
              <a:endParaRPr lang="zh-CN" altLang="en-US" sz="2000" b="1" dirty="0">
                <a:solidFill>
                  <a:srgbClr val="FFFFFF"/>
                </a:solidFill>
                <a:latin typeface="楷体_GB2312" pitchFamily="49" charset="-122"/>
                <a:ea typeface="Arial Unicode MS" pitchFamily="34" charset="-122"/>
                <a:cs typeface="Arial Unicode MS" pitchFamily="34" charset="-122"/>
              </a:endParaRPr>
            </a:p>
          </p:txBody>
        </p:sp>
        <p:graphicFrame>
          <p:nvGraphicFramePr>
            <p:cNvPr id="667650" name="Object 2"/>
            <p:cNvGraphicFramePr>
              <a:graphicFrameLocks noChangeAspect="1"/>
            </p:cNvGraphicFramePr>
            <p:nvPr/>
          </p:nvGraphicFramePr>
          <p:xfrm>
            <a:off x="1584" y="2691"/>
            <a:ext cx="227" cy="229"/>
          </p:xfrm>
          <a:graphic>
            <a:graphicData uri="http://schemas.openxmlformats.org/presentationml/2006/ole">
              <mc:AlternateContent xmlns:mc="http://schemas.openxmlformats.org/markup-compatibility/2006">
                <mc:Choice xmlns:v="urn:schemas-microsoft-com:vml" Requires="v">
                  <p:oleObj spid="_x0000_s667723" name="BMP 图象" r:id="rId16" imgW="1276190" imgH="1286055" progId="PBrush">
                    <p:embed/>
                  </p:oleObj>
                </mc:Choice>
                <mc:Fallback>
                  <p:oleObj name="BMP 图象" r:id="rId16" imgW="1276190" imgH="1286055" progId="PBrush">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4" y="2691"/>
                          <a:ext cx="227" cy="2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28409" name="Group 25"/>
          <p:cNvGrpSpPr>
            <a:grpSpLocks/>
          </p:cNvGrpSpPr>
          <p:nvPr/>
        </p:nvGrpSpPr>
        <p:grpSpPr bwMode="auto">
          <a:xfrm>
            <a:off x="1295400" y="4737100"/>
            <a:ext cx="6705600" cy="468313"/>
            <a:chOff x="816" y="2989"/>
            <a:chExt cx="4224" cy="295"/>
          </a:xfrm>
        </p:grpSpPr>
        <p:sp>
          <p:nvSpPr>
            <p:cNvPr id="528393" name="Rectangle 9">
              <a:hlinkClick r:id="rId17" action="ppaction://hlinkpres?slideindex=1&amp;slidetitle=PowerPoint 演示文稿"/>
            </p:cNvPr>
            <p:cNvSpPr>
              <a:spLocks noChangeArrowheads="1"/>
            </p:cNvSpPr>
            <p:nvPr/>
          </p:nvSpPr>
          <p:spPr bwMode="auto">
            <a:xfrm>
              <a:off x="816" y="2989"/>
              <a:ext cx="4224" cy="295"/>
            </a:xfrm>
            <a:prstGeom prst="rect">
              <a:avLst/>
            </a:prstGeom>
            <a:solidFill>
              <a:srgbClr val="CC3300"/>
            </a:solidFill>
            <a:ln w="9525">
              <a:noFill/>
              <a:miter lim="800000"/>
              <a:headEnd/>
              <a:tailEnd/>
            </a:ln>
            <a:effectLst/>
            <a:scene3d>
              <a:camera prst="legacyPerspectiveTopRight"/>
              <a:lightRig rig="legacyFlat3" dir="b"/>
            </a:scene3d>
            <a:sp3d extrusionH="430200" prstMaterial="legacyMatte">
              <a:bevelT w="13500" h="13500" prst="angle"/>
              <a:bevelB w="13500" h="13500" prst="angle"/>
              <a:extrusionClr>
                <a:srgbClr val="CC3300"/>
              </a:extrusionClr>
            </a:sp3d>
          </p:spPr>
          <p:txBody>
            <a:bodyPr wrap="none" anchor="ctr">
              <a:flatTx/>
            </a:bodyPr>
            <a:lstStyle/>
            <a:p>
              <a:pPr algn="l">
                <a:lnSpc>
                  <a:spcPct val="160000"/>
                </a:lnSpc>
              </a:pPr>
              <a:r>
                <a:rPr lang="en-US" altLang="zh-CN" sz="2000" b="1" dirty="0">
                  <a:solidFill>
                    <a:srgbClr val="FFFFFF"/>
                  </a:solidFill>
                  <a:latin typeface="楷体_GB2312" pitchFamily="49" charset="-122"/>
                  <a:ea typeface="Arial Unicode MS" pitchFamily="34" charset="-122"/>
                  <a:cs typeface="Arial Unicode MS" pitchFamily="34" charset="-122"/>
                </a:rPr>
                <a:t>		</a:t>
              </a:r>
              <a:r>
                <a:rPr lang="en-US" altLang="zh-CN" sz="2000" b="1" dirty="0">
                  <a:solidFill>
                    <a:srgbClr val="FFFFFF"/>
                  </a:solidFill>
                  <a:latin typeface="楷体_GB2312" pitchFamily="49" charset="-122"/>
                  <a:ea typeface="Arial Unicode MS" pitchFamily="34" charset="-122"/>
                  <a:cs typeface="Arial Unicode MS" pitchFamily="34" charset="-122"/>
                  <a:hlinkClick r:id="rId18" action="ppaction://hlinksldjump"/>
                </a:rPr>
                <a:t>8.5  </a:t>
              </a:r>
              <a:r>
                <a:rPr lang="zh-CN" altLang="en-US" sz="2000" b="1" dirty="0">
                  <a:solidFill>
                    <a:srgbClr val="FFFFFF"/>
                  </a:solidFill>
                  <a:latin typeface="楷体_GB2312" pitchFamily="49" charset="-122"/>
                  <a:ea typeface="Arial Unicode MS" pitchFamily="34" charset="-122"/>
                  <a:cs typeface="Arial Unicode MS" pitchFamily="34" charset="-122"/>
                  <a:hlinkClick r:id="rId18" action="ppaction://hlinksldjump"/>
                </a:rPr>
                <a:t>多继承</a:t>
              </a:r>
              <a:endParaRPr lang="zh-CN" altLang="en-US" sz="2000" b="1" dirty="0">
                <a:solidFill>
                  <a:srgbClr val="FFFFFF"/>
                </a:solidFill>
                <a:latin typeface="楷体_GB2312" pitchFamily="49" charset="-122"/>
                <a:ea typeface="Arial Unicode MS" pitchFamily="34" charset="-122"/>
                <a:cs typeface="Arial Unicode MS" pitchFamily="34" charset="-122"/>
              </a:endParaRPr>
            </a:p>
          </p:txBody>
        </p:sp>
        <p:graphicFrame>
          <p:nvGraphicFramePr>
            <p:cNvPr id="667649" name="Object 1"/>
            <p:cNvGraphicFramePr>
              <a:graphicFrameLocks noChangeAspect="1"/>
            </p:cNvGraphicFramePr>
            <p:nvPr/>
          </p:nvGraphicFramePr>
          <p:xfrm>
            <a:off x="1584" y="3023"/>
            <a:ext cx="227" cy="229"/>
          </p:xfrm>
          <a:graphic>
            <a:graphicData uri="http://schemas.openxmlformats.org/presentationml/2006/ole">
              <mc:AlternateContent xmlns:mc="http://schemas.openxmlformats.org/markup-compatibility/2006">
                <mc:Choice xmlns:v="urn:schemas-microsoft-com:vml" Requires="v">
                  <p:oleObj spid="_x0000_s667724" name="BMP 图象" r:id="rId19" imgW="1276190" imgH="1286055" progId="PBrush">
                    <p:embed/>
                  </p:oleObj>
                </mc:Choice>
                <mc:Fallback>
                  <p:oleObj name="BMP 图象" r:id="rId19" imgW="1276190" imgH="1286055" progId="PBrush">
                    <p:embed/>
                    <p:pic>
                      <p:nvPicPr>
                        <p:cNvPr id="0"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4" y="3023"/>
                          <a:ext cx="227" cy="2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28410" name="Group 26"/>
          <p:cNvGrpSpPr>
            <a:grpSpLocks/>
          </p:cNvGrpSpPr>
          <p:nvPr/>
        </p:nvGrpSpPr>
        <p:grpSpPr bwMode="auto">
          <a:xfrm>
            <a:off x="1295400" y="5273675"/>
            <a:ext cx="6705600" cy="468313"/>
            <a:chOff x="816" y="3322"/>
            <a:chExt cx="4224" cy="295"/>
          </a:xfrm>
        </p:grpSpPr>
        <p:sp>
          <p:nvSpPr>
            <p:cNvPr id="528397" name="Rectangle 13">
              <a:hlinkClick r:id="rId20" action="ppaction://hlinkpres?slideindex=1&amp;slidetitle=PowerPoint 演示文稿"/>
            </p:cNvPr>
            <p:cNvSpPr>
              <a:spLocks noChangeArrowheads="1"/>
            </p:cNvSpPr>
            <p:nvPr/>
          </p:nvSpPr>
          <p:spPr bwMode="auto">
            <a:xfrm>
              <a:off x="816" y="3322"/>
              <a:ext cx="4224" cy="295"/>
            </a:xfrm>
            <a:prstGeom prst="rect">
              <a:avLst/>
            </a:prstGeom>
            <a:solidFill>
              <a:srgbClr val="CC3300"/>
            </a:solidFill>
            <a:ln w="9525">
              <a:noFill/>
              <a:miter lim="800000"/>
              <a:headEnd/>
              <a:tailEnd/>
            </a:ln>
            <a:effectLst/>
            <a:scene3d>
              <a:camera prst="legacyPerspectiveTopRight"/>
              <a:lightRig rig="legacyFlat3" dir="b"/>
            </a:scene3d>
            <a:sp3d extrusionH="430200" prstMaterial="legacyMatte">
              <a:bevelT w="13500" h="13500" prst="angle"/>
              <a:bevelB w="13500" h="13500" prst="angle"/>
              <a:extrusionClr>
                <a:srgbClr val="CC3300"/>
              </a:extrusionClr>
            </a:sp3d>
          </p:spPr>
          <p:txBody>
            <a:bodyPr wrap="none" anchor="ctr">
              <a:flatTx/>
            </a:bodyPr>
            <a:lstStyle/>
            <a:p>
              <a:pPr algn="l"/>
              <a:r>
                <a:rPr lang="en-US" altLang="zh-CN" sz="2000" b="1">
                  <a:solidFill>
                    <a:srgbClr val="FFFFFF"/>
                  </a:solidFill>
                  <a:ea typeface="Arial Unicode MS" pitchFamily="34" charset="-122"/>
                  <a:cs typeface="Arial Unicode MS" pitchFamily="34" charset="-122"/>
                </a:rPr>
                <a:t>		</a:t>
              </a:r>
              <a:r>
                <a:rPr lang="zh-CN" altLang="en-US" sz="2000" b="1">
                  <a:solidFill>
                    <a:srgbClr val="FFFFFF"/>
                  </a:solidFill>
                  <a:ea typeface="Arial Unicode MS" pitchFamily="34" charset="-122"/>
                  <a:cs typeface="Arial Unicode MS" pitchFamily="34" charset="-122"/>
                  <a:hlinkClick r:id="rId21" action="ppaction://hlinksldjump"/>
                </a:rPr>
                <a:t>小结</a:t>
              </a:r>
              <a:endParaRPr lang="zh-CN" altLang="en-US" sz="2000" b="1">
                <a:solidFill>
                  <a:srgbClr val="FFFFFF"/>
                </a:solidFill>
                <a:ea typeface="Arial Unicode MS" pitchFamily="34" charset="-122"/>
                <a:cs typeface="Arial Unicode MS" pitchFamily="34" charset="-122"/>
              </a:endParaRPr>
            </a:p>
          </p:txBody>
        </p:sp>
        <p:graphicFrame>
          <p:nvGraphicFramePr>
            <p:cNvPr id="667648" name="Object 0"/>
            <p:cNvGraphicFramePr>
              <a:graphicFrameLocks noChangeAspect="1"/>
            </p:cNvGraphicFramePr>
            <p:nvPr/>
          </p:nvGraphicFramePr>
          <p:xfrm>
            <a:off x="1584" y="3355"/>
            <a:ext cx="227" cy="229"/>
          </p:xfrm>
          <a:graphic>
            <a:graphicData uri="http://schemas.openxmlformats.org/presentationml/2006/ole">
              <mc:AlternateContent xmlns:mc="http://schemas.openxmlformats.org/markup-compatibility/2006">
                <mc:Choice xmlns:v="urn:schemas-microsoft-com:vml" Requires="v">
                  <p:oleObj spid="_x0000_s667725" name="BMP 图象" r:id="rId22" imgW="1276190" imgH="1286055" progId="PBrush">
                    <p:embed/>
                  </p:oleObj>
                </mc:Choice>
                <mc:Fallback>
                  <p:oleObj name="BMP 图象" r:id="rId22" imgW="1276190" imgH="1286055" progId="PBrush">
                    <p:embed/>
                    <p:pic>
                      <p:nvPicPr>
                        <p:cNvPr id="0" name="Picture 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4" y="3355"/>
                          <a:ext cx="227" cy="2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pic>
        <p:nvPicPr>
          <p:cNvPr id="528413" name="Picture 29" descr="129">
            <a:hlinkClick r:id="rId23" action="ppaction://hlinkpres?slideindex=1&amp;slidetitle="/>
          </p:cNvPr>
          <p:cNvPicPr>
            <a:picLocks noChangeAspect="1" noChangeArrowheads="1"/>
          </p:cNvPicPr>
          <p:nvPr/>
        </p:nvPicPr>
        <p:blipFill>
          <a:blip r:embed="rId24"/>
          <a:srcRect/>
          <a:stretch>
            <a:fillRect/>
          </a:stretch>
        </p:blipFill>
        <p:spPr bwMode="auto">
          <a:xfrm>
            <a:off x="7951788" y="5735638"/>
            <a:ext cx="1116012" cy="1116012"/>
          </a:xfrm>
          <a:prstGeom prst="rect">
            <a:avLst/>
          </a:prstGeom>
          <a:noFill/>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528396"/>
                                        </p:tgtEl>
                                        <p:attrNameLst>
                                          <p:attrName>style.visibility</p:attrName>
                                        </p:attrNameLst>
                                      </p:cBhvr>
                                      <p:to>
                                        <p:strVal val="visible"/>
                                      </p:to>
                                    </p:set>
                                    <p:animEffect transition="in" filter="checkerboard(across)">
                                      <p:cBhvr>
                                        <p:cTn id="7" dur="500"/>
                                        <p:tgtEl>
                                          <p:spTgt spid="528396"/>
                                        </p:tgtEl>
                                      </p:cBhvr>
                                    </p:animEffect>
                                  </p:childTnLst>
                                </p:cTn>
                              </p:par>
                            </p:childTnLst>
                          </p:cTn>
                        </p:par>
                        <p:par>
                          <p:cTn id="8" fill="hold">
                            <p:stCondLst>
                              <p:cond delay="500"/>
                            </p:stCondLst>
                            <p:childTnLst>
                              <p:par>
                                <p:cTn id="9" presetID="12" presetClass="entr" presetSubtype="1" fill="hold" nodeType="afterEffect">
                                  <p:stCondLst>
                                    <p:cond delay="1000"/>
                                  </p:stCondLst>
                                  <p:childTnLst>
                                    <p:set>
                                      <p:cBhvr>
                                        <p:cTn id="10" dur="1" fill="hold">
                                          <p:stCondLst>
                                            <p:cond delay="0"/>
                                          </p:stCondLst>
                                        </p:cTn>
                                        <p:tgtEl>
                                          <p:spTgt spid="528405"/>
                                        </p:tgtEl>
                                        <p:attrNameLst>
                                          <p:attrName>style.visibility</p:attrName>
                                        </p:attrNameLst>
                                      </p:cBhvr>
                                      <p:to>
                                        <p:strVal val="visible"/>
                                      </p:to>
                                    </p:set>
                                    <p:animEffect transition="in" filter="slide(fromTop)">
                                      <p:cBhvr>
                                        <p:cTn id="11" dur="500"/>
                                        <p:tgtEl>
                                          <p:spTgt spid="528405"/>
                                        </p:tgtEl>
                                      </p:cBhvr>
                                    </p:animEffect>
                                  </p:childTnLst>
                                </p:cTn>
                              </p:par>
                            </p:childTnLst>
                          </p:cTn>
                        </p:par>
                        <p:par>
                          <p:cTn id="12" fill="hold">
                            <p:stCondLst>
                              <p:cond delay="2000"/>
                            </p:stCondLst>
                            <p:childTnLst>
                              <p:par>
                                <p:cTn id="13" presetID="12" presetClass="entr" presetSubtype="1" fill="hold" nodeType="afterEffect">
                                  <p:stCondLst>
                                    <p:cond delay="1000"/>
                                  </p:stCondLst>
                                  <p:childTnLst>
                                    <p:set>
                                      <p:cBhvr>
                                        <p:cTn id="14" dur="1" fill="hold">
                                          <p:stCondLst>
                                            <p:cond delay="0"/>
                                          </p:stCondLst>
                                        </p:cTn>
                                        <p:tgtEl>
                                          <p:spTgt spid="528406"/>
                                        </p:tgtEl>
                                        <p:attrNameLst>
                                          <p:attrName>style.visibility</p:attrName>
                                        </p:attrNameLst>
                                      </p:cBhvr>
                                      <p:to>
                                        <p:strVal val="visible"/>
                                      </p:to>
                                    </p:set>
                                    <p:animEffect transition="in" filter="slide(fromTop)">
                                      <p:cBhvr>
                                        <p:cTn id="15" dur="500"/>
                                        <p:tgtEl>
                                          <p:spTgt spid="528406"/>
                                        </p:tgtEl>
                                      </p:cBhvr>
                                    </p:animEffect>
                                  </p:childTnLst>
                                </p:cTn>
                              </p:par>
                            </p:childTnLst>
                          </p:cTn>
                        </p:par>
                        <p:par>
                          <p:cTn id="16" fill="hold">
                            <p:stCondLst>
                              <p:cond delay="3500"/>
                            </p:stCondLst>
                            <p:childTnLst>
                              <p:par>
                                <p:cTn id="17" presetID="12" presetClass="entr" presetSubtype="1" fill="hold" nodeType="afterEffect">
                                  <p:stCondLst>
                                    <p:cond delay="1000"/>
                                  </p:stCondLst>
                                  <p:childTnLst>
                                    <p:set>
                                      <p:cBhvr>
                                        <p:cTn id="18" dur="1" fill="hold">
                                          <p:stCondLst>
                                            <p:cond delay="0"/>
                                          </p:stCondLst>
                                        </p:cTn>
                                        <p:tgtEl>
                                          <p:spTgt spid="528407"/>
                                        </p:tgtEl>
                                        <p:attrNameLst>
                                          <p:attrName>style.visibility</p:attrName>
                                        </p:attrNameLst>
                                      </p:cBhvr>
                                      <p:to>
                                        <p:strVal val="visible"/>
                                      </p:to>
                                    </p:set>
                                    <p:animEffect transition="in" filter="slide(fromTop)">
                                      <p:cBhvr>
                                        <p:cTn id="19" dur="500"/>
                                        <p:tgtEl>
                                          <p:spTgt spid="528407"/>
                                        </p:tgtEl>
                                      </p:cBhvr>
                                    </p:animEffect>
                                  </p:childTnLst>
                                </p:cTn>
                              </p:par>
                            </p:childTnLst>
                          </p:cTn>
                        </p:par>
                        <p:par>
                          <p:cTn id="20" fill="hold">
                            <p:stCondLst>
                              <p:cond delay="5000"/>
                            </p:stCondLst>
                            <p:childTnLst>
                              <p:par>
                                <p:cTn id="21" presetID="12" presetClass="entr" presetSubtype="1" fill="hold" nodeType="afterEffect">
                                  <p:stCondLst>
                                    <p:cond delay="1000"/>
                                  </p:stCondLst>
                                  <p:childTnLst>
                                    <p:set>
                                      <p:cBhvr>
                                        <p:cTn id="22" dur="1" fill="hold">
                                          <p:stCondLst>
                                            <p:cond delay="0"/>
                                          </p:stCondLst>
                                        </p:cTn>
                                        <p:tgtEl>
                                          <p:spTgt spid="528408"/>
                                        </p:tgtEl>
                                        <p:attrNameLst>
                                          <p:attrName>style.visibility</p:attrName>
                                        </p:attrNameLst>
                                      </p:cBhvr>
                                      <p:to>
                                        <p:strVal val="visible"/>
                                      </p:to>
                                    </p:set>
                                    <p:animEffect transition="in" filter="slide(fromTop)">
                                      <p:cBhvr>
                                        <p:cTn id="23" dur="500"/>
                                        <p:tgtEl>
                                          <p:spTgt spid="528408"/>
                                        </p:tgtEl>
                                      </p:cBhvr>
                                    </p:animEffect>
                                  </p:childTnLst>
                                </p:cTn>
                              </p:par>
                            </p:childTnLst>
                          </p:cTn>
                        </p:par>
                        <p:par>
                          <p:cTn id="24" fill="hold">
                            <p:stCondLst>
                              <p:cond delay="6500"/>
                            </p:stCondLst>
                            <p:childTnLst>
                              <p:par>
                                <p:cTn id="25" presetID="12" presetClass="entr" presetSubtype="1" fill="hold" nodeType="afterEffect">
                                  <p:stCondLst>
                                    <p:cond delay="1000"/>
                                  </p:stCondLst>
                                  <p:childTnLst>
                                    <p:set>
                                      <p:cBhvr>
                                        <p:cTn id="26" dur="1" fill="hold">
                                          <p:stCondLst>
                                            <p:cond delay="0"/>
                                          </p:stCondLst>
                                        </p:cTn>
                                        <p:tgtEl>
                                          <p:spTgt spid="528409"/>
                                        </p:tgtEl>
                                        <p:attrNameLst>
                                          <p:attrName>style.visibility</p:attrName>
                                        </p:attrNameLst>
                                      </p:cBhvr>
                                      <p:to>
                                        <p:strVal val="visible"/>
                                      </p:to>
                                    </p:set>
                                    <p:animEffect transition="in" filter="slide(fromTop)">
                                      <p:cBhvr>
                                        <p:cTn id="27" dur="500"/>
                                        <p:tgtEl>
                                          <p:spTgt spid="528409"/>
                                        </p:tgtEl>
                                      </p:cBhvr>
                                    </p:animEffect>
                                  </p:childTnLst>
                                </p:cTn>
                              </p:par>
                            </p:childTnLst>
                          </p:cTn>
                        </p:par>
                        <p:par>
                          <p:cTn id="28" fill="hold">
                            <p:stCondLst>
                              <p:cond delay="8000"/>
                            </p:stCondLst>
                            <p:childTnLst>
                              <p:par>
                                <p:cTn id="29" presetID="12" presetClass="entr" presetSubtype="1" fill="hold" nodeType="afterEffect">
                                  <p:stCondLst>
                                    <p:cond delay="1000"/>
                                  </p:stCondLst>
                                  <p:childTnLst>
                                    <p:set>
                                      <p:cBhvr>
                                        <p:cTn id="30" dur="1" fill="hold">
                                          <p:stCondLst>
                                            <p:cond delay="0"/>
                                          </p:stCondLst>
                                        </p:cTn>
                                        <p:tgtEl>
                                          <p:spTgt spid="528410"/>
                                        </p:tgtEl>
                                        <p:attrNameLst>
                                          <p:attrName>style.visibility</p:attrName>
                                        </p:attrNameLst>
                                      </p:cBhvr>
                                      <p:to>
                                        <p:strVal val="visible"/>
                                      </p:to>
                                    </p:set>
                                    <p:animEffect transition="in" filter="slide(fromTop)">
                                      <p:cBhvr>
                                        <p:cTn id="31" dur="500"/>
                                        <p:tgtEl>
                                          <p:spTgt spid="528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396"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Text Box 2"/>
          <p:cNvSpPr txBox="1">
            <a:spLocks noChangeArrowheads="1"/>
          </p:cNvSpPr>
          <p:nvPr/>
        </p:nvSpPr>
        <p:spPr bwMode="auto">
          <a:xfrm>
            <a:off x="517525" y="260350"/>
            <a:ext cx="4816475" cy="6164263"/>
          </a:xfrm>
          <a:prstGeom prst="rect">
            <a:avLst/>
          </a:prstGeom>
          <a:noFill/>
          <a:ln w="9525">
            <a:noFill/>
            <a:miter lim="800000"/>
            <a:headEnd/>
            <a:tailEnd/>
          </a:ln>
          <a:effectLst/>
        </p:spPr>
        <p:txBody>
          <a:bodyPr>
            <a:spAutoFit/>
          </a:bodyPr>
          <a:lstStyle/>
          <a:p>
            <a:pPr algn="l">
              <a:lnSpc>
                <a:spcPct val="130000"/>
              </a:lnSpc>
            </a:pPr>
            <a:r>
              <a:rPr lang="en-US" altLang="zh-CN" sz="1800"/>
              <a:t>int main()</a:t>
            </a:r>
          </a:p>
          <a:p>
            <a:pPr algn="l">
              <a:lnSpc>
                <a:spcPct val="130000"/>
              </a:lnSpc>
            </a:pPr>
            <a:r>
              <a:rPr lang="en-US" altLang="zh-CN" sz="1800"/>
              <a:t>{ A objA ;</a:t>
            </a:r>
          </a:p>
          <a:p>
            <a:pPr algn="l">
              <a:lnSpc>
                <a:spcPct val="130000"/>
              </a:lnSpc>
            </a:pPr>
            <a:r>
              <a:rPr lang="en-US" altLang="zh-CN" sz="1800"/>
              <a:t>   B objB ;</a:t>
            </a:r>
          </a:p>
          <a:p>
            <a:pPr algn="l">
              <a:lnSpc>
                <a:spcPct val="130000"/>
              </a:lnSpc>
            </a:pPr>
            <a:r>
              <a:rPr lang="en-US" altLang="zh-CN" sz="1800"/>
              <a:t>   C objC ;</a:t>
            </a:r>
          </a:p>
          <a:p>
            <a:pPr algn="l">
              <a:lnSpc>
                <a:spcPct val="130000"/>
              </a:lnSpc>
            </a:pPr>
            <a:r>
              <a:rPr lang="en-US" altLang="zh-CN" sz="1800"/>
              <a:t>   cout &lt;&lt; "It is object_A :\n" ;</a:t>
            </a:r>
          </a:p>
          <a:p>
            <a:pPr algn="l">
              <a:lnSpc>
                <a:spcPct val="130000"/>
              </a:lnSpc>
            </a:pPr>
            <a:r>
              <a:rPr lang="en-US" altLang="zh-CN" sz="1800"/>
              <a:t>   objA.get_XY() ;</a:t>
            </a:r>
          </a:p>
          <a:p>
            <a:pPr algn="l">
              <a:lnSpc>
                <a:spcPct val="130000"/>
              </a:lnSpc>
            </a:pPr>
            <a:r>
              <a:rPr lang="en-US" altLang="zh-CN" sz="1800"/>
              <a:t>   objA.put_XY() ;</a:t>
            </a:r>
          </a:p>
          <a:p>
            <a:pPr algn="l">
              <a:lnSpc>
                <a:spcPct val="130000"/>
              </a:lnSpc>
            </a:pPr>
            <a:r>
              <a:rPr lang="en-US" altLang="zh-CN" sz="1800"/>
              <a:t>   cout &lt;&lt; "It is object_B :\n" ;</a:t>
            </a:r>
          </a:p>
          <a:p>
            <a:pPr algn="l">
              <a:lnSpc>
                <a:spcPct val="130000"/>
              </a:lnSpc>
            </a:pPr>
            <a:r>
              <a:rPr lang="en-US" altLang="zh-CN" sz="1800"/>
              <a:t>   </a:t>
            </a:r>
            <a:r>
              <a:rPr lang="en-US" altLang="zh-CN" sz="1800" b="1">
                <a:solidFill>
                  <a:srgbClr val="0000FF"/>
                </a:solidFill>
              </a:rPr>
              <a:t>objB.get_XY() ;</a:t>
            </a:r>
          </a:p>
          <a:p>
            <a:pPr algn="l">
              <a:lnSpc>
                <a:spcPct val="130000"/>
              </a:lnSpc>
            </a:pPr>
            <a:r>
              <a:rPr lang="en-US" altLang="zh-CN" sz="1800"/>
              <a:t>   objB.make_S() ;</a:t>
            </a:r>
          </a:p>
          <a:p>
            <a:pPr algn="l">
              <a:lnSpc>
                <a:spcPct val="130000"/>
              </a:lnSpc>
            </a:pPr>
            <a:r>
              <a:rPr lang="en-US" altLang="zh-CN" sz="1800"/>
              <a:t>   cout &lt;&lt; "S = " &lt;&lt; objB.get_S() &lt;&lt; endl ;</a:t>
            </a:r>
          </a:p>
          <a:p>
            <a:pPr algn="l">
              <a:lnSpc>
                <a:spcPct val="130000"/>
              </a:lnSpc>
            </a:pPr>
            <a:r>
              <a:rPr lang="en-US" altLang="zh-CN" sz="1800"/>
              <a:t>   cout &lt;&lt; "It is object_C :\n" ;</a:t>
            </a:r>
          </a:p>
          <a:p>
            <a:pPr algn="l">
              <a:lnSpc>
                <a:spcPct val="130000"/>
              </a:lnSpc>
            </a:pPr>
            <a:r>
              <a:rPr lang="en-US" altLang="zh-CN" sz="1800"/>
              <a:t>   objC.get_XY() ;</a:t>
            </a:r>
          </a:p>
          <a:p>
            <a:pPr algn="l">
              <a:lnSpc>
                <a:spcPct val="130000"/>
              </a:lnSpc>
            </a:pPr>
            <a:r>
              <a:rPr lang="en-US" altLang="zh-CN" sz="1800"/>
              <a:t>   objC.get_H();</a:t>
            </a:r>
          </a:p>
          <a:p>
            <a:pPr algn="l">
              <a:lnSpc>
                <a:spcPct val="130000"/>
              </a:lnSpc>
            </a:pPr>
            <a:r>
              <a:rPr lang="en-US" altLang="zh-CN" sz="1800"/>
              <a:t>   objC.make_V() ;</a:t>
            </a:r>
          </a:p>
          <a:p>
            <a:pPr algn="l">
              <a:lnSpc>
                <a:spcPct val="130000"/>
              </a:lnSpc>
            </a:pPr>
            <a:r>
              <a:rPr lang="en-US" altLang="zh-CN" sz="1800"/>
              <a:t>   cout &lt;&lt; "V = " &lt;&lt; objC.get_V() &lt;&lt; endl ;</a:t>
            </a:r>
          </a:p>
          <a:p>
            <a:pPr algn="l">
              <a:lnSpc>
                <a:spcPct val="130000"/>
              </a:lnSpc>
            </a:pPr>
            <a:r>
              <a:rPr lang="en-US" altLang="zh-CN" sz="1800"/>
              <a:t>}</a:t>
            </a:r>
          </a:p>
        </p:txBody>
      </p:sp>
      <p:grpSp>
        <p:nvGrpSpPr>
          <p:cNvPr id="546819" name="Group 3"/>
          <p:cNvGrpSpPr>
            <a:grpSpLocks/>
          </p:cNvGrpSpPr>
          <p:nvPr/>
        </p:nvGrpSpPr>
        <p:grpSpPr bwMode="auto">
          <a:xfrm>
            <a:off x="4006850" y="1143000"/>
            <a:ext cx="2317750" cy="381000"/>
            <a:chOff x="2380" y="864"/>
            <a:chExt cx="1460" cy="240"/>
          </a:xfrm>
        </p:grpSpPr>
        <p:sp>
          <p:nvSpPr>
            <p:cNvPr id="546820" name="Rectangle 4"/>
            <p:cNvSpPr>
              <a:spLocks noChangeArrowheads="1"/>
            </p:cNvSpPr>
            <p:nvPr/>
          </p:nvSpPr>
          <p:spPr bwMode="auto">
            <a:xfrm>
              <a:off x="3312" y="8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objA.y</a:t>
              </a:r>
            </a:p>
          </p:txBody>
        </p:sp>
        <p:sp>
          <p:nvSpPr>
            <p:cNvPr id="546821" name="Rectangle 5"/>
            <p:cNvSpPr>
              <a:spLocks noChangeArrowheads="1"/>
            </p:cNvSpPr>
            <p:nvPr/>
          </p:nvSpPr>
          <p:spPr bwMode="auto">
            <a:xfrm>
              <a:off x="2784" y="8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objA.x</a:t>
              </a:r>
            </a:p>
          </p:txBody>
        </p:sp>
        <p:sp>
          <p:nvSpPr>
            <p:cNvPr id="546822" name="Line 6"/>
            <p:cNvSpPr>
              <a:spLocks noChangeShapeType="1"/>
            </p:cNvSpPr>
            <p:nvPr/>
          </p:nvSpPr>
          <p:spPr bwMode="auto">
            <a:xfrm>
              <a:off x="2784" y="864"/>
              <a:ext cx="1056" cy="0"/>
            </a:xfrm>
            <a:prstGeom prst="line">
              <a:avLst/>
            </a:prstGeom>
            <a:noFill/>
            <a:ln w="12700">
              <a:solidFill>
                <a:schemeClr val="tx1"/>
              </a:solidFill>
              <a:round/>
              <a:headEnd/>
              <a:tailEnd/>
            </a:ln>
            <a:effectLst/>
          </p:spPr>
          <p:txBody>
            <a:bodyPr wrap="none" anchor="ctr"/>
            <a:lstStyle/>
            <a:p>
              <a:endParaRPr lang="zh-CN" altLang="en-US"/>
            </a:p>
          </p:txBody>
        </p:sp>
        <p:sp>
          <p:nvSpPr>
            <p:cNvPr id="546823" name="Line 7"/>
            <p:cNvSpPr>
              <a:spLocks noChangeShapeType="1"/>
            </p:cNvSpPr>
            <p:nvPr/>
          </p:nvSpPr>
          <p:spPr bwMode="auto">
            <a:xfrm>
              <a:off x="2784"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6824" name="Line 8"/>
            <p:cNvSpPr>
              <a:spLocks noChangeShapeType="1"/>
            </p:cNvSpPr>
            <p:nvPr/>
          </p:nvSpPr>
          <p:spPr bwMode="auto">
            <a:xfrm>
              <a:off x="3312"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6825" name="Line 9"/>
            <p:cNvSpPr>
              <a:spLocks noChangeShapeType="1"/>
            </p:cNvSpPr>
            <p:nvPr/>
          </p:nvSpPr>
          <p:spPr bwMode="auto">
            <a:xfrm>
              <a:off x="3840"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6826" name="Line 10"/>
            <p:cNvSpPr>
              <a:spLocks noChangeShapeType="1"/>
            </p:cNvSpPr>
            <p:nvPr/>
          </p:nvSpPr>
          <p:spPr bwMode="auto">
            <a:xfrm>
              <a:off x="2784" y="1088"/>
              <a:ext cx="1056" cy="0"/>
            </a:xfrm>
            <a:prstGeom prst="line">
              <a:avLst/>
            </a:prstGeom>
            <a:noFill/>
            <a:ln w="12700">
              <a:solidFill>
                <a:schemeClr val="tx1"/>
              </a:solidFill>
              <a:round/>
              <a:headEnd/>
              <a:tailEnd/>
            </a:ln>
            <a:effectLst/>
          </p:spPr>
          <p:txBody>
            <a:bodyPr wrap="none" anchor="ctr"/>
            <a:lstStyle/>
            <a:p>
              <a:endParaRPr lang="zh-CN" altLang="en-US"/>
            </a:p>
          </p:txBody>
        </p:sp>
        <p:sp>
          <p:nvSpPr>
            <p:cNvPr id="546827" name="Text Box 11"/>
            <p:cNvSpPr txBox="1">
              <a:spLocks noChangeArrowheads="1"/>
            </p:cNvSpPr>
            <p:nvPr/>
          </p:nvSpPr>
          <p:spPr bwMode="auto">
            <a:xfrm>
              <a:off x="2380" y="873"/>
              <a:ext cx="420" cy="231"/>
            </a:xfrm>
            <a:prstGeom prst="rect">
              <a:avLst/>
            </a:prstGeom>
            <a:noFill/>
            <a:ln w="9525">
              <a:noFill/>
              <a:miter lim="800000"/>
              <a:headEnd/>
              <a:tailEnd/>
            </a:ln>
            <a:effectLst/>
          </p:spPr>
          <p:txBody>
            <a:bodyPr wrap="none">
              <a:spAutoFit/>
            </a:bodyPr>
            <a:lstStyle/>
            <a:p>
              <a:pPr algn="l"/>
              <a:r>
                <a:rPr lang="en-US" altLang="zh-CN" sz="1800" b="1"/>
                <a:t>objA</a:t>
              </a:r>
            </a:p>
          </p:txBody>
        </p:sp>
      </p:grpSp>
      <p:grpSp>
        <p:nvGrpSpPr>
          <p:cNvPr id="546828" name="Group 12"/>
          <p:cNvGrpSpPr>
            <a:grpSpLocks/>
          </p:cNvGrpSpPr>
          <p:nvPr/>
        </p:nvGrpSpPr>
        <p:grpSpPr bwMode="auto">
          <a:xfrm>
            <a:off x="3962400" y="1766888"/>
            <a:ext cx="3200400" cy="366712"/>
            <a:chOff x="2352" y="1257"/>
            <a:chExt cx="2016" cy="231"/>
          </a:xfrm>
        </p:grpSpPr>
        <p:sp>
          <p:nvSpPr>
            <p:cNvPr id="546829" name="Rectangle 13"/>
            <p:cNvSpPr>
              <a:spLocks noChangeArrowheads="1"/>
            </p:cNvSpPr>
            <p:nvPr/>
          </p:nvSpPr>
          <p:spPr bwMode="auto">
            <a:xfrm>
              <a:off x="3840" y="1264"/>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objB.s</a:t>
              </a:r>
            </a:p>
          </p:txBody>
        </p:sp>
        <p:sp>
          <p:nvSpPr>
            <p:cNvPr id="546830" name="Rectangle 14"/>
            <p:cNvSpPr>
              <a:spLocks noChangeArrowheads="1"/>
            </p:cNvSpPr>
            <p:nvPr/>
          </p:nvSpPr>
          <p:spPr bwMode="auto">
            <a:xfrm>
              <a:off x="3312" y="12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i="1">
                  <a:solidFill>
                    <a:srgbClr val="0000FF"/>
                  </a:solidFill>
                </a:rPr>
                <a:t>objB.y</a:t>
              </a:r>
            </a:p>
          </p:txBody>
        </p:sp>
        <p:sp>
          <p:nvSpPr>
            <p:cNvPr id="546831" name="Rectangle 15"/>
            <p:cNvSpPr>
              <a:spLocks noChangeArrowheads="1"/>
            </p:cNvSpPr>
            <p:nvPr/>
          </p:nvSpPr>
          <p:spPr bwMode="auto">
            <a:xfrm>
              <a:off x="2784" y="12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i="1">
                  <a:solidFill>
                    <a:srgbClr val="0000FF"/>
                  </a:solidFill>
                </a:rPr>
                <a:t>objB.x</a:t>
              </a:r>
            </a:p>
          </p:txBody>
        </p:sp>
        <p:sp>
          <p:nvSpPr>
            <p:cNvPr id="546832" name="Line 16"/>
            <p:cNvSpPr>
              <a:spLocks noChangeShapeType="1"/>
            </p:cNvSpPr>
            <p:nvPr/>
          </p:nvSpPr>
          <p:spPr bwMode="auto">
            <a:xfrm>
              <a:off x="2784" y="1264"/>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546833" name="Line 17"/>
            <p:cNvSpPr>
              <a:spLocks noChangeShapeType="1"/>
            </p:cNvSpPr>
            <p:nvPr/>
          </p:nvSpPr>
          <p:spPr bwMode="auto">
            <a:xfrm>
              <a:off x="2784"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6834" name="Line 18"/>
            <p:cNvSpPr>
              <a:spLocks noChangeShapeType="1"/>
            </p:cNvSpPr>
            <p:nvPr/>
          </p:nvSpPr>
          <p:spPr bwMode="auto">
            <a:xfrm>
              <a:off x="3312"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6835" name="Line 19"/>
            <p:cNvSpPr>
              <a:spLocks noChangeShapeType="1"/>
            </p:cNvSpPr>
            <p:nvPr/>
          </p:nvSpPr>
          <p:spPr bwMode="auto">
            <a:xfrm>
              <a:off x="4368"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6836" name="Line 20"/>
            <p:cNvSpPr>
              <a:spLocks noChangeShapeType="1"/>
            </p:cNvSpPr>
            <p:nvPr/>
          </p:nvSpPr>
          <p:spPr bwMode="auto">
            <a:xfrm>
              <a:off x="2784" y="1488"/>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546837" name="Line 21"/>
            <p:cNvSpPr>
              <a:spLocks noChangeShapeType="1"/>
            </p:cNvSpPr>
            <p:nvPr/>
          </p:nvSpPr>
          <p:spPr bwMode="auto">
            <a:xfrm>
              <a:off x="3840"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6838" name="Text Box 22"/>
            <p:cNvSpPr txBox="1">
              <a:spLocks noChangeArrowheads="1"/>
            </p:cNvSpPr>
            <p:nvPr/>
          </p:nvSpPr>
          <p:spPr bwMode="auto">
            <a:xfrm>
              <a:off x="2352" y="1257"/>
              <a:ext cx="412" cy="231"/>
            </a:xfrm>
            <a:prstGeom prst="rect">
              <a:avLst/>
            </a:prstGeom>
            <a:noFill/>
            <a:ln w="9525">
              <a:noFill/>
              <a:miter lim="800000"/>
              <a:headEnd/>
              <a:tailEnd/>
            </a:ln>
            <a:effectLst/>
          </p:spPr>
          <p:txBody>
            <a:bodyPr wrap="none">
              <a:spAutoFit/>
            </a:bodyPr>
            <a:lstStyle/>
            <a:p>
              <a:pPr algn="l"/>
              <a:r>
                <a:rPr lang="en-US" altLang="zh-CN" sz="1800" b="1"/>
                <a:t>objB</a:t>
              </a:r>
            </a:p>
          </p:txBody>
        </p:sp>
      </p:grpSp>
      <p:grpSp>
        <p:nvGrpSpPr>
          <p:cNvPr id="546839" name="Group 23"/>
          <p:cNvGrpSpPr>
            <a:grpSpLocks/>
          </p:cNvGrpSpPr>
          <p:nvPr/>
        </p:nvGrpSpPr>
        <p:grpSpPr bwMode="auto">
          <a:xfrm>
            <a:off x="3962400" y="2376488"/>
            <a:ext cx="4876800" cy="366712"/>
            <a:chOff x="2352" y="1641"/>
            <a:chExt cx="3072" cy="231"/>
          </a:xfrm>
        </p:grpSpPr>
        <p:sp>
          <p:nvSpPr>
            <p:cNvPr id="546840" name="Rectangle 24"/>
            <p:cNvSpPr>
              <a:spLocks noChangeArrowheads="1"/>
            </p:cNvSpPr>
            <p:nvPr/>
          </p:nvSpPr>
          <p:spPr bwMode="auto">
            <a:xfrm>
              <a:off x="4368" y="1648"/>
              <a:ext cx="528" cy="224"/>
            </a:xfrm>
            <a:prstGeom prst="rect">
              <a:avLst/>
            </a:prstGeom>
            <a:solidFill>
              <a:srgbClr val="99FF99"/>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objC.h</a:t>
              </a:r>
            </a:p>
          </p:txBody>
        </p:sp>
        <p:sp>
          <p:nvSpPr>
            <p:cNvPr id="546841" name="Rectangle 25"/>
            <p:cNvSpPr>
              <a:spLocks noChangeArrowheads="1"/>
            </p:cNvSpPr>
            <p:nvPr/>
          </p:nvSpPr>
          <p:spPr bwMode="auto">
            <a:xfrm>
              <a:off x="4896" y="1648"/>
              <a:ext cx="528" cy="224"/>
            </a:xfrm>
            <a:prstGeom prst="rect">
              <a:avLst/>
            </a:prstGeom>
            <a:solidFill>
              <a:srgbClr val="99FF99"/>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objC.v</a:t>
              </a:r>
            </a:p>
          </p:txBody>
        </p:sp>
        <p:sp>
          <p:nvSpPr>
            <p:cNvPr id="546842" name="Rectangle 26"/>
            <p:cNvSpPr>
              <a:spLocks noChangeArrowheads="1"/>
            </p:cNvSpPr>
            <p:nvPr/>
          </p:nvSpPr>
          <p:spPr bwMode="auto">
            <a:xfrm>
              <a:off x="3840" y="1648"/>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objC.s</a:t>
              </a:r>
            </a:p>
          </p:txBody>
        </p:sp>
        <p:sp>
          <p:nvSpPr>
            <p:cNvPr id="546843" name="Rectangle 27"/>
            <p:cNvSpPr>
              <a:spLocks noChangeArrowheads="1"/>
            </p:cNvSpPr>
            <p:nvPr/>
          </p:nvSpPr>
          <p:spPr bwMode="auto">
            <a:xfrm>
              <a:off x="3312" y="1648"/>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objC.y</a:t>
              </a:r>
            </a:p>
          </p:txBody>
        </p:sp>
        <p:sp>
          <p:nvSpPr>
            <p:cNvPr id="546844" name="Rectangle 28"/>
            <p:cNvSpPr>
              <a:spLocks noChangeArrowheads="1"/>
            </p:cNvSpPr>
            <p:nvPr/>
          </p:nvSpPr>
          <p:spPr bwMode="auto">
            <a:xfrm>
              <a:off x="2784" y="1648"/>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objC.x</a:t>
              </a:r>
            </a:p>
          </p:txBody>
        </p:sp>
        <p:sp>
          <p:nvSpPr>
            <p:cNvPr id="546845" name="Line 29"/>
            <p:cNvSpPr>
              <a:spLocks noChangeShapeType="1"/>
            </p:cNvSpPr>
            <p:nvPr/>
          </p:nvSpPr>
          <p:spPr bwMode="auto">
            <a:xfrm>
              <a:off x="2784" y="1648"/>
              <a:ext cx="2640" cy="0"/>
            </a:xfrm>
            <a:prstGeom prst="line">
              <a:avLst/>
            </a:prstGeom>
            <a:noFill/>
            <a:ln w="12700">
              <a:solidFill>
                <a:schemeClr val="tx1"/>
              </a:solidFill>
              <a:round/>
              <a:headEnd/>
              <a:tailEnd/>
            </a:ln>
            <a:effectLst/>
          </p:spPr>
          <p:txBody>
            <a:bodyPr wrap="none" anchor="ctr"/>
            <a:lstStyle/>
            <a:p>
              <a:endParaRPr lang="zh-CN" altLang="en-US"/>
            </a:p>
          </p:txBody>
        </p:sp>
        <p:sp>
          <p:nvSpPr>
            <p:cNvPr id="546846" name="Line 30"/>
            <p:cNvSpPr>
              <a:spLocks noChangeShapeType="1"/>
            </p:cNvSpPr>
            <p:nvPr/>
          </p:nvSpPr>
          <p:spPr bwMode="auto">
            <a:xfrm>
              <a:off x="2784"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6847" name="Line 31"/>
            <p:cNvSpPr>
              <a:spLocks noChangeShapeType="1"/>
            </p:cNvSpPr>
            <p:nvPr/>
          </p:nvSpPr>
          <p:spPr bwMode="auto">
            <a:xfrm>
              <a:off x="3312"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6848" name="Line 32"/>
            <p:cNvSpPr>
              <a:spLocks noChangeShapeType="1"/>
            </p:cNvSpPr>
            <p:nvPr/>
          </p:nvSpPr>
          <p:spPr bwMode="auto">
            <a:xfrm>
              <a:off x="5424"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6849" name="Line 33"/>
            <p:cNvSpPr>
              <a:spLocks noChangeShapeType="1"/>
            </p:cNvSpPr>
            <p:nvPr/>
          </p:nvSpPr>
          <p:spPr bwMode="auto">
            <a:xfrm>
              <a:off x="2784" y="1872"/>
              <a:ext cx="2640" cy="0"/>
            </a:xfrm>
            <a:prstGeom prst="line">
              <a:avLst/>
            </a:prstGeom>
            <a:noFill/>
            <a:ln w="12700">
              <a:solidFill>
                <a:schemeClr val="tx1"/>
              </a:solidFill>
              <a:round/>
              <a:headEnd/>
              <a:tailEnd/>
            </a:ln>
            <a:effectLst/>
          </p:spPr>
          <p:txBody>
            <a:bodyPr wrap="none" anchor="ctr"/>
            <a:lstStyle/>
            <a:p>
              <a:endParaRPr lang="zh-CN" altLang="en-US"/>
            </a:p>
          </p:txBody>
        </p:sp>
        <p:sp>
          <p:nvSpPr>
            <p:cNvPr id="546850" name="Line 34"/>
            <p:cNvSpPr>
              <a:spLocks noChangeShapeType="1"/>
            </p:cNvSpPr>
            <p:nvPr/>
          </p:nvSpPr>
          <p:spPr bwMode="auto">
            <a:xfrm>
              <a:off x="3840"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6851" name="Line 35"/>
            <p:cNvSpPr>
              <a:spLocks noChangeShapeType="1"/>
            </p:cNvSpPr>
            <p:nvPr/>
          </p:nvSpPr>
          <p:spPr bwMode="auto">
            <a:xfrm>
              <a:off x="4896"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6852" name="Line 36"/>
            <p:cNvSpPr>
              <a:spLocks noChangeShapeType="1"/>
            </p:cNvSpPr>
            <p:nvPr/>
          </p:nvSpPr>
          <p:spPr bwMode="auto">
            <a:xfrm>
              <a:off x="4368"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6853" name="Text Box 37"/>
            <p:cNvSpPr txBox="1">
              <a:spLocks noChangeArrowheads="1"/>
            </p:cNvSpPr>
            <p:nvPr/>
          </p:nvSpPr>
          <p:spPr bwMode="auto">
            <a:xfrm>
              <a:off x="2352" y="1641"/>
              <a:ext cx="420" cy="231"/>
            </a:xfrm>
            <a:prstGeom prst="rect">
              <a:avLst/>
            </a:prstGeom>
            <a:noFill/>
            <a:ln w="9525">
              <a:noFill/>
              <a:miter lim="800000"/>
              <a:headEnd/>
              <a:tailEnd/>
            </a:ln>
            <a:effectLst/>
          </p:spPr>
          <p:txBody>
            <a:bodyPr wrap="none">
              <a:spAutoFit/>
            </a:bodyPr>
            <a:lstStyle/>
            <a:p>
              <a:pPr algn="l"/>
              <a:r>
                <a:rPr lang="en-US" altLang="zh-CN" sz="1800" b="1"/>
                <a:t>objC</a:t>
              </a:r>
            </a:p>
          </p:txBody>
        </p:sp>
      </p:grpSp>
      <p:sp>
        <p:nvSpPr>
          <p:cNvPr id="546854" name="AutoShape 38"/>
          <p:cNvSpPr>
            <a:spLocks/>
          </p:cNvSpPr>
          <p:nvPr/>
        </p:nvSpPr>
        <p:spPr bwMode="auto">
          <a:xfrm>
            <a:off x="4648200" y="3994150"/>
            <a:ext cx="2819400" cy="914400"/>
          </a:xfrm>
          <a:prstGeom prst="borderCallout2">
            <a:avLst>
              <a:gd name="adj1" fmla="val 12500"/>
              <a:gd name="adj2" fmla="val -2704"/>
              <a:gd name="adj3" fmla="val 12500"/>
              <a:gd name="adj4" fmla="val -20157"/>
              <a:gd name="adj5" fmla="val -63023"/>
              <a:gd name="adj6" fmla="val -76069"/>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调用基类</a:t>
            </a:r>
            <a:r>
              <a:rPr lang="en-US" altLang="zh-CN" sz="1800" b="1"/>
              <a:t>A</a:t>
            </a:r>
            <a:r>
              <a:rPr lang="zh-CN" altLang="en-US" sz="1800" b="1"/>
              <a:t>成员函数</a:t>
            </a:r>
          </a:p>
          <a:p>
            <a:pPr eaLnBrk="0" hangingPunct="0">
              <a:lnSpc>
                <a:spcPct val="70000"/>
              </a:lnSpc>
              <a:spcBef>
                <a:spcPct val="50000"/>
              </a:spcBef>
            </a:pPr>
            <a:r>
              <a:rPr lang="zh-CN" altLang="en-US" sz="1800" b="1"/>
              <a:t>对 </a:t>
            </a:r>
            <a:r>
              <a:rPr lang="en-US" altLang="zh-CN" sz="1800" b="1"/>
              <a:t>objB </a:t>
            </a:r>
            <a:r>
              <a:rPr lang="zh-CN" altLang="en-US" sz="1800" b="1"/>
              <a:t>的数据成员操作</a:t>
            </a:r>
          </a:p>
        </p:txBody>
      </p:sp>
      <p:sp>
        <p:nvSpPr>
          <p:cNvPr id="546855" name="Text Box 39"/>
          <p:cNvSpPr txBox="1">
            <a:spLocks noChangeArrowheads="1"/>
          </p:cNvSpPr>
          <p:nvPr/>
        </p:nvSpPr>
        <p:spPr bwMode="auto">
          <a:xfrm>
            <a:off x="4921250" y="762000"/>
            <a:ext cx="1174750" cy="366713"/>
          </a:xfrm>
          <a:prstGeom prst="rect">
            <a:avLst/>
          </a:prstGeom>
          <a:noFill/>
          <a:ln w="9525">
            <a:noFill/>
            <a:miter lim="800000"/>
            <a:headEnd/>
            <a:tailEnd/>
          </a:ln>
          <a:effectLst/>
        </p:spPr>
        <p:txBody>
          <a:bodyPr>
            <a:spAutoFit/>
          </a:bodyPr>
          <a:lstStyle/>
          <a:p>
            <a:pPr algn="l"/>
            <a:r>
              <a:rPr lang="en-US" altLang="zh-CN" sz="1800" b="1"/>
              <a:t>x             y  </a:t>
            </a:r>
          </a:p>
        </p:txBody>
      </p:sp>
      <p:sp>
        <p:nvSpPr>
          <p:cNvPr id="546856" name="Text Box 40"/>
          <p:cNvSpPr txBox="1">
            <a:spLocks noChangeArrowheads="1"/>
          </p:cNvSpPr>
          <p:nvPr/>
        </p:nvSpPr>
        <p:spPr bwMode="auto">
          <a:xfrm>
            <a:off x="6584950" y="1447800"/>
            <a:ext cx="273050" cy="366713"/>
          </a:xfrm>
          <a:prstGeom prst="rect">
            <a:avLst/>
          </a:prstGeom>
          <a:noFill/>
          <a:ln w="9525">
            <a:noFill/>
            <a:miter lim="800000"/>
            <a:headEnd/>
            <a:tailEnd/>
          </a:ln>
          <a:effectLst/>
        </p:spPr>
        <p:txBody>
          <a:bodyPr wrap="none">
            <a:spAutoFit/>
          </a:bodyPr>
          <a:lstStyle/>
          <a:p>
            <a:r>
              <a:rPr lang="en-US" altLang="zh-CN" sz="1800" b="1"/>
              <a:t>s</a:t>
            </a:r>
          </a:p>
        </p:txBody>
      </p:sp>
      <p:sp>
        <p:nvSpPr>
          <p:cNvPr id="546857" name="Text Box 41"/>
          <p:cNvSpPr txBox="1">
            <a:spLocks noChangeArrowheads="1"/>
          </p:cNvSpPr>
          <p:nvPr/>
        </p:nvSpPr>
        <p:spPr bwMode="auto">
          <a:xfrm>
            <a:off x="7435850" y="2057400"/>
            <a:ext cx="1174750" cy="366713"/>
          </a:xfrm>
          <a:prstGeom prst="rect">
            <a:avLst/>
          </a:prstGeom>
          <a:noFill/>
          <a:ln w="9525">
            <a:noFill/>
            <a:miter lim="800000"/>
            <a:headEnd/>
            <a:tailEnd/>
          </a:ln>
          <a:effectLst/>
        </p:spPr>
        <p:txBody>
          <a:bodyPr>
            <a:spAutoFit/>
          </a:bodyPr>
          <a:lstStyle/>
          <a:p>
            <a:pPr algn="l"/>
            <a:r>
              <a:rPr lang="en-US" altLang="zh-CN" sz="1800" b="1"/>
              <a:t>h             v  </a:t>
            </a:r>
          </a:p>
        </p:txBody>
      </p:sp>
      <p:sp>
        <p:nvSpPr>
          <p:cNvPr id="546858" name="Rectangle 42"/>
          <p:cNvSpPr>
            <a:spLocks noGrp="1" noChangeArrowheads="1"/>
          </p:cNvSpPr>
          <p:nvPr>
            <p:ph type="title" idx="4294967295"/>
          </p:nvPr>
        </p:nvSpPr>
        <p:spPr>
          <a:xfrm>
            <a:off x="838200" y="533400"/>
            <a:ext cx="7543800" cy="1143000"/>
          </a:xfrm>
          <a:prstGeom prst="rect">
            <a:avLst/>
          </a:prstGeom>
        </p:spPr>
        <p:txBody>
          <a:bodyPr/>
          <a:lstStyle/>
          <a:p>
            <a:r>
              <a:rPr lang="en-US" altLang="zh-CN" sz="100" dirty="0">
                <a:solidFill>
                  <a:schemeClr val="bg1"/>
                </a:solidFill>
                <a:latin typeface="宋体" pitchFamily="2" charset="-122"/>
              </a:rPr>
              <a:t>8.2.1  </a:t>
            </a:r>
            <a:r>
              <a:rPr lang="zh-CN" altLang="en-US" sz="100" dirty="0">
                <a:solidFill>
                  <a:schemeClr val="bg1"/>
                </a:solidFill>
                <a:latin typeface="宋体" pitchFamily="2" charset="-122"/>
              </a:rPr>
              <a:t>访问控制</a:t>
            </a:r>
            <a:endParaRPr lang="zh-CN" altLang="en-US" sz="100" dirty="0">
              <a:solidFill>
                <a:schemeClr val="bg1"/>
              </a:solidFill>
            </a:endParaRPr>
          </a:p>
        </p:txBody>
      </p:sp>
      <p:sp>
        <p:nvSpPr>
          <p:cNvPr id="546860" name="Rectangle 44"/>
          <p:cNvSpPr>
            <a:spLocks noChangeArrowheads="1"/>
          </p:cNvSpPr>
          <p:nvPr/>
        </p:nvSpPr>
        <p:spPr bwMode="auto">
          <a:xfrm>
            <a:off x="5986278" y="381000"/>
            <a:ext cx="2776722" cy="430887"/>
          </a:xfrm>
          <a:prstGeom prst="rect">
            <a:avLst/>
          </a:prstGeom>
          <a:noFill/>
          <a:ln w="9525">
            <a:noFill/>
            <a:miter lim="800000"/>
            <a:headEnd/>
            <a:tailEnd/>
          </a:ln>
          <a:effectLst/>
        </p:spPr>
        <p:txBody>
          <a:bodyPr wrap="none">
            <a:spAutoFit/>
          </a:bodyPr>
          <a:lstStyle/>
          <a:p>
            <a:pPr algn="r">
              <a:lnSpc>
                <a:spcPct val="110000"/>
              </a:lnSpc>
            </a:pPr>
            <a:r>
              <a:rPr lang="zh-CN" altLang="en-US" sz="2000" b="1" i="1" dirty="0">
                <a:solidFill>
                  <a:srgbClr val="008000"/>
                </a:solidFill>
              </a:rPr>
              <a:t>例</a:t>
            </a:r>
            <a:r>
              <a:rPr lang="en-US" altLang="zh-CN" sz="2000" b="1" i="1" dirty="0">
                <a:solidFill>
                  <a:srgbClr val="008000"/>
                </a:solidFill>
              </a:rPr>
              <a:t>8-1  </a:t>
            </a:r>
            <a:r>
              <a:rPr lang="zh-CN" altLang="en-US" sz="2000" b="1" i="1" dirty="0">
                <a:solidFill>
                  <a:srgbClr val="008000"/>
                </a:solidFill>
              </a:rPr>
              <a:t>公有继承的测试</a:t>
            </a:r>
            <a:r>
              <a:rPr lang="zh-CN" altLang="en-US" sz="18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46854"/>
                                        </p:tgtEl>
                                        <p:attrNameLst>
                                          <p:attrName>style.visibility</p:attrName>
                                        </p:attrNameLst>
                                      </p:cBhvr>
                                      <p:to>
                                        <p:strVal val="visible"/>
                                      </p:to>
                                    </p:set>
                                    <p:animEffect transition="in" filter="barn(outHorizontal)">
                                      <p:cBhvr>
                                        <p:cTn id="7" dur="500"/>
                                        <p:tgtEl>
                                          <p:spTgt spid="546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854"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Text Box 2"/>
          <p:cNvSpPr txBox="1">
            <a:spLocks noChangeArrowheads="1"/>
          </p:cNvSpPr>
          <p:nvPr/>
        </p:nvSpPr>
        <p:spPr bwMode="auto">
          <a:xfrm>
            <a:off x="517525" y="260350"/>
            <a:ext cx="4816475" cy="6164263"/>
          </a:xfrm>
          <a:prstGeom prst="rect">
            <a:avLst/>
          </a:prstGeom>
          <a:noFill/>
          <a:ln w="9525">
            <a:noFill/>
            <a:miter lim="800000"/>
            <a:headEnd/>
            <a:tailEnd/>
          </a:ln>
          <a:effectLst/>
        </p:spPr>
        <p:txBody>
          <a:bodyPr>
            <a:spAutoFit/>
          </a:bodyPr>
          <a:lstStyle/>
          <a:p>
            <a:pPr algn="l">
              <a:lnSpc>
                <a:spcPct val="130000"/>
              </a:lnSpc>
            </a:pPr>
            <a:r>
              <a:rPr lang="en-US" altLang="zh-CN" sz="1800"/>
              <a:t>int main()</a:t>
            </a:r>
          </a:p>
          <a:p>
            <a:pPr algn="l">
              <a:lnSpc>
                <a:spcPct val="130000"/>
              </a:lnSpc>
            </a:pPr>
            <a:r>
              <a:rPr lang="en-US" altLang="zh-CN" sz="1800"/>
              <a:t>{ A objA ;</a:t>
            </a:r>
          </a:p>
          <a:p>
            <a:pPr algn="l">
              <a:lnSpc>
                <a:spcPct val="130000"/>
              </a:lnSpc>
            </a:pPr>
            <a:r>
              <a:rPr lang="en-US" altLang="zh-CN" sz="1800"/>
              <a:t>   B objB ;</a:t>
            </a:r>
          </a:p>
          <a:p>
            <a:pPr algn="l">
              <a:lnSpc>
                <a:spcPct val="130000"/>
              </a:lnSpc>
            </a:pPr>
            <a:r>
              <a:rPr lang="en-US" altLang="zh-CN" sz="1800"/>
              <a:t>   C objC ;</a:t>
            </a:r>
          </a:p>
          <a:p>
            <a:pPr algn="l">
              <a:lnSpc>
                <a:spcPct val="130000"/>
              </a:lnSpc>
            </a:pPr>
            <a:r>
              <a:rPr lang="en-US" altLang="zh-CN" sz="1800"/>
              <a:t>   cout &lt;&lt; "It is object_A :\n" ;</a:t>
            </a:r>
          </a:p>
          <a:p>
            <a:pPr algn="l">
              <a:lnSpc>
                <a:spcPct val="130000"/>
              </a:lnSpc>
            </a:pPr>
            <a:r>
              <a:rPr lang="en-US" altLang="zh-CN" sz="1800"/>
              <a:t>   objA.get_XY() ;</a:t>
            </a:r>
          </a:p>
          <a:p>
            <a:pPr algn="l">
              <a:lnSpc>
                <a:spcPct val="130000"/>
              </a:lnSpc>
            </a:pPr>
            <a:r>
              <a:rPr lang="en-US" altLang="zh-CN" sz="1800"/>
              <a:t>   objA.put_XY() ;</a:t>
            </a:r>
          </a:p>
          <a:p>
            <a:pPr algn="l">
              <a:lnSpc>
                <a:spcPct val="130000"/>
              </a:lnSpc>
            </a:pPr>
            <a:r>
              <a:rPr lang="en-US" altLang="zh-CN" sz="1800"/>
              <a:t>   cout &lt;&lt; "It is object_B :\n" ;</a:t>
            </a:r>
          </a:p>
          <a:p>
            <a:pPr algn="l">
              <a:lnSpc>
                <a:spcPct val="130000"/>
              </a:lnSpc>
            </a:pPr>
            <a:r>
              <a:rPr lang="en-US" altLang="zh-CN" sz="1800"/>
              <a:t>   objB.get_XY() ;</a:t>
            </a:r>
          </a:p>
          <a:p>
            <a:pPr algn="l">
              <a:lnSpc>
                <a:spcPct val="130000"/>
              </a:lnSpc>
            </a:pPr>
            <a:r>
              <a:rPr lang="en-US" altLang="zh-CN" sz="1800"/>
              <a:t>   </a:t>
            </a:r>
            <a:r>
              <a:rPr lang="en-US" altLang="zh-CN" sz="1800" b="1">
                <a:solidFill>
                  <a:srgbClr val="0000FF"/>
                </a:solidFill>
              </a:rPr>
              <a:t>objB.make_S() ;</a:t>
            </a:r>
          </a:p>
          <a:p>
            <a:pPr algn="l">
              <a:lnSpc>
                <a:spcPct val="130000"/>
              </a:lnSpc>
            </a:pPr>
            <a:r>
              <a:rPr lang="en-US" altLang="zh-CN" sz="1800"/>
              <a:t>   cout &lt;&lt; "S = " &lt;&lt; objB.get_S() &lt;&lt; endl ;</a:t>
            </a:r>
          </a:p>
          <a:p>
            <a:pPr algn="l">
              <a:lnSpc>
                <a:spcPct val="130000"/>
              </a:lnSpc>
            </a:pPr>
            <a:r>
              <a:rPr lang="en-US" altLang="zh-CN" sz="1800"/>
              <a:t>   cout &lt;&lt; "It is object_C :\n" ;</a:t>
            </a:r>
          </a:p>
          <a:p>
            <a:pPr algn="l">
              <a:lnSpc>
                <a:spcPct val="130000"/>
              </a:lnSpc>
            </a:pPr>
            <a:r>
              <a:rPr lang="en-US" altLang="zh-CN" sz="1800"/>
              <a:t>   objC.get_XY() ;</a:t>
            </a:r>
          </a:p>
          <a:p>
            <a:pPr algn="l">
              <a:lnSpc>
                <a:spcPct val="130000"/>
              </a:lnSpc>
            </a:pPr>
            <a:r>
              <a:rPr lang="en-US" altLang="zh-CN" sz="1800"/>
              <a:t>   objC.get_H();</a:t>
            </a:r>
          </a:p>
          <a:p>
            <a:pPr algn="l">
              <a:lnSpc>
                <a:spcPct val="130000"/>
              </a:lnSpc>
            </a:pPr>
            <a:r>
              <a:rPr lang="en-US" altLang="zh-CN" sz="1800"/>
              <a:t>   objC.make_V() ;</a:t>
            </a:r>
          </a:p>
          <a:p>
            <a:pPr algn="l">
              <a:lnSpc>
                <a:spcPct val="130000"/>
              </a:lnSpc>
            </a:pPr>
            <a:r>
              <a:rPr lang="en-US" altLang="zh-CN" sz="1800"/>
              <a:t>   cout &lt;&lt; "V = " &lt;&lt; objC.get_V() &lt;&lt; endl ;</a:t>
            </a:r>
          </a:p>
          <a:p>
            <a:pPr algn="l">
              <a:lnSpc>
                <a:spcPct val="130000"/>
              </a:lnSpc>
            </a:pPr>
            <a:r>
              <a:rPr lang="en-US" altLang="zh-CN" sz="1800"/>
              <a:t>}</a:t>
            </a:r>
          </a:p>
        </p:txBody>
      </p:sp>
      <p:grpSp>
        <p:nvGrpSpPr>
          <p:cNvPr id="547843" name="Group 3"/>
          <p:cNvGrpSpPr>
            <a:grpSpLocks/>
          </p:cNvGrpSpPr>
          <p:nvPr/>
        </p:nvGrpSpPr>
        <p:grpSpPr bwMode="auto">
          <a:xfrm>
            <a:off x="4006850" y="1143000"/>
            <a:ext cx="2317750" cy="381000"/>
            <a:chOff x="2380" y="864"/>
            <a:chExt cx="1460" cy="240"/>
          </a:xfrm>
        </p:grpSpPr>
        <p:sp>
          <p:nvSpPr>
            <p:cNvPr id="547844" name="Rectangle 4"/>
            <p:cNvSpPr>
              <a:spLocks noChangeArrowheads="1"/>
            </p:cNvSpPr>
            <p:nvPr/>
          </p:nvSpPr>
          <p:spPr bwMode="auto">
            <a:xfrm>
              <a:off x="3312" y="8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objA.y</a:t>
              </a:r>
            </a:p>
          </p:txBody>
        </p:sp>
        <p:sp>
          <p:nvSpPr>
            <p:cNvPr id="547845" name="Rectangle 5"/>
            <p:cNvSpPr>
              <a:spLocks noChangeArrowheads="1"/>
            </p:cNvSpPr>
            <p:nvPr/>
          </p:nvSpPr>
          <p:spPr bwMode="auto">
            <a:xfrm>
              <a:off x="2784" y="8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objA.x</a:t>
              </a:r>
            </a:p>
          </p:txBody>
        </p:sp>
        <p:sp>
          <p:nvSpPr>
            <p:cNvPr id="547846" name="Line 6"/>
            <p:cNvSpPr>
              <a:spLocks noChangeShapeType="1"/>
            </p:cNvSpPr>
            <p:nvPr/>
          </p:nvSpPr>
          <p:spPr bwMode="auto">
            <a:xfrm>
              <a:off x="2784" y="864"/>
              <a:ext cx="1056" cy="0"/>
            </a:xfrm>
            <a:prstGeom prst="line">
              <a:avLst/>
            </a:prstGeom>
            <a:noFill/>
            <a:ln w="12700">
              <a:solidFill>
                <a:schemeClr val="tx1"/>
              </a:solidFill>
              <a:round/>
              <a:headEnd/>
              <a:tailEnd/>
            </a:ln>
            <a:effectLst/>
          </p:spPr>
          <p:txBody>
            <a:bodyPr wrap="none" anchor="ctr"/>
            <a:lstStyle/>
            <a:p>
              <a:endParaRPr lang="zh-CN" altLang="en-US"/>
            </a:p>
          </p:txBody>
        </p:sp>
        <p:sp>
          <p:nvSpPr>
            <p:cNvPr id="547847" name="Line 7"/>
            <p:cNvSpPr>
              <a:spLocks noChangeShapeType="1"/>
            </p:cNvSpPr>
            <p:nvPr/>
          </p:nvSpPr>
          <p:spPr bwMode="auto">
            <a:xfrm>
              <a:off x="2784"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7848" name="Line 8"/>
            <p:cNvSpPr>
              <a:spLocks noChangeShapeType="1"/>
            </p:cNvSpPr>
            <p:nvPr/>
          </p:nvSpPr>
          <p:spPr bwMode="auto">
            <a:xfrm>
              <a:off x="3312"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7849" name="Line 9"/>
            <p:cNvSpPr>
              <a:spLocks noChangeShapeType="1"/>
            </p:cNvSpPr>
            <p:nvPr/>
          </p:nvSpPr>
          <p:spPr bwMode="auto">
            <a:xfrm>
              <a:off x="3840"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7850" name="Line 10"/>
            <p:cNvSpPr>
              <a:spLocks noChangeShapeType="1"/>
            </p:cNvSpPr>
            <p:nvPr/>
          </p:nvSpPr>
          <p:spPr bwMode="auto">
            <a:xfrm>
              <a:off x="2784" y="1088"/>
              <a:ext cx="1056" cy="0"/>
            </a:xfrm>
            <a:prstGeom prst="line">
              <a:avLst/>
            </a:prstGeom>
            <a:noFill/>
            <a:ln w="12700">
              <a:solidFill>
                <a:schemeClr val="tx1"/>
              </a:solidFill>
              <a:round/>
              <a:headEnd/>
              <a:tailEnd/>
            </a:ln>
            <a:effectLst/>
          </p:spPr>
          <p:txBody>
            <a:bodyPr wrap="none" anchor="ctr"/>
            <a:lstStyle/>
            <a:p>
              <a:endParaRPr lang="zh-CN" altLang="en-US"/>
            </a:p>
          </p:txBody>
        </p:sp>
        <p:sp>
          <p:nvSpPr>
            <p:cNvPr id="547851" name="Text Box 11"/>
            <p:cNvSpPr txBox="1">
              <a:spLocks noChangeArrowheads="1"/>
            </p:cNvSpPr>
            <p:nvPr/>
          </p:nvSpPr>
          <p:spPr bwMode="auto">
            <a:xfrm>
              <a:off x="2380" y="873"/>
              <a:ext cx="420" cy="231"/>
            </a:xfrm>
            <a:prstGeom prst="rect">
              <a:avLst/>
            </a:prstGeom>
            <a:noFill/>
            <a:ln w="9525">
              <a:noFill/>
              <a:miter lim="800000"/>
              <a:headEnd/>
              <a:tailEnd/>
            </a:ln>
            <a:effectLst/>
          </p:spPr>
          <p:txBody>
            <a:bodyPr wrap="none">
              <a:spAutoFit/>
            </a:bodyPr>
            <a:lstStyle/>
            <a:p>
              <a:pPr algn="l"/>
              <a:r>
                <a:rPr lang="en-US" altLang="zh-CN" sz="1800" b="1"/>
                <a:t>objA</a:t>
              </a:r>
            </a:p>
          </p:txBody>
        </p:sp>
      </p:grpSp>
      <p:grpSp>
        <p:nvGrpSpPr>
          <p:cNvPr id="547852" name="Group 12"/>
          <p:cNvGrpSpPr>
            <a:grpSpLocks/>
          </p:cNvGrpSpPr>
          <p:nvPr/>
        </p:nvGrpSpPr>
        <p:grpSpPr bwMode="auto">
          <a:xfrm>
            <a:off x="3962400" y="1766888"/>
            <a:ext cx="3200400" cy="366712"/>
            <a:chOff x="2352" y="1257"/>
            <a:chExt cx="2016" cy="231"/>
          </a:xfrm>
        </p:grpSpPr>
        <p:sp>
          <p:nvSpPr>
            <p:cNvPr id="547853" name="Rectangle 13"/>
            <p:cNvSpPr>
              <a:spLocks noChangeArrowheads="1"/>
            </p:cNvSpPr>
            <p:nvPr/>
          </p:nvSpPr>
          <p:spPr bwMode="auto">
            <a:xfrm>
              <a:off x="3840" y="1264"/>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i="1">
                  <a:solidFill>
                    <a:srgbClr val="0000FF"/>
                  </a:solidFill>
                </a:rPr>
                <a:t>objB.s</a:t>
              </a:r>
            </a:p>
          </p:txBody>
        </p:sp>
        <p:sp>
          <p:nvSpPr>
            <p:cNvPr id="547854" name="Rectangle 14"/>
            <p:cNvSpPr>
              <a:spLocks noChangeArrowheads="1"/>
            </p:cNvSpPr>
            <p:nvPr/>
          </p:nvSpPr>
          <p:spPr bwMode="auto">
            <a:xfrm>
              <a:off x="3312" y="12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objB.y</a:t>
              </a:r>
            </a:p>
          </p:txBody>
        </p:sp>
        <p:sp>
          <p:nvSpPr>
            <p:cNvPr id="547855" name="Rectangle 15"/>
            <p:cNvSpPr>
              <a:spLocks noChangeArrowheads="1"/>
            </p:cNvSpPr>
            <p:nvPr/>
          </p:nvSpPr>
          <p:spPr bwMode="auto">
            <a:xfrm>
              <a:off x="2784" y="12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objB.x</a:t>
              </a:r>
            </a:p>
          </p:txBody>
        </p:sp>
        <p:sp>
          <p:nvSpPr>
            <p:cNvPr id="547856" name="Line 16"/>
            <p:cNvSpPr>
              <a:spLocks noChangeShapeType="1"/>
            </p:cNvSpPr>
            <p:nvPr/>
          </p:nvSpPr>
          <p:spPr bwMode="auto">
            <a:xfrm>
              <a:off x="2784" y="1264"/>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547857" name="Line 17"/>
            <p:cNvSpPr>
              <a:spLocks noChangeShapeType="1"/>
            </p:cNvSpPr>
            <p:nvPr/>
          </p:nvSpPr>
          <p:spPr bwMode="auto">
            <a:xfrm>
              <a:off x="2784"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7858" name="Line 18"/>
            <p:cNvSpPr>
              <a:spLocks noChangeShapeType="1"/>
            </p:cNvSpPr>
            <p:nvPr/>
          </p:nvSpPr>
          <p:spPr bwMode="auto">
            <a:xfrm>
              <a:off x="3312"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7859" name="Line 19"/>
            <p:cNvSpPr>
              <a:spLocks noChangeShapeType="1"/>
            </p:cNvSpPr>
            <p:nvPr/>
          </p:nvSpPr>
          <p:spPr bwMode="auto">
            <a:xfrm>
              <a:off x="4368"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7860" name="Line 20"/>
            <p:cNvSpPr>
              <a:spLocks noChangeShapeType="1"/>
            </p:cNvSpPr>
            <p:nvPr/>
          </p:nvSpPr>
          <p:spPr bwMode="auto">
            <a:xfrm>
              <a:off x="2784" y="1488"/>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547861" name="Line 21"/>
            <p:cNvSpPr>
              <a:spLocks noChangeShapeType="1"/>
            </p:cNvSpPr>
            <p:nvPr/>
          </p:nvSpPr>
          <p:spPr bwMode="auto">
            <a:xfrm>
              <a:off x="3840"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7862" name="Text Box 22"/>
            <p:cNvSpPr txBox="1">
              <a:spLocks noChangeArrowheads="1"/>
            </p:cNvSpPr>
            <p:nvPr/>
          </p:nvSpPr>
          <p:spPr bwMode="auto">
            <a:xfrm>
              <a:off x="2352" y="1257"/>
              <a:ext cx="412" cy="231"/>
            </a:xfrm>
            <a:prstGeom prst="rect">
              <a:avLst/>
            </a:prstGeom>
            <a:noFill/>
            <a:ln w="9525">
              <a:noFill/>
              <a:miter lim="800000"/>
              <a:headEnd/>
              <a:tailEnd/>
            </a:ln>
            <a:effectLst/>
          </p:spPr>
          <p:txBody>
            <a:bodyPr wrap="none">
              <a:spAutoFit/>
            </a:bodyPr>
            <a:lstStyle/>
            <a:p>
              <a:pPr algn="l"/>
              <a:r>
                <a:rPr lang="en-US" altLang="zh-CN" sz="1800" b="1"/>
                <a:t>objB</a:t>
              </a:r>
            </a:p>
          </p:txBody>
        </p:sp>
      </p:grpSp>
      <p:grpSp>
        <p:nvGrpSpPr>
          <p:cNvPr id="547863" name="Group 23"/>
          <p:cNvGrpSpPr>
            <a:grpSpLocks/>
          </p:cNvGrpSpPr>
          <p:nvPr/>
        </p:nvGrpSpPr>
        <p:grpSpPr bwMode="auto">
          <a:xfrm>
            <a:off x="3962400" y="2376488"/>
            <a:ext cx="4876800" cy="366712"/>
            <a:chOff x="2352" y="1641"/>
            <a:chExt cx="3072" cy="231"/>
          </a:xfrm>
        </p:grpSpPr>
        <p:sp>
          <p:nvSpPr>
            <p:cNvPr id="547864" name="Rectangle 24"/>
            <p:cNvSpPr>
              <a:spLocks noChangeArrowheads="1"/>
            </p:cNvSpPr>
            <p:nvPr/>
          </p:nvSpPr>
          <p:spPr bwMode="auto">
            <a:xfrm>
              <a:off x="4368" y="1648"/>
              <a:ext cx="528" cy="224"/>
            </a:xfrm>
            <a:prstGeom prst="rect">
              <a:avLst/>
            </a:prstGeom>
            <a:solidFill>
              <a:srgbClr val="99FF99"/>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objC.h</a:t>
              </a:r>
            </a:p>
          </p:txBody>
        </p:sp>
        <p:sp>
          <p:nvSpPr>
            <p:cNvPr id="547865" name="Rectangle 25"/>
            <p:cNvSpPr>
              <a:spLocks noChangeArrowheads="1"/>
            </p:cNvSpPr>
            <p:nvPr/>
          </p:nvSpPr>
          <p:spPr bwMode="auto">
            <a:xfrm>
              <a:off x="4896" y="1648"/>
              <a:ext cx="528" cy="224"/>
            </a:xfrm>
            <a:prstGeom prst="rect">
              <a:avLst/>
            </a:prstGeom>
            <a:solidFill>
              <a:srgbClr val="99FF99"/>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objC.v</a:t>
              </a:r>
            </a:p>
          </p:txBody>
        </p:sp>
        <p:sp>
          <p:nvSpPr>
            <p:cNvPr id="547866" name="Rectangle 26"/>
            <p:cNvSpPr>
              <a:spLocks noChangeArrowheads="1"/>
            </p:cNvSpPr>
            <p:nvPr/>
          </p:nvSpPr>
          <p:spPr bwMode="auto">
            <a:xfrm>
              <a:off x="3840" y="1648"/>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objC.s</a:t>
              </a:r>
            </a:p>
          </p:txBody>
        </p:sp>
        <p:sp>
          <p:nvSpPr>
            <p:cNvPr id="547867" name="Rectangle 27"/>
            <p:cNvSpPr>
              <a:spLocks noChangeArrowheads="1"/>
            </p:cNvSpPr>
            <p:nvPr/>
          </p:nvSpPr>
          <p:spPr bwMode="auto">
            <a:xfrm>
              <a:off x="3312" y="1648"/>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objC.y</a:t>
              </a:r>
            </a:p>
          </p:txBody>
        </p:sp>
        <p:sp>
          <p:nvSpPr>
            <p:cNvPr id="547868" name="Rectangle 28"/>
            <p:cNvSpPr>
              <a:spLocks noChangeArrowheads="1"/>
            </p:cNvSpPr>
            <p:nvPr/>
          </p:nvSpPr>
          <p:spPr bwMode="auto">
            <a:xfrm>
              <a:off x="2784" y="1648"/>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objC.x</a:t>
              </a:r>
            </a:p>
          </p:txBody>
        </p:sp>
        <p:sp>
          <p:nvSpPr>
            <p:cNvPr id="547869" name="Line 29"/>
            <p:cNvSpPr>
              <a:spLocks noChangeShapeType="1"/>
            </p:cNvSpPr>
            <p:nvPr/>
          </p:nvSpPr>
          <p:spPr bwMode="auto">
            <a:xfrm>
              <a:off x="2784" y="1648"/>
              <a:ext cx="2640" cy="0"/>
            </a:xfrm>
            <a:prstGeom prst="line">
              <a:avLst/>
            </a:prstGeom>
            <a:noFill/>
            <a:ln w="12700">
              <a:solidFill>
                <a:schemeClr val="tx1"/>
              </a:solidFill>
              <a:round/>
              <a:headEnd/>
              <a:tailEnd/>
            </a:ln>
            <a:effectLst/>
          </p:spPr>
          <p:txBody>
            <a:bodyPr wrap="none" anchor="ctr"/>
            <a:lstStyle/>
            <a:p>
              <a:endParaRPr lang="zh-CN" altLang="en-US"/>
            </a:p>
          </p:txBody>
        </p:sp>
        <p:sp>
          <p:nvSpPr>
            <p:cNvPr id="547870" name="Line 30"/>
            <p:cNvSpPr>
              <a:spLocks noChangeShapeType="1"/>
            </p:cNvSpPr>
            <p:nvPr/>
          </p:nvSpPr>
          <p:spPr bwMode="auto">
            <a:xfrm>
              <a:off x="2784"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7871" name="Line 31"/>
            <p:cNvSpPr>
              <a:spLocks noChangeShapeType="1"/>
            </p:cNvSpPr>
            <p:nvPr/>
          </p:nvSpPr>
          <p:spPr bwMode="auto">
            <a:xfrm>
              <a:off x="3312"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7872" name="Line 32"/>
            <p:cNvSpPr>
              <a:spLocks noChangeShapeType="1"/>
            </p:cNvSpPr>
            <p:nvPr/>
          </p:nvSpPr>
          <p:spPr bwMode="auto">
            <a:xfrm>
              <a:off x="5424"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7873" name="Line 33"/>
            <p:cNvSpPr>
              <a:spLocks noChangeShapeType="1"/>
            </p:cNvSpPr>
            <p:nvPr/>
          </p:nvSpPr>
          <p:spPr bwMode="auto">
            <a:xfrm>
              <a:off x="2784" y="1872"/>
              <a:ext cx="2640" cy="0"/>
            </a:xfrm>
            <a:prstGeom prst="line">
              <a:avLst/>
            </a:prstGeom>
            <a:noFill/>
            <a:ln w="12700">
              <a:solidFill>
                <a:schemeClr val="tx1"/>
              </a:solidFill>
              <a:round/>
              <a:headEnd/>
              <a:tailEnd/>
            </a:ln>
            <a:effectLst/>
          </p:spPr>
          <p:txBody>
            <a:bodyPr wrap="none" anchor="ctr"/>
            <a:lstStyle/>
            <a:p>
              <a:endParaRPr lang="zh-CN" altLang="en-US"/>
            </a:p>
          </p:txBody>
        </p:sp>
        <p:sp>
          <p:nvSpPr>
            <p:cNvPr id="547874" name="Line 34"/>
            <p:cNvSpPr>
              <a:spLocks noChangeShapeType="1"/>
            </p:cNvSpPr>
            <p:nvPr/>
          </p:nvSpPr>
          <p:spPr bwMode="auto">
            <a:xfrm>
              <a:off x="3840"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7875" name="Line 35"/>
            <p:cNvSpPr>
              <a:spLocks noChangeShapeType="1"/>
            </p:cNvSpPr>
            <p:nvPr/>
          </p:nvSpPr>
          <p:spPr bwMode="auto">
            <a:xfrm>
              <a:off x="4896"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7876" name="Line 36"/>
            <p:cNvSpPr>
              <a:spLocks noChangeShapeType="1"/>
            </p:cNvSpPr>
            <p:nvPr/>
          </p:nvSpPr>
          <p:spPr bwMode="auto">
            <a:xfrm>
              <a:off x="4368"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7877" name="Text Box 37"/>
            <p:cNvSpPr txBox="1">
              <a:spLocks noChangeArrowheads="1"/>
            </p:cNvSpPr>
            <p:nvPr/>
          </p:nvSpPr>
          <p:spPr bwMode="auto">
            <a:xfrm>
              <a:off x="2352" y="1641"/>
              <a:ext cx="420" cy="231"/>
            </a:xfrm>
            <a:prstGeom prst="rect">
              <a:avLst/>
            </a:prstGeom>
            <a:noFill/>
            <a:ln w="9525">
              <a:noFill/>
              <a:miter lim="800000"/>
              <a:headEnd/>
              <a:tailEnd/>
            </a:ln>
            <a:effectLst/>
          </p:spPr>
          <p:txBody>
            <a:bodyPr wrap="none">
              <a:spAutoFit/>
            </a:bodyPr>
            <a:lstStyle/>
            <a:p>
              <a:pPr algn="l"/>
              <a:r>
                <a:rPr lang="en-US" altLang="zh-CN" sz="1800" b="1"/>
                <a:t>objC</a:t>
              </a:r>
            </a:p>
          </p:txBody>
        </p:sp>
      </p:grpSp>
      <p:sp>
        <p:nvSpPr>
          <p:cNvPr id="547878" name="AutoShape 38"/>
          <p:cNvSpPr>
            <a:spLocks/>
          </p:cNvSpPr>
          <p:nvPr/>
        </p:nvSpPr>
        <p:spPr bwMode="auto">
          <a:xfrm>
            <a:off x="4648200" y="4451350"/>
            <a:ext cx="2819400" cy="914400"/>
          </a:xfrm>
          <a:prstGeom prst="borderCallout2">
            <a:avLst>
              <a:gd name="adj1" fmla="val 12500"/>
              <a:gd name="adj2" fmla="val -2704"/>
              <a:gd name="adj3" fmla="val 12500"/>
              <a:gd name="adj4" fmla="val -20495"/>
              <a:gd name="adj5" fmla="val -75176"/>
              <a:gd name="adj6" fmla="val -77421"/>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调用派生类</a:t>
            </a:r>
            <a:r>
              <a:rPr lang="en-US" altLang="zh-CN" sz="1800" b="1"/>
              <a:t>B</a:t>
            </a:r>
            <a:r>
              <a:rPr lang="zh-CN" altLang="en-US" sz="1800" b="1"/>
              <a:t>成员函数</a:t>
            </a:r>
          </a:p>
          <a:p>
            <a:pPr eaLnBrk="0" hangingPunct="0">
              <a:lnSpc>
                <a:spcPct val="70000"/>
              </a:lnSpc>
              <a:spcBef>
                <a:spcPct val="50000"/>
              </a:spcBef>
            </a:pPr>
            <a:r>
              <a:rPr lang="zh-CN" altLang="en-US" sz="1800" b="1"/>
              <a:t>对 </a:t>
            </a:r>
            <a:r>
              <a:rPr lang="en-US" altLang="zh-CN" sz="1800" b="1"/>
              <a:t>objB </a:t>
            </a:r>
            <a:r>
              <a:rPr lang="zh-CN" altLang="en-US" sz="1800" b="1"/>
              <a:t>的数据成员操作</a:t>
            </a:r>
          </a:p>
        </p:txBody>
      </p:sp>
      <p:sp>
        <p:nvSpPr>
          <p:cNvPr id="547879" name="Text Box 39"/>
          <p:cNvSpPr txBox="1">
            <a:spLocks noChangeArrowheads="1"/>
          </p:cNvSpPr>
          <p:nvPr/>
        </p:nvSpPr>
        <p:spPr bwMode="auto">
          <a:xfrm>
            <a:off x="4921250" y="762000"/>
            <a:ext cx="1174750" cy="366713"/>
          </a:xfrm>
          <a:prstGeom prst="rect">
            <a:avLst/>
          </a:prstGeom>
          <a:noFill/>
          <a:ln w="9525">
            <a:noFill/>
            <a:miter lim="800000"/>
            <a:headEnd/>
            <a:tailEnd/>
          </a:ln>
          <a:effectLst/>
        </p:spPr>
        <p:txBody>
          <a:bodyPr>
            <a:spAutoFit/>
          </a:bodyPr>
          <a:lstStyle/>
          <a:p>
            <a:pPr algn="l"/>
            <a:r>
              <a:rPr lang="en-US" altLang="zh-CN" sz="1800" b="1"/>
              <a:t>x             y  </a:t>
            </a:r>
          </a:p>
        </p:txBody>
      </p:sp>
      <p:sp>
        <p:nvSpPr>
          <p:cNvPr id="547880" name="Text Box 40"/>
          <p:cNvSpPr txBox="1">
            <a:spLocks noChangeArrowheads="1"/>
          </p:cNvSpPr>
          <p:nvPr/>
        </p:nvSpPr>
        <p:spPr bwMode="auto">
          <a:xfrm>
            <a:off x="6584950" y="1447800"/>
            <a:ext cx="273050" cy="366713"/>
          </a:xfrm>
          <a:prstGeom prst="rect">
            <a:avLst/>
          </a:prstGeom>
          <a:noFill/>
          <a:ln w="9525">
            <a:noFill/>
            <a:miter lim="800000"/>
            <a:headEnd/>
            <a:tailEnd/>
          </a:ln>
          <a:effectLst/>
        </p:spPr>
        <p:txBody>
          <a:bodyPr wrap="none">
            <a:spAutoFit/>
          </a:bodyPr>
          <a:lstStyle/>
          <a:p>
            <a:r>
              <a:rPr lang="en-US" altLang="zh-CN" sz="1800" b="1"/>
              <a:t>s</a:t>
            </a:r>
          </a:p>
        </p:txBody>
      </p:sp>
      <p:sp>
        <p:nvSpPr>
          <p:cNvPr id="547881" name="Text Box 41"/>
          <p:cNvSpPr txBox="1">
            <a:spLocks noChangeArrowheads="1"/>
          </p:cNvSpPr>
          <p:nvPr/>
        </p:nvSpPr>
        <p:spPr bwMode="auto">
          <a:xfrm>
            <a:off x="7435850" y="2057400"/>
            <a:ext cx="1174750" cy="366713"/>
          </a:xfrm>
          <a:prstGeom prst="rect">
            <a:avLst/>
          </a:prstGeom>
          <a:noFill/>
          <a:ln w="9525">
            <a:noFill/>
            <a:miter lim="800000"/>
            <a:headEnd/>
            <a:tailEnd/>
          </a:ln>
          <a:effectLst/>
        </p:spPr>
        <p:txBody>
          <a:bodyPr>
            <a:spAutoFit/>
          </a:bodyPr>
          <a:lstStyle/>
          <a:p>
            <a:pPr algn="l"/>
            <a:r>
              <a:rPr lang="en-US" altLang="zh-CN" sz="1800" b="1"/>
              <a:t>h             v  </a:t>
            </a:r>
          </a:p>
        </p:txBody>
      </p:sp>
      <p:sp>
        <p:nvSpPr>
          <p:cNvPr id="547882" name="Rectangle 42"/>
          <p:cNvSpPr>
            <a:spLocks noGrp="1" noChangeArrowheads="1"/>
          </p:cNvSpPr>
          <p:nvPr>
            <p:ph type="title" idx="4294967295"/>
          </p:nvPr>
        </p:nvSpPr>
        <p:spPr>
          <a:xfrm>
            <a:off x="838200" y="533400"/>
            <a:ext cx="7543800" cy="1143000"/>
          </a:xfrm>
          <a:prstGeom prst="rect">
            <a:avLst/>
          </a:prstGeom>
        </p:spPr>
        <p:txBody>
          <a:bodyPr/>
          <a:lstStyle/>
          <a:p>
            <a:r>
              <a:rPr lang="en-US" altLang="zh-CN" sz="100" dirty="0">
                <a:solidFill>
                  <a:schemeClr val="bg1"/>
                </a:solidFill>
                <a:latin typeface="宋体" pitchFamily="2" charset="-122"/>
              </a:rPr>
              <a:t>8.2.1  </a:t>
            </a:r>
            <a:r>
              <a:rPr lang="zh-CN" altLang="en-US" sz="100" dirty="0">
                <a:solidFill>
                  <a:schemeClr val="bg1"/>
                </a:solidFill>
                <a:latin typeface="宋体" pitchFamily="2" charset="-122"/>
              </a:rPr>
              <a:t>访问控制</a:t>
            </a:r>
            <a:endParaRPr lang="zh-CN" altLang="en-US" sz="100" dirty="0">
              <a:solidFill>
                <a:schemeClr val="bg1"/>
              </a:solidFill>
            </a:endParaRPr>
          </a:p>
        </p:txBody>
      </p:sp>
      <p:sp>
        <p:nvSpPr>
          <p:cNvPr id="547884" name="Rectangle 44"/>
          <p:cNvSpPr>
            <a:spLocks noChangeArrowheads="1"/>
          </p:cNvSpPr>
          <p:nvPr/>
        </p:nvSpPr>
        <p:spPr bwMode="auto">
          <a:xfrm>
            <a:off x="5986278" y="381000"/>
            <a:ext cx="2776722" cy="430887"/>
          </a:xfrm>
          <a:prstGeom prst="rect">
            <a:avLst/>
          </a:prstGeom>
          <a:noFill/>
          <a:ln w="9525">
            <a:noFill/>
            <a:miter lim="800000"/>
            <a:headEnd/>
            <a:tailEnd/>
          </a:ln>
          <a:effectLst/>
        </p:spPr>
        <p:txBody>
          <a:bodyPr wrap="none">
            <a:spAutoFit/>
          </a:bodyPr>
          <a:lstStyle/>
          <a:p>
            <a:pPr algn="r">
              <a:lnSpc>
                <a:spcPct val="110000"/>
              </a:lnSpc>
            </a:pPr>
            <a:r>
              <a:rPr lang="zh-CN" altLang="en-US" sz="2000" b="1" i="1" dirty="0">
                <a:solidFill>
                  <a:srgbClr val="008000"/>
                </a:solidFill>
              </a:rPr>
              <a:t>例</a:t>
            </a:r>
            <a:r>
              <a:rPr lang="en-US" altLang="zh-CN" sz="2000" b="1" i="1" dirty="0">
                <a:solidFill>
                  <a:srgbClr val="008000"/>
                </a:solidFill>
              </a:rPr>
              <a:t>8-1  </a:t>
            </a:r>
            <a:r>
              <a:rPr lang="zh-CN" altLang="en-US" sz="2000" b="1" i="1" dirty="0">
                <a:solidFill>
                  <a:srgbClr val="008000"/>
                </a:solidFill>
              </a:rPr>
              <a:t>公有继承的测试</a:t>
            </a:r>
            <a:r>
              <a:rPr lang="zh-CN" altLang="en-US" sz="18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47878"/>
                                        </p:tgtEl>
                                        <p:attrNameLst>
                                          <p:attrName>style.visibility</p:attrName>
                                        </p:attrNameLst>
                                      </p:cBhvr>
                                      <p:to>
                                        <p:strVal val="visible"/>
                                      </p:to>
                                    </p:set>
                                    <p:animEffect transition="in" filter="barn(outHorizontal)">
                                      <p:cBhvr>
                                        <p:cTn id="7" dur="500"/>
                                        <p:tgtEl>
                                          <p:spTgt spid="5478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78"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Text Box 2"/>
          <p:cNvSpPr txBox="1">
            <a:spLocks noChangeArrowheads="1"/>
          </p:cNvSpPr>
          <p:nvPr/>
        </p:nvSpPr>
        <p:spPr bwMode="auto">
          <a:xfrm>
            <a:off x="517525" y="260350"/>
            <a:ext cx="4816475" cy="6164263"/>
          </a:xfrm>
          <a:prstGeom prst="rect">
            <a:avLst/>
          </a:prstGeom>
          <a:noFill/>
          <a:ln w="9525">
            <a:noFill/>
            <a:miter lim="800000"/>
            <a:headEnd/>
            <a:tailEnd/>
          </a:ln>
          <a:effectLst/>
        </p:spPr>
        <p:txBody>
          <a:bodyPr>
            <a:spAutoFit/>
          </a:bodyPr>
          <a:lstStyle/>
          <a:p>
            <a:pPr algn="l">
              <a:lnSpc>
                <a:spcPct val="130000"/>
              </a:lnSpc>
            </a:pPr>
            <a:r>
              <a:rPr lang="en-US" altLang="zh-CN" sz="1800"/>
              <a:t>int main()</a:t>
            </a:r>
          </a:p>
          <a:p>
            <a:pPr algn="l">
              <a:lnSpc>
                <a:spcPct val="130000"/>
              </a:lnSpc>
            </a:pPr>
            <a:r>
              <a:rPr lang="en-US" altLang="zh-CN" sz="1800"/>
              <a:t>{ A objA ;</a:t>
            </a:r>
          </a:p>
          <a:p>
            <a:pPr algn="l">
              <a:lnSpc>
                <a:spcPct val="130000"/>
              </a:lnSpc>
            </a:pPr>
            <a:r>
              <a:rPr lang="en-US" altLang="zh-CN" sz="1800"/>
              <a:t>   B objB ;</a:t>
            </a:r>
          </a:p>
          <a:p>
            <a:pPr algn="l">
              <a:lnSpc>
                <a:spcPct val="130000"/>
              </a:lnSpc>
            </a:pPr>
            <a:r>
              <a:rPr lang="en-US" altLang="zh-CN" sz="1800"/>
              <a:t>   C objC ;</a:t>
            </a:r>
          </a:p>
          <a:p>
            <a:pPr algn="l">
              <a:lnSpc>
                <a:spcPct val="130000"/>
              </a:lnSpc>
            </a:pPr>
            <a:r>
              <a:rPr lang="en-US" altLang="zh-CN" sz="1800"/>
              <a:t>   cout &lt;&lt; "It is object_A :\n" ;</a:t>
            </a:r>
          </a:p>
          <a:p>
            <a:pPr algn="l">
              <a:lnSpc>
                <a:spcPct val="130000"/>
              </a:lnSpc>
            </a:pPr>
            <a:r>
              <a:rPr lang="en-US" altLang="zh-CN" sz="1800"/>
              <a:t>   objA.get_XY() ;</a:t>
            </a:r>
          </a:p>
          <a:p>
            <a:pPr algn="l">
              <a:lnSpc>
                <a:spcPct val="130000"/>
              </a:lnSpc>
            </a:pPr>
            <a:r>
              <a:rPr lang="en-US" altLang="zh-CN" sz="1800"/>
              <a:t>   objA.put_XY() ;</a:t>
            </a:r>
          </a:p>
          <a:p>
            <a:pPr algn="l">
              <a:lnSpc>
                <a:spcPct val="130000"/>
              </a:lnSpc>
            </a:pPr>
            <a:r>
              <a:rPr lang="en-US" altLang="zh-CN" sz="1800"/>
              <a:t>   cout &lt;&lt; "It is object_B :\n" ;</a:t>
            </a:r>
          </a:p>
          <a:p>
            <a:pPr algn="l">
              <a:lnSpc>
                <a:spcPct val="130000"/>
              </a:lnSpc>
            </a:pPr>
            <a:r>
              <a:rPr lang="en-US" altLang="zh-CN" sz="1800"/>
              <a:t>   objB.get_XY() ;</a:t>
            </a:r>
          </a:p>
          <a:p>
            <a:pPr algn="l">
              <a:lnSpc>
                <a:spcPct val="130000"/>
              </a:lnSpc>
            </a:pPr>
            <a:r>
              <a:rPr lang="en-US" altLang="zh-CN" sz="1800"/>
              <a:t>   objB.make_S() ;</a:t>
            </a:r>
          </a:p>
          <a:p>
            <a:pPr algn="l">
              <a:lnSpc>
                <a:spcPct val="130000"/>
              </a:lnSpc>
            </a:pPr>
            <a:r>
              <a:rPr lang="en-US" altLang="zh-CN" sz="1800"/>
              <a:t>   cout &lt;&lt; "S = " &lt;&lt; objB.get_S() &lt;&lt; endl ;</a:t>
            </a:r>
          </a:p>
          <a:p>
            <a:pPr algn="l">
              <a:lnSpc>
                <a:spcPct val="130000"/>
              </a:lnSpc>
            </a:pPr>
            <a:r>
              <a:rPr lang="en-US" altLang="zh-CN" sz="1800"/>
              <a:t>   cout &lt;&lt; "It is object_C :\n" ;</a:t>
            </a:r>
          </a:p>
          <a:p>
            <a:pPr algn="l">
              <a:lnSpc>
                <a:spcPct val="130000"/>
              </a:lnSpc>
            </a:pPr>
            <a:r>
              <a:rPr lang="en-US" altLang="zh-CN" sz="1800"/>
              <a:t>   </a:t>
            </a:r>
            <a:r>
              <a:rPr lang="en-US" altLang="zh-CN" sz="1800" b="1">
                <a:solidFill>
                  <a:srgbClr val="0000FF"/>
                </a:solidFill>
              </a:rPr>
              <a:t>objC.get_XY() ;</a:t>
            </a:r>
          </a:p>
          <a:p>
            <a:pPr algn="l">
              <a:lnSpc>
                <a:spcPct val="130000"/>
              </a:lnSpc>
            </a:pPr>
            <a:r>
              <a:rPr lang="en-US" altLang="zh-CN" sz="1800"/>
              <a:t>   objC.get_H();</a:t>
            </a:r>
          </a:p>
          <a:p>
            <a:pPr algn="l">
              <a:lnSpc>
                <a:spcPct val="130000"/>
              </a:lnSpc>
            </a:pPr>
            <a:r>
              <a:rPr lang="en-US" altLang="zh-CN" sz="1800"/>
              <a:t>   objC.make_V() ;</a:t>
            </a:r>
          </a:p>
          <a:p>
            <a:pPr algn="l">
              <a:lnSpc>
                <a:spcPct val="130000"/>
              </a:lnSpc>
            </a:pPr>
            <a:r>
              <a:rPr lang="en-US" altLang="zh-CN" sz="1800"/>
              <a:t>   cout &lt;&lt; "V = " &lt;&lt; objC.get_V() &lt;&lt; endl ;</a:t>
            </a:r>
          </a:p>
          <a:p>
            <a:pPr algn="l">
              <a:lnSpc>
                <a:spcPct val="130000"/>
              </a:lnSpc>
            </a:pPr>
            <a:r>
              <a:rPr lang="en-US" altLang="zh-CN" sz="1800"/>
              <a:t>}</a:t>
            </a:r>
          </a:p>
        </p:txBody>
      </p:sp>
      <p:grpSp>
        <p:nvGrpSpPr>
          <p:cNvPr id="548867" name="Group 3"/>
          <p:cNvGrpSpPr>
            <a:grpSpLocks/>
          </p:cNvGrpSpPr>
          <p:nvPr/>
        </p:nvGrpSpPr>
        <p:grpSpPr bwMode="auto">
          <a:xfrm>
            <a:off x="4006850" y="1143000"/>
            <a:ext cx="2317750" cy="381000"/>
            <a:chOff x="2380" y="864"/>
            <a:chExt cx="1460" cy="240"/>
          </a:xfrm>
        </p:grpSpPr>
        <p:sp>
          <p:nvSpPr>
            <p:cNvPr id="548868" name="Rectangle 4"/>
            <p:cNvSpPr>
              <a:spLocks noChangeArrowheads="1"/>
            </p:cNvSpPr>
            <p:nvPr/>
          </p:nvSpPr>
          <p:spPr bwMode="auto">
            <a:xfrm>
              <a:off x="3312" y="8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objA.y</a:t>
              </a:r>
            </a:p>
          </p:txBody>
        </p:sp>
        <p:sp>
          <p:nvSpPr>
            <p:cNvPr id="548869" name="Rectangle 5"/>
            <p:cNvSpPr>
              <a:spLocks noChangeArrowheads="1"/>
            </p:cNvSpPr>
            <p:nvPr/>
          </p:nvSpPr>
          <p:spPr bwMode="auto">
            <a:xfrm>
              <a:off x="2784" y="8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objA.x</a:t>
              </a:r>
            </a:p>
          </p:txBody>
        </p:sp>
        <p:sp>
          <p:nvSpPr>
            <p:cNvPr id="548870" name="Line 6"/>
            <p:cNvSpPr>
              <a:spLocks noChangeShapeType="1"/>
            </p:cNvSpPr>
            <p:nvPr/>
          </p:nvSpPr>
          <p:spPr bwMode="auto">
            <a:xfrm>
              <a:off x="2784" y="864"/>
              <a:ext cx="1056" cy="0"/>
            </a:xfrm>
            <a:prstGeom prst="line">
              <a:avLst/>
            </a:prstGeom>
            <a:noFill/>
            <a:ln w="12700">
              <a:solidFill>
                <a:schemeClr val="tx1"/>
              </a:solidFill>
              <a:round/>
              <a:headEnd/>
              <a:tailEnd/>
            </a:ln>
            <a:effectLst/>
          </p:spPr>
          <p:txBody>
            <a:bodyPr wrap="none" anchor="ctr"/>
            <a:lstStyle/>
            <a:p>
              <a:endParaRPr lang="zh-CN" altLang="en-US"/>
            </a:p>
          </p:txBody>
        </p:sp>
        <p:sp>
          <p:nvSpPr>
            <p:cNvPr id="548871" name="Line 7"/>
            <p:cNvSpPr>
              <a:spLocks noChangeShapeType="1"/>
            </p:cNvSpPr>
            <p:nvPr/>
          </p:nvSpPr>
          <p:spPr bwMode="auto">
            <a:xfrm>
              <a:off x="2784"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8872" name="Line 8"/>
            <p:cNvSpPr>
              <a:spLocks noChangeShapeType="1"/>
            </p:cNvSpPr>
            <p:nvPr/>
          </p:nvSpPr>
          <p:spPr bwMode="auto">
            <a:xfrm>
              <a:off x="3312"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8873" name="Line 9"/>
            <p:cNvSpPr>
              <a:spLocks noChangeShapeType="1"/>
            </p:cNvSpPr>
            <p:nvPr/>
          </p:nvSpPr>
          <p:spPr bwMode="auto">
            <a:xfrm>
              <a:off x="3840"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8874" name="Line 10"/>
            <p:cNvSpPr>
              <a:spLocks noChangeShapeType="1"/>
            </p:cNvSpPr>
            <p:nvPr/>
          </p:nvSpPr>
          <p:spPr bwMode="auto">
            <a:xfrm>
              <a:off x="2784" y="1088"/>
              <a:ext cx="1056" cy="0"/>
            </a:xfrm>
            <a:prstGeom prst="line">
              <a:avLst/>
            </a:prstGeom>
            <a:noFill/>
            <a:ln w="12700">
              <a:solidFill>
                <a:schemeClr val="tx1"/>
              </a:solidFill>
              <a:round/>
              <a:headEnd/>
              <a:tailEnd/>
            </a:ln>
            <a:effectLst/>
          </p:spPr>
          <p:txBody>
            <a:bodyPr wrap="none" anchor="ctr"/>
            <a:lstStyle/>
            <a:p>
              <a:endParaRPr lang="zh-CN" altLang="en-US"/>
            </a:p>
          </p:txBody>
        </p:sp>
        <p:sp>
          <p:nvSpPr>
            <p:cNvPr id="548875" name="Text Box 11"/>
            <p:cNvSpPr txBox="1">
              <a:spLocks noChangeArrowheads="1"/>
            </p:cNvSpPr>
            <p:nvPr/>
          </p:nvSpPr>
          <p:spPr bwMode="auto">
            <a:xfrm>
              <a:off x="2380" y="873"/>
              <a:ext cx="420" cy="231"/>
            </a:xfrm>
            <a:prstGeom prst="rect">
              <a:avLst/>
            </a:prstGeom>
            <a:noFill/>
            <a:ln w="9525">
              <a:noFill/>
              <a:miter lim="800000"/>
              <a:headEnd/>
              <a:tailEnd/>
            </a:ln>
            <a:effectLst/>
          </p:spPr>
          <p:txBody>
            <a:bodyPr wrap="none">
              <a:spAutoFit/>
            </a:bodyPr>
            <a:lstStyle/>
            <a:p>
              <a:pPr algn="l"/>
              <a:r>
                <a:rPr lang="en-US" altLang="zh-CN" sz="1800" b="1"/>
                <a:t>objA</a:t>
              </a:r>
            </a:p>
          </p:txBody>
        </p:sp>
      </p:grpSp>
      <p:grpSp>
        <p:nvGrpSpPr>
          <p:cNvPr id="548876" name="Group 12"/>
          <p:cNvGrpSpPr>
            <a:grpSpLocks/>
          </p:cNvGrpSpPr>
          <p:nvPr/>
        </p:nvGrpSpPr>
        <p:grpSpPr bwMode="auto">
          <a:xfrm>
            <a:off x="3962400" y="1766888"/>
            <a:ext cx="3200400" cy="366712"/>
            <a:chOff x="2352" y="1257"/>
            <a:chExt cx="2016" cy="231"/>
          </a:xfrm>
        </p:grpSpPr>
        <p:sp>
          <p:nvSpPr>
            <p:cNvPr id="548877" name="Rectangle 13"/>
            <p:cNvSpPr>
              <a:spLocks noChangeArrowheads="1"/>
            </p:cNvSpPr>
            <p:nvPr/>
          </p:nvSpPr>
          <p:spPr bwMode="auto">
            <a:xfrm>
              <a:off x="3840" y="1264"/>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objB.s</a:t>
              </a:r>
            </a:p>
          </p:txBody>
        </p:sp>
        <p:sp>
          <p:nvSpPr>
            <p:cNvPr id="548878" name="Rectangle 14"/>
            <p:cNvSpPr>
              <a:spLocks noChangeArrowheads="1"/>
            </p:cNvSpPr>
            <p:nvPr/>
          </p:nvSpPr>
          <p:spPr bwMode="auto">
            <a:xfrm>
              <a:off x="3312" y="12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objB.y</a:t>
              </a:r>
            </a:p>
          </p:txBody>
        </p:sp>
        <p:sp>
          <p:nvSpPr>
            <p:cNvPr id="548879" name="Rectangle 15"/>
            <p:cNvSpPr>
              <a:spLocks noChangeArrowheads="1"/>
            </p:cNvSpPr>
            <p:nvPr/>
          </p:nvSpPr>
          <p:spPr bwMode="auto">
            <a:xfrm>
              <a:off x="2784" y="12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objB.x</a:t>
              </a:r>
            </a:p>
          </p:txBody>
        </p:sp>
        <p:sp>
          <p:nvSpPr>
            <p:cNvPr id="548880" name="Line 16"/>
            <p:cNvSpPr>
              <a:spLocks noChangeShapeType="1"/>
            </p:cNvSpPr>
            <p:nvPr/>
          </p:nvSpPr>
          <p:spPr bwMode="auto">
            <a:xfrm>
              <a:off x="2784" y="1264"/>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548881" name="Line 17"/>
            <p:cNvSpPr>
              <a:spLocks noChangeShapeType="1"/>
            </p:cNvSpPr>
            <p:nvPr/>
          </p:nvSpPr>
          <p:spPr bwMode="auto">
            <a:xfrm>
              <a:off x="2784"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8882" name="Line 18"/>
            <p:cNvSpPr>
              <a:spLocks noChangeShapeType="1"/>
            </p:cNvSpPr>
            <p:nvPr/>
          </p:nvSpPr>
          <p:spPr bwMode="auto">
            <a:xfrm>
              <a:off x="3312"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8883" name="Line 19"/>
            <p:cNvSpPr>
              <a:spLocks noChangeShapeType="1"/>
            </p:cNvSpPr>
            <p:nvPr/>
          </p:nvSpPr>
          <p:spPr bwMode="auto">
            <a:xfrm>
              <a:off x="4368"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8884" name="Line 20"/>
            <p:cNvSpPr>
              <a:spLocks noChangeShapeType="1"/>
            </p:cNvSpPr>
            <p:nvPr/>
          </p:nvSpPr>
          <p:spPr bwMode="auto">
            <a:xfrm>
              <a:off x="2784" y="1488"/>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548885" name="Line 21"/>
            <p:cNvSpPr>
              <a:spLocks noChangeShapeType="1"/>
            </p:cNvSpPr>
            <p:nvPr/>
          </p:nvSpPr>
          <p:spPr bwMode="auto">
            <a:xfrm>
              <a:off x="3840"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8886" name="Text Box 22"/>
            <p:cNvSpPr txBox="1">
              <a:spLocks noChangeArrowheads="1"/>
            </p:cNvSpPr>
            <p:nvPr/>
          </p:nvSpPr>
          <p:spPr bwMode="auto">
            <a:xfrm>
              <a:off x="2352" y="1257"/>
              <a:ext cx="412" cy="231"/>
            </a:xfrm>
            <a:prstGeom prst="rect">
              <a:avLst/>
            </a:prstGeom>
            <a:noFill/>
            <a:ln w="9525">
              <a:noFill/>
              <a:miter lim="800000"/>
              <a:headEnd/>
              <a:tailEnd/>
            </a:ln>
            <a:effectLst/>
          </p:spPr>
          <p:txBody>
            <a:bodyPr wrap="none">
              <a:spAutoFit/>
            </a:bodyPr>
            <a:lstStyle/>
            <a:p>
              <a:pPr algn="l"/>
              <a:r>
                <a:rPr lang="en-US" altLang="zh-CN" sz="1800" b="1"/>
                <a:t>objB</a:t>
              </a:r>
            </a:p>
          </p:txBody>
        </p:sp>
      </p:grpSp>
      <p:grpSp>
        <p:nvGrpSpPr>
          <p:cNvPr id="548887" name="Group 23"/>
          <p:cNvGrpSpPr>
            <a:grpSpLocks/>
          </p:cNvGrpSpPr>
          <p:nvPr/>
        </p:nvGrpSpPr>
        <p:grpSpPr bwMode="auto">
          <a:xfrm>
            <a:off x="3962400" y="2376488"/>
            <a:ext cx="4876800" cy="366712"/>
            <a:chOff x="2352" y="1641"/>
            <a:chExt cx="3072" cy="231"/>
          </a:xfrm>
        </p:grpSpPr>
        <p:sp>
          <p:nvSpPr>
            <p:cNvPr id="548888" name="Rectangle 24"/>
            <p:cNvSpPr>
              <a:spLocks noChangeArrowheads="1"/>
            </p:cNvSpPr>
            <p:nvPr/>
          </p:nvSpPr>
          <p:spPr bwMode="auto">
            <a:xfrm>
              <a:off x="4368" y="1648"/>
              <a:ext cx="528" cy="224"/>
            </a:xfrm>
            <a:prstGeom prst="rect">
              <a:avLst/>
            </a:prstGeom>
            <a:solidFill>
              <a:srgbClr val="99FF99"/>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objC.h</a:t>
              </a:r>
            </a:p>
          </p:txBody>
        </p:sp>
        <p:sp>
          <p:nvSpPr>
            <p:cNvPr id="548889" name="Rectangle 25"/>
            <p:cNvSpPr>
              <a:spLocks noChangeArrowheads="1"/>
            </p:cNvSpPr>
            <p:nvPr/>
          </p:nvSpPr>
          <p:spPr bwMode="auto">
            <a:xfrm>
              <a:off x="4896" y="1648"/>
              <a:ext cx="528" cy="224"/>
            </a:xfrm>
            <a:prstGeom prst="rect">
              <a:avLst/>
            </a:prstGeom>
            <a:solidFill>
              <a:srgbClr val="99FF99"/>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objC.v</a:t>
              </a:r>
            </a:p>
          </p:txBody>
        </p:sp>
        <p:sp>
          <p:nvSpPr>
            <p:cNvPr id="548890" name="Rectangle 26"/>
            <p:cNvSpPr>
              <a:spLocks noChangeArrowheads="1"/>
            </p:cNvSpPr>
            <p:nvPr/>
          </p:nvSpPr>
          <p:spPr bwMode="auto">
            <a:xfrm>
              <a:off x="3840" y="1648"/>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objC.s</a:t>
              </a:r>
            </a:p>
          </p:txBody>
        </p:sp>
        <p:sp>
          <p:nvSpPr>
            <p:cNvPr id="548891" name="Rectangle 27"/>
            <p:cNvSpPr>
              <a:spLocks noChangeArrowheads="1"/>
            </p:cNvSpPr>
            <p:nvPr/>
          </p:nvSpPr>
          <p:spPr bwMode="auto">
            <a:xfrm>
              <a:off x="3312" y="1648"/>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i="1">
                  <a:solidFill>
                    <a:srgbClr val="0000FF"/>
                  </a:solidFill>
                </a:rPr>
                <a:t>objC.y</a:t>
              </a:r>
            </a:p>
          </p:txBody>
        </p:sp>
        <p:sp>
          <p:nvSpPr>
            <p:cNvPr id="548892" name="Rectangle 28"/>
            <p:cNvSpPr>
              <a:spLocks noChangeArrowheads="1"/>
            </p:cNvSpPr>
            <p:nvPr/>
          </p:nvSpPr>
          <p:spPr bwMode="auto">
            <a:xfrm>
              <a:off x="2784" y="1648"/>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i="1">
                  <a:solidFill>
                    <a:srgbClr val="0000FF"/>
                  </a:solidFill>
                </a:rPr>
                <a:t>objC.x</a:t>
              </a:r>
            </a:p>
          </p:txBody>
        </p:sp>
        <p:sp>
          <p:nvSpPr>
            <p:cNvPr id="548893" name="Line 29"/>
            <p:cNvSpPr>
              <a:spLocks noChangeShapeType="1"/>
            </p:cNvSpPr>
            <p:nvPr/>
          </p:nvSpPr>
          <p:spPr bwMode="auto">
            <a:xfrm>
              <a:off x="2784" y="1648"/>
              <a:ext cx="2640" cy="0"/>
            </a:xfrm>
            <a:prstGeom prst="line">
              <a:avLst/>
            </a:prstGeom>
            <a:noFill/>
            <a:ln w="12700">
              <a:solidFill>
                <a:schemeClr val="tx1"/>
              </a:solidFill>
              <a:round/>
              <a:headEnd/>
              <a:tailEnd/>
            </a:ln>
            <a:effectLst/>
          </p:spPr>
          <p:txBody>
            <a:bodyPr wrap="none" anchor="ctr"/>
            <a:lstStyle/>
            <a:p>
              <a:endParaRPr lang="zh-CN" altLang="en-US"/>
            </a:p>
          </p:txBody>
        </p:sp>
        <p:sp>
          <p:nvSpPr>
            <p:cNvPr id="548894" name="Line 30"/>
            <p:cNvSpPr>
              <a:spLocks noChangeShapeType="1"/>
            </p:cNvSpPr>
            <p:nvPr/>
          </p:nvSpPr>
          <p:spPr bwMode="auto">
            <a:xfrm>
              <a:off x="2784"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8895" name="Line 31"/>
            <p:cNvSpPr>
              <a:spLocks noChangeShapeType="1"/>
            </p:cNvSpPr>
            <p:nvPr/>
          </p:nvSpPr>
          <p:spPr bwMode="auto">
            <a:xfrm>
              <a:off x="3312"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8896" name="Line 32"/>
            <p:cNvSpPr>
              <a:spLocks noChangeShapeType="1"/>
            </p:cNvSpPr>
            <p:nvPr/>
          </p:nvSpPr>
          <p:spPr bwMode="auto">
            <a:xfrm>
              <a:off x="5424"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8897" name="Line 33"/>
            <p:cNvSpPr>
              <a:spLocks noChangeShapeType="1"/>
            </p:cNvSpPr>
            <p:nvPr/>
          </p:nvSpPr>
          <p:spPr bwMode="auto">
            <a:xfrm>
              <a:off x="2784" y="1872"/>
              <a:ext cx="2640" cy="0"/>
            </a:xfrm>
            <a:prstGeom prst="line">
              <a:avLst/>
            </a:prstGeom>
            <a:noFill/>
            <a:ln w="12700">
              <a:solidFill>
                <a:schemeClr val="tx1"/>
              </a:solidFill>
              <a:round/>
              <a:headEnd/>
              <a:tailEnd/>
            </a:ln>
            <a:effectLst/>
          </p:spPr>
          <p:txBody>
            <a:bodyPr wrap="none" anchor="ctr"/>
            <a:lstStyle/>
            <a:p>
              <a:endParaRPr lang="zh-CN" altLang="en-US"/>
            </a:p>
          </p:txBody>
        </p:sp>
        <p:sp>
          <p:nvSpPr>
            <p:cNvPr id="548898" name="Line 34"/>
            <p:cNvSpPr>
              <a:spLocks noChangeShapeType="1"/>
            </p:cNvSpPr>
            <p:nvPr/>
          </p:nvSpPr>
          <p:spPr bwMode="auto">
            <a:xfrm>
              <a:off x="3840"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8899" name="Line 35"/>
            <p:cNvSpPr>
              <a:spLocks noChangeShapeType="1"/>
            </p:cNvSpPr>
            <p:nvPr/>
          </p:nvSpPr>
          <p:spPr bwMode="auto">
            <a:xfrm>
              <a:off x="4896"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8900" name="Line 36"/>
            <p:cNvSpPr>
              <a:spLocks noChangeShapeType="1"/>
            </p:cNvSpPr>
            <p:nvPr/>
          </p:nvSpPr>
          <p:spPr bwMode="auto">
            <a:xfrm>
              <a:off x="4368"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8901" name="Text Box 37"/>
            <p:cNvSpPr txBox="1">
              <a:spLocks noChangeArrowheads="1"/>
            </p:cNvSpPr>
            <p:nvPr/>
          </p:nvSpPr>
          <p:spPr bwMode="auto">
            <a:xfrm>
              <a:off x="2352" y="1641"/>
              <a:ext cx="420" cy="231"/>
            </a:xfrm>
            <a:prstGeom prst="rect">
              <a:avLst/>
            </a:prstGeom>
            <a:noFill/>
            <a:ln w="9525">
              <a:noFill/>
              <a:miter lim="800000"/>
              <a:headEnd/>
              <a:tailEnd/>
            </a:ln>
            <a:effectLst/>
          </p:spPr>
          <p:txBody>
            <a:bodyPr wrap="none">
              <a:spAutoFit/>
            </a:bodyPr>
            <a:lstStyle/>
            <a:p>
              <a:pPr algn="l"/>
              <a:r>
                <a:rPr lang="en-US" altLang="zh-CN" sz="1800" b="1"/>
                <a:t>objC</a:t>
              </a:r>
            </a:p>
          </p:txBody>
        </p:sp>
      </p:grpSp>
      <p:sp>
        <p:nvSpPr>
          <p:cNvPr id="548902" name="AutoShape 38"/>
          <p:cNvSpPr>
            <a:spLocks/>
          </p:cNvSpPr>
          <p:nvPr/>
        </p:nvSpPr>
        <p:spPr bwMode="auto">
          <a:xfrm>
            <a:off x="5029200" y="3308350"/>
            <a:ext cx="2819400" cy="914400"/>
          </a:xfrm>
          <a:prstGeom prst="borderCallout2">
            <a:avLst>
              <a:gd name="adj1" fmla="val 12500"/>
              <a:gd name="adj2" fmla="val -2704"/>
              <a:gd name="adj3" fmla="val 12500"/>
              <a:gd name="adj4" fmla="val -23481"/>
              <a:gd name="adj5" fmla="val 163370"/>
              <a:gd name="adj6" fmla="val -89921"/>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调用基类</a:t>
            </a:r>
            <a:r>
              <a:rPr lang="en-US" altLang="zh-CN" sz="1800" b="1"/>
              <a:t>A</a:t>
            </a:r>
            <a:r>
              <a:rPr lang="zh-CN" altLang="en-US" sz="1800" b="1"/>
              <a:t>成员函数</a:t>
            </a:r>
          </a:p>
          <a:p>
            <a:pPr eaLnBrk="0" hangingPunct="0">
              <a:lnSpc>
                <a:spcPct val="70000"/>
              </a:lnSpc>
              <a:spcBef>
                <a:spcPct val="50000"/>
              </a:spcBef>
            </a:pPr>
            <a:r>
              <a:rPr lang="zh-CN" altLang="en-US" sz="1800" b="1"/>
              <a:t>对 </a:t>
            </a:r>
            <a:r>
              <a:rPr lang="en-US" altLang="zh-CN" sz="1800" b="1"/>
              <a:t>objC </a:t>
            </a:r>
            <a:r>
              <a:rPr lang="zh-CN" altLang="en-US" sz="1800" b="1"/>
              <a:t>的数据成员操作</a:t>
            </a:r>
          </a:p>
        </p:txBody>
      </p:sp>
      <p:sp>
        <p:nvSpPr>
          <p:cNvPr id="548903" name="Text Box 39"/>
          <p:cNvSpPr txBox="1">
            <a:spLocks noChangeArrowheads="1"/>
          </p:cNvSpPr>
          <p:nvPr/>
        </p:nvSpPr>
        <p:spPr bwMode="auto">
          <a:xfrm>
            <a:off x="4921250" y="762000"/>
            <a:ext cx="1174750" cy="366713"/>
          </a:xfrm>
          <a:prstGeom prst="rect">
            <a:avLst/>
          </a:prstGeom>
          <a:noFill/>
          <a:ln w="9525">
            <a:noFill/>
            <a:miter lim="800000"/>
            <a:headEnd/>
            <a:tailEnd/>
          </a:ln>
          <a:effectLst/>
        </p:spPr>
        <p:txBody>
          <a:bodyPr>
            <a:spAutoFit/>
          </a:bodyPr>
          <a:lstStyle/>
          <a:p>
            <a:pPr algn="l"/>
            <a:r>
              <a:rPr lang="en-US" altLang="zh-CN" sz="1800" b="1"/>
              <a:t>x             y  </a:t>
            </a:r>
          </a:p>
        </p:txBody>
      </p:sp>
      <p:sp>
        <p:nvSpPr>
          <p:cNvPr id="548904" name="Text Box 40"/>
          <p:cNvSpPr txBox="1">
            <a:spLocks noChangeArrowheads="1"/>
          </p:cNvSpPr>
          <p:nvPr/>
        </p:nvSpPr>
        <p:spPr bwMode="auto">
          <a:xfrm>
            <a:off x="6584950" y="1447800"/>
            <a:ext cx="273050" cy="366713"/>
          </a:xfrm>
          <a:prstGeom prst="rect">
            <a:avLst/>
          </a:prstGeom>
          <a:noFill/>
          <a:ln w="9525">
            <a:noFill/>
            <a:miter lim="800000"/>
            <a:headEnd/>
            <a:tailEnd/>
          </a:ln>
          <a:effectLst/>
        </p:spPr>
        <p:txBody>
          <a:bodyPr wrap="none">
            <a:spAutoFit/>
          </a:bodyPr>
          <a:lstStyle/>
          <a:p>
            <a:r>
              <a:rPr lang="en-US" altLang="zh-CN" sz="1800" b="1"/>
              <a:t>s</a:t>
            </a:r>
          </a:p>
        </p:txBody>
      </p:sp>
      <p:sp>
        <p:nvSpPr>
          <p:cNvPr id="548905" name="Text Box 41"/>
          <p:cNvSpPr txBox="1">
            <a:spLocks noChangeArrowheads="1"/>
          </p:cNvSpPr>
          <p:nvPr/>
        </p:nvSpPr>
        <p:spPr bwMode="auto">
          <a:xfrm>
            <a:off x="7435850" y="2057400"/>
            <a:ext cx="1174750" cy="366713"/>
          </a:xfrm>
          <a:prstGeom prst="rect">
            <a:avLst/>
          </a:prstGeom>
          <a:noFill/>
          <a:ln w="9525">
            <a:noFill/>
            <a:miter lim="800000"/>
            <a:headEnd/>
            <a:tailEnd/>
          </a:ln>
          <a:effectLst/>
        </p:spPr>
        <p:txBody>
          <a:bodyPr>
            <a:spAutoFit/>
          </a:bodyPr>
          <a:lstStyle/>
          <a:p>
            <a:pPr algn="l"/>
            <a:r>
              <a:rPr lang="en-US" altLang="zh-CN" sz="1800" b="1"/>
              <a:t>h             v  </a:t>
            </a:r>
          </a:p>
        </p:txBody>
      </p:sp>
      <p:sp>
        <p:nvSpPr>
          <p:cNvPr id="548906" name="Rectangle 42"/>
          <p:cNvSpPr>
            <a:spLocks noGrp="1" noChangeArrowheads="1"/>
          </p:cNvSpPr>
          <p:nvPr>
            <p:ph type="title" idx="4294967295"/>
          </p:nvPr>
        </p:nvSpPr>
        <p:spPr>
          <a:xfrm>
            <a:off x="838200" y="533400"/>
            <a:ext cx="7543800" cy="1143000"/>
          </a:xfrm>
          <a:prstGeom prst="rect">
            <a:avLst/>
          </a:prstGeom>
        </p:spPr>
        <p:txBody>
          <a:bodyPr/>
          <a:lstStyle/>
          <a:p>
            <a:r>
              <a:rPr lang="en-US" altLang="zh-CN" sz="100" dirty="0">
                <a:solidFill>
                  <a:schemeClr val="bg1"/>
                </a:solidFill>
                <a:latin typeface="宋体" pitchFamily="2" charset="-122"/>
              </a:rPr>
              <a:t>8.2.1  </a:t>
            </a:r>
            <a:r>
              <a:rPr lang="zh-CN" altLang="en-US" sz="100" dirty="0">
                <a:solidFill>
                  <a:schemeClr val="bg1"/>
                </a:solidFill>
                <a:latin typeface="宋体" pitchFamily="2" charset="-122"/>
              </a:rPr>
              <a:t>访问控制</a:t>
            </a:r>
            <a:endParaRPr lang="zh-CN" altLang="en-US" sz="100" dirty="0">
              <a:solidFill>
                <a:schemeClr val="bg1"/>
              </a:solidFill>
            </a:endParaRPr>
          </a:p>
        </p:txBody>
      </p:sp>
      <p:sp>
        <p:nvSpPr>
          <p:cNvPr id="548908" name="Rectangle 44"/>
          <p:cNvSpPr>
            <a:spLocks noChangeArrowheads="1"/>
          </p:cNvSpPr>
          <p:nvPr/>
        </p:nvSpPr>
        <p:spPr bwMode="auto">
          <a:xfrm>
            <a:off x="5986278" y="381000"/>
            <a:ext cx="2776722" cy="430887"/>
          </a:xfrm>
          <a:prstGeom prst="rect">
            <a:avLst/>
          </a:prstGeom>
          <a:noFill/>
          <a:ln w="9525">
            <a:noFill/>
            <a:miter lim="800000"/>
            <a:headEnd/>
            <a:tailEnd/>
          </a:ln>
          <a:effectLst/>
        </p:spPr>
        <p:txBody>
          <a:bodyPr wrap="none">
            <a:spAutoFit/>
          </a:bodyPr>
          <a:lstStyle/>
          <a:p>
            <a:pPr algn="r">
              <a:lnSpc>
                <a:spcPct val="110000"/>
              </a:lnSpc>
            </a:pPr>
            <a:r>
              <a:rPr lang="zh-CN" altLang="en-US" sz="2000" b="1" i="1" dirty="0">
                <a:solidFill>
                  <a:srgbClr val="008000"/>
                </a:solidFill>
              </a:rPr>
              <a:t>例</a:t>
            </a:r>
            <a:r>
              <a:rPr lang="en-US" altLang="zh-CN" sz="2000" b="1" i="1" dirty="0">
                <a:solidFill>
                  <a:srgbClr val="008000"/>
                </a:solidFill>
              </a:rPr>
              <a:t>8-1  </a:t>
            </a:r>
            <a:r>
              <a:rPr lang="zh-CN" altLang="en-US" sz="2000" b="1" i="1" dirty="0">
                <a:solidFill>
                  <a:srgbClr val="008000"/>
                </a:solidFill>
              </a:rPr>
              <a:t>公有继承的测试</a:t>
            </a:r>
            <a:r>
              <a:rPr lang="zh-CN" altLang="en-US" sz="18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48902"/>
                                        </p:tgtEl>
                                        <p:attrNameLst>
                                          <p:attrName>style.visibility</p:attrName>
                                        </p:attrNameLst>
                                      </p:cBhvr>
                                      <p:to>
                                        <p:strVal val="visible"/>
                                      </p:to>
                                    </p:set>
                                    <p:animEffect transition="in" filter="barn(outHorizontal)">
                                      <p:cBhvr>
                                        <p:cTn id="7" dur="500"/>
                                        <p:tgtEl>
                                          <p:spTgt spid="5489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902"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Text Box 2"/>
          <p:cNvSpPr txBox="1">
            <a:spLocks noChangeArrowheads="1"/>
          </p:cNvSpPr>
          <p:nvPr/>
        </p:nvSpPr>
        <p:spPr bwMode="auto">
          <a:xfrm>
            <a:off x="517525" y="260350"/>
            <a:ext cx="4816475" cy="6164263"/>
          </a:xfrm>
          <a:prstGeom prst="rect">
            <a:avLst/>
          </a:prstGeom>
          <a:noFill/>
          <a:ln w="9525">
            <a:noFill/>
            <a:miter lim="800000"/>
            <a:headEnd/>
            <a:tailEnd/>
          </a:ln>
          <a:effectLst/>
        </p:spPr>
        <p:txBody>
          <a:bodyPr>
            <a:spAutoFit/>
          </a:bodyPr>
          <a:lstStyle/>
          <a:p>
            <a:pPr algn="l">
              <a:lnSpc>
                <a:spcPct val="130000"/>
              </a:lnSpc>
            </a:pPr>
            <a:r>
              <a:rPr lang="en-US" altLang="zh-CN" sz="1800"/>
              <a:t>int main()</a:t>
            </a:r>
          </a:p>
          <a:p>
            <a:pPr algn="l">
              <a:lnSpc>
                <a:spcPct val="130000"/>
              </a:lnSpc>
            </a:pPr>
            <a:r>
              <a:rPr lang="en-US" altLang="zh-CN" sz="1800"/>
              <a:t>{ A objA ;</a:t>
            </a:r>
          </a:p>
          <a:p>
            <a:pPr algn="l">
              <a:lnSpc>
                <a:spcPct val="130000"/>
              </a:lnSpc>
            </a:pPr>
            <a:r>
              <a:rPr lang="en-US" altLang="zh-CN" sz="1800"/>
              <a:t>   B objB ;</a:t>
            </a:r>
          </a:p>
          <a:p>
            <a:pPr algn="l">
              <a:lnSpc>
                <a:spcPct val="130000"/>
              </a:lnSpc>
            </a:pPr>
            <a:r>
              <a:rPr lang="en-US" altLang="zh-CN" sz="1800"/>
              <a:t>   C objC ;</a:t>
            </a:r>
          </a:p>
          <a:p>
            <a:pPr algn="l">
              <a:lnSpc>
                <a:spcPct val="130000"/>
              </a:lnSpc>
            </a:pPr>
            <a:r>
              <a:rPr lang="en-US" altLang="zh-CN" sz="1800"/>
              <a:t>   cout &lt;&lt; "It is object_A :\n" ;</a:t>
            </a:r>
          </a:p>
          <a:p>
            <a:pPr algn="l">
              <a:lnSpc>
                <a:spcPct val="130000"/>
              </a:lnSpc>
            </a:pPr>
            <a:r>
              <a:rPr lang="en-US" altLang="zh-CN" sz="1800"/>
              <a:t>   objA.get_XY() ;</a:t>
            </a:r>
          </a:p>
          <a:p>
            <a:pPr algn="l">
              <a:lnSpc>
                <a:spcPct val="130000"/>
              </a:lnSpc>
            </a:pPr>
            <a:r>
              <a:rPr lang="en-US" altLang="zh-CN" sz="1800"/>
              <a:t>   objA.put_XY() ;</a:t>
            </a:r>
          </a:p>
          <a:p>
            <a:pPr algn="l">
              <a:lnSpc>
                <a:spcPct val="130000"/>
              </a:lnSpc>
            </a:pPr>
            <a:r>
              <a:rPr lang="en-US" altLang="zh-CN" sz="1800"/>
              <a:t>   cout &lt;&lt; "It is object_B :\n" ;</a:t>
            </a:r>
          </a:p>
          <a:p>
            <a:pPr algn="l">
              <a:lnSpc>
                <a:spcPct val="130000"/>
              </a:lnSpc>
            </a:pPr>
            <a:r>
              <a:rPr lang="en-US" altLang="zh-CN" sz="1800"/>
              <a:t>   objB.get_XY() ;</a:t>
            </a:r>
          </a:p>
          <a:p>
            <a:pPr algn="l">
              <a:lnSpc>
                <a:spcPct val="130000"/>
              </a:lnSpc>
            </a:pPr>
            <a:r>
              <a:rPr lang="en-US" altLang="zh-CN" sz="1800"/>
              <a:t>   objB.make_S() ;</a:t>
            </a:r>
          </a:p>
          <a:p>
            <a:pPr algn="l">
              <a:lnSpc>
                <a:spcPct val="130000"/>
              </a:lnSpc>
            </a:pPr>
            <a:r>
              <a:rPr lang="en-US" altLang="zh-CN" sz="1800"/>
              <a:t>   cout &lt;&lt; "S = " &lt;&lt; objB.get_S() &lt;&lt; endl ;</a:t>
            </a:r>
          </a:p>
          <a:p>
            <a:pPr algn="l">
              <a:lnSpc>
                <a:spcPct val="130000"/>
              </a:lnSpc>
            </a:pPr>
            <a:r>
              <a:rPr lang="en-US" altLang="zh-CN" sz="1800"/>
              <a:t>   cout &lt;&lt; "It is object_C :\n" ;</a:t>
            </a:r>
          </a:p>
          <a:p>
            <a:pPr algn="l">
              <a:lnSpc>
                <a:spcPct val="130000"/>
              </a:lnSpc>
            </a:pPr>
            <a:r>
              <a:rPr lang="en-US" altLang="zh-CN" sz="1800"/>
              <a:t>   objC.get_XY() ;</a:t>
            </a:r>
          </a:p>
          <a:p>
            <a:pPr algn="l">
              <a:lnSpc>
                <a:spcPct val="130000"/>
              </a:lnSpc>
            </a:pPr>
            <a:r>
              <a:rPr lang="en-US" altLang="zh-CN" sz="1800"/>
              <a:t>   </a:t>
            </a:r>
            <a:r>
              <a:rPr lang="en-US" altLang="zh-CN" sz="1800" b="1">
                <a:solidFill>
                  <a:srgbClr val="0000FF"/>
                </a:solidFill>
              </a:rPr>
              <a:t>objC.get_H();</a:t>
            </a:r>
          </a:p>
          <a:p>
            <a:pPr algn="l">
              <a:lnSpc>
                <a:spcPct val="130000"/>
              </a:lnSpc>
            </a:pPr>
            <a:r>
              <a:rPr lang="en-US" altLang="zh-CN" sz="1800" b="1">
                <a:solidFill>
                  <a:srgbClr val="0000FF"/>
                </a:solidFill>
              </a:rPr>
              <a:t>   objC.make_V() ;</a:t>
            </a:r>
          </a:p>
          <a:p>
            <a:pPr algn="l">
              <a:lnSpc>
                <a:spcPct val="130000"/>
              </a:lnSpc>
            </a:pPr>
            <a:r>
              <a:rPr lang="en-US" altLang="zh-CN" sz="1800"/>
              <a:t>   cout &lt;&lt; "V = " &lt;&lt; </a:t>
            </a:r>
            <a:r>
              <a:rPr lang="en-US" altLang="zh-CN" sz="1800" b="1">
                <a:solidFill>
                  <a:srgbClr val="0000FF"/>
                </a:solidFill>
              </a:rPr>
              <a:t>objC.get_V()</a:t>
            </a:r>
            <a:r>
              <a:rPr lang="en-US" altLang="zh-CN" sz="1800"/>
              <a:t> &lt;&lt; endl ;</a:t>
            </a:r>
          </a:p>
          <a:p>
            <a:pPr algn="l">
              <a:lnSpc>
                <a:spcPct val="130000"/>
              </a:lnSpc>
            </a:pPr>
            <a:r>
              <a:rPr lang="en-US" altLang="zh-CN" sz="1800"/>
              <a:t>}</a:t>
            </a:r>
          </a:p>
        </p:txBody>
      </p:sp>
      <p:grpSp>
        <p:nvGrpSpPr>
          <p:cNvPr id="549891" name="Group 3"/>
          <p:cNvGrpSpPr>
            <a:grpSpLocks/>
          </p:cNvGrpSpPr>
          <p:nvPr/>
        </p:nvGrpSpPr>
        <p:grpSpPr bwMode="auto">
          <a:xfrm>
            <a:off x="4006850" y="1143000"/>
            <a:ext cx="2317750" cy="381000"/>
            <a:chOff x="2380" y="864"/>
            <a:chExt cx="1460" cy="240"/>
          </a:xfrm>
        </p:grpSpPr>
        <p:sp>
          <p:nvSpPr>
            <p:cNvPr id="549892" name="Rectangle 4"/>
            <p:cNvSpPr>
              <a:spLocks noChangeArrowheads="1"/>
            </p:cNvSpPr>
            <p:nvPr/>
          </p:nvSpPr>
          <p:spPr bwMode="auto">
            <a:xfrm>
              <a:off x="3312" y="8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objA.y</a:t>
              </a:r>
            </a:p>
          </p:txBody>
        </p:sp>
        <p:sp>
          <p:nvSpPr>
            <p:cNvPr id="549893" name="Rectangle 5"/>
            <p:cNvSpPr>
              <a:spLocks noChangeArrowheads="1"/>
            </p:cNvSpPr>
            <p:nvPr/>
          </p:nvSpPr>
          <p:spPr bwMode="auto">
            <a:xfrm>
              <a:off x="2784" y="8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objA.x</a:t>
              </a:r>
            </a:p>
          </p:txBody>
        </p:sp>
        <p:sp>
          <p:nvSpPr>
            <p:cNvPr id="549894" name="Line 6"/>
            <p:cNvSpPr>
              <a:spLocks noChangeShapeType="1"/>
            </p:cNvSpPr>
            <p:nvPr/>
          </p:nvSpPr>
          <p:spPr bwMode="auto">
            <a:xfrm>
              <a:off x="2784" y="864"/>
              <a:ext cx="1056" cy="0"/>
            </a:xfrm>
            <a:prstGeom prst="line">
              <a:avLst/>
            </a:prstGeom>
            <a:noFill/>
            <a:ln w="12700">
              <a:solidFill>
                <a:schemeClr val="tx1"/>
              </a:solidFill>
              <a:round/>
              <a:headEnd/>
              <a:tailEnd/>
            </a:ln>
            <a:effectLst/>
          </p:spPr>
          <p:txBody>
            <a:bodyPr wrap="none" anchor="ctr"/>
            <a:lstStyle/>
            <a:p>
              <a:endParaRPr lang="zh-CN" altLang="en-US"/>
            </a:p>
          </p:txBody>
        </p:sp>
        <p:sp>
          <p:nvSpPr>
            <p:cNvPr id="549895" name="Line 7"/>
            <p:cNvSpPr>
              <a:spLocks noChangeShapeType="1"/>
            </p:cNvSpPr>
            <p:nvPr/>
          </p:nvSpPr>
          <p:spPr bwMode="auto">
            <a:xfrm>
              <a:off x="2784"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9896" name="Line 8"/>
            <p:cNvSpPr>
              <a:spLocks noChangeShapeType="1"/>
            </p:cNvSpPr>
            <p:nvPr/>
          </p:nvSpPr>
          <p:spPr bwMode="auto">
            <a:xfrm>
              <a:off x="3312"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9897" name="Line 9"/>
            <p:cNvSpPr>
              <a:spLocks noChangeShapeType="1"/>
            </p:cNvSpPr>
            <p:nvPr/>
          </p:nvSpPr>
          <p:spPr bwMode="auto">
            <a:xfrm>
              <a:off x="3840"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9898" name="Line 10"/>
            <p:cNvSpPr>
              <a:spLocks noChangeShapeType="1"/>
            </p:cNvSpPr>
            <p:nvPr/>
          </p:nvSpPr>
          <p:spPr bwMode="auto">
            <a:xfrm>
              <a:off x="2784" y="1088"/>
              <a:ext cx="1056" cy="0"/>
            </a:xfrm>
            <a:prstGeom prst="line">
              <a:avLst/>
            </a:prstGeom>
            <a:noFill/>
            <a:ln w="12700">
              <a:solidFill>
                <a:schemeClr val="tx1"/>
              </a:solidFill>
              <a:round/>
              <a:headEnd/>
              <a:tailEnd/>
            </a:ln>
            <a:effectLst/>
          </p:spPr>
          <p:txBody>
            <a:bodyPr wrap="none" anchor="ctr"/>
            <a:lstStyle/>
            <a:p>
              <a:endParaRPr lang="zh-CN" altLang="en-US"/>
            </a:p>
          </p:txBody>
        </p:sp>
        <p:sp>
          <p:nvSpPr>
            <p:cNvPr id="549899" name="Text Box 11"/>
            <p:cNvSpPr txBox="1">
              <a:spLocks noChangeArrowheads="1"/>
            </p:cNvSpPr>
            <p:nvPr/>
          </p:nvSpPr>
          <p:spPr bwMode="auto">
            <a:xfrm>
              <a:off x="2380" y="873"/>
              <a:ext cx="420" cy="231"/>
            </a:xfrm>
            <a:prstGeom prst="rect">
              <a:avLst/>
            </a:prstGeom>
            <a:noFill/>
            <a:ln w="9525">
              <a:noFill/>
              <a:miter lim="800000"/>
              <a:headEnd/>
              <a:tailEnd/>
            </a:ln>
            <a:effectLst/>
          </p:spPr>
          <p:txBody>
            <a:bodyPr wrap="none">
              <a:spAutoFit/>
            </a:bodyPr>
            <a:lstStyle/>
            <a:p>
              <a:pPr algn="l"/>
              <a:r>
                <a:rPr lang="en-US" altLang="zh-CN" sz="1800" b="1"/>
                <a:t>objA</a:t>
              </a:r>
            </a:p>
          </p:txBody>
        </p:sp>
      </p:grpSp>
      <p:grpSp>
        <p:nvGrpSpPr>
          <p:cNvPr id="549900" name="Group 12"/>
          <p:cNvGrpSpPr>
            <a:grpSpLocks/>
          </p:cNvGrpSpPr>
          <p:nvPr/>
        </p:nvGrpSpPr>
        <p:grpSpPr bwMode="auto">
          <a:xfrm>
            <a:off x="3962400" y="1766888"/>
            <a:ext cx="3200400" cy="366712"/>
            <a:chOff x="2352" y="1257"/>
            <a:chExt cx="2016" cy="231"/>
          </a:xfrm>
        </p:grpSpPr>
        <p:sp>
          <p:nvSpPr>
            <p:cNvPr id="549901" name="Rectangle 13"/>
            <p:cNvSpPr>
              <a:spLocks noChangeArrowheads="1"/>
            </p:cNvSpPr>
            <p:nvPr/>
          </p:nvSpPr>
          <p:spPr bwMode="auto">
            <a:xfrm>
              <a:off x="3840" y="1264"/>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objB.s</a:t>
              </a:r>
            </a:p>
          </p:txBody>
        </p:sp>
        <p:sp>
          <p:nvSpPr>
            <p:cNvPr id="549902" name="Rectangle 14"/>
            <p:cNvSpPr>
              <a:spLocks noChangeArrowheads="1"/>
            </p:cNvSpPr>
            <p:nvPr/>
          </p:nvSpPr>
          <p:spPr bwMode="auto">
            <a:xfrm>
              <a:off x="3312" y="12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objB.y</a:t>
              </a:r>
            </a:p>
          </p:txBody>
        </p:sp>
        <p:sp>
          <p:nvSpPr>
            <p:cNvPr id="549903" name="Rectangle 15"/>
            <p:cNvSpPr>
              <a:spLocks noChangeArrowheads="1"/>
            </p:cNvSpPr>
            <p:nvPr/>
          </p:nvSpPr>
          <p:spPr bwMode="auto">
            <a:xfrm>
              <a:off x="2784" y="12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objB.x</a:t>
              </a:r>
            </a:p>
          </p:txBody>
        </p:sp>
        <p:sp>
          <p:nvSpPr>
            <p:cNvPr id="549904" name="Line 16"/>
            <p:cNvSpPr>
              <a:spLocks noChangeShapeType="1"/>
            </p:cNvSpPr>
            <p:nvPr/>
          </p:nvSpPr>
          <p:spPr bwMode="auto">
            <a:xfrm>
              <a:off x="2784" y="1264"/>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549905" name="Line 17"/>
            <p:cNvSpPr>
              <a:spLocks noChangeShapeType="1"/>
            </p:cNvSpPr>
            <p:nvPr/>
          </p:nvSpPr>
          <p:spPr bwMode="auto">
            <a:xfrm>
              <a:off x="2784"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9906" name="Line 18"/>
            <p:cNvSpPr>
              <a:spLocks noChangeShapeType="1"/>
            </p:cNvSpPr>
            <p:nvPr/>
          </p:nvSpPr>
          <p:spPr bwMode="auto">
            <a:xfrm>
              <a:off x="3312"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9907" name="Line 19"/>
            <p:cNvSpPr>
              <a:spLocks noChangeShapeType="1"/>
            </p:cNvSpPr>
            <p:nvPr/>
          </p:nvSpPr>
          <p:spPr bwMode="auto">
            <a:xfrm>
              <a:off x="4368"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9908" name="Line 20"/>
            <p:cNvSpPr>
              <a:spLocks noChangeShapeType="1"/>
            </p:cNvSpPr>
            <p:nvPr/>
          </p:nvSpPr>
          <p:spPr bwMode="auto">
            <a:xfrm>
              <a:off x="2784" y="1488"/>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549909" name="Line 21"/>
            <p:cNvSpPr>
              <a:spLocks noChangeShapeType="1"/>
            </p:cNvSpPr>
            <p:nvPr/>
          </p:nvSpPr>
          <p:spPr bwMode="auto">
            <a:xfrm>
              <a:off x="3840"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9910" name="Text Box 22"/>
            <p:cNvSpPr txBox="1">
              <a:spLocks noChangeArrowheads="1"/>
            </p:cNvSpPr>
            <p:nvPr/>
          </p:nvSpPr>
          <p:spPr bwMode="auto">
            <a:xfrm>
              <a:off x="2352" y="1257"/>
              <a:ext cx="412" cy="231"/>
            </a:xfrm>
            <a:prstGeom prst="rect">
              <a:avLst/>
            </a:prstGeom>
            <a:noFill/>
            <a:ln w="9525">
              <a:noFill/>
              <a:miter lim="800000"/>
              <a:headEnd/>
              <a:tailEnd/>
            </a:ln>
            <a:effectLst/>
          </p:spPr>
          <p:txBody>
            <a:bodyPr wrap="none">
              <a:spAutoFit/>
            </a:bodyPr>
            <a:lstStyle/>
            <a:p>
              <a:pPr algn="l"/>
              <a:r>
                <a:rPr lang="en-US" altLang="zh-CN" sz="1800" b="1"/>
                <a:t>objB</a:t>
              </a:r>
            </a:p>
          </p:txBody>
        </p:sp>
      </p:grpSp>
      <p:grpSp>
        <p:nvGrpSpPr>
          <p:cNvPr id="549911" name="Group 23"/>
          <p:cNvGrpSpPr>
            <a:grpSpLocks/>
          </p:cNvGrpSpPr>
          <p:nvPr/>
        </p:nvGrpSpPr>
        <p:grpSpPr bwMode="auto">
          <a:xfrm>
            <a:off x="3962400" y="2376488"/>
            <a:ext cx="4876800" cy="366712"/>
            <a:chOff x="2352" y="1641"/>
            <a:chExt cx="3072" cy="231"/>
          </a:xfrm>
        </p:grpSpPr>
        <p:sp>
          <p:nvSpPr>
            <p:cNvPr id="549912" name="Rectangle 24"/>
            <p:cNvSpPr>
              <a:spLocks noChangeArrowheads="1"/>
            </p:cNvSpPr>
            <p:nvPr/>
          </p:nvSpPr>
          <p:spPr bwMode="auto">
            <a:xfrm>
              <a:off x="4368" y="1648"/>
              <a:ext cx="528" cy="224"/>
            </a:xfrm>
            <a:prstGeom prst="rect">
              <a:avLst/>
            </a:prstGeom>
            <a:solidFill>
              <a:srgbClr val="99FF99"/>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i="1">
                  <a:solidFill>
                    <a:srgbClr val="0000FF"/>
                  </a:solidFill>
                </a:rPr>
                <a:t>objC.h</a:t>
              </a:r>
            </a:p>
          </p:txBody>
        </p:sp>
        <p:sp>
          <p:nvSpPr>
            <p:cNvPr id="549913" name="Rectangle 25"/>
            <p:cNvSpPr>
              <a:spLocks noChangeArrowheads="1"/>
            </p:cNvSpPr>
            <p:nvPr/>
          </p:nvSpPr>
          <p:spPr bwMode="auto">
            <a:xfrm>
              <a:off x="4896" y="1648"/>
              <a:ext cx="528" cy="224"/>
            </a:xfrm>
            <a:prstGeom prst="rect">
              <a:avLst/>
            </a:prstGeom>
            <a:solidFill>
              <a:srgbClr val="99FF99"/>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i="1">
                  <a:solidFill>
                    <a:srgbClr val="0000FF"/>
                  </a:solidFill>
                </a:rPr>
                <a:t>objC.v</a:t>
              </a:r>
            </a:p>
          </p:txBody>
        </p:sp>
        <p:sp>
          <p:nvSpPr>
            <p:cNvPr id="549914" name="Rectangle 26"/>
            <p:cNvSpPr>
              <a:spLocks noChangeArrowheads="1"/>
            </p:cNvSpPr>
            <p:nvPr/>
          </p:nvSpPr>
          <p:spPr bwMode="auto">
            <a:xfrm>
              <a:off x="3840" y="1648"/>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i="1">
                  <a:solidFill>
                    <a:srgbClr val="0000FF"/>
                  </a:solidFill>
                </a:rPr>
                <a:t>objC.s</a:t>
              </a:r>
            </a:p>
          </p:txBody>
        </p:sp>
        <p:sp>
          <p:nvSpPr>
            <p:cNvPr id="549915" name="Rectangle 27"/>
            <p:cNvSpPr>
              <a:spLocks noChangeArrowheads="1"/>
            </p:cNvSpPr>
            <p:nvPr/>
          </p:nvSpPr>
          <p:spPr bwMode="auto">
            <a:xfrm>
              <a:off x="3312" y="1648"/>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objC.y</a:t>
              </a:r>
            </a:p>
          </p:txBody>
        </p:sp>
        <p:sp>
          <p:nvSpPr>
            <p:cNvPr id="549916" name="Rectangle 28"/>
            <p:cNvSpPr>
              <a:spLocks noChangeArrowheads="1"/>
            </p:cNvSpPr>
            <p:nvPr/>
          </p:nvSpPr>
          <p:spPr bwMode="auto">
            <a:xfrm>
              <a:off x="2784" y="1648"/>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objC.x</a:t>
              </a:r>
            </a:p>
          </p:txBody>
        </p:sp>
        <p:sp>
          <p:nvSpPr>
            <p:cNvPr id="549917" name="Line 29"/>
            <p:cNvSpPr>
              <a:spLocks noChangeShapeType="1"/>
            </p:cNvSpPr>
            <p:nvPr/>
          </p:nvSpPr>
          <p:spPr bwMode="auto">
            <a:xfrm>
              <a:off x="2784" y="1648"/>
              <a:ext cx="2640" cy="0"/>
            </a:xfrm>
            <a:prstGeom prst="line">
              <a:avLst/>
            </a:prstGeom>
            <a:noFill/>
            <a:ln w="12700">
              <a:solidFill>
                <a:schemeClr val="tx1"/>
              </a:solidFill>
              <a:round/>
              <a:headEnd/>
              <a:tailEnd/>
            </a:ln>
            <a:effectLst/>
          </p:spPr>
          <p:txBody>
            <a:bodyPr wrap="none" anchor="ctr"/>
            <a:lstStyle/>
            <a:p>
              <a:endParaRPr lang="zh-CN" altLang="en-US"/>
            </a:p>
          </p:txBody>
        </p:sp>
        <p:sp>
          <p:nvSpPr>
            <p:cNvPr id="549918" name="Line 30"/>
            <p:cNvSpPr>
              <a:spLocks noChangeShapeType="1"/>
            </p:cNvSpPr>
            <p:nvPr/>
          </p:nvSpPr>
          <p:spPr bwMode="auto">
            <a:xfrm>
              <a:off x="2784"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9919" name="Line 31"/>
            <p:cNvSpPr>
              <a:spLocks noChangeShapeType="1"/>
            </p:cNvSpPr>
            <p:nvPr/>
          </p:nvSpPr>
          <p:spPr bwMode="auto">
            <a:xfrm>
              <a:off x="3312"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9920" name="Line 32"/>
            <p:cNvSpPr>
              <a:spLocks noChangeShapeType="1"/>
            </p:cNvSpPr>
            <p:nvPr/>
          </p:nvSpPr>
          <p:spPr bwMode="auto">
            <a:xfrm>
              <a:off x="5424"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9921" name="Line 33"/>
            <p:cNvSpPr>
              <a:spLocks noChangeShapeType="1"/>
            </p:cNvSpPr>
            <p:nvPr/>
          </p:nvSpPr>
          <p:spPr bwMode="auto">
            <a:xfrm>
              <a:off x="2784" y="1872"/>
              <a:ext cx="2640" cy="0"/>
            </a:xfrm>
            <a:prstGeom prst="line">
              <a:avLst/>
            </a:prstGeom>
            <a:noFill/>
            <a:ln w="12700">
              <a:solidFill>
                <a:schemeClr val="tx1"/>
              </a:solidFill>
              <a:round/>
              <a:headEnd/>
              <a:tailEnd/>
            </a:ln>
            <a:effectLst/>
          </p:spPr>
          <p:txBody>
            <a:bodyPr wrap="none" anchor="ctr"/>
            <a:lstStyle/>
            <a:p>
              <a:endParaRPr lang="zh-CN" altLang="en-US"/>
            </a:p>
          </p:txBody>
        </p:sp>
        <p:sp>
          <p:nvSpPr>
            <p:cNvPr id="549922" name="Line 34"/>
            <p:cNvSpPr>
              <a:spLocks noChangeShapeType="1"/>
            </p:cNvSpPr>
            <p:nvPr/>
          </p:nvSpPr>
          <p:spPr bwMode="auto">
            <a:xfrm>
              <a:off x="3840"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9923" name="Line 35"/>
            <p:cNvSpPr>
              <a:spLocks noChangeShapeType="1"/>
            </p:cNvSpPr>
            <p:nvPr/>
          </p:nvSpPr>
          <p:spPr bwMode="auto">
            <a:xfrm>
              <a:off x="4896"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9924" name="Line 36"/>
            <p:cNvSpPr>
              <a:spLocks noChangeShapeType="1"/>
            </p:cNvSpPr>
            <p:nvPr/>
          </p:nvSpPr>
          <p:spPr bwMode="auto">
            <a:xfrm>
              <a:off x="4368"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9925" name="Text Box 37"/>
            <p:cNvSpPr txBox="1">
              <a:spLocks noChangeArrowheads="1"/>
            </p:cNvSpPr>
            <p:nvPr/>
          </p:nvSpPr>
          <p:spPr bwMode="auto">
            <a:xfrm>
              <a:off x="2352" y="1641"/>
              <a:ext cx="420" cy="231"/>
            </a:xfrm>
            <a:prstGeom prst="rect">
              <a:avLst/>
            </a:prstGeom>
            <a:noFill/>
            <a:ln w="9525">
              <a:noFill/>
              <a:miter lim="800000"/>
              <a:headEnd/>
              <a:tailEnd/>
            </a:ln>
            <a:effectLst/>
          </p:spPr>
          <p:txBody>
            <a:bodyPr wrap="none">
              <a:spAutoFit/>
            </a:bodyPr>
            <a:lstStyle/>
            <a:p>
              <a:pPr algn="l"/>
              <a:r>
                <a:rPr lang="en-US" altLang="zh-CN" sz="1800" b="1"/>
                <a:t>objC</a:t>
              </a:r>
            </a:p>
          </p:txBody>
        </p:sp>
      </p:grpSp>
      <p:sp>
        <p:nvSpPr>
          <p:cNvPr id="549926" name="AutoShape 38"/>
          <p:cNvSpPr>
            <a:spLocks/>
          </p:cNvSpPr>
          <p:nvPr/>
        </p:nvSpPr>
        <p:spPr bwMode="auto">
          <a:xfrm>
            <a:off x="4953000" y="3765550"/>
            <a:ext cx="2819400" cy="914400"/>
          </a:xfrm>
          <a:prstGeom prst="borderCallout2">
            <a:avLst>
              <a:gd name="adj1" fmla="val 12500"/>
              <a:gd name="adj2" fmla="val -2704"/>
              <a:gd name="adj3" fmla="val 12500"/>
              <a:gd name="adj4" fmla="val -18639"/>
              <a:gd name="adj5" fmla="val 160417"/>
              <a:gd name="adj6" fmla="val -69537"/>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调用派生类</a:t>
            </a:r>
            <a:r>
              <a:rPr lang="en-US" altLang="zh-CN" sz="1800" b="1"/>
              <a:t>C</a:t>
            </a:r>
            <a:r>
              <a:rPr lang="zh-CN" altLang="en-US" sz="1800" b="1"/>
              <a:t>成员函数</a:t>
            </a:r>
          </a:p>
          <a:p>
            <a:pPr eaLnBrk="0" hangingPunct="0">
              <a:lnSpc>
                <a:spcPct val="70000"/>
              </a:lnSpc>
              <a:spcBef>
                <a:spcPct val="50000"/>
              </a:spcBef>
            </a:pPr>
            <a:r>
              <a:rPr lang="zh-CN" altLang="en-US" sz="1800" b="1"/>
              <a:t>对 </a:t>
            </a:r>
            <a:r>
              <a:rPr lang="en-US" altLang="zh-CN" sz="1800" b="1"/>
              <a:t>objC </a:t>
            </a:r>
            <a:r>
              <a:rPr lang="zh-CN" altLang="en-US" sz="1800" b="1"/>
              <a:t>的数据成员操作</a:t>
            </a:r>
          </a:p>
        </p:txBody>
      </p:sp>
      <p:sp>
        <p:nvSpPr>
          <p:cNvPr id="549927" name="Text Box 39"/>
          <p:cNvSpPr txBox="1">
            <a:spLocks noChangeArrowheads="1"/>
          </p:cNvSpPr>
          <p:nvPr/>
        </p:nvSpPr>
        <p:spPr bwMode="auto">
          <a:xfrm>
            <a:off x="4921250" y="762000"/>
            <a:ext cx="1174750" cy="366713"/>
          </a:xfrm>
          <a:prstGeom prst="rect">
            <a:avLst/>
          </a:prstGeom>
          <a:noFill/>
          <a:ln w="9525">
            <a:noFill/>
            <a:miter lim="800000"/>
            <a:headEnd/>
            <a:tailEnd/>
          </a:ln>
          <a:effectLst/>
        </p:spPr>
        <p:txBody>
          <a:bodyPr>
            <a:spAutoFit/>
          </a:bodyPr>
          <a:lstStyle/>
          <a:p>
            <a:pPr algn="l"/>
            <a:r>
              <a:rPr lang="en-US" altLang="zh-CN" sz="1800" b="1"/>
              <a:t>x             y  </a:t>
            </a:r>
          </a:p>
        </p:txBody>
      </p:sp>
      <p:sp>
        <p:nvSpPr>
          <p:cNvPr id="549928" name="Text Box 40"/>
          <p:cNvSpPr txBox="1">
            <a:spLocks noChangeArrowheads="1"/>
          </p:cNvSpPr>
          <p:nvPr/>
        </p:nvSpPr>
        <p:spPr bwMode="auto">
          <a:xfrm>
            <a:off x="6584950" y="1447800"/>
            <a:ext cx="273050" cy="366713"/>
          </a:xfrm>
          <a:prstGeom prst="rect">
            <a:avLst/>
          </a:prstGeom>
          <a:noFill/>
          <a:ln w="9525">
            <a:noFill/>
            <a:miter lim="800000"/>
            <a:headEnd/>
            <a:tailEnd/>
          </a:ln>
          <a:effectLst/>
        </p:spPr>
        <p:txBody>
          <a:bodyPr wrap="none">
            <a:spAutoFit/>
          </a:bodyPr>
          <a:lstStyle/>
          <a:p>
            <a:r>
              <a:rPr lang="en-US" altLang="zh-CN" sz="1800" b="1"/>
              <a:t>s</a:t>
            </a:r>
          </a:p>
        </p:txBody>
      </p:sp>
      <p:sp>
        <p:nvSpPr>
          <p:cNvPr id="549929" name="Text Box 41"/>
          <p:cNvSpPr txBox="1">
            <a:spLocks noChangeArrowheads="1"/>
          </p:cNvSpPr>
          <p:nvPr/>
        </p:nvSpPr>
        <p:spPr bwMode="auto">
          <a:xfrm>
            <a:off x="7435850" y="2057400"/>
            <a:ext cx="1174750" cy="366713"/>
          </a:xfrm>
          <a:prstGeom prst="rect">
            <a:avLst/>
          </a:prstGeom>
          <a:noFill/>
          <a:ln w="9525">
            <a:noFill/>
            <a:miter lim="800000"/>
            <a:headEnd/>
            <a:tailEnd/>
          </a:ln>
          <a:effectLst/>
        </p:spPr>
        <p:txBody>
          <a:bodyPr>
            <a:spAutoFit/>
          </a:bodyPr>
          <a:lstStyle/>
          <a:p>
            <a:pPr algn="l"/>
            <a:r>
              <a:rPr lang="en-US" altLang="zh-CN" sz="1800" b="1"/>
              <a:t>h             v  </a:t>
            </a:r>
          </a:p>
        </p:txBody>
      </p:sp>
      <p:sp>
        <p:nvSpPr>
          <p:cNvPr id="549930" name="Rectangle 42"/>
          <p:cNvSpPr>
            <a:spLocks noGrp="1" noChangeArrowheads="1"/>
          </p:cNvSpPr>
          <p:nvPr>
            <p:ph type="title" idx="4294967295"/>
          </p:nvPr>
        </p:nvSpPr>
        <p:spPr>
          <a:xfrm>
            <a:off x="838200" y="533400"/>
            <a:ext cx="7543800" cy="1143000"/>
          </a:xfrm>
          <a:prstGeom prst="rect">
            <a:avLst/>
          </a:prstGeom>
        </p:spPr>
        <p:txBody>
          <a:bodyPr/>
          <a:lstStyle/>
          <a:p>
            <a:r>
              <a:rPr lang="en-US" altLang="zh-CN" sz="100" dirty="0">
                <a:solidFill>
                  <a:schemeClr val="bg1"/>
                </a:solidFill>
                <a:latin typeface="宋体" pitchFamily="2" charset="-122"/>
              </a:rPr>
              <a:t>8.2.1  </a:t>
            </a:r>
            <a:r>
              <a:rPr lang="zh-CN" altLang="en-US" sz="100" dirty="0">
                <a:solidFill>
                  <a:schemeClr val="bg1"/>
                </a:solidFill>
                <a:latin typeface="宋体" pitchFamily="2" charset="-122"/>
              </a:rPr>
              <a:t>访问控制</a:t>
            </a:r>
            <a:endParaRPr lang="zh-CN" altLang="en-US" sz="100" dirty="0">
              <a:solidFill>
                <a:schemeClr val="bg1"/>
              </a:solidFill>
            </a:endParaRPr>
          </a:p>
        </p:txBody>
      </p:sp>
      <p:sp>
        <p:nvSpPr>
          <p:cNvPr id="549932" name="Rectangle 44"/>
          <p:cNvSpPr>
            <a:spLocks noChangeArrowheads="1"/>
          </p:cNvSpPr>
          <p:nvPr/>
        </p:nvSpPr>
        <p:spPr bwMode="auto">
          <a:xfrm>
            <a:off x="5986278" y="381000"/>
            <a:ext cx="2776722" cy="430887"/>
          </a:xfrm>
          <a:prstGeom prst="rect">
            <a:avLst/>
          </a:prstGeom>
          <a:noFill/>
          <a:ln w="9525">
            <a:noFill/>
            <a:miter lim="800000"/>
            <a:headEnd/>
            <a:tailEnd/>
          </a:ln>
          <a:effectLst/>
        </p:spPr>
        <p:txBody>
          <a:bodyPr wrap="none">
            <a:spAutoFit/>
          </a:bodyPr>
          <a:lstStyle/>
          <a:p>
            <a:pPr algn="r">
              <a:lnSpc>
                <a:spcPct val="110000"/>
              </a:lnSpc>
            </a:pPr>
            <a:r>
              <a:rPr lang="zh-CN" altLang="en-US" sz="2000" b="1" i="1" dirty="0">
                <a:solidFill>
                  <a:srgbClr val="008000"/>
                </a:solidFill>
              </a:rPr>
              <a:t>例</a:t>
            </a:r>
            <a:r>
              <a:rPr lang="en-US" altLang="zh-CN" sz="2000" b="1" i="1" dirty="0">
                <a:solidFill>
                  <a:srgbClr val="008000"/>
                </a:solidFill>
              </a:rPr>
              <a:t>8-1  </a:t>
            </a:r>
            <a:r>
              <a:rPr lang="zh-CN" altLang="en-US" sz="2000" b="1" i="1" dirty="0">
                <a:solidFill>
                  <a:srgbClr val="008000"/>
                </a:solidFill>
              </a:rPr>
              <a:t>公有继承的测试</a:t>
            </a:r>
            <a:r>
              <a:rPr lang="zh-CN" altLang="en-US" sz="18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49926"/>
                                        </p:tgtEl>
                                        <p:attrNameLst>
                                          <p:attrName>style.visibility</p:attrName>
                                        </p:attrNameLst>
                                      </p:cBhvr>
                                      <p:to>
                                        <p:strVal val="visible"/>
                                      </p:to>
                                    </p:set>
                                    <p:animEffect transition="in" filter="barn(outHorizontal)">
                                      <p:cBhvr>
                                        <p:cTn id="7" dur="500"/>
                                        <p:tgtEl>
                                          <p:spTgt spid="5499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926"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Text Box 2"/>
          <p:cNvSpPr txBox="1">
            <a:spLocks noChangeArrowheads="1"/>
          </p:cNvSpPr>
          <p:nvPr/>
        </p:nvSpPr>
        <p:spPr bwMode="auto">
          <a:xfrm>
            <a:off x="517525" y="260350"/>
            <a:ext cx="4816475" cy="6164263"/>
          </a:xfrm>
          <a:prstGeom prst="rect">
            <a:avLst/>
          </a:prstGeom>
          <a:noFill/>
          <a:ln w="9525">
            <a:noFill/>
            <a:miter lim="800000"/>
            <a:headEnd/>
            <a:tailEnd/>
          </a:ln>
          <a:effectLst/>
        </p:spPr>
        <p:txBody>
          <a:bodyPr>
            <a:spAutoFit/>
          </a:bodyPr>
          <a:lstStyle/>
          <a:p>
            <a:pPr algn="l">
              <a:lnSpc>
                <a:spcPct val="130000"/>
              </a:lnSpc>
            </a:pPr>
            <a:r>
              <a:rPr lang="en-US" altLang="zh-CN" sz="1800" b="1"/>
              <a:t>int main()</a:t>
            </a:r>
          </a:p>
          <a:p>
            <a:pPr algn="l">
              <a:lnSpc>
                <a:spcPct val="130000"/>
              </a:lnSpc>
            </a:pPr>
            <a:r>
              <a:rPr lang="en-US" altLang="zh-CN" sz="1800" b="1"/>
              <a:t>{ A objA ;</a:t>
            </a:r>
          </a:p>
          <a:p>
            <a:pPr algn="l">
              <a:lnSpc>
                <a:spcPct val="130000"/>
              </a:lnSpc>
            </a:pPr>
            <a:r>
              <a:rPr lang="en-US" altLang="zh-CN" sz="1800" b="1"/>
              <a:t>   B objB ;</a:t>
            </a:r>
          </a:p>
          <a:p>
            <a:pPr algn="l">
              <a:lnSpc>
                <a:spcPct val="130000"/>
              </a:lnSpc>
            </a:pPr>
            <a:r>
              <a:rPr lang="en-US" altLang="zh-CN" sz="1800" b="1"/>
              <a:t>   C objC ;</a:t>
            </a:r>
          </a:p>
          <a:p>
            <a:pPr algn="l">
              <a:lnSpc>
                <a:spcPct val="130000"/>
              </a:lnSpc>
            </a:pPr>
            <a:r>
              <a:rPr lang="en-US" altLang="zh-CN" sz="1800" b="1"/>
              <a:t>   cout &lt;&lt; "It is object_A :\n" ;</a:t>
            </a:r>
          </a:p>
          <a:p>
            <a:pPr algn="l">
              <a:lnSpc>
                <a:spcPct val="130000"/>
              </a:lnSpc>
            </a:pPr>
            <a:r>
              <a:rPr lang="en-US" altLang="zh-CN" sz="1800" b="1"/>
              <a:t>   objA.get_XY() ;</a:t>
            </a:r>
          </a:p>
          <a:p>
            <a:pPr algn="l">
              <a:lnSpc>
                <a:spcPct val="130000"/>
              </a:lnSpc>
            </a:pPr>
            <a:r>
              <a:rPr lang="en-US" altLang="zh-CN" sz="1800" b="1"/>
              <a:t>   objA.put_XY() ;</a:t>
            </a:r>
          </a:p>
          <a:p>
            <a:pPr algn="l">
              <a:lnSpc>
                <a:spcPct val="130000"/>
              </a:lnSpc>
            </a:pPr>
            <a:r>
              <a:rPr lang="en-US" altLang="zh-CN" sz="1800" b="1"/>
              <a:t>   cout &lt;&lt; "It is object_B :\n" ;</a:t>
            </a:r>
          </a:p>
          <a:p>
            <a:pPr algn="l">
              <a:lnSpc>
                <a:spcPct val="130000"/>
              </a:lnSpc>
            </a:pPr>
            <a:r>
              <a:rPr lang="en-US" altLang="zh-CN" sz="1800" b="1"/>
              <a:t>   objB.get_XY() ;</a:t>
            </a:r>
          </a:p>
          <a:p>
            <a:pPr algn="l">
              <a:lnSpc>
                <a:spcPct val="130000"/>
              </a:lnSpc>
            </a:pPr>
            <a:r>
              <a:rPr lang="en-US" altLang="zh-CN" sz="1800" b="1"/>
              <a:t>   objB.make_S() ;</a:t>
            </a:r>
          </a:p>
          <a:p>
            <a:pPr algn="l">
              <a:lnSpc>
                <a:spcPct val="130000"/>
              </a:lnSpc>
            </a:pPr>
            <a:r>
              <a:rPr lang="en-US" altLang="zh-CN" sz="1800" b="1"/>
              <a:t>   cout &lt;&lt; "S = " &lt;&lt; objB.get_S() &lt;&lt; endl ;</a:t>
            </a:r>
          </a:p>
          <a:p>
            <a:pPr algn="l">
              <a:lnSpc>
                <a:spcPct val="130000"/>
              </a:lnSpc>
            </a:pPr>
            <a:r>
              <a:rPr lang="en-US" altLang="zh-CN" sz="1800" b="1"/>
              <a:t>   cout &lt;&lt; "It is object_C :\n" ;</a:t>
            </a:r>
          </a:p>
          <a:p>
            <a:pPr algn="l">
              <a:lnSpc>
                <a:spcPct val="130000"/>
              </a:lnSpc>
            </a:pPr>
            <a:r>
              <a:rPr lang="en-US" altLang="zh-CN" sz="1800" b="1"/>
              <a:t>   objC.get_XY() ;</a:t>
            </a:r>
          </a:p>
          <a:p>
            <a:pPr algn="l">
              <a:lnSpc>
                <a:spcPct val="130000"/>
              </a:lnSpc>
            </a:pPr>
            <a:r>
              <a:rPr lang="en-US" altLang="zh-CN" sz="1800" b="1"/>
              <a:t>   objC.get_H();</a:t>
            </a:r>
          </a:p>
          <a:p>
            <a:pPr algn="l">
              <a:lnSpc>
                <a:spcPct val="130000"/>
              </a:lnSpc>
            </a:pPr>
            <a:r>
              <a:rPr lang="en-US" altLang="zh-CN" sz="1800" b="1"/>
              <a:t>   objC.make_V() ;</a:t>
            </a:r>
          </a:p>
          <a:p>
            <a:pPr algn="l">
              <a:lnSpc>
                <a:spcPct val="130000"/>
              </a:lnSpc>
            </a:pPr>
            <a:r>
              <a:rPr lang="en-US" altLang="zh-CN" sz="1800" b="1"/>
              <a:t>   cout &lt;&lt; "V = " &lt;&lt; objC.get_V() &lt;&lt; endl ;</a:t>
            </a:r>
          </a:p>
          <a:p>
            <a:pPr algn="l">
              <a:lnSpc>
                <a:spcPct val="130000"/>
              </a:lnSpc>
            </a:pPr>
            <a:r>
              <a:rPr lang="en-US" altLang="zh-CN" sz="1800" b="1"/>
              <a:t>}</a:t>
            </a:r>
          </a:p>
        </p:txBody>
      </p:sp>
      <p:grpSp>
        <p:nvGrpSpPr>
          <p:cNvPr id="550915" name="Group 3"/>
          <p:cNvGrpSpPr>
            <a:grpSpLocks/>
          </p:cNvGrpSpPr>
          <p:nvPr/>
        </p:nvGrpSpPr>
        <p:grpSpPr bwMode="auto">
          <a:xfrm>
            <a:off x="4006850" y="1143000"/>
            <a:ext cx="2317750" cy="381000"/>
            <a:chOff x="2380" y="864"/>
            <a:chExt cx="1460" cy="240"/>
          </a:xfrm>
        </p:grpSpPr>
        <p:sp>
          <p:nvSpPr>
            <p:cNvPr id="550916" name="Rectangle 4"/>
            <p:cNvSpPr>
              <a:spLocks noChangeArrowheads="1"/>
            </p:cNvSpPr>
            <p:nvPr/>
          </p:nvSpPr>
          <p:spPr bwMode="auto">
            <a:xfrm>
              <a:off x="3312" y="8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objA.y</a:t>
              </a:r>
            </a:p>
          </p:txBody>
        </p:sp>
        <p:sp>
          <p:nvSpPr>
            <p:cNvPr id="550917" name="Rectangle 5"/>
            <p:cNvSpPr>
              <a:spLocks noChangeArrowheads="1"/>
            </p:cNvSpPr>
            <p:nvPr/>
          </p:nvSpPr>
          <p:spPr bwMode="auto">
            <a:xfrm>
              <a:off x="2784" y="8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objA.x</a:t>
              </a:r>
            </a:p>
          </p:txBody>
        </p:sp>
        <p:sp>
          <p:nvSpPr>
            <p:cNvPr id="550918" name="Line 6"/>
            <p:cNvSpPr>
              <a:spLocks noChangeShapeType="1"/>
            </p:cNvSpPr>
            <p:nvPr/>
          </p:nvSpPr>
          <p:spPr bwMode="auto">
            <a:xfrm>
              <a:off x="2784" y="864"/>
              <a:ext cx="1056" cy="0"/>
            </a:xfrm>
            <a:prstGeom prst="line">
              <a:avLst/>
            </a:prstGeom>
            <a:noFill/>
            <a:ln w="12700">
              <a:solidFill>
                <a:schemeClr val="tx1"/>
              </a:solidFill>
              <a:round/>
              <a:headEnd/>
              <a:tailEnd/>
            </a:ln>
            <a:effectLst/>
          </p:spPr>
          <p:txBody>
            <a:bodyPr wrap="none" anchor="ctr"/>
            <a:lstStyle/>
            <a:p>
              <a:endParaRPr lang="zh-CN" altLang="en-US"/>
            </a:p>
          </p:txBody>
        </p:sp>
        <p:sp>
          <p:nvSpPr>
            <p:cNvPr id="550919" name="Line 7"/>
            <p:cNvSpPr>
              <a:spLocks noChangeShapeType="1"/>
            </p:cNvSpPr>
            <p:nvPr/>
          </p:nvSpPr>
          <p:spPr bwMode="auto">
            <a:xfrm>
              <a:off x="2784"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0920" name="Line 8"/>
            <p:cNvSpPr>
              <a:spLocks noChangeShapeType="1"/>
            </p:cNvSpPr>
            <p:nvPr/>
          </p:nvSpPr>
          <p:spPr bwMode="auto">
            <a:xfrm>
              <a:off x="3312"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0921" name="Line 9"/>
            <p:cNvSpPr>
              <a:spLocks noChangeShapeType="1"/>
            </p:cNvSpPr>
            <p:nvPr/>
          </p:nvSpPr>
          <p:spPr bwMode="auto">
            <a:xfrm>
              <a:off x="3840"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0922" name="Line 10"/>
            <p:cNvSpPr>
              <a:spLocks noChangeShapeType="1"/>
            </p:cNvSpPr>
            <p:nvPr/>
          </p:nvSpPr>
          <p:spPr bwMode="auto">
            <a:xfrm>
              <a:off x="2784" y="1088"/>
              <a:ext cx="1056" cy="0"/>
            </a:xfrm>
            <a:prstGeom prst="line">
              <a:avLst/>
            </a:prstGeom>
            <a:noFill/>
            <a:ln w="12700">
              <a:solidFill>
                <a:schemeClr val="tx1"/>
              </a:solidFill>
              <a:round/>
              <a:headEnd/>
              <a:tailEnd/>
            </a:ln>
            <a:effectLst/>
          </p:spPr>
          <p:txBody>
            <a:bodyPr wrap="none" anchor="ctr"/>
            <a:lstStyle/>
            <a:p>
              <a:endParaRPr lang="zh-CN" altLang="en-US"/>
            </a:p>
          </p:txBody>
        </p:sp>
        <p:sp>
          <p:nvSpPr>
            <p:cNvPr id="550923" name="Text Box 11"/>
            <p:cNvSpPr txBox="1">
              <a:spLocks noChangeArrowheads="1"/>
            </p:cNvSpPr>
            <p:nvPr/>
          </p:nvSpPr>
          <p:spPr bwMode="auto">
            <a:xfrm>
              <a:off x="2380" y="873"/>
              <a:ext cx="420" cy="231"/>
            </a:xfrm>
            <a:prstGeom prst="rect">
              <a:avLst/>
            </a:prstGeom>
            <a:noFill/>
            <a:ln w="9525">
              <a:noFill/>
              <a:miter lim="800000"/>
              <a:headEnd/>
              <a:tailEnd/>
            </a:ln>
            <a:effectLst/>
          </p:spPr>
          <p:txBody>
            <a:bodyPr wrap="none">
              <a:spAutoFit/>
            </a:bodyPr>
            <a:lstStyle/>
            <a:p>
              <a:pPr algn="l"/>
              <a:r>
                <a:rPr lang="en-US" altLang="zh-CN" sz="1800" b="1"/>
                <a:t>objA</a:t>
              </a:r>
            </a:p>
          </p:txBody>
        </p:sp>
      </p:grpSp>
      <p:grpSp>
        <p:nvGrpSpPr>
          <p:cNvPr id="550924" name="Group 12"/>
          <p:cNvGrpSpPr>
            <a:grpSpLocks/>
          </p:cNvGrpSpPr>
          <p:nvPr/>
        </p:nvGrpSpPr>
        <p:grpSpPr bwMode="auto">
          <a:xfrm>
            <a:off x="3962400" y="1766888"/>
            <a:ext cx="3200400" cy="366712"/>
            <a:chOff x="2352" y="1257"/>
            <a:chExt cx="2016" cy="231"/>
          </a:xfrm>
        </p:grpSpPr>
        <p:sp>
          <p:nvSpPr>
            <p:cNvPr id="550925" name="Rectangle 13"/>
            <p:cNvSpPr>
              <a:spLocks noChangeArrowheads="1"/>
            </p:cNvSpPr>
            <p:nvPr/>
          </p:nvSpPr>
          <p:spPr bwMode="auto">
            <a:xfrm>
              <a:off x="3840" y="1264"/>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objB.s</a:t>
              </a:r>
            </a:p>
          </p:txBody>
        </p:sp>
        <p:sp>
          <p:nvSpPr>
            <p:cNvPr id="550926" name="Rectangle 14"/>
            <p:cNvSpPr>
              <a:spLocks noChangeArrowheads="1"/>
            </p:cNvSpPr>
            <p:nvPr/>
          </p:nvSpPr>
          <p:spPr bwMode="auto">
            <a:xfrm>
              <a:off x="3312" y="12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objB.y</a:t>
              </a:r>
            </a:p>
          </p:txBody>
        </p:sp>
        <p:sp>
          <p:nvSpPr>
            <p:cNvPr id="550927" name="Rectangle 15"/>
            <p:cNvSpPr>
              <a:spLocks noChangeArrowheads="1"/>
            </p:cNvSpPr>
            <p:nvPr/>
          </p:nvSpPr>
          <p:spPr bwMode="auto">
            <a:xfrm>
              <a:off x="2784" y="12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objB.x</a:t>
              </a:r>
            </a:p>
          </p:txBody>
        </p:sp>
        <p:sp>
          <p:nvSpPr>
            <p:cNvPr id="550928" name="Line 16"/>
            <p:cNvSpPr>
              <a:spLocks noChangeShapeType="1"/>
            </p:cNvSpPr>
            <p:nvPr/>
          </p:nvSpPr>
          <p:spPr bwMode="auto">
            <a:xfrm>
              <a:off x="2784" y="1264"/>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550929" name="Line 17"/>
            <p:cNvSpPr>
              <a:spLocks noChangeShapeType="1"/>
            </p:cNvSpPr>
            <p:nvPr/>
          </p:nvSpPr>
          <p:spPr bwMode="auto">
            <a:xfrm>
              <a:off x="2784"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0930" name="Line 18"/>
            <p:cNvSpPr>
              <a:spLocks noChangeShapeType="1"/>
            </p:cNvSpPr>
            <p:nvPr/>
          </p:nvSpPr>
          <p:spPr bwMode="auto">
            <a:xfrm>
              <a:off x="3312"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0931" name="Line 19"/>
            <p:cNvSpPr>
              <a:spLocks noChangeShapeType="1"/>
            </p:cNvSpPr>
            <p:nvPr/>
          </p:nvSpPr>
          <p:spPr bwMode="auto">
            <a:xfrm>
              <a:off x="4368"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0932" name="Line 20"/>
            <p:cNvSpPr>
              <a:spLocks noChangeShapeType="1"/>
            </p:cNvSpPr>
            <p:nvPr/>
          </p:nvSpPr>
          <p:spPr bwMode="auto">
            <a:xfrm>
              <a:off x="2784" y="1488"/>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550933" name="Line 21"/>
            <p:cNvSpPr>
              <a:spLocks noChangeShapeType="1"/>
            </p:cNvSpPr>
            <p:nvPr/>
          </p:nvSpPr>
          <p:spPr bwMode="auto">
            <a:xfrm>
              <a:off x="3840"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0934" name="Text Box 22"/>
            <p:cNvSpPr txBox="1">
              <a:spLocks noChangeArrowheads="1"/>
            </p:cNvSpPr>
            <p:nvPr/>
          </p:nvSpPr>
          <p:spPr bwMode="auto">
            <a:xfrm>
              <a:off x="2352" y="1257"/>
              <a:ext cx="412" cy="231"/>
            </a:xfrm>
            <a:prstGeom prst="rect">
              <a:avLst/>
            </a:prstGeom>
            <a:noFill/>
            <a:ln w="9525">
              <a:noFill/>
              <a:miter lim="800000"/>
              <a:headEnd/>
              <a:tailEnd/>
            </a:ln>
            <a:effectLst/>
          </p:spPr>
          <p:txBody>
            <a:bodyPr wrap="none">
              <a:spAutoFit/>
            </a:bodyPr>
            <a:lstStyle/>
            <a:p>
              <a:pPr algn="l"/>
              <a:r>
                <a:rPr lang="en-US" altLang="zh-CN" sz="1800" b="1"/>
                <a:t>objB</a:t>
              </a:r>
            </a:p>
          </p:txBody>
        </p:sp>
      </p:grpSp>
      <p:grpSp>
        <p:nvGrpSpPr>
          <p:cNvPr id="550935" name="Group 23"/>
          <p:cNvGrpSpPr>
            <a:grpSpLocks/>
          </p:cNvGrpSpPr>
          <p:nvPr/>
        </p:nvGrpSpPr>
        <p:grpSpPr bwMode="auto">
          <a:xfrm>
            <a:off x="3962400" y="2376488"/>
            <a:ext cx="4876800" cy="366712"/>
            <a:chOff x="2352" y="1641"/>
            <a:chExt cx="3072" cy="231"/>
          </a:xfrm>
        </p:grpSpPr>
        <p:sp>
          <p:nvSpPr>
            <p:cNvPr id="550936" name="Rectangle 24"/>
            <p:cNvSpPr>
              <a:spLocks noChangeArrowheads="1"/>
            </p:cNvSpPr>
            <p:nvPr/>
          </p:nvSpPr>
          <p:spPr bwMode="auto">
            <a:xfrm>
              <a:off x="4368" y="1648"/>
              <a:ext cx="528" cy="224"/>
            </a:xfrm>
            <a:prstGeom prst="rect">
              <a:avLst/>
            </a:prstGeom>
            <a:solidFill>
              <a:srgbClr val="99FF99"/>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objC.h</a:t>
              </a:r>
            </a:p>
          </p:txBody>
        </p:sp>
        <p:sp>
          <p:nvSpPr>
            <p:cNvPr id="550937" name="Rectangle 25"/>
            <p:cNvSpPr>
              <a:spLocks noChangeArrowheads="1"/>
            </p:cNvSpPr>
            <p:nvPr/>
          </p:nvSpPr>
          <p:spPr bwMode="auto">
            <a:xfrm>
              <a:off x="4896" y="1648"/>
              <a:ext cx="528" cy="224"/>
            </a:xfrm>
            <a:prstGeom prst="rect">
              <a:avLst/>
            </a:prstGeom>
            <a:solidFill>
              <a:srgbClr val="99FF99"/>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objC.v</a:t>
              </a:r>
            </a:p>
          </p:txBody>
        </p:sp>
        <p:sp>
          <p:nvSpPr>
            <p:cNvPr id="550938" name="Rectangle 26"/>
            <p:cNvSpPr>
              <a:spLocks noChangeArrowheads="1"/>
            </p:cNvSpPr>
            <p:nvPr/>
          </p:nvSpPr>
          <p:spPr bwMode="auto">
            <a:xfrm>
              <a:off x="3840" y="1648"/>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objC.s</a:t>
              </a:r>
            </a:p>
          </p:txBody>
        </p:sp>
        <p:sp>
          <p:nvSpPr>
            <p:cNvPr id="550939" name="Rectangle 27"/>
            <p:cNvSpPr>
              <a:spLocks noChangeArrowheads="1"/>
            </p:cNvSpPr>
            <p:nvPr/>
          </p:nvSpPr>
          <p:spPr bwMode="auto">
            <a:xfrm>
              <a:off x="3312" y="1648"/>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objC.y</a:t>
              </a:r>
            </a:p>
          </p:txBody>
        </p:sp>
        <p:sp>
          <p:nvSpPr>
            <p:cNvPr id="550940" name="Rectangle 28"/>
            <p:cNvSpPr>
              <a:spLocks noChangeArrowheads="1"/>
            </p:cNvSpPr>
            <p:nvPr/>
          </p:nvSpPr>
          <p:spPr bwMode="auto">
            <a:xfrm>
              <a:off x="2784" y="1648"/>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objC.x</a:t>
              </a:r>
            </a:p>
          </p:txBody>
        </p:sp>
        <p:sp>
          <p:nvSpPr>
            <p:cNvPr id="550941" name="Line 29"/>
            <p:cNvSpPr>
              <a:spLocks noChangeShapeType="1"/>
            </p:cNvSpPr>
            <p:nvPr/>
          </p:nvSpPr>
          <p:spPr bwMode="auto">
            <a:xfrm>
              <a:off x="2784" y="1648"/>
              <a:ext cx="2640" cy="0"/>
            </a:xfrm>
            <a:prstGeom prst="line">
              <a:avLst/>
            </a:prstGeom>
            <a:noFill/>
            <a:ln w="12700">
              <a:solidFill>
                <a:schemeClr val="tx1"/>
              </a:solidFill>
              <a:round/>
              <a:headEnd/>
              <a:tailEnd/>
            </a:ln>
            <a:effectLst/>
          </p:spPr>
          <p:txBody>
            <a:bodyPr wrap="none" anchor="ctr"/>
            <a:lstStyle/>
            <a:p>
              <a:endParaRPr lang="zh-CN" altLang="en-US"/>
            </a:p>
          </p:txBody>
        </p:sp>
        <p:sp>
          <p:nvSpPr>
            <p:cNvPr id="550942" name="Line 30"/>
            <p:cNvSpPr>
              <a:spLocks noChangeShapeType="1"/>
            </p:cNvSpPr>
            <p:nvPr/>
          </p:nvSpPr>
          <p:spPr bwMode="auto">
            <a:xfrm>
              <a:off x="2784"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0943" name="Line 31"/>
            <p:cNvSpPr>
              <a:spLocks noChangeShapeType="1"/>
            </p:cNvSpPr>
            <p:nvPr/>
          </p:nvSpPr>
          <p:spPr bwMode="auto">
            <a:xfrm>
              <a:off x="3312"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0944" name="Line 32"/>
            <p:cNvSpPr>
              <a:spLocks noChangeShapeType="1"/>
            </p:cNvSpPr>
            <p:nvPr/>
          </p:nvSpPr>
          <p:spPr bwMode="auto">
            <a:xfrm>
              <a:off x="5424"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0945" name="Line 33"/>
            <p:cNvSpPr>
              <a:spLocks noChangeShapeType="1"/>
            </p:cNvSpPr>
            <p:nvPr/>
          </p:nvSpPr>
          <p:spPr bwMode="auto">
            <a:xfrm>
              <a:off x="2784" y="1872"/>
              <a:ext cx="2640" cy="0"/>
            </a:xfrm>
            <a:prstGeom prst="line">
              <a:avLst/>
            </a:prstGeom>
            <a:noFill/>
            <a:ln w="12700">
              <a:solidFill>
                <a:schemeClr val="tx1"/>
              </a:solidFill>
              <a:round/>
              <a:headEnd/>
              <a:tailEnd/>
            </a:ln>
            <a:effectLst/>
          </p:spPr>
          <p:txBody>
            <a:bodyPr wrap="none" anchor="ctr"/>
            <a:lstStyle/>
            <a:p>
              <a:endParaRPr lang="zh-CN" altLang="en-US"/>
            </a:p>
          </p:txBody>
        </p:sp>
        <p:sp>
          <p:nvSpPr>
            <p:cNvPr id="550946" name="Line 34"/>
            <p:cNvSpPr>
              <a:spLocks noChangeShapeType="1"/>
            </p:cNvSpPr>
            <p:nvPr/>
          </p:nvSpPr>
          <p:spPr bwMode="auto">
            <a:xfrm>
              <a:off x="3840"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0947" name="Line 35"/>
            <p:cNvSpPr>
              <a:spLocks noChangeShapeType="1"/>
            </p:cNvSpPr>
            <p:nvPr/>
          </p:nvSpPr>
          <p:spPr bwMode="auto">
            <a:xfrm>
              <a:off x="4896"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0948" name="Line 36"/>
            <p:cNvSpPr>
              <a:spLocks noChangeShapeType="1"/>
            </p:cNvSpPr>
            <p:nvPr/>
          </p:nvSpPr>
          <p:spPr bwMode="auto">
            <a:xfrm>
              <a:off x="4368"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0949" name="Text Box 37"/>
            <p:cNvSpPr txBox="1">
              <a:spLocks noChangeArrowheads="1"/>
            </p:cNvSpPr>
            <p:nvPr/>
          </p:nvSpPr>
          <p:spPr bwMode="auto">
            <a:xfrm>
              <a:off x="2352" y="1641"/>
              <a:ext cx="420" cy="231"/>
            </a:xfrm>
            <a:prstGeom prst="rect">
              <a:avLst/>
            </a:prstGeom>
            <a:noFill/>
            <a:ln w="9525">
              <a:noFill/>
              <a:miter lim="800000"/>
              <a:headEnd/>
              <a:tailEnd/>
            </a:ln>
            <a:effectLst/>
          </p:spPr>
          <p:txBody>
            <a:bodyPr wrap="none">
              <a:spAutoFit/>
            </a:bodyPr>
            <a:lstStyle/>
            <a:p>
              <a:pPr algn="l"/>
              <a:r>
                <a:rPr lang="en-US" altLang="zh-CN" sz="1800" b="1"/>
                <a:t>objC</a:t>
              </a:r>
            </a:p>
          </p:txBody>
        </p:sp>
      </p:grpSp>
      <p:graphicFrame>
        <p:nvGraphicFramePr>
          <p:cNvPr id="550950" name="Object 38"/>
          <p:cNvGraphicFramePr>
            <a:graphicFrameLocks noChangeAspect="1"/>
          </p:cNvGraphicFramePr>
          <p:nvPr/>
        </p:nvGraphicFramePr>
        <p:xfrm>
          <a:off x="4876800" y="3276600"/>
          <a:ext cx="3743325" cy="2876550"/>
        </p:xfrm>
        <a:graphic>
          <a:graphicData uri="http://schemas.openxmlformats.org/presentationml/2006/ole">
            <mc:AlternateContent xmlns:mc="http://schemas.openxmlformats.org/markup-compatibility/2006">
              <mc:Choice xmlns:v="urn:schemas-microsoft-com:vml" Requires="v">
                <p:oleObj spid="_x0000_s550962" name="位图图像" r:id="rId3" imgW="3742857" imgH="2876190" progId="PBrush">
                  <p:embed/>
                </p:oleObj>
              </mc:Choice>
              <mc:Fallback>
                <p:oleObj name="位图图像" r:id="rId3" imgW="3742857" imgH="2876190" progId="PBrush">
                  <p:embed/>
                  <p:pic>
                    <p:nvPicPr>
                      <p:cNvPr id="0" name="Picture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3276600"/>
                        <a:ext cx="3743325" cy="287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0951" name="Text Box 39"/>
          <p:cNvSpPr txBox="1">
            <a:spLocks noChangeArrowheads="1"/>
          </p:cNvSpPr>
          <p:nvPr/>
        </p:nvSpPr>
        <p:spPr bwMode="auto">
          <a:xfrm>
            <a:off x="4921250" y="762000"/>
            <a:ext cx="1174750" cy="366713"/>
          </a:xfrm>
          <a:prstGeom prst="rect">
            <a:avLst/>
          </a:prstGeom>
          <a:noFill/>
          <a:ln w="9525">
            <a:noFill/>
            <a:miter lim="800000"/>
            <a:headEnd/>
            <a:tailEnd/>
          </a:ln>
          <a:effectLst/>
        </p:spPr>
        <p:txBody>
          <a:bodyPr>
            <a:spAutoFit/>
          </a:bodyPr>
          <a:lstStyle/>
          <a:p>
            <a:pPr algn="l"/>
            <a:r>
              <a:rPr lang="en-US" altLang="zh-CN" sz="1800" b="1"/>
              <a:t>x             y  </a:t>
            </a:r>
          </a:p>
        </p:txBody>
      </p:sp>
      <p:sp>
        <p:nvSpPr>
          <p:cNvPr id="550952" name="Text Box 40"/>
          <p:cNvSpPr txBox="1">
            <a:spLocks noChangeArrowheads="1"/>
          </p:cNvSpPr>
          <p:nvPr/>
        </p:nvSpPr>
        <p:spPr bwMode="auto">
          <a:xfrm>
            <a:off x="6584950" y="1447800"/>
            <a:ext cx="273050" cy="366713"/>
          </a:xfrm>
          <a:prstGeom prst="rect">
            <a:avLst/>
          </a:prstGeom>
          <a:noFill/>
          <a:ln w="9525">
            <a:noFill/>
            <a:miter lim="800000"/>
            <a:headEnd/>
            <a:tailEnd/>
          </a:ln>
          <a:effectLst/>
        </p:spPr>
        <p:txBody>
          <a:bodyPr wrap="none">
            <a:spAutoFit/>
          </a:bodyPr>
          <a:lstStyle/>
          <a:p>
            <a:r>
              <a:rPr lang="en-US" altLang="zh-CN" sz="1800" b="1"/>
              <a:t>s</a:t>
            </a:r>
          </a:p>
        </p:txBody>
      </p:sp>
      <p:sp>
        <p:nvSpPr>
          <p:cNvPr id="550953" name="Text Box 41"/>
          <p:cNvSpPr txBox="1">
            <a:spLocks noChangeArrowheads="1"/>
          </p:cNvSpPr>
          <p:nvPr/>
        </p:nvSpPr>
        <p:spPr bwMode="auto">
          <a:xfrm>
            <a:off x="7435850" y="2057400"/>
            <a:ext cx="1174750" cy="366713"/>
          </a:xfrm>
          <a:prstGeom prst="rect">
            <a:avLst/>
          </a:prstGeom>
          <a:noFill/>
          <a:ln w="9525">
            <a:noFill/>
            <a:miter lim="800000"/>
            <a:headEnd/>
            <a:tailEnd/>
          </a:ln>
          <a:effectLst/>
        </p:spPr>
        <p:txBody>
          <a:bodyPr>
            <a:spAutoFit/>
          </a:bodyPr>
          <a:lstStyle/>
          <a:p>
            <a:pPr algn="l"/>
            <a:r>
              <a:rPr lang="en-US" altLang="zh-CN" sz="1800" b="1"/>
              <a:t>h             v  </a:t>
            </a:r>
          </a:p>
        </p:txBody>
      </p:sp>
      <p:sp>
        <p:nvSpPr>
          <p:cNvPr id="550954" name="Rectangle 42"/>
          <p:cNvSpPr>
            <a:spLocks noGrp="1" noChangeArrowheads="1"/>
          </p:cNvSpPr>
          <p:nvPr>
            <p:ph type="title" idx="4294967295"/>
          </p:nvPr>
        </p:nvSpPr>
        <p:spPr>
          <a:xfrm>
            <a:off x="838200" y="533400"/>
            <a:ext cx="7543800" cy="1143000"/>
          </a:xfrm>
          <a:prstGeom prst="rect">
            <a:avLst/>
          </a:prstGeom>
        </p:spPr>
        <p:txBody>
          <a:bodyPr/>
          <a:lstStyle/>
          <a:p>
            <a:r>
              <a:rPr lang="en-US" altLang="zh-CN" sz="100" dirty="0">
                <a:solidFill>
                  <a:schemeClr val="bg1"/>
                </a:solidFill>
                <a:latin typeface="宋体" pitchFamily="2" charset="-122"/>
              </a:rPr>
              <a:t>8.2.1  </a:t>
            </a:r>
            <a:r>
              <a:rPr lang="zh-CN" altLang="en-US" sz="100" dirty="0">
                <a:solidFill>
                  <a:schemeClr val="bg1"/>
                </a:solidFill>
                <a:latin typeface="宋体" pitchFamily="2" charset="-122"/>
              </a:rPr>
              <a:t>访问控制</a:t>
            </a:r>
            <a:endParaRPr lang="zh-CN" altLang="en-US" sz="100" dirty="0">
              <a:solidFill>
                <a:schemeClr val="bg1"/>
              </a:solidFill>
            </a:endParaRPr>
          </a:p>
        </p:txBody>
      </p:sp>
      <p:sp>
        <p:nvSpPr>
          <p:cNvPr id="550956" name="Rectangle 44"/>
          <p:cNvSpPr>
            <a:spLocks noChangeArrowheads="1"/>
          </p:cNvSpPr>
          <p:nvPr/>
        </p:nvSpPr>
        <p:spPr bwMode="auto">
          <a:xfrm>
            <a:off x="5986278" y="381000"/>
            <a:ext cx="2776722" cy="430887"/>
          </a:xfrm>
          <a:prstGeom prst="rect">
            <a:avLst/>
          </a:prstGeom>
          <a:noFill/>
          <a:ln w="9525">
            <a:noFill/>
            <a:miter lim="800000"/>
            <a:headEnd/>
            <a:tailEnd/>
          </a:ln>
          <a:effectLst/>
        </p:spPr>
        <p:txBody>
          <a:bodyPr wrap="none">
            <a:spAutoFit/>
          </a:bodyPr>
          <a:lstStyle/>
          <a:p>
            <a:pPr algn="r">
              <a:lnSpc>
                <a:spcPct val="110000"/>
              </a:lnSpc>
            </a:pPr>
            <a:r>
              <a:rPr lang="zh-CN" altLang="en-US" sz="2000" b="1" i="1" dirty="0">
                <a:solidFill>
                  <a:srgbClr val="008000"/>
                </a:solidFill>
              </a:rPr>
              <a:t>例</a:t>
            </a:r>
            <a:r>
              <a:rPr lang="en-US" altLang="zh-CN" sz="2000" b="1" i="1" dirty="0">
                <a:solidFill>
                  <a:srgbClr val="008000"/>
                </a:solidFill>
              </a:rPr>
              <a:t>8-1  </a:t>
            </a:r>
            <a:r>
              <a:rPr lang="zh-CN" altLang="en-US" sz="2000" b="1" i="1" dirty="0">
                <a:solidFill>
                  <a:srgbClr val="008000"/>
                </a:solidFill>
              </a:rPr>
              <a:t>公有继承的测试</a:t>
            </a:r>
            <a:r>
              <a:rPr lang="zh-CN" altLang="en-US" sz="18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0950"/>
                                        </p:tgtEl>
                                        <p:attrNameLst>
                                          <p:attrName>style.visibility</p:attrName>
                                        </p:attrNameLst>
                                      </p:cBhvr>
                                      <p:to>
                                        <p:strVal val="visible"/>
                                      </p:to>
                                    </p:set>
                                    <p:animEffect transition="in" filter="blinds(horizontal)">
                                      <p:cBhvr>
                                        <p:cTn id="7" dur="500"/>
                                        <p:tgtEl>
                                          <p:spTgt spid="5509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idx="4294967295"/>
          </p:nvPr>
        </p:nvSpPr>
        <p:spPr>
          <a:xfrm>
            <a:off x="838200" y="533400"/>
            <a:ext cx="7543800" cy="1143000"/>
          </a:xfrm>
          <a:prstGeom prst="rect">
            <a:avLst/>
          </a:prstGeom>
        </p:spPr>
        <p:txBody>
          <a:bodyPr/>
          <a:lstStyle/>
          <a:p>
            <a:r>
              <a:rPr lang="en-US" altLang="zh-CN" sz="100" dirty="0">
                <a:solidFill>
                  <a:schemeClr val="bg1"/>
                </a:solidFill>
                <a:latin typeface="宋体" pitchFamily="2" charset="-122"/>
              </a:rPr>
              <a:t>8.2.1  </a:t>
            </a:r>
            <a:r>
              <a:rPr lang="zh-CN" altLang="en-US" sz="100" dirty="0">
                <a:solidFill>
                  <a:schemeClr val="bg1"/>
                </a:solidFill>
                <a:latin typeface="宋体" pitchFamily="2" charset="-122"/>
              </a:rPr>
              <a:t>访问控制</a:t>
            </a:r>
            <a:endParaRPr lang="zh-CN" altLang="en-US" sz="100" dirty="0">
              <a:solidFill>
                <a:schemeClr val="bg1"/>
              </a:solidFill>
            </a:endParaRPr>
          </a:p>
        </p:txBody>
      </p:sp>
      <p:grpSp>
        <p:nvGrpSpPr>
          <p:cNvPr id="551939" name="Group 3"/>
          <p:cNvGrpSpPr>
            <a:grpSpLocks/>
          </p:cNvGrpSpPr>
          <p:nvPr/>
        </p:nvGrpSpPr>
        <p:grpSpPr bwMode="auto">
          <a:xfrm>
            <a:off x="2725738" y="2146300"/>
            <a:ext cx="3598862" cy="2879725"/>
            <a:chOff x="1872" y="1352"/>
            <a:chExt cx="2064" cy="1600"/>
          </a:xfrm>
        </p:grpSpPr>
        <p:sp>
          <p:nvSpPr>
            <p:cNvPr id="551940" name="Rectangle 4"/>
            <p:cNvSpPr>
              <a:spLocks noChangeArrowheads="1"/>
            </p:cNvSpPr>
            <p:nvPr/>
          </p:nvSpPr>
          <p:spPr bwMode="auto">
            <a:xfrm>
              <a:off x="1872" y="2096"/>
              <a:ext cx="1056" cy="212"/>
            </a:xfrm>
            <a:prstGeom prst="rect">
              <a:avLst/>
            </a:prstGeom>
            <a:solidFill>
              <a:srgbClr val="99FF99"/>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public </a:t>
              </a:r>
              <a:r>
                <a:rPr lang="zh-CN" altLang="en-US" sz="1800" b="1" i="1"/>
                <a:t>成员</a:t>
              </a:r>
              <a:endParaRPr lang="zh-CN" altLang="en-US" sz="1800" b="1" i="1">
                <a:solidFill>
                  <a:srgbClr val="0000FF"/>
                </a:solidFill>
              </a:endParaRPr>
            </a:p>
          </p:txBody>
        </p:sp>
        <p:sp>
          <p:nvSpPr>
            <p:cNvPr id="551941" name="Rectangle 5"/>
            <p:cNvSpPr>
              <a:spLocks noChangeArrowheads="1"/>
            </p:cNvSpPr>
            <p:nvPr/>
          </p:nvSpPr>
          <p:spPr bwMode="auto">
            <a:xfrm>
              <a:off x="1872" y="1885"/>
              <a:ext cx="1056" cy="211"/>
            </a:xfrm>
            <a:prstGeom prst="rect">
              <a:avLst/>
            </a:prstGeom>
            <a:solidFill>
              <a:srgbClr val="99FF99"/>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protected </a:t>
              </a:r>
              <a:r>
                <a:rPr lang="zh-CN" altLang="en-US" sz="1800" b="1" i="1"/>
                <a:t>成员</a:t>
              </a:r>
              <a:endParaRPr lang="zh-CN" altLang="en-US" sz="1800" b="1" i="1">
                <a:solidFill>
                  <a:srgbClr val="0000FF"/>
                </a:solidFill>
              </a:endParaRPr>
            </a:p>
          </p:txBody>
        </p:sp>
        <p:sp>
          <p:nvSpPr>
            <p:cNvPr id="551942" name="Rectangle 6"/>
            <p:cNvSpPr>
              <a:spLocks noChangeArrowheads="1"/>
            </p:cNvSpPr>
            <p:nvPr/>
          </p:nvSpPr>
          <p:spPr bwMode="auto">
            <a:xfrm>
              <a:off x="1872" y="1677"/>
              <a:ext cx="1056" cy="211"/>
            </a:xfrm>
            <a:prstGeom prst="rect">
              <a:avLst/>
            </a:prstGeom>
            <a:solidFill>
              <a:srgbClr val="FF6600"/>
            </a:solidFill>
            <a:ln w="9525">
              <a:solidFill>
                <a:schemeClr val="tx1"/>
              </a:solidFill>
              <a:miter lim="800000"/>
              <a:headEnd/>
              <a:tailEnd/>
            </a:ln>
            <a:effectLst/>
          </p:spPr>
          <p:txBody>
            <a:bodyPr/>
            <a:lstStyle/>
            <a:p>
              <a:pPr>
                <a:spcBef>
                  <a:spcPct val="20000"/>
                </a:spcBef>
                <a:buClr>
                  <a:schemeClr val="tx2"/>
                </a:buClr>
                <a:buFont typeface="Wingdings" pitchFamily="2" charset="2"/>
                <a:buNone/>
              </a:pPr>
              <a:r>
                <a:rPr lang="en-US" altLang="zh-CN" sz="1800" b="1"/>
                <a:t>private </a:t>
              </a:r>
              <a:r>
                <a:rPr lang="zh-CN" altLang="en-US" sz="1800" b="1" i="1"/>
                <a:t>成员</a:t>
              </a:r>
            </a:p>
          </p:txBody>
        </p:sp>
        <p:sp>
          <p:nvSpPr>
            <p:cNvPr id="551943" name="Line 7"/>
            <p:cNvSpPr>
              <a:spLocks noChangeShapeType="1"/>
            </p:cNvSpPr>
            <p:nvPr/>
          </p:nvSpPr>
          <p:spPr bwMode="auto">
            <a:xfrm>
              <a:off x="1872" y="1885"/>
              <a:ext cx="2064" cy="0"/>
            </a:xfrm>
            <a:prstGeom prst="line">
              <a:avLst/>
            </a:prstGeom>
            <a:noFill/>
            <a:ln w="12700">
              <a:solidFill>
                <a:schemeClr val="tx1"/>
              </a:solidFill>
              <a:round/>
              <a:headEnd/>
              <a:tailEnd/>
            </a:ln>
            <a:effectLst/>
          </p:spPr>
          <p:txBody>
            <a:bodyPr wrap="none" anchor="ctr"/>
            <a:lstStyle/>
            <a:p>
              <a:endParaRPr lang="zh-CN" altLang="en-US"/>
            </a:p>
          </p:txBody>
        </p:sp>
        <p:sp>
          <p:nvSpPr>
            <p:cNvPr id="551944" name="Line 8"/>
            <p:cNvSpPr>
              <a:spLocks noChangeShapeType="1"/>
            </p:cNvSpPr>
            <p:nvPr/>
          </p:nvSpPr>
          <p:spPr bwMode="auto">
            <a:xfrm>
              <a:off x="1872" y="2096"/>
              <a:ext cx="2064" cy="0"/>
            </a:xfrm>
            <a:prstGeom prst="line">
              <a:avLst/>
            </a:prstGeom>
            <a:noFill/>
            <a:ln w="12700">
              <a:solidFill>
                <a:schemeClr val="tx1"/>
              </a:solidFill>
              <a:round/>
              <a:headEnd/>
              <a:tailEnd/>
            </a:ln>
            <a:effectLst/>
          </p:spPr>
          <p:txBody>
            <a:bodyPr wrap="none" anchor="ctr"/>
            <a:lstStyle/>
            <a:p>
              <a:endParaRPr lang="zh-CN" altLang="en-US"/>
            </a:p>
          </p:txBody>
        </p:sp>
        <p:sp>
          <p:nvSpPr>
            <p:cNvPr id="551945" name="Line 9"/>
            <p:cNvSpPr>
              <a:spLocks noChangeShapeType="1"/>
            </p:cNvSpPr>
            <p:nvPr/>
          </p:nvSpPr>
          <p:spPr bwMode="auto">
            <a:xfrm>
              <a:off x="1872" y="2308"/>
              <a:ext cx="2064" cy="0"/>
            </a:xfrm>
            <a:prstGeom prst="line">
              <a:avLst/>
            </a:prstGeom>
            <a:noFill/>
            <a:ln w="12700">
              <a:solidFill>
                <a:schemeClr val="tx1"/>
              </a:solidFill>
              <a:round/>
              <a:headEnd/>
              <a:tailEnd/>
            </a:ln>
            <a:effectLst/>
          </p:spPr>
          <p:txBody>
            <a:bodyPr wrap="none" anchor="ctr"/>
            <a:lstStyle/>
            <a:p>
              <a:endParaRPr lang="zh-CN" altLang="en-US"/>
            </a:p>
          </p:txBody>
        </p:sp>
        <p:sp>
          <p:nvSpPr>
            <p:cNvPr id="551946" name="Line 10"/>
            <p:cNvSpPr>
              <a:spLocks noChangeShapeType="1"/>
            </p:cNvSpPr>
            <p:nvPr/>
          </p:nvSpPr>
          <p:spPr bwMode="auto">
            <a:xfrm>
              <a:off x="1872" y="1896"/>
              <a:ext cx="0" cy="412"/>
            </a:xfrm>
            <a:prstGeom prst="line">
              <a:avLst/>
            </a:prstGeom>
            <a:noFill/>
            <a:ln w="12700">
              <a:solidFill>
                <a:schemeClr val="tx1"/>
              </a:solidFill>
              <a:round/>
              <a:headEnd/>
              <a:tailEnd/>
            </a:ln>
            <a:effectLst/>
          </p:spPr>
          <p:txBody>
            <a:bodyPr wrap="none" anchor="ctr"/>
            <a:lstStyle/>
            <a:p>
              <a:endParaRPr lang="zh-CN" altLang="en-US"/>
            </a:p>
          </p:txBody>
        </p:sp>
        <p:sp>
          <p:nvSpPr>
            <p:cNvPr id="551947" name="Line 11"/>
            <p:cNvSpPr>
              <a:spLocks noChangeShapeType="1"/>
            </p:cNvSpPr>
            <p:nvPr/>
          </p:nvSpPr>
          <p:spPr bwMode="auto">
            <a:xfrm>
              <a:off x="3936" y="1896"/>
              <a:ext cx="0" cy="412"/>
            </a:xfrm>
            <a:prstGeom prst="line">
              <a:avLst/>
            </a:prstGeom>
            <a:noFill/>
            <a:ln w="12700">
              <a:solidFill>
                <a:schemeClr val="tx1"/>
              </a:solidFill>
              <a:round/>
              <a:headEnd/>
              <a:tailEnd/>
            </a:ln>
            <a:effectLst/>
          </p:spPr>
          <p:txBody>
            <a:bodyPr wrap="none" anchor="ctr"/>
            <a:lstStyle/>
            <a:p>
              <a:endParaRPr lang="zh-CN" altLang="en-US"/>
            </a:p>
          </p:txBody>
        </p:sp>
        <p:sp>
          <p:nvSpPr>
            <p:cNvPr id="551948" name="Rectangle 12"/>
            <p:cNvSpPr>
              <a:spLocks noChangeArrowheads="1"/>
            </p:cNvSpPr>
            <p:nvPr/>
          </p:nvSpPr>
          <p:spPr bwMode="auto">
            <a:xfrm>
              <a:off x="2928" y="2741"/>
              <a:ext cx="1008" cy="211"/>
            </a:xfrm>
            <a:prstGeom prst="rect">
              <a:avLst/>
            </a:prstGeom>
            <a:solidFill>
              <a:srgbClr val="66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public </a:t>
              </a:r>
              <a:r>
                <a:rPr lang="zh-CN" altLang="en-US" sz="1800" b="1" i="1"/>
                <a:t>成员</a:t>
              </a:r>
            </a:p>
          </p:txBody>
        </p:sp>
        <p:sp>
          <p:nvSpPr>
            <p:cNvPr id="551949" name="Rectangle 13"/>
            <p:cNvSpPr>
              <a:spLocks noChangeArrowheads="1"/>
            </p:cNvSpPr>
            <p:nvPr/>
          </p:nvSpPr>
          <p:spPr bwMode="auto">
            <a:xfrm>
              <a:off x="2928" y="2530"/>
              <a:ext cx="1008" cy="211"/>
            </a:xfrm>
            <a:prstGeom prst="rect">
              <a:avLst/>
            </a:prstGeom>
            <a:solidFill>
              <a:srgbClr val="66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protected </a:t>
              </a:r>
              <a:r>
                <a:rPr lang="zh-CN" altLang="en-US" sz="1800" b="1" i="1"/>
                <a:t>成员</a:t>
              </a:r>
            </a:p>
          </p:txBody>
        </p:sp>
        <p:sp>
          <p:nvSpPr>
            <p:cNvPr id="551950" name="Rectangle 14"/>
            <p:cNvSpPr>
              <a:spLocks noChangeArrowheads="1"/>
            </p:cNvSpPr>
            <p:nvPr/>
          </p:nvSpPr>
          <p:spPr bwMode="auto">
            <a:xfrm>
              <a:off x="2928" y="2308"/>
              <a:ext cx="1008" cy="222"/>
            </a:xfrm>
            <a:prstGeom prst="rect">
              <a:avLst/>
            </a:prstGeom>
            <a:solidFill>
              <a:srgbClr val="66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private </a:t>
              </a:r>
              <a:r>
                <a:rPr lang="zh-CN" altLang="en-US" sz="1800" b="1" i="1"/>
                <a:t>成员</a:t>
              </a:r>
            </a:p>
          </p:txBody>
        </p:sp>
        <p:sp>
          <p:nvSpPr>
            <p:cNvPr id="551951" name="Line 15"/>
            <p:cNvSpPr>
              <a:spLocks noChangeShapeType="1"/>
            </p:cNvSpPr>
            <p:nvPr/>
          </p:nvSpPr>
          <p:spPr bwMode="auto">
            <a:xfrm>
              <a:off x="2928" y="2308"/>
              <a:ext cx="1008" cy="0"/>
            </a:xfrm>
            <a:prstGeom prst="line">
              <a:avLst/>
            </a:prstGeom>
            <a:noFill/>
            <a:ln w="12700" cap="sq">
              <a:solidFill>
                <a:schemeClr val="tx1"/>
              </a:solidFill>
              <a:round/>
              <a:headEnd/>
              <a:tailEnd/>
            </a:ln>
            <a:effectLst/>
          </p:spPr>
          <p:txBody>
            <a:bodyPr wrap="none" anchor="ctr"/>
            <a:lstStyle/>
            <a:p>
              <a:endParaRPr lang="zh-CN" altLang="en-US"/>
            </a:p>
          </p:txBody>
        </p:sp>
        <p:sp>
          <p:nvSpPr>
            <p:cNvPr id="551952" name="Line 16"/>
            <p:cNvSpPr>
              <a:spLocks noChangeShapeType="1"/>
            </p:cNvSpPr>
            <p:nvPr/>
          </p:nvSpPr>
          <p:spPr bwMode="auto">
            <a:xfrm>
              <a:off x="2928" y="2530"/>
              <a:ext cx="1008" cy="0"/>
            </a:xfrm>
            <a:prstGeom prst="line">
              <a:avLst/>
            </a:prstGeom>
            <a:noFill/>
            <a:ln w="12700">
              <a:solidFill>
                <a:schemeClr val="tx1"/>
              </a:solidFill>
              <a:round/>
              <a:headEnd/>
              <a:tailEnd/>
            </a:ln>
            <a:effectLst/>
          </p:spPr>
          <p:txBody>
            <a:bodyPr wrap="none" anchor="ctr"/>
            <a:lstStyle/>
            <a:p>
              <a:endParaRPr lang="zh-CN" altLang="en-US"/>
            </a:p>
          </p:txBody>
        </p:sp>
        <p:sp>
          <p:nvSpPr>
            <p:cNvPr id="551953" name="Line 17"/>
            <p:cNvSpPr>
              <a:spLocks noChangeShapeType="1"/>
            </p:cNvSpPr>
            <p:nvPr/>
          </p:nvSpPr>
          <p:spPr bwMode="auto">
            <a:xfrm>
              <a:off x="2928" y="2741"/>
              <a:ext cx="1008" cy="0"/>
            </a:xfrm>
            <a:prstGeom prst="line">
              <a:avLst/>
            </a:prstGeom>
            <a:noFill/>
            <a:ln w="12700">
              <a:solidFill>
                <a:schemeClr val="tx1"/>
              </a:solidFill>
              <a:round/>
              <a:headEnd/>
              <a:tailEnd/>
            </a:ln>
            <a:effectLst/>
          </p:spPr>
          <p:txBody>
            <a:bodyPr wrap="none" anchor="ctr"/>
            <a:lstStyle/>
            <a:p>
              <a:endParaRPr lang="zh-CN" altLang="en-US"/>
            </a:p>
          </p:txBody>
        </p:sp>
        <p:sp>
          <p:nvSpPr>
            <p:cNvPr id="551954" name="Line 18"/>
            <p:cNvSpPr>
              <a:spLocks noChangeShapeType="1"/>
            </p:cNvSpPr>
            <p:nvPr/>
          </p:nvSpPr>
          <p:spPr bwMode="auto">
            <a:xfrm>
              <a:off x="2928" y="2952"/>
              <a:ext cx="1008" cy="0"/>
            </a:xfrm>
            <a:prstGeom prst="line">
              <a:avLst/>
            </a:prstGeom>
            <a:noFill/>
            <a:ln w="12700" cap="sq">
              <a:solidFill>
                <a:schemeClr val="tx1"/>
              </a:solidFill>
              <a:round/>
              <a:headEnd/>
              <a:tailEnd/>
            </a:ln>
            <a:effectLst/>
          </p:spPr>
          <p:txBody>
            <a:bodyPr wrap="none" anchor="ctr"/>
            <a:lstStyle/>
            <a:p>
              <a:endParaRPr lang="zh-CN" altLang="en-US"/>
            </a:p>
          </p:txBody>
        </p:sp>
        <p:sp>
          <p:nvSpPr>
            <p:cNvPr id="551955" name="Line 19"/>
            <p:cNvSpPr>
              <a:spLocks noChangeShapeType="1"/>
            </p:cNvSpPr>
            <p:nvPr/>
          </p:nvSpPr>
          <p:spPr bwMode="auto">
            <a:xfrm>
              <a:off x="3936" y="2308"/>
              <a:ext cx="0" cy="644"/>
            </a:xfrm>
            <a:prstGeom prst="line">
              <a:avLst/>
            </a:prstGeom>
            <a:noFill/>
            <a:ln w="12700" cap="sq">
              <a:solidFill>
                <a:schemeClr val="tx1"/>
              </a:solidFill>
              <a:round/>
              <a:headEnd/>
              <a:tailEnd/>
            </a:ln>
            <a:effectLst/>
          </p:spPr>
          <p:txBody>
            <a:bodyPr wrap="none" anchor="ctr"/>
            <a:lstStyle/>
            <a:p>
              <a:endParaRPr lang="zh-CN" altLang="en-US"/>
            </a:p>
          </p:txBody>
        </p:sp>
        <p:sp>
          <p:nvSpPr>
            <p:cNvPr id="551956" name="Line 20"/>
            <p:cNvSpPr>
              <a:spLocks noChangeShapeType="1"/>
            </p:cNvSpPr>
            <p:nvPr/>
          </p:nvSpPr>
          <p:spPr bwMode="auto">
            <a:xfrm>
              <a:off x="2928" y="2308"/>
              <a:ext cx="0" cy="644"/>
            </a:xfrm>
            <a:prstGeom prst="line">
              <a:avLst/>
            </a:prstGeom>
            <a:noFill/>
            <a:ln w="12700" cap="sq">
              <a:solidFill>
                <a:schemeClr val="tx1"/>
              </a:solidFill>
              <a:round/>
              <a:headEnd/>
              <a:tailEnd/>
            </a:ln>
            <a:effectLst/>
          </p:spPr>
          <p:txBody>
            <a:bodyPr wrap="none" anchor="ctr"/>
            <a:lstStyle/>
            <a:p>
              <a:endParaRPr lang="zh-CN" altLang="en-US"/>
            </a:p>
          </p:txBody>
        </p:sp>
        <p:sp>
          <p:nvSpPr>
            <p:cNvPr id="551957" name="Text Box 21"/>
            <p:cNvSpPr txBox="1">
              <a:spLocks noChangeArrowheads="1"/>
            </p:cNvSpPr>
            <p:nvPr/>
          </p:nvSpPr>
          <p:spPr bwMode="auto">
            <a:xfrm>
              <a:off x="2140" y="1352"/>
              <a:ext cx="397" cy="221"/>
            </a:xfrm>
            <a:prstGeom prst="rect">
              <a:avLst/>
            </a:prstGeom>
            <a:noFill/>
            <a:ln w="9525">
              <a:noFill/>
              <a:miter lim="800000"/>
              <a:headEnd/>
              <a:tailEnd/>
            </a:ln>
            <a:effectLst/>
          </p:spPr>
          <p:txBody>
            <a:bodyPr wrap="none">
              <a:spAutoFit/>
            </a:bodyPr>
            <a:lstStyle/>
            <a:p>
              <a:pPr algn="l"/>
              <a:r>
                <a:rPr lang="zh-CN" altLang="en-US" sz="2000" b="1"/>
                <a:t>基类</a:t>
              </a:r>
            </a:p>
          </p:txBody>
        </p:sp>
        <p:sp>
          <p:nvSpPr>
            <p:cNvPr id="551958" name="Text Box 22"/>
            <p:cNvSpPr txBox="1">
              <a:spLocks noChangeArrowheads="1"/>
            </p:cNvSpPr>
            <p:nvPr/>
          </p:nvSpPr>
          <p:spPr bwMode="auto">
            <a:xfrm>
              <a:off x="3216" y="1352"/>
              <a:ext cx="542" cy="221"/>
            </a:xfrm>
            <a:prstGeom prst="rect">
              <a:avLst/>
            </a:prstGeom>
            <a:noFill/>
            <a:ln w="9525">
              <a:noFill/>
              <a:miter lim="800000"/>
              <a:headEnd/>
              <a:tailEnd/>
            </a:ln>
            <a:effectLst/>
          </p:spPr>
          <p:txBody>
            <a:bodyPr wrap="none">
              <a:spAutoFit/>
            </a:bodyPr>
            <a:lstStyle/>
            <a:p>
              <a:pPr algn="l"/>
              <a:r>
                <a:rPr lang="zh-CN" altLang="en-US" sz="2000" b="1"/>
                <a:t>派生类</a:t>
              </a:r>
            </a:p>
          </p:txBody>
        </p:sp>
        <p:sp>
          <p:nvSpPr>
            <p:cNvPr id="551959" name="Rectangle 23"/>
            <p:cNvSpPr>
              <a:spLocks noChangeArrowheads="1"/>
            </p:cNvSpPr>
            <p:nvPr/>
          </p:nvSpPr>
          <p:spPr bwMode="auto">
            <a:xfrm>
              <a:off x="2928" y="1677"/>
              <a:ext cx="1008" cy="211"/>
            </a:xfrm>
            <a:prstGeom prst="rect">
              <a:avLst/>
            </a:prstGeom>
            <a:solidFill>
              <a:srgbClr val="FF6600">
                <a:alpha val="50000"/>
              </a:srgbClr>
            </a:solidFill>
            <a:ln w="9525">
              <a:solidFill>
                <a:schemeClr val="tx1"/>
              </a:solidFill>
              <a:prstDash val="dash"/>
              <a:miter lim="800000"/>
              <a:headEnd/>
              <a:tailEnd/>
            </a:ln>
            <a:effectLst/>
          </p:spPr>
          <p:txBody>
            <a:bodyPr/>
            <a:lstStyle/>
            <a:p>
              <a:pPr algn="l">
                <a:spcBef>
                  <a:spcPct val="20000"/>
                </a:spcBef>
                <a:buClr>
                  <a:schemeClr val="tx2"/>
                </a:buClr>
                <a:buFont typeface="Wingdings" pitchFamily="2" charset="2"/>
                <a:buNone/>
              </a:pPr>
              <a:r>
                <a:rPr lang="zh-CN" altLang="en-US" sz="1800" b="1" i="1" dirty="0"/>
                <a:t>不可访问成员</a:t>
              </a:r>
              <a:endParaRPr lang="zh-CN" altLang="zh-CN" sz="1800" b="1" i="1" dirty="0"/>
            </a:p>
          </p:txBody>
        </p:sp>
        <p:sp>
          <p:nvSpPr>
            <p:cNvPr id="551960" name="Rectangle 24"/>
            <p:cNvSpPr>
              <a:spLocks noChangeArrowheads="1"/>
            </p:cNvSpPr>
            <p:nvPr/>
          </p:nvSpPr>
          <p:spPr bwMode="auto">
            <a:xfrm>
              <a:off x="2928" y="1879"/>
              <a:ext cx="1008" cy="211"/>
            </a:xfrm>
            <a:prstGeom prst="rect">
              <a:avLst/>
            </a:prstGeom>
            <a:solidFill>
              <a:srgbClr val="FF99FF"/>
            </a:solidFill>
            <a:ln w="9525">
              <a:solidFill>
                <a:schemeClr val="tx1"/>
              </a:solidFill>
              <a:miter lim="800000"/>
              <a:headEnd/>
              <a:tailEnd/>
            </a:ln>
            <a:effectLst/>
          </p:spPr>
          <p:txBody>
            <a:bodyPr/>
            <a:lstStyle/>
            <a:p>
              <a:pPr>
                <a:spcBef>
                  <a:spcPct val="20000"/>
                </a:spcBef>
                <a:buClr>
                  <a:schemeClr val="tx2"/>
                </a:buClr>
                <a:buFont typeface="Wingdings" pitchFamily="2" charset="2"/>
                <a:buNone/>
              </a:pPr>
              <a:r>
                <a:rPr lang="en-US" altLang="zh-CN" sz="1800" b="1"/>
                <a:t>private </a:t>
              </a:r>
              <a:r>
                <a:rPr lang="zh-CN" altLang="en-US" sz="1800" b="1" i="1"/>
                <a:t>成员</a:t>
              </a:r>
              <a:endParaRPr lang="zh-CN" altLang="en-US" sz="1800" b="1" i="1">
                <a:solidFill>
                  <a:srgbClr val="0000FF"/>
                </a:solidFill>
              </a:endParaRPr>
            </a:p>
          </p:txBody>
        </p:sp>
        <p:sp>
          <p:nvSpPr>
            <p:cNvPr id="551961" name="Rectangle 25"/>
            <p:cNvSpPr>
              <a:spLocks noChangeArrowheads="1"/>
            </p:cNvSpPr>
            <p:nvPr/>
          </p:nvSpPr>
          <p:spPr bwMode="auto">
            <a:xfrm>
              <a:off x="2928" y="2093"/>
              <a:ext cx="1008" cy="211"/>
            </a:xfrm>
            <a:prstGeom prst="rect">
              <a:avLst/>
            </a:prstGeom>
            <a:solidFill>
              <a:srgbClr val="FF99FF"/>
            </a:solidFill>
            <a:ln w="9525">
              <a:solidFill>
                <a:schemeClr val="tx1"/>
              </a:solidFill>
              <a:miter lim="800000"/>
              <a:headEnd/>
              <a:tailEnd/>
            </a:ln>
            <a:effectLst/>
          </p:spPr>
          <p:txBody>
            <a:bodyPr/>
            <a:lstStyle/>
            <a:p>
              <a:pPr>
                <a:spcBef>
                  <a:spcPct val="20000"/>
                </a:spcBef>
                <a:buClr>
                  <a:schemeClr val="tx2"/>
                </a:buClr>
                <a:buFont typeface="Wingdings" pitchFamily="2" charset="2"/>
                <a:buNone/>
              </a:pPr>
              <a:r>
                <a:rPr lang="en-US" altLang="zh-CN" sz="1800" b="1"/>
                <a:t>private </a:t>
              </a:r>
              <a:r>
                <a:rPr lang="zh-CN" altLang="en-US" sz="1800" b="1" i="1"/>
                <a:t>成员</a:t>
              </a:r>
              <a:endParaRPr lang="zh-CN" altLang="en-US" sz="1800" b="1" i="1">
                <a:solidFill>
                  <a:srgbClr val="0000FF"/>
                </a:solidFill>
              </a:endParaRPr>
            </a:p>
          </p:txBody>
        </p:sp>
      </p:grpSp>
      <p:sp>
        <p:nvSpPr>
          <p:cNvPr id="551962" name="Rectangle 26"/>
          <p:cNvSpPr>
            <a:spLocks noChangeArrowheads="1"/>
          </p:cNvSpPr>
          <p:nvPr/>
        </p:nvSpPr>
        <p:spPr bwMode="auto">
          <a:xfrm>
            <a:off x="690563" y="838200"/>
            <a:ext cx="1708150" cy="457200"/>
          </a:xfrm>
          <a:prstGeom prst="rect">
            <a:avLst/>
          </a:prstGeom>
          <a:noFill/>
          <a:ln w="9525">
            <a:noFill/>
            <a:miter lim="800000"/>
            <a:headEnd/>
            <a:tailEnd/>
          </a:ln>
          <a:effectLst/>
        </p:spPr>
        <p:txBody>
          <a:bodyPr wrap="none">
            <a:spAutoFit/>
          </a:bodyPr>
          <a:lstStyle/>
          <a:p>
            <a:r>
              <a:rPr lang="en-US" altLang="zh-CN" b="1" i="1">
                <a:solidFill>
                  <a:srgbClr val="008000"/>
                </a:solidFill>
                <a:latin typeface="宋体" pitchFamily="2" charset="-122"/>
              </a:rPr>
              <a:t>2.</a:t>
            </a:r>
            <a:r>
              <a:rPr lang="zh-CN" altLang="en-US" b="1" i="1">
                <a:solidFill>
                  <a:srgbClr val="008000"/>
                </a:solidFill>
                <a:latin typeface="宋体" pitchFamily="2" charset="-122"/>
              </a:rPr>
              <a:t>私有继承</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51962"/>
                                        </p:tgtEl>
                                        <p:attrNameLst>
                                          <p:attrName>style.visibility</p:attrName>
                                        </p:attrNameLst>
                                      </p:cBhvr>
                                      <p:to>
                                        <p:strVal val="visible"/>
                                      </p:to>
                                    </p:set>
                                    <p:animEffect transition="in" filter="checkerboard(across)">
                                      <p:cBhvr>
                                        <p:cTn id="7" dur="500"/>
                                        <p:tgtEl>
                                          <p:spTgt spid="55196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51939"/>
                                        </p:tgtEl>
                                        <p:attrNameLst>
                                          <p:attrName>style.visibility</p:attrName>
                                        </p:attrNameLst>
                                      </p:cBhvr>
                                      <p:to>
                                        <p:strVal val="visible"/>
                                      </p:to>
                                    </p:set>
                                    <p:animEffect transition="in" filter="blinds(horizontal)">
                                      <p:cBhvr>
                                        <p:cTn id="12" dur="500"/>
                                        <p:tgtEl>
                                          <p:spTgt spid="551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62"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Text Box 2"/>
          <p:cNvSpPr txBox="1">
            <a:spLocks noChangeArrowheads="1"/>
          </p:cNvSpPr>
          <p:nvPr/>
        </p:nvSpPr>
        <p:spPr bwMode="auto">
          <a:xfrm>
            <a:off x="441325" y="504825"/>
            <a:ext cx="8093075" cy="5870575"/>
          </a:xfrm>
          <a:prstGeom prst="rect">
            <a:avLst/>
          </a:prstGeom>
          <a:noFill/>
          <a:ln w="9525">
            <a:noFill/>
            <a:miter lim="800000"/>
            <a:headEnd/>
            <a:tailEnd/>
          </a:ln>
          <a:effectLst/>
        </p:spPr>
        <p:txBody>
          <a:bodyPr>
            <a:spAutoFit/>
          </a:bodyPr>
          <a:lstStyle/>
          <a:p>
            <a:pPr algn="just">
              <a:lnSpc>
                <a:spcPct val="105000"/>
              </a:lnSpc>
            </a:pPr>
            <a:r>
              <a:rPr lang="en-US" altLang="zh-CN" sz="1800" b="1" dirty="0"/>
              <a:t>#include&lt;</a:t>
            </a:r>
            <a:r>
              <a:rPr lang="en-US" altLang="zh-CN" sz="1800" b="1" dirty="0" err="1"/>
              <a:t>iostream</a:t>
            </a:r>
            <a:r>
              <a:rPr lang="en-US" altLang="zh-CN" sz="1800" b="1" dirty="0"/>
              <a:t>&gt;</a:t>
            </a:r>
          </a:p>
          <a:p>
            <a:pPr algn="just">
              <a:lnSpc>
                <a:spcPct val="105000"/>
              </a:lnSpc>
            </a:pPr>
            <a:r>
              <a:rPr lang="en-US" altLang="zh-CN" sz="1800" b="1" dirty="0"/>
              <a:t>using namespace std ;</a:t>
            </a:r>
          </a:p>
          <a:p>
            <a:pPr algn="just">
              <a:lnSpc>
                <a:spcPct val="105000"/>
              </a:lnSpc>
            </a:pPr>
            <a:r>
              <a:rPr lang="en-US" altLang="zh-CN" sz="1800" b="1" dirty="0">
                <a:solidFill>
                  <a:schemeClr val="accent2"/>
                </a:solidFill>
              </a:rPr>
              <a:t>class A</a:t>
            </a:r>
          </a:p>
          <a:p>
            <a:pPr algn="just">
              <a:lnSpc>
                <a:spcPct val="105000"/>
              </a:lnSpc>
            </a:pPr>
            <a:r>
              <a:rPr lang="en-US" altLang="zh-CN" sz="1800" b="1" dirty="0"/>
              <a:t>{ public :</a:t>
            </a:r>
          </a:p>
          <a:p>
            <a:pPr algn="just">
              <a:lnSpc>
                <a:spcPct val="105000"/>
              </a:lnSpc>
            </a:pPr>
            <a:r>
              <a:rPr lang="en-US" altLang="zh-CN" sz="1800" b="1" dirty="0"/>
              <a:t>      void  </a:t>
            </a:r>
            <a:r>
              <a:rPr lang="en-US" altLang="zh-CN" sz="1800" b="1" dirty="0" err="1"/>
              <a:t>get_XY</a:t>
            </a:r>
            <a:r>
              <a:rPr lang="en-US" altLang="zh-CN" sz="1800" b="1" dirty="0"/>
              <a:t>()  { </a:t>
            </a:r>
            <a:r>
              <a:rPr lang="en-US" altLang="zh-CN" sz="1800" b="1" dirty="0" err="1"/>
              <a:t>cout</a:t>
            </a:r>
            <a:r>
              <a:rPr lang="en-US" altLang="zh-CN" sz="1800" b="1" dirty="0"/>
              <a:t> &lt;&lt; "Enter two numbers of x and y : " ;  </a:t>
            </a:r>
            <a:r>
              <a:rPr lang="en-US" altLang="zh-CN" sz="1800" b="1" dirty="0" err="1"/>
              <a:t>cin</a:t>
            </a:r>
            <a:r>
              <a:rPr lang="en-US" altLang="zh-CN" sz="1800" b="1" dirty="0"/>
              <a:t> &gt;&gt; x &gt;&gt; y ; }</a:t>
            </a:r>
          </a:p>
          <a:p>
            <a:pPr algn="just">
              <a:lnSpc>
                <a:spcPct val="105000"/>
              </a:lnSpc>
            </a:pPr>
            <a:r>
              <a:rPr lang="en-US" altLang="zh-CN" sz="1800" b="1" dirty="0"/>
              <a:t>      void  </a:t>
            </a:r>
            <a:r>
              <a:rPr lang="en-US" altLang="zh-CN" sz="1800" b="1" dirty="0" err="1"/>
              <a:t>put_XY</a:t>
            </a:r>
            <a:r>
              <a:rPr lang="en-US" altLang="zh-CN" sz="1800" b="1" dirty="0"/>
              <a:t>()    { </a:t>
            </a:r>
            <a:r>
              <a:rPr lang="en-US" altLang="zh-CN" sz="1800" b="1" dirty="0" err="1"/>
              <a:t>cout</a:t>
            </a:r>
            <a:r>
              <a:rPr lang="en-US" altLang="zh-CN" sz="1800" b="1" dirty="0"/>
              <a:t> &lt;&lt; "x = "&lt;&lt; x &lt;&lt; ", y = " &lt;&lt; y &lt;&lt; '\n' ; }</a:t>
            </a:r>
          </a:p>
          <a:p>
            <a:pPr algn="just">
              <a:lnSpc>
                <a:spcPct val="105000"/>
              </a:lnSpc>
            </a:pPr>
            <a:r>
              <a:rPr lang="en-US" altLang="zh-CN" sz="1800" b="1" dirty="0"/>
              <a:t>  protected:    </a:t>
            </a:r>
            <a:r>
              <a:rPr lang="en-US" altLang="zh-CN" sz="1800" b="1" dirty="0" err="1"/>
              <a:t>int</a:t>
            </a:r>
            <a:r>
              <a:rPr lang="en-US" altLang="zh-CN" sz="1800" b="1" dirty="0"/>
              <a:t> x, y ;</a:t>
            </a:r>
          </a:p>
          <a:p>
            <a:pPr algn="just">
              <a:lnSpc>
                <a:spcPct val="105000"/>
              </a:lnSpc>
            </a:pPr>
            <a:r>
              <a:rPr lang="en-US" altLang="zh-CN" sz="1800" b="1" dirty="0"/>
              <a:t>};</a:t>
            </a:r>
          </a:p>
          <a:p>
            <a:pPr algn="just">
              <a:lnSpc>
                <a:spcPct val="105000"/>
              </a:lnSpc>
            </a:pPr>
            <a:r>
              <a:rPr lang="en-US" altLang="zh-CN" sz="1800" b="1" dirty="0">
                <a:solidFill>
                  <a:srgbClr val="0000FF"/>
                </a:solidFill>
              </a:rPr>
              <a:t>class B</a:t>
            </a:r>
            <a:r>
              <a:rPr lang="en-US" altLang="zh-CN" sz="1800" b="1" dirty="0"/>
              <a:t> </a:t>
            </a:r>
            <a:r>
              <a:rPr lang="en-US" altLang="zh-CN" sz="1800" b="1" dirty="0">
                <a:solidFill>
                  <a:schemeClr val="accent2"/>
                </a:solidFill>
              </a:rPr>
              <a:t>: private A</a:t>
            </a:r>
          </a:p>
          <a:p>
            <a:pPr algn="just">
              <a:lnSpc>
                <a:spcPct val="105000"/>
              </a:lnSpc>
            </a:pPr>
            <a:r>
              <a:rPr lang="en-US" altLang="zh-CN" sz="1800" b="1" dirty="0"/>
              <a:t>{ public :</a:t>
            </a:r>
          </a:p>
          <a:p>
            <a:pPr algn="just">
              <a:lnSpc>
                <a:spcPct val="105000"/>
              </a:lnSpc>
            </a:pPr>
            <a:r>
              <a:rPr lang="en-US" altLang="zh-CN" sz="1800" b="1" dirty="0"/>
              <a:t>      </a:t>
            </a:r>
            <a:r>
              <a:rPr lang="en-US" altLang="zh-CN" sz="1800" b="1" dirty="0" err="1"/>
              <a:t>int</a:t>
            </a:r>
            <a:r>
              <a:rPr lang="en-US" altLang="zh-CN" sz="1800" b="1" dirty="0"/>
              <a:t>  </a:t>
            </a:r>
            <a:r>
              <a:rPr lang="en-US" altLang="zh-CN" sz="1800" b="1" dirty="0" err="1"/>
              <a:t>get_S</a:t>
            </a:r>
            <a:r>
              <a:rPr lang="en-US" altLang="zh-CN" sz="1800" b="1" dirty="0"/>
              <a:t>() { return s ; }</a:t>
            </a:r>
          </a:p>
          <a:p>
            <a:pPr algn="just">
              <a:lnSpc>
                <a:spcPct val="105000"/>
              </a:lnSpc>
            </a:pPr>
            <a:r>
              <a:rPr lang="en-US" altLang="zh-CN" sz="1800" b="1" dirty="0"/>
              <a:t>      void  </a:t>
            </a:r>
            <a:r>
              <a:rPr lang="en-US" altLang="zh-CN" sz="1800" b="1" dirty="0" err="1"/>
              <a:t>make_S</a:t>
            </a:r>
            <a:r>
              <a:rPr lang="en-US" altLang="zh-CN" sz="1800" b="1" dirty="0"/>
              <a:t>()  { </a:t>
            </a:r>
            <a:r>
              <a:rPr lang="en-US" altLang="zh-CN" sz="1800" b="1" dirty="0" err="1"/>
              <a:t>get_XY</a:t>
            </a:r>
            <a:r>
              <a:rPr lang="en-US" altLang="zh-CN" sz="1800" b="1" dirty="0"/>
              <a:t>();    s = x * y ;  }	</a:t>
            </a:r>
          </a:p>
          <a:p>
            <a:pPr algn="just">
              <a:lnSpc>
                <a:spcPct val="105000"/>
              </a:lnSpc>
            </a:pPr>
            <a:r>
              <a:rPr lang="en-US" altLang="zh-CN" sz="1800" b="1" dirty="0"/>
              <a:t>   private:    </a:t>
            </a:r>
            <a:r>
              <a:rPr lang="en-US" altLang="zh-CN" sz="1800" b="1" dirty="0" err="1"/>
              <a:t>int</a:t>
            </a:r>
            <a:r>
              <a:rPr lang="en-US" altLang="zh-CN" sz="1800" b="1" dirty="0"/>
              <a:t> s ;</a:t>
            </a:r>
          </a:p>
          <a:p>
            <a:pPr algn="just">
              <a:lnSpc>
                <a:spcPct val="105000"/>
              </a:lnSpc>
            </a:pPr>
            <a:r>
              <a:rPr lang="en-US" altLang="zh-CN" sz="1800" b="1" dirty="0"/>
              <a:t>};</a:t>
            </a:r>
          </a:p>
          <a:p>
            <a:pPr algn="just">
              <a:lnSpc>
                <a:spcPct val="105000"/>
              </a:lnSpc>
            </a:pPr>
            <a:r>
              <a:rPr lang="en-US" altLang="zh-CN" sz="1800" b="1" dirty="0" err="1"/>
              <a:t>int</a:t>
            </a:r>
            <a:r>
              <a:rPr lang="en-US" altLang="zh-CN" sz="1800" b="1" dirty="0"/>
              <a:t> main()</a:t>
            </a:r>
          </a:p>
          <a:p>
            <a:pPr algn="just">
              <a:lnSpc>
                <a:spcPct val="105000"/>
              </a:lnSpc>
            </a:pPr>
            <a:r>
              <a:rPr lang="en-US" altLang="zh-CN" sz="1800" b="1" dirty="0"/>
              <a:t>{ </a:t>
            </a:r>
            <a:r>
              <a:rPr lang="en-US" altLang="zh-CN" sz="1800" b="1" dirty="0">
                <a:solidFill>
                  <a:srgbClr val="0000FF"/>
                </a:solidFill>
              </a:rPr>
              <a:t>B </a:t>
            </a:r>
            <a:r>
              <a:rPr lang="en-US" altLang="zh-CN" sz="1800" b="1" dirty="0" err="1">
                <a:solidFill>
                  <a:srgbClr val="0000FF"/>
                </a:solidFill>
              </a:rPr>
              <a:t>objB</a:t>
            </a:r>
            <a:r>
              <a:rPr lang="en-US" altLang="zh-CN" sz="1800" b="1" dirty="0">
                <a:solidFill>
                  <a:srgbClr val="0000FF"/>
                </a:solidFill>
              </a:rPr>
              <a:t> ;</a:t>
            </a:r>
            <a:r>
              <a:rPr lang="en-US" altLang="zh-CN" sz="1800" b="1" dirty="0"/>
              <a:t>	</a:t>
            </a:r>
          </a:p>
          <a:p>
            <a:pPr algn="just">
              <a:lnSpc>
                <a:spcPct val="105000"/>
              </a:lnSpc>
            </a:pPr>
            <a:r>
              <a:rPr lang="en-US" altLang="zh-CN" sz="1800" b="1" dirty="0"/>
              <a:t>   </a:t>
            </a:r>
            <a:r>
              <a:rPr lang="en-US" altLang="zh-CN" sz="1800" b="1" dirty="0" err="1"/>
              <a:t>cout</a:t>
            </a:r>
            <a:r>
              <a:rPr lang="en-US" altLang="zh-CN" sz="1800" b="1" dirty="0"/>
              <a:t> &lt;&lt; "It is </a:t>
            </a:r>
            <a:r>
              <a:rPr lang="en-US" altLang="zh-CN" sz="1800" b="1" dirty="0" err="1"/>
              <a:t>object_B</a:t>
            </a:r>
            <a:r>
              <a:rPr lang="en-US" altLang="zh-CN" sz="1800" b="1" dirty="0"/>
              <a:t> :\n" ;</a:t>
            </a:r>
          </a:p>
          <a:p>
            <a:pPr algn="just">
              <a:lnSpc>
                <a:spcPct val="105000"/>
              </a:lnSpc>
            </a:pPr>
            <a:r>
              <a:rPr lang="en-US" altLang="zh-CN" sz="1800" b="1" dirty="0"/>
              <a:t>   </a:t>
            </a:r>
            <a:r>
              <a:rPr lang="en-US" altLang="zh-CN" sz="1800" b="1" dirty="0" err="1"/>
              <a:t>objB.make_S</a:t>
            </a:r>
            <a:r>
              <a:rPr lang="en-US" altLang="zh-CN" sz="1800" b="1" dirty="0"/>
              <a:t>() ;</a:t>
            </a:r>
          </a:p>
          <a:p>
            <a:pPr algn="just">
              <a:lnSpc>
                <a:spcPct val="105000"/>
              </a:lnSpc>
            </a:pPr>
            <a:r>
              <a:rPr lang="en-US" altLang="zh-CN" sz="1800" b="1" dirty="0"/>
              <a:t>   </a:t>
            </a:r>
            <a:r>
              <a:rPr lang="en-US" altLang="zh-CN" sz="1800" b="1" dirty="0" err="1"/>
              <a:t>cout</a:t>
            </a:r>
            <a:r>
              <a:rPr lang="en-US" altLang="zh-CN" sz="1800" b="1" dirty="0"/>
              <a:t> &lt;&lt; "S = " &lt;&lt; </a:t>
            </a:r>
            <a:r>
              <a:rPr lang="en-US" altLang="zh-CN" sz="1800" b="1" dirty="0" err="1"/>
              <a:t>objB.get_S</a:t>
            </a:r>
            <a:r>
              <a:rPr lang="en-US" altLang="zh-CN" sz="1800" b="1" dirty="0"/>
              <a:t>() &lt;&lt; </a:t>
            </a:r>
            <a:r>
              <a:rPr lang="en-US" altLang="zh-CN" sz="1800" b="1" dirty="0" err="1"/>
              <a:t>endl</a:t>
            </a:r>
            <a:r>
              <a:rPr lang="en-US" altLang="zh-CN" sz="1800" b="1" dirty="0"/>
              <a:t> ;</a:t>
            </a:r>
          </a:p>
          <a:p>
            <a:pPr algn="just">
              <a:lnSpc>
                <a:spcPct val="105000"/>
              </a:lnSpc>
            </a:pPr>
            <a:r>
              <a:rPr lang="en-US" altLang="zh-CN" sz="1800" b="1" dirty="0"/>
              <a:t> }</a:t>
            </a:r>
          </a:p>
        </p:txBody>
      </p:sp>
      <p:sp>
        <p:nvSpPr>
          <p:cNvPr id="552963" name="Rectangle 3"/>
          <p:cNvSpPr>
            <a:spLocks noChangeArrowheads="1"/>
          </p:cNvSpPr>
          <p:nvPr/>
        </p:nvSpPr>
        <p:spPr bwMode="auto">
          <a:xfrm>
            <a:off x="5859278" y="539750"/>
            <a:ext cx="2776722" cy="430887"/>
          </a:xfrm>
          <a:prstGeom prst="rect">
            <a:avLst/>
          </a:prstGeom>
          <a:noFill/>
          <a:ln w="9525">
            <a:noFill/>
            <a:miter lim="800000"/>
            <a:headEnd/>
            <a:tailEnd/>
          </a:ln>
          <a:effectLst/>
        </p:spPr>
        <p:txBody>
          <a:bodyPr wrap="none">
            <a:spAutoFit/>
          </a:bodyPr>
          <a:lstStyle/>
          <a:p>
            <a:pPr algn="r">
              <a:lnSpc>
                <a:spcPct val="110000"/>
              </a:lnSpc>
            </a:pPr>
            <a:r>
              <a:rPr lang="zh-CN" altLang="en-US" sz="2000" b="1" i="1" dirty="0">
                <a:solidFill>
                  <a:srgbClr val="008000"/>
                </a:solidFill>
              </a:rPr>
              <a:t>例</a:t>
            </a:r>
            <a:r>
              <a:rPr lang="en-US" altLang="zh-CN" sz="2000" b="1" i="1" dirty="0">
                <a:solidFill>
                  <a:srgbClr val="008000"/>
                </a:solidFill>
              </a:rPr>
              <a:t>8-2  </a:t>
            </a:r>
            <a:r>
              <a:rPr lang="zh-CN" altLang="en-US" sz="2000" b="1" i="1" dirty="0">
                <a:solidFill>
                  <a:srgbClr val="008000"/>
                </a:solidFill>
              </a:rPr>
              <a:t>私有继承的测试</a:t>
            </a:r>
            <a:r>
              <a:rPr lang="zh-CN" altLang="en-US" sz="1800" dirty="0"/>
              <a:t> </a:t>
            </a:r>
          </a:p>
        </p:txBody>
      </p:sp>
      <p:grpSp>
        <p:nvGrpSpPr>
          <p:cNvPr id="552964" name="Group 4"/>
          <p:cNvGrpSpPr>
            <a:grpSpLocks/>
          </p:cNvGrpSpPr>
          <p:nvPr/>
        </p:nvGrpSpPr>
        <p:grpSpPr bwMode="auto">
          <a:xfrm>
            <a:off x="5927725" y="1524000"/>
            <a:ext cx="2166938" cy="1600200"/>
            <a:chOff x="3915" y="1392"/>
            <a:chExt cx="1365" cy="1008"/>
          </a:xfrm>
        </p:grpSpPr>
        <p:sp>
          <p:nvSpPr>
            <p:cNvPr id="552965" name="Rectangle 5"/>
            <p:cNvSpPr>
              <a:spLocks noChangeArrowheads="1"/>
            </p:cNvSpPr>
            <p:nvPr/>
          </p:nvSpPr>
          <p:spPr bwMode="auto">
            <a:xfrm>
              <a:off x="3936" y="2100"/>
              <a:ext cx="1344" cy="300"/>
            </a:xfrm>
            <a:prstGeom prst="rect">
              <a:avLst/>
            </a:prstGeom>
            <a:solidFill>
              <a:srgbClr val="CCFF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 : private  A</a:t>
              </a:r>
            </a:p>
          </p:txBody>
        </p:sp>
        <p:sp>
          <p:nvSpPr>
            <p:cNvPr id="552966" name="Rectangle 6"/>
            <p:cNvSpPr>
              <a:spLocks noChangeArrowheads="1"/>
            </p:cNvSpPr>
            <p:nvPr/>
          </p:nvSpPr>
          <p:spPr bwMode="auto">
            <a:xfrm>
              <a:off x="3915" y="1392"/>
              <a:ext cx="1365" cy="348"/>
            </a:xfrm>
            <a:prstGeom prst="rect">
              <a:avLst/>
            </a:prstGeom>
            <a:solidFill>
              <a:srgbClr val="FFCC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A </a:t>
              </a:r>
            </a:p>
          </p:txBody>
        </p:sp>
        <p:sp>
          <p:nvSpPr>
            <p:cNvPr id="552967" name="Line 7"/>
            <p:cNvSpPr>
              <a:spLocks noChangeShapeType="1"/>
            </p:cNvSpPr>
            <p:nvPr/>
          </p:nvSpPr>
          <p:spPr bwMode="auto">
            <a:xfrm flipH="1">
              <a:off x="4596" y="1728"/>
              <a:ext cx="0" cy="358"/>
            </a:xfrm>
            <a:prstGeom prst="line">
              <a:avLst/>
            </a:prstGeom>
            <a:noFill/>
            <a:ln w="38100">
              <a:solidFill>
                <a:schemeClr val="tx1"/>
              </a:solidFill>
              <a:round/>
              <a:headEnd type="stealth" w="med" len="lg"/>
              <a:tailEnd type="none" w="med" len="lg"/>
            </a:ln>
            <a:effectLst>
              <a:outerShdw dist="40161" dir="1106097" algn="ctr" rotWithShape="0">
                <a:srgbClr val="808080"/>
              </a:outerShdw>
            </a:effectLst>
          </p:spPr>
          <p:txBody>
            <a:bodyPr wrap="none" lIns="90000" tIns="46800" rIns="90000" bIns="46800" anchor="ctr"/>
            <a:lstStyle/>
            <a:p>
              <a:endParaRPr lang="zh-CN" altLang="en-US"/>
            </a:p>
          </p:txBody>
        </p:sp>
      </p:grpSp>
      <p:grpSp>
        <p:nvGrpSpPr>
          <p:cNvPr id="552968" name="Group 8"/>
          <p:cNvGrpSpPr>
            <a:grpSpLocks/>
          </p:cNvGrpSpPr>
          <p:nvPr/>
        </p:nvGrpSpPr>
        <p:grpSpPr bwMode="auto">
          <a:xfrm>
            <a:off x="5410200" y="5348288"/>
            <a:ext cx="3200400" cy="747712"/>
            <a:chOff x="3168" y="2793"/>
            <a:chExt cx="2016" cy="471"/>
          </a:xfrm>
        </p:grpSpPr>
        <p:sp>
          <p:nvSpPr>
            <p:cNvPr id="552969" name="Rectangle 9"/>
            <p:cNvSpPr>
              <a:spLocks noChangeArrowheads="1"/>
            </p:cNvSpPr>
            <p:nvPr/>
          </p:nvSpPr>
          <p:spPr bwMode="auto">
            <a:xfrm>
              <a:off x="4656" y="3040"/>
              <a:ext cx="528" cy="224"/>
            </a:xfrm>
            <a:prstGeom prst="rect">
              <a:avLst/>
            </a:prstGeom>
            <a:solidFill>
              <a:srgbClr val="CC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i="1"/>
                <a:t>objB.s</a:t>
              </a:r>
            </a:p>
          </p:txBody>
        </p:sp>
        <p:sp>
          <p:nvSpPr>
            <p:cNvPr id="552970" name="Rectangle 10"/>
            <p:cNvSpPr>
              <a:spLocks noChangeArrowheads="1"/>
            </p:cNvSpPr>
            <p:nvPr/>
          </p:nvSpPr>
          <p:spPr bwMode="auto">
            <a:xfrm>
              <a:off x="4128" y="3040"/>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i="1"/>
                <a:t>objB.y</a:t>
              </a:r>
            </a:p>
          </p:txBody>
        </p:sp>
        <p:sp>
          <p:nvSpPr>
            <p:cNvPr id="552971" name="Rectangle 11"/>
            <p:cNvSpPr>
              <a:spLocks noChangeArrowheads="1"/>
            </p:cNvSpPr>
            <p:nvPr/>
          </p:nvSpPr>
          <p:spPr bwMode="auto">
            <a:xfrm>
              <a:off x="3600" y="3040"/>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i="1"/>
                <a:t>objB.x</a:t>
              </a:r>
            </a:p>
          </p:txBody>
        </p:sp>
        <p:sp>
          <p:nvSpPr>
            <p:cNvPr id="552972" name="Line 12"/>
            <p:cNvSpPr>
              <a:spLocks noChangeShapeType="1"/>
            </p:cNvSpPr>
            <p:nvPr/>
          </p:nvSpPr>
          <p:spPr bwMode="auto">
            <a:xfrm>
              <a:off x="3600" y="3040"/>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552973" name="Line 13"/>
            <p:cNvSpPr>
              <a:spLocks noChangeShapeType="1"/>
            </p:cNvSpPr>
            <p:nvPr/>
          </p:nvSpPr>
          <p:spPr bwMode="auto">
            <a:xfrm>
              <a:off x="3600" y="3040"/>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2974" name="Line 14"/>
            <p:cNvSpPr>
              <a:spLocks noChangeShapeType="1"/>
            </p:cNvSpPr>
            <p:nvPr/>
          </p:nvSpPr>
          <p:spPr bwMode="auto">
            <a:xfrm>
              <a:off x="4128" y="3040"/>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2975" name="Line 15"/>
            <p:cNvSpPr>
              <a:spLocks noChangeShapeType="1"/>
            </p:cNvSpPr>
            <p:nvPr/>
          </p:nvSpPr>
          <p:spPr bwMode="auto">
            <a:xfrm>
              <a:off x="5184" y="3040"/>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2976" name="Line 16"/>
            <p:cNvSpPr>
              <a:spLocks noChangeShapeType="1"/>
            </p:cNvSpPr>
            <p:nvPr/>
          </p:nvSpPr>
          <p:spPr bwMode="auto">
            <a:xfrm>
              <a:off x="3600" y="3264"/>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552977" name="Line 17"/>
            <p:cNvSpPr>
              <a:spLocks noChangeShapeType="1"/>
            </p:cNvSpPr>
            <p:nvPr/>
          </p:nvSpPr>
          <p:spPr bwMode="auto">
            <a:xfrm>
              <a:off x="4656" y="3040"/>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2978" name="Text Box 18"/>
            <p:cNvSpPr txBox="1">
              <a:spLocks noChangeArrowheads="1"/>
            </p:cNvSpPr>
            <p:nvPr/>
          </p:nvSpPr>
          <p:spPr bwMode="auto">
            <a:xfrm>
              <a:off x="3168" y="3033"/>
              <a:ext cx="412" cy="231"/>
            </a:xfrm>
            <a:prstGeom prst="rect">
              <a:avLst/>
            </a:prstGeom>
            <a:noFill/>
            <a:ln w="9525">
              <a:noFill/>
              <a:miter lim="800000"/>
              <a:headEnd/>
              <a:tailEnd/>
            </a:ln>
            <a:effectLst/>
          </p:spPr>
          <p:txBody>
            <a:bodyPr wrap="none">
              <a:spAutoFit/>
            </a:bodyPr>
            <a:lstStyle/>
            <a:p>
              <a:pPr algn="l"/>
              <a:r>
                <a:rPr lang="en-US" altLang="zh-CN" sz="1800" b="1"/>
                <a:t>objB</a:t>
              </a:r>
            </a:p>
          </p:txBody>
        </p:sp>
        <p:sp>
          <p:nvSpPr>
            <p:cNvPr id="552979" name="Text Box 19"/>
            <p:cNvSpPr txBox="1">
              <a:spLocks noChangeArrowheads="1"/>
            </p:cNvSpPr>
            <p:nvPr/>
          </p:nvSpPr>
          <p:spPr bwMode="auto">
            <a:xfrm>
              <a:off x="3984" y="2793"/>
              <a:ext cx="812" cy="231"/>
            </a:xfrm>
            <a:prstGeom prst="rect">
              <a:avLst/>
            </a:prstGeom>
            <a:noFill/>
            <a:ln w="9525">
              <a:noFill/>
              <a:miter lim="800000"/>
              <a:headEnd/>
              <a:tailEnd/>
            </a:ln>
            <a:effectLst/>
          </p:spPr>
          <p:txBody>
            <a:bodyPr wrap="none">
              <a:spAutoFit/>
            </a:bodyPr>
            <a:lstStyle/>
            <a:p>
              <a:pPr algn="l"/>
              <a:r>
                <a:rPr lang="en-US" altLang="zh-CN" sz="1800" b="1" i="1">
                  <a:solidFill>
                    <a:schemeClr val="accent2"/>
                  </a:solidFill>
                </a:rPr>
                <a:t>private</a:t>
              </a:r>
              <a:r>
                <a:rPr lang="zh-CN" altLang="en-US" sz="1800" b="1" i="1">
                  <a:solidFill>
                    <a:schemeClr val="accent2"/>
                  </a:solidFill>
                </a:rPr>
                <a:t>成员</a:t>
              </a:r>
            </a:p>
          </p:txBody>
        </p:sp>
      </p:grpSp>
      <p:sp>
        <p:nvSpPr>
          <p:cNvPr id="552980" name="Rectangle 20"/>
          <p:cNvSpPr>
            <a:spLocks noGrp="1" noChangeArrowheads="1"/>
          </p:cNvSpPr>
          <p:nvPr>
            <p:ph type="title" idx="4294967295"/>
          </p:nvPr>
        </p:nvSpPr>
        <p:spPr>
          <a:xfrm>
            <a:off x="838200" y="533400"/>
            <a:ext cx="7543800" cy="1143000"/>
          </a:xfrm>
          <a:prstGeom prst="rect">
            <a:avLst/>
          </a:prstGeom>
        </p:spPr>
        <p:txBody>
          <a:bodyPr/>
          <a:lstStyle/>
          <a:p>
            <a:r>
              <a:rPr lang="en-US" altLang="zh-CN" sz="100" dirty="0">
                <a:solidFill>
                  <a:schemeClr val="bg1"/>
                </a:solidFill>
                <a:latin typeface="宋体" pitchFamily="2" charset="-122"/>
              </a:rPr>
              <a:t>8.2.1  </a:t>
            </a:r>
            <a:r>
              <a:rPr lang="zh-CN" altLang="en-US" sz="100" dirty="0">
                <a:solidFill>
                  <a:schemeClr val="bg1"/>
                </a:solidFill>
                <a:latin typeface="宋体" pitchFamily="2" charset="-122"/>
              </a:rPr>
              <a:t>访问控制</a:t>
            </a:r>
            <a:endParaRPr lang="zh-CN" altLang="en-US" sz="1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52963"/>
                                        </p:tgtEl>
                                        <p:attrNameLst>
                                          <p:attrName>style.visibility</p:attrName>
                                        </p:attrNameLst>
                                      </p:cBhvr>
                                      <p:to>
                                        <p:strVal val="visible"/>
                                      </p:to>
                                    </p:set>
                                    <p:animEffect transition="in" filter="checkerboard(across)">
                                      <p:cBhvr>
                                        <p:cTn id="7" dur="500"/>
                                        <p:tgtEl>
                                          <p:spTgt spid="55296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552962"/>
                                        </p:tgtEl>
                                        <p:attrNameLst>
                                          <p:attrName>style.visibility</p:attrName>
                                        </p:attrNameLst>
                                      </p:cBhvr>
                                      <p:to>
                                        <p:strVal val="visible"/>
                                      </p:to>
                                    </p:set>
                                    <p:animEffect transition="in" filter="checkerboard(down)">
                                      <p:cBhvr>
                                        <p:cTn id="12" dur="500"/>
                                        <p:tgtEl>
                                          <p:spTgt spid="55296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52964"/>
                                        </p:tgtEl>
                                        <p:attrNameLst>
                                          <p:attrName>style.visibility</p:attrName>
                                        </p:attrNameLst>
                                      </p:cBhvr>
                                      <p:to>
                                        <p:strVal val="visible"/>
                                      </p:to>
                                    </p:set>
                                    <p:animEffect transition="in" filter="blinds(horizontal)">
                                      <p:cBhvr>
                                        <p:cTn id="17" dur="500"/>
                                        <p:tgtEl>
                                          <p:spTgt spid="552964"/>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8" fill="hold" nodeType="clickEffect">
                                  <p:stCondLst>
                                    <p:cond delay="0"/>
                                  </p:stCondLst>
                                  <p:childTnLst>
                                    <p:set>
                                      <p:cBhvr>
                                        <p:cTn id="21" dur="1" fill="hold">
                                          <p:stCondLst>
                                            <p:cond delay="0"/>
                                          </p:stCondLst>
                                        </p:cTn>
                                        <p:tgtEl>
                                          <p:spTgt spid="552968"/>
                                        </p:tgtEl>
                                        <p:attrNameLst>
                                          <p:attrName>style.visibility</p:attrName>
                                        </p:attrNameLst>
                                      </p:cBhvr>
                                      <p:to>
                                        <p:strVal val="visible"/>
                                      </p:to>
                                    </p:set>
                                    <p:anim calcmode="lin" valueType="num">
                                      <p:cBhvr>
                                        <p:cTn id="22" dur="500" fill="hold"/>
                                        <p:tgtEl>
                                          <p:spTgt spid="552968"/>
                                        </p:tgtEl>
                                        <p:attrNameLst>
                                          <p:attrName>ppt_x</p:attrName>
                                        </p:attrNameLst>
                                      </p:cBhvr>
                                      <p:tavLst>
                                        <p:tav tm="0">
                                          <p:val>
                                            <p:strVal val="#ppt_x-#ppt_w/2"/>
                                          </p:val>
                                        </p:tav>
                                        <p:tav tm="100000">
                                          <p:val>
                                            <p:strVal val="#ppt_x"/>
                                          </p:val>
                                        </p:tav>
                                      </p:tavLst>
                                    </p:anim>
                                    <p:anim calcmode="lin" valueType="num">
                                      <p:cBhvr>
                                        <p:cTn id="23" dur="500" fill="hold"/>
                                        <p:tgtEl>
                                          <p:spTgt spid="552968"/>
                                        </p:tgtEl>
                                        <p:attrNameLst>
                                          <p:attrName>ppt_y</p:attrName>
                                        </p:attrNameLst>
                                      </p:cBhvr>
                                      <p:tavLst>
                                        <p:tav tm="0">
                                          <p:val>
                                            <p:strVal val="#ppt_y"/>
                                          </p:val>
                                        </p:tav>
                                        <p:tav tm="100000">
                                          <p:val>
                                            <p:strVal val="#ppt_y"/>
                                          </p:val>
                                        </p:tav>
                                      </p:tavLst>
                                    </p:anim>
                                    <p:anim calcmode="lin" valueType="num">
                                      <p:cBhvr>
                                        <p:cTn id="24" dur="500" fill="hold"/>
                                        <p:tgtEl>
                                          <p:spTgt spid="552968"/>
                                        </p:tgtEl>
                                        <p:attrNameLst>
                                          <p:attrName>ppt_w</p:attrName>
                                        </p:attrNameLst>
                                      </p:cBhvr>
                                      <p:tavLst>
                                        <p:tav tm="0">
                                          <p:val>
                                            <p:fltVal val="0"/>
                                          </p:val>
                                        </p:tav>
                                        <p:tav tm="100000">
                                          <p:val>
                                            <p:strVal val="#ppt_w"/>
                                          </p:val>
                                        </p:tav>
                                      </p:tavLst>
                                    </p:anim>
                                    <p:anim calcmode="lin" valueType="num">
                                      <p:cBhvr>
                                        <p:cTn id="25" dur="500" fill="hold"/>
                                        <p:tgtEl>
                                          <p:spTgt spid="55296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62" grpId="0" autoUpdateAnimBg="0"/>
      <p:bldP spid="552963"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Text Box 2"/>
          <p:cNvSpPr txBox="1">
            <a:spLocks noChangeArrowheads="1"/>
          </p:cNvSpPr>
          <p:nvPr/>
        </p:nvSpPr>
        <p:spPr bwMode="auto">
          <a:xfrm>
            <a:off x="441325" y="504825"/>
            <a:ext cx="8093075" cy="5870575"/>
          </a:xfrm>
          <a:prstGeom prst="rect">
            <a:avLst/>
          </a:prstGeom>
          <a:noFill/>
          <a:ln w="9525">
            <a:noFill/>
            <a:miter lim="800000"/>
            <a:headEnd/>
            <a:tailEnd/>
          </a:ln>
          <a:effectLst/>
        </p:spPr>
        <p:txBody>
          <a:bodyPr>
            <a:spAutoFit/>
          </a:bodyPr>
          <a:lstStyle/>
          <a:p>
            <a:pPr algn="just">
              <a:lnSpc>
                <a:spcPct val="105000"/>
              </a:lnSpc>
            </a:pPr>
            <a:r>
              <a:rPr lang="en-US" altLang="zh-CN" sz="1800"/>
              <a:t>#include&lt;iostream&gt;</a:t>
            </a:r>
          </a:p>
          <a:p>
            <a:pPr algn="just">
              <a:lnSpc>
                <a:spcPct val="105000"/>
              </a:lnSpc>
            </a:pPr>
            <a:r>
              <a:rPr lang="en-US" altLang="zh-CN" sz="1800"/>
              <a:t>using namespace std ;</a:t>
            </a:r>
          </a:p>
          <a:p>
            <a:pPr algn="just">
              <a:lnSpc>
                <a:spcPct val="105000"/>
              </a:lnSpc>
            </a:pPr>
            <a:r>
              <a:rPr lang="en-US" altLang="zh-CN" sz="1800" b="1">
                <a:solidFill>
                  <a:schemeClr val="accent2"/>
                </a:solidFill>
              </a:rPr>
              <a:t>class A</a:t>
            </a:r>
          </a:p>
          <a:p>
            <a:pPr algn="just">
              <a:lnSpc>
                <a:spcPct val="105000"/>
              </a:lnSpc>
            </a:pPr>
            <a:r>
              <a:rPr lang="en-US" altLang="zh-CN" sz="1800"/>
              <a:t>{ public :</a:t>
            </a:r>
          </a:p>
          <a:p>
            <a:pPr algn="just">
              <a:lnSpc>
                <a:spcPct val="105000"/>
              </a:lnSpc>
            </a:pPr>
            <a:r>
              <a:rPr lang="en-US" altLang="zh-CN" sz="1800"/>
              <a:t>      void  get_XY()  { cout &lt;&lt; "Enter two numbers of x and y : " ;  cin &gt;&gt; x &gt;&gt; y ; }</a:t>
            </a:r>
          </a:p>
          <a:p>
            <a:pPr algn="just">
              <a:lnSpc>
                <a:spcPct val="105000"/>
              </a:lnSpc>
            </a:pPr>
            <a:r>
              <a:rPr lang="en-US" altLang="zh-CN" sz="1800"/>
              <a:t>      void  put_XY()    { cout &lt;&lt; "x = "&lt;&lt; x &lt;&lt; ", y = " &lt;&lt; y &lt;&lt; '\n' ; }</a:t>
            </a:r>
          </a:p>
          <a:p>
            <a:pPr algn="just">
              <a:lnSpc>
                <a:spcPct val="105000"/>
              </a:lnSpc>
            </a:pPr>
            <a:r>
              <a:rPr lang="en-US" altLang="zh-CN" sz="1800"/>
              <a:t>  protected:    int x, y ;</a:t>
            </a:r>
          </a:p>
          <a:p>
            <a:pPr algn="just">
              <a:lnSpc>
                <a:spcPct val="105000"/>
              </a:lnSpc>
            </a:pPr>
            <a:r>
              <a:rPr lang="en-US" altLang="zh-CN" sz="1800"/>
              <a:t>};</a:t>
            </a:r>
          </a:p>
          <a:p>
            <a:pPr algn="just">
              <a:lnSpc>
                <a:spcPct val="105000"/>
              </a:lnSpc>
            </a:pPr>
            <a:r>
              <a:rPr lang="en-US" altLang="zh-CN" sz="1800">
                <a:solidFill>
                  <a:srgbClr val="0000FF"/>
                </a:solidFill>
              </a:rPr>
              <a:t>class B</a:t>
            </a:r>
            <a:r>
              <a:rPr lang="en-US" altLang="zh-CN" sz="1800"/>
              <a:t> </a:t>
            </a:r>
            <a:r>
              <a:rPr lang="en-US" altLang="zh-CN" sz="1800" b="1">
                <a:solidFill>
                  <a:schemeClr val="accent2"/>
                </a:solidFill>
              </a:rPr>
              <a:t>: private A</a:t>
            </a:r>
          </a:p>
          <a:p>
            <a:pPr algn="just">
              <a:lnSpc>
                <a:spcPct val="105000"/>
              </a:lnSpc>
            </a:pPr>
            <a:r>
              <a:rPr lang="en-US" altLang="zh-CN" sz="1800"/>
              <a:t>{ public :</a:t>
            </a:r>
          </a:p>
          <a:p>
            <a:pPr algn="just">
              <a:lnSpc>
                <a:spcPct val="105000"/>
              </a:lnSpc>
            </a:pPr>
            <a:r>
              <a:rPr lang="en-US" altLang="zh-CN" sz="1800"/>
              <a:t>      int  get_S() { return s ; }</a:t>
            </a:r>
          </a:p>
          <a:p>
            <a:pPr algn="just">
              <a:lnSpc>
                <a:spcPct val="105000"/>
              </a:lnSpc>
            </a:pPr>
            <a:r>
              <a:rPr lang="en-US" altLang="zh-CN" sz="1800"/>
              <a:t>      void  make_S()  { </a:t>
            </a:r>
            <a:r>
              <a:rPr lang="en-US" altLang="zh-CN" sz="1800" b="1">
                <a:solidFill>
                  <a:srgbClr val="0000FF"/>
                </a:solidFill>
              </a:rPr>
              <a:t>get_XY();</a:t>
            </a:r>
            <a:r>
              <a:rPr lang="en-US" altLang="zh-CN" sz="1800"/>
              <a:t>    s = x * y ;  }	</a:t>
            </a:r>
          </a:p>
          <a:p>
            <a:pPr algn="just">
              <a:lnSpc>
                <a:spcPct val="105000"/>
              </a:lnSpc>
            </a:pPr>
            <a:r>
              <a:rPr lang="en-US" altLang="zh-CN" sz="1800"/>
              <a:t>   private:	    int s ;</a:t>
            </a:r>
          </a:p>
          <a:p>
            <a:pPr algn="just">
              <a:lnSpc>
                <a:spcPct val="105000"/>
              </a:lnSpc>
            </a:pPr>
            <a:r>
              <a:rPr lang="en-US" altLang="zh-CN" sz="1800"/>
              <a:t>};</a:t>
            </a:r>
          </a:p>
          <a:p>
            <a:pPr algn="just">
              <a:lnSpc>
                <a:spcPct val="105000"/>
              </a:lnSpc>
            </a:pPr>
            <a:r>
              <a:rPr lang="en-US" altLang="zh-CN" sz="1800"/>
              <a:t>int main()</a:t>
            </a:r>
          </a:p>
          <a:p>
            <a:pPr algn="just">
              <a:lnSpc>
                <a:spcPct val="105000"/>
              </a:lnSpc>
            </a:pPr>
            <a:r>
              <a:rPr lang="en-US" altLang="zh-CN" sz="1800"/>
              <a:t>{ B objB ;	</a:t>
            </a:r>
          </a:p>
          <a:p>
            <a:pPr algn="just">
              <a:lnSpc>
                <a:spcPct val="105000"/>
              </a:lnSpc>
            </a:pPr>
            <a:r>
              <a:rPr lang="en-US" altLang="zh-CN" sz="1800"/>
              <a:t>   cout &lt;&lt; "It is object_B :\n" ;</a:t>
            </a:r>
          </a:p>
          <a:p>
            <a:pPr algn="just">
              <a:lnSpc>
                <a:spcPct val="105000"/>
              </a:lnSpc>
            </a:pPr>
            <a:r>
              <a:rPr lang="en-US" altLang="zh-CN" sz="1800"/>
              <a:t>   objB.make_S() ;</a:t>
            </a:r>
          </a:p>
          <a:p>
            <a:pPr algn="just">
              <a:lnSpc>
                <a:spcPct val="105000"/>
              </a:lnSpc>
            </a:pPr>
            <a:r>
              <a:rPr lang="en-US" altLang="zh-CN" sz="1800"/>
              <a:t>   cout &lt;&lt; "S = " &lt;&lt; objB.get_S() &lt;&lt; endl ;</a:t>
            </a:r>
          </a:p>
          <a:p>
            <a:pPr algn="just">
              <a:lnSpc>
                <a:spcPct val="105000"/>
              </a:lnSpc>
            </a:pPr>
            <a:r>
              <a:rPr lang="en-US" altLang="zh-CN" sz="1800"/>
              <a:t> }</a:t>
            </a:r>
          </a:p>
        </p:txBody>
      </p:sp>
      <p:grpSp>
        <p:nvGrpSpPr>
          <p:cNvPr id="553988" name="Group 4"/>
          <p:cNvGrpSpPr>
            <a:grpSpLocks/>
          </p:cNvGrpSpPr>
          <p:nvPr/>
        </p:nvGrpSpPr>
        <p:grpSpPr bwMode="auto">
          <a:xfrm>
            <a:off x="5927725" y="1524000"/>
            <a:ext cx="2166938" cy="1600200"/>
            <a:chOff x="3915" y="1392"/>
            <a:chExt cx="1365" cy="1008"/>
          </a:xfrm>
        </p:grpSpPr>
        <p:sp>
          <p:nvSpPr>
            <p:cNvPr id="553989" name="Rectangle 5"/>
            <p:cNvSpPr>
              <a:spLocks noChangeArrowheads="1"/>
            </p:cNvSpPr>
            <p:nvPr/>
          </p:nvSpPr>
          <p:spPr bwMode="auto">
            <a:xfrm>
              <a:off x="3936" y="2100"/>
              <a:ext cx="1344" cy="300"/>
            </a:xfrm>
            <a:prstGeom prst="rect">
              <a:avLst/>
            </a:prstGeom>
            <a:solidFill>
              <a:srgbClr val="CCFF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 : private  A</a:t>
              </a:r>
            </a:p>
          </p:txBody>
        </p:sp>
        <p:sp>
          <p:nvSpPr>
            <p:cNvPr id="553990" name="Rectangle 6"/>
            <p:cNvSpPr>
              <a:spLocks noChangeArrowheads="1"/>
            </p:cNvSpPr>
            <p:nvPr/>
          </p:nvSpPr>
          <p:spPr bwMode="auto">
            <a:xfrm>
              <a:off x="3915" y="1392"/>
              <a:ext cx="1365" cy="348"/>
            </a:xfrm>
            <a:prstGeom prst="rect">
              <a:avLst/>
            </a:prstGeom>
            <a:solidFill>
              <a:srgbClr val="FFCC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A </a:t>
              </a:r>
            </a:p>
          </p:txBody>
        </p:sp>
        <p:sp>
          <p:nvSpPr>
            <p:cNvPr id="553991" name="Line 7"/>
            <p:cNvSpPr>
              <a:spLocks noChangeShapeType="1"/>
            </p:cNvSpPr>
            <p:nvPr/>
          </p:nvSpPr>
          <p:spPr bwMode="auto">
            <a:xfrm flipH="1">
              <a:off x="4596" y="1728"/>
              <a:ext cx="0" cy="358"/>
            </a:xfrm>
            <a:prstGeom prst="line">
              <a:avLst/>
            </a:prstGeom>
            <a:noFill/>
            <a:ln w="38100">
              <a:solidFill>
                <a:schemeClr val="tx1"/>
              </a:solidFill>
              <a:round/>
              <a:headEnd type="stealth" w="med" len="lg"/>
              <a:tailEnd type="none" w="med"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553992" name="Oval 8"/>
          <p:cNvSpPr>
            <a:spLocks noChangeArrowheads="1"/>
          </p:cNvSpPr>
          <p:nvPr/>
        </p:nvSpPr>
        <p:spPr bwMode="auto">
          <a:xfrm>
            <a:off x="2438400" y="3616325"/>
            <a:ext cx="1143000" cy="533400"/>
          </a:xfrm>
          <a:prstGeom prst="ellipse">
            <a:avLst/>
          </a:prstGeom>
          <a:noFill/>
          <a:ln w="19050">
            <a:solidFill>
              <a:srgbClr val="FF3300"/>
            </a:solidFill>
            <a:round/>
            <a:headEnd/>
            <a:tailEnd/>
          </a:ln>
          <a:effectLst/>
        </p:spPr>
        <p:txBody>
          <a:bodyPr wrap="none" anchor="ctr"/>
          <a:lstStyle/>
          <a:p>
            <a:endParaRPr lang="zh-CN" altLang="en-US"/>
          </a:p>
        </p:txBody>
      </p:sp>
      <p:sp>
        <p:nvSpPr>
          <p:cNvPr id="553993" name="AutoShape 9"/>
          <p:cNvSpPr>
            <a:spLocks/>
          </p:cNvSpPr>
          <p:nvPr/>
        </p:nvSpPr>
        <p:spPr bwMode="auto">
          <a:xfrm>
            <a:off x="4267200" y="2314575"/>
            <a:ext cx="2133600" cy="609600"/>
          </a:xfrm>
          <a:prstGeom prst="borderCallout2">
            <a:avLst>
              <a:gd name="adj1" fmla="val 18750"/>
              <a:gd name="adj2" fmla="val -3569"/>
              <a:gd name="adj3" fmla="val 18750"/>
              <a:gd name="adj4" fmla="val -15995"/>
              <a:gd name="adj5" fmla="val 202343"/>
              <a:gd name="adj6" fmla="val -55880"/>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调用基类成员函数</a:t>
            </a:r>
          </a:p>
        </p:txBody>
      </p:sp>
      <p:grpSp>
        <p:nvGrpSpPr>
          <p:cNvPr id="553994" name="Group 10"/>
          <p:cNvGrpSpPr>
            <a:grpSpLocks/>
          </p:cNvGrpSpPr>
          <p:nvPr/>
        </p:nvGrpSpPr>
        <p:grpSpPr bwMode="auto">
          <a:xfrm>
            <a:off x="5410200" y="5348288"/>
            <a:ext cx="3200400" cy="747712"/>
            <a:chOff x="3168" y="2793"/>
            <a:chExt cx="2016" cy="471"/>
          </a:xfrm>
        </p:grpSpPr>
        <p:sp>
          <p:nvSpPr>
            <p:cNvPr id="553995" name="Rectangle 11"/>
            <p:cNvSpPr>
              <a:spLocks noChangeArrowheads="1"/>
            </p:cNvSpPr>
            <p:nvPr/>
          </p:nvSpPr>
          <p:spPr bwMode="auto">
            <a:xfrm>
              <a:off x="4656" y="3040"/>
              <a:ext cx="528" cy="224"/>
            </a:xfrm>
            <a:prstGeom prst="rect">
              <a:avLst/>
            </a:prstGeom>
            <a:solidFill>
              <a:srgbClr val="CC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i="1"/>
                <a:t>objB.s</a:t>
              </a:r>
            </a:p>
          </p:txBody>
        </p:sp>
        <p:sp>
          <p:nvSpPr>
            <p:cNvPr id="553996" name="Rectangle 12"/>
            <p:cNvSpPr>
              <a:spLocks noChangeArrowheads="1"/>
            </p:cNvSpPr>
            <p:nvPr/>
          </p:nvSpPr>
          <p:spPr bwMode="auto">
            <a:xfrm>
              <a:off x="4128" y="3040"/>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i="1"/>
                <a:t>objB.y</a:t>
              </a:r>
            </a:p>
          </p:txBody>
        </p:sp>
        <p:sp>
          <p:nvSpPr>
            <p:cNvPr id="553997" name="Rectangle 13"/>
            <p:cNvSpPr>
              <a:spLocks noChangeArrowheads="1"/>
            </p:cNvSpPr>
            <p:nvPr/>
          </p:nvSpPr>
          <p:spPr bwMode="auto">
            <a:xfrm>
              <a:off x="3600" y="3040"/>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i="1"/>
                <a:t>objB.x</a:t>
              </a:r>
            </a:p>
          </p:txBody>
        </p:sp>
        <p:sp>
          <p:nvSpPr>
            <p:cNvPr id="553998" name="Line 14"/>
            <p:cNvSpPr>
              <a:spLocks noChangeShapeType="1"/>
            </p:cNvSpPr>
            <p:nvPr/>
          </p:nvSpPr>
          <p:spPr bwMode="auto">
            <a:xfrm>
              <a:off x="3600" y="3040"/>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553999" name="Line 15"/>
            <p:cNvSpPr>
              <a:spLocks noChangeShapeType="1"/>
            </p:cNvSpPr>
            <p:nvPr/>
          </p:nvSpPr>
          <p:spPr bwMode="auto">
            <a:xfrm>
              <a:off x="3600" y="3040"/>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4000" name="Line 16"/>
            <p:cNvSpPr>
              <a:spLocks noChangeShapeType="1"/>
            </p:cNvSpPr>
            <p:nvPr/>
          </p:nvSpPr>
          <p:spPr bwMode="auto">
            <a:xfrm>
              <a:off x="4128" y="3040"/>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4001" name="Line 17"/>
            <p:cNvSpPr>
              <a:spLocks noChangeShapeType="1"/>
            </p:cNvSpPr>
            <p:nvPr/>
          </p:nvSpPr>
          <p:spPr bwMode="auto">
            <a:xfrm>
              <a:off x="5184" y="3040"/>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4002" name="Line 18"/>
            <p:cNvSpPr>
              <a:spLocks noChangeShapeType="1"/>
            </p:cNvSpPr>
            <p:nvPr/>
          </p:nvSpPr>
          <p:spPr bwMode="auto">
            <a:xfrm>
              <a:off x="3600" y="3264"/>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554003" name="Line 19"/>
            <p:cNvSpPr>
              <a:spLocks noChangeShapeType="1"/>
            </p:cNvSpPr>
            <p:nvPr/>
          </p:nvSpPr>
          <p:spPr bwMode="auto">
            <a:xfrm>
              <a:off x="4656" y="3040"/>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4004" name="Text Box 20"/>
            <p:cNvSpPr txBox="1">
              <a:spLocks noChangeArrowheads="1"/>
            </p:cNvSpPr>
            <p:nvPr/>
          </p:nvSpPr>
          <p:spPr bwMode="auto">
            <a:xfrm>
              <a:off x="3168" y="3033"/>
              <a:ext cx="412" cy="231"/>
            </a:xfrm>
            <a:prstGeom prst="rect">
              <a:avLst/>
            </a:prstGeom>
            <a:noFill/>
            <a:ln w="9525">
              <a:noFill/>
              <a:miter lim="800000"/>
              <a:headEnd/>
              <a:tailEnd/>
            </a:ln>
            <a:effectLst/>
          </p:spPr>
          <p:txBody>
            <a:bodyPr wrap="none">
              <a:spAutoFit/>
            </a:bodyPr>
            <a:lstStyle/>
            <a:p>
              <a:pPr algn="l"/>
              <a:r>
                <a:rPr lang="en-US" altLang="zh-CN" sz="1800" b="1"/>
                <a:t>objB</a:t>
              </a:r>
            </a:p>
          </p:txBody>
        </p:sp>
        <p:sp>
          <p:nvSpPr>
            <p:cNvPr id="554005" name="Text Box 21"/>
            <p:cNvSpPr txBox="1">
              <a:spLocks noChangeArrowheads="1"/>
            </p:cNvSpPr>
            <p:nvPr/>
          </p:nvSpPr>
          <p:spPr bwMode="auto">
            <a:xfrm>
              <a:off x="3984" y="2793"/>
              <a:ext cx="812" cy="231"/>
            </a:xfrm>
            <a:prstGeom prst="rect">
              <a:avLst/>
            </a:prstGeom>
            <a:noFill/>
            <a:ln w="9525">
              <a:noFill/>
              <a:miter lim="800000"/>
              <a:headEnd/>
              <a:tailEnd/>
            </a:ln>
            <a:effectLst/>
          </p:spPr>
          <p:txBody>
            <a:bodyPr wrap="none">
              <a:spAutoFit/>
            </a:bodyPr>
            <a:lstStyle/>
            <a:p>
              <a:pPr algn="l"/>
              <a:r>
                <a:rPr lang="en-US" altLang="zh-CN" sz="1800" b="1" i="1">
                  <a:solidFill>
                    <a:schemeClr val="accent2"/>
                  </a:solidFill>
                </a:rPr>
                <a:t>private</a:t>
              </a:r>
              <a:r>
                <a:rPr lang="zh-CN" altLang="en-US" sz="1800" b="1" i="1">
                  <a:solidFill>
                    <a:schemeClr val="accent2"/>
                  </a:solidFill>
                </a:rPr>
                <a:t>成员</a:t>
              </a:r>
            </a:p>
          </p:txBody>
        </p:sp>
      </p:grpSp>
      <p:sp>
        <p:nvSpPr>
          <p:cNvPr id="554006" name="Rectangle 22"/>
          <p:cNvSpPr>
            <a:spLocks noGrp="1" noChangeArrowheads="1"/>
          </p:cNvSpPr>
          <p:nvPr>
            <p:ph type="title" idx="4294967295"/>
          </p:nvPr>
        </p:nvSpPr>
        <p:spPr>
          <a:xfrm>
            <a:off x="838200" y="533400"/>
            <a:ext cx="7543800" cy="1143000"/>
          </a:xfrm>
          <a:prstGeom prst="rect">
            <a:avLst/>
          </a:prstGeom>
        </p:spPr>
        <p:txBody>
          <a:bodyPr/>
          <a:lstStyle/>
          <a:p>
            <a:r>
              <a:rPr lang="en-US" altLang="zh-CN" sz="100" dirty="0">
                <a:solidFill>
                  <a:schemeClr val="bg1"/>
                </a:solidFill>
                <a:latin typeface="宋体" pitchFamily="2" charset="-122"/>
              </a:rPr>
              <a:t>8.2.1  </a:t>
            </a:r>
            <a:r>
              <a:rPr lang="zh-CN" altLang="en-US" sz="100" dirty="0">
                <a:solidFill>
                  <a:schemeClr val="bg1"/>
                </a:solidFill>
                <a:latin typeface="宋体" pitchFamily="2" charset="-122"/>
              </a:rPr>
              <a:t>访问控制</a:t>
            </a:r>
            <a:endParaRPr lang="zh-CN" altLang="en-US" sz="100" dirty="0">
              <a:solidFill>
                <a:schemeClr val="bg1"/>
              </a:solidFill>
            </a:endParaRPr>
          </a:p>
        </p:txBody>
      </p:sp>
      <p:sp>
        <p:nvSpPr>
          <p:cNvPr id="554008" name="Rectangle 24"/>
          <p:cNvSpPr>
            <a:spLocks noChangeArrowheads="1"/>
          </p:cNvSpPr>
          <p:nvPr/>
        </p:nvSpPr>
        <p:spPr bwMode="auto">
          <a:xfrm>
            <a:off x="5852866" y="539750"/>
            <a:ext cx="2783134" cy="430887"/>
          </a:xfrm>
          <a:prstGeom prst="rect">
            <a:avLst/>
          </a:prstGeom>
          <a:noFill/>
          <a:ln w="9525">
            <a:noFill/>
            <a:miter lim="800000"/>
            <a:headEnd/>
            <a:tailEnd/>
          </a:ln>
          <a:effectLst/>
        </p:spPr>
        <p:txBody>
          <a:bodyPr wrap="none">
            <a:spAutoFit/>
          </a:bodyPr>
          <a:lstStyle/>
          <a:p>
            <a:pPr algn="r">
              <a:lnSpc>
                <a:spcPct val="110000"/>
              </a:lnSpc>
            </a:pPr>
            <a:r>
              <a:rPr lang="zh-CN" altLang="en-US" sz="2000" b="1" i="1" dirty="0">
                <a:solidFill>
                  <a:srgbClr val="008000"/>
                </a:solidFill>
              </a:rPr>
              <a:t>例</a:t>
            </a:r>
            <a:r>
              <a:rPr lang="en-US" altLang="zh-CN" sz="2000" b="1" i="1" dirty="0">
                <a:solidFill>
                  <a:srgbClr val="008000"/>
                </a:solidFill>
              </a:rPr>
              <a:t>8-2  </a:t>
            </a:r>
            <a:r>
              <a:rPr lang="zh-CN" altLang="en-US" sz="2000" b="1" i="1" dirty="0">
                <a:solidFill>
                  <a:srgbClr val="008000"/>
                </a:solidFill>
              </a:rPr>
              <a:t>私有继承的测试 </a:t>
            </a:r>
            <a:endParaRPr lang="zh-CN"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53992"/>
                                        </p:tgtEl>
                                        <p:attrNameLst>
                                          <p:attrName>style.visibility</p:attrName>
                                        </p:attrNameLst>
                                      </p:cBhvr>
                                      <p:to>
                                        <p:strVal val="visible"/>
                                      </p:to>
                                    </p:set>
                                    <p:animEffect transition="in" filter="box(out)">
                                      <p:cBhvr>
                                        <p:cTn id="7" dur="500"/>
                                        <p:tgtEl>
                                          <p:spTgt spid="55399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553993"/>
                                        </p:tgtEl>
                                        <p:attrNameLst>
                                          <p:attrName>style.visibility</p:attrName>
                                        </p:attrNameLst>
                                      </p:cBhvr>
                                      <p:to>
                                        <p:strVal val="visible"/>
                                      </p:to>
                                    </p:set>
                                    <p:animEffect transition="in" filter="barn(outHorizontal)">
                                      <p:cBhvr>
                                        <p:cTn id="12" dur="500"/>
                                        <p:tgtEl>
                                          <p:spTgt spid="5539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992" grpId="0" animBg="1"/>
      <p:bldP spid="553993"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Text Box 2"/>
          <p:cNvSpPr txBox="1">
            <a:spLocks noChangeArrowheads="1"/>
          </p:cNvSpPr>
          <p:nvPr/>
        </p:nvSpPr>
        <p:spPr bwMode="auto">
          <a:xfrm>
            <a:off x="441325" y="504825"/>
            <a:ext cx="8093075" cy="5870575"/>
          </a:xfrm>
          <a:prstGeom prst="rect">
            <a:avLst/>
          </a:prstGeom>
          <a:noFill/>
          <a:ln w="9525">
            <a:noFill/>
            <a:miter lim="800000"/>
            <a:headEnd/>
            <a:tailEnd/>
          </a:ln>
          <a:effectLst/>
        </p:spPr>
        <p:txBody>
          <a:bodyPr>
            <a:spAutoFit/>
          </a:bodyPr>
          <a:lstStyle/>
          <a:p>
            <a:pPr algn="just">
              <a:lnSpc>
                <a:spcPct val="105000"/>
              </a:lnSpc>
            </a:pPr>
            <a:r>
              <a:rPr lang="en-US" altLang="zh-CN" sz="1800"/>
              <a:t>#include&lt;iostream&gt;</a:t>
            </a:r>
          </a:p>
          <a:p>
            <a:pPr algn="just">
              <a:lnSpc>
                <a:spcPct val="105000"/>
              </a:lnSpc>
            </a:pPr>
            <a:r>
              <a:rPr lang="en-US" altLang="zh-CN" sz="1800"/>
              <a:t>using namespace std ;</a:t>
            </a:r>
          </a:p>
          <a:p>
            <a:pPr algn="just">
              <a:lnSpc>
                <a:spcPct val="105000"/>
              </a:lnSpc>
            </a:pPr>
            <a:r>
              <a:rPr lang="en-US" altLang="zh-CN" sz="1800" b="1">
                <a:solidFill>
                  <a:schemeClr val="accent2"/>
                </a:solidFill>
              </a:rPr>
              <a:t>class A</a:t>
            </a:r>
          </a:p>
          <a:p>
            <a:pPr algn="just">
              <a:lnSpc>
                <a:spcPct val="105000"/>
              </a:lnSpc>
            </a:pPr>
            <a:r>
              <a:rPr lang="en-US" altLang="zh-CN" sz="1800"/>
              <a:t>{ public :</a:t>
            </a:r>
          </a:p>
          <a:p>
            <a:pPr algn="just">
              <a:lnSpc>
                <a:spcPct val="105000"/>
              </a:lnSpc>
            </a:pPr>
            <a:r>
              <a:rPr lang="en-US" altLang="zh-CN" sz="1800"/>
              <a:t>      void  get_XY()  { cout &lt;&lt; "Enter two numbers of x and y : " ;  cin &gt;&gt; x &gt;&gt; y ; }</a:t>
            </a:r>
          </a:p>
          <a:p>
            <a:pPr algn="just">
              <a:lnSpc>
                <a:spcPct val="105000"/>
              </a:lnSpc>
            </a:pPr>
            <a:r>
              <a:rPr lang="en-US" altLang="zh-CN" sz="1800"/>
              <a:t>      void  put_XY()    { cout &lt;&lt; "x = "&lt;&lt; x &lt;&lt; ", y = " &lt;&lt; y &lt;&lt; '\n' ; }</a:t>
            </a:r>
          </a:p>
          <a:p>
            <a:pPr algn="just">
              <a:lnSpc>
                <a:spcPct val="105000"/>
              </a:lnSpc>
            </a:pPr>
            <a:r>
              <a:rPr lang="en-US" altLang="zh-CN" sz="1800"/>
              <a:t>  protected:    int x, y ;</a:t>
            </a:r>
          </a:p>
          <a:p>
            <a:pPr algn="just">
              <a:lnSpc>
                <a:spcPct val="105000"/>
              </a:lnSpc>
            </a:pPr>
            <a:r>
              <a:rPr lang="en-US" altLang="zh-CN" sz="1800"/>
              <a:t>};</a:t>
            </a:r>
          </a:p>
          <a:p>
            <a:pPr algn="just">
              <a:lnSpc>
                <a:spcPct val="105000"/>
              </a:lnSpc>
            </a:pPr>
            <a:r>
              <a:rPr lang="en-US" altLang="zh-CN" sz="1800">
                <a:solidFill>
                  <a:srgbClr val="0000FF"/>
                </a:solidFill>
              </a:rPr>
              <a:t>class B</a:t>
            </a:r>
            <a:r>
              <a:rPr lang="en-US" altLang="zh-CN" sz="1800"/>
              <a:t> </a:t>
            </a:r>
            <a:r>
              <a:rPr lang="en-US" altLang="zh-CN" sz="1800" b="1">
                <a:solidFill>
                  <a:schemeClr val="accent2"/>
                </a:solidFill>
              </a:rPr>
              <a:t>: private A</a:t>
            </a:r>
          </a:p>
          <a:p>
            <a:pPr algn="just">
              <a:lnSpc>
                <a:spcPct val="105000"/>
              </a:lnSpc>
            </a:pPr>
            <a:r>
              <a:rPr lang="en-US" altLang="zh-CN" sz="1800"/>
              <a:t>{ public :</a:t>
            </a:r>
          </a:p>
          <a:p>
            <a:pPr algn="just">
              <a:lnSpc>
                <a:spcPct val="105000"/>
              </a:lnSpc>
            </a:pPr>
            <a:r>
              <a:rPr lang="en-US" altLang="zh-CN" sz="1800"/>
              <a:t>      int  get_S() { return s ; }</a:t>
            </a:r>
          </a:p>
          <a:p>
            <a:pPr algn="just">
              <a:lnSpc>
                <a:spcPct val="105000"/>
              </a:lnSpc>
            </a:pPr>
            <a:r>
              <a:rPr lang="en-US" altLang="zh-CN" sz="1800"/>
              <a:t>      void  make_S()  { get_XY();    </a:t>
            </a:r>
            <a:r>
              <a:rPr lang="en-US" altLang="zh-CN" sz="1800" b="1">
                <a:solidFill>
                  <a:srgbClr val="0000FF"/>
                </a:solidFill>
              </a:rPr>
              <a:t>s = x * y</a:t>
            </a:r>
            <a:r>
              <a:rPr lang="en-US" altLang="zh-CN" sz="1800"/>
              <a:t> </a:t>
            </a:r>
            <a:r>
              <a:rPr lang="en-US" altLang="zh-CN" sz="1800" b="1">
                <a:solidFill>
                  <a:srgbClr val="0000FF"/>
                </a:solidFill>
              </a:rPr>
              <a:t>;</a:t>
            </a:r>
            <a:r>
              <a:rPr lang="en-US" altLang="zh-CN" sz="1800"/>
              <a:t>  }	</a:t>
            </a:r>
          </a:p>
          <a:p>
            <a:pPr algn="just">
              <a:lnSpc>
                <a:spcPct val="105000"/>
              </a:lnSpc>
            </a:pPr>
            <a:r>
              <a:rPr lang="en-US" altLang="zh-CN" sz="1800"/>
              <a:t>   private:	    int s ;</a:t>
            </a:r>
          </a:p>
          <a:p>
            <a:pPr algn="just">
              <a:lnSpc>
                <a:spcPct val="105000"/>
              </a:lnSpc>
            </a:pPr>
            <a:r>
              <a:rPr lang="en-US" altLang="zh-CN" sz="1800"/>
              <a:t>};</a:t>
            </a:r>
          </a:p>
          <a:p>
            <a:pPr algn="just">
              <a:lnSpc>
                <a:spcPct val="105000"/>
              </a:lnSpc>
            </a:pPr>
            <a:r>
              <a:rPr lang="en-US" altLang="zh-CN" sz="1800"/>
              <a:t>int main()</a:t>
            </a:r>
          </a:p>
          <a:p>
            <a:pPr algn="just">
              <a:lnSpc>
                <a:spcPct val="105000"/>
              </a:lnSpc>
            </a:pPr>
            <a:r>
              <a:rPr lang="en-US" altLang="zh-CN" sz="1800"/>
              <a:t>{ B objB ;	</a:t>
            </a:r>
          </a:p>
          <a:p>
            <a:pPr algn="just">
              <a:lnSpc>
                <a:spcPct val="105000"/>
              </a:lnSpc>
            </a:pPr>
            <a:r>
              <a:rPr lang="en-US" altLang="zh-CN" sz="1800"/>
              <a:t>   cout &lt;&lt; "It is object_B :\n" ;</a:t>
            </a:r>
          </a:p>
          <a:p>
            <a:pPr algn="just">
              <a:lnSpc>
                <a:spcPct val="105000"/>
              </a:lnSpc>
            </a:pPr>
            <a:r>
              <a:rPr lang="en-US" altLang="zh-CN" sz="1800"/>
              <a:t>   objB.make_S() ;</a:t>
            </a:r>
          </a:p>
          <a:p>
            <a:pPr algn="just">
              <a:lnSpc>
                <a:spcPct val="105000"/>
              </a:lnSpc>
            </a:pPr>
            <a:r>
              <a:rPr lang="en-US" altLang="zh-CN" sz="1800"/>
              <a:t>   cout &lt;&lt; "S = " &lt;&lt; objB.get_S() &lt;&lt; endl ;</a:t>
            </a:r>
          </a:p>
          <a:p>
            <a:pPr algn="just">
              <a:lnSpc>
                <a:spcPct val="105000"/>
              </a:lnSpc>
            </a:pPr>
            <a:r>
              <a:rPr lang="en-US" altLang="zh-CN" sz="1800"/>
              <a:t> }</a:t>
            </a:r>
          </a:p>
        </p:txBody>
      </p:sp>
      <p:grpSp>
        <p:nvGrpSpPr>
          <p:cNvPr id="555011" name="Group 3"/>
          <p:cNvGrpSpPr>
            <a:grpSpLocks/>
          </p:cNvGrpSpPr>
          <p:nvPr/>
        </p:nvGrpSpPr>
        <p:grpSpPr bwMode="auto">
          <a:xfrm>
            <a:off x="5927725" y="1524000"/>
            <a:ext cx="2166938" cy="1600200"/>
            <a:chOff x="3915" y="1392"/>
            <a:chExt cx="1365" cy="1008"/>
          </a:xfrm>
        </p:grpSpPr>
        <p:sp>
          <p:nvSpPr>
            <p:cNvPr id="555012" name="Rectangle 4"/>
            <p:cNvSpPr>
              <a:spLocks noChangeArrowheads="1"/>
            </p:cNvSpPr>
            <p:nvPr/>
          </p:nvSpPr>
          <p:spPr bwMode="auto">
            <a:xfrm>
              <a:off x="3936" y="2100"/>
              <a:ext cx="1344" cy="300"/>
            </a:xfrm>
            <a:prstGeom prst="rect">
              <a:avLst/>
            </a:prstGeom>
            <a:solidFill>
              <a:srgbClr val="CCFF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 : private  A</a:t>
              </a:r>
            </a:p>
          </p:txBody>
        </p:sp>
        <p:sp>
          <p:nvSpPr>
            <p:cNvPr id="555013" name="Rectangle 5"/>
            <p:cNvSpPr>
              <a:spLocks noChangeArrowheads="1"/>
            </p:cNvSpPr>
            <p:nvPr/>
          </p:nvSpPr>
          <p:spPr bwMode="auto">
            <a:xfrm>
              <a:off x="3915" y="1392"/>
              <a:ext cx="1365" cy="348"/>
            </a:xfrm>
            <a:prstGeom prst="rect">
              <a:avLst/>
            </a:prstGeom>
            <a:solidFill>
              <a:srgbClr val="FFCC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A </a:t>
              </a:r>
            </a:p>
          </p:txBody>
        </p:sp>
        <p:sp>
          <p:nvSpPr>
            <p:cNvPr id="555014" name="Line 6"/>
            <p:cNvSpPr>
              <a:spLocks noChangeShapeType="1"/>
            </p:cNvSpPr>
            <p:nvPr/>
          </p:nvSpPr>
          <p:spPr bwMode="auto">
            <a:xfrm flipH="1">
              <a:off x="4596" y="1728"/>
              <a:ext cx="0" cy="358"/>
            </a:xfrm>
            <a:prstGeom prst="line">
              <a:avLst/>
            </a:prstGeom>
            <a:noFill/>
            <a:ln w="38100">
              <a:solidFill>
                <a:schemeClr val="tx1"/>
              </a:solidFill>
              <a:round/>
              <a:headEnd type="stealth" w="med" len="lg"/>
              <a:tailEnd type="none" w="med"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555015" name="Oval 7"/>
          <p:cNvSpPr>
            <a:spLocks noChangeArrowheads="1"/>
          </p:cNvSpPr>
          <p:nvPr/>
        </p:nvSpPr>
        <p:spPr bwMode="auto">
          <a:xfrm>
            <a:off x="3962400" y="3629025"/>
            <a:ext cx="685800" cy="457200"/>
          </a:xfrm>
          <a:prstGeom prst="ellipse">
            <a:avLst/>
          </a:prstGeom>
          <a:noFill/>
          <a:ln w="19050">
            <a:solidFill>
              <a:srgbClr val="FF3300"/>
            </a:solidFill>
            <a:round/>
            <a:headEnd/>
            <a:tailEnd/>
          </a:ln>
          <a:effectLst/>
        </p:spPr>
        <p:txBody>
          <a:bodyPr wrap="none" anchor="ctr"/>
          <a:lstStyle/>
          <a:p>
            <a:endParaRPr lang="zh-CN" altLang="en-US"/>
          </a:p>
        </p:txBody>
      </p:sp>
      <p:sp>
        <p:nvSpPr>
          <p:cNvPr id="555016" name="AutoShape 8"/>
          <p:cNvSpPr>
            <a:spLocks/>
          </p:cNvSpPr>
          <p:nvPr/>
        </p:nvSpPr>
        <p:spPr bwMode="auto">
          <a:xfrm>
            <a:off x="838200" y="4619625"/>
            <a:ext cx="2133600" cy="609600"/>
          </a:xfrm>
          <a:prstGeom prst="borderCallout2">
            <a:avLst>
              <a:gd name="adj1" fmla="val 18750"/>
              <a:gd name="adj2" fmla="val 103569"/>
              <a:gd name="adj3" fmla="val 18750"/>
              <a:gd name="adj4" fmla="val 114583"/>
              <a:gd name="adj5" fmla="val -89065"/>
              <a:gd name="adj6" fmla="val 149556"/>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访问私有数据成员</a:t>
            </a:r>
          </a:p>
        </p:txBody>
      </p:sp>
      <p:grpSp>
        <p:nvGrpSpPr>
          <p:cNvPr id="555017" name="Group 9"/>
          <p:cNvGrpSpPr>
            <a:grpSpLocks/>
          </p:cNvGrpSpPr>
          <p:nvPr/>
        </p:nvGrpSpPr>
        <p:grpSpPr bwMode="auto">
          <a:xfrm>
            <a:off x="5410200" y="5348288"/>
            <a:ext cx="3200400" cy="747712"/>
            <a:chOff x="3168" y="2793"/>
            <a:chExt cx="2016" cy="471"/>
          </a:xfrm>
        </p:grpSpPr>
        <p:sp>
          <p:nvSpPr>
            <p:cNvPr id="555018" name="Rectangle 10"/>
            <p:cNvSpPr>
              <a:spLocks noChangeArrowheads="1"/>
            </p:cNvSpPr>
            <p:nvPr/>
          </p:nvSpPr>
          <p:spPr bwMode="auto">
            <a:xfrm>
              <a:off x="4656" y="3040"/>
              <a:ext cx="528" cy="224"/>
            </a:xfrm>
            <a:prstGeom prst="rect">
              <a:avLst/>
            </a:prstGeom>
            <a:solidFill>
              <a:srgbClr val="CC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i="1"/>
                <a:t>objB.s</a:t>
              </a:r>
            </a:p>
          </p:txBody>
        </p:sp>
        <p:sp>
          <p:nvSpPr>
            <p:cNvPr id="555019" name="Rectangle 11"/>
            <p:cNvSpPr>
              <a:spLocks noChangeArrowheads="1"/>
            </p:cNvSpPr>
            <p:nvPr/>
          </p:nvSpPr>
          <p:spPr bwMode="auto">
            <a:xfrm>
              <a:off x="4128" y="3040"/>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i="1"/>
                <a:t>objB.y</a:t>
              </a:r>
            </a:p>
          </p:txBody>
        </p:sp>
        <p:sp>
          <p:nvSpPr>
            <p:cNvPr id="555020" name="Rectangle 12"/>
            <p:cNvSpPr>
              <a:spLocks noChangeArrowheads="1"/>
            </p:cNvSpPr>
            <p:nvPr/>
          </p:nvSpPr>
          <p:spPr bwMode="auto">
            <a:xfrm>
              <a:off x="3600" y="3040"/>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i="1"/>
                <a:t>objB.x</a:t>
              </a:r>
            </a:p>
          </p:txBody>
        </p:sp>
        <p:sp>
          <p:nvSpPr>
            <p:cNvPr id="555021" name="Line 13"/>
            <p:cNvSpPr>
              <a:spLocks noChangeShapeType="1"/>
            </p:cNvSpPr>
            <p:nvPr/>
          </p:nvSpPr>
          <p:spPr bwMode="auto">
            <a:xfrm>
              <a:off x="3600" y="3040"/>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555022" name="Line 14"/>
            <p:cNvSpPr>
              <a:spLocks noChangeShapeType="1"/>
            </p:cNvSpPr>
            <p:nvPr/>
          </p:nvSpPr>
          <p:spPr bwMode="auto">
            <a:xfrm>
              <a:off x="3600" y="3040"/>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5023" name="Line 15"/>
            <p:cNvSpPr>
              <a:spLocks noChangeShapeType="1"/>
            </p:cNvSpPr>
            <p:nvPr/>
          </p:nvSpPr>
          <p:spPr bwMode="auto">
            <a:xfrm>
              <a:off x="4128" y="3040"/>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5024" name="Line 16"/>
            <p:cNvSpPr>
              <a:spLocks noChangeShapeType="1"/>
            </p:cNvSpPr>
            <p:nvPr/>
          </p:nvSpPr>
          <p:spPr bwMode="auto">
            <a:xfrm>
              <a:off x="5184" y="3040"/>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5025" name="Line 17"/>
            <p:cNvSpPr>
              <a:spLocks noChangeShapeType="1"/>
            </p:cNvSpPr>
            <p:nvPr/>
          </p:nvSpPr>
          <p:spPr bwMode="auto">
            <a:xfrm>
              <a:off x="3600" y="3264"/>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555026" name="Line 18"/>
            <p:cNvSpPr>
              <a:spLocks noChangeShapeType="1"/>
            </p:cNvSpPr>
            <p:nvPr/>
          </p:nvSpPr>
          <p:spPr bwMode="auto">
            <a:xfrm>
              <a:off x="4656" y="3040"/>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5027" name="Text Box 19"/>
            <p:cNvSpPr txBox="1">
              <a:spLocks noChangeArrowheads="1"/>
            </p:cNvSpPr>
            <p:nvPr/>
          </p:nvSpPr>
          <p:spPr bwMode="auto">
            <a:xfrm>
              <a:off x="3168" y="3033"/>
              <a:ext cx="412" cy="231"/>
            </a:xfrm>
            <a:prstGeom prst="rect">
              <a:avLst/>
            </a:prstGeom>
            <a:noFill/>
            <a:ln w="9525">
              <a:noFill/>
              <a:miter lim="800000"/>
              <a:headEnd/>
              <a:tailEnd/>
            </a:ln>
            <a:effectLst/>
          </p:spPr>
          <p:txBody>
            <a:bodyPr wrap="none">
              <a:spAutoFit/>
            </a:bodyPr>
            <a:lstStyle/>
            <a:p>
              <a:pPr algn="l"/>
              <a:r>
                <a:rPr lang="en-US" altLang="zh-CN" sz="1800" b="1"/>
                <a:t>objB</a:t>
              </a:r>
            </a:p>
          </p:txBody>
        </p:sp>
        <p:sp>
          <p:nvSpPr>
            <p:cNvPr id="555028" name="Text Box 20"/>
            <p:cNvSpPr txBox="1">
              <a:spLocks noChangeArrowheads="1"/>
            </p:cNvSpPr>
            <p:nvPr/>
          </p:nvSpPr>
          <p:spPr bwMode="auto">
            <a:xfrm>
              <a:off x="3984" y="2793"/>
              <a:ext cx="812" cy="231"/>
            </a:xfrm>
            <a:prstGeom prst="rect">
              <a:avLst/>
            </a:prstGeom>
            <a:noFill/>
            <a:ln w="9525">
              <a:noFill/>
              <a:miter lim="800000"/>
              <a:headEnd/>
              <a:tailEnd/>
            </a:ln>
            <a:effectLst/>
          </p:spPr>
          <p:txBody>
            <a:bodyPr wrap="none">
              <a:spAutoFit/>
            </a:bodyPr>
            <a:lstStyle/>
            <a:p>
              <a:pPr algn="l"/>
              <a:r>
                <a:rPr lang="en-US" altLang="zh-CN" sz="1800" b="1" i="1">
                  <a:solidFill>
                    <a:schemeClr val="accent2"/>
                  </a:solidFill>
                </a:rPr>
                <a:t>private</a:t>
              </a:r>
              <a:r>
                <a:rPr lang="zh-CN" altLang="en-US" sz="1800" b="1" i="1">
                  <a:solidFill>
                    <a:schemeClr val="accent2"/>
                  </a:solidFill>
                </a:rPr>
                <a:t>成员</a:t>
              </a:r>
            </a:p>
          </p:txBody>
        </p:sp>
      </p:grpSp>
      <p:sp>
        <p:nvSpPr>
          <p:cNvPr id="555030" name="Rectangle 22"/>
          <p:cNvSpPr>
            <a:spLocks noGrp="1" noChangeArrowheads="1"/>
          </p:cNvSpPr>
          <p:nvPr>
            <p:ph type="title" idx="4294967295"/>
          </p:nvPr>
        </p:nvSpPr>
        <p:spPr>
          <a:xfrm>
            <a:off x="838200" y="533400"/>
            <a:ext cx="7543800" cy="1143000"/>
          </a:xfrm>
          <a:prstGeom prst="rect">
            <a:avLst/>
          </a:prstGeom>
        </p:spPr>
        <p:txBody>
          <a:bodyPr/>
          <a:lstStyle/>
          <a:p>
            <a:r>
              <a:rPr lang="en-US" altLang="zh-CN" sz="100" dirty="0">
                <a:solidFill>
                  <a:schemeClr val="bg1"/>
                </a:solidFill>
                <a:latin typeface="宋体" pitchFamily="2" charset="-122"/>
              </a:rPr>
              <a:t>8.2.1  </a:t>
            </a:r>
            <a:r>
              <a:rPr lang="zh-CN" altLang="en-US" sz="100" dirty="0">
                <a:solidFill>
                  <a:schemeClr val="bg1"/>
                </a:solidFill>
                <a:latin typeface="宋体" pitchFamily="2" charset="-122"/>
              </a:rPr>
              <a:t>访问控制</a:t>
            </a:r>
            <a:endParaRPr lang="zh-CN" altLang="en-US" sz="100" dirty="0">
              <a:solidFill>
                <a:schemeClr val="bg1"/>
              </a:solidFill>
            </a:endParaRPr>
          </a:p>
        </p:txBody>
      </p:sp>
      <p:sp>
        <p:nvSpPr>
          <p:cNvPr id="555032" name="Rectangle 24"/>
          <p:cNvSpPr>
            <a:spLocks noChangeArrowheads="1"/>
          </p:cNvSpPr>
          <p:nvPr/>
        </p:nvSpPr>
        <p:spPr bwMode="auto">
          <a:xfrm>
            <a:off x="5852866" y="539750"/>
            <a:ext cx="2783134" cy="430887"/>
          </a:xfrm>
          <a:prstGeom prst="rect">
            <a:avLst/>
          </a:prstGeom>
          <a:noFill/>
          <a:ln w="9525">
            <a:noFill/>
            <a:miter lim="800000"/>
            <a:headEnd/>
            <a:tailEnd/>
          </a:ln>
          <a:effectLst/>
        </p:spPr>
        <p:txBody>
          <a:bodyPr wrap="none">
            <a:spAutoFit/>
          </a:bodyPr>
          <a:lstStyle/>
          <a:p>
            <a:pPr algn="r">
              <a:lnSpc>
                <a:spcPct val="110000"/>
              </a:lnSpc>
            </a:pPr>
            <a:r>
              <a:rPr lang="zh-CN" altLang="en-US" sz="2000" b="1" i="1" dirty="0">
                <a:solidFill>
                  <a:srgbClr val="008000"/>
                </a:solidFill>
              </a:rPr>
              <a:t>例</a:t>
            </a:r>
            <a:r>
              <a:rPr lang="en-US" altLang="zh-CN" sz="2000" b="1" i="1" dirty="0">
                <a:solidFill>
                  <a:srgbClr val="008000"/>
                </a:solidFill>
              </a:rPr>
              <a:t>8-2  </a:t>
            </a:r>
            <a:r>
              <a:rPr lang="zh-CN" altLang="en-US" sz="2000" b="1" i="1" dirty="0">
                <a:solidFill>
                  <a:srgbClr val="008000"/>
                </a:solidFill>
              </a:rPr>
              <a:t>私有继承的测试 </a:t>
            </a:r>
            <a:endParaRPr lang="zh-CN"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55015"/>
                                        </p:tgtEl>
                                        <p:attrNameLst>
                                          <p:attrName>style.visibility</p:attrName>
                                        </p:attrNameLst>
                                      </p:cBhvr>
                                      <p:to>
                                        <p:strVal val="visible"/>
                                      </p:to>
                                    </p:set>
                                    <p:animEffect transition="in" filter="box(out)">
                                      <p:cBhvr>
                                        <p:cTn id="7" dur="500"/>
                                        <p:tgtEl>
                                          <p:spTgt spid="55501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555016"/>
                                        </p:tgtEl>
                                        <p:attrNameLst>
                                          <p:attrName>style.visibility</p:attrName>
                                        </p:attrNameLst>
                                      </p:cBhvr>
                                      <p:to>
                                        <p:strVal val="visible"/>
                                      </p:to>
                                    </p:set>
                                    <p:animEffect transition="in" filter="barn(outHorizontal)">
                                      <p:cBhvr>
                                        <p:cTn id="12" dur="500"/>
                                        <p:tgtEl>
                                          <p:spTgt spid="5550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015" grpId="0" animBg="1"/>
      <p:bldP spid="555016"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Text Box 2"/>
          <p:cNvSpPr txBox="1">
            <a:spLocks noChangeArrowheads="1"/>
          </p:cNvSpPr>
          <p:nvPr/>
        </p:nvSpPr>
        <p:spPr bwMode="auto">
          <a:xfrm>
            <a:off x="441325" y="504825"/>
            <a:ext cx="8093075" cy="5870575"/>
          </a:xfrm>
          <a:prstGeom prst="rect">
            <a:avLst/>
          </a:prstGeom>
          <a:noFill/>
          <a:ln w="9525">
            <a:noFill/>
            <a:miter lim="800000"/>
            <a:headEnd/>
            <a:tailEnd/>
          </a:ln>
          <a:effectLst/>
        </p:spPr>
        <p:txBody>
          <a:bodyPr>
            <a:spAutoFit/>
          </a:bodyPr>
          <a:lstStyle/>
          <a:p>
            <a:pPr algn="just">
              <a:lnSpc>
                <a:spcPct val="105000"/>
              </a:lnSpc>
            </a:pPr>
            <a:r>
              <a:rPr lang="en-US" altLang="zh-CN" sz="1800" b="1" dirty="0"/>
              <a:t>#include&lt;</a:t>
            </a:r>
            <a:r>
              <a:rPr lang="en-US" altLang="zh-CN" sz="1800" b="1" dirty="0" err="1"/>
              <a:t>iostream</a:t>
            </a:r>
            <a:r>
              <a:rPr lang="en-US" altLang="zh-CN" sz="1800" b="1" dirty="0"/>
              <a:t>&gt;</a:t>
            </a:r>
          </a:p>
          <a:p>
            <a:pPr algn="just">
              <a:lnSpc>
                <a:spcPct val="105000"/>
              </a:lnSpc>
            </a:pPr>
            <a:r>
              <a:rPr lang="en-US" altLang="zh-CN" sz="1800" b="1" dirty="0"/>
              <a:t>using namespace std ;</a:t>
            </a:r>
          </a:p>
          <a:p>
            <a:pPr algn="just">
              <a:lnSpc>
                <a:spcPct val="105000"/>
              </a:lnSpc>
            </a:pPr>
            <a:r>
              <a:rPr lang="en-US" altLang="zh-CN" sz="1800" b="1" dirty="0"/>
              <a:t>class A</a:t>
            </a:r>
          </a:p>
          <a:p>
            <a:pPr algn="just">
              <a:lnSpc>
                <a:spcPct val="105000"/>
              </a:lnSpc>
            </a:pPr>
            <a:r>
              <a:rPr lang="en-US" altLang="zh-CN" sz="1800" b="1" dirty="0"/>
              <a:t>{ public :</a:t>
            </a:r>
          </a:p>
          <a:p>
            <a:pPr algn="just">
              <a:lnSpc>
                <a:spcPct val="105000"/>
              </a:lnSpc>
            </a:pPr>
            <a:r>
              <a:rPr lang="en-US" altLang="zh-CN" sz="1800" b="1" dirty="0"/>
              <a:t>      void  </a:t>
            </a:r>
            <a:r>
              <a:rPr lang="en-US" altLang="zh-CN" sz="1800" b="1" dirty="0" err="1"/>
              <a:t>get_XY</a:t>
            </a:r>
            <a:r>
              <a:rPr lang="en-US" altLang="zh-CN" sz="1800" b="1" dirty="0"/>
              <a:t>()  { </a:t>
            </a:r>
            <a:r>
              <a:rPr lang="en-US" altLang="zh-CN" sz="1800" b="1" dirty="0" err="1"/>
              <a:t>cout</a:t>
            </a:r>
            <a:r>
              <a:rPr lang="en-US" altLang="zh-CN" sz="1800" b="1" dirty="0"/>
              <a:t> &lt;&lt; "Enter two numbers of x and y : " ;  </a:t>
            </a:r>
            <a:r>
              <a:rPr lang="en-US" altLang="zh-CN" sz="1800" b="1" dirty="0" err="1"/>
              <a:t>cin</a:t>
            </a:r>
            <a:r>
              <a:rPr lang="en-US" altLang="zh-CN" sz="1800" b="1" dirty="0"/>
              <a:t> &gt;&gt; x &gt;&gt; y ; }</a:t>
            </a:r>
          </a:p>
          <a:p>
            <a:pPr algn="just">
              <a:lnSpc>
                <a:spcPct val="105000"/>
              </a:lnSpc>
            </a:pPr>
            <a:r>
              <a:rPr lang="en-US" altLang="zh-CN" sz="1800" b="1" dirty="0"/>
              <a:t>      void  </a:t>
            </a:r>
            <a:r>
              <a:rPr lang="en-US" altLang="zh-CN" sz="1800" b="1" dirty="0" err="1"/>
              <a:t>put_XY</a:t>
            </a:r>
            <a:r>
              <a:rPr lang="en-US" altLang="zh-CN" sz="1800" b="1" dirty="0"/>
              <a:t>()    { </a:t>
            </a:r>
            <a:r>
              <a:rPr lang="en-US" altLang="zh-CN" sz="1800" b="1" dirty="0" err="1"/>
              <a:t>cout</a:t>
            </a:r>
            <a:r>
              <a:rPr lang="en-US" altLang="zh-CN" sz="1800" b="1" dirty="0"/>
              <a:t> &lt;&lt; "x = "&lt;&lt; x &lt;&lt; ", y = " &lt;&lt; y &lt;&lt; '\n' ; }</a:t>
            </a:r>
          </a:p>
          <a:p>
            <a:pPr algn="just">
              <a:lnSpc>
                <a:spcPct val="105000"/>
              </a:lnSpc>
            </a:pPr>
            <a:r>
              <a:rPr lang="en-US" altLang="zh-CN" sz="1800" b="1" dirty="0"/>
              <a:t>  protected:    </a:t>
            </a:r>
            <a:r>
              <a:rPr lang="en-US" altLang="zh-CN" sz="1800" b="1" dirty="0" err="1"/>
              <a:t>int</a:t>
            </a:r>
            <a:r>
              <a:rPr lang="en-US" altLang="zh-CN" sz="1800" b="1" dirty="0"/>
              <a:t> x, y ;</a:t>
            </a:r>
          </a:p>
          <a:p>
            <a:pPr algn="just">
              <a:lnSpc>
                <a:spcPct val="105000"/>
              </a:lnSpc>
            </a:pPr>
            <a:r>
              <a:rPr lang="en-US" altLang="zh-CN" sz="1800" b="1" dirty="0"/>
              <a:t>};</a:t>
            </a:r>
          </a:p>
          <a:p>
            <a:pPr algn="just">
              <a:lnSpc>
                <a:spcPct val="105000"/>
              </a:lnSpc>
            </a:pPr>
            <a:r>
              <a:rPr lang="en-US" altLang="zh-CN" sz="1800" b="1" dirty="0"/>
              <a:t>class B : private A</a:t>
            </a:r>
          </a:p>
          <a:p>
            <a:pPr algn="just">
              <a:lnSpc>
                <a:spcPct val="105000"/>
              </a:lnSpc>
            </a:pPr>
            <a:r>
              <a:rPr lang="en-US" altLang="zh-CN" sz="1800" b="1" dirty="0"/>
              <a:t>{ public :</a:t>
            </a:r>
          </a:p>
          <a:p>
            <a:pPr algn="just">
              <a:lnSpc>
                <a:spcPct val="105000"/>
              </a:lnSpc>
            </a:pPr>
            <a:r>
              <a:rPr lang="en-US" altLang="zh-CN" sz="1800" b="1" dirty="0"/>
              <a:t>      </a:t>
            </a:r>
            <a:r>
              <a:rPr lang="en-US" altLang="zh-CN" sz="1800" b="1" dirty="0" err="1"/>
              <a:t>int</a:t>
            </a:r>
            <a:r>
              <a:rPr lang="en-US" altLang="zh-CN" sz="1800" b="1" dirty="0"/>
              <a:t>  </a:t>
            </a:r>
            <a:r>
              <a:rPr lang="en-US" altLang="zh-CN" sz="1800" b="1" dirty="0" err="1"/>
              <a:t>get_S</a:t>
            </a:r>
            <a:r>
              <a:rPr lang="en-US" altLang="zh-CN" sz="1800" b="1" dirty="0"/>
              <a:t>() { return s ; }</a:t>
            </a:r>
          </a:p>
          <a:p>
            <a:pPr algn="just">
              <a:lnSpc>
                <a:spcPct val="105000"/>
              </a:lnSpc>
            </a:pPr>
            <a:r>
              <a:rPr lang="en-US" altLang="zh-CN" sz="1800" b="1" dirty="0"/>
              <a:t>      void  </a:t>
            </a:r>
            <a:r>
              <a:rPr lang="en-US" altLang="zh-CN" sz="1800" b="1" dirty="0" err="1"/>
              <a:t>make_S</a:t>
            </a:r>
            <a:r>
              <a:rPr lang="en-US" altLang="zh-CN" sz="1800" b="1" dirty="0"/>
              <a:t>()  { </a:t>
            </a:r>
            <a:r>
              <a:rPr lang="en-US" altLang="zh-CN" sz="1800" b="1" dirty="0" err="1"/>
              <a:t>get_XY</a:t>
            </a:r>
            <a:r>
              <a:rPr lang="en-US" altLang="zh-CN" sz="1800" b="1" dirty="0"/>
              <a:t>();    s = x * y ;  }	</a:t>
            </a:r>
          </a:p>
          <a:p>
            <a:pPr algn="just">
              <a:lnSpc>
                <a:spcPct val="105000"/>
              </a:lnSpc>
            </a:pPr>
            <a:r>
              <a:rPr lang="en-US" altLang="zh-CN" sz="1800" b="1" dirty="0"/>
              <a:t>   private:    </a:t>
            </a:r>
            <a:r>
              <a:rPr lang="en-US" altLang="zh-CN" sz="1800" b="1" dirty="0" err="1"/>
              <a:t>int</a:t>
            </a:r>
            <a:r>
              <a:rPr lang="en-US" altLang="zh-CN" sz="1800" b="1" dirty="0"/>
              <a:t> s ;</a:t>
            </a:r>
          </a:p>
          <a:p>
            <a:pPr algn="just">
              <a:lnSpc>
                <a:spcPct val="105000"/>
              </a:lnSpc>
            </a:pPr>
            <a:r>
              <a:rPr lang="en-US" altLang="zh-CN" sz="1800" b="1" dirty="0"/>
              <a:t>};</a:t>
            </a:r>
          </a:p>
          <a:p>
            <a:pPr algn="just">
              <a:lnSpc>
                <a:spcPct val="105000"/>
              </a:lnSpc>
            </a:pPr>
            <a:r>
              <a:rPr lang="en-US" altLang="zh-CN" sz="1800" b="1" dirty="0" err="1"/>
              <a:t>int</a:t>
            </a:r>
            <a:r>
              <a:rPr lang="en-US" altLang="zh-CN" sz="1800" b="1" dirty="0"/>
              <a:t> main()</a:t>
            </a:r>
          </a:p>
          <a:p>
            <a:pPr algn="just">
              <a:lnSpc>
                <a:spcPct val="105000"/>
              </a:lnSpc>
            </a:pPr>
            <a:r>
              <a:rPr lang="en-US" altLang="zh-CN" sz="1800" b="1" dirty="0"/>
              <a:t>{ B </a:t>
            </a:r>
            <a:r>
              <a:rPr lang="en-US" altLang="zh-CN" sz="1800" b="1" dirty="0" err="1"/>
              <a:t>objB</a:t>
            </a:r>
            <a:r>
              <a:rPr lang="en-US" altLang="zh-CN" sz="1800" b="1" dirty="0"/>
              <a:t> ;	</a:t>
            </a:r>
          </a:p>
          <a:p>
            <a:pPr algn="just">
              <a:lnSpc>
                <a:spcPct val="105000"/>
              </a:lnSpc>
            </a:pPr>
            <a:r>
              <a:rPr lang="en-US" altLang="zh-CN" sz="1800" b="1" dirty="0"/>
              <a:t>   </a:t>
            </a:r>
            <a:r>
              <a:rPr lang="en-US" altLang="zh-CN" sz="1800" b="1" dirty="0" err="1"/>
              <a:t>cout</a:t>
            </a:r>
            <a:r>
              <a:rPr lang="en-US" altLang="zh-CN" sz="1800" b="1" dirty="0"/>
              <a:t> &lt;&lt; "It is </a:t>
            </a:r>
            <a:r>
              <a:rPr lang="en-US" altLang="zh-CN" sz="1800" b="1" dirty="0" err="1"/>
              <a:t>object_B</a:t>
            </a:r>
            <a:r>
              <a:rPr lang="en-US" altLang="zh-CN" sz="1800" b="1" dirty="0"/>
              <a:t> :\n" ;</a:t>
            </a:r>
          </a:p>
          <a:p>
            <a:pPr algn="just">
              <a:lnSpc>
                <a:spcPct val="105000"/>
              </a:lnSpc>
            </a:pPr>
            <a:r>
              <a:rPr lang="en-US" altLang="zh-CN" sz="1800" b="1" dirty="0"/>
              <a:t>   </a:t>
            </a:r>
            <a:r>
              <a:rPr lang="en-US" altLang="zh-CN" sz="1800" b="1" dirty="0" err="1"/>
              <a:t>objB.make_S</a:t>
            </a:r>
            <a:r>
              <a:rPr lang="en-US" altLang="zh-CN" sz="1800" b="1" dirty="0"/>
              <a:t>() ;</a:t>
            </a:r>
          </a:p>
          <a:p>
            <a:pPr algn="just">
              <a:lnSpc>
                <a:spcPct val="105000"/>
              </a:lnSpc>
            </a:pPr>
            <a:r>
              <a:rPr lang="en-US" altLang="zh-CN" sz="1800" b="1" dirty="0"/>
              <a:t>   </a:t>
            </a:r>
            <a:r>
              <a:rPr lang="en-US" altLang="zh-CN" sz="1800" b="1" dirty="0" err="1"/>
              <a:t>cout</a:t>
            </a:r>
            <a:r>
              <a:rPr lang="en-US" altLang="zh-CN" sz="1800" b="1" dirty="0"/>
              <a:t> &lt;&lt; "S = " &lt;&lt; </a:t>
            </a:r>
            <a:r>
              <a:rPr lang="en-US" altLang="zh-CN" sz="1800" b="1" dirty="0" err="1"/>
              <a:t>objB.get_S</a:t>
            </a:r>
            <a:r>
              <a:rPr lang="en-US" altLang="zh-CN" sz="1800" b="1" dirty="0"/>
              <a:t>() &lt;&lt; </a:t>
            </a:r>
            <a:r>
              <a:rPr lang="en-US" altLang="zh-CN" sz="1800" b="1" dirty="0" err="1"/>
              <a:t>endl</a:t>
            </a:r>
            <a:r>
              <a:rPr lang="en-US" altLang="zh-CN" sz="1800" b="1" dirty="0"/>
              <a:t> ;</a:t>
            </a:r>
          </a:p>
          <a:p>
            <a:pPr algn="just">
              <a:lnSpc>
                <a:spcPct val="105000"/>
              </a:lnSpc>
            </a:pPr>
            <a:r>
              <a:rPr lang="en-US" altLang="zh-CN" sz="1800" b="1" dirty="0"/>
              <a:t> }</a:t>
            </a:r>
          </a:p>
        </p:txBody>
      </p:sp>
      <p:grpSp>
        <p:nvGrpSpPr>
          <p:cNvPr id="556036" name="Group 4"/>
          <p:cNvGrpSpPr>
            <a:grpSpLocks/>
          </p:cNvGrpSpPr>
          <p:nvPr/>
        </p:nvGrpSpPr>
        <p:grpSpPr bwMode="auto">
          <a:xfrm>
            <a:off x="5927725" y="1524000"/>
            <a:ext cx="2166938" cy="1600200"/>
            <a:chOff x="3915" y="1392"/>
            <a:chExt cx="1365" cy="1008"/>
          </a:xfrm>
        </p:grpSpPr>
        <p:sp>
          <p:nvSpPr>
            <p:cNvPr id="556037" name="Rectangle 5"/>
            <p:cNvSpPr>
              <a:spLocks noChangeArrowheads="1"/>
            </p:cNvSpPr>
            <p:nvPr/>
          </p:nvSpPr>
          <p:spPr bwMode="auto">
            <a:xfrm>
              <a:off x="3936" y="2100"/>
              <a:ext cx="1344" cy="300"/>
            </a:xfrm>
            <a:prstGeom prst="rect">
              <a:avLst/>
            </a:prstGeom>
            <a:solidFill>
              <a:srgbClr val="CCFF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 : private  A</a:t>
              </a:r>
            </a:p>
          </p:txBody>
        </p:sp>
        <p:sp>
          <p:nvSpPr>
            <p:cNvPr id="556038" name="Rectangle 6"/>
            <p:cNvSpPr>
              <a:spLocks noChangeArrowheads="1"/>
            </p:cNvSpPr>
            <p:nvPr/>
          </p:nvSpPr>
          <p:spPr bwMode="auto">
            <a:xfrm>
              <a:off x="3915" y="1392"/>
              <a:ext cx="1365" cy="348"/>
            </a:xfrm>
            <a:prstGeom prst="rect">
              <a:avLst/>
            </a:prstGeom>
            <a:solidFill>
              <a:srgbClr val="FFCC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A </a:t>
              </a:r>
            </a:p>
          </p:txBody>
        </p:sp>
        <p:sp>
          <p:nvSpPr>
            <p:cNvPr id="556039" name="Line 7"/>
            <p:cNvSpPr>
              <a:spLocks noChangeShapeType="1"/>
            </p:cNvSpPr>
            <p:nvPr/>
          </p:nvSpPr>
          <p:spPr bwMode="auto">
            <a:xfrm flipH="1">
              <a:off x="4596" y="1728"/>
              <a:ext cx="0" cy="358"/>
            </a:xfrm>
            <a:prstGeom prst="line">
              <a:avLst/>
            </a:prstGeom>
            <a:noFill/>
            <a:ln w="38100">
              <a:solidFill>
                <a:schemeClr val="tx1"/>
              </a:solidFill>
              <a:round/>
              <a:headEnd type="stealth" w="med" len="lg"/>
              <a:tailEnd type="none" w="med" len="lg"/>
            </a:ln>
            <a:effectLst>
              <a:outerShdw dist="40161" dir="1106097" algn="ctr" rotWithShape="0">
                <a:srgbClr val="808080"/>
              </a:outerShdw>
            </a:effectLst>
          </p:spPr>
          <p:txBody>
            <a:bodyPr wrap="none" lIns="90000" tIns="46800" rIns="90000" bIns="46800" anchor="ctr"/>
            <a:lstStyle/>
            <a:p>
              <a:endParaRPr lang="zh-CN" altLang="en-US"/>
            </a:p>
          </p:txBody>
        </p:sp>
      </p:grpSp>
      <p:grpSp>
        <p:nvGrpSpPr>
          <p:cNvPr id="556041" name="Group 9"/>
          <p:cNvGrpSpPr>
            <a:grpSpLocks/>
          </p:cNvGrpSpPr>
          <p:nvPr/>
        </p:nvGrpSpPr>
        <p:grpSpPr bwMode="auto">
          <a:xfrm>
            <a:off x="5410200" y="5348288"/>
            <a:ext cx="3200400" cy="747712"/>
            <a:chOff x="3168" y="2793"/>
            <a:chExt cx="2016" cy="471"/>
          </a:xfrm>
        </p:grpSpPr>
        <p:sp>
          <p:nvSpPr>
            <p:cNvPr id="556042" name="Rectangle 10"/>
            <p:cNvSpPr>
              <a:spLocks noChangeArrowheads="1"/>
            </p:cNvSpPr>
            <p:nvPr/>
          </p:nvSpPr>
          <p:spPr bwMode="auto">
            <a:xfrm>
              <a:off x="4656" y="3040"/>
              <a:ext cx="528" cy="224"/>
            </a:xfrm>
            <a:prstGeom prst="rect">
              <a:avLst/>
            </a:prstGeom>
            <a:solidFill>
              <a:srgbClr val="CC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i="1"/>
                <a:t>objB.s</a:t>
              </a:r>
            </a:p>
          </p:txBody>
        </p:sp>
        <p:sp>
          <p:nvSpPr>
            <p:cNvPr id="556043" name="Rectangle 11"/>
            <p:cNvSpPr>
              <a:spLocks noChangeArrowheads="1"/>
            </p:cNvSpPr>
            <p:nvPr/>
          </p:nvSpPr>
          <p:spPr bwMode="auto">
            <a:xfrm>
              <a:off x="4128" y="3040"/>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i="1"/>
                <a:t>objB.y</a:t>
              </a:r>
            </a:p>
          </p:txBody>
        </p:sp>
        <p:sp>
          <p:nvSpPr>
            <p:cNvPr id="556044" name="Rectangle 12"/>
            <p:cNvSpPr>
              <a:spLocks noChangeArrowheads="1"/>
            </p:cNvSpPr>
            <p:nvPr/>
          </p:nvSpPr>
          <p:spPr bwMode="auto">
            <a:xfrm>
              <a:off x="3600" y="3040"/>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i="1"/>
                <a:t>objB.x</a:t>
              </a:r>
            </a:p>
          </p:txBody>
        </p:sp>
        <p:sp>
          <p:nvSpPr>
            <p:cNvPr id="556045" name="Line 13"/>
            <p:cNvSpPr>
              <a:spLocks noChangeShapeType="1"/>
            </p:cNvSpPr>
            <p:nvPr/>
          </p:nvSpPr>
          <p:spPr bwMode="auto">
            <a:xfrm>
              <a:off x="3600" y="3040"/>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556046" name="Line 14"/>
            <p:cNvSpPr>
              <a:spLocks noChangeShapeType="1"/>
            </p:cNvSpPr>
            <p:nvPr/>
          </p:nvSpPr>
          <p:spPr bwMode="auto">
            <a:xfrm>
              <a:off x="3600" y="3040"/>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6047" name="Line 15"/>
            <p:cNvSpPr>
              <a:spLocks noChangeShapeType="1"/>
            </p:cNvSpPr>
            <p:nvPr/>
          </p:nvSpPr>
          <p:spPr bwMode="auto">
            <a:xfrm>
              <a:off x="4128" y="3040"/>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6048" name="Line 16"/>
            <p:cNvSpPr>
              <a:spLocks noChangeShapeType="1"/>
            </p:cNvSpPr>
            <p:nvPr/>
          </p:nvSpPr>
          <p:spPr bwMode="auto">
            <a:xfrm>
              <a:off x="5184" y="3040"/>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6049" name="Line 17"/>
            <p:cNvSpPr>
              <a:spLocks noChangeShapeType="1"/>
            </p:cNvSpPr>
            <p:nvPr/>
          </p:nvSpPr>
          <p:spPr bwMode="auto">
            <a:xfrm>
              <a:off x="3600" y="3264"/>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556050" name="Line 18"/>
            <p:cNvSpPr>
              <a:spLocks noChangeShapeType="1"/>
            </p:cNvSpPr>
            <p:nvPr/>
          </p:nvSpPr>
          <p:spPr bwMode="auto">
            <a:xfrm>
              <a:off x="4656" y="3040"/>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6051" name="Text Box 19"/>
            <p:cNvSpPr txBox="1">
              <a:spLocks noChangeArrowheads="1"/>
            </p:cNvSpPr>
            <p:nvPr/>
          </p:nvSpPr>
          <p:spPr bwMode="auto">
            <a:xfrm>
              <a:off x="3168" y="3033"/>
              <a:ext cx="412" cy="231"/>
            </a:xfrm>
            <a:prstGeom prst="rect">
              <a:avLst/>
            </a:prstGeom>
            <a:noFill/>
            <a:ln w="9525">
              <a:noFill/>
              <a:miter lim="800000"/>
              <a:headEnd/>
              <a:tailEnd/>
            </a:ln>
            <a:effectLst/>
          </p:spPr>
          <p:txBody>
            <a:bodyPr wrap="none">
              <a:spAutoFit/>
            </a:bodyPr>
            <a:lstStyle/>
            <a:p>
              <a:pPr algn="l"/>
              <a:r>
                <a:rPr lang="en-US" altLang="zh-CN" sz="1800" b="1"/>
                <a:t>objB</a:t>
              </a:r>
            </a:p>
          </p:txBody>
        </p:sp>
        <p:sp>
          <p:nvSpPr>
            <p:cNvPr id="556052" name="Text Box 20"/>
            <p:cNvSpPr txBox="1">
              <a:spLocks noChangeArrowheads="1"/>
            </p:cNvSpPr>
            <p:nvPr/>
          </p:nvSpPr>
          <p:spPr bwMode="auto">
            <a:xfrm>
              <a:off x="3984" y="2793"/>
              <a:ext cx="812" cy="231"/>
            </a:xfrm>
            <a:prstGeom prst="rect">
              <a:avLst/>
            </a:prstGeom>
            <a:noFill/>
            <a:ln w="9525">
              <a:noFill/>
              <a:miter lim="800000"/>
              <a:headEnd/>
              <a:tailEnd/>
            </a:ln>
            <a:effectLst/>
          </p:spPr>
          <p:txBody>
            <a:bodyPr wrap="none">
              <a:spAutoFit/>
            </a:bodyPr>
            <a:lstStyle/>
            <a:p>
              <a:pPr algn="l"/>
              <a:r>
                <a:rPr lang="en-US" altLang="zh-CN" sz="1800" b="1" i="1">
                  <a:solidFill>
                    <a:schemeClr val="accent2"/>
                  </a:solidFill>
                </a:rPr>
                <a:t>private</a:t>
              </a:r>
              <a:r>
                <a:rPr lang="zh-CN" altLang="en-US" sz="1800" b="1" i="1">
                  <a:solidFill>
                    <a:schemeClr val="accent2"/>
                  </a:solidFill>
                </a:rPr>
                <a:t>成员</a:t>
              </a:r>
            </a:p>
          </p:txBody>
        </p:sp>
      </p:grpSp>
      <p:sp>
        <p:nvSpPr>
          <p:cNvPr id="556053" name="Rectangle 21"/>
          <p:cNvSpPr>
            <a:spLocks noGrp="1" noChangeArrowheads="1"/>
          </p:cNvSpPr>
          <p:nvPr>
            <p:ph type="title" idx="4294967295"/>
          </p:nvPr>
        </p:nvSpPr>
        <p:spPr>
          <a:xfrm>
            <a:off x="838200" y="533400"/>
            <a:ext cx="7543800" cy="1143000"/>
          </a:xfrm>
          <a:prstGeom prst="rect">
            <a:avLst/>
          </a:prstGeom>
        </p:spPr>
        <p:txBody>
          <a:bodyPr/>
          <a:lstStyle/>
          <a:p>
            <a:r>
              <a:rPr lang="en-US" altLang="zh-CN" sz="100" dirty="0">
                <a:solidFill>
                  <a:schemeClr val="bg1"/>
                </a:solidFill>
                <a:latin typeface="宋体" pitchFamily="2" charset="-122"/>
              </a:rPr>
              <a:t>8.2.1  </a:t>
            </a:r>
            <a:r>
              <a:rPr lang="zh-CN" altLang="en-US" sz="100" dirty="0">
                <a:solidFill>
                  <a:schemeClr val="bg1"/>
                </a:solidFill>
                <a:latin typeface="宋体" pitchFamily="2" charset="-122"/>
              </a:rPr>
              <a:t>访问控制</a:t>
            </a:r>
            <a:endParaRPr lang="zh-CN" altLang="en-US" sz="100" dirty="0">
              <a:solidFill>
                <a:schemeClr val="bg1"/>
              </a:solidFill>
            </a:endParaRPr>
          </a:p>
        </p:txBody>
      </p:sp>
      <p:sp>
        <p:nvSpPr>
          <p:cNvPr id="556056" name="Rectangle 24"/>
          <p:cNvSpPr>
            <a:spLocks noChangeArrowheads="1"/>
          </p:cNvSpPr>
          <p:nvPr/>
        </p:nvSpPr>
        <p:spPr bwMode="auto">
          <a:xfrm>
            <a:off x="5852866" y="539750"/>
            <a:ext cx="2783134" cy="430887"/>
          </a:xfrm>
          <a:prstGeom prst="rect">
            <a:avLst/>
          </a:prstGeom>
          <a:noFill/>
          <a:ln w="9525">
            <a:noFill/>
            <a:miter lim="800000"/>
            <a:headEnd/>
            <a:tailEnd/>
          </a:ln>
          <a:effectLst/>
        </p:spPr>
        <p:txBody>
          <a:bodyPr wrap="none">
            <a:spAutoFit/>
          </a:bodyPr>
          <a:lstStyle/>
          <a:p>
            <a:pPr algn="r">
              <a:lnSpc>
                <a:spcPct val="110000"/>
              </a:lnSpc>
            </a:pPr>
            <a:r>
              <a:rPr lang="zh-CN" altLang="en-US" sz="2000" b="1" i="1" dirty="0">
                <a:solidFill>
                  <a:srgbClr val="008000"/>
                </a:solidFill>
              </a:rPr>
              <a:t>例</a:t>
            </a:r>
            <a:r>
              <a:rPr lang="en-US" altLang="zh-CN" sz="2000" b="1" i="1" dirty="0">
                <a:solidFill>
                  <a:srgbClr val="008000"/>
                </a:solidFill>
              </a:rPr>
              <a:t>8-2  </a:t>
            </a:r>
            <a:r>
              <a:rPr lang="zh-CN" altLang="en-US" sz="2000" b="1" i="1" dirty="0">
                <a:solidFill>
                  <a:srgbClr val="008000"/>
                </a:solidFill>
              </a:rPr>
              <a:t>私有继承的测试 </a:t>
            </a:r>
            <a:endParaRPr lang="zh-CN" altLang="en-US" sz="1800" dirty="0"/>
          </a:p>
        </p:txBody>
      </p:sp>
      <p:pic>
        <p:nvPicPr>
          <p:cNvPr id="556057" name="Picture 25"/>
          <p:cNvPicPr>
            <a:picLocks noChangeAspect="1" noChangeArrowheads="1"/>
          </p:cNvPicPr>
          <p:nvPr/>
        </p:nvPicPr>
        <p:blipFill>
          <a:blip r:embed="rId2"/>
          <a:srcRect/>
          <a:stretch>
            <a:fillRect/>
          </a:stretch>
        </p:blipFill>
        <p:spPr bwMode="auto">
          <a:xfrm>
            <a:off x="4356100" y="3573463"/>
            <a:ext cx="4527550" cy="176371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56057"/>
                                        </p:tgtEl>
                                        <p:attrNameLst>
                                          <p:attrName>style.visibility</p:attrName>
                                        </p:attrNameLst>
                                      </p:cBhvr>
                                      <p:to>
                                        <p:strVal val="visible"/>
                                      </p:to>
                                    </p:set>
                                    <p:animEffect transition="in" filter="checkerboard(across)">
                                      <p:cBhvr>
                                        <p:cTn id="7" dur="500"/>
                                        <p:tgtEl>
                                          <p:spTgt spid="556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9413" name="Rectangle 5"/>
          <p:cNvSpPr>
            <a:spLocks noGrp="1" noChangeArrowheads="1"/>
          </p:cNvSpPr>
          <p:nvPr>
            <p:ph type="ctrTitle" idx="4294967295"/>
          </p:nvPr>
        </p:nvSpPr>
        <p:spPr>
          <a:xfrm>
            <a:off x="534988" y="333375"/>
            <a:ext cx="5561012" cy="609600"/>
          </a:xfrm>
          <a:prstGeom prst="rect">
            <a:avLst/>
          </a:prstGeom>
        </p:spPr>
        <p:txBody>
          <a:bodyPr/>
          <a:lstStyle/>
          <a:p>
            <a:pPr algn="l"/>
            <a:r>
              <a:rPr lang="en-US" altLang="zh-CN" sz="2800" b="1" dirty="0">
                <a:solidFill>
                  <a:srgbClr val="CC3300"/>
                </a:solidFill>
                <a:latin typeface="楷体_GB2312" pitchFamily="49" charset="-122"/>
                <a:ea typeface="楷体_GB2312" pitchFamily="49" charset="-122"/>
              </a:rPr>
              <a:t>8.1  </a:t>
            </a:r>
            <a:r>
              <a:rPr lang="zh-CN" altLang="en-US" sz="2800" b="1" dirty="0">
                <a:solidFill>
                  <a:srgbClr val="CC3300"/>
                </a:solidFill>
                <a:latin typeface="楷体_GB2312" pitchFamily="49" charset="-122"/>
                <a:ea typeface="楷体_GB2312" pitchFamily="49" charset="-122"/>
              </a:rPr>
              <a:t>类之间的关系 </a:t>
            </a:r>
          </a:p>
        </p:txBody>
      </p:sp>
      <p:sp>
        <p:nvSpPr>
          <p:cNvPr id="529414" name="Text Box 6"/>
          <p:cNvSpPr txBox="1">
            <a:spLocks noChangeArrowheads="1"/>
          </p:cNvSpPr>
          <p:nvPr/>
        </p:nvSpPr>
        <p:spPr bwMode="auto">
          <a:xfrm>
            <a:off x="609600" y="1412875"/>
            <a:ext cx="7986713" cy="4057650"/>
          </a:xfrm>
          <a:prstGeom prst="rect">
            <a:avLst/>
          </a:prstGeom>
          <a:noFill/>
          <a:ln w="9525">
            <a:noFill/>
            <a:miter lim="800000"/>
            <a:headEnd/>
            <a:tailEnd/>
          </a:ln>
          <a:effectLst/>
        </p:spPr>
        <p:txBody>
          <a:bodyPr lIns="90000" tIns="46800" rIns="90000" bIns="46800" anchor="ctr">
            <a:spAutoFit/>
          </a:bodyPr>
          <a:lstStyle/>
          <a:p>
            <a:pPr algn="just">
              <a:lnSpc>
                <a:spcPct val="210000"/>
              </a:lnSpc>
            </a:pPr>
            <a:r>
              <a:rPr lang="en-US" altLang="zh-CN" b="1" i="1">
                <a:solidFill>
                  <a:srgbClr val="008000"/>
                </a:solidFill>
                <a:effectLst>
                  <a:outerShdw blurRad="38100" dist="38100" dir="2700000" algn="tl">
                    <a:srgbClr val="000000"/>
                  </a:outerShdw>
                </a:effectLst>
                <a:latin typeface="宋体" pitchFamily="2" charset="-122"/>
                <a:ea typeface="Arial Unicode MS" pitchFamily="34" charset="-122"/>
                <a:cs typeface="Arial Unicode MS" pitchFamily="34" charset="-122"/>
              </a:rPr>
              <a:t>has-A</a:t>
            </a:r>
            <a:r>
              <a:rPr lang="zh-CN" altLang="en-US" b="1" i="1">
                <a:solidFill>
                  <a:srgbClr val="008000"/>
                </a:solidFill>
                <a:effectLst>
                  <a:outerShdw blurRad="38100" dist="38100" dir="2700000" algn="tl">
                    <a:srgbClr val="000000"/>
                  </a:outerShdw>
                </a:effectLst>
                <a:latin typeface="宋体" pitchFamily="2" charset="-122"/>
                <a:ea typeface="Arial Unicode MS" pitchFamily="34" charset="-122"/>
                <a:cs typeface="Arial Unicode MS" pitchFamily="34" charset="-122"/>
              </a:rPr>
              <a:t>，</a:t>
            </a:r>
            <a:r>
              <a:rPr lang="en-US" altLang="zh-CN" b="1" i="1">
                <a:solidFill>
                  <a:srgbClr val="008000"/>
                </a:solidFill>
                <a:effectLst>
                  <a:outerShdw blurRad="38100" dist="38100" dir="2700000" algn="tl">
                    <a:srgbClr val="000000"/>
                  </a:outerShdw>
                </a:effectLst>
                <a:latin typeface="宋体" pitchFamily="2" charset="-122"/>
                <a:ea typeface="Arial Unicode MS" pitchFamily="34" charset="-122"/>
                <a:cs typeface="Arial Unicode MS" pitchFamily="34" charset="-122"/>
              </a:rPr>
              <a:t>uses-A </a:t>
            </a:r>
            <a:r>
              <a:rPr lang="zh-CN" altLang="en-US" b="1" i="1">
                <a:solidFill>
                  <a:srgbClr val="008000"/>
                </a:solidFill>
                <a:effectLst>
                  <a:outerShdw blurRad="38100" dist="38100" dir="2700000" algn="tl">
                    <a:srgbClr val="000000"/>
                  </a:outerShdw>
                </a:effectLst>
                <a:latin typeface="宋体" pitchFamily="2" charset="-122"/>
                <a:ea typeface="Arial Unicode MS" pitchFamily="34" charset="-122"/>
                <a:cs typeface="Arial Unicode MS" pitchFamily="34" charset="-122"/>
              </a:rPr>
              <a:t>和 </a:t>
            </a:r>
            <a:r>
              <a:rPr lang="en-US" altLang="zh-CN" b="1" i="1">
                <a:solidFill>
                  <a:srgbClr val="008000"/>
                </a:solidFill>
                <a:effectLst>
                  <a:outerShdw blurRad="38100" dist="38100" dir="2700000" algn="tl">
                    <a:srgbClr val="000000"/>
                  </a:outerShdw>
                </a:effectLst>
                <a:latin typeface="宋体" pitchFamily="2" charset="-122"/>
                <a:ea typeface="Arial Unicode MS" pitchFamily="34" charset="-122"/>
                <a:cs typeface="Arial Unicode MS" pitchFamily="34" charset="-122"/>
              </a:rPr>
              <a:t>is-A</a:t>
            </a:r>
          </a:p>
          <a:p>
            <a:pPr algn="just">
              <a:lnSpc>
                <a:spcPct val="210000"/>
              </a:lnSpc>
            </a:pPr>
            <a:r>
              <a:rPr lang="en-US" altLang="zh-CN" sz="2000" b="1" i="1">
                <a:solidFill>
                  <a:srgbClr val="008000"/>
                </a:solidFill>
                <a:effectLst>
                  <a:outerShdw blurRad="38100" dist="38100" dir="2700000" algn="tl">
                    <a:srgbClr val="000000"/>
                  </a:outerShdw>
                </a:effectLst>
                <a:latin typeface="宋体" pitchFamily="2" charset="-122"/>
                <a:ea typeface="Arial Unicode MS" pitchFamily="34" charset="-122"/>
                <a:cs typeface="Arial Unicode MS" pitchFamily="34" charset="-122"/>
              </a:rPr>
              <a:t>has-A</a:t>
            </a:r>
            <a:r>
              <a:rPr lang="en-US" altLang="zh-CN" sz="2000" b="1">
                <a:latin typeface="宋体" pitchFamily="2" charset="-122"/>
                <a:ea typeface="Arial Unicode MS" pitchFamily="34" charset="-122"/>
                <a:cs typeface="Arial Unicode MS" pitchFamily="34" charset="-122"/>
              </a:rPr>
              <a:t>   </a:t>
            </a:r>
            <a:r>
              <a:rPr lang="zh-CN" altLang="en-US" sz="2000" b="1">
                <a:latin typeface="宋体" pitchFamily="2" charset="-122"/>
                <a:ea typeface="Arial Unicode MS" pitchFamily="34" charset="-122"/>
                <a:cs typeface="Arial Unicode MS" pitchFamily="34" charset="-122"/>
              </a:rPr>
              <a:t>包含关系，用以描述一个类由多个</a:t>
            </a:r>
            <a:r>
              <a:rPr lang="zh-CN" altLang="en-US" sz="2000" b="1">
                <a:latin typeface="Times New Roman"/>
                <a:ea typeface="Arial Unicode MS" pitchFamily="34" charset="-122"/>
                <a:cs typeface="Arial Unicode MS" pitchFamily="34" charset="-122"/>
              </a:rPr>
              <a:t>“</a:t>
            </a:r>
            <a:r>
              <a:rPr lang="zh-CN" altLang="en-US" sz="2000" b="1">
                <a:latin typeface="宋体" pitchFamily="2" charset="-122"/>
                <a:ea typeface="Arial Unicode MS" pitchFamily="34" charset="-122"/>
                <a:cs typeface="Arial Unicode MS" pitchFamily="34" charset="-122"/>
              </a:rPr>
              <a:t>部件类</a:t>
            </a:r>
            <a:r>
              <a:rPr lang="zh-CN" altLang="en-US" sz="2000" b="1">
                <a:latin typeface="Times New Roman"/>
                <a:ea typeface="Arial Unicode MS" pitchFamily="34" charset="-122"/>
                <a:cs typeface="Arial Unicode MS" pitchFamily="34" charset="-122"/>
              </a:rPr>
              <a:t>”</a:t>
            </a:r>
            <a:r>
              <a:rPr lang="zh-CN" altLang="en-US" sz="2000" b="1">
                <a:latin typeface="宋体" pitchFamily="2" charset="-122"/>
                <a:ea typeface="Arial Unicode MS" pitchFamily="34" charset="-122"/>
                <a:cs typeface="Arial Unicode MS" pitchFamily="34" charset="-122"/>
              </a:rPr>
              <a:t>构成。实现</a:t>
            </a:r>
            <a:r>
              <a:rPr lang="en-US" altLang="zh-CN" sz="2000" b="1">
                <a:latin typeface="宋体" pitchFamily="2" charset="-122"/>
                <a:ea typeface="Arial Unicode MS" pitchFamily="34" charset="-122"/>
                <a:cs typeface="Arial Unicode MS" pitchFamily="34" charset="-122"/>
              </a:rPr>
              <a:t>has-A</a:t>
            </a:r>
            <a:r>
              <a:rPr lang="zh-CN" altLang="en-US" sz="2000" b="1">
                <a:latin typeface="宋体" pitchFamily="2" charset="-122"/>
                <a:ea typeface="Arial Unicode MS" pitchFamily="34" charset="-122"/>
                <a:cs typeface="Arial Unicode MS" pitchFamily="34" charset="-122"/>
              </a:rPr>
              <a:t>关系用类成员表示，即一个类中的数据成员是另一种已经定义的类。</a:t>
            </a:r>
          </a:p>
          <a:p>
            <a:pPr algn="just">
              <a:lnSpc>
                <a:spcPct val="210000"/>
              </a:lnSpc>
            </a:pPr>
            <a:r>
              <a:rPr lang="en-US" altLang="zh-CN" sz="2000" b="1" i="1">
                <a:solidFill>
                  <a:srgbClr val="008000"/>
                </a:solidFill>
                <a:effectLst>
                  <a:outerShdw blurRad="38100" dist="38100" dir="2700000" algn="tl">
                    <a:srgbClr val="000000"/>
                  </a:outerShdw>
                </a:effectLst>
                <a:latin typeface="宋体" pitchFamily="2" charset="-122"/>
                <a:ea typeface="Arial Unicode MS" pitchFamily="34" charset="-122"/>
                <a:cs typeface="Arial Unicode MS" pitchFamily="34" charset="-122"/>
              </a:rPr>
              <a:t>uses-A</a:t>
            </a:r>
            <a:r>
              <a:rPr lang="en-US" altLang="zh-CN" sz="2000" b="1">
                <a:latin typeface="宋体" pitchFamily="2" charset="-122"/>
                <a:ea typeface="Arial Unicode MS" pitchFamily="34" charset="-122"/>
                <a:cs typeface="Arial Unicode MS" pitchFamily="34" charset="-122"/>
              </a:rPr>
              <a:t>  </a:t>
            </a:r>
            <a:r>
              <a:rPr lang="zh-CN" altLang="en-US" sz="2000" b="1">
                <a:latin typeface="宋体" pitchFamily="2" charset="-122"/>
                <a:ea typeface="Arial Unicode MS" pitchFamily="34" charset="-122"/>
                <a:cs typeface="Arial Unicode MS" pitchFamily="34" charset="-122"/>
              </a:rPr>
              <a:t>一个类部分地使用另一个类。通过类之间成员函数的相互联系，定义友元或对象参数传递实现。</a:t>
            </a:r>
          </a:p>
          <a:p>
            <a:pPr algn="just">
              <a:lnSpc>
                <a:spcPct val="210000"/>
              </a:lnSpc>
            </a:pPr>
            <a:r>
              <a:rPr lang="en-US" altLang="zh-CN" sz="2000" b="1" i="1">
                <a:solidFill>
                  <a:srgbClr val="CC3300"/>
                </a:solidFill>
                <a:effectLst>
                  <a:outerShdw blurRad="38100" dist="38100" dir="2700000" algn="tl">
                    <a:srgbClr val="000000"/>
                  </a:outerShdw>
                </a:effectLst>
                <a:latin typeface="宋体" pitchFamily="2" charset="-122"/>
                <a:ea typeface="Arial Unicode MS" pitchFamily="34" charset="-122"/>
                <a:cs typeface="Arial Unicode MS" pitchFamily="34" charset="-122"/>
              </a:rPr>
              <a:t>is-A</a:t>
            </a:r>
            <a:r>
              <a:rPr lang="en-US" altLang="zh-CN" sz="2000" b="1">
                <a:latin typeface="宋体" pitchFamily="2" charset="-122"/>
                <a:ea typeface="Arial Unicode MS" pitchFamily="34" charset="-122"/>
                <a:cs typeface="Arial Unicode MS" pitchFamily="34" charset="-122"/>
              </a:rPr>
              <a:t>   </a:t>
            </a:r>
            <a:r>
              <a:rPr lang="zh-CN" altLang="en-US" sz="2000" b="1">
                <a:latin typeface="宋体" pitchFamily="2" charset="-122"/>
                <a:ea typeface="Arial Unicode MS" pitchFamily="34" charset="-122"/>
                <a:cs typeface="Arial Unicode MS" pitchFamily="34" charset="-122"/>
              </a:rPr>
              <a:t>机制称为</a:t>
            </a:r>
            <a:r>
              <a:rPr lang="zh-CN" altLang="en-US" sz="2000" b="1">
                <a:latin typeface="Times New Roman"/>
                <a:ea typeface="Arial Unicode MS" pitchFamily="34" charset="-122"/>
                <a:cs typeface="Arial Unicode MS" pitchFamily="34" charset="-122"/>
              </a:rPr>
              <a:t>“</a:t>
            </a:r>
            <a:r>
              <a:rPr lang="zh-CN" altLang="en-US" sz="2000" b="1">
                <a:latin typeface="宋体" pitchFamily="2" charset="-122"/>
                <a:ea typeface="Arial Unicode MS" pitchFamily="34" charset="-122"/>
                <a:cs typeface="Arial Unicode MS" pitchFamily="34" charset="-122"/>
              </a:rPr>
              <a:t>继承</a:t>
            </a:r>
            <a:r>
              <a:rPr lang="zh-CN" altLang="en-US" sz="2000" b="1">
                <a:latin typeface="Times New Roman"/>
                <a:ea typeface="Arial Unicode MS" pitchFamily="34" charset="-122"/>
                <a:cs typeface="Arial Unicode MS" pitchFamily="34" charset="-122"/>
              </a:rPr>
              <a:t>”</a:t>
            </a:r>
            <a:r>
              <a:rPr lang="zh-CN" altLang="en-US" sz="2000" b="1">
                <a:latin typeface="宋体" pitchFamily="2" charset="-122"/>
                <a:ea typeface="Arial Unicode MS" pitchFamily="34" charset="-122"/>
                <a:cs typeface="Arial Unicode MS" pitchFamily="34" charset="-122"/>
              </a:rPr>
              <a:t>。关系具有传递性</a:t>
            </a:r>
            <a:r>
              <a:rPr lang="en-US" altLang="zh-CN" sz="2000" b="1">
                <a:latin typeface="宋体" pitchFamily="2" charset="-122"/>
                <a:ea typeface="Arial Unicode MS" pitchFamily="34" charset="-122"/>
                <a:cs typeface="Arial Unicode MS" pitchFamily="34" charset="-122"/>
              </a:rPr>
              <a:t>,</a:t>
            </a:r>
            <a:r>
              <a:rPr lang="zh-CN" altLang="en-US" sz="2000" b="1">
                <a:latin typeface="宋体" pitchFamily="2" charset="-122"/>
                <a:ea typeface="Arial Unicode MS" pitchFamily="34" charset="-122"/>
                <a:cs typeface="Arial Unicode MS" pitchFamily="34" charset="-122"/>
              </a:rPr>
              <a:t>不具有对称性。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529413"/>
                                        </p:tgtEl>
                                        <p:attrNameLst>
                                          <p:attrName>style.visibility</p:attrName>
                                        </p:attrNameLst>
                                      </p:cBhvr>
                                      <p:to>
                                        <p:strVal val="visible"/>
                                      </p:to>
                                    </p:set>
                                    <p:animEffect transition="in" filter="blinds(vertical)">
                                      <p:cBhvr>
                                        <p:cTn id="7" dur="500"/>
                                        <p:tgtEl>
                                          <p:spTgt spid="529413"/>
                                        </p:tgtEl>
                                      </p:cBhvr>
                                    </p:animEffect>
                                  </p:childTnLst>
                                </p:cTn>
                              </p:par>
                            </p:childTnLst>
                          </p:cTn>
                        </p:par>
                        <p:par>
                          <p:cTn id="8" fill="hold">
                            <p:stCondLst>
                              <p:cond delay="500"/>
                            </p:stCondLst>
                            <p:childTnLst>
                              <p:par>
                                <p:cTn id="9" presetID="5" presetClass="entr" presetSubtype="10" fill="hold" grpId="0" nodeType="afterEffect">
                                  <p:stCondLst>
                                    <p:cond delay="2000"/>
                                  </p:stCondLst>
                                  <p:iterate type="lt">
                                    <p:tmPct val="100000"/>
                                  </p:iterate>
                                  <p:childTnLst>
                                    <p:set>
                                      <p:cBhvr>
                                        <p:cTn id="10" dur="1" fill="hold">
                                          <p:stCondLst>
                                            <p:cond delay="0"/>
                                          </p:stCondLst>
                                        </p:cTn>
                                        <p:tgtEl>
                                          <p:spTgt spid="529414">
                                            <p:txEl>
                                              <p:pRg st="0" end="0"/>
                                            </p:txEl>
                                          </p:spTgt>
                                        </p:tgtEl>
                                        <p:attrNameLst>
                                          <p:attrName>style.visibility</p:attrName>
                                        </p:attrNameLst>
                                      </p:cBhvr>
                                      <p:to>
                                        <p:strVal val="visible"/>
                                      </p:to>
                                    </p:set>
                                    <p:animEffect transition="in" filter="checkerboard(across)">
                                      <p:cBhvr>
                                        <p:cTn id="11" dur="75"/>
                                        <p:tgtEl>
                                          <p:spTgt spid="529414">
                                            <p:txEl>
                                              <p:pRg st="0" end="0"/>
                                            </p:txEl>
                                          </p:spTgt>
                                        </p:tgtEl>
                                      </p:cBhvr>
                                    </p:animEffect>
                                  </p:childTnLst>
                                </p:cTn>
                              </p:par>
                            </p:childTnLst>
                          </p:cTn>
                        </p:par>
                        <p:par>
                          <p:cTn id="12" fill="hold">
                            <p:stCondLst>
                              <p:cond delay="3775"/>
                            </p:stCondLst>
                            <p:childTnLst>
                              <p:par>
                                <p:cTn id="13" presetID="5" presetClass="entr" presetSubtype="10" fill="hold" grpId="0" nodeType="afterEffect">
                                  <p:stCondLst>
                                    <p:cond delay="2000"/>
                                  </p:stCondLst>
                                  <p:iterate type="lt">
                                    <p:tmPct val="100000"/>
                                  </p:iterate>
                                  <p:childTnLst>
                                    <p:set>
                                      <p:cBhvr>
                                        <p:cTn id="14" dur="1" fill="hold">
                                          <p:stCondLst>
                                            <p:cond delay="0"/>
                                          </p:stCondLst>
                                        </p:cTn>
                                        <p:tgtEl>
                                          <p:spTgt spid="529414">
                                            <p:txEl>
                                              <p:pRg st="1" end="1"/>
                                            </p:txEl>
                                          </p:spTgt>
                                        </p:tgtEl>
                                        <p:attrNameLst>
                                          <p:attrName>style.visibility</p:attrName>
                                        </p:attrNameLst>
                                      </p:cBhvr>
                                      <p:to>
                                        <p:strVal val="visible"/>
                                      </p:to>
                                    </p:set>
                                    <p:animEffect transition="in" filter="checkerboard(across)">
                                      <p:cBhvr>
                                        <p:cTn id="15" dur="75"/>
                                        <p:tgtEl>
                                          <p:spTgt spid="529414">
                                            <p:txEl>
                                              <p:pRg st="1" end="1"/>
                                            </p:txEl>
                                          </p:spTgt>
                                        </p:tgtEl>
                                      </p:cBhvr>
                                    </p:animEffect>
                                  </p:childTnLst>
                                </p:cTn>
                              </p:par>
                            </p:childTnLst>
                          </p:cTn>
                        </p:par>
                        <p:par>
                          <p:cTn id="16" fill="hold">
                            <p:stCondLst>
                              <p:cond delay="10650"/>
                            </p:stCondLst>
                            <p:childTnLst>
                              <p:par>
                                <p:cTn id="17" presetID="5" presetClass="entr" presetSubtype="10" fill="hold" grpId="0" nodeType="afterEffect">
                                  <p:stCondLst>
                                    <p:cond delay="2000"/>
                                  </p:stCondLst>
                                  <p:iterate type="lt">
                                    <p:tmPct val="100000"/>
                                  </p:iterate>
                                  <p:childTnLst>
                                    <p:set>
                                      <p:cBhvr>
                                        <p:cTn id="18" dur="1" fill="hold">
                                          <p:stCondLst>
                                            <p:cond delay="0"/>
                                          </p:stCondLst>
                                        </p:cTn>
                                        <p:tgtEl>
                                          <p:spTgt spid="529414">
                                            <p:txEl>
                                              <p:pRg st="2" end="2"/>
                                            </p:txEl>
                                          </p:spTgt>
                                        </p:tgtEl>
                                        <p:attrNameLst>
                                          <p:attrName>style.visibility</p:attrName>
                                        </p:attrNameLst>
                                      </p:cBhvr>
                                      <p:to>
                                        <p:strVal val="visible"/>
                                      </p:to>
                                    </p:set>
                                    <p:animEffect transition="in" filter="checkerboard(across)">
                                      <p:cBhvr>
                                        <p:cTn id="19" dur="75"/>
                                        <p:tgtEl>
                                          <p:spTgt spid="529414">
                                            <p:txEl>
                                              <p:pRg st="2" end="2"/>
                                            </p:txEl>
                                          </p:spTgt>
                                        </p:tgtEl>
                                      </p:cBhvr>
                                    </p:animEffect>
                                  </p:childTnLst>
                                </p:cTn>
                              </p:par>
                            </p:childTnLst>
                          </p:cTn>
                        </p:par>
                        <p:par>
                          <p:cTn id="20" fill="hold">
                            <p:stCondLst>
                              <p:cond delay="16250"/>
                            </p:stCondLst>
                            <p:childTnLst>
                              <p:par>
                                <p:cTn id="21" presetID="5" presetClass="entr" presetSubtype="10" fill="hold" grpId="0" nodeType="afterEffect">
                                  <p:stCondLst>
                                    <p:cond delay="2000"/>
                                  </p:stCondLst>
                                  <p:iterate type="lt">
                                    <p:tmPct val="100000"/>
                                  </p:iterate>
                                  <p:childTnLst>
                                    <p:set>
                                      <p:cBhvr>
                                        <p:cTn id="22" dur="1" fill="hold">
                                          <p:stCondLst>
                                            <p:cond delay="0"/>
                                          </p:stCondLst>
                                        </p:cTn>
                                        <p:tgtEl>
                                          <p:spTgt spid="529414">
                                            <p:txEl>
                                              <p:pRg st="3" end="3"/>
                                            </p:txEl>
                                          </p:spTgt>
                                        </p:tgtEl>
                                        <p:attrNameLst>
                                          <p:attrName>style.visibility</p:attrName>
                                        </p:attrNameLst>
                                      </p:cBhvr>
                                      <p:to>
                                        <p:strVal val="visible"/>
                                      </p:to>
                                    </p:set>
                                    <p:animEffect transition="in" filter="checkerboard(across)">
                                      <p:cBhvr>
                                        <p:cTn id="23" dur="75"/>
                                        <p:tgtEl>
                                          <p:spTgt spid="5294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413" grpId="0" autoUpdateAnimBg="0"/>
      <p:bldP spid="529414" grpId="0" build="p" autoUpdateAnimBg="0" advAuto="200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Text Box 2"/>
          <p:cNvSpPr txBox="1">
            <a:spLocks noChangeArrowheads="1"/>
          </p:cNvSpPr>
          <p:nvPr/>
        </p:nvSpPr>
        <p:spPr bwMode="auto">
          <a:xfrm>
            <a:off x="441325" y="260350"/>
            <a:ext cx="4206875" cy="6134100"/>
          </a:xfrm>
          <a:prstGeom prst="rect">
            <a:avLst/>
          </a:prstGeom>
          <a:noFill/>
          <a:ln w="9525">
            <a:noFill/>
            <a:miter lim="800000"/>
            <a:headEnd/>
            <a:tailEnd/>
          </a:ln>
          <a:effectLst/>
        </p:spPr>
        <p:txBody>
          <a:bodyPr>
            <a:spAutoFit/>
          </a:bodyPr>
          <a:lstStyle/>
          <a:p>
            <a:pPr algn="just"/>
            <a:r>
              <a:rPr lang="en-US" altLang="zh-CN" sz="1800" b="1"/>
              <a:t>#include&lt;iostream&gt;</a:t>
            </a:r>
          </a:p>
          <a:p>
            <a:pPr algn="just"/>
            <a:r>
              <a:rPr lang="en-US" altLang="zh-CN" sz="1800" b="1"/>
              <a:t>using namespace std ;</a:t>
            </a:r>
          </a:p>
          <a:p>
            <a:pPr algn="just"/>
            <a:r>
              <a:rPr lang="en-US" altLang="zh-CN" sz="1800" b="1"/>
              <a:t>class A</a:t>
            </a:r>
          </a:p>
          <a:p>
            <a:pPr algn="just"/>
            <a:r>
              <a:rPr lang="en-US" altLang="zh-CN" sz="1800" b="1"/>
              <a:t>{ public: 	 A(){ x=1; }</a:t>
            </a:r>
          </a:p>
          <a:p>
            <a:pPr algn="just"/>
            <a:r>
              <a:rPr lang="en-US" altLang="zh-CN" sz="1800" b="1"/>
              <a:t>	 int out() {return x ; }</a:t>
            </a:r>
          </a:p>
          <a:p>
            <a:pPr algn="just"/>
            <a:r>
              <a:rPr lang="en-US" altLang="zh-CN" sz="1800" b="1"/>
              <a:t>	 void addX() { x++; }</a:t>
            </a:r>
          </a:p>
          <a:p>
            <a:pPr algn="just"/>
            <a:r>
              <a:rPr lang="en-US" altLang="zh-CN" sz="1800" b="1"/>
              <a:t>   private: int x ;</a:t>
            </a:r>
          </a:p>
          <a:p>
            <a:pPr algn="just"/>
            <a:r>
              <a:rPr lang="en-US" altLang="zh-CN" sz="1800" b="1"/>
              <a:t>} ;</a:t>
            </a:r>
          </a:p>
          <a:p>
            <a:pPr algn="just"/>
            <a:r>
              <a:rPr lang="en-US" altLang="zh-CN" sz="1800" b="1"/>
              <a:t>class B : public A</a:t>
            </a:r>
          </a:p>
          <a:p>
            <a:pPr algn="just"/>
            <a:r>
              <a:rPr lang="en-US" altLang="zh-CN" sz="1800" b="1"/>
              <a:t>{ public:	B(){ y=1; }</a:t>
            </a:r>
          </a:p>
          <a:p>
            <a:pPr algn="just"/>
            <a:r>
              <a:rPr lang="en-US" altLang="zh-CN" sz="1800" b="1"/>
              <a:t>	int out() {return y ; }</a:t>
            </a:r>
          </a:p>
          <a:p>
            <a:pPr algn="just"/>
            <a:r>
              <a:rPr lang="en-US" altLang="zh-CN" sz="1800" b="1"/>
              <a:t>	void addY() { y++; }</a:t>
            </a:r>
          </a:p>
          <a:p>
            <a:pPr algn="just"/>
            <a:r>
              <a:rPr lang="en-US" altLang="zh-CN" sz="1800" b="1"/>
              <a:t>  private:	int y ;</a:t>
            </a:r>
          </a:p>
          <a:p>
            <a:pPr algn="just"/>
            <a:r>
              <a:rPr lang="en-US" altLang="zh-CN" sz="1800" b="1"/>
              <a:t>} ;</a:t>
            </a:r>
          </a:p>
          <a:p>
            <a:pPr algn="just"/>
            <a:r>
              <a:rPr lang="en-US" altLang="zh-CN" sz="1800" b="1"/>
              <a:t>int main()</a:t>
            </a:r>
          </a:p>
          <a:p>
            <a:pPr algn="l"/>
            <a:r>
              <a:rPr lang="en-US" altLang="zh-CN" sz="1800" b="1"/>
              <a:t>{ A a ;</a:t>
            </a:r>
          </a:p>
          <a:p>
            <a:pPr algn="l"/>
            <a:r>
              <a:rPr lang="en-US" altLang="zh-CN" sz="1800" b="1"/>
              <a:t>   cout &lt;&lt; "a.x=" &lt;&lt; a.out() &lt;&lt; endl ;</a:t>
            </a:r>
          </a:p>
          <a:p>
            <a:pPr algn="l"/>
            <a:r>
              <a:rPr lang="en-US" altLang="zh-CN" sz="1800" b="1"/>
              <a:t>   B b ;</a:t>
            </a:r>
          </a:p>
          <a:p>
            <a:pPr algn="l"/>
            <a:r>
              <a:rPr lang="en-US" altLang="zh-CN" sz="1800" b="1"/>
              <a:t>   b.addX() ;    b.addY() ;</a:t>
            </a:r>
          </a:p>
          <a:p>
            <a:pPr algn="l"/>
            <a:r>
              <a:rPr lang="en-US" altLang="zh-CN" sz="1800" b="1"/>
              <a:t>   cout &lt;&lt; "b.x=" &lt;&lt; b.A::out() &lt;&lt; endl ;</a:t>
            </a:r>
          </a:p>
          <a:p>
            <a:pPr algn="l"/>
            <a:r>
              <a:rPr lang="en-US" altLang="zh-CN" sz="1800" b="1"/>
              <a:t>   cout &lt;&lt; "b.y=" &lt;&lt; b.out() &lt;&lt; endl ;</a:t>
            </a:r>
          </a:p>
          <a:p>
            <a:pPr algn="l"/>
            <a:r>
              <a:rPr lang="en-US" altLang="zh-CN" sz="1800" b="1"/>
              <a:t>}</a:t>
            </a:r>
          </a:p>
        </p:txBody>
      </p:sp>
      <p:sp>
        <p:nvSpPr>
          <p:cNvPr id="557059" name="Rectangle 3"/>
          <p:cNvSpPr>
            <a:spLocks noChangeArrowheads="1"/>
          </p:cNvSpPr>
          <p:nvPr/>
        </p:nvSpPr>
        <p:spPr bwMode="auto">
          <a:xfrm>
            <a:off x="5398612" y="438150"/>
            <a:ext cx="3299301" cy="430887"/>
          </a:xfrm>
          <a:prstGeom prst="rect">
            <a:avLst/>
          </a:prstGeom>
          <a:noFill/>
          <a:ln w="9525">
            <a:noFill/>
            <a:miter lim="800000"/>
            <a:headEnd/>
            <a:tailEnd/>
          </a:ln>
          <a:effectLst/>
        </p:spPr>
        <p:txBody>
          <a:bodyPr wrap="none">
            <a:spAutoFit/>
          </a:bodyPr>
          <a:lstStyle/>
          <a:p>
            <a:pPr algn="r">
              <a:lnSpc>
                <a:spcPct val="110000"/>
              </a:lnSpc>
            </a:pPr>
            <a:r>
              <a:rPr lang="zh-CN" altLang="en-US" sz="2000" b="1" i="1" dirty="0">
                <a:solidFill>
                  <a:srgbClr val="008000"/>
                </a:solidFill>
              </a:rPr>
              <a:t>例</a:t>
            </a:r>
            <a:r>
              <a:rPr lang="en-US" altLang="zh-CN" sz="2000" b="1" i="1" dirty="0">
                <a:solidFill>
                  <a:srgbClr val="008000"/>
                </a:solidFill>
              </a:rPr>
              <a:t>8-3  </a:t>
            </a:r>
            <a:r>
              <a:rPr lang="zh-CN" altLang="en-US" sz="2000" b="1" i="1" dirty="0">
                <a:solidFill>
                  <a:srgbClr val="008000"/>
                </a:solidFill>
              </a:rPr>
              <a:t>私有数据成员的测试 </a:t>
            </a:r>
            <a:endParaRPr lang="zh-CN" altLang="en-US" sz="1800" dirty="0"/>
          </a:p>
        </p:txBody>
      </p:sp>
      <p:grpSp>
        <p:nvGrpSpPr>
          <p:cNvPr id="557060" name="Group 4"/>
          <p:cNvGrpSpPr>
            <a:grpSpLocks/>
          </p:cNvGrpSpPr>
          <p:nvPr/>
        </p:nvGrpSpPr>
        <p:grpSpPr bwMode="auto">
          <a:xfrm>
            <a:off x="5927725" y="1423988"/>
            <a:ext cx="2166938" cy="1600200"/>
            <a:chOff x="3915" y="1392"/>
            <a:chExt cx="1365" cy="1008"/>
          </a:xfrm>
        </p:grpSpPr>
        <p:sp>
          <p:nvSpPr>
            <p:cNvPr id="557061" name="Rectangle 5"/>
            <p:cNvSpPr>
              <a:spLocks noChangeArrowheads="1"/>
            </p:cNvSpPr>
            <p:nvPr/>
          </p:nvSpPr>
          <p:spPr bwMode="auto">
            <a:xfrm>
              <a:off x="3936" y="2100"/>
              <a:ext cx="1344" cy="300"/>
            </a:xfrm>
            <a:prstGeom prst="rect">
              <a:avLst/>
            </a:prstGeom>
            <a:solidFill>
              <a:srgbClr val="CCFF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 : public  A</a:t>
              </a:r>
            </a:p>
          </p:txBody>
        </p:sp>
        <p:sp>
          <p:nvSpPr>
            <p:cNvPr id="557062" name="Rectangle 6"/>
            <p:cNvSpPr>
              <a:spLocks noChangeArrowheads="1"/>
            </p:cNvSpPr>
            <p:nvPr/>
          </p:nvSpPr>
          <p:spPr bwMode="auto">
            <a:xfrm>
              <a:off x="3915" y="1392"/>
              <a:ext cx="1365" cy="348"/>
            </a:xfrm>
            <a:prstGeom prst="rect">
              <a:avLst/>
            </a:prstGeom>
            <a:solidFill>
              <a:srgbClr val="FFCC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A </a:t>
              </a:r>
            </a:p>
          </p:txBody>
        </p:sp>
        <p:sp>
          <p:nvSpPr>
            <p:cNvPr id="557063" name="Line 7"/>
            <p:cNvSpPr>
              <a:spLocks noChangeShapeType="1"/>
            </p:cNvSpPr>
            <p:nvPr/>
          </p:nvSpPr>
          <p:spPr bwMode="auto">
            <a:xfrm flipH="1">
              <a:off x="4596" y="1728"/>
              <a:ext cx="0" cy="358"/>
            </a:xfrm>
            <a:prstGeom prst="line">
              <a:avLst/>
            </a:prstGeom>
            <a:noFill/>
            <a:ln w="38100">
              <a:solidFill>
                <a:schemeClr val="tx1"/>
              </a:solidFill>
              <a:round/>
              <a:headEnd type="stealth" w="med" len="lg"/>
              <a:tailEnd type="none" w="med"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557064" name="Oval 8"/>
          <p:cNvSpPr>
            <a:spLocks noChangeArrowheads="1"/>
          </p:cNvSpPr>
          <p:nvPr/>
        </p:nvSpPr>
        <p:spPr bwMode="auto">
          <a:xfrm>
            <a:off x="609600" y="1916113"/>
            <a:ext cx="1676400" cy="381000"/>
          </a:xfrm>
          <a:prstGeom prst="ellipse">
            <a:avLst/>
          </a:prstGeom>
          <a:noFill/>
          <a:ln w="19050">
            <a:solidFill>
              <a:srgbClr val="FF3300"/>
            </a:solidFill>
            <a:round/>
            <a:headEnd/>
            <a:tailEnd/>
          </a:ln>
          <a:effectLst/>
        </p:spPr>
        <p:txBody>
          <a:bodyPr wrap="none" anchor="ctr"/>
          <a:lstStyle/>
          <a:p>
            <a:endParaRPr lang="zh-CN" altLang="en-US"/>
          </a:p>
        </p:txBody>
      </p:sp>
      <p:sp>
        <p:nvSpPr>
          <p:cNvPr id="557065" name="Oval 9"/>
          <p:cNvSpPr>
            <a:spLocks noChangeArrowheads="1"/>
          </p:cNvSpPr>
          <p:nvPr/>
        </p:nvSpPr>
        <p:spPr bwMode="auto">
          <a:xfrm>
            <a:off x="5638800" y="5516563"/>
            <a:ext cx="1524000" cy="609600"/>
          </a:xfrm>
          <a:prstGeom prst="ellipse">
            <a:avLst/>
          </a:prstGeom>
          <a:noFill/>
          <a:ln w="19050">
            <a:solidFill>
              <a:srgbClr val="FF3300"/>
            </a:solidFill>
            <a:round/>
            <a:headEnd/>
            <a:tailEnd/>
          </a:ln>
          <a:effectLst/>
        </p:spPr>
        <p:txBody>
          <a:bodyPr wrap="none" anchor="ctr"/>
          <a:lstStyle/>
          <a:p>
            <a:endParaRPr lang="zh-CN" altLang="en-US"/>
          </a:p>
        </p:txBody>
      </p:sp>
      <p:sp>
        <p:nvSpPr>
          <p:cNvPr id="557066" name="Text Box 10"/>
          <p:cNvSpPr txBox="1">
            <a:spLocks noChangeArrowheads="1"/>
          </p:cNvSpPr>
          <p:nvPr/>
        </p:nvSpPr>
        <p:spPr bwMode="auto">
          <a:xfrm>
            <a:off x="2362200" y="3373438"/>
            <a:ext cx="3733800" cy="1330325"/>
          </a:xfrm>
          <a:prstGeom prst="rect">
            <a:avLst/>
          </a:prstGeom>
          <a:gradFill rotWithShape="0">
            <a:gsLst>
              <a:gs pos="0">
                <a:srgbClr val="FFFFFF"/>
              </a:gs>
              <a:gs pos="100000">
                <a:srgbClr val="FF9966"/>
              </a:gs>
            </a:gsLst>
            <a:lin ang="5400000" scaled="1"/>
          </a:gradFill>
          <a:ln w="9525">
            <a:noFill/>
            <a:miter lim="800000"/>
            <a:headEnd/>
            <a:tailEnd/>
          </a:ln>
          <a:effectLst/>
          <a:scene3d>
            <a:camera prst="legacyPerspectiveBottom"/>
            <a:lightRig rig="legacyFlat3" dir="t"/>
          </a:scene3d>
          <a:sp3d extrusionH="887400" prstMaterial="legacyMatte">
            <a:bevelT w="13500" h="13500" prst="angle"/>
            <a:bevelB w="13500" h="13500" prst="angle"/>
            <a:extrusionClr>
              <a:srgbClr val="FF9966"/>
            </a:extrusionClr>
          </a:sp3d>
        </p:spPr>
        <p:txBody>
          <a:bodyPr>
            <a:spAutoFit/>
            <a:flatTx/>
          </a:bodyPr>
          <a:lstStyle/>
          <a:p>
            <a:pPr>
              <a:lnSpc>
                <a:spcPct val="150000"/>
              </a:lnSpc>
            </a:pPr>
            <a:r>
              <a:rPr lang="zh-CN" altLang="en-US" sz="1800" b="1">
                <a:ea typeface="Arial Unicode MS" pitchFamily="34" charset="-122"/>
                <a:cs typeface="Arial Unicode MS" pitchFamily="34" charset="-122"/>
              </a:rPr>
              <a:t>基类的私有数据成员</a:t>
            </a:r>
          </a:p>
          <a:p>
            <a:pPr>
              <a:lnSpc>
                <a:spcPct val="150000"/>
              </a:lnSpc>
            </a:pPr>
            <a:r>
              <a:rPr lang="zh-CN" altLang="en-US" sz="1800" b="1">
                <a:ea typeface="Arial Unicode MS" pitchFamily="34" charset="-122"/>
                <a:cs typeface="Arial Unicode MS" pitchFamily="34" charset="-122"/>
              </a:rPr>
              <a:t>不能在派生类中直接访问</a:t>
            </a:r>
          </a:p>
          <a:p>
            <a:pPr>
              <a:lnSpc>
                <a:spcPct val="150000"/>
              </a:lnSpc>
            </a:pPr>
            <a:r>
              <a:rPr lang="zh-CN" altLang="en-US" sz="1800" b="1">
                <a:ea typeface="Arial Unicode MS" pitchFamily="34" charset="-122"/>
                <a:cs typeface="Arial Unicode MS" pitchFamily="34" charset="-122"/>
              </a:rPr>
              <a:t>但派生类对象建立私有数据空间</a:t>
            </a:r>
          </a:p>
        </p:txBody>
      </p:sp>
      <p:grpSp>
        <p:nvGrpSpPr>
          <p:cNvPr id="557067" name="Group 11"/>
          <p:cNvGrpSpPr>
            <a:grpSpLocks/>
          </p:cNvGrpSpPr>
          <p:nvPr/>
        </p:nvGrpSpPr>
        <p:grpSpPr bwMode="auto">
          <a:xfrm>
            <a:off x="5638800" y="5156200"/>
            <a:ext cx="2819400" cy="838200"/>
            <a:chOff x="3552" y="3312"/>
            <a:chExt cx="1776" cy="528"/>
          </a:xfrm>
        </p:grpSpPr>
        <p:sp>
          <p:nvSpPr>
            <p:cNvPr id="557068" name="Rectangle 12"/>
            <p:cNvSpPr>
              <a:spLocks noChangeArrowheads="1"/>
            </p:cNvSpPr>
            <p:nvPr/>
          </p:nvSpPr>
          <p:spPr bwMode="auto">
            <a:xfrm>
              <a:off x="3840" y="3312"/>
              <a:ext cx="528" cy="224"/>
            </a:xfrm>
            <a:prstGeom prst="rect">
              <a:avLst/>
            </a:prstGeom>
            <a:solidFill>
              <a:srgbClr val="FF99FF"/>
            </a:solidFill>
            <a:ln w="9525">
              <a:solidFill>
                <a:schemeClr val="tx1"/>
              </a:solidFill>
              <a:miter lim="800000"/>
              <a:headEnd/>
              <a:tailEnd/>
            </a:ln>
            <a:effectLst/>
          </p:spPr>
          <p:txBody>
            <a:bodyPr/>
            <a:lstStyle/>
            <a:p>
              <a:pPr>
                <a:spcBef>
                  <a:spcPct val="20000"/>
                </a:spcBef>
                <a:buClr>
                  <a:schemeClr val="tx2"/>
                </a:buClr>
                <a:buFont typeface="Wingdings" pitchFamily="2" charset="2"/>
                <a:buNone/>
              </a:pPr>
              <a:r>
                <a:rPr lang="en-US" altLang="zh-CN" sz="1600" b="1" i="1"/>
                <a:t> </a:t>
              </a:r>
            </a:p>
          </p:txBody>
        </p:sp>
        <p:sp>
          <p:nvSpPr>
            <p:cNvPr id="557069" name="Rectangle 13"/>
            <p:cNvSpPr>
              <a:spLocks noChangeArrowheads="1"/>
            </p:cNvSpPr>
            <p:nvPr/>
          </p:nvSpPr>
          <p:spPr bwMode="auto">
            <a:xfrm>
              <a:off x="4800" y="3616"/>
              <a:ext cx="528" cy="224"/>
            </a:xfrm>
            <a:prstGeom prst="rect">
              <a:avLst/>
            </a:prstGeom>
            <a:solidFill>
              <a:srgbClr val="CCFFFF"/>
            </a:solidFill>
            <a:ln w="9525">
              <a:solidFill>
                <a:schemeClr val="tx1"/>
              </a:solidFill>
              <a:miter lim="800000"/>
              <a:headEnd/>
              <a:tailEnd/>
            </a:ln>
            <a:effectLst/>
          </p:spPr>
          <p:txBody>
            <a:bodyPr/>
            <a:lstStyle/>
            <a:p>
              <a:pPr>
                <a:spcBef>
                  <a:spcPct val="20000"/>
                </a:spcBef>
                <a:buClr>
                  <a:schemeClr val="tx2"/>
                </a:buClr>
                <a:buFont typeface="Wingdings" pitchFamily="2" charset="2"/>
                <a:buNone/>
              </a:pPr>
              <a:endParaRPr lang="zh-CN" altLang="zh-CN" sz="1600" b="1" i="1"/>
            </a:p>
          </p:txBody>
        </p:sp>
        <p:sp>
          <p:nvSpPr>
            <p:cNvPr id="557070" name="Rectangle 14"/>
            <p:cNvSpPr>
              <a:spLocks noChangeArrowheads="1"/>
            </p:cNvSpPr>
            <p:nvPr/>
          </p:nvSpPr>
          <p:spPr bwMode="auto">
            <a:xfrm>
              <a:off x="3840" y="3616"/>
              <a:ext cx="528" cy="224"/>
            </a:xfrm>
            <a:prstGeom prst="rect">
              <a:avLst/>
            </a:prstGeom>
            <a:gradFill rotWithShape="0">
              <a:gsLst>
                <a:gs pos="0">
                  <a:srgbClr val="FFFFFF"/>
                </a:gs>
                <a:gs pos="50000">
                  <a:srgbClr val="FF99FF"/>
                </a:gs>
                <a:gs pos="100000">
                  <a:srgbClr val="FFFFFF"/>
                </a:gs>
              </a:gsLst>
              <a:lin ang="5400000" scaled="1"/>
            </a:gradFill>
            <a:ln w="9525">
              <a:solidFill>
                <a:schemeClr val="tx1"/>
              </a:solidFill>
              <a:prstDash val="dash"/>
              <a:miter lim="800000"/>
              <a:headEnd/>
              <a:tailEnd/>
            </a:ln>
            <a:effectLst/>
          </p:spPr>
          <p:txBody>
            <a:bodyPr/>
            <a:lstStyle/>
            <a:p>
              <a:pPr>
                <a:spcBef>
                  <a:spcPct val="20000"/>
                </a:spcBef>
                <a:buClr>
                  <a:schemeClr val="tx2"/>
                </a:buClr>
                <a:buFont typeface="Wingdings" pitchFamily="2" charset="2"/>
                <a:buNone/>
              </a:pPr>
              <a:endParaRPr lang="zh-CN" altLang="zh-CN" sz="1600" b="1" i="1"/>
            </a:p>
          </p:txBody>
        </p:sp>
        <p:sp>
          <p:nvSpPr>
            <p:cNvPr id="557071" name="Text Box 15"/>
            <p:cNvSpPr txBox="1">
              <a:spLocks noChangeArrowheads="1"/>
            </p:cNvSpPr>
            <p:nvPr/>
          </p:nvSpPr>
          <p:spPr bwMode="auto">
            <a:xfrm>
              <a:off x="3552" y="3615"/>
              <a:ext cx="276" cy="212"/>
            </a:xfrm>
            <a:prstGeom prst="rect">
              <a:avLst/>
            </a:prstGeom>
            <a:noFill/>
            <a:ln w="9525">
              <a:noFill/>
              <a:miter lim="800000"/>
              <a:headEnd/>
              <a:tailEnd/>
            </a:ln>
            <a:effectLst/>
          </p:spPr>
          <p:txBody>
            <a:bodyPr wrap="none">
              <a:spAutoFit/>
            </a:bodyPr>
            <a:lstStyle/>
            <a:p>
              <a:pPr algn="l"/>
              <a:r>
                <a:rPr lang="en-US" altLang="zh-CN" sz="1600" b="1" i="1"/>
                <a:t>b.x</a:t>
              </a:r>
            </a:p>
          </p:txBody>
        </p:sp>
        <p:sp>
          <p:nvSpPr>
            <p:cNvPr id="557072" name="Text Box 16"/>
            <p:cNvSpPr txBox="1">
              <a:spLocks noChangeArrowheads="1"/>
            </p:cNvSpPr>
            <p:nvPr/>
          </p:nvSpPr>
          <p:spPr bwMode="auto">
            <a:xfrm>
              <a:off x="3552" y="3327"/>
              <a:ext cx="276" cy="212"/>
            </a:xfrm>
            <a:prstGeom prst="rect">
              <a:avLst/>
            </a:prstGeom>
            <a:noFill/>
            <a:ln w="9525">
              <a:noFill/>
              <a:miter lim="800000"/>
              <a:headEnd/>
              <a:tailEnd/>
            </a:ln>
            <a:effectLst/>
          </p:spPr>
          <p:txBody>
            <a:bodyPr wrap="none">
              <a:spAutoFit/>
            </a:bodyPr>
            <a:lstStyle/>
            <a:p>
              <a:pPr algn="l"/>
              <a:r>
                <a:rPr lang="en-US" altLang="zh-CN" sz="1600" b="1" i="1"/>
                <a:t>a.x</a:t>
              </a:r>
            </a:p>
          </p:txBody>
        </p:sp>
        <p:sp>
          <p:nvSpPr>
            <p:cNvPr id="557073" name="Text Box 17"/>
            <p:cNvSpPr txBox="1">
              <a:spLocks noChangeArrowheads="1"/>
            </p:cNvSpPr>
            <p:nvPr/>
          </p:nvSpPr>
          <p:spPr bwMode="auto">
            <a:xfrm>
              <a:off x="4524" y="3628"/>
              <a:ext cx="269" cy="212"/>
            </a:xfrm>
            <a:prstGeom prst="rect">
              <a:avLst/>
            </a:prstGeom>
            <a:noFill/>
            <a:ln w="9525">
              <a:noFill/>
              <a:miter lim="800000"/>
              <a:headEnd/>
              <a:tailEnd/>
            </a:ln>
            <a:effectLst/>
          </p:spPr>
          <p:txBody>
            <a:bodyPr wrap="none">
              <a:spAutoFit/>
            </a:bodyPr>
            <a:lstStyle/>
            <a:p>
              <a:pPr algn="l"/>
              <a:r>
                <a:rPr lang="en-US" altLang="zh-CN" sz="1600" b="1" i="1"/>
                <a:t>b.y</a:t>
              </a:r>
            </a:p>
          </p:txBody>
        </p:sp>
      </p:grpSp>
      <p:sp>
        <p:nvSpPr>
          <p:cNvPr id="557074" name="Rectangle 18"/>
          <p:cNvSpPr>
            <a:spLocks noGrp="1" noChangeArrowheads="1"/>
          </p:cNvSpPr>
          <p:nvPr>
            <p:ph type="title" idx="4294967295"/>
          </p:nvPr>
        </p:nvSpPr>
        <p:spPr>
          <a:xfrm>
            <a:off x="838200" y="477838"/>
            <a:ext cx="7543800" cy="1143000"/>
          </a:xfrm>
          <a:prstGeom prst="rect">
            <a:avLst/>
          </a:prstGeom>
        </p:spPr>
        <p:txBody>
          <a:bodyPr/>
          <a:lstStyle/>
          <a:p>
            <a:r>
              <a:rPr lang="en-US" altLang="zh-CN" sz="100" dirty="0">
                <a:solidFill>
                  <a:schemeClr val="bg1"/>
                </a:solidFill>
                <a:latin typeface="宋体" pitchFamily="2" charset="-122"/>
              </a:rPr>
              <a:t>8.2.1  </a:t>
            </a:r>
            <a:r>
              <a:rPr lang="zh-CN" altLang="en-US" sz="100" dirty="0">
                <a:solidFill>
                  <a:schemeClr val="bg1"/>
                </a:solidFill>
                <a:latin typeface="宋体" pitchFamily="2" charset="-122"/>
              </a:rPr>
              <a:t>访问控制</a:t>
            </a:r>
            <a:endParaRPr lang="zh-CN" altLang="en-US" sz="1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57059"/>
                                        </p:tgtEl>
                                        <p:attrNameLst>
                                          <p:attrName>style.visibility</p:attrName>
                                        </p:attrNameLst>
                                      </p:cBhvr>
                                      <p:to>
                                        <p:strVal val="visible"/>
                                      </p:to>
                                    </p:set>
                                    <p:animEffect transition="in" filter="checkerboard(across)">
                                      <p:cBhvr>
                                        <p:cTn id="7" dur="500"/>
                                        <p:tgtEl>
                                          <p:spTgt spid="55705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557058"/>
                                        </p:tgtEl>
                                        <p:attrNameLst>
                                          <p:attrName>style.visibility</p:attrName>
                                        </p:attrNameLst>
                                      </p:cBhvr>
                                      <p:to>
                                        <p:strVal val="visible"/>
                                      </p:to>
                                    </p:set>
                                    <p:animEffect transition="in" filter="checkerboard(down)">
                                      <p:cBhvr>
                                        <p:cTn id="12" dur="500"/>
                                        <p:tgtEl>
                                          <p:spTgt spid="55705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57060"/>
                                        </p:tgtEl>
                                        <p:attrNameLst>
                                          <p:attrName>style.visibility</p:attrName>
                                        </p:attrNameLst>
                                      </p:cBhvr>
                                      <p:to>
                                        <p:strVal val="visible"/>
                                      </p:to>
                                    </p:set>
                                    <p:animEffect transition="in" filter="blinds(horizontal)">
                                      <p:cBhvr>
                                        <p:cTn id="17" dur="500"/>
                                        <p:tgtEl>
                                          <p:spTgt spid="55706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57067"/>
                                        </p:tgtEl>
                                        <p:attrNameLst>
                                          <p:attrName>style.visibility</p:attrName>
                                        </p:attrNameLst>
                                      </p:cBhvr>
                                      <p:to>
                                        <p:strVal val="visible"/>
                                      </p:to>
                                    </p:set>
                                    <p:animEffect transition="in" filter="blinds(horizontal)">
                                      <p:cBhvr>
                                        <p:cTn id="22" dur="500"/>
                                        <p:tgtEl>
                                          <p:spTgt spid="55706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557064"/>
                                        </p:tgtEl>
                                        <p:attrNameLst>
                                          <p:attrName>style.visibility</p:attrName>
                                        </p:attrNameLst>
                                      </p:cBhvr>
                                      <p:to>
                                        <p:strVal val="visible"/>
                                      </p:to>
                                    </p:set>
                                    <p:animEffect transition="in" filter="box(out)">
                                      <p:cBhvr>
                                        <p:cTn id="27" dur="500"/>
                                        <p:tgtEl>
                                          <p:spTgt spid="557064"/>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557065"/>
                                        </p:tgtEl>
                                        <p:attrNameLst>
                                          <p:attrName>style.visibility</p:attrName>
                                        </p:attrNameLst>
                                      </p:cBhvr>
                                      <p:to>
                                        <p:strVal val="visible"/>
                                      </p:to>
                                    </p:set>
                                    <p:animEffect transition="in" filter="box(out)">
                                      <p:cBhvr>
                                        <p:cTn id="32" dur="500"/>
                                        <p:tgtEl>
                                          <p:spTgt spid="557065"/>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557066"/>
                                        </p:tgtEl>
                                        <p:attrNameLst>
                                          <p:attrName>style.visibility</p:attrName>
                                        </p:attrNameLst>
                                      </p:cBhvr>
                                      <p:to>
                                        <p:strVal val="visible"/>
                                      </p:to>
                                    </p:set>
                                    <p:animEffect transition="in" filter="box(out)">
                                      <p:cBhvr>
                                        <p:cTn id="37" dur="500"/>
                                        <p:tgtEl>
                                          <p:spTgt spid="5570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7058" grpId="0" autoUpdateAnimBg="0"/>
      <p:bldP spid="557059" grpId="0" autoUpdateAnimBg="0"/>
      <p:bldP spid="557064" grpId="0" animBg="1"/>
      <p:bldP spid="557065" grpId="0" animBg="1"/>
      <p:bldP spid="557066"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Text Box 2"/>
          <p:cNvSpPr txBox="1">
            <a:spLocks noChangeArrowheads="1"/>
          </p:cNvSpPr>
          <p:nvPr/>
        </p:nvSpPr>
        <p:spPr bwMode="auto">
          <a:xfrm>
            <a:off x="441325" y="260350"/>
            <a:ext cx="4206875" cy="6134100"/>
          </a:xfrm>
          <a:prstGeom prst="rect">
            <a:avLst/>
          </a:prstGeom>
          <a:noFill/>
          <a:ln w="9525">
            <a:noFill/>
            <a:miter lim="800000"/>
            <a:headEnd/>
            <a:tailEnd/>
          </a:ln>
          <a:effectLst/>
        </p:spPr>
        <p:txBody>
          <a:bodyPr>
            <a:spAutoFit/>
          </a:bodyPr>
          <a:lstStyle/>
          <a:p>
            <a:pPr algn="just"/>
            <a:r>
              <a:rPr lang="en-US" altLang="zh-CN" sz="1800" b="1"/>
              <a:t>#include&lt;iostream&gt;</a:t>
            </a:r>
          </a:p>
          <a:p>
            <a:pPr algn="just"/>
            <a:r>
              <a:rPr lang="en-US" altLang="zh-CN" sz="1800" b="1"/>
              <a:t>using namespace std ;</a:t>
            </a:r>
          </a:p>
          <a:p>
            <a:pPr algn="just"/>
            <a:r>
              <a:rPr lang="en-US" altLang="zh-CN" sz="1800" b="1"/>
              <a:t>class A</a:t>
            </a:r>
          </a:p>
          <a:p>
            <a:pPr algn="just"/>
            <a:r>
              <a:rPr lang="en-US" altLang="zh-CN" sz="1800" b="1"/>
              <a:t>{ public: 	 A(){ x=1; }</a:t>
            </a:r>
          </a:p>
          <a:p>
            <a:pPr algn="just"/>
            <a:r>
              <a:rPr lang="en-US" altLang="zh-CN" sz="1800" b="1"/>
              <a:t>	 int out() {return x ; }</a:t>
            </a:r>
          </a:p>
          <a:p>
            <a:pPr algn="just"/>
            <a:r>
              <a:rPr lang="en-US" altLang="zh-CN" sz="1800" b="1"/>
              <a:t>	 void addX() { x++; }</a:t>
            </a:r>
          </a:p>
          <a:p>
            <a:pPr algn="just"/>
            <a:r>
              <a:rPr lang="en-US" altLang="zh-CN" sz="1800" b="1"/>
              <a:t>   private: int x ;</a:t>
            </a:r>
          </a:p>
          <a:p>
            <a:pPr algn="just"/>
            <a:r>
              <a:rPr lang="en-US" altLang="zh-CN" sz="1800" b="1"/>
              <a:t>} ;</a:t>
            </a:r>
          </a:p>
          <a:p>
            <a:pPr algn="just"/>
            <a:r>
              <a:rPr lang="en-US" altLang="zh-CN" sz="1800" b="1"/>
              <a:t>class B : public A</a:t>
            </a:r>
          </a:p>
          <a:p>
            <a:pPr algn="just"/>
            <a:r>
              <a:rPr lang="en-US" altLang="zh-CN" sz="1800" b="1"/>
              <a:t>{ public:	B(){ y=1; }</a:t>
            </a:r>
          </a:p>
          <a:p>
            <a:pPr algn="just"/>
            <a:r>
              <a:rPr lang="en-US" altLang="zh-CN" sz="1800" b="1"/>
              <a:t>	int out() {return y ; }</a:t>
            </a:r>
          </a:p>
          <a:p>
            <a:pPr algn="just"/>
            <a:r>
              <a:rPr lang="en-US" altLang="zh-CN" sz="1800" b="1"/>
              <a:t>	void addY() { y++; }</a:t>
            </a:r>
          </a:p>
          <a:p>
            <a:pPr algn="just"/>
            <a:r>
              <a:rPr lang="en-US" altLang="zh-CN" sz="1800" b="1"/>
              <a:t>  private:	int y ;</a:t>
            </a:r>
          </a:p>
          <a:p>
            <a:pPr algn="just"/>
            <a:r>
              <a:rPr lang="en-US" altLang="zh-CN" sz="1800" b="1"/>
              <a:t>} ;</a:t>
            </a:r>
          </a:p>
          <a:p>
            <a:pPr algn="just"/>
            <a:r>
              <a:rPr lang="en-US" altLang="zh-CN" sz="1800" b="1"/>
              <a:t>int main()</a:t>
            </a:r>
          </a:p>
          <a:p>
            <a:pPr algn="just"/>
            <a:r>
              <a:rPr lang="en-US" altLang="zh-CN" sz="1800" b="1"/>
              <a:t>{ A a ;</a:t>
            </a:r>
          </a:p>
          <a:p>
            <a:pPr algn="just"/>
            <a:r>
              <a:rPr lang="en-US" altLang="zh-CN" sz="1800" b="1"/>
              <a:t>   cout &lt;&lt; "a.x=" &lt;&lt; a.out() &lt;&lt; endl ;</a:t>
            </a:r>
          </a:p>
          <a:p>
            <a:pPr algn="just"/>
            <a:r>
              <a:rPr lang="en-US" altLang="zh-CN" sz="1800" b="1"/>
              <a:t>   B b ;</a:t>
            </a:r>
          </a:p>
          <a:p>
            <a:pPr algn="just"/>
            <a:r>
              <a:rPr lang="en-US" altLang="zh-CN" sz="1800" b="1"/>
              <a:t>   b.addX() ;    b.addY() ;</a:t>
            </a:r>
          </a:p>
          <a:p>
            <a:pPr algn="just"/>
            <a:r>
              <a:rPr lang="en-US" altLang="zh-CN" sz="1800" b="1"/>
              <a:t>   cout &lt;&lt; "b.x=" &lt;&lt; b.A::out() &lt;&lt; endl ;</a:t>
            </a:r>
          </a:p>
          <a:p>
            <a:pPr algn="just"/>
            <a:r>
              <a:rPr lang="en-US" altLang="zh-CN" sz="1800" b="1"/>
              <a:t>   cout &lt;&lt; "b.y=" &lt;&lt; b.out() &lt;&lt; endl ;</a:t>
            </a:r>
          </a:p>
          <a:p>
            <a:pPr algn="just"/>
            <a:r>
              <a:rPr lang="en-US" altLang="zh-CN" sz="1800" b="1"/>
              <a:t>}</a:t>
            </a:r>
          </a:p>
        </p:txBody>
      </p:sp>
      <p:grpSp>
        <p:nvGrpSpPr>
          <p:cNvPr id="558084" name="Group 4"/>
          <p:cNvGrpSpPr>
            <a:grpSpLocks/>
          </p:cNvGrpSpPr>
          <p:nvPr/>
        </p:nvGrpSpPr>
        <p:grpSpPr bwMode="auto">
          <a:xfrm>
            <a:off x="5927725" y="1423988"/>
            <a:ext cx="2166938" cy="1600200"/>
            <a:chOff x="3915" y="1392"/>
            <a:chExt cx="1365" cy="1008"/>
          </a:xfrm>
        </p:grpSpPr>
        <p:sp>
          <p:nvSpPr>
            <p:cNvPr id="558085" name="Rectangle 5"/>
            <p:cNvSpPr>
              <a:spLocks noChangeArrowheads="1"/>
            </p:cNvSpPr>
            <p:nvPr/>
          </p:nvSpPr>
          <p:spPr bwMode="auto">
            <a:xfrm>
              <a:off x="3936" y="2100"/>
              <a:ext cx="1344" cy="300"/>
            </a:xfrm>
            <a:prstGeom prst="rect">
              <a:avLst/>
            </a:prstGeom>
            <a:solidFill>
              <a:srgbClr val="CCFF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 : public  A</a:t>
              </a:r>
            </a:p>
          </p:txBody>
        </p:sp>
        <p:sp>
          <p:nvSpPr>
            <p:cNvPr id="558086" name="Rectangle 6"/>
            <p:cNvSpPr>
              <a:spLocks noChangeArrowheads="1"/>
            </p:cNvSpPr>
            <p:nvPr/>
          </p:nvSpPr>
          <p:spPr bwMode="auto">
            <a:xfrm>
              <a:off x="3915" y="1392"/>
              <a:ext cx="1365" cy="348"/>
            </a:xfrm>
            <a:prstGeom prst="rect">
              <a:avLst/>
            </a:prstGeom>
            <a:solidFill>
              <a:srgbClr val="FFCC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A </a:t>
              </a:r>
            </a:p>
          </p:txBody>
        </p:sp>
        <p:sp>
          <p:nvSpPr>
            <p:cNvPr id="558087" name="Line 7"/>
            <p:cNvSpPr>
              <a:spLocks noChangeShapeType="1"/>
            </p:cNvSpPr>
            <p:nvPr/>
          </p:nvSpPr>
          <p:spPr bwMode="auto">
            <a:xfrm flipH="1">
              <a:off x="4596" y="1728"/>
              <a:ext cx="0" cy="358"/>
            </a:xfrm>
            <a:prstGeom prst="line">
              <a:avLst/>
            </a:prstGeom>
            <a:noFill/>
            <a:ln w="38100">
              <a:solidFill>
                <a:schemeClr val="tx1"/>
              </a:solidFill>
              <a:round/>
              <a:headEnd type="stealth" w="med" len="lg"/>
              <a:tailEnd type="none" w="med" len="lg"/>
            </a:ln>
            <a:effectLst>
              <a:outerShdw dist="40161" dir="1106097" algn="ctr" rotWithShape="0">
                <a:srgbClr val="808080"/>
              </a:outerShdw>
            </a:effectLst>
          </p:spPr>
          <p:txBody>
            <a:bodyPr wrap="none" lIns="90000" tIns="46800" rIns="90000" bIns="46800" anchor="ctr"/>
            <a:lstStyle/>
            <a:p>
              <a:endParaRPr lang="zh-CN" altLang="en-US"/>
            </a:p>
          </p:txBody>
        </p:sp>
      </p:grpSp>
      <p:grpSp>
        <p:nvGrpSpPr>
          <p:cNvPr id="558089" name="Group 9"/>
          <p:cNvGrpSpPr>
            <a:grpSpLocks/>
          </p:cNvGrpSpPr>
          <p:nvPr/>
        </p:nvGrpSpPr>
        <p:grpSpPr bwMode="auto">
          <a:xfrm>
            <a:off x="5638800" y="5157788"/>
            <a:ext cx="2819400" cy="838200"/>
            <a:chOff x="3552" y="3312"/>
            <a:chExt cx="1776" cy="528"/>
          </a:xfrm>
        </p:grpSpPr>
        <p:sp>
          <p:nvSpPr>
            <p:cNvPr id="558090" name="Rectangle 10"/>
            <p:cNvSpPr>
              <a:spLocks noChangeArrowheads="1"/>
            </p:cNvSpPr>
            <p:nvPr/>
          </p:nvSpPr>
          <p:spPr bwMode="auto">
            <a:xfrm>
              <a:off x="3840" y="3312"/>
              <a:ext cx="528" cy="224"/>
            </a:xfrm>
            <a:prstGeom prst="rect">
              <a:avLst/>
            </a:prstGeom>
            <a:solidFill>
              <a:srgbClr val="FF99FF"/>
            </a:solidFill>
            <a:ln w="9525">
              <a:solidFill>
                <a:schemeClr val="tx1"/>
              </a:solidFill>
              <a:miter lim="800000"/>
              <a:headEnd/>
              <a:tailEnd/>
            </a:ln>
            <a:effectLst/>
          </p:spPr>
          <p:txBody>
            <a:bodyPr/>
            <a:lstStyle/>
            <a:p>
              <a:pPr>
                <a:spcBef>
                  <a:spcPct val="20000"/>
                </a:spcBef>
                <a:buClr>
                  <a:schemeClr val="tx2"/>
                </a:buClr>
                <a:buFont typeface="Wingdings" pitchFamily="2" charset="2"/>
                <a:buNone/>
              </a:pPr>
              <a:r>
                <a:rPr lang="en-US" altLang="zh-CN" sz="1600" b="1" i="1"/>
                <a:t> </a:t>
              </a:r>
            </a:p>
          </p:txBody>
        </p:sp>
        <p:sp>
          <p:nvSpPr>
            <p:cNvPr id="558091" name="Rectangle 11"/>
            <p:cNvSpPr>
              <a:spLocks noChangeArrowheads="1"/>
            </p:cNvSpPr>
            <p:nvPr/>
          </p:nvSpPr>
          <p:spPr bwMode="auto">
            <a:xfrm>
              <a:off x="4800" y="3616"/>
              <a:ext cx="528" cy="224"/>
            </a:xfrm>
            <a:prstGeom prst="rect">
              <a:avLst/>
            </a:prstGeom>
            <a:solidFill>
              <a:srgbClr val="CCFFFF"/>
            </a:solidFill>
            <a:ln w="9525">
              <a:solidFill>
                <a:schemeClr val="tx1"/>
              </a:solidFill>
              <a:miter lim="800000"/>
              <a:headEnd/>
              <a:tailEnd/>
            </a:ln>
            <a:effectLst/>
          </p:spPr>
          <p:txBody>
            <a:bodyPr/>
            <a:lstStyle/>
            <a:p>
              <a:pPr>
                <a:spcBef>
                  <a:spcPct val="20000"/>
                </a:spcBef>
                <a:buClr>
                  <a:schemeClr val="tx2"/>
                </a:buClr>
                <a:buFont typeface="Wingdings" pitchFamily="2" charset="2"/>
                <a:buNone/>
              </a:pPr>
              <a:endParaRPr lang="zh-CN" altLang="zh-CN" sz="1600" b="1" i="1"/>
            </a:p>
          </p:txBody>
        </p:sp>
        <p:sp>
          <p:nvSpPr>
            <p:cNvPr id="558092" name="Rectangle 12"/>
            <p:cNvSpPr>
              <a:spLocks noChangeArrowheads="1"/>
            </p:cNvSpPr>
            <p:nvPr/>
          </p:nvSpPr>
          <p:spPr bwMode="auto">
            <a:xfrm>
              <a:off x="3840" y="3616"/>
              <a:ext cx="528" cy="224"/>
            </a:xfrm>
            <a:prstGeom prst="rect">
              <a:avLst/>
            </a:prstGeom>
            <a:gradFill rotWithShape="0">
              <a:gsLst>
                <a:gs pos="0">
                  <a:srgbClr val="FFFFFF"/>
                </a:gs>
                <a:gs pos="50000">
                  <a:srgbClr val="FF99FF"/>
                </a:gs>
                <a:gs pos="100000">
                  <a:srgbClr val="FFFFFF"/>
                </a:gs>
              </a:gsLst>
              <a:lin ang="5400000" scaled="1"/>
            </a:gradFill>
            <a:ln w="9525">
              <a:solidFill>
                <a:schemeClr val="tx1"/>
              </a:solidFill>
              <a:prstDash val="dash"/>
              <a:miter lim="800000"/>
              <a:headEnd/>
              <a:tailEnd/>
            </a:ln>
            <a:effectLst/>
          </p:spPr>
          <p:txBody>
            <a:bodyPr/>
            <a:lstStyle/>
            <a:p>
              <a:pPr>
                <a:spcBef>
                  <a:spcPct val="20000"/>
                </a:spcBef>
                <a:buClr>
                  <a:schemeClr val="tx2"/>
                </a:buClr>
                <a:buFont typeface="Wingdings" pitchFamily="2" charset="2"/>
                <a:buNone/>
              </a:pPr>
              <a:endParaRPr lang="zh-CN" altLang="zh-CN" sz="1600" b="1" i="1"/>
            </a:p>
          </p:txBody>
        </p:sp>
        <p:sp>
          <p:nvSpPr>
            <p:cNvPr id="558093" name="Text Box 13"/>
            <p:cNvSpPr txBox="1">
              <a:spLocks noChangeArrowheads="1"/>
            </p:cNvSpPr>
            <p:nvPr/>
          </p:nvSpPr>
          <p:spPr bwMode="auto">
            <a:xfrm>
              <a:off x="3552" y="3615"/>
              <a:ext cx="276" cy="212"/>
            </a:xfrm>
            <a:prstGeom prst="rect">
              <a:avLst/>
            </a:prstGeom>
            <a:noFill/>
            <a:ln w="9525">
              <a:noFill/>
              <a:miter lim="800000"/>
              <a:headEnd/>
              <a:tailEnd/>
            </a:ln>
            <a:effectLst/>
          </p:spPr>
          <p:txBody>
            <a:bodyPr wrap="none">
              <a:spAutoFit/>
            </a:bodyPr>
            <a:lstStyle/>
            <a:p>
              <a:pPr algn="l"/>
              <a:r>
                <a:rPr lang="en-US" altLang="zh-CN" sz="1600" b="1" i="1"/>
                <a:t>b.x</a:t>
              </a:r>
            </a:p>
          </p:txBody>
        </p:sp>
        <p:sp>
          <p:nvSpPr>
            <p:cNvPr id="558094" name="Text Box 14"/>
            <p:cNvSpPr txBox="1">
              <a:spLocks noChangeArrowheads="1"/>
            </p:cNvSpPr>
            <p:nvPr/>
          </p:nvSpPr>
          <p:spPr bwMode="auto">
            <a:xfrm>
              <a:off x="3552" y="3327"/>
              <a:ext cx="276" cy="212"/>
            </a:xfrm>
            <a:prstGeom prst="rect">
              <a:avLst/>
            </a:prstGeom>
            <a:noFill/>
            <a:ln w="9525">
              <a:noFill/>
              <a:miter lim="800000"/>
              <a:headEnd/>
              <a:tailEnd/>
            </a:ln>
            <a:effectLst/>
          </p:spPr>
          <p:txBody>
            <a:bodyPr wrap="none">
              <a:spAutoFit/>
            </a:bodyPr>
            <a:lstStyle/>
            <a:p>
              <a:pPr algn="l"/>
              <a:r>
                <a:rPr lang="en-US" altLang="zh-CN" sz="1600" b="1" i="1"/>
                <a:t>a.x</a:t>
              </a:r>
            </a:p>
          </p:txBody>
        </p:sp>
        <p:sp>
          <p:nvSpPr>
            <p:cNvPr id="558095" name="Text Box 15"/>
            <p:cNvSpPr txBox="1">
              <a:spLocks noChangeArrowheads="1"/>
            </p:cNvSpPr>
            <p:nvPr/>
          </p:nvSpPr>
          <p:spPr bwMode="auto">
            <a:xfrm>
              <a:off x="4524" y="3628"/>
              <a:ext cx="269" cy="212"/>
            </a:xfrm>
            <a:prstGeom prst="rect">
              <a:avLst/>
            </a:prstGeom>
            <a:noFill/>
            <a:ln w="9525">
              <a:noFill/>
              <a:miter lim="800000"/>
              <a:headEnd/>
              <a:tailEnd/>
            </a:ln>
            <a:effectLst/>
          </p:spPr>
          <p:txBody>
            <a:bodyPr wrap="none">
              <a:spAutoFit/>
            </a:bodyPr>
            <a:lstStyle/>
            <a:p>
              <a:pPr algn="l"/>
              <a:r>
                <a:rPr lang="en-US" altLang="zh-CN" sz="1600" b="1" i="1"/>
                <a:t>b.y</a:t>
              </a:r>
            </a:p>
          </p:txBody>
        </p:sp>
      </p:grpSp>
      <p:sp>
        <p:nvSpPr>
          <p:cNvPr id="558096" name="Rectangle 16"/>
          <p:cNvSpPr>
            <a:spLocks noGrp="1" noChangeArrowheads="1"/>
          </p:cNvSpPr>
          <p:nvPr>
            <p:ph type="title" idx="4294967295"/>
          </p:nvPr>
        </p:nvSpPr>
        <p:spPr>
          <a:xfrm>
            <a:off x="838200" y="433388"/>
            <a:ext cx="7543800" cy="1143000"/>
          </a:xfrm>
          <a:prstGeom prst="rect">
            <a:avLst/>
          </a:prstGeom>
        </p:spPr>
        <p:txBody>
          <a:bodyPr/>
          <a:lstStyle/>
          <a:p>
            <a:r>
              <a:rPr lang="en-US" altLang="zh-CN" sz="100" dirty="0">
                <a:solidFill>
                  <a:schemeClr val="bg1"/>
                </a:solidFill>
                <a:latin typeface="宋体" pitchFamily="2" charset="-122"/>
              </a:rPr>
              <a:t>8.2.1  </a:t>
            </a:r>
            <a:r>
              <a:rPr lang="zh-CN" altLang="en-US" sz="100" dirty="0">
                <a:solidFill>
                  <a:schemeClr val="bg1"/>
                </a:solidFill>
                <a:latin typeface="宋体" pitchFamily="2" charset="-122"/>
              </a:rPr>
              <a:t>访问控制</a:t>
            </a:r>
            <a:endParaRPr lang="zh-CN" altLang="en-US" sz="100" dirty="0">
              <a:solidFill>
                <a:schemeClr val="bg1"/>
              </a:solidFill>
            </a:endParaRPr>
          </a:p>
        </p:txBody>
      </p:sp>
      <p:sp>
        <p:nvSpPr>
          <p:cNvPr id="558099" name="Rectangle 19"/>
          <p:cNvSpPr>
            <a:spLocks noChangeArrowheads="1"/>
          </p:cNvSpPr>
          <p:nvPr/>
        </p:nvSpPr>
        <p:spPr bwMode="auto">
          <a:xfrm>
            <a:off x="5400819" y="439738"/>
            <a:ext cx="3235181" cy="430887"/>
          </a:xfrm>
          <a:prstGeom prst="rect">
            <a:avLst/>
          </a:prstGeom>
          <a:noFill/>
          <a:ln w="9525">
            <a:noFill/>
            <a:miter lim="800000"/>
            <a:headEnd/>
            <a:tailEnd/>
          </a:ln>
          <a:effectLst/>
        </p:spPr>
        <p:txBody>
          <a:bodyPr wrap="none">
            <a:spAutoFit/>
          </a:bodyPr>
          <a:lstStyle/>
          <a:p>
            <a:pPr algn="r">
              <a:lnSpc>
                <a:spcPct val="110000"/>
              </a:lnSpc>
            </a:pPr>
            <a:r>
              <a:rPr lang="zh-CN" altLang="en-US" sz="2000" b="1" i="1" dirty="0">
                <a:solidFill>
                  <a:srgbClr val="008000"/>
                </a:solidFill>
              </a:rPr>
              <a:t>例</a:t>
            </a:r>
            <a:r>
              <a:rPr lang="en-US" altLang="zh-CN" sz="2000" b="1" i="1" dirty="0">
                <a:solidFill>
                  <a:srgbClr val="008000"/>
                </a:solidFill>
              </a:rPr>
              <a:t>8-3  </a:t>
            </a:r>
            <a:r>
              <a:rPr lang="zh-CN" altLang="en-US" sz="2000" b="1" i="1" dirty="0">
                <a:solidFill>
                  <a:srgbClr val="008000"/>
                </a:solidFill>
              </a:rPr>
              <a:t>私有数据成员的测试</a:t>
            </a:r>
          </a:p>
        </p:txBody>
      </p:sp>
      <p:pic>
        <p:nvPicPr>
          <p:cNvPr id="558100" name="Picture 20"/>
          <p:cNvPicPr>
            <a:picLocks noChangeAspect="1" noChangeArrowheads="1"/>
          </p:cNvPicPr>
          <p:nvPr/>
        </p:nvPicPr>
        <p:blipFill>
          <a:blip r:embed="rId2"/>
          <a:srcRect/>
          <a:stretch>
            <a:fillRect/>
          </a:stretch>
        </p:blipFill>
        <p:spPr bwMode="auto">
          <a:xfrm>
            <a:off x="4648200" y="3327400"/>
            <a:ext cx="3635375" cy="1681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8100"/>
                                        </p:tgtEl>
                                        <p:attrNameLst>
                                          <p:attrName>style.visibility</p:attrName>
                                        </p:attrNameLst>
                                      </p:cBhvr>
                                      <p:to>
                                        <p:strVal val="visible"/>
                                      </p:to>
                                    </p:set>
                                    <p:animEffect transition="in" filter="blinds(horizontal)">
                                      <p:cBhvr>
                                        <p:cTn id="7" dur="500"/>
                                        <p:tgtEl>
                                          <p:spTgt spid="558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9126" name="Picture 22"/>
          <p:cNvPicPr>
            <a:picLocks noChangeAspect="1" noChangeArrowheads="1"/>
          </p:cNvPicPr>
          <p:nvPr/>
        </p:nvPicPr>
        <p:blipFill>
          <a:blip r:embed="rId2"/>
          <a:srcRect/>
          <a:stretch>
            <a:fillRect/>
          </a:stretch>
        </p:blipFill>
        <p:spPr bwMode="auto">
          <a:xfrm>
            <a:off x="4648200" y="3327400"/>
            <a:ext cx="3635375" cy="1681163"/>
          </a:xfrm>
          <a:prstGeom prst="rect">
            <a:avLst/>
          </a:prstGeom>
          <a:noFill/>
        </p:spPr>
      </p:pic>
      <p:sp>
        <p:nvSpPr>
          <p:cNvPr id="559106" name="Text Box 2"/>
          <p:cNvSpPr txBox="1">
            <a:spLocks noChangeArrowheads="1"/>
          </p:cNvSpPr>
          <p:nvPr/>
        </p:nvSpPr>
        <p:spPr bwMode="auto">
          <a:xfrm>
            <a:off x="441325" y="260350"/>
            <a:ext cx="4206875" cy="6134100"/>
          </a:xfrm>
          <a:prstGeom prst="rect">
            <a:avLst/>
          </a:prstGeom>
          <a:noFill/>
          <a:ln w="9525">
            <a:noFill/>
            <a:miter lim="800000"/>
            <a:headEnd/>
            <a:tailEnd/>
          </a:ln>
          <a:effectLst/>
        </p:spPr>
        <p:txBody>
          <a:bodyPr>
            <a:spAutoFit/>
          </a:bodyPr>
          <a:lstStyle/>
          <a:p>
            <a:pPr algn="just"/>
            <a:r>
              <a:rPr lang="en-US" altLang="zh-CN" sz="1800"/>
              <a:t>#include&lt;iostream&gt;</a:t>
            </a:r>
          </a:p>
          <a:p>
            <a:pPr algn="just"/>
            <a:r>
              <a:rPr lang="en-US" altLang="zh-CN" sz="1800"/>
              <a:t>using namespace std ;</a:t>
            </a:r>
          </a:p>
          <a:p>
            <a:pPr algn="just"/>
            <a:r>
              <a:rPr lang="en-US" altLang="zh-CN" sz="1800"/>
              <a:t>class A</a:t>
            </a:r>
          </a:p>
          <a:p>
            <a:pPr algn="just"/>
            <a:r>
              <a:rPr lang="en-US" altLang="zh-CN" sz="1800"/>
              <a:t>{ public: 	 </a:t>
            </a:r>
            <a:r>
              <a:rPr lang="en-US" altLang="zh-CN" sz="1800" b="1">
                <a:solidFill>
                  <a:srgbClr val="0000FF"/>
                </a:solidFill>
              </a:rPr>
              <a:t>A(){ x=1; }</a:t>
            </a:r>
          </a:p>
          <a:p>
            <a:pPr algn="just"/>
            <a:r>
              <a:rPr lang="en-US" altLang="zh-CN" sz="1800"/>
              <a:t>	 int out() {return x ; }</a:t>
            </a:r>
          </a:p>
          <a:p>
            <a:pPr algn="just"/>
            <a:r>
              <a:rPr lang="en-US" altLang="zh-CN" sz="1800"/>
              <a:t>	 void addX() { x++; }</a:t>
            </a:r>
          </a:p>
          <a:p>
            <a:pPr algn="just"/>
            <a:r>
              <a:rPr lang="en-US" altLang="zh-CN" sz="1800"/>
              <a:t>   private:	 int x ;</a:t>
            </a:r>
          </a:p>
          <a:p>
            <a:pPr algn="just"/>
            <a:r>
              <a:rPr lang="en-US" altLang="zh-CN" sz="1800"/>
              <a:t>} ;</a:t>
            </a:r>
          </a:p>
          <a:p>
            <a:pPr algn="just"/>
            <a:r>
              <a:rPr lang="en-US" altLang="zh-CN" sz="1800"/>
              <a:t>class B : public A</a:t>
            </a:r>
          </a:p>
          <a:p>
            <a:pPr algn="just"/>
            <a:r>
              <a:rPr lang="en-US" altLang="zh-CN" sz="1800"/>
              <a:t>{ public:	B(){ y=1; }</a:t>
            </a:r>
          </a:p>
          <a:p>
            <a:pPr algn="just"/>
            <a:r>
              <a:rPr lang="en-US" altLang="zh-CN" sz="1800"/>
              <a:t>	int out() {return y ; }</a:t>
            </a:r>
          </a:p>
          <a:p>
            <a:pPr algn="just"/>
            <a:r>
              <a:rPr lang="en-US" altLang="zh-CN" sz="1800"/>
              <a:t>	void addY() { y++; }</a:t>
            </a:r>
          </a:p>
          <a:p>
            <a:pPr algn="just"/>
            <a:r>
              <a:rPr lang="en-US" altLang="zh-CN" sz="1800"/>
              <a:t>  private:	int y ;</a:t>
            </a:r>
          </a:p>
          <a:p>
            <a:pPr algn="just"/>
            <a:r>
              <a:rPr lang="en-US" altLang="zh-CN" sz="1800"/>
              <a:t>} ;</a:t>
            </a:r>
          </a:p>
          <a:p>
            <a:pPr algn="just"/>
            <a:r>
              <a:rPr lang="en-US" altLang="zh-CN" sz="1800"/>
              <a:t>int main()</a:t>
            </a:r>
          </a:p>
          <a:p>
            <a:pPr algn="just"/>
            <a:r>
              <a:rPr lang="en-US" altLang="zh-CN" sz="1800"/>
              <a:t>{ </a:t>
            </a:r>
            <a:r>
              <a:rPr lang="en-US" altLang="zh-CN" sz="1800" b="1">
                <a:solidFill>
                  <a:srgbClr val="0000FF"/>
                </a:solidFill>
              </a:rPr>
              <a:t>A a ;</a:t>
            </a:r>
          </a:p>
          <a:p>
            <a:pPr algn="just"/>
            <a:r>
              <a:rPr lang="en-US" altLang="zh-CN" sz="1800" b="1">
                <a:solidFill>
                  <a:srgbClr val="0000FF"/>
                </a:solidFill>
              </a:rPr>
              <a:t>   cout &lt;&lt; "a.x=" &lt;&lt; a.out() &lt;&lt; endl ;</a:t>
            </a:r>
          </a:p>
          <a:p>
            <a:pPr algn="just"/>
            <a:r>
              <a:rPr lang="en-US" altLang="zh-CN" sz="1800"/>
              <a:t>   B b ;</a:t>
            </a:r>
          </a:p>
          <a:p>
            <a:pPr algn="just"/>
            <a:r>
              <a:rPr lang="en-US" altLang="zh-CN" sz="1800"/>
              <a:t>   b.addX() ;    b.addY() ;</a:t>
            </a:r>
          </a:p>
          <a:p>
            <a:pPr algn="just"/>
            <a:r>
              <a:rPr lang="en-US" altLang="zh-CN" sz="1800"/>
              <a:t>   cout &lt;&lt; "b.x=" &lt;&lt; b.A::out() &lt;&lt; endl ;</a:t>
            </a:r>
          </a:p>
          <a:p>
            <a:pPr algn="just"/>
            <a:r>
              <a:rPr lang="en-US" altLang="zh-CN" sz="1800"/>
              <a:t>   cout &lt;&lt; "b.y=" &lt;&lt; b.out() &lt;&lt; endl ;</a:t>
            </a:r>
          </a:p>
          <a:p>
            <a:pPr algn="just"/>
            <a:r>
              <a:rPr lang="en-US" altLang="zh-CN" sz="1800"/>
              <a:t>}</a:t>
            </a:r>
          </a:p>
        </p:txBody>
      </p:sp>
      <p:grpSp>
        <p:nvGrpSpPr>
          <p:cNvPr id="559108" name="Group 4"/>
          <p:cNvGrpSpPr>
            <a:grpSpLocks/>
          </p:cNvGrpSpPr>
          <p:nvPr/>
        </p:nvGrpSpPr>
        <p:grpSpPr bwMode="auto">
          <a:xfrm>
            <a:off x="5927725" y="1423988"/>
            <a:ext cx="2166938" cy="1600200"/>
            <a:chOff x="3915" y="1392"/>
            <a:chExt cx="1365" cy="1008"/>
          </a:xfrm>
        </p:grpSpPr>
        <p:sp>
          <p:nvSpPr>
            <p:cNvPr id="559109" name="Rectangle 5"/>
            <p:cNvSpPr>
              <a:spLocks noChangeArrowheads="1"/>
            </p:cNvSpPr>
            <p:nvPr/>
          </p:nvSpPr>
          <p:spPr bwMode="auto">
            <a:xfrm>
              <a:off x="3936" y="2100"/>
              <a:ext cx="1344" cy="300"/>
            </a:xfrm>
            <a:prstGeom prst="rect">
              <a:avLst/>
            </a:prstGeom>
            <a:solidFill>
              <a:srgbClr val="CCFF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 : public  A</a:t>
              </a:r>
            </a:p>
          </p:txBody>
        </p:sp>
        <p:sp>
          <p:nvSpPr>
            <p:cNvPr id="559110" name="Rectangle 6"/>
            <p:cNvSpPr>
              <a:spLocks noChangeArrowheads="1"/>
            </p:cNvSpPr>
            <p:nvPr/>
          </p:nvSpPr>
          <p:spPr bwMode="auto">
            <a:xfrm>
              <a:off x="3915" y="1392"/>
              <a:ext cx="1365" cy="348"/>
            </a:xfrm>
            <a:prstGeom prst="rect">
              <a:avLst/>
            </a:prstGeom>
            <a:solidFill>
              <a:srgbClr val="FFCC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A </a:t>
              </a:r>
            </a:p>
          </p:txBody>
        </p:sp>
        <p:sp>
          <p:nvSpPr>
            <p:cNvPr id="559111" name="Line 7"/>
            <p:cNvSpPr>
              <a:spLocks noChangeShapeType="1"/>
            </p:cNvSpPr>
            <p:nvPr/>
          </p:nvSpPr>
          <p:spPr bwMode="auto">
            <a:xfrm flipH="1">
              <a:off x="4596" y="1728"/>
              <a:ext cx="0" cy="358"/>
            </a:xfrm>
            <a:prstGeom prst="line">
              <a:avLst/>
            </a:prstGeom>
            <a:noFill/>
            <a:ln w="38100">
              <a:solidFill>
                <a:schemeClr val="tx1"/>
              </a:solidFill>
              <a:round/>
              <a:headEnd type="stealth" w="med" len="lg"/>
              <a:tailEnd type="none" w="med"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559113" name="Oval 9"/>
          <p:cNvSpPr>
            <a:spLocks noChangeArrowheads="1"/>
          </p:cNvSpPr>
          <p:nvPr/>
        </p:nvSpPr>
        <p:spPr bwMode="auto">
          <a:xfrm>
            <a:off x="4495800" y="3552825"/>
            <a:ext cx="990600" cy="381000"/>
          </a:xfrm>
          <a:prstGeom prst="ellipse">
            <a:avLst/>
          </a:prstGeom>
          <a:noFill/>
          <a:ln w="19050">
            <a:solidFill>
              <a:srgbClr val="FF3300"/>
            </a:solidFill>
            <a:round/>
            <a:headEnd/>
            <a:tailEnd/>
          </a:ln>
          <a:effectLst/>
        </p:spPr>
        <p:txBody>
          <a:bodyPr wrap="none" anchor="ctr"/>
          <a:lstStyle/>
          <a:p>
            <a:endParaRPr lang="zh-CN" altLang="en-US"/>
          </a:p>
        </p:txBody>
      </p:sp>
      <p:sp>
        <p:nvSpPr>
          <p:cNvPr id="559114" name="AutoShape 10"/>
          <p:cNvSpPr>
            <a:spLocks/>
          </p:cNvSpPr>
          <p:nvPr/>
        </p:nvSpPr>
        <p:spPr bwMode="auto">
          <a:xfrm>
            <a:off x="914400" y="2438400"/>
            <a:ext cx="2209800" cy="990600"/>
          </a:xfrm>
          <a:prstGeom prst="borderCallout2">
            <a:avLst>
              <a:gd name="adj1" fmla="val 11537"/>
              <a:gd name="adj2" fmla="val 103449"/>
              <a:gd name="adj3" fmla="val 11537"/>
              <a:gd name="adj4" fmla="val 117602"/>
              <a:gd name="adj5" fmla="val 116185"/>
              <a:gd name="adj6" fmla="val 162500"/>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调用构造函数</a:t>
            </a:r>
          </a:p>
          <a:p>
            <a:pPr eaLnBrk="0" hangingPunct="0">
              <a:lnSpc>
                <a:spcPct val="70000"/>
              </a:lnSpc>
              <a:spcBef>
                <a:spcPct val="50000"/>
              </a:spcBef>
            </a:pPr>
            <a:r>
              <a:rPr lang="zh-CN" altLang="en-US" sz="1800" b="1"/>
              <a:t>对数据成员赋值</a:t>
            </a:r>
          </a:p>
        </p:txBody>
      </p:sp>
      <p:grpSp>
        <p:nvGrpSpPr>
          <p:cNvPr id="559115" name="Group 11"/>
          <p:cNvGrpSpPr>
            <a:grpSpLocks/>
          </p:cNvGrpSpPr>
          <p:nvPr/>
        </p:nvGrpSpPr>
        <p:grpSpPr bwMode="auto">
          <a:xfrm>
            <a:off x="5638800" y="5157788"/>
            <a:ext cx="2819400" cy="838200"/>
            <a:chOff x="3552" y="3312"/>
            <a:chExt cx="1776" cy="528"/>
          </a:xfrm>
        </p:grpSpPr>
        <p:sp>
          <p:nvSpPr>
            <p:cNvPr id="559116" name="Rectangle 12"/>
            <p:cNvSpPr>
              <a:spLocks noChangeArrowheads="1"/>
            </p:cNvSpPr>
            <p:nvPr/>
          </p:nvSpPr>
          <p:spPr bwMode="auto">
            <a:xfrm>
              <a:off x="3840" y="3312"/>
              <a:ext cx="528" cy="224"/>
            </a:xfrm>
            <a:prstGeom prst="rect">
              <a:avLst/>
            </a:prstGeom>
            <a:solidFill>
              <a:srgbClr val="FF99FF"/>
            </a:solidFill>
            <a:ln w="9525">
              <a:solidFill>
                <a:schemeClr val="tx1"/>
              </a:solidFill>
              <a:miter lim="800000"/>
              <a:headEnd/>
              <a:tailEnd/>
            </a:ln>
            <a:effectLst/>
          </p:spPr>
          <p:txBody>
            <a:bodyPr/>
            <a:lstStyle/>
            <a:p>
              <a:pPr>
                <a:spcBef>
                  <a:spcPct val="20000"/>
                </a:spcBef>
                <a:buClr>
                  <a:schemeClr val="tx2"/>
                </a:buClr>
                <a:buFont typeface="Wingdings" pitchFamily="2" charset="2"/>
                <a:buNone/>
              </a:pPr>
              <a:r>
                <a:rPr lang="en-US" altLang="zh-CN" sz="1600" b="1">
                  <a:solidFill>
                    <a:srgbClr val="0000FF"/>
                  </a:solidFill>
                </a:rPr>
                <a:t>1</a:t>
              </a:r>
            </a:p>
          </p:txBody>
        </p:sp>
        <p:sp>
          <p:nvSpPr>
            <p:cNvPr id="559117" name="Rectangle 13"/>
            <p:cNvSpPr>
              <a:spLocks noChangeArrowheads="1"/>
            </p:cNvSpPr>
            <p:nvPr/>
          </p:nvSpPr>
          <p:spPr bwMode="auto">
            <a:xfrm>
              <a:off x="4800" y="3616"/>
              <a:ext cx="528" cy="224"/>
            </a:xfrm>
            <a:prstGeom prst="rect">
              <a:avLst/>
            </a:prstGeom>
            <a:solidFill>
              <a:srgbClr val="CCFFFF"/>
            </a:solidFill>
            <a:ln w="9525">
              <a:solidFill>
                <a:schemeClr val="tx1"/>
              </a:solidFill>
              <a:miter lim="800000"/>
              <a:headEnd/>
              <a:tailEnd/>
            </a:ln>
            <a:effectLst/>
          </p:spPr>
          <p:txBody>
            <a:bodyPr/>
            <a:lstStyle/>
            <a:p>
              <a:pPr>
                <a:spcBef>
                  <a:spcPct val="20000"/>
                </a:spcBef>
                <a:buClr>
                  <a:schemeClr val="tx2"/>
                </a:buClr>
                <a:buFont typeface="Wingdings" pitchFamily="2" charset="2"/>
                <a:buNone/>
              </a:pPr>
              <a:endParaRPr lang="zh-CN" altLang="zh-CN" sz="1600" b="1" i="1"/>
            </a:p>
          </p:txBody>
        </p:sp>
        <p:sp>
          <p:nvSpPr>
            <p:cNvPr id="559118" name="Rectangle 14"/>
            <p:cNvSpPr>
              <a:spLocks noChangeArrowheads="1"/>
            </p:cNvSpPr>
            <p:nvPr/>
          </p:nvSpPr>
          <p:spPr bwMode="auto">
            <a:xfrm>
              <a:off x="3840" y="3616"/>
              <a:ext cx="528" cy="224"/>
            </a:xfrm>
            <a:prstGeom prst="rect">
              <a:avLst/>
            </a:prstGeom>
            <a:gradFill rotWithShape="0">
              <a:gsLst>
                <a:gs pos="0">
                  <a:srgbClr val="FFFFFF"/>
                </a:gs>
                <a:gs pos="50000">
                  <a:srgbClr val="FF99FF"/>
                </a:gs>
                <a:gs pos="100000">
                  <a:srgbClr val="FFFFFF"/>
                </a:gs>
              </a:gsLst>
              <a:lin ang="5400000" scaled="1"/>
            </a:gradFill>
            <a:ln w="9525">
              <a:solidFill>
                <a:schemeClr val="tx1"/>
              </a:solidFill>
              <a:prstDash val="dash"/>
              <a:miter lim="800000"/>
              <a:headEnd/>
              <a:tailEnd/>
            </a:ln>
            <a:effectLst/>
          </p:spPr>
          <p:txBody>
            <a:bodyPr/>
            <a:lstStyle/>
            <a:p>
              <a:pPr>
                <a:spcBef>
                  <a:spcPct val="20000"/>
                </a:spcBef>
                <a:buClr>
                  <a:schemeClr val="tx2"/>
                </a:buClr>
                <a:buFont typeface="Wingdings" pitchFamily="2" charset="2"/>
                <a:buNone/>
              </a:pPr>
              <a:endParaRPr lang="zh-CN" altLang="zh-CN" sz="1600" b="1" i="1"/>
            </a:p>
          </p:txBody>
        </p:sp>
        <p:sp>
          <p:nvSpPr>
            <p:cNvPr id="559119" name="Text Box 15"/>
            <p:cNvSpPr txBox="1">
              <a:spLocks noChangeArrowheads="1"/>
            </p:cNvSpPr>
            <p:nvPr/>
          </p:nvSpPr>
          <p:spPr bwMode="auto">
            <a:xfrm>
              <a:off x="3552" y="3615"/>
              <a:ext cx="276" cy="212"/>
            </a:xfrm>
            <a:prstGeom prst="rect">
              <a:avLst/>
            </a:prstGeom>
            <a:noFill/>
            <a:ln w="9525">
              <a:noFill/>
              <a:miter lim="800000"/>
              <a:headEnd/>
              <a:tailEnd/>
            </a:ln>
            <a:effectLst/>
          </p:spPr>
          <p:txBody>
            <a:bodyPr wrap="none">
              <a:spAutoFit/>
            </a:bodyPr>
            <a:lstStyle/>
            <a:p>
              <a:pPr algn="l"/>
              <a:r>
                <a:rPr lang="en-US" altLang="zh-CN" sz="1600" b="1" i="1"/>
                <a:t>b.x</a:t>
              </a:r>
            </a:p>
          </p:txBody>
        </p:sp>
        <p:sp>
          <p:nvSpPr>
            <p:cNvPr id="559120" name="Text Box 16"/>
            <p:cNvSpPr txBox="1">
              <a:spLocks noChangeArrowheads="1"/>
            </p:cNvSpPr>
            <p:nvPr/>
          </p:nvSpPr>
          <p:spPr bwMode="auto">
            <a:xfrm>
              <a:off x="3552" y="3327"/>
              <a:ext cx="276" cy="212"/>
            </a:xfrm>
            <a:prstGeom prst="rect">
              <a:avLst/>
            </a:prstGeom>
            <a:noFill/>
            <a:ln w="9525">
              <a:noFill/>
              <a:miter lim="800000"/>
              <a:headEnd/>
              <a:tailEnd/>
            </a:ln>
            <a:effectLst/>
          </p:spPr>
          <p:txBody>
            <a:bodyPr wrap="none">
              <a:spAutoFit/>
            </a:bodyPr>
            <a:lstStyle/>
            <a:p>
              <a:pPr algn="l"/>
              <a:r>
                <a:rPr lang="en-US" altLang="zh-CN" sz="1600" b="1" i="1"/>
                <a:t>a.x</a:t>
              </a:r>
            </a:p>
          </p:txBody>
        </p:sp>
        <p:sp>
          <p:nvSpPr>
            <p:cNvPr id="559121" name="Text Box 17"/>
            <p:cNvSpPr txBox="1">
              <a:spLocks noChangeArrowheads="1"/>
            </p:cNvSpPr>
            <p:nvPr/>
          </p:nvSpPr>
          <p:spPr bwMode="auto">
            <a:xfrm>
              <a:off x="4524" y="3628"/>
              <a:ext cx="269" cy="212"/>
            </a:xfrm>
            <a:prstGeom prst="rect">
              <a:avLst/>
            </a:prstGeom>
            <a:noFill/>
            <a:ln w="9525">
              <a:noFill/>
              <a:miter lim="800000"/>
              <a:headEnd/>
              <a:tailEnd/>
            </a:ln>
            <a:effectLst/>
          </p:spPr>
          <p:txBody>
            <a:bodyPr wrap="none">
              <a:spAutoFit/>
            </a:bodyPr>
            <a:lstStyle/>
            <a:p>
              <a:pPr algn="l"/>
              <a:r>
                <a:rPr lang="en-US" altLang="zh-CN" sz="1600" b="1" i="1"/>
                <a:t>b.y</a:t>
              </a:r>
            </a:p>
          </p:txBody>
        </p:sp>
      </p:grpSp>
      <p:sp>
        <p:nvSpPr>
          <p:cNvPr id="559122" name="Rectangle 18"/>
          <p:cNvSpPr>
            <a:spLocks noGrp="1" noChangeArrowheads="1"/>
          </p:cNvSpPr>
          <p:nvPr>
            <p:ph type="title" idx="4294967295"/>
          </p:nvPr>
        </p:nvSpPr>
        <p:spPr>
          <a:xfrm>
            <a:off x="838200" y="433388"/>
            <a:ext cx="7543800" cy="1143000"/>
          </a:xfrm>
          <a:prstGeom prst="rect">
            <a:avLst/>
          </a:prstGeom>
        </p:spPr>
        <p:txBody>
          <a:bodyPr/>
          <a:lstStyle/>
          <a:p>
            <a:r>
              <a:rPr lang="en-US" altLang="zh-CN" sz="100" dirty="0">
                <a:solidFill>
                  <a:schemeClr val="bg1"/>
                </a:solidFill>
                <a:latin typeface="宋体" pitchFamily="2" charset="-122"/>
              </a:rPr>
              <a:t>8.2.1  </a:t>
            </a:r>
            <a:r>
              <a:rPr lang="zh-CN" altLang="en-US" sz="100" dirty="0">
                <a:solidFill>
                  <a:schemeClr val="bg1"/>
                </a:solidFill>
                <a:latin typeface="宋体" pitchFamily="2" charset="-122"/>
              </a:rPr>
              <a:t>访问控制</a:t>
            </a:r>
            <a:endParaRPr lang="zh-CN" altLang="en-US" sz="100" dirty="0">
              <a:solidFill>
                <a:schemeClr val="bg1"/>
              </a:solidFill>
            </a:endParaRPr>
          </a:p>
        </p:txBody>
      </p:sp>
      <p:sp>
        <p:nvSpPr>
          <p:cNvPr id="559125" name="Rectangle 21"/>
          <p:cNvSpPr>
            <a:spLocks noChangeArrowheads="1"/>
          </p:cNvSpPr>
          <p:nvPr/>
        </p:nvSpPr>
        <p:spPr bwMode="auto">
          <a:xfrm>
            <a:off x="5400819" y="439738"/>
            <a:ext cx="3235181" cy="430887"/>
          </a:xfrm>
          <a:prstGeom prst="rect">
            <a:avLst/>
          </a:prstGeom>
          <a:noFill/>
          <a:ln w="9525">
            <a:noFill/>
            <a:miter lim="800000"/>
            <a:headEnd/>
            <a:tailEnd/>
          </a:ln>
          <a:effectLst/>
        </p:spPr>
        <p:txBody>
          <a:bodyPr wrap="none">
            <a:spAutoFit/>
          </a:bodyPr>
          <a:lstStyle/>
          <a:p>
            <a:pPr algn="r">
              <a:lnSpc>
                <a:spcPct val="110000"/>
              </a:lnSpc>
            </a:pPr>
            <a:r>
              <a:rPr lang="zh-CN" altLang="en-US" sz="2000" b="1" i="1" dirty="0">
                <a:solidFill>
                  <a:srgbClr val="008000"/>
                </a:solidFill>
              </a:rPr>
              <a:t>例</a:t>
            </a:r>
            <a:r>
              <a:rPr lang="en-US" altLang="zh-CN" sz="2000" b="1" i="1" dirty="0">
                <a:solidFill>
                  <a:srgbClr val="008000"/>
                </a:solidFill>
              </a:rPr>
              <a:t>8-3  </a:t>
            </a:r>
            <a:r>
              <a:rPr lang="zh-CN" altLang="en-US" sz="2000" b="1" i="1" dirty="0">
                <a:solidFill>
                  <a:srgbClr val="008000"/>
                </a:solidFill>
              </a:rPr>
              <a:t>私有数据成员的测试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59113"/>
                                        </p:tgtEl>
                                        <p:attrNameLst>
                                          <p:attrName>style.visibility</p:attrName>
                                        </p:attrNameLst>
                                      </p:cBhvr>
                                      <p:to>
                                        <p:strVal val="visible"/>
                                      </p:to>
                                    </p:set>
                                    <p:animEffect transition="in" filter="box(out)">
                                      <p:cBhvr>
                                        <p:cTn id="7" dur="500"/>
                                        <p:tgtEl>
                                          <p:spTgt spid="55911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559114"/>
                                        </p:tgtEl>
                                        <p:attrNameLst>
                                          <p:attrName>style.visibility</p:attrName>
                                        </p:attrNameLst>
                                      </p:cBhvr>
                                      <p:to>
                                        <p:strVal val="visible"/>
                                      </p:to>
                                    </p:set>
                                    <p:animEffect transition="in" filter="barn(outHorizontal)">
                                      <p:cBhvr>
                                        <p:cTn id="12" dur="500"/>
                                        <p:tgtEl>
                                          <p:spTgt spid="559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9113" grpId="0" animBg="1"/>
      <p:bldP spid="559114"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0149" name="Picture 21"/>
          <p:cNvPicPr>
            <a:picLocks noChangeAspect="1" noChangeArrowheads="1"/>
          </p:cNvPicPr>
          <p:nvPr/>
        </p:nvPicPr>
        <p:blipFill>
          <a:blip r:embed="rId2"/>
          <a:srcRect/>
          <a:stretch>
            <a:fillRect/>
          </a:stretch>
        </p:blipFill>
        <p:spPr bwMode="auto">
          <a:xfrm>
            <a:off x="4648200" y="3327400"/>
            <a:ext cx="3635375" cy="1681163"/>
          </a:xfrm>
          <a:prstGeom prst="rect">
            <a:avLst/>
          </a:prstGeom>
          <a:noFill/>
        </p:spPr>
      </p:pic>
      <p:sp>
        <p:nvSpPr>
          <p:cNvPr id="560130" name="Text Box 2"/>
          <p:cNvSpPr txBox="1">
            <a:spLocks noChangeArrowheads="1"/>
          </p:cNvSpPr>
          <p:nvPr/>
        </p:nvSpPr>
        <p:spPr bwMode="auto">
          <a:xfrm>
            <a:off x="441325" y="260350"/>
            <a:ext cx="4206875" cy="6134100"/>
          </a:xfrm>
          <a:prstGeom prst="rect">
            <a:avLst/>
          </a:prstGeom>
          <a:noFill/>
          <a:ln w="9525">
            <a:noFill/>
            <a:miter lim="800000"/>
            <a:headEnd/>
            <a:tailEnd/>
          </a:ln>
          <a:effectLst/>
        </p:spPr>
        <p:txBody>
          <a:bodyPr>
            <a:spAutoFit/>
          </a:bodyPr>
          <a:lstStyle/>
          <a:p>
            <a:pPr algn="just"/>
            <a:r>
              <a:rPr lang="en-US" altLang="zh-CN" sz="1800"/>
              <a:t>#include&lt;iostream&gt;</a:t>
            </a:r>
          </a:p>
          <a:p>
            <a:pPr algn="just"/>
            <a:r>
              <a:rPr lang="en-US" altLang="zh-CN" sz="1800"/>
              <a:t>using namespace std ;</a:t>
            </a:r>
          </a:p>
          <a:p>
            <a:pPr algn="just"/>
            <a:r>
              <a:rPr lang="en-US" altLang="zh-CN" sz="1800"/>
              <a:t>class A</a:t>
            </a:r>
          </a:p>
          <a:p>
            <a:pPr algn="just"/>
            <a:r>
              <a:rPr lang="en-US" altLang="zh-CN" sz="1800"/>
              <a:t>{ public: 	 </a:t>
            </a:r>
            <a:r>
              <a:rPr lang="en-US" altLang="zh-CN" sz="1800" b="1">
                <a:solidFill>
                  <a:srgbClr val="0000FF"/>
                </a:solidFill>
              </a:rPr>
              <a:t>A(){ x=1; }</a:t>
            </a:r>
          </a:p>
          <a:p>
            <a:pPr algn="just"/>
            <a:r>
              <a:rPr lang="en-US" altLang="zh-CN" sz="1800"/>
              <a:t>	 int out() {return x ; }</a:t>
            </a:r>
          </a:p>
          <a:p>
            <a:pPr algn="just"/>
            <a:r>
              <a:rPr lang="en-US" altLang="zh-CN" sz="1800"/>
              <a:t>	 void addX() { x++; }</a:t>
            </a:r>
          </a:p>
          <a:p>
            <a:pPr algn="just"/>
            <a:r>
              <a:rPr lang="en-US" altLang="zh-CN" sz="1800"/>
              <a:t>   private:	 int x ;</a:t>
            </a:r>
          </a:p>
          <a:p>
            <a:pPr algn="just"/>
            <a:r>
              <a:rPr lang="en-US" altLang="zh-CN" sz="1800"/>
              <a:t>} ;</a:t>
            </a:r>
          </a:p>
          <a:p>
            <a:pPr algn="just"/>
            <a:r>
              <a:rPr lang="en-US" altLang="zh-CN" sz="1800"/>
              <a:t>class B : public A</a:t>
            </a:r>
          </a:p>
          <a:p>
            <a:pPr algn="just"/>
            <a:r>
              <a:rPr lang="en-US" altLang="zh-CN" sz="1800"/>
              <a:t>{ public:	</a:t>
            </a:r>
            <a:r>
              <a:rPr lang="en-US" altLang="zh-CN" sz="1800" b="1">
                <a:solidFill>
                  <a:srgbClr val="0000FF"/>
                </a:solidFill>
              </a:rPr>
              <a:t>B(){ y=1; }</a:t>
            </a:r>
          </a:p>
          <a:p>
            <a:pPr algn="just"/>
            <a:r>
              <a:rPr lang="en-US" altLang="zh-CN" sz="1800"/>
              <a:t>	int out() {return y ; }</a:t>
            </a:r>
          </a:p>
          <a:p>
            <a:pPr algn="just"/>
            <a:r>
              <a:rPr lang="en-US" altLang="zh-CN" sz="1800"/>
              <a:t>	void addY() { y++; }</a:t>
            </a:r>
          </a:p>
          <a:p>
            <a:pPr algn="just"/>
            <a:r>
              <a:rPr lang="en-US" altLang="zh-CN" sz="1800"/>
              <a:t>  private:	int y ;</a:t>
            </a:r>
          </a:p>
          <a:p>
            <a:pPr algn="just"/>
            <a:r>
              <a:rPr lang="en-US" altLang="zh-CN" sz="1800"/>
              <a:t>} ;</a:t>
            </a:r>
          </a:p>
          <a:p>
            <a:pPr algn="just"/>
            <a:r>
              <a:rPr lang="en-US" altLang="zh-CN" sz="1800"/>
              <a:t>int main()</a:t>
            </a:r>
          </a:p>
          <a:p>
            <a:pPr algn="just"/>
            <a:r>
              <a:rPr lang="en-US" altLang="zh-CN" sz="1800"/>
              <a:t>{ A a ;</a:t>
            </a:r>
          </a:p>
          <a:p>
            <a:pPr algn="just"/>
            <a:r>
              <a:rPr lang="en-US" altLang="zh-CN" sz="1800"/>
              <a:t>   cout &lt;&lt; "a.x=" &lt;&lt; a.out() &lt;&lt; endl ;</a:t>
            </a:r>
          </a:p>
          <a:p>
            <a:pPr algn="just"/>
            <a:r>
              <a:rPr lang="en-US" altLang="zh-CN" sz="1800"/>
              <a:t>   </a:t>
            </a:r>
            <a:r>
              <a:rPr lang="en-US" altLang="zh-CN" sz="1800" b="1">
                <a:solidFill>
                  <a:srgbClr val="0000FF"/>
                </a:solidFill>
              </a:rPr>
              <a:t>B b ;</a:t>
            </a:r>
          </a:p>
          <a:p>
            <a:pPr algn="just"/>
            <a:r>
              <a:rPr lang="en-US" altLang="zh-CN" sz="1800"/>
              <a:t>   b.addX() ;    b.addY() ;</a:t>
            </a:r>
          </a:p>
          <a:p>
            <a:pPr algn="just"/>
            <a:r>
              <a:rPr lang="en-US" altLang="zh-CN" sz="1800"/>
              <a:t>   cout &lt;&lt; "b.x=" &lt;&lt; b.A::out() &lt;&lt; endl ;</a:t>
            </a:r>
          </a:p>
          <a:p>
            <a:pPr algn="just"/>
            <a:r>
              <a:rPr lang="en-US" altLang="zh-CN" sz="1800"/>
              <a:t>   cout &lt;&lt; "b.y=" &lt;&lt; b.out() &lt;&lt; endl ;</a:t>
            </a:r>
          </a:p>
          <a:p>
            <a:pPr algn="just"/>
            <a:r>
              <a:rPr lang="en-US" altLang="zh-CN" sz="1800"/>
              <a:t>}</a:t>
            </a:r>
          </a:p>
        </p:txBody>
      </p:sp>
      <p:grpSp>
        <p:nvGrpSpPr>
          <p:cNvPr id="560132" name="Group 4"/>
          <p:cNvGrpSpPr>
            <a:grpSpLocks/>
          </p:cNvGrpSpPr>
          <p:nvPr/>
        </p:nvGrpSpPr>
        <p:grpSpPr bwMode="auto">
          <a:xfrm>
            <a:off x="5927725" y="1423988"/>
            <a:ext cx="2166938" cy="1600200"/>
            <a:chOff x="3915" y="1392"/>
            <a:chExt cx="1365" cy="1008"/>
          </a:xfrm>
        </p:grpSpPr>
        <p:sp>
          <p:nvSpPr>
            <p:cNvPr id="560133" name="Rectangle 5"/>
            <p:cNvSpPr>
              <a:spLocks noChangeArrowheads="1"/>
            </p:cNvSpPr>
            <p:nvPr/>
          </p:nvSpPr>
          <p:spPr bwMode="auto">
            <a:xfrm>
              <a:off x="3936" y="2100"/>
              <a:ext cx="1344" cy="300"/>
            </a:xfrm>
            <a:prstGeom prst="rect">
              <a:avLst/>
            </a:prstGeom>
            <a:solidFill>
              <a:srgbClr val="CCFF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 : public  A</a:t>
              </a:r>
            </a:p>
          </p:txBody>
        </p:sp>
        <p:sp>
          <p:nvSpPr>
            <p:cNvPr id="560134" name="Rectangle 6"/>
            <p:cNvSpPr>
              <a:spLocks noChangeArrowheads="1"/>
            </p:cNvSpPr>
            <p:nvPr/>
          </p:nvSpPr>
          <p:spPr bwMode="auto">
            <a:xfrm>
              <a:off x="3915" y="1392"/>
              <a:ext cx="1365" cy="348"/>
            </a:xfrm>
            <a:prstGeom prst="rect">
              <a:avLst/>
            </a:prstGeom>
            <a:solidFill>
              <a:srgbClr val="FFCC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A </a:t>
              </a:r>
            </a:p>
          </p:txBody>
        </p:sp>
        <p:sp>
          <p:nvSpPr>
            <p:cNvPr id="560135" name="Line 7"/>
            <p:cNvSpPr>
              <a:spLocks noChangeShapeType="1"/>
            </p:cNvSpPr>
            <p:nvPr/>
          </p:nvSpPr>
          <p:spPr bwMode="auto">
            <a:xfrm flipH="1">
              <a:off x="4596" y="1728"/>
              <a:ext cx="0" cy="358"/>
            </a:xfrm>
            <a:prstGeom prst="line">
              <a:avLst/>
            </a:prstGeom>
            <a:noFill/>
            <a:ln w="38100">
              <a:solidFill>
                <a:schemeClr val="tx1"/>
              </a:solidFill>
              <a:round/>
              <a:headEnd type="stealth" w="med" len="lg"/>
              <a:tailEnd type="none" w="med"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560137" name="AutoShape 9"/>
          <p:cNvSpPr>
            <a:spLocks/>
          </p:cNvSpPr>
          <p:nvPr/>
        </p:nvSpPr>
        <p:spPr bwMode="auto">
          <a:xfrm>
            <a:off x="3810000" y="2338388"/>
            <a:ext cx="3200400" cy="1295400"/>
          </a:xfrm>
          <a:prstGeom prst="borderCallout2">
            <a:avLst>
              <a:gd name="adj1" fmla="val 8824"/>
              <a:gd name="adj2" fmla="val -2380"/>
              <a:gd name="adj3" fmla="val 8824"/>
              <a:gd name="adj4" fmla="val -21380"/>
              <a:gd name="adj5" fmla="val 210662"/>
              <a:gd name="adj6" fmla="val -81745"/>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30000"/>
              </a:lnSpc>
              <a:spcBef>
                <a:spcPct val="50000"/>
              </a:spcBef>
            </a:pPr>
            <a:r>
              <a:rPr lang="zh-CN" altLang="en-US" sz="1800" b="1"/>
              <a:t>创建派生类对象</a:t>
            </a:r>
          </a:p>
          <a:p>
            <a:pPr eaLnBrk="0" hangingPunct="0">
              <a:lnSpc>
                <a:spcPct val="90000"/>
              </a:lnSpc>
              <a:spcBef>
                <a:spcPct val="50000"/>
              </a:spcBef>
            </a:pPr>
            <a:r>
              <a:rPr lang="zh-CN" altLang="en-US" sz="1800" b="1"/>
              <a:t>调用基类 </a:t>
            </a:r>
            <a:r>
              <a:rPr lang="zh-CN" altLang="en-US" sz="1800" b="1">
                <a:sym typeface="Wingdings" pitchFamily="2" charset="2"/>
              </a:rPr>
              <a:t></a:t>
            </a:r>
            <a:r>
              <a:rPr lang="zh-CN" altLang="en-US" sz="1800" b="1"/>
              <a:t> 派生类构造函数</a:t>
            </a:r>
          </a:p>
          <a:p>
            <a:pPr eaLnBrk="0" hangingPunct="0">
              <a:lnSpc>
                <a:spcPct val="90000"/>
              </a:lnSpc>
              <a:spcBef>
                <a:spcPct val="50000"/>
              </a:spcBef>
            </a:pPr>
            <a:r>
              <a:rPr lang="en-US" altLang="zh-CN" sz="1800" b="1"/>
              <a:t>b.x = 1    b.y = 1</a:t>
            </a:r>
          </a:p>
        </p:txBody>
      </p:sp>
      <p:grpSp>
        <p:nvGrpSpPr>
          <p:cNvPr id="560138" name="Group 10"/>
          <p:cNvGrpSpPr>
            <a:grpSpLocks/>
          </p:cNvGrpSpPr>
          <p:nvPr/>
        </p:nvGrpSpPr>
        <p:grpSpPr bwMode="auto">
          <a:xfrm>
            <a:off x="5638800" y="5157788"/>
            <a:ext cx="2819400" cy="838200"/>
            <a:chOff x="3552" y="3312"/>
            <a:chExt cx="1776" cy="528"/>
          </a:xfrm>
        </p:grpSpPr>
        <p:sp>
          <p:nvSpPr>
            <p:cNvPr id="560139" name="Rectangle 11"/>
            <p:cNvSpPr>
              <a:spLocks noChangeArrowheads="1"/>
            </p:cNvSpPr>
            <p:nvPr/>
          </p:nvSpPr>
          <p:spPr bwMode="auto">
            <a:xfrm>
              <a:off x="3840" y="3312"/>
              <a:ext cx="528" cy="224"/>
            </a:xfrm>
            <a:prstGeom prst="rect">
              <a:avLst/>
            </a:prstGeom>
            <a:solidFill>
              <a:srgbClr val="FF99FF"/>
            </a:solidFill>
            <a:ln w="9525">
              <a:solidFill>
                <a:schemeClr val="tx1"/>
              </a:solidFill>
              <a:miter lim="800000"/>
              <a:headEnd/>
              <a:tailEnd/>
            </a:ln>
            <a:effectLst/>
          </p:spPr>
          <p:txBody>
            <a:bodyPr/>
            <a:lstStyle/>
            <a:p>
              <a:pPr>
                <a:spcBef>
                  <a:spcPct val="20000"/>
                </a:spcBef>
                <a:buClr>
                  <a:schemeClr val="tx2"/>
                </a:buClr>
                <a:buFont typeface="Wingdings" pitchFamily="2" charset="2"/>
                <a:buNone/>
              </a:pPr>
              <a:r>
                <a:rPr lang="en-US" altLang="zh-CN" sz="1600" b="1">
                  <a:solidFill>
                    <a:srgbClr val="0000FF"/>
                  </a:solidFill>
                </a:rPr>
                <a:t>1</a:t>
              </a:r>
            </a:p>
          </p:txBody>
        </p:sp>
        <p:sp>
          <p:nvSpPr>
            <p:cNvPr id="560140" name="Rectangle 12"/>
            <p:cNvSpPr>
              <a:spLocks noChangeArrowheads="1"/>
            </p:cNvSpPr>
            <p:nvPr/>
          </p:nvSpPr>
          <p:spPr bwMode="auto">
            <a:xfrm>
              <a:off x="4800" y="3616"/>
              <a:ext cx="528" cy="224"/>
            </a:xfrm>
            <a:prstGeom prst="rect">
              <a:avLst/>
            </a:prstGeom>
            <a:solidFill>
              <a:srgbClr val="CCFFFF"/>
            </a:solidFill>
            <a:ln w="9525">
              <a:solidFill>
                <a:schemeClr val="tx1"/>
              </a:solidFill>
              <a:miter lim="800000"/>
              <a:headEnd/>
              <a:tailEnd/>
            </a:ln>
            <a:effectLst/>
          </p:spPr>
          <p:txBody>
            <a:bodyPr/>
            <a:lstStyle/>
            <a:p>
              <a:pPr>
                <a:spcBef>
                  <a:spcPct val="20000"/>
                </a:spcBef>
                <a:buClr>
                  <a:schemeClr val="tx2"/>
                </a:buClr>
                <a:buFont typeface="Wingdings" pitchFamily="2" charset="2"/>
                <a:buNone/>
              </a:pPr>
              <a:r>
                <a:rPr lang="en-US" altLang="zh-CN" sz="1600" b="1" i="1">
                  <a:solidFill>
                    <a:srgbClr val="0000FF"/>
                  </a:solidFill>
                </a:rPr>
                <a:t>1</a:t>
              </a:r>
            </a:p>
          </p:txBody>
        </p:sp>
        <p:sp>
          <p:nvSpPr>
            <p:cNvPr id="560141" name="Rectangle 13"/>
            <p:cNvSpPr>
              <a:spLocks noChangeArrowheads="1"/>
            </p:cNvSpPr>
            <p:nvPr/>
          </p:nvSpPr>
          <p:spPr bwMode="auto">
            <a:xfrm>
              <a:off x="3840" y="3616"/>
              <a:ext cx="528" cy="224"/>
            </a:xfrm>
            <a:prstGeom prst="rect">
              <a:avLst/>
            </a:prstGeom>
            <a:gradFill rotWithShape="0">
              <a:gsLst>
                <a:gs pos="0">
                  <a:srgbClr val="FFFFFF"/>
                </a:gs>
                <a:gs pos="50000">
                  <a:srgbClr val="FF99FF"/>
                </a:gs>
                <a:gs pos="100000">
                  <a:srgbClr val="FFFFFF"/>
                </a:gs>
              </a:gsLst>
              <a:lin ang="5400000" scaled="1"/>
            </a:gradFill>
            <a:ln w="9525">
              <a:solidFill>
                <a:schemeClr val="tx1"/>
              </a:solidFill>
              <a:prstDash val="dash"/>
              <a:miter lim="800000"/>
              <a:headEnd/>
              <a:tailEnd/>
            </a:ln>
            <a:effectLst/>
          </p:spPr>
          <p:txBody>
            <a:bodyPr/>
            <a:lstStyle/>
            <a:p>
              <a:pPr>
                <a:spcBef>
                  <a:spcPct val="20000"/>
                </a:spcBef>
                <a:buClr>
                  <a:schemeClr val="tx2"/>
                </a:buClr>
                <a:buFont typeface="Wingdings" pitchFamily="2" charset="2"/>
                <a:buNone/>
              </a:pPr>
              <a:r>
                <a:rPr lang="en-US" altLang="zh-CN" sz="1600" b="1" i="1">
                  <a:solidFill>
                    <a:srgbClr val="0000FF"/>
                  </a:solidFill>
                  <a:effectLst>
                    <a:outerShdw blurRad="38100" dist="38100" dir="2700000" algn="tl">
                      <a:srgbClr val="000000"/>
                    </a:outerShdw>
                  </a:effectLst>
                </a:rPr>
                <a:t>1</a:t>
              </a:r>
            </a:p>
          </p:txBody>
        </p:sp>
        <p:sp>
          <p:nvSpPr>
            <p:cNvPr id="560142" name="Text Box 14"/>
            <p:cNvSpPr txBox="1">
              <a:spLocks noChangeArrowheads="1"/>
            </p:cNvSpPr>
            <p:nvPr/>
          </p:nvSpPr>
          <p:spPr bwMode="auto">
            <a:xfrm>
              <a:off x="3552" y="3615"/>
              <a:ext cx="276" cy="212"/>
            </a:xfrm>
            <a:prstGeom prst="rect">
              <a:avLst/>
            </a:prstGeom>
            <a:noFill/>
            <a:ln w="9525">
              <a:noFill/>
              <a:miter lim="800000"/>
              <a:headEnd/>
              <a:tailEnd/>
            </a:ln>
            <a:effectLst/>
          </p:spPr>
          <p:txBody>
            <a:bodyPr wrap="none">
              <a:spAutoFit/>
            </a:bodyPr>
            <a:lstStyle/>
            <a:p>
              <a:pPr algn="l"/>
              <a:r>
                <a:rPr lang="en-US" altLang="zh-CN" sz="1600" b="1" i="1"/>
                <a:t>b.x</a:t>
              </a:r>
            </a:p>
          </p:txBody>
        </p:sp>
        <p:sp>
          <p:nvSpPr>
            <p:cNvPr id="560143" name="Text Box 15"/>
            <p:cNvSpPr txBox="1">
              <a:spLocks noChangeArrowheads="1"/>
            </p:cNvSpPr>
            <p:nvPr/>
          </p:nvSpPr>
          <p:spPr bwMode="auto">
            <a:xfrm>
              <a:off x="3552" y="3327"/>
              <a:ext cx="276" cy="212"/>
            </a:xfrm>
            <a:prstGeom prst="rect">
              <a:avLst/>
            </a:prstGeom>
            <a:noFill/>
            <a:ln w="9525">
              <a:noFill/>
              <a:miter lim="800000"/>
              <a:headEnd/>
              <a:tailEnd/>
            </a:ln>
            <a:effectLst/>
          </p:spPr>
          <p:txBody>
            <a:bodyPr wrap="none">
              <a:spAutoFit/>
            </a:bodyPr>
            <a:lstStyle/>
            <a:p>
              <a:pPr algn="l"/>
              <a:r>
                <a:rPr lang="en-US" altLang="zh-CN" sz="1600" b="1" i="1"/>
                <a:t>a.x</a:t>
              </a:r>
            </a:p>
          </p:txBody>
        </p:sp>
        <p:sp>
          <p:nvSpPr>
            <p:cNvPr id="560144" name="Text Box 16"/>
            <p:cNvSpPr txBox="1">
              <a:spLocks noChangeArrowheads="1"/>
            </p:cNvSpPr>
            <p:nvPr/>
          </p:nvSpPr>
          <p:spPr bwMode="auto">
            <a:xfrm>
              <a:off x="4524" y="3628"/>
              <a:ext cx="269" cy="212"/>
            </a:xfrm>
            <a:prstGeom prst="rect">
              <a:avLst/>
            </a:prstGeom>
            <a:noFill/>
            <a:ln w="9525">
              <a:noFill/>
              <a:miter lim="800000"/>
              <a:headEnd/>
              <a:tailEnd/>
            </a:ln>
            <a:effectLst/>
          </p:spPr>
          <p:txBody>
            <a:bodyPr wrap="none">
              <a:spAutoFit/>
            </a:bodyPr>
            <a:lstStyle/>
            <a:p>
              <a:pPr algn="l"/>
              <a:r>
                <a:rPr lang="en-US" altLang="zh-CN" sz="1600" b="1" i="1"/>
                <a:t>b.y</a:t>
              </a:r>
            </a:p>
          </p:txBody>
        </p:sp>
      </p:grpSp>
      <p:sp>
        <p:nvSpPr>
          <p:cNvPr id="560145" name="Rectangle 17"/>
          <p:cNvSpPr>
            <a:spLocks noGrp="1" noChangeArrowheads="1"/>
          </p:cNvSpPr>
          <p:nvPr>
            <p:ph type="title" idx="4294967295"/>
          </p:nvPr>
        </p:nvSpPr>
        <p:spPr>
          <a:xfrm>
            <a:off x="838200" y="433388"/>
            <a:ext cx="7543800" cy="1143000"/>
          </a:xfrm>
          <a:prstGeom prst="rect">
            <a:avLst/>
          </a:prstGeom>
        </p:spPr>
        <p:txBody>
          <a:bodyPr/>
          <a:lstStyle/>
          <a:p>
            <a:r>
              <a:rPr lang="en-US" altLang="zh-CN" sz="100" dirty="0">
                <a:solidFill>
                  <a:schemeClr val="bg1"/>
                </a:solidFill>
                <a:latin typeface="宋体" pitchFamily="2" charset="-122"/>
              </a:rPr>
              <a:t>8.2.1  </a:t>
            </a:r>
            <a:r>
              <a:rPr lang="zh-CN" altLang="en-US" sz="100" dirty="0">
                <a:solidFill>
                  <a:schemeClr val="bg1"/>
                </a:solidFill>
                <a:latin typeface="宋体" pitchFamily="2" charset="-122"/>
              </a:rPr>
              <a:t>访问控制</a:t>
            </a:r>
            <a:endParaRPr lang="zh-CN" altLang="en-US" sz="100" dirty="0">
              <a:solidFill>
                <a:schemeClr val="bg1"/>
              </a:solidFill>
            </a:endParaRPr>
          </a:p>
        </p:txBody>
      </p:sp>
      <p:sp>
        <p:nvSpPr>
          <p:cNvPr id="560148" name="Rectangle 20"/>
          <p:cNvSpPr>
            <a:spLocks noChangeArrowheads="1"/>
          </p:cNvSpPr>
          <p:nvPr/>
        </p:nvSpPr>
        <p:spPr bwMode="auto">
          <a:xfrm>
            <a:off x="5400819" y="439738"/>
            <a:ext cx="3235181" cy="430887"/>
          </a:xfrm>
          <a:prstGeom prst="rect">
            <a:avLst/>
          </a:prstGeom>
          <a:noFill/>
          <a:ln w="9525">
            <a:noFill/>
            <a:miter lim="800000"/>
            <a:headEnd/>
            <a:tailEnd/>
          </a:ln>
          <a:effectLst/>
        </p:spPr>
        <p:txBody>
          <a:bodyPr wrap="none">
            <a:spAutoFit/>
          </a:bodyPr>
          <a:lstStyle/>
          <a:p>
            <a:pPr algn="r">
              <a:lnSpc>
                <a:spcPct val="110000"/>
              </a:lnSpc>
            </a:pPr>
            <a:r>
              <a:rPr lang="zh-CN" altLang="en-US" sz="2000" b="1" i="1" dirty="0">
                <a:solidFill>
                  <a:srgbClr val="008000"/>
                </a:solidFill>
              </a:rPr>
              <a:t>例</a:t>
            </a:r>
            <a:r>
              <a:rPr lang="en-US" altLang="zh-CN" sz="2000" b="1" i="1" dirty="0">
                <a:solidFill>
                  <a:srgbClr val="008000"/>
                </a:solidFill>
              </a:rPr>
              <a:t>8-3  </a:t>
            </a:r>
            <a:r>
              <a:rPr lang="zh-CN" altLang="en-US" sz="2000" b="1" i="1" dirty="0">
                <a:solidFill>
                  <a:srgbClr val="008000"/>
                </a:solidFill>
              </a:rPr>
              <a:t>私有数据成员的测试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60137"/>
                                        </p:tgtEl>
                                        <p:attrNameLst>
                                          <p:attrName>style.visibility</p:attrName>
                                        </p:attrNameLst>
                                      </p:cBhvr>
                                      <p:to>
                                        <p:strVal val="visible"/>
                                      </p:to>
                                    </p:set>
                                    <p:animEffect transition="in" filter="barn(outHorizontal)">
                                      <p:cBhvr>
                                        <p:cTn id="7" dur="500"/>
                                        <p:tgtEl>
                                          <p:spTgt spid="560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37"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1172" name="Picture 20"/>
          <p:cNvPicPr>
            <a:picLocks noChangeAspect="1" noChangeArrowheads="1"/>
          </p:cNvPicPr>
          <p:nvPr/>
        </p:nvPicPr>
        <p:blipFill>
          <a:blip r:embed="rId2"/>
          <a:srcRect/>
          <a:stretch>
            <a:fillRect/>
          </a:stretch>
        </p:blipFill>
        <p:spPr bwMode="auto">
          <a:xfrm>
            <a:off x="4648200" y="3327400"/>
            <a:ext cx="3635375" cy="1681163"/>
          </a:xfrm>
          <a:prstGeom prst="rect">
            <a:avLst/>
          </a:prstGeom>
          <a:noFill/>
        </p:spPr>
      </p:pic>
      <p:sp>
        <p:nvSpPr>
          <p:cNvPr id="561154" name="Text Box 2"/>
          <p:cNvSpPr txBox="1">
            <a:spLocks noChangeArrowheads="1"/>
          </p:cNvSpPr>
          <p:nvPr/>
        </p:nvSpPr>
        <p:spPr bwMode="auto">
          <a:xfrm>
            <a:off x="441325" y="260350"/>
            <a:ext cx="4206875" cy="6134100"/>
          </a:xfrm>
          <a:prstGeom prst="rect">
            <a:avLst/>
          </a:prstGeom>
          <a:noFill/>
          <a:ln w="9525">
            <a:noFill/>
            <a:miter lim="800000"/>
            <a:headEnd/>
            <a:tailEnd/>
          </a:ln>
          <a:effectLst/>
        </p:spPr>
        <p:txBody>
          <a:bodyPr>
            <a:spAutoFit/>
          </a:bodyPr>
          <a:lstStyle/>
          <a:p>
            <a:pPr algn="just"/>
            <a:r>
              <a:rPr lang="en-US" altLang="zh-CN" sz="1800"/>
              <a:t>#include&lt;iostream&gt;</a:t>
            </a:r>
          </a:p>
          <a:p>
            <a:pPr algn="just"/>
            <a:r>
              <a:rPr lang="en-US" altLang="zh-CN" sz="1800"/>
              <a:t>using namespace std ;</a:t>
            </a:r>
          </a:p>
          <a:p>
            <a:pPr algn="just"/>
            <a:r>
              <a:rPr lang="en-US" altLang="zh-CN" sz="1800"/>
              <a:t>class A</a:t>
            </a:r>
          </a:p>
          <a:p>
            <a:pPr algn="just"/>
            <a:r>
              <a:rPr lang="en-US" altLang="zh-CN" sz="1800"/>
              <a:t>{ public: 	 A(){ x=1; }</a:t>
            </a:r>
          </a:p>
          <a:p>
            <a:pPr algn="just"/>
            <a:r>
              <a:rPr lang="en-US" altLang="zh-CN" sz="1800"/>
              <a:t>	 int out() {return x ; }</a:t>
            </a:r>
          </a:p>
          <a:p>
            <a:pPr algn="just"/>
            <a:r>
              <a:rPr lang="en-US" altLang="zh-CN" sz="1800"/>
              <a:t>	 </a:t>
            </a:r>
            <a:r>
              <a:rPr lang="en-US" altLang="zh-CN" sz="1800" b="1">
                <a:solidFill>
                  <a:srgbClr val="0000FF"/>
                </a:solidFill>
              </a:rPr>
              <a:t>void addX() { x++; }</a:t>
            </a:r>
          </a:p>
          <a:p>
            <a:pPr algn="just"/>
            <a:r>
              <a:rPr lang="en-US" altLang="zh-CN" sz="1800"/>
              <a:t>   private:	 int x ;</a:t>
            </a:r>
          </a:p>
          <a:p>
            <a:pPr algn="just"/>
            <a:r>
              <a:rPr lang="en-US" altLang="zh-CN" sz="1800"/>
              <a:t>} ;</a:t>
            </a:r>
          </a:p>
          <a:p>
            <a:pPr algn="just"/>
            <a:r>
              <a:rPr lang="en-US" altLang="zh-CN" sz="1800"/>
              <a:t>class B : public A</a:t>
            </a:r>
          </a:p>
          <a:p>
            <a:pPr algn="just"/>
            <a:r>
              <a:rPr lang="en-US" altLang="zh-CN" sz="1800"/>
              <a:t>{ public:	B(){ y=1; }</a:t>
            </a:r>
          </a:p>
          <a:p>
            <a:pPr algn="just"/>
            <a:r>
              <a:rPr lang="en-US" altLang="zh-CN" sz="1800"/>
              <a:t>	int out() {return y ; }</a:t>
            </a:r>
          </a:p>
          <a:p>
            <a:pPr algn="just"/>
            <a:r>
              <a:rPr lang="en-US" altLang="zh-CN" sz="1800"/>
              <a:t>	void addY() { y++; }</a:t>
            </a:r>
          </a:p>
          <a:p>
            <a:pPr algn="just"/>
            <a:r>
              <a:rPr lang="en-US" altLang="zh-CN" sz="1800"/>
              <a:t>  private:	int y ;</a:t>
            </a:r>
          </a:p>
          <a:p>
            <a:pPr algn="just"/>
            <a:r>
              <a:rPr lang="en-US" altLang="zh-CN" sz="1800"/>
              <a:t>} ;</a:t>
            </a:r>
          </a:p>
          <a:p>
            <a:pPr algn="just"/>
            <a:r>
              <a:rPr lang="en-US" altLang="zh-CN" sz="1800"/>
              <a:t>int main()</a:t>
            </a:r>
          </a:p>
          <a:p>
            <a:pPr algn="just"/>
            <a:r>
              <a:rPr lang="en-US" altLang="zh-CN" sz="1800"/>
              <a:t>{ A a ;</a:t>
            </a:r>
          </a:p>
          <a:p>
            <a:pPr algn="just"/>
            <a:r>
              <a:rPr lang="en-US" altLang="zh-CN" sz="1800"/>
              <a:t>   cout &lt;&lt; "a.x=" &lt;&lt; a.out() &lt;&lt; endl ;</a:t>
            </a:r>
          </a:p>
          <a:p>
            <a:pPr algn="just"/>
            <a:r>
              <a:rPr lang="en-US" altLang="zh-CN" sz="1800"/>
              <a:t>   B b ;</a:t>
            </a:r>
          </a:p>
          <a:p>
            <a:pPr algn="just"/>
            <a:r>
              <a:rPr lang="en-US" altLang="zh-CN" sz="1800"/>
              <a:t>   </a:t>
            </a:r>
            <a:r>
              <a:rPr lang="en-US" altLang="zh-CN" sz="1800" b="1">
                <a:solidFill>
                  <a:srgbClr val="0000FF"/>
                </a:solidFill>
              </a:rPr>
              <a:t>b.addX() ;    </a:t>
            </a:r>
            <a:r>
              <a:rPr lang="en-US" altLang="zh-CN" sz="1800"/>
              <a:t>b.addY() ;</a:t>
            </a:r>
          </a:p>
          <a:p>
            <a:pPr algn="just"/>
            <a:r>
              <a:rPr lang="en-US" altLang="zh-CN" sz="1800"/>
              <a:t>   cout &lt;&lt; "b.x=" &lt;&lt; b.A::out() &lt;&lt; endl ;</a:t>
            </a:r>
          </a:p>
          <a:p>
            <a:pPr algn="just"/>
            <a:r>
              <a:rPr lang="en-US" altLang="zh-CN" sz="1800"/>
              <a:t>   cout &lt;&lt; "b.y=" &lt;&lt; b.out() &lt;&lt; endl ;</a:t>
            </a:r>
          </a:p>
          <a:p>
            <a:pPr algn="just"/>
            <a:r>
              <a:rPr lang="en-US" altLang="zh-CN" sz="1800"/>
              <a:t>}</a:t>
            </a:r>
          </a:p>
        </p:txBody>
      </p:sp>
      <p:grpSp>
        <p:nvGrpSpPr>
          <p:cNvPr id="561156" name="Group 4"/>
          <p:cNvGrpSpPr>
            <a:grpSpLocks/>
          </p:cNvGrpSpPr>
          <p:nvPr/>
        </p:nvGrpSpPr>
        <p:grpSpPr bwMode="auto">
          <a:xfrm>
            <a:off x="5927725" y="1423988"/>
            <a:ext cx="2166938" cy="1600200"/>
            <a:chOff x="3915" y="1392"/>
            <a:chExt cx="1365" cy="1008"/>
          </a:xfrm>
        </p:grpSpPr>
        <p:sp>
          <p:nvSpPr>
            <p:cNvPr id="561157" name="Rectangle 5"/>
            <p:cNvSpPr>
              <a:spLocks noChangeArrowheads="1"/>
            </p:cNvSpPr>
            <p:nvPr/>
          </p:nvSpPr>
          <p:spPr bwMode="auto">
            <a:xfrm>
              <a:off x="3936" y="2100"/>
              <a:ext cx="1344" cy="300"/>
            </a:xfrm>
            <a:prstGeom prst="rect">
              <a:avLst/>
            </a:prstGeom>
            <a:solidFill>
              <a:srgbClr val="CCFF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 : public  A</a:t>
              </a:r>
            </a:p>
          </p:txBody>
        </p:sp>
        <p:sp>
          <p:nvSpPr>
            <p:cNvPr id="561158" name="Rectangle 6"/>
            <p:cNvSpPr>
              <a:spLocks noChangeArrowheads="1"/>
            </p:cNvSpPr>
            <p:nvPr/>
          </p:nvSpPr>
          <p:spPr bwMode="auto">
            <a:xfrm>
              <a:off x="3915" y="1392"/>
              <a:ext cx="1365" cy="348"/>
            </a:xfrm>
            <a:prstGeom prst="rect">
              <a:avLst/>
            </a:prstGeom>
            <a:solidFill>
              <a:srgbClr val="FFCC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A </a:t>
              </a:r>
            </a:p>
          </p:txBody>
        </p:sp>
        <p:sp>
          <p:nvSpPr>
            <p:cNvPr id="561159" name="Line 7"/>
            <p:cNvSpPr>
              <a:spLocks noChangeShapeType="1"/>
            </p:cNvSpPr>
            <p:nvPr/>
          </p:nvSpPr>
          <p:spPr bwMode="auto">
            <a:xfrm flipH="1">
              <a:off x="4596" y="1728"/>
              <a:ext cx="0" cy="358"/>
            </a:xfrm>
            <a:prstGeom prst="line">
              <a:avLst/>
            </a:prstGeom>
            <a:noFill/>
            <a:ln w="38100">
              <a:solidFill>
                <a:schemeClr val="tx1"/>
              </a:solidFill>
              <a:round/>
              <a:headEnd type="stealth" w="med" len="lg"/>
              <a:tailEnd type="none" w="med"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561161" name="AutoShape 9"/>
          <p:cNvSpPr>
            <a:spLocks/>
          </p:cNvSpPr>
          <p:nvPr/>
        </p:nvSpPr>
        <p:spPr bwMode="auto">
          <a:xfrm>
            <a:off x="3352800" y="2414588"/>
            <a:ext cx="2590800" cy="914400"/>
          </a:xfrm>
          <a:prstGeom prst="borderCallout2">
            <a:avLst>
              <a:gd name="adj1" fmla="val 12500"/>
              <a:gd name="adj2" fmla="val -2940"/>
              <a:gd name="adj3" fmla="val 12500"/>
              <a:gd name="adj4" fmla="val -21019"/>
              <a:gd name="adj5" fmla="val 304690"/>
              <a:gd name="adj6" fmla="val -78310"/>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60000"/>
              </a:lnSpc>
              <a:spcBef>
                <a:spcPct val="50000"/>
              </a:spcBef>
            </a:pPr>
            <a:r>
              <a:rPr lang="zh-CN" altLang="en-US" sz="1800" b="1"/>
              <a:t>调用基类公有成员函数</a:t>
            </a:r>
          </a:p>
          <a:p>
            <a:pPr eaLnBrk="0" hangingPunct="0">
              <a:lnSpc>
                <a:spcPct val="90000"/>
              </a:lnSpc>
              <a:spcBef>
                <a:spcPct val="50000"/>
              </a:spcBef>
            </a:pPr>
            <a:r>
              <a:rPr lang="en-US" altLang="zh-CN" sz="1800" b="1"/>
              <a:t>b.x ++</a:t>
            </a:r>
          </a:p>
        </p:txBody>
      </p:sp>
      <p:grpSp>
        <p:nvGrpSpPr>
          <p:cNvPr id="561162" name="Group 10"/>
          <p:cNvGrpSpPr>
            <a:grpSpLocks/>
          </p:cNvGrpSpPr>
          <p:nvPr/>
        </p:nvGrpSpPr>
        <p:grpSpPr bwMode="auto">
          <a:xfrm>
            <a:off x="5638800" y="5157788"/>
            <a:ext cx="2819400" cy="838200"/>
            <a:chOff x="3552" y="3312"/>
            <a:chExt cx="1776" cy="528"/>
          </a:xfrm>
        </p:grpSpPr>
        <p:sp>
          <p:nvSpPr>
            <p:cNvPr id="561163" name="Rectangle 11"/>
            <p:cNvSpPr>
              <a:spLocks noChangeArrowheads="1"/>
            </p:cNvSpPr>
            <p:nvPr/>
          </p:nvSpPr>
          <p:spPr bwMode="auto">
            <a:xfrm>
              <a:off x="3840" y="3312"/>
              <a:ext cx="528" cy="224"/>
            </a:xfrm>
            <a:prstGeom prst="rect">
              <a:avLst/>
            </a:prstGeom>
            <a:solidFill>
              <a:srgbClr val="FF99FF"/>
            </a:solidFill>
            <a:ln w="9525">
              <a:solidFill>
                <a:schemeClr val="tx1"/>
              </a:solidFill>
              <a:miter lim="800000"/>
              <a:headEnd/>
              <a:tailEnd/>
            </a:ln>
            <a:effectLst/>
          </p:spPr>
          <p:txBody>
            <a:bodyPr/>
            <a:lstStyle/>
            <a:p>
              <a:pPr>
                <a:spcBef>
                  <a:spcPct val="20000"/>
                </a:spcBef>
                <a:buClr>
                  <a:schemeClr val="tx2"/>
                </a:buClr>
                <a:buFont typeface="Wingdings" pitchFamily="2" charset="2"/>
                <a:buNone/>
              </a:pPr>
              <a:r>
                <a:rPr lang="en-US" altLang="zh-CN" sz="1600" b="1">
                  <a:solidFill>
                    <a:srgbClr val="0000FF"/>
                  </a:solidFill>
                </a:rPr>
                <a:t>1</a:t>
              </a:r>
            </a:p>
          </p:txBody>
        </p:sp>
        <p:sp>
          <p:nvSpPr>
            <p:cNvPr id="561164" name="Rectangle 12"/>
            <p:cNvSpPr>
              <a:spLocks noChangeArrowheads="1"/>
            </p:cNvSpPr>
            <p:nvPr/>
          </p:nvSpPr>
          <p:spPr bwMode="auto">
            <a:xfrm>
              <a:off x="4800" y="3616"/>
              <a:ext cx="528" cy="224"/>
            </a:xfrm>
            <a:prstGeom prst="rect">
              <a:avLst/>
            </a:prstGeom>
            <a:solidFill>
              <a:srgbClr val="CCFFFF"/>
            </a:solidFill>
            <a:ln w="9525">
              <a:solidFill>
                <a:schemeClr val="tx1"/>
              </a:solidFill>
              <a:miter lim="800000"/>
              <a:headEnd/>
              <a:tailEnd/>
            </a:ln>
            <a:effectLst/>
          </p:spPr>
          <p:txBody>
            <a:bodyPr/>
            <a:lstStyle/>
            <a:p>
              <a:pPr>
                <a:spcBef>
                  <a:spcPct val="20000"/>
                </a:spcBef>
                <a:buClr>
                  <a:schemeClr val="tx2"/>
                </a:buClr>
                <a:buFont typeface="Wingdings" pitchFamily="2" charset="2"/>
                <a:buNone/>
              </a:pPr>
              <a:r>
                <a:rPr lang="en-US" altLang="zh-CN" sz="1600" b="1" i="1">
                  <a:solidFill>
                    <a:srgbClr val="0000FF"/>
                  </a:solidFill>
                </a:rPr>
                <a:t>1</a:t>
              </a:r>
            </a:p>
          </p:txBody>
        </p:sp>
        <p:sp>
          <p:nvSpPr>
            <p:cNvPr id="561165" name="Rectangle 13"/>
            <p:cNvSpPr>
              <a:spLocks noChangeArrowheads="1"/>
            </p:cNvSpPr>
            <p:nvPr/>
          </p:nvSpPr>
          <p:spPr bwMode="auto">
            <a:xfrm>
              <a:off x="3840" y="3616"/>
              <a:ext cx="528" cy="224"/>
            </a:xfrm>
            <a:prstGeom prst="rect">
              <a:avLst/>
            </a:prstGeom>
            <a:gradFill rotWithShape="0">
              <a:gsLst>
                <a:gs pos="0">
                  <a:srgbClr val="FFFFFF"/>
                </a:gs>
                <a:gs pos="50000">
                  <a:srgbClr val="FF99FF"/>
                </a:gs>
                <a:gs pos="100000">
                  <a:srgbClr val="FFFFFF"/>
                </a:gs>
              </a:gsLst>
              <a:lin ang="5400000" scaled="1"/>
            </a:gradFill>
            <a:ln w="9525">
              <a:solidFill>
                <a:schemeClr val="tx1"/>
              </a:solidFill>
              <a:prstDash val="dash"/>
              <a:miter lim="800000"/>
              <a:headEnd/>
              <a:tailEnd/>
            </a:ln>
            <a:effectLst/>
          </p:spPr>
          <p:txBody>
            <a:bodyPr/>
            <a:lstStyle/>
            <a:p>
              <a:pPr>
                <a:spcBef>
                  <a:spcPct val="20000"/>
                </a:spcBef>
                <a:buClr>
                  <a:schemeClr val="tx2"/>
                </a:buClr>
                <a:buFont typeface="Wingdings" pitchFamily="2" charset="2"/>
                <a:buNone/>
              </a:pPr>
              <a:r>
                <a:rPr lang="en-US" altLang="zh-CN" sz="1600" b="1" i="1">
                  <a:solidFill>
                    <a:schemeClr val="accent2"/>
                  </a:solidFill>
                  <a:effectLst>
                    <a:outerShdw blurRad="38100" dist="38100" dir="2700000" algn="tl">
                      <a:srgbClr val="000000"/>
                    </a:outerShdw>
                  </a:effectLst>
                </a:rPr>
                <a:t>2</a:t>
              </a:r>
            </a:p>
          </p:txBody>
        </p:sp>
        <p:sp>
          <p:nvSpPr>
            <p:cNvPr id="561166" name="Text Box 14"/>
            <p:cNvSpPr txBox="1">
              <a:spLocks noChangeArrowheads="1"/>
            </p:cNvSpPr>
            <p:nvPr/>
          </p:nvSpPr>
          <p:spPr bwMode="auto">
            <a:xfrm>
              <a:off x="3552" y="3615"/>
              <a:ext cx="276" cy="212"/>
            </a:xfrm>
            <a:prstGeom prst="rect">
              <a:avLst/>
            </a:prstGeom>
            <a:noFill/>
            <a:ln w="9525">
              <a:noFill/>
              <a:miter lim="800000"/>
              <a:headEnd/>
              <a:tailEnd/>
            </a:ln>
            <a:effectLst/>
          </p:spPr>
          <p:txBody>
            <a:bodyPr wrap="none">
              <a:spAutoFit/>
            </a:bodyPr>
            <a:lstStyle/>
            <a:p>
              <a:pPr algn="l"/>
              <a:r>
                <a:rPr lang="en-US" altLang="zh-CN" sz="1600" b="1" i="1"/>
                <a:t>b.x</a:t>
              </a:r>
            </a:p>
          </p:txBody>
        </p:sp>
        <p:sp>
          <p:nvSpPr>
            <p:cNvPr id="561167" name="Text Box 15"/>
            <p:cNvSpPr txBox="1">
              <a:spLocks noChangeArrowheads="1"/>
            </p:cNvSpPr>
            <p:nvPr/>
          </p:nvSpPr>
          <p:spPr bwMode="auto">
            <a:xfrm>
              <a:off x="3552" y="3327"/>
              <a:ext cx="276" cy="212"/>
            </a:xfrm>
            <a:prstGeom prst="rect">
              <a:avLst/>
            </a:prstGeom>
            <a:noFill/>
            <a:ln w="9525">
              <a:noFill/>
              <a:miter lim="800000"/>
              <a:headEnd/>
              <a:tailEnd/>
            </a:ln>
            <a:effectLst/>
          </p:spPr>
          <p:txBody>
            <a:bodyPr wrap="none">
              <a:spAutoFit/>
            </a:bodyPr>
            <a:lstStyle/>
            <a:p>
              <a:pPr algn="l"/>
              <a:r>
                <a:rPr lang="en-US" altLang="zh-CN" sz="1600" b="1" i="1"/>
                <a:t>a.x</a:t>
              </a:r>
            </a:p>
          </p:txBody>
        </p:sp>
        <p:sp>
          <p:nvSpPr>
            <p:cNvPr id="561168" name="Text Box 16"/>
            <p:cNvSpPr txBox="1">
              <a:spLocks noChangeArrowheads="1"/>
            </p:cNvSpPr>
            <p:nvPr/>
          </p:nvSpPr>
          <p:spPr bwMode="auto">
            <a:xfrm>
              <a:off x="4524" y="3628"/>
              <a:ext cx="269" cy="212"/>
            </a:xfrm>
            <a:prstGeom prst="rect">
              <a:avLst/>
            </a:prstGeom>
            <a:noFill/>
            <a:ln w="9525">
              <a:noFill/>
              <a:miter lim="800000"/>
              <a:headEnd/>
              <a:tailEnd/>
            </a:ln>
            <a:effectLst/>
          </p:spPr>
          <p:txBody>
            <a:bodyPr wrap="none">
              <a:spAutoFit/>
            </a:bodyPr>
            <a:lstStyle/>
            <a:p>
              <a:pPr algn="l"/>
              <a:r>
                <a:rPr lang="en-US" altLang="zh-CN" sz="1600" b="1" i="1"/>
                <a:t>b.y</a:t>
              </a:r>
            </a:p>
          </p:txBody>
        </p:sp>
      </p:grpSp>
      <p:sp>
        <p:nvSpPr>
          <p:cNvPr id="561169" name="Rectangle 17"/>
          <p:cNvSpPr>
            <a:spLocks noGrp="1" noChangeArrowheads="1"/>
          </p:cNvSpPr>
          <p:nvPr>
            <p:ph type="title" idx="4294967295"/>
          </p:nvPr>
        </p:nvSpPr>
        <p:spPr>
          <a:xfrm>
            <a:off x="838200" y="433388"/>
            <a:ext cx="7543800" cy="1143000"/>
          </a:xfrm>
          <a:prstGeom prst="rect">
            <a:avLst/>
          </a:prstGeom>
        </p:spPr>
        <p:txBody>
          <a:bodyPr/>
          <a:lstStyle/>
          <a:p>
            <a:r>
              <a:rPr lang="en-US" altLang="zh-CN" sz="100" dirty="0">
                <a:solidFill>
                  <a:schemeClr val="bg1"/>
                </a:solidFill>
                <a:latin typeface="宋体" pitchFamily="2" charset="-122"/>
              </a:rPr>
              <a:t>8.2.1  </a:t>
            </a:r>
            <a:r>
              <a:rPr lang="zh-CN" altLang="en-US" sz="100" dirty="0">
                <a:solidFill>
                  <a:schemeClr val="bg1"/>
                </a:solidFill>
                <a:latin typeface="宋体" pitchFamily="2" charset="-122"/>
              </a:rPr>
              <a:t>访问控制</a:t>
            </a:r>
            <a:endParaRPr lang="zh-CN" altLang="en-US" sz="100" dirty="0">
              <a:solidFill>
                <a:schemeClr val="bg1"/>
              </a:solidFill>
            </a:endParaRPr>
          </a:p>
        </p:txBody>
      </p:sp>
      <p:sp>
        <p:nvSpPr>
          <p:cNvPr id="561171" name="Rectangle 19"/>
          <p:cNvSpPr>
            <a:spLocks noChangeArrowheads="1"/>
          </p:cNvSpPr>
          <p:nvPr/>
        </p:nvSpPr>
        <p:spPr bwMode="auto">
          <a:xfrm>
            <a:off x="5400819" y="439738"/>
            <a:ext cx="3235181" cy="430887"/>
          </a:xfrm>
          <a:prstGeom prst="rect">
            <a:avLst/>
          </a:prstGeom>
          <a:noFill/>
          <a:ln w="9525">
            <a:noFill/>
            <a:miter lim="800000"/>
            <a:headEnd/>
            <a:tailEnd/>
          </a:ln>
          <a:effectLst/>
        </p:spPr>
        <p:txBody>
          <a:bodyPr wrap="none">
            <a:spAutoFit/>
          </a:bodyPr>
          <a:lstStyle/>
          <a:p>
            <a:pPr algn="r">
              <a:lnSpc>
                <a:spcPct val="110000"/>
              </a:lnSpc>
            </a:pPr>
            <a:r>
              <a:rPr lang="zh-CN" altLang="en-US" sz="2000" b="1" i="1" dirty="0">
                <a:solidFill>
                  <a:srgbClr val="008000"/>
                </a:solidFill>
              </a:rPr>
              <a:t>例</a:t>
            </a:r>
            <a:r>
              <a:rPr lang="en-US" altLang="zh-CN" sz="2000" b="1" i="1" dirty="0">
                <a:solidFill>
                  <a:srgbClr val="008000"/>
                </a:solidFill>
              </a:rPr>
              <a:t>8-3  </a:t>
            </a:r>
            <a:r>
              <a:rPr lang="zh-CN" altLang="en-US" sz="2000" b="1" i="1" dirty="0">
                <a:solidFill>
                  <a:srgbClr val="008000"/>
                </a:solidFill>
              </a:rPr>
              <a:t>私有数据成员的测试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61161"/>
                                        </p:tgtEl>
                                        <p:attrNameLst>
                                          <p:attrName>style.visibility</p:attrName>
                                        </p:attrNameLst>
                                      </p:cBhvr>
                                      <p:to>
                                        <p:strVal val="visible"/>
                                      </p:to>
                                    </p:set>
                                    <p:animEffect transition="in" filter="barn(outHorizontal)">
                                      <p:cBhvr>
                                        <p:cTn id="7" dur="500"/>
                                        <p:tgtEl>
                                          <p:spTgt spid="561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1161"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2196" name="Picture 20"/>
          <p:cNvPicPr>
            <a:picLocks noChangeAspect="1" noChangeArrowheads="1"/>
          </p:cNvPicPr>
          <p:nvPr/>
        </p:nvPicPr>
        <p:blipFill>
          <a:blip r:embed="rId2"/>
          <a:srcRect/>
          <a:stretch>
            <a:fillRect/>
          </a:stretch>
        </p:blipFill>
        <p:spPr bwMode="auto">
          <a:xfrm>
            <a:off x="4648200" y="3327400"/>
            <a:ext cx="3635375" cy="1681163"/>
          </a:xfrm>
          <a:prstGeom prst="rect">
            <a:avLst/>
          </a:prstGeom>
          <a:noFill/>
        </p:spPr>
      </p:pic>
      <p:sp>
        <p:nvSpPr>
          <p:cNvPr id="562178" name="Text Box 2"/>
          <p:cNvSpPr txBox="1">
            <a:spLocks noChangeArrowheads="1"/>
          </p:cNvSpPr>
          <p:nvPr/>
        </p:nvSpPr>
        <p:spPr bwMode="auto">
          <a:xfrm>
            <a:off x="441325" y="260350"/>
            <a:ext cx="4206875" cy="6134100"/>
          </a:xfrm>
          <a:prstGeom prst="rect">
            <a:avLst/>
          </a:prstGeom>
          <a:noFill/>
          <a:ln w="9525">
            <a:noFill/>
            <a:miter lim="800000"/>
            <a:headEnd/>
            <a:tailEnd/>
          </a:ln>
          <a:effectLst/>
        </p:spPr>
        <p:txBody>
          <a:bodyPr>
            <a:spAutoFit/>
          </a:bodyPr>
          <a:lstStyle/>
          <a:p>
            <a:pPr algn="just"/>
            <a:r>
              <a:rPr lang="en-US" altLang="zh-CN" sz="1800"/>
              <a:t>#include&lt;iostream&gt;</a:t>
            </a:r>
          </a:p>
          <a:p>
            <a:pPr algn="just"/>
            <a:r>
              <a:rPr lang="en-US" altLang="zh-CN" sz="1800"/>
              <a:t>using namespace std ;</a:t>
            </a:r>
          </a:p>
          <a:p>
            <a:pPr algn="just"/>
            <a:r>
              <a:rPr lang="en-US" altLang="zh-CN" sz="1800"/>
              <a:t>class A</a:t>
            </a:r>
          </a:p>
          <a:p>
            <a:pPr algn="just"/>
            <a:r>
              <a:rPr lang="en-US" altLang="zh-CN" sz="1800"/>
              <a:t>{ public: 	 A(){ x=1; }</a:t>
            </a:r>
          </a:p>
          <a:p>
            <a:pPr algn="just"/>
            <a:r>
              <a:rPr lang="en-US" altLang="zh-CN" sz="1800"/>
              <a:t>	 int out() {return x ; }</a:t>
            </a:r>
          </a:p>
          <a:p>
            <a:pPr algn="just"/>
            <a:r>
              <a:rPr lang="en-US" altLang="zh-CN" sz="1800"/>
              <a:t>	 void addX() { x++; }</a:t>
            </a:r>
          </a:p>
          <a:p>
            <a:pPr algn="just"/>
            <a:r>
              <a:rPr lang="en-US" altLang="zh-CN" sz="1800"/>
              <a:t>   private:	 int x ;</a:t>
            </a:r>
          </a:p>
          <a:p>
            <a:pPr algn="just"/>
            <a:r>
              <a:rPr lang="en-US" altLang="zh-CN" sz="1800"/>
              <a:t>} ;</a:t>
            </a:r>
          </a:p>
          <a:p>
            <a:pPr algn="just"/>
            <a:r>
              <a:rPr lang="en-US" altLang="zh-CN" sz="1800"/>
              <a:t>class B : public A</a:t>
            </a:r>
          </a:p>
          <a:p>
            <a:pPr algn="just"/>
            <a:r>
              <a:rPr lang="en-US" altLang="zh-CN" sz="1800"/>
              <a:t>{ public:	B(){ y=1; }</a:t>
            </a:r>
          </a:p>
          <a:p>
            <a:pPr algn="just"/>
            <a:r>
              <a:rPr lang="en-US" altLang="zh-CN" sz="1800"/>
              <a:t>	int out() {return y ; }</a:t>
            </a:r>
          </a:p>
          <a:p>
            <a:pPr algn="just"/>
            <a:r>
              <a:rPr lang="en-US" altLang="zh-CN" sz="1800"/>
              <a:t>	</a:t>
            </a:r>
            <a:r>
              <a:rPr lang="en-US" altLang="zh-CN" sz="1800" b="1">
                <a:solidFill>
                  <a:srgbClr val="0000FF"/>
                </a:solidFill>
              </a:rPr>
              <a:t>void addY() { y++; }</a:t>
            </a:r>
          </a:p>
          <a:p>
            <a:pPr algn="just"/>
            <a:r>
              <a:rPr lang="en-US" altLang="zh-CN" sz="1800"/>
              <a:t>  private:	int y ;</a:t>
            </a:r>
          </a:p>
          <a:p>
            <a:pPr algn="just"/>
            <a:r>
              <a:rPr lang="en-US" altLang="zh-CN" sz="1800"/>
              <a:t>} ;</a:t>
            </a:r>
          </a:p>
          <a:p>
            <a:pPr algn="just"/>
            <a:r>
              <a:rPr lang="en-US" altLang="zh-CN" sz="1800"/>
              <a:t>int main()</a:t>
            </a:r>
          </a:p>
          <a:p>
            <a:pPr algn="just"/>
            <a:r>
              <a:rPr lang="en-US" altLang="zh-CN" sz="1800"/>
              <a:t>{ A a ;</a:t>
            </a:r>
          </a:p>
          <a:p>
            <a:pPr algn="just"/>
            <a:r>
              <a:rPr lang="en-US" altLang="zh-CN" sz="1800"/>
              <a:t>   cout &lt;&lt; "a.x=" &lt;&lt; a.out() &lt;&lt; endl ;</a:t>
            </a:r>
          </a:p>
          <a:p>
            <a:pPr algn="just"/>
            <a:r>
              <a:rPr lang="en-US" altLang="zh-CN" sz="1800"/>
              <a:t>   B b ;</a:t>
            </a:r>
          </a:p>
          <a:p>
            <a:pPr algn="just"/>
            <a:r>
              <a:rPr lang="en-US" altLang="zh-CN" sz="1800"/>
              <a:t>   b.addX() ;    </a:t>
            </a:r>
            <a:r>
              <a:rPr lang="en-US" altLang="zh-CN" sz="1800" b="1">
                <a:solidFill>
                  <a:srgbClr val="0000FF"/>
                </a:solidFill>
              </a:rPr>
              <a:t>b.addY() ;</a:t>
            </a:r>
          </a:p>
          <a:p>
            <a:pPr algn="just"/>
            <a:r>
              <a:rPr lang="en-US" altLang="zh-CN" sz="1800"/>
              <a:t>   cout &lt;&lt; "b.x=" &lt;&lt; b.A::out() &lt;&lt; endl ;</a:t>
            </a:r>
          </a:p>
          <a:p>
            <a:pPr algn="just"/>
            <a:r>
              <a:rPr lang="en-US" altLang="zh-CN" sz="1800"/>
              <a:t>   cout &lt;&lt; "b.y=" &lt;&lt; b.out() &lt;&lt; endl ;</a:t>
            </a:r>
          </a:p>
          <a:p>
            <a:pPr algn="just"/>
            <a:r>
              <a:rPr lang="en-US" altLang="zh-CN" sz="1800"/>
              <a:t>}</a:t>
            </a:r>
          </a:p>
        </p:txBody>
      </p:sp>
      <p:grpSp>
        <p:nvGrpSpPr>
          <p:cNvPr id="562180" name="Group 4"/>
          <p:cNvGrpSpPr>
            <a:grpSpLocks/>
          </p:cNvGrpSpPr>
          <p:nvPr/>
        </p:nvGrpSpPr>
        <p:grpSpPr bwMode="auto">
          <a:xfrm>
            <a:off x="5927725" y="1423988"/>
            <a:ext cx="2166938" cy="1600200"/>
            <a:chOff x="3915" y="1392"/>
            <a:chExt cx="1365" cy="1008"/>
          </a:xfrm>
        </p:grpSpPr>
        <p:sp>
          <p:nvSpPr>
            <p:cNvPr id="562181" name="Rectangle 5"/>
            <p:cNvSpPr>
              <a:spLocks noChangeArrowheads="1"/>
            </p:cNvSpPr>
            <p:nvPr/>
          </p:nvSpPr>
          <p:spPr bwMode="auto">
            <a:xfrm>
              <a:off x="3936" y="2100"/>
              <a:ext cx="1344" cy="300"/>
            </a:xfrm>
            <a:prstGeom prst="rect">
              <a:avLst/>
            </a:prstGeom>
            <a:solidFill>
              <a:srgbClr val="CCFF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 : public  A</a:t>
              </a:r>
            </a:p>
          </p:txBody>
        </p:sp>
        <p:sp>
          <p:nvSpPr>
            <p:cNvPr id="562182" name="Rectangle 6"/>
            <p:cNvSpPr>
              <a:spLocks noChangeArrowheads="1"/>
            </p:cNvSpPr>
            <p:nvPr/>
          </p:nvSpPr>
          <p:spPr bwMode="auto">
            <a:xfrm>
              <a:off x="3915" y="1392"/>
              <a:ext cx="1365" cy="348"/>
            </a:xfrm>
            <a:prstGeom prst="rect">
              <a:avLst/>
            </a:prstGeom>
            <a:solidFill>
              <a:srgbClr val="FFCC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A </a:t>
              </a:r>
            </a:p>
          </p:txBody>
        </p:sp>
        <p:sp>
          <p:nvSpPr>
            <p:cNvPr id="562183" name="Line 7"/>
            <p:cNvSpPr>
              <a:spLocks noChangeShapeType="1"/>
            </p:cNvSpPr>
            <p:nvPr/>
          </p:nvSpPr>
          <p:spPr bwMode="auto">
            <a:xfrm flipH="1">
              <a:off x="4596" y="1728"/>
              <a:ext cx="0" cy="358"/>
            </a:xfrm>
            <a:prstGeom prst="line">
              <a:avLst/>
            </a:prstGeom>
            <a:noFill/>
            <a:ln w="38100">
              <a:solidFill>
                <a:schemeClr val="tx1"/>
              </a:solidFill>
              <a:round/>
              <a:headEnd type="stealth" w="med" len="lg"/>
              <a:tailEnd type="none" w="med"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562185" name="AutoShape 9"/>
          <p:cNvSpPr>
            <a:spLocks/>
          </p:cNvSpPr>
          <p:nvPr/>
        </p:nvSpPr>
        <p:spPr bwMode="auto">
          <a:xfrm>
            <a:off x="3962400" y="2414588"/>
            <a:ext cx="2819400" cy="914400"/>
          </a:xfrm>
          <a:prstGeom prst="borderCallout2">
            <a:avLst>
              <a:gd name="adj1" fmla="val 12500"/>
              <a:gd name="adj2" fmla="val -2704"/>
              <a:gd name="adj3" fmla="val 12500"/>
              <a:gd name="adj4" fmla="val -16949"/>
              <a:gd name="adj5" fmla="val 309551"/>
              <a:gd name="adj6" fmla="val -62162"/>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60000"/>
              </a:lnSpc>
              <a:spcBef>
                <a:spcPct val="50000"/>
              </a:spcBef>
            </a:pPr>
            <a:r>
              <a:rPr lang="zh-CN" altLang="en-US" sz="1800" b="1"/>
              <a:t>调用派生类公有成员函数</a:t>
            </a:r>
          </a:p>
          <a:p>
            <a:pPr eaLnBrk="0" hangingPunct="0">
              <a:lnSpc>
                <a:spcPct val="90000"/>
              </a:lnSpc>
              <a:spcBef>
                <a:spcPct val="50000"/>
              </a:spcBef>
            </a:pPr>
            <a:r>
              <a:rPr lang="en-US" altLang="zh-CN" sz="1800" b="1"/>
              <a:t>b.y ++</a:t>
            </a:r>
          </a:p>
        </p:txBody>
      </p:sp>
      <p:grpSp>
        <p:nvGrpSpPr>
          <p:cNvPr id="562186" name="Group 10"/>
          <p:cNvGrpSpPr>
            <a:grpSpLocks/>
          </p:cNvGrpSpPr>
          <p:nvPr/>
        </p:nvGrpSpPr>
        <p:grpSpPr bwMode="auto">
          <a:xfrm>
            <a:off x="5638800" y="5157788"/>
            <a:ext cx="2819400" cy="838200"/>
            <a:chOff x="3552" y="3312"/>
            <a:chExt cx="1776" cy="528"/>
          </a:xfrm>
        </p:grpSpPr>
        <p:sp>
          <p:nvSpPr>
            <p:cNvPr id="562187" name="Rectangle 11"/>
            <p:cNvSpPr>
              <a:spLocks noChangeArrowheads="1"/>
            </p:cNvSpPr>
            <p:nvPr/>
          </p:nvSpPr>
          <p:spPr bwMode="auto">
            <a:xfrm>
              <a:off x="3840" y="3312"/>
              <a:ext cx="528" cy="224"/>
            </a:xfrm>
            <a:prstGeom prst="rect">
              <a:avLst/>
            </a:prstGeom>
            <a:solidFill>
              <a:srgbClr val="FF99FF"/>
            </a:solidFill>
            <a:ln w="9525">
              <a:solidFill>
                <a:schemeClr val="tx1"/>
              </a:solidFill>
              <a:miter lim="800000"/>
              <a:headEnd/>
              <a:tailEnd/>
            </a:ln>
            <a:effectLst/>
          </p:spPr>
          <p:txBody>
            <a:bodyPr/>
            <a:lstStyle/>
            <a:p>
              <a:pPr>
                <a:spcBef>
                  <a:spcPct val="20000"/>
                </a:spcBef>
                <a:buClr>
                  <a:schemeClr val="tx2"/>
                </a:buClr>
                <a:buFont typeface="Wingdings" pitchFamily="2" charset="2"/>
                <a:buNone/>
              </a:pPr>
              <a:r>
                <a:rPr lang="en-US" altLang="zh-CN" sz="1600" b="1">
                  <a:solidFill>
                    <a:srgbClr val="0000FF"/>
                  </a:solidFill>
                </a:rPr>
                <a:t>1</a:t>
              </a:r>
            </a:p>
          </p:txBody>
        </p:sp>
        <p:sp>
          <p:nvSpPr>
            <p:cNvPr id="562188" name="Rectangle 12"/>
            <p:cNvSpPr>
              <a:spLocks noChangeArrowheads="1"/>
            </p:cNvSpPr>
            <p:nvPr/>
          </p:nvSpPr>
          <p:spPr bwMode="auto">
            <a:xfrm>
              <a:off x="4800" y="3616"/>
              <a:ext cx="528" cy="224"/>
            </a:xfrm>
            <a:prstGeom prst="rect">
              <a:avLst/>
            </a:prstGeom>
            <a:solidFill>
              <a:srgbClr val="CCFFFF"/>
            </a:solidFill>
            <a:ln w="9525">
              <a:solidFill>
                <a:schemeClr val="tx1"/>
              </a:solidFill>
              <a:miter lim="800000"/>
              <a:headEnd/>
              <a:tailEnd/>
            </a:ln>
            <a:effectLst/>
          </p:spPr>
          <p:txBody>
            <a:bodyPr/>
            <a:lstStyle/>
            <a:p>
              <a:pPr>
                <a:spcBef>
                  <a:spcPct val="20000"/>
                </a:spcBef>
                <a:buClr>
                  <a:schemeClr val="tx2"/>
                </a:buClr>
                <a:buFont typeface="Wingdings" pitchFamily="2" charset="2"/>
                <a:buNone/>
              </a:pPr>
              <a:r>
                <a:rPr lang="en-US" altLang="zh-CN" sz="1600" b="1" i="1">
                  <a:solidFill>
                    <a:schemeClr val="accent2"/>
                  </a:solidFill>
                </a:rPr>
                <a:t>2</a:t>
              </a:r>
            </a:p>
          </p:txBody>
        </p:sp>
        <p:sp>
          <p:nvSpPr>
            <p:cNvPr id="562189" name="Rectangle 13"/>
            <p:cNvSpPr>
              <a:spLocks noChangeArrowheads="1"/>
            </p:cNvSpPr>
            <p:nvPr/>
          </p:nvSpPr>
          <p:spPr bwMode="auto">
            <a:xfrm>
              <a:off x="3840" y="3616"/>
              <a:ext cx="528" cy="224"/>
            </a:xfrm>
            <a:prstGeom prst="rect">
              <a:avLst/>
            </a:prstGeom>
            <a:gradFill rotWithShape="0">
              <a:gsLst>
                <a:gs pos="0">
                  <a:srgbClr val="FFFFFF"/>
                </a:gs>
                <a:gs pos="50000">
                  <a:srgbClr val="FF99FF"/>
                </a:gs>
                <a:gs pos="100000">
                  <a:srgbClr val="FFFFFF"/>
                </a:gs>
              </a:gsLst>
              <a:lin ang="5400000" scaled="1"/>
            </a:gradFill>
            <a:ln w="9525">
              <a:solidFill>
                <a:schemeClr val="tx1"/>
              </a:solidFill>
              <a:prstDash val="dash"/>
              <a:miter lim="800000"/>
              <a:headEnd/>
              <a:tailEnd/>
            </a:ln>
            <a:effectLst/>
          </p:spPr>
          <p:txBody>
            <a:bodyPr/>
            <a:lstStyle/>
            <a:p>
              <a:pPr>
                <a:spcBef>
                  <a:spcPct val="20000"/>
                </a:spcBef>
                <a:buClr>
                  <a:schemeClr val="tx2"/>
                </a:buClr>
                <a:buFont typeface="Wingdings" pitchFamily="2" charset="2"/>
                <a:buNone/>
              </a:pPr>
              <a:r>
                <a:rPr lang="en-US" altLang="zh-CN" sz="1600" b="1" i="1">
                  <a:solidFill>
                    <a:schemeClr val="accent2"/>
                  </a:solidFill>
                  <a:effectLst>
                    <a:outerShdw blurRad="38100" dist="38100" dir="2700000" algn="tl">
                      <a:srgbClr val="000000"/>
                    </a:outerShdw>
                  </a:effectLst>
                </a:rPr>
                <a:t>2</a:t>
              </a:r>
            </a:p>
          </p:txBody>
        </p:sp>
        <p:sp>
          <p:nvSpPr>
            <p:cNvPr id="562190" name="Text Box 14"/>
            <p:cNvSpPr txBox="1">
              <a:spLocks noChangeArrowheads="1"/>
            </p:cNvSpPr>
            <p:nvPr/>
          </p:nvSpPr>
          <p:spPr bwMode="auto">
            <a:xfrm>
              <a:off x="3552" y="3615"/>
              <a:ext cx="276" cy="212"/>
            </a:xfrm>
            <a:prstGeom prst="rect">
              <a:avLst/>
            </a:prstGeom>
            <a:noFill/>
            <a:ln w="9525">
              <a:noFill/>
              <a:miter lim="800000"/>
              <a:headEnd/>
              <a:tailEnd/>
            </a:ln>
            <a:effectLst/>
          </p:spPr>
          <p:txBody>
            <a:bodyPr wrap="none">
              <a:spAutoFit/>
            </a:bodyPr>
            <a:lstStyle/>
            <a:p>
              <a:pPr algn="l"/>
              <a:r>
                <a:rPr lang="en-US" altLang="zh-CN" sz="1600" b="1" i="1"/>
                <a:t>b.x</a:t>
              </a:r>
            </a:p>
          </p:txBody>
        </p:sp>
        <p:sp>
          <p:nvSpPr>
            <p:cNvPr id="562191" name="Text Box 15"/>
            <p:cNvSpPr txBox="1">
              <a:spLocks noChangeArrowheads="1"/>
            </p:cNvSpPr>
            <p:nvPr/>
          </p:nvSpPr>
          <p:spPr bwMode="auto">
            <a:xfrm>
              <a:off x="3552" y="3327"/>
              <a:ext cx="276" cy="212"/>
            </a:xfrm>
            <a:prstGeom prst="rect">
              <a:avLst/>
            </a:prstGeom>
            <a:noFill/>
            <a:ln w="9525">
              <a:noFill/>
              <a:miter lim="800000"/>
              <a:headEnd/>
              <a:tailEnd/>
            </a:ln>
            <a:effectLst/>
          </p:spPr>
          <p:txBody>
            <a:bodyPr wrap="none">
              <a:spAutoFit/>
            </a:bodyPr>
            <a:lstStyle/>
            <a:p>
              <a:pPr algn="l"/>
              <a:r>
                <a:rPr lang="en-US" altLang="zh-CN" sz="1600" b="1" i="1"/>
                <a:t>a.x</a:t>
              </a:r>
            </a:p>
          </p:txBody>
        </p:sp>
        <p:sp>
          <p:nvSpPr>
            <p:cNvPr id="562192" name="Text Box 16"/>
            <p:cNvSpPr txBox="1">
              <a:spLocks noChangeArrowheads="1"/>
            </p:cNvSpPr>
            <p:nvPr/>
          </p:nvSpPr>
          <p:spPr bwMode="auto">
            <a:xfrm>
              <a:off x="4524" y="3628"/>
              <a:ext cx="269" cy="212"/>
            </a:xfrm>
            <a:prstGeom prst="rect">
              <a:avLst/>
            </a:prstGeom>
            <a:noFill/>
            <a:ln w="9525">
              <a:noFill/>
              <a:miter lim="800000"/>
              <a:headEnd/>
              <a:tailEnd/>
            </a:ln>
            <a:effectLst/>
          </p:spPr>
          <p:txBody>
            <a:bodyPr wrap="none">
              <a:spAutoFit/>
            </a:bodyPr>
            <a:lstStyle/>
            <a:p>
              <a:pPr algn="l"/>
              <a:r>
                <a:rPr lang="en-US" altLang="zh-CN" sz="1600" b="1" i="1"/>
                <a:t>b.y</a:t>
              </a:r>
            </a:p>
          </p:txBody>
        </p:sp>
      </p:grpSp>
      <p:sp>
        <p:nvSpPr>
          <p:cNvPr id="562193" name="Rectangle 17"/>
          <p:cNvSpPr>
            <a:spLocks noGrp="1" noChangeArrowheads="1"/>
          </p:cNvSpPr>
          <p:nvPr>
            <p:ph type="title" idx="4294967295"/>
          </p:nvPr>
        </p:nvSpPr>
        <p:spPr>
          <a:xfrm>
            <a:off x="838200" y="433388"/>
            <a:ext cx="7543800" cy="1143000"/>
          </a:xfrm>
          <a:prstGeom prst="rect">
            <a:avLst/>
          </a:prstGeom>
        </p:spPr>
        <p:txBody>
          <a:bodyPr/>
          <a:lstStyle/>
          <a:p>
            <a:r>
              <a:rPr lang="en-US" altLang="zh-CN" sz="100" dirty="0">
                <a:solidFill>
                  <a:schemeClr val="bg1"/>
                </a:solidFill>
                <a:latin typeface="宋体" pitchFamily="2" charset="-122"/>
              </a:rPr>
              <a:t>8.2.1  </a:t>
            </a:r>
            <a:r>
              <a:rPr lang="zh-CN" altLang="en-US" sz="100" dirty="0">
                <a:solidFill>
                  <a:schemeClr val="bg1"/>
                </a:solidFill>
                <a:latin typeface="宋体" pitchFamily="2" charset="-122"/>
              </a:rPr>
              <a:t>访问控制</a:t>
            </a:r>
            <a:endParaRPr lang="zh-CN" altLang="en-US" sz="100" dirty="0">
              <a:solidFill>
                <a:schemeClr val="bg1"/>
              </a:solidFill>
            </a:endParaRPr>
          </a:p>
        </p:txBody>
      </p:sp>
      <p:sp>
        <p:nvSpPr>
          <p:cNvPr id="562195" name="Rectangle 19"/>
          <p:cNvSpPr>
            <a:spLocks noChangeArrowheads="1"/>
          </p:cNvSpPr>
          <p:nvPr/>
        </p:nvSpPr>
        <p:spPr bwMode="auto">
          <a:xfrm>
            <a:off x="5400819" y="439738"/>
            <a:ext cx="3235181" cy="430887"/>
          </a:xfrm>
          <a:prstGeom prst="rect">
            <a:avLst/>
          </a:prstGeom>
          <a:noFill/>
          <a:ln w="9525">
            <a:noFill/>
            <a:miter lim="800000"/>
            <a:headEnd/>
            <a:tailEnd/>
          </a:ln>
          <a:effectLst/>
        </p:spPr>
        <p:txBody>
          <a:bodyPr wrap="none">
            <a:spAutoFit/>
          </a:bodyPr>
          <a:lstStyle/>
          <a:p>
            <a:pPr algn="r">
              <a:lnSpc>
                <a:spcPct val="110000"/>
              </a:lnSpc>
            </a:pPr>
            <a:r>
              <a:rPr lang="zh-CN" altLang="en-US" sz="2000" b="1" i="1" dirty="0">
                <a:solidFill>
                  <a:srgbClr val="008000"/>
                </a:solidFill>
              </a:rPr>
              <a:t>例</a:t>
            </a:r>
            <a:r>
              <a:rPr lang="en-US" altLang="zh-CN" sz="2000" b="1" i="1" dirty="0">
                <a:solidFill>
                  <a:srgbClr val="008000"/>
                </a:solidFill>
              </a:rPr>
              <a:t>8-3  </a:t>
            </a:r>
            <a:r>
              <a:rPr lang="zh-CN" altLang="en-US" sz="2000" b="1" i="1" dirty="0">
                <a:solidFill>
                  <a:srgbClr val="008000"/>
                </a:solidFill>
              </a:rPr>
              <a:t>私有数据成员的测试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62185"/>
                                        </p:tgtEl>
                                        <p:attrNameLst>
                                          <p:attrName>style.visibility</p:attrName>
                                        </p:attrNameLst>
                                      </p:cBhvr>
                                      <p:to>
                                        <p:strVal val="visible"/>
                                      </p:to>
                                    </p:set>
                                    <p:animEffect transition="in" filter="barn(outHorizontal)">
                                      <p:cBhvr>
                                        <p:cTn id="7" dur="500"/>
                                        <p:tgtEl>
                                          <p:spTgt spid="562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85"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1" name="Picture 21"/>
          <p:cNvPicPr>
            <a:picLocks noChangeAspect="1" noChangeArrowheads="1"/>
          </p:cNvPicPr>
          <p:nvPr/>
        </p:nvPicPr>
        <p:blipFill>
          <a:blip r:embed="rId2"/>
          <a:srcRect/>
          <a:stretch>
            <a:fillRect/>
          </a:stretch>
        </p:blipFill>
        <p:spPr bwMode="auto">
          <a:xfrm>
            <a:off x="4648200" y="3327400"/>
            <a:ext cx="3635375" cy="1681163"/>
          </a:xfrm>
          <a:prstGeom prst="rect">
            <a:avLst/>
          </a:prstGeom>
          <a:noFill/>
        </p:spPr>
      </p:pic>
      <p:sp>
        <p:nvSpPr>
          <p:cNvPr id="563202" name="Text Box 2"/>
          <p:cNvSpPr txBox="1">
            <a:spLocks noChangeArrowheads="1"/>
          </p:cNvSpPr>
          <p:nvPr/>
        </p:nvSpPr>
        <p:spPr bwMode="auto">
          <a:xfrm>
            <a:off x="441325" y="260350"/>
            <a:ext cx="4206875" cy="6134100"/>
          </a:xfrm>
          <a:prstGeom prst="rect">
            <a:avLst/>
          </a:prstGeom>
          <a:noFill/>
          <a:ln w="9525">
            <a:noFill/>
            <a:miter lim="800000"/>
            <a:headEnd/>
            <a:tailEnd/>
          </a:ln>
          <a:effectLst/>
        </p:spPr>
        <p:txBody>
          <a:bodyPr>
            <a:spAutoFit/>
          </a:bodyPr>
          <a:lstStyle/>
          <a:p>
            <a:pPr algn="just"/>
            <a:r>
              <a:rPr lang="en-US" altLang="zh-CN" sz="1800"/>
              <a:t>#include&lt;iostream&gt;</a:t>
            </a:r>
          </a:p>
          <a:p>
            <a:pPr algn="just"/>
            <a:r>
              <a:rPr lang="en-US" altLang="zh-CN" sz="1800"/>
              <a:t>using namespace std ;</a:t>
            </a:r>
          </a:p>
          <a:p>
            <a:pPr algn="just"/>
            <a:r>
              <a:rPr lang="en-US" altLang="zh-CN" sz="1800"/>
              <a:t>class A</a:t>
            </a:r>
          </a:p>
          <a:p>
            <a:pPr algn="just"/>
            <a:r>
              <a:rPr lang="en-US" altLang="zh-CN" sz="1800"/>
              <a:t>{ public: 	 A(){ x=1; }</a:t>
            </a:r>
          </a:p>
          <a:p>
            <a:pPr algn="just"/>
            <a:r>
              <a:rPr lang="en-US" altLang="zh-CN" sz="1800"/>
              <a:t>	 </a:t>
            </a:r>
            <a:r>
              <a:rPr lang="en-US" altLang="zh-CN" sz="1800" b="1">
                <a:solidFill>
                  <a:srgbClr val="0000FF"/>
                </a:solidFill>
              </a:rPr>
              <a:t>int out() {return x ; }</a:t>
            </a:r>
          </a:p>
          <a:p>
            <a:pPr algn="just"/>
            <a:r>
              <a:rPr lang="en-US" altLang="zh-CN" sz="1800"/>
              <a:t>	 void addX() { x++; }</a:t>
            </a:r>
          </a:p>
          <a:p>
            <a:pPr algn="just"/>
            <a:r>
              <a:rPr lang="en-US" altLang="zh-CN" sz="1800"/>
              <a:t>   private:	 int x ;</a:t>
            </a:r>
          </a:p>
          <a:p>
            <a:pPr algn="just"/>
            <a:r>
              <a:rPr lang="en-US" altLang="zh-CN" sz="1800"/>
              <a:t>} ;</a:t>
            </a:r>
          </a:p>
          <a:p>
            <a:pPr algn="just"/>
            <a:r>
              <a:rPr lang="en-US" altLang="zh-CN" sz="1800"/>
              <a:t>class B : public A</a:t>
            </a:r>
          </a:p>
          <a:p>
            <a:pPr algn="just"/>
            <a:r>
              <a:rPr lang="en-US" altLang="zh-CN" sz="1800"/>
              <a:t>{ public:	B(){ y=1; }</a:t>
            </a:r>
          </a:p>
          <a:p>
            <a:pPr algn="just"/>
            <a:r>
              <a:rPr lang="en-US" altLang="zh-CN" sz="1800"/>
              <a:t>	int out() {return y ; }</a:t>
            </a:r>
          </a:p>
          <a:p>
            <a:pPr algn="just"/>
            <a:r>
              <a:rPr lang="en-US" altLang="zh-CN" sz="1800"/>
              <a:t>	void addY() { y++; }</a:t>
            </a:r>
          </a:p>
          <a:p>
            <a:pPr algn="just"/>
            <a:r>
              <a:rPr lang="en-US" altLang="zh-CN" sz="1800"/>
              <a:t>  private:	int y ;</a:t>
            </a:r>
          </a:p>
          <a:p>
            <a:pPr algn="just"/>
            <a:r>
              <a:rPr lang="en-US" altLang="zh-CN" sz="1800"/>
              <a:t>} ;</a:t>
            </a:r>
          </a:p>
          <a:p>
            <a:pPr algn="just"/>
            <a:r>
              <a:rPr lang="en-US" altLang="zh-CN" sz="1800"/>
              <a:t>int main()</a:t>
            </a:r>
          </a:p>
          <a:p>
            <a:pPr algn="just"/>
            <a:r>
              <a:rPr lang="en-US" altLang="zh-CN" sz="1800"/>
              <a:t>{ A a ;</a:t>
            </a:r>
          </a:p>
          <a:p>
            <a:pPr algn="just"/>
            <a:r>
              <a:rPr lang="en-US" altLang="zh-CN" sz="1800"/>
              <a:t>   cout &lt;&lt; "a.x=" &lt;&lt; a.out() &lt;&lt; endl ;</a:t>
            </a:r>
          </a:p>
          <a:p>
            <a:pPr algn="just"/>
            <a:r>
              <a:rPr lang="en-US" altLang="zh-CN" sz="1800"/>
              <a:t>   B b ;</a:t>
            </a:r>
          </a:p>
          <a:p>
            <a:pPr algn="just"/>
            <a:r>
              <a:rPr lang="en-US" altLang="zh-CN" sz="1800"/>
              <a:t>   b.addX() ;    b.addY() ;</a:t>
            </a:r>
          </a:p>
          <a:p>
            <a:pPr algn="just"/>
            <a:r>
              <a:rPr lang="en-US" altLang="zh-CN" sz="1800"/>
              <a:t>   cout &lt;&lt; "b.x=" &lt;&lt; </a:t>
            </a:r>
            <a:r>
              <a:rPr lang="en-US" altLang="zh-CN" sz="1800" b="1">
                <a:solidFill>
                  <a:srgbClr val="0000FF"/>
                </a:solidFill>
              </a:rPr>
              <a:t>b.A::out()</a:t>
            </a:r>
            <a:r>
              <a:rPr lang="en-US" altLang="zh-CN" sz="1800"/>
              <a:t> &lt;&lt; endl ;</a:t>
            </a:r>
          </a:p>
          <a:p>
            <a:pPr algn="just"/>
            <a:r>
              <a:rPr lang="en-US" altLang="zh-CN" sz="1800"/>
              <a:t>   cout &lt;&lt; "b.y=" &lt;&lt; b.out() &lt;&lt; endl ;</a:t>
            </a:r>
          </a:p>
          <a:p>
            <a:pPr algn="just"/>
            <a:r>
              <a:rPr lang="en-US" altLang="zh-CN" sz="1800"/>
              <a:t>}</a:t>
            </a:r>
          </a:p>
        </p:txBody>
      </p:sp>
      <p:grpSp>
        <p:nvGrpSpPr>
          <p:cNvPr id="563204" name="Group 4"/>
          <p:cNvGrpSpPr>
            <a:grpSpLocks/>
          </p:cNvGrpSpPr>
          <p:nvPr/>
        </p:nvGrpSpPr>
        <p:grpSpPr bwMode="auto">
          <a:xfrm>
            <a:off x="5927725" y="1423988"/>
            <a:ext cx="2166938" cy="1600200"/>
            <a:chOff x="3915" y="1392"/>
            <a:chExt cx="1365" cy="1008"/>
          </a:xfrm>
        </p:grpSpPr>
        <p:sp>
          <p:nvSpPr>
            <p:cNvPr id="563205" name="Rectangle 5"/>
            <p:cNvSpPr>
              <a:spLocks noChangeArrowheads="1"/>
            </p:cNvSpPr>
            <p:nvPr/>
          </p:nvSpPr>
          <p:spPr bwMode="auto">
            <a:xfrm>
              <a:off x="3936" y="2100"/>
              <a:ext cx="1344" cy="300"/>
            </a:xfrm>
            <a:prstGeom prst="rect">
              <a:avLst/>
            </a:prstGeom>
            <a:solidFill>
              <a:srgbClr val="CCFF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 : public  A</a:t>
              </a:r>
            </a:p>
          </p:txBody>
        </p:sp>
        <p:sp>
          <p:nvSpPr>
            <p:cNvPr id="563206" name="Rectangle 6"/>
            <p:cNvSpPr>
              <a:spLocks noChangeArrowheads="1"/>
            </p:cNvSpPr>
            <p:nvPr/>
          </p:nvSpPr>
          <p:spPr bwMode="auto">
            <a:xfrm>
              <a:off x="3915" y="1392"/>
              <a:ext cx="1365" cy="348"/>
            </a:xfrm>
            <a:prstGeom prst="rect">
              <a:avLst/>
            </a:prstGeom>
            <a:solidFill>
              <a:srgbClr val="FFCC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A </a:t>
              </a:r>
            </a:p>
          </p:txBody>
        </p:sp>
        <p:sp>
          <p:nvSpPr>
            <p:cNvPr id="563207" name="Line 7"/>
            <p:cNvSpPr>
              <a:spLocks noChangeShapeType="1"/>
            </p:cNvSpPr>
            <p:nvPr/>
          </p:nvSpPr>
          <p:spPr bwMode="auto">
            <a:xfrm flipH="1">
              <a:off x="4596" y="1728"/>
              <a:ext cx="0" cy="358"/>
            </a:xfrm>
            <a:prstGeom prst="line">
              <a:avLst/>
            </a:prstGeom>
            <a:noFill/>
            <a:ln w="38100">
              <a:solidFill>
                <a:schemeClr val="tx1"/>
              </a:solidFill>
              <a:round/>
              <a:headEnd type="stealth" w="med" len="lg"/>
              <a:tailEnd type="none" w="med"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563209" name="AutoShape 9"/>
          <p:cNvSpPr>
            <a:spLocks/>
          </p:cNvSpPr>
          <p:nvPr/>
        </p:nvSpPr>
        <p:spPr bwMode="auto">
          <a:xfrm>
            <a:off x="4343400" y="2414588"/>
            <a:ext cx="2819400" cy="914400"/>
          </a:xfrm>
          <a:prstGeom prst="borderCallout2">
            <a:avLst>
              <a:gd name="adj1" fmla="val 12500"/>
              <a:gd name="adj2" fmla="val -2704"/>
              <a:gd name="adj3" fmla="val 12500"/>
              <a:gd name="adj4" fmla="val -13796"/>
              <a:gd name="adj5" fmla="val 337500"/>
              <a:gd name="adj6" fmla="val -48986"/>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60000"/>
              </a:lnSpc>
              <a:spcBef>
                <a:spcPct val="50000"/>
              </a:spcBef>
            </a:pPr>
            <a:r>
              <a:rPr lang="zh-CN" altLang="en-US" sz="1800" b="1"/>
              <a:t>调用基类版本同名函数</a:t>
            </a:r>
          </a:p>
          <a:p>
            <a:pPr eaLnBrk="0" hangingPunct="0">
              <a:lnSpc>
                <a:spcPct val="90000"/>
              </a:lnSpc>
              <a:spcBef>
                <a:spcPct val="50000"/>
              </a:spcBef>
            </a:pPr>
            <a:r>
              <a:rPr lang="zh-CN" altLang="en-US" sz="1800" b="1"/>
              <a:t>返回 </a:t>
            </a:r>
            <a:r>
              <a:rPr lang="en-US" altLang="zh-CN" sz="1800" b="1"/>
              <a:t>b.x </a:t>
            </a:r>
            <a:r>
              <a:rPr lang="zh-CN" altLang="en-US" sz="1800" b="1"/>
              <a:t>的值</a:t>
            </a:r>
          </a:p>
        </p:txBody>
      </p:sp>
      <p:grpSp>
        <p:nvGrpSpPr>
          <p:cNvPr id="563210" name="Group 10"/>
          <p:cNvGrpSpPr>
            <a:grpSpLocks/>
          </p:cNvGrpSpPr>
          <p:nvPr/>
        </p:nvGrpSpPr>
        <p:grpSpPr bwMode="auto">
          <a:xfrm>
            <a:off x="5638800" y="5157788"/>
            <a:ext cx="2819400" cy="838200"/>
            <a:chOff x="3552" y="3312"/>
            <a:chExt cx="1776" cy="528"/>
          </a:xfrm>
        </p:grpSpPr>
        <p:sp>
          <p:nvSpPr>
            <p:cNvPr id="563211" name="Rectangle 11"/>
            <p:cNvSpPr>
              <a:spLocks noChangeArrowheads="1"/>
            </p:cNvSpPr>
            <p:nvPr/>
          </p:nvSpPr>
          <p:spPr bwMode="auto">
            <a:xfrm>
              <a:off x="3840" y="3312"/>
              <a:ext cx="528" cy="224"/>
            </a:xfrm>
            <a:prstGeom prst="rect">
              <a:avLst/>
            </a:prstGeom>
            <a:solidFill>
              <a:srgbClr val="FF99FF"/>
            </a:solidFill>
            <a:ln w="9525">
              <a:solidFill>
                <a:schemeClr val="tx1"/>
              </a:solidFill>
              <a:miter lim="800000"/>
              <a:headEnd/>
              <a:tailEnd/>
            </a:ln>
            <a:effectLst/>
          </p:spPr>
          <p:txBody>
            <a:bodyPr/>
            <a:lstStyle/>
            <a:p>
              <a:pPr>
                <a:spcBef>
                  <a:spcPct val="20000"/>
                </a:spcBef>
                <a:buClr>
                  <a:schemeClr val="tx2"/>
                </a:buClr>
                <a:buFont typeface="Wingdings" pitchFamily="2" charset="2"/>
                <a:buNone/>
              </a:pPr>
              <a:r>
                <a:rPr lang="en-US" altLang="zh-CN" sz="1600" b="1">
                  <a:solidFill>
                    <a:srgbClr val="0000FF"/>
                  </a:solidFill>
                </a:rPr>
                <a:t>1</a:t>
              </a:r>
            </a:p>
          </p:txBody>
        </p:sp>
        <p:sp>
          <p:nvSpPr>
            <p:cNvPr id="563212" name="Rectangle 12"/>
            <p:cNvSpPr>
              <a:spLocks noChangeArrowheads="1"/>
            </p:cNvSpPr>
            <p:nvPr/>
          </p:nvSpPr>
          <p:spPr bwMode="auto">
            <a:xfrm>
              <a:off x="4800" y="3616"/>
              <a:ext cx="528" cy="224"/>
            </a:xfrm>
            <a:prstGeom prst="rect">
              <a:avLst/>
            </a:prstGeom>
            <a:solidFill>
              <a:srgbClr val="CCFFFF"/>
            </a:solidFill>
            <a:ln w="9525">
              <a:solidFill>
                <a:schemeClr val="tx1"/>
              </a:solidFill>
              <a:miter lim="800000"/>
              <a:headEnd/>
              <a:tailEnd/>
            </a:ln>
            <a:effectLst/>
          </p:spPr>
          <p:txBody>
            <a:bodyPr/>
            <a:lstStyle/>
            <a:p>
              <a:pPr>
                <a:spcBef>
                  <a:spcPct val="20000"/>
                </a:spcBef>
                <a:buClr>
                  <a:schemeClr val="tx2"/>
                </a:buClr>
                <a:buFont typeface="Wingdings" pitchFamily="2" charset="2"/>
                <a:buNone/>
              </a:pPr>
              <a:r>
                <a:rPr lang="en-US" altLang="zh-CN" sz="1600" b="1" i="1">
                  <a:solidFill>
                    <a:schemeClr val="accent2"/>
                  </a:solidFill>
                </a:rPr>
                <a:t>2</a:t>
              </a:r>
            </a:p>
          </p:txBody>
        </p:sp>
        <p:sp>
          <p:nvSpPr>
            <p:cNvPr id="563213" name="Rectangle 13"/>
            <p:cNvSpPr>
              <a:spLocks noChangeArrowheads="1"/>
            </p:cNvSpPr>
            <p:nvPr/>
          </p:nvSpPr>
          <p:spPr bwMode="auto">
            <a:xfrm>
              <a:off x="3840" y="3616"/>
              <a:ext cx="528" cy="224"/>
            </a:xfrm>
            <a:prstGeom prst="rect">
              <a:avLst/>
            </a:prstGeom>
            <a:gradFill rotWithShape="0">
              <a:gsLst>
                <a:gs pos="0">
                  <a:srgbClr val="FFFFFF"/>
                </a:gs>
                <a:gs pos="50000">
                  <a:srgbClr val="FF99FF"/>
                </a:gs>
                <a:gs pos="100000">
                  <a:srgbClr val="FFFFFF"/>
                </a:gs>
              </a:gsLst>
              <a:lin ang="5400000" scaled="1"/>
            </a:gradFill>
            <a:ln w="9525">
              <a:solidFill>
                <a:schemeClr val="tx1"/>
              </a:solidFill>
              <a:prstDash val="dash"/>
              <a:miter lim="800000"/>
              <a:headEnd/>
              <a:tailEnd/>
            </a:ln>
            <a:effectLst/>
          </p:spPr>
          <p:txBody>
            <a:bodyPr/>
            <a:lstStyle/>
            <a:p>
              <a:pPr>
                <a:spcBef>
                  <a:spcPct val="20000"/>
                </a:spcBef>
                <a:buClr>
                  <a:schemeClr val="tx2"/>
                </a:buClr>
                <a:buFont typeface="Wingdings" pitchFamily="2" charset="2"/>
                <a:buNone/>
              </a:pPr>
              <a:r>
                <a:rPr lang="en-US" altLang="zh-CN" sz="1600" b="1" i="1">
                  <a:solidFill>
                    <a:schemeClr val="accent2"/>
                  </a:solidFill>
                  <a:effectLst>
                    <a:outerShdw blurRad="38100" dist="38100" dir="2700000" algn="tl">
                      <a:srgbClr val="000000"/>
                    </a:outerShdw>
                  </a:effectLst>
                </a:rPr>
                <a:t>2</a:t>
              </a:r>
            </a:p>
          </p:txBody>
        </p:sp>
        <p:sp>
          <p:nvSpPr>
            <p:cNvPr id="563214" name="Text Box 14"/>
            <p:cNvSpPr txBox="1">
              <a:spLocks noChangeArrowheads="1"/>
            </p:cNvSpPr>
            <p:nvPr/>
          </p:nvSpPr>
          <p:spPr bwMode="auto">
            <a:xfrm>
              <a:off x="3552" y="3615"/>
              <a:ext cx="276" cy="212"/>
            </a:xfrm>
            <a:prstGeom prst="rect">
              <a:avLst/>
            </a:prstGeom>
            <a:noFill/>
            <a:ln w="9525">
              <a:noFill/>
              <a:miter lim="800000"/>
              <a:headEnd/>
              <a:tailEnd/>
            </a:ln>
            <a:effectLst/>
          </p:spPr>
          <p:txBody>
            <a:bodyPr wrap="none">
              <a:spAutoFit/>
            </a:bodyPr>
            <a:lstStyle/>
            <a:p>
              <a:pPr algn="l"/>
              <a:r>
                <a:rPr lang="en-US" altLang="zh-CN" sz="1600" b="1" i="1"/>
                <a:t>b.x</a:t>
              </a:r>
            </a:p>
          </p:txBody>
        </p:sp>
        <p:sp>
          <p:nvSpPr>
            <p:cNvPr id="563215" name="Text Box 15"/>
            <p:cNvSpPr txBox="1">
              <a:spLocks noChangeArrowheads="1"/>
            </p:cNvSpPr>
            <p:nvPr/>
          </p:nvSpPr>
          <p:spPr bwMode="auto">
            <a:xfrm>
              <a:off x="3552" y="3327"/>
              <a:ext cx="276" cy="212"/>
            </a:xfrm>
            <a:prstGeom prst="rect">
              <a:avLst/>
            </a:prstGeom>
            <a:noFill/>
            <a:ln w="9525">
              <a:noFill/>
              <a:miter lim="800000"/>
              <a:headEnd/>
              <a:tailEnd/>
            </a:ln>
            <a:effectLst/>
          </p:spPr>
          <p:txBody>
            <a:bodyPr wrap="none">
              <a:spAutoFit/>
            </a:bodyPr>
            <a:lstStyle/>
            <a:p>
              <a:pPr algn="l"/>
              <a:r>
                <a:rPr lang="en-US" altLang="zh-CN" sz="1600" b="1" i="1"/>
                <a:t>a.x</a:t>
              </a:r>
            </a:p>
          </p:txBody>
        </p:sp>
        <p:sp>
          <p:nvSpPr>
            <p:cNvPr id="563216" name="Text Box 16"/>
            <p:cNvSpPr txBox="1">
              <a:spLocks noChangeArrowheads="1"/>
            </p:cNvSpPr>
            <p:nvPr/>
          </p:nvSpPr>
          <p:spPr bwMode="auto">
            <a:xfrm>
              <a:off x="4524" y="3628"/>
              <a:ext cx="269" cy="212"/>
            </a:xfrm>
            <a:prstGeom prst="rect">
              <a:avLst/>
            </a:prstGeom>
            <a:noFill/>
            <a:ln w="9525">
              <a:noFill/>
              <a:miter lim="800000"/>
              <a:headEnd/>
              <a:tailEnd/>
            </a:ln>
            <a:effectLst/>
          </p:spPr>
          <p:txBody>
            <a:bodyPr wrap="none">
              <a:spAutoFit/>
            </a:bodyPr>
            <a:lstStyle/>
            <a:p>
              <a:pPr algn="l"/>
              <a:r>
                <a:rPr lang="en-US" altLang="zh-CN" sz="1600" b="1" i="1"/>
                <a:t>b.y</a:t>
              </a:r>
            </a:p>
          </p:txBody>
        </p:sp>
      </p:grpSp>
      <p:sp>
        <p:nvSpPr>
          <p:cNvPr id="563217" name="Oval 17"/>
          <p:cNvSpPr>
            <a:spLocks noChangeArrowheads="1"/>
          </p:cNvSpPr>
          <p:nvPr/>
        </p:nvSpPr>
        <p:spPr bwMode="auto">
          <a:xfrm>
            <a:off x="4495800" y="3786188"/>
            <a:ext cx="990600" cy="304800"/>
          </a:xfrm>
          <a:prstGeom prst="ellipse">
            <a:avLst/>
          </a:prstGeom>
          <a:noFill/>
          <a:ln w="19050">
            <a:solidFill>
              <a:srgbClr val="FF3300"/>
            </a:solidFill>
            <a:round/>
            <a:headEnd/>
            <a:tailEnd/>
          </a:ln>
          <a:effectLst/>
        </p:spPr>
        <p:txBody>
          <a:bodyPr wrap="none" anchor="ctr"/>
          <a:lstStyle/>
          <a:p>
            <a:endParaRPr lang="zh-CN" altLang="en-US"/>
          </a:p>
        </p:txBody>
      </p:sp>
      <p:sp>
        <p:nvSpPr>
          <p:cNvPr id="563218" name="Rectangle 18"/>
          <p:cNvSpPr>
            <a:spLocks noGrp="1" noChangeArrowheads="1"/>
          </p:cNvSpPr>
          <p:nvPr>
            <p:ph type="title" idx="4294967295"/>
          </p:nvPr>
        </p:nvSpPr>
        <p:spPr>
          <a:xfrm>
            <a:off x="838200" y="433388"/>
            <a:ext cx="7543800" cy="1143000"/>
          </a:xfrm>
          <a:prstGeom prst="rect">
            <a:avLst/>
          </a:prstGeom>
        </p:spPr>
        <p:txBody>
          <a:bodyPr/>
          <a:lstStyle/>
          <a:p>
            <a:r>
              <a:rPr lang="en-US" altLang="zh-CN" sz="100" dirty="0">
                <a:solidFill>
                  <a:schemeClr val="bg1"/>
                </a:solidFill>
                <a:latin typeface="宋体" pitchFamily="2" charset="-122"/>
              </a:rPr>
              <a:t>8.2.1  </a:t>
            </a:r>
            <a:r>
              <a:rPr lang="zh-CN" altLang="en-US" sz="100" dirty="0">
                <a:solidFill>
                  <a:schemeClr val="bg1"/>
                </a:solidFill>
                <a:latin typeface="宋体" pitchFamily="2" charset="-122"/>
              </a:rPr>
              <a:t>访问控制</a:t>
            </a:r>
            <a:endParaRPr lang="zh-CN" altLang="en-US" sz="100" dirty="0">
              <a:solidFill>
                <a:schemeClr val="bg1"/>
              </a:solidFill>
            </a:endParaRPr>
          </a:p>
        </p:txBody>
      </p:sp>
      <p:sp>
        <p:nvSpPr>
          <p:cNvPr id="563220" name="Rectangle 20"/>
          <p:cNvSpPr>
            <a:spLocks noChangeArrowheads="1"/>
          </p:cNvSpPr>
          <p:nvPr/>
        </p:nvSpPr>
        <p:spPr bwMode="auto">
          <a:xfrm>
            <a:off x="5400819" y="439738"/>
            <a:ext cx="3235181" cy="430887"/>
          </a:xfrm>
          <a:prstGeom prst="rect">
            <a:avLst/>
          </a:prstGeom>
          <a:noFill/>
          <a:ln w="9525">
            <a:noFill/>
            <a:miter lim="800000"/>
            <a:headEnd/>
            <a:tailEnd/>
          </a:ln>
          <a:effectLst/>
        </p:spPr>
        <p:txBody>
          <a:bodyPr wrap="none">
            <a:spAutoFit/>
          </a:bodyPr>
          <a:lstStyle/>
          <a:p>
            <a:pPr algn="r">
              <a:lnSpc>
                <a:spcPct val="110000"/>
              </a:lnSpc>
            </a:pPr>
            <a:r>
              <a:rPr lang="zh-CN" altLang="en-US" sz="2000" b="1" i="1" dirty="0">
                <a:solidFill>
                  <a:srgbClr val="008000"/>
                </a:solidFill>
              </a:rPr>
              <a:t>例</a:t>
            </a:r>
            <a:r>
              <a:rPr lang="en-US" altLang="zh-CN" sz="2000" b="1" i="1" dirty="0">
                <a:solidFill>
                  <a:srgbClr val="008000"/>
                </a:solidFill>
              </a:rPr>
              <a:t>8-3  </a:t>
            </a:r>
            <a:r>
              <a:rPr lang="zh-CN" altLang="en-US" sz="2000" b="1" i="1" dirty="0">
                <a:solidFill>
                  <a:srgbClr val="008000"/>
                </a:solidFill>
              </a:rPr>
              <a:t>私有数据成员的测试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63217"/>
                                        </p:tgtEl>
                                        <p:attrNameLst>
                                          <p:attrName>style.visibility</p:attrName>
                                        </p:attrNameLst>
                                      </p:cBhvr>
                                      <p:to>
                                        <p:strVal val="visible"/>
                                      </p:to>
                                    </p:set>
                                    <p:animEffect transition="in" filter="box(out)">
                                      <p:cBhvr>
                                        <p:cTn id="7" dur="500"/>
                                        <p:tgtEl>
                                          <p:spTgt spid="56321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563209"/>
                                        </p:tgtEl>
                                        <p:attrNameLst>
                                          <p:attrName>style.visibility</p:attrName>
                                        </p:attrNameLst>
                                      </p:cBhvr>
                                      <p:to>
                                        <p:strVal val="visible"/>
                                      </p:to>
                                    </p:set>
                                    <p:animEffect transition="in" filter="barn(outHorizontal)">
                                      <p:cBhvr>
                                        <p:cTn id="12" dur="500"/>
                                        <p:tgtEl>
                                          <p:spTgt spid="563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09" grpId="0" animBg="1" autoUpdateAnimBg="0"/>
      <p:bldP spid="56321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4245" name="Picture 21"/>
          <p:cNvPicPr>
            <a:picLocks noChangeAspect="1" noChangeArrowheads="1"/>
          </p:cNvPicPr>
          <p:nvPr/>
        </p:nvPicPr>
        <p:blipFill>
          <a:blip r:embed="rId2"/>
          <a:srcRect/>
          <a:stretch>
            <a:fillRect/>
          </a:stretch>
        </p:blipFill>
        <p:spPr bwMode="auto">
          <a:xfrm>
            <a:off x="4648200" y="3327400"/>
            <a:ext cx="3635375" cy="1681163"/>
          </a:xfrm>
          <a:prstGeom prst="rect">
            <a:avLst/>
          </a:prstGeom>
          <a:noFill/>
        </p:spPr>
      </p:pic>
      <p:sp>
        <p:nvSpPr>
          <p:cNvPr id="564226" name="Text Box 2"/>
          <p:cNvSpPr txBox="1">
            <a:spLocks noChangeArrowheads="1"/>
          </p:cNvSpPr>
          <p:nvPr/>
        </p:nvSpPr>
        <p:spPr bwMode="auto">
          <a:xfrm>
            <a:off x="441325" y="260350"/>
            <a:ext cx="4206875" cy="6134100"/>
          </a:xfrm>
          <a:prstGeom prst="rect">
            <a:avLst/>
          </a:prstGeom>
          <a:noFill/>
          <a:ln w="9525">
            <a:noFill/>
            <a:miter lim="800000"/>
            <a:headEnd/>
            <a:tailEnd/>
          </a:ln>
          <a:effectLst/>
        </p:spPr>
        <p:txBody>
          <a:bodyPr>
            <a:spAutoFit/>
          </a:bodyPr>
          <a:lstStyle/>
          <a:p>
            <a:pPr algn="just"/>
            <a:r>
              <a:rPr lang="en-US" altLang="zh-CN" sz="1800"/>
              <a:t>#include&lt;iostream&gt;</a:t>
            </a:r>
          </a:p>
          <a:p>
            <a:pPr algn="just"/>
            <a:r>
              <a:rPr lang="en-US" altLang="zh-CN" sz="1800"/>
              <a:t>using namespace std ;</a:t>
            </a:r>
          </a:p>
          <a:p>
            <a:pPr algn="just"/>
            <a:r>
              <a:rPr lang="en-US" altLang="zh-CN" sz="1800"/>
              <a:t>class A</a:t>
            </a:r>
          </a:p>
          <a:p>
            <a:pPr algn="just"/>
            <a:r>
              <a:rPr lang="en-US" altLang="zh-CN" sz="1800"/>
              <a:t>{ public: 	 A(){ x=1; }</a:t>
            </a:r>
          </a:p>
          <a:p>
            <a:pPr algn="just"/>
            <a:r>
              <a:rPr lang="en-US" altLang="zh-CN" sz="1800"/>
              <a:t>	 int out() {return x ; }</a:t>
            </a:r>
          </a:p>
          <a:p>
            <a:pPr algn="just"/>
            <a:r>
              <a:rPr lang="en-US" altLang="zh-CN" sz="1800"/>
              <a:t>	 void addX() { x++; }</a:t>
            </a:r>
          </a:p>
          <a:p>
            <a:pPr algn="just"/>
            <a:r>
              <a:rPr lang="en-US" altLang="zh-CN" sz="1800"/>
              <a:t>   private:	 int x ;</a:t>
            </a:r>
          </a:p>
          <a:p>
            <a:pPr algn="just"/>
            <a:r>
              <a:rPr lang="en-US" altLang="zh-CN" sz="1800"/>
              <a:t>} ;</a:t>
            </a:r>
          </a:p>
          <a:p>
            <a:pPr algn="just"/>
            <a:r>
              <a:rPr lang="en-US" altLang="zh-CN" sz="1800"/>
              <a:t>class B : public A</a:t>
            </a:r>
          </a:p>
          <a:p>
            <a:pPr algn="just"/>
            <a:r>
              <a:rPr lang="en-US" altLang="zh-CN" sz="1800"/>
              <a:t>{ public:	B(){ y=1; }</a:t>
            </a:r>
          </a:p>
          <a:p>
            <a:pPr algn="just"/>
            <a:r>
              <a:rPr lang="en-US" altLang="zh-CN" sz="1800"/>
              <a:t>	</a:t>
            </a:r>
            <a:r>
              <a:rPr lang="en-US" altLang="zh-CN" sz="1800" b="1">
                <a:solidFill>
                  <a:srgbClr val="0000FF"/>
                </a:solidFill>
              </a:rPr>
              <a:t>int out() {return y ; }</a:t>
            </a:r>
          </a:p>
          <a:p>
            <a:pPr algn="just"/>
            <a:r>
              <a:rPr lang="en-US" altLang="zh-CN" sz="1800"/>
              <a:t>	void addY() { y++; }</a:t>
            </a:r>
          </a:p>
          <a:p>
            <a:pPr algn="just"/>
            <a:r>
              <a:rPr lang="en-US" altLang="zh-CN" sz="1800"/>
              <a:t>  private:	int y ;</a:t>
            </a:r>
          </a:p>
          <a:p>
            <a:pPr algn="just"/>
            <a:r>
              <a:rPr lang="en-US" altLang="zh-CN" sz="1800"/>
              <a:t>} ;</a:t>
            </a:r>
          </a:p>
          <a:p>
            <a:pPr algn="just"/>
            <a:r>
              <a:rPr lang="en-US" altLang="zh-CN" sz="1800"/>
              <a:t>int main()</a:t>
            </a:r>
          </a:p>
          <a:p>
            <a:pPr algn="just"/>
            <a:r>
              <a:rPr lang="en-US" altLang="zh-CN" sz="1800"/>
              <a:t>{ A a ;</a:t>
            </a:r>
          </a:p>
          <a:p>
            <a:pPr algn="just"/>
            <a:r>
              <a:rPr lang="en-US" altLang="zh-CN" sz="1800"/>
              <a:t>   cout &lt;&lt; "a.x=" &lt;&lt; a.out() &lt;&lt; endl ;</a:t>
            </a:r>
          </a:p>
          <a:p>
            <a:pPr algn="just"/>
            <a:r>
              <a:rPr lang="en-US" altLang="zh-CN" sz="1800"/>
              <a:t>   B b ;</a:t>
            </a:r>
          </a:p>
          <a:p>
            <a:pPr algn="just"/>
            <a:r>
              <a:rPr lang="en-US" altLang="zh-CN" sz="1800"/>
              <a:t>   b.addX() ;    b.addY() ;</a:t>
            </a:r>
          </a:p>
          <a:p>
            <a:pPr algn="just"/>
            <a:r>
              <a:rPr lang="en-US" altLang="zh-CN" sz="1800"/>
              <a:t>   cout &lt;&lt; "b.x=" &lt;&lt; b.A::out() &lt;&lt; endl ;</a:t>
            </a:r>
          </a:p>
          <a:p>
            <a:pPr algn="just"/>
            <a:r>
              <a:rPr lang="en-US" altLang="zh-CN" sz="1800"/>
              <a:t>   cout &lt;&lt; "b.y=" &lt;&lt; </a:t>
            </a:r>
            <a:r>
              <a:rPr lang="en-US" altLang="zh-CN" sz="1800" b="1">
                <a:solidFill>
                  <a:srgbClr val="0000FF"/>
                </a:solidFill>
              </a:rPr>
              <a:t>b.out()</a:t>
            </a:r>
            <a:r>
              <a:rPr lang="en-US" altLang="zh-CN" sz="1800"/>
              <a:t> &lt;&lt; endl ;</a:t>
            </a:r>
          </a:p>
          <a:p>
            <a:pPr algn="just"/>
            <a:r>
              <a:rPr lang="en-US" altLang="zh-CN" sz="1800"/>
              <a:t>}</a:t>
            </a:r>
          </a:p>
        </p:txBody>
      </p:sp>
      <p:grpSp>
        <p:nvGrpSpPr>
          <p:cNvPr id="564228" name="Group 4"/>
          <p:cNvGrpSpPr>
            <a:grpSpLocks/>
          </p:cNvGrpSpPr>
          <p:nvPr/>
        </p:nvGrpSpPr>
        <p:grpSpPr bwMode="auto">
          <a:xfrm>
            <a:off x="5927725" y="1423988"/>
            <a:ext cx="2166938" cy="1600200"/>
            <a:chOff x="3915" y="1392"/>
            <a:chExt cx="1365" cy="1008"/>
          </a:xfrm>
        </p:grpSpPr>
        <p:sp>
          <p:nvSpPr>
            <p:cNvPr id="564229" name="Rectangle 5"/>
            <p:cNvSpPr>
              <a:spLocks noChangeArrowheads="1"/>
            </p:cNvSpPr>
            <p:nvPr/>
          </p:nvSpPr>
          <p:spPr bwMode="auto">
            <a:xfrm>
              <a:off x="3936" y="2100"/>
              <a:ext cx="1344" cy="300"/>
            </a:xfrm>
            <a:prstGeom prst="rect">
              <a:avLst/>
            </a:prstGeom>
            <a:solidFill>
              <a:srgbClr val="CCFF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 : public  A</a:t>
              </a:r>
            </a:p>
          </p:txBody>
        </p:sp>
        <p:sp>
          <p:nvSpPr>
            <p:cNvPr id="564230" name="Rectangle 6"/>
            <p:cNvSpPr>
              <a:spLocks noChangeArrowheads="1"/>
            </p:cNvSpPr>
            <p:nvPr/>
          </p:nvSpPr>
          <p:spPr bwMode="auto">
            <a:xfrm>
              <a:off x="3915" y="1392"/>
              <a:ext cx="1365" cy="348"/>
            </a:xfrm>
            <a:prstGeom prst="rect">
              <a:avLst/>
            </a:prstGeom>
            <a:solidFill>
              <a:srgbClr val="FFCC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A </a:t>
              </a:r>
            </a:p>
          </p:txBody>
        </p:sp>
        <p:sp>
          <p:nvSpPr>
            <p:cNvPr id="564231" name="Line 7"/>
            <p:cNvSpPr>
              <a:spLocks noChangeShapeType="1"/>
            </p:cNvSpPr>
            <p:nvPr/>
          </p:nvSpPr>
          <p:spPr bwMode="auto">
            <a:xfrm flipH="1">
              <a:off x="4596" y="1728"/>
              <a:ext cx="0" cy="358"/>
            </a:xfrm>
            <a:prstGeom prst="line">
              <a:avLst/>
            </a:prstGeom>
            <a:noFill/>
            <a:ln w="38100">
              <a:solidFill>
                <a:schemeClr val="tx1"/>
              </a:solidFill>
              <a:round/>
              <a:headEnd type="stealth" w="med" len="lg"/>
              <a:tailEnd type="none" w="med"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564233" name="AutoShape 9"/>
          <p:cNvSpPr>
            <a:spLocks/>
          </p:cNvSpPr>
          <p:nvPr/>
        </p:nvSpPr>
        <p:spPr bwMode="auto">
          <a:xfrm>
            <a:off x="4343400" y="2719388"/>
            <a:ext cx="2819400" cy="914400"/>
          </a:xfrm>
          <a:prstGeom prst="borderCallout2">
            <a:avLst>
              <a:gd name="adj1" fmla="val 12500"/>
              <a:gd name="adj2" fmla="val -2704"/>
              <a:gd name="adj3" fmla="val 12500"/>
              <a:gd name="adj4" fmla="val -14301"/>
              <a:gd name="adj5" fmla="val 334375"/>
              <a:gd name="adj6" fmla="val -51014"/>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60000"/>
              </a:lnSpc>
              <a:spcBef>
                <a:spcPct val="50000"/>
              </a:spcBef>
            </a:pPr>
            <a:r>
              <a:rPr lang="zh-CN" altLang="en-US" sz="1800" b="1"/>
              <a:t>调用派生类版本同名函数</a:t>
            </a:r>
          </a:p>
          <a:p>
            <a:pPr eaLnBrk="0" hangingPunct="0">
              <a:lnSpc>
                <a:spcPct val="90000"/>
              </a:lnSpc>
              <a:spcBef>
                <a:spcPct val="50000"/>
              </a:spcBef>
            </a:pPr>
            <a:r>
              <a:rPr lang="zh-CN" altLang="en-US" sz="1800" b="1"/>
              <a:t>返回 </a:t>
            </a:r>
            <a:r>
              <a:rPr lang="en-US" altLang="zh-CN" sz="1800" b="1"/>
              <a:t>b.y </a:t>
            </a:r>
            <a:r>
              <a:rPr lang="zh-CN" altLang="en-US" sz="1800" b="1"/>
              <a:t>的值</a:t>
            </a:r>
          </a:p>
        </p:txBody>
      </p:sp>
      <p:grpSp>
        <p:nvGrpSpPr>
          <p:cNvPr id="564234" name="Group 10"/>
          <p:cNvGrpSpPr>
            <a:grpSpLocks/>
          </p:cNvGrpSpPr>
          <p:nvPr/>
        </p:nvGrpSpPr>
        <p:grpSpPr bwMode="auto">
          <a:xfrm>
            <a:off x="5638800" y="5157788"/>
            <a:ext cx="2819400" cy="838200"/>
            <a:chOff x="3552" y="3312"/>
            <a:chExt cx="1776" cy="528"/>
          </a:xfrm>
        </p:grpSpPr>
        <p:sp>
          <p:nvSpPr>
            <p:cNvPr id="564235" name="Rectangle 11"/>
            <p:cNvSpPr>
              <a:spLocks noChangeArrowheads="1"/>
            </p:cNvSpPr>
            <p:nvPr/>
          </p:nvSpPr>
          <p:spPr bwMode="auto">
            <a:xfrm>
              <a:off x="3840" y="3312"/>
              <a:ext cx="528" cy="224"/>
            </a:xfrm>
            <a:prstGeom prst="rect">
              <a:avLst/>
            </a:prstGeom>
            <a:solidFill>
              <a:srgbClr val="FF99FF"/>
            </a:solidFill>
            <a:ln w="9525">
              <a:solidFill>
                <a:schemeClr val="tx1"/>
              </a:solidFill>
              <a:miter lim="800000"/>
              <a:headEnd/>
              <a:tailEnd/>
            </a:ln>
            <a:effectLst/>
          </p:spPr>
          <p:txBody>
            <a:bodyPr/>
            <a:lstStyle/>
            <a:p>
              <a:pPr>
                <a:spcBef>
                  <a:spcPct val="20000"/>
                </a:spcBef>
                <a:buClr>
                  <a:schemeClr val="tx2"/>
                </a:buClr>
                <a:buFont typeface="Wingdings" pitchFamily="2" charset="2"/>
                <a:buNone/>
              </a:pPr>
              <a:r>
                <a:rPr lang="en-US" altLang="zh-CN" sz="1600" b="1">
                  <a:solidFill>
                    <a:srgbClr val="0000FF"/>
                  </a:solidFill>
                </a:rPr>
                <a:t>1</a:t>
              </a:r>
            </a:p>
          </p:txBody>
        </p:sp>
        <p:sp>
          <p:nvSpPr>
            <p:cNvPr id="564236" name="Rectangle 12"/>
            <p:cNvSpPr>
              <a:spLocks noChangeArrowheads="1"/>
            </p:cNvSpPr>
            <p:nvPr/>
          </p:nvSpPr>
          <p:spPr bwMode="auto">
            <a:xfrm>
              <a:off x="4800" y="3616"/>
              <a:ext cx="528" cy="224"/>
            </a:xfrm>
            <a:prstGeom prst="rect">
              <a:avLst/>
            </a:prstGeom>
            <a:solidFill>
              <a:srgbClr val="CCFFFF"/>
            </a:solidFill>
            <a:ln w="9525">
              <a:solidFill>
                <a:schemeClr val="tx1"/>
              </a:solidFill>
              <a:miter lim="800000"/>
              <a:headEnd/>
              <a:tailEnd/>
            </a:ln>
            <a:effectLst/>
          </p:spPr>
          <p:txBody>
            <a:bodyPr/>
            <a:lstStyle/>
            <a:p>
              <a:pPr>
                <a:spcBef>
                  <a:spcPct val="20000"/>
                </a:spcBef>
                <a:buClr>
                  <a:schemeClr val="tx2"/>
                </a:buClr>
                <a:buFont typeface="Wingdings" pitchFamily="2" charset="2"/>
                <a:buNone/>
              </a:pPr>
              <a:r>
                <a:rPr lang="en-US" altLang="zh-CN" sz="1600" b="1" i="1">
                  <a:solidFill>
                    <a:schemeClr val="accent2"/>
                  </a:solidFill>
                </a:rPr>
                <a:t>2</a:t>
              </a:r>
            </a:p>
          </p:txBody>
        </p:sp>
        <p:sp>
          <p:nvSpPr>
            <p:cNvPr id="564237" name="Rectangle 13"/>
            <p:cNvSpPr>
              <a:spLocks noChangeArrowheads="1"/>
            </p:cNvSpPr>
            <p:nvPr/>
          </p:nvSpPr>
          <p:spPr bwMode="auto">
            <a:xfrm>
              <a:off x="3840" y="3616"/>
              <a:ext cx="528" cy="224"/>
            </a:xfrm>
            <a:prstGeom prst="rect">
              <a:avLst/>
            </a:prstGeom>
            <a:gradFill rotWithShape="0">
              <a:gsLst>
                <a:gs pos="0">
                  <a:srgbClr val="FFFFFF"/>
                </a:gs>
                <a:gs pos="50000">
                  <a:srgbClr val="FF99FF"/>
                </a:gs>
                <a:gs pos="100000">
                  <a:srgbClr val="FFFFFF"/>
                </a:gs>
              </a:gsLst>
              <a:lin ang="5400000" scaled="1"/>
            </a:gradFill>
            <a:ln w="9525">
              <a:solidFill>
                <a:schemeClr val="tx1"/>
              </a:solidFill>
              <a:prstDash val="dash"/>
              <a:miter lim="800000"/>
              <a:headEnd/>
              <a:tailEnd/>
            </a:ln>
            <a:effectLst/>
          </p:spPr>
          <p:txBody>
            <a:bodyPr/>
            <a:lstStyle/>
            <a:p>
              <a:pPr>
                <a:spcBef>
                  <a:spcPct val="20000"/>
                </a:spcBef>
                <a:buClr>
                  <a:schemeClr val="tx2"/>
                </a:buClr>
                <a:buFont typeface="Wingdings" pitchFamily="2" charset="2"/>
                <a:buNone/>
              </a:pPr>
              <a:r>
                <a:rPr lang="en-US" altLang="zh-CN" sz="1600" b="1" i="1">
                  <a:solidFill>
                    <a:schemeClr val="accent2"/>
                  </a:solidFill>
                  <a:effectLst>
                    <a:outerShdw blurRad="38100" dist="38100" dir="2700000" algn="tl">
                      <a:srgbClr val="000000"/>
                    </a:outerShdw>
                  </a:effectLst>
                </a:rPr>
                <a:t>2</a:t>
              </a:r>
            </a:p>
          </p:txBody>
        </p:sp>
        <p:sp>
          <p:nvSpPr>
            <p:cNvPr id="564238" name="Text Box 14"/>
            <p:cNvSpPr txBox="1">
              <a:spLocks noChangeArrowheads="1"/>
            </p:cNvSpPr>
            <p:nvPr/>
          </p:nvSpPr>
          <p:spPr bwMode="auto">
            <a:xfrm>
              <a:off x="3552" y="3615"/>
              <a:ext cx="276" cy="212"/>
            </a:xfrm>
            <a:prstGeom prst="rect">
              <a:avLst/>
            </a:prstGeom>
            <a:noFill/>
            <a:ln w="9525">
              <a:noFill/>
              <a:miter lim="800000"/>
              <a:headEnd/>
              <a:tailEnd/>
            </a:ln>
            <a:effectLst/>
          </p:spPr>
          <p:txBody>
            <a:bodyPr wrap="none">
              <a:spAutoFit/>
            </a:bodyPr>
            <a:lstStyle/>
            <a:p>
              <a:pPr algn="l"/>
              <a:r>
                <a:rPr lang="en-US" altLang="zh-CN" sz="1600" b="1" i="1"/>
                <a:t>b.x</a:t>
              </a:r>
            </a:p>
          </p:txBody>
        </p:sp>
        <p:sp>
          <p:nvSpPr>
            <p:cNvPr id="564239" name="Text Box 15"/>
            <p:cNvSpPr txBox="1">
              <a:spLocks noChangeArrowheads="1"/>
            </p:cNvSpPr>
            <p:nvPr/>
          </p:nvSpPr>
          <p:spPr bwMode="auto">
            <a:xfrm>
              <a:off x="3552" y="3327"/>
              <a:ext cx="276" cy="212"/>
            </a:xfrm>
            <a:prstGeom prst="rect">
              <a:avLst/>
            </a:prstGeom>
            <a:noFill/>
            <a:ln w="9525">
              <a:noFill/>
              <a:miter lim="800000"/>
              <a:headEnd/>
              <a:tailEnd/>
            </a:ln>
            <a:effectLst/>
          </p:spPr>
          <p:txBody>
            <a:bodyPr wrap="none">
              <a:spAutoFit/>
            </a:bodyPr>
            <a:lstStyle/>
            <a:p>
              <a:pPr algn="l"/>
              <a:r>
                <a:rPr lang="en-US" altLang="zh-CN" sz="1600" b="1" i="1"/>
                <a:t>a.x</a:t>
              </a:r>
            </a:p>
          </p:txBody>
        </p:sp>
        <p:sp>
          <p:nvSpPr>
            <p:cNvPr id="564240" name="Text Box 16"/>
            <p:cNvSpPr txBox="1">
              <a:spLocks noChangeArrowheads="1"/>
            </p:cNvSpPr>
            <p:nvPr/>
          </p:nvSpPr>
          <p:spPr bwMode="auto">
            <a:xfrm>
              <a:off x="4524" y="3628"/>
              <a:ext cx="269" cy="212"/>
            </a:xfrm>
            <a:prstGeom prst="rect">
              <a:avLst/>
            </a:prstGeom>
            <a:noFill/>
            <a:ln w="9525">
              <a:noFill/>
              <a:miter lim="800000"/>
              <a:headEnd/>
              <a:tailEnd/>
            </a:ln>
            <a:effectLst/>
          </p:spPr>
          <p:txBody>
            <a:bodyPr wrap="none">
              <a:spAutoFit/>
            </a:bodyPr>
            <a:lstStyle/>
            <a:p>
              <a:pPr algn="l"/>
              <a:r>
                <a:rPr lang="en-US" altLang="zh-CN" sz="1600" b="1" i="1"/>
                <a:t>b.y</a:t>
              </a:r>
            </a:p>
          </p:txBody>
        </p:sp>
      </p:grpSp>
      <p:sp>
        <p:nvSpPr>
          <p:cNvPr id="564241" name="Oval 17"/>
          <p:cNvSpPr>
            <a:spLocks noChangeArrowheads="1"/>
          </p:cNvSpPr>
          <p:nvPr/>
        </p:nvSpPr>
        <p:spPr bwMode="auto">
          <a:xfrm>
            <a:off x="4495800" y="4014788"/>
            <a:ext cx="990600" cy="381000"/>
          </a:xfrm>
          <a:prstGeom prst="ellipse">
            <a:avLst/>
          </a:prstGeom>
          <a:noFill/>
          <a:ln w="19050">
            <a:solidFill>
              <a:srgbClr val="FF3300"/>
            </a:solidFill>
            <a:round/>
            <a:headEnd/>
            <a:tailEnd/>
          </a:ln>
          <a:effectLst/>
        </p:spPr>
        <p:txBody>
          <a:bodyPr wrap="none" anchor="ctr"/>
          <a:lstStyle/>
          <a:p>
            <a:endParaRPr lang="zh-CN" altLang="en-US"/>
          </a:p>
        </p:txBody>
      </p:sp>
      <p:sp>
        <p:nvSpPr>
          <p:cNvPr id="564242" name="Rectangle 18"/>
          <p:cNvSpPr>
            <a:spLocks noGrp="1" noChangeArrowheads="1"/>
          </p:cNvSpPr>
          <p:nvPr>
            <p:ph type="title" idx="4294967295"/>
          </p:nvPr>
        </p:nvSpPr>
        <p:spPr>
          <a:xfrm flipV="1">
            <a:off x="7747000" y="115888"/>
            <a:ext cx="1146175" cy="173037"/>
          </a:xfrm>
          <a:prstGeom prst="rect">
            <a:avLst/>
          </a:prstGeom>
        </p:spPr>
        <p:txBody>
          <a:bodyPr/>
          <a:lstStyle/>
          <a:p>
            <a:r>
              <a:rPr lang="en-US" altLang="zh-CN" sz="100" dirty="0">
                <a:solidFill>
                  <a:schemeClr val="bg1"/>
                </a:solidFill>
                <a:latin typeface="宋体" pitchFamily="2" charset="-122"/>
              </a:rPr>
              <a:t>8.2.1  </a:t>
            </a:r>
            <a:r>
              <a:rPr lang="zh-CN" altLang="en-US" sz="100" dirty="0">
                <a:solidFill>
                  <a:schemeClr val="bg1"/>
                </a:solidFill>
                <a:latin typeface="宋体" pitchFamily="2" charset="-122"/>
              </a:rPr>
              <a:t>访问控制</a:t>
            </a:r>
            <a:endParaRPr lang="zh-CN" altLang="en-US" sz="100" dirty="0">
              <a:solidFill>
                <a:schemeClr val="bg1"/>
              </a:solidFill>
            </a:endParaRPr>
          </a:p>
        </p:txBody>
      </p:sp>
      <p:sp>
        <p:nvSpPr>
          <p:cNvPr id="564244" name="Rectangle 20"/>
          <p:cNvSpPr>
            <a:spLocks noChangeArrowheads="1"/>
          </p:cNvSpPr>
          <p:nvPr/>
        </p:nvSpPr>
        <p:spPr bwMode="auto">
          <a:xfrm>
            <a:off x="5400819" y="439738"/>
            <a:ext cx="3235181" cy="430887"/>
          </a:xfrm>
          <a:prstGeom prst="rect">
            <a:avLst/>
          </a:prstGeom>
          <a:noFill/>
          <a:ln w="9525">
            <a:noFill/>
            <a:miter lim="800000"/>
            <a:headEnd/>
            <a:tailEnd/>
          </a:ln>
          <a:effectLst/>
        </p:spPr>
        <p:txBody>
          <a:bodyPr wrap="none">
            <a:spAutoFit/>
          </a:bodyPr>
          <a:lstStyle/>
          <a:p>
            <a:pPr algn="r">
              <a:lnSpc>
                <a:spcPct val="110000"/>
              </a:lnSpc>
            </a:pPr>
            <a:r>
              <a:rPr lang="zh-CN" altLang="en-US" sz="2000" b="1" i="1" dirty="0">
                <a:solidFill>
                  <a:srgbClr val="008000"/>
                </a:solidFill>
              </a:rPr>
              <a:t>例</a:t>
            </a:r>
            <a:r>
              <a:rPr lang="en-US" altLang="zh-CN" sz="2000" b="1" i="1" dirty="0">
                <a:solidFill>
                  <a:srgbClr val="008000"/>
                </a:solidFill>
              </a:rPr>
              <a:t>8-3  </a:t>
            </a:r>
            <a:r>
              <a:rPr lang="zh-CN" altLang="en-US" sz="2000" b="1" i="1" dirty="0">
                <a:solidFill>
                  <a:srgbClr val="008000"/>
                </a:solidFill>
              </a:rPr>
              <a:t>私有数据成员的测试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64241"/>
                                        </p:tgtEl>
                                        <p:attrNameLst>
                                          <p:attrName>style.visibility</p:attrName>
                                        </p:attrNameLst>
                                      </p:cBhvr>
                                      <p:to>
                                        <p:strVal val="visible"/>
                                      </p:to>
                                    </p:set>
                                    <p:animEffect transition="in" filter="box(out)">
                                      <p:cBhvr>
                                        <p:cTn id="7" dur="500"/>
                                        <p:tgtEl>
                                          <p:spTgt spid="56424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564233"/>
                                        </p:tgtEl>
                                        <p:attrNameLst>
                                          <p:attrName>style.visibility</p:attrName>
                                        </p:attrNameLst>
                                      </p:cBhvr>
                                      <p:to>
                                        <p:strVal val="visible"/>
                                      </p:to>
                                    </p:set>
                                    <p:animEffect transition="in" filter="barn(outHorizontal)">
                                      <p:cBhvr>
                                        <p:cTn id="12" dur="500"/>
                                        <p:tgtEl>
                                          <p:spTgt spid="564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33" grpId="0" animBg="1" autoUpdateAnimBg="0"/>
      <p:bldP spid="56424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title" idx="4294967295"/>
          </p:nvPr>
        </p:nvSpPr>
        <p:spPr>
          <a:xfrm>
            <a:off x="838200" y="533400"/>
            <a:ext cx="7543800" cy="1143000"/>
          </a:xfrm>
          <a:prstGeom prst="rect">
            <a:avLst/>
          </a:prstGeom>
        </p:spPr>
        <p:txBody>
          <a:bodyPr/>
          <a:lstStyle/>
          <a:p>
            <a:r>
              <a:rPr lang="en-US" altLang="zh-CN" sz="100" dirty="0">
                <a:solidFill>
                  <a:schemeClr val="bg1"/>
                </a:solidFill>
                <a:latin typeface="宋体" pitchFamily="2" charset="-122"/>
              </a:rPr>
              <a:t>8.2.1  </a:t>
            </a:r>
            <a:r>
              <a:rPr lang="zh-CN" altLang="en-US" sz="100" dirty="0">
                <a:solidFill>
                  <a:schemeClr val="bg1"/>
                </a:solidFill>
                <a:latin typeface="宋体" pitchFamily="2" charset="-122"/>
              </a:rPr>
              <a:t>访问控制</a:t>
            </a:r>
            <a:endParaRPr lang="zh-CN" altLang="en-US" sz="100" dirty="0">
              <a:solidFill>
                <a:schemeClr val="bg1"/>
              </a:solidFill>
            </a:endParaRPr>
          </a:p>
        </p:txBody>
      </p:sp>
      <p:grpSp>
        <p:nvGrpSpPr>
          <p:cNvPr id="565251" name="Group 3"/>
          <p:cNvGrpSpPr>
            <a:grpSpLocks/>
          </p:cNvGrpSpPr>
          <p:nvPr/>
        </p:nvGrpSpPr>
        <p:grpSpPr bwMode="auto">
          <a:xfrm>
            <a:off x="2743200" y="2146300"/>
            <a:ext cx="3598863" cy="2879725"/>
            <a:chOff x="1872" y="1352"/>
            <a:chExt cx="2064" cy="1600"/>
          </a:xfrm>
        </p:grpSpPr>
        <p:sp>
          <p:nvSpPr>
            <p:cNvPr id="565252" name="Rectangle 4"/>
            <p:cNvSpPr>
              <a:spLocks noChangeArrowheads="1"/>
            </p:cNvSpPr>
            <p:nvPr/>
          </p:nvSpPr>
          <p:spPr bwMode="auto">
            <a:xfrm>
              <a:off x="1872" y="2096"/>
              <a:ext cx="1056" cy="212"/>
            </a:xfrm>
            <a:prstGeom prst="rect">
              <a:avLst/>
            </a:prstGeom>
            <a:solidFill>
              <a:srgbClr val="99FF99"/>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public </a:t>
              </a:r>
              <a:r>
                <a:rPr lang="zh-CN" altLang="en-US" sz="1800" b="1" i="1"/>
                <a:t>成员</a:t>
              </a:r>
              <a:endParaRPr lang="zh-CN" altLang="en-US" sz="1800" b="1" i="1">
                <a:solidFill>
                  <a:srgbClr val="0000FF"/>
                </a:solidFill>
              </a:endParaRPr>
            </a:p>
          </p:txBody>
        </p:sp>
        <p:sp>
          <p:nvSpPr>
            <p:cNvPr id="565253" name="Rectangle 5"/>
            <p:cNvSpPr>
              <a:spLocks noChangeArrowheads="1"/>
            </p:cNvSpPr>
            <p:nvPr/>
          </p:nvSpPr>
          <p:spPr bwMode="auto">
            <a:xfrm>
              <a:off x="1872" y="1885"/>
              <a:ext cx="1056" cy="211"/>
            </a:xfrm>
            <a:prstGeom prst="rect">
              <a:avLst/>
            </a:prstGeom>
            <a:solidFill>
              <a:srgbClr val="99FF99"/>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protected </a:t>
              </a:r>
              <a:r>
                <a:rPr lang="zh-CN" altLang="en-US" sz="1800" b="1" i="1"/>
                <a:t>成员</a:t>
              </a:r>
              <a:endParaRPr lang="zh-CN" altLang="en-US" sz="1800" b="1" i="1">
                <a:solidFill>
                  <a:srgbClr val="0000FF"/>
                </a:solidFill>
              </a:endParaRPr>
            </a:p>
          </p:txBody>
        </p:sp>
        <p:sp>
          <p:nvSpPr>
            <p:cNvPr id="565254" name="Rectangle 6"/>
            <p:cNvSpPr>
              <a:spLocks noChangeArrowheads="1"/>
            </p:cNvSpPr>
            <p:nvPr/>
          </p:nvSpPr>
          <p:spPr bwMode="auto">
            <a:xfrm>
              <a:off x="1872" y="1677"/>
              <a:ext cx="1056" cy="211"/>
            </a:xfrm>
            <a:prstGeom prst="rect">
              <a:avLst/>
            </a:prstGeom>
            <a:solidFill>
              <a:srgbClr val="FF6600"/>
            </a:solidFill>
            <a:ln w="9525">
              <a:solidFill>
                <a:schemeClr val="tx1"/>
              </a:solidFill>
              <a:miter lim="800000"/>
              <a:headEnd/>
              <a:tailEnd/>
            </a:ln>
            <a:effectLst/>
          </p:spPr>
          <p:txBody>
            <a:bodyPr/>
            <a:lstStyle/>
            <a:p>
              <a:pPr>
                <a:spcBef>
                  <a:spcPct val="20000"/>
                </a:spcBef>
                <a:buClr>
                  <a:schemeClr val="tx2"/>
                </a:buClr>
                <a:buFont typeface="Wingdings" pitchFamily="2" charset="2"/>
                <a:buNone/>
              </a:pPr>
              <a:r>
                <a:rPr lang="en-US" altLang="zh-CN" sz="1800" b="1"/>
                <a:t>private </a:t>
              </a:r>
              <a:r>
                <a:rPr lang="zh-CN" altLang="en-US" sz="1800" b="1" i="1"/>
                <a:t>成员</a:t>
              </a:r>
            </a:p>
          </p:txBody>
        </p:sp>
        <p:sp>
          <p:nvSpPr>
            <p:cNvPr id="565255" name="Line 7"/>
            <p:cNvSpPr>
              <a:spLocks noChangeShapeType="1"/>
            </p:cNvSpPr>
            <p:nvPr/>
          </p:nvSpPr>
          <p:spPr bwMode="auto">
            <a:xfrm>
              <a:off x="1872" y="1885"/>
              <a:ext cx="2064" cy="0"/>
            </a:xfrm>
            <a:prstGeom prst="line">
              <a:avLst/>
            </a:prstGeom>
            <a:noFill/>
            <a:ln w="12700">
              <a:solidFill>
                <a:schemeClr val="tx1"/>
              </a:solidFill>
              <a:round/>
              <a:headEnd/>
              <a:tailEnd/>
            </a:ln>
            <a:effectLst/>
          </p:spPr>
          <p:txBody>
            <a:bodyPr wrap="none" anchor="ctr"/>
            <a:lstStyle/>
            <a:p>
              <a:endParaRPr lang="zh-CN" altLang="en-US"/>
            </a:p>
          </p:txBody>
        </p:sp>
        <p:sp>
          <p:nvSpPr>
            <p:cNvPr id="565256" name="Line 8"/>
            <p:cNvSpPr>
              <a:spLocks noChangeShapeType="1"/>
            </p:cNvSpPr>
            <p:nvPr/>
          </p:nvSpPr>
          <p:spPr bwMode="auto">
            <a:xfrm>
              <a:off x="1872" y="2096"/>
              <a:ext cx="2064" cy="0"/>
            </a:xfrm>
            <a:prstGeom prst="line">
              <a:avLst/>
            </a:prstGeom>
            <a:noFill/>
            <a:ln w="12700">
              <a:solidFill>
                <a:schemeClr val="tx1"/>
              </a:solidFill>
              <a:round/>
              <a:headEnd/>
              <a:tailEnd/>
            </a:ln>
            <a:effectLst/>
          </p:spPr>
          <p:txBody>
            <a:bodyPr wrap="none" anchor="ctr"/>
            <a:lstStyle/>
            <a:p>
              <a:endParaRPr lang="zh-CN" altLang="en-US"/>
            </a:p>
          </p:txBody>
        </p:sp>
        <p:sp>
          <p:nvSpPr>
            <p:cNvPr id="565257" name="Line 9"/>
            <p:cNvSpPr>
              <a:spLocks noChangeShapeType="1"/>
            </p:cNvSpPr>
            <p:nvPr/>
          </p:nvSpPr>
          <p:spPr bwMode="auto">
            <a:xfrm>
              <a:off x="1872" y="2308"/>
              <a:ext cx="2064" cy="0"/>
            </a:xfrm>
            <a:prstGeom prst="line">
              <a:avLst/>
            </a:prstGeom>
            <a:noFill/>
            <a:ln w="12700">
              <a:solidFill>
                <a:schemeClr val="tx1"/>
              </a:solidFill>
              <a:round/>
              <a:headEnd/>
              <a:tailEnd/>
            </a:ln>
            <a:effectLst/>
          </p:spPr>
          <p:txBody>
            <a:bodyPr wrap="none" anchor="ctr"/>
            <a:lstStyle/>
            <a:p>
              <a:endParaRPr lang="zh-CN" altLang="en-US"/>
            </a:p>
          </p:txBody>
        </p:sp>
        <p:sp>
          <p:nvSpPr>
            <p:cNvPr id="565258" name="Line 10"/>
            <p:cNvSpPr>
              <a:spLocks noChangeShapeType="1"/>
            </p:cNvSpPr>
            <p:nvPr/>
          </p:nvSpPr>
          <p:spPr bwMode="auto">
            <a:xfrm>
              <a:off x="1872" y="1896"/>
              <a:ext cx="0" cy="412"/>
            </a:xfrm>
            <a:prstGeom prst="line">
              <a:avLst/>
            </a:prstGeom>
            <a:noFill/>
            <a:ln w="12700">
              <a:solidFill>
                <a:schemeClr val="tx1"/>
              </a:solidFill>
              <a:round/>
              <a:headEnd/>
              <a:tailEnd/>
            </a:ln>
            <a:effectLst/>
          </p:spPr>
          <p:txBody>
            <a:bodyPr wrap="none" anchor="ctr"/>
            <a:lstStyle/>
            <a:p>
              <a:endParaRPr lang="zh-CN" altLang="en-US"/>
            </a:p>
          </p:txBody>
        </p:sp>
        <p:sp>
          <p:nvSpPr>
            <p:cNvPr id="565259" name="Line 11"/>
            <p:cNvSpPr>
              <a:spLocks noChangeShapeType="1"/>
            </p:cNvSpPr>
            <p:nvPr/>
          </p:nvSpPr>
          <p:spPr bwMode="auto">
            <a:xfrm>
              <a:off x="3936" y="1896"/>
              <a:ext cx="0" cy="412"/>
            </a:xfrm>
            <a:prstGeom prst="line">
              <a:avLst/>
            </a:prstGeom>
            <a:noFill/>
            <a:ln w="12700">
              <a:solidFill>
                <a:schemeClr val="tx1"/>
              </a:solidFill>
              <a:round/>
              <a:headEnd/>
              <a:tailEnd/>
            </a:ln>
            <a:effectLst/>
          </p:spPr>
          <p:txBody>
            <a:bodyPr wrap="none" anchor="ctr"/>
            <a:lstStyle/>
            <a:p>
              <a:endParaRPr lang="zh-CN" altLang="en-US"/>
            </a:p>
          </p:txBody>
        </p:sp>
        <p:sp>
          <p:nvSpPr>
            <p:cNvPr id="565260" name="Rectangle 12"/>
            <p:cNvSpPr>
              <a:spLocks noChangeArrowheads="1"/>
            </p:cNvSpPr>
            <p:nvPr/>
          </p:nvSpPr>
          <p:spPr bwMode="auto">
            <a:xfrm>
              <a:off x="2928" y="2741"/>
              <a:ext cx="1008" cy="211"/>
            </a:xfrm>
            <a:prstGeom prst="rect">
              <a:avLst/>
            </a:prstGeom>
            <a:solidFill>
              <a:srgbClr val="66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public </a:t>
              </a:r>
              <a:r>
                <a:rPr lang="zh-CN" altLang="en-US" sz="1800" b="1" i="1"/>
                <a:t>成员</a:t>
              </a:r>
            </a:p>
          </p:txBody>
        </p:sp>
        <p:sp>
          <p:nvSpPr>
            <p:cNvPr id="565261" name="Rectangle 13"/>
            <p:cNvSpPr>
              <a:spLocks noChangeArrowheads="1"/>
            </p:cNvSpPr>
            <p:nvPr/>
          </p:nvSpPr>
          <p:spPr bwMode="auto">
            <a:xfrm>
              <a:off x="2928" y="2530"/>
              <a:ext cx="1008" cy="211"/>
            </a:xfrm>
            <a:prstGeom prst="rect">
              <a:avLst/>
            </a:prstGeom>
            <a:solidFill>
              <a:srgbClr val="66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protected </a:t>
              </a:r>
              <a:r>
                <a:rPr lang="zh-CN" altLang="en-US" sz="1800" b="1" i="1"/>
                <a:t>成员</a:t>
              </a:r>
            </a:p>
          </p:txBody>
        </p:sp>
        <p:sp>
          <p:nvSpPr>
            <p:cNvPr id="565262" name="Rectangle 14"/>
            <p:cNvSpPr>
              <a:spLocks noChangeArrowheads="1"/>
            </p:cNvSpPr>
            <p:nvPr/>
          </p:nvSpPr>
          <p:spPr bwMode="auto">
            <a:xfrm>
              <a:off x="2928" y="2308"/>
              <a:ext cx="1008" cy="222"/>
            </a:xfrm>
            <a:prstGeom prst="rect">
              <a:avLst/>
            </a:prstGeom>
            <a:solidFill>
              <a:srgbClr val="66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private </a:t>
              </a:r>
              <a:r>
                <a:rPr lang="zh-CN" altLang="en-US" sz="1800" b="1" i="1"/>
                <a:t>成员</a:t>
              </a:r>
            </a:p>
          </p:txBody>
        </p:sp>
        <p:sp>
          <p:nvSpPr>
            <p:cNvPr id="565263" name="Line 15"/>
            <p:cNvSpPr>
              <a:spLocks noChangeShapeType="1"/>
            </p:cNvSpPr>
            <p:nvPr/>
          </p:nvSpPr>
          <p:spPr bwMode="auto">
            <a:xfrm>
              <a:off x="2928" y="2308"/>
              <a:ext cx="1008" cy="0"/>
            </a:xfrm>
            <a:prstGeom prst="line">
              <a:avLst/>
            </a:prstGeom>
            <a:noFill/>
            <a:ln w="12700" cap="sq">
              <a:solidFill>
                <a:schemeClr val="tx1"/>
              </a:solidFill>
              <a:round/>
              <a:headEnd/>
              <a:tailEnd/>
            </a:ln>
            <a:effectLst/>
          </p:spPr>
          <p:txBody>
            <a:bodyPr wrap="none" anchor="ctr"/>
            <a:lstStyle/>
            <a:p>
              <a:endParaRPr lang="zh-CN" altLang="en-US"/>
            </a:p>
          </p:txBody>
        </p:sp>
        <p:sp>
          <p:nvSpPr>
            <p:cNvPr id="565264" name="Line 16"/>
            <p:cNvSpPr>
              <a:spLocks noChangeShapeType="1"/>
            </p:cNvSpPr>
            <p:nvPr/>
          </p:nvSpPr>
          <p:spPr bwMode="auto">
            <a:xfrm>
              <a:off x="2928" y="2530"/>
              <a:ext cx="1008" cy="0"/>
            </a:xfrm>
            <a:prstGeom prst="line">
              <a:avLst/>
            </a:prstGeom>
            <a:noFill/>
            <a:ln w="12700">
              <a:solidFill>
                <a:schemeClr val="tx1"/>
              </a:solidFill>
              <a:round/>
              <a:headEnd/>
              <a:tailEnd/>
            </a:ln>
            <a:effectLst/>
          </p:spPr>
          <p:txBody>
            <a:bodyPr wrap="none" anchor="ctr"/>
            <a:lstStyle/>
            <a:p>
              <a:endParaRPr lang="zh-CN" altLang="en-US"/>
            </a:p>
          </p:txBody>
        </p:sp>
        <p:sp>
          <p:nvSpPr>
            <p:cNvPr id="565265" name="Line 17"/>
            <p:cNvSpPr>
              <a:spLocks noChangeShapeType="1"/>
            </p:cNvSpPr>
            <p:nvPr/>
          </p:nvSpPr>
          <p:spPr bwMode="auto">
            <a:xfrm>
              <a:off x="2928" y="2741"/>
              <a:ext cx="1008" cy="0"/>
            </a:xfrm>
            <a:prstGeom prst="line">
              <a:avLst/>
            </a:prstGeom>
            <a:noFill/>
            <a:ln w="12700">
              <a:solidFill>
                <a:schemeClr val="tx1"/>
              </a:solidFill>
              <a:round/>
              <a:headEnd/>
              <a:tailEnd/>
            </a:ln>
            <a:effectLst/>
          </p:spPr>
          <p:txBody>
            <a:bodyPr wrap="none" anchor="ctr"/>
            <a:lstStyle/>
            <a:p>
              <a:endParaRPr lang="zh-CN" altLang="en-US"/>
            </a:p>
          </p:txBody>
        </p:sp>
        <p:sp>
          <p:nvSpPr>
            <p:cNvPr id="565266" name="Line 18"/>
            <p:cNvSpPr>
              <a:spLocks noChangeShapeType="1"/>
            </p:cNvSpPr>
            <p:nvPr/>
          </p:nvSpPr>
          <p:spPr bwMode="auto">
            <a:xfrm>
              <a:off x="2928" y="2952"/>
              <a:ext cx="1008" cy="0"/>
            </a:xfrm>
            <a:prstGeom prst="line">
              <a:avLst/>
            </a:prstGeom>
            <a:noFill/>
            <a:ln w="12700" cap="sq">
              <a:solidFill>
                <a:schemeClr val="tx1"/>
              </a:solidFill>
              <a:round/>
              <a:headEnd/>
              <a:tailEnd/>
            </a:ln>
            <a:effectLst/>
          </p:spPr>
          <p:txBody>
            <a:bodyPr wrap="none" anchor="ctr"/>
            <a:lstStyle/>
            <a:p>
              <a:endParaRPr lang="zh-CN" altLang="en-US"/>
            </a:p>
          </p:txBody>
        </p:sp>
        <p:sp>
          <p:nvSpPr>
            <p:cNvPr id="565267" name="Line 19"/>
            <p:cNvSpPr>
              <a:spLocks noChangeShapeType="1"/>
            </p:cNvSpPr>
            <p:nvPr/>
          </p:nvSpPr>
          <p:spPr bwMode="auto">
            <a:xfrm>
              <a:off x="3936" y="2308"/>
              <a:ext cx="0" cy="644"/>
            </a:xfrm>
            <a:prstGeom prst="line">
              <a:avLst/>
            </a:prstGeom>
            <a:noFill/>
            <a:ln w="12700" cap="sq">
              <a:solidFill>
                <a:schemeClr val="tx1"/>
              </a:solidFill>
              <a:round/>
              <a:headEnd/>
              <a:tailEnd/>
            </a:ln>
            <a:effectLst/>
          </p:spPr>
          <p:txBody>
            <a:bodyPr wrap="none" anchor="ctr"/>
            <a:lstStyle/>
            <a:p>
              <a:endParaRPr lang="zh-CN" altLang="en-US"/>
            </a:p>
          </p:txBody>
        </p:sp>
        <p:sp>
          <p:nvSpPr>
            <p:cNvPr id="565268" name="Line 20"/>
            <p:cNvSpPr>
              <a:spLocks noChangeShapeType="1"/>
            </p:cNvSpPr>
            <p:nvPr/>
          </p:nvSpPr>
          <p:spPr bwMode="auto">
            <a:xfrm>
              <a:off x="2928" y="2308"/>
              <a:ext cx="0" cy="644"/>
            </a:xfrm>
            <a:prstGeom prst="line">
              <a:avLst/>
            </a:prstGeom>
            <a:noFill/>
            <a:ln w="12700" cap="sq">
              <a:solidFill>
                <a:schemeClr val="tx1"/>
              </a:solidFill>
              <a:round/>
              <a:headEnd/>
              <a:tailEnd/>
            </a:ln>
            <a:effectLst/>
          </p:spPr>
          <p:txBody>
            <a:bodyPr wrap="none" anchor="ctr"/>
            <a:lstStyle/>
            <a:p>
              <a:endParaRPr lang="zh-CN" altLang="en-US"/>
            </a:p>
          </p:txBody>
        </p:sp>
        <p:sp>
          <p:nvSpPr>
            <p:cNvPr id="565269" name="Text Box 21"/>
            <p:cNvSpPr txBox="1">
              <a:spLocks noChangeArrowheads="1"/>
            </p:cNvSpPr>
            <p:nvPr/>
          </p:nvSpPr>
          <p:spPr bwMode="auto">
            <a:xfrm>
              <a:off x="2140" y="1352"/>
              <a:ext cx="397" cy="221"/>
            </a:xfrm>
            <a:prstGeom prst="rect">
              <a:avLst/>
            </a:prstGeom>
            <a:noFill/>
            <a:ln w="9525">
              <a:noFill/>
              <a:miter lim="800000"/>
              <a:headEnd/>
              <a:tailEnd/>
            </a:ln>
            <a:effectLst/>
          </p:spPr>
          <p:txBody>
            <a:bodyPr wrap="none">
              <a:spAutoFit/>
            </a:bodyPr>
            <a:lstStyle/>
            <a:p>
              <a:pPr algn="l"/>
              <a:r>
                <a:rPr lang="zh-CN" altLang="en-US" sz="2000" b="1"/>
                <a:t>基类</a:t>
              </a:r>
            </a:p>
          </p:txBody>
        </p:sp>
        <p:sp>
          <p:nvSpPr>
            <p:cNvPr id="565270" name="Text Box 22"/>
            <p:cNvSpPr txBox="1">
              <a:spLocks noChangeArrowheads="1"/>
            </p:cNvSpPr>
            <p:nvPr/>
          </p:nvSpPr>
          <p:spPr bwMode="auto">
            <a:xfrm>
              <a:off x="3216" y="1352"/>
              <a:ext cx="542" cy="221"/>
            </a:xfrm>
            <a:prstGeom prst="rect">
              <a:avLst/>
            </a:prstGeom>
            <a:noFill/>
            <a:ln w="9525">
              <a:noFill/>
              <a:miter lim="800000"/>
              <a:headEnd/>
              <a:tailEnd/>
            </a:ln>
            <a:effectLst/>
          </p:spPr>
          <p:txBody>
            <a:bodyPr wrap="none">
              <a:spAutoFit/>
            </a:bodyPr>
            <a:lstStyle/>
            <a:p>
              <a:pPr algn="l"/>
              <a:r>
                <a:rPr lang="zh-CN" altLang="en-US" sz="2000" b="1"/>
                <a:t>派生类</a:t>
              </a:r>
            </a:p>
          </p:txBody>
        </p:sp>
        <p:sp>
          <p:nvSpPr>
            <p:cNvPr id="565271" name="Rectangle 23"/>
            <p:cNvSpPr>
              <a:spLocks noChangeArrowheads="1"/>
            </p:cNvSpPr>
            <p:nvPr/>
          </p:nvSpPr>
          <p:spPr bwMode="auto">
            <a:xfrm>
              <a:off x="2928" y="1677"/>
              <a:ext cx="1008" cy="211"/>
            </a:xfrm>
            <a:prstGeom prst="rect">
              <a:avLst/>
            </a:prstGeom>
            <a:solidFill>
              <a:srgbClr val="FF6600">
                <a:alpha val="50000"/>
              </a:srgbClr>
            </a:solidFill>
            <a:ln w="9525">
              <a:solidFill>
                <a:schemeClr val="tx1"/>
              </a:solidFill>
              <a:prstDash val="dash"/>
              <a:miter lim="800000"/>
              <a:headEnd/>
              <a:tailEnd/>
            </a:ln>
            <a:effectLst/>
          </p:spPr>
          <p:txBody>
            <a:bodyPr/>
            <a:lstStyle/>
            <a:p>
              <a:pPr algn="l">
                <a:spcBef>
                  <a:spcPct val="20000"/>
                </a:spcBef>
                <a:buClr>
                  <a:schemeClr val="tx2"/>
                </a:buClr>
                <a:buFont typeface="Wingdings" pitchFamily="2" charset="2"/>
                <a:buNone/>
              </a:pPr>
              <a:r>
                <a:rPr lang="zh-CN" altLang="en-US" sz="1800" b="1" i="1" dirty="0"/>
                <a:t>不可访问成员</a:t>
              </a:r>
              <a:endParaRPr lang="zh-CN" altLang="zh-CN" sz="1800" b="1" i="1" dirty="0"/>
            </a:p>
          </p:txBody>
        </p:sp>
        <p:sp>
          <p:nvSpPr>
            <p:cNvPr id="565272" name="Rectangle 24"/>
            <p:cNvSpPr>
              <a:spLocks noChangeArrowheads="1"/>
            </p:cNvSpPr>
            <p:nvPr/>
          </p:nvSpPr>
          <p:spPr bwMode="auto">
            <a:xfrm>
              <a:off x="2928" y="1879"/>
              <a:ext cx="1008" cy="211"/>
            </a:xfrm>
            <a:prstGeom prst="rect">
              <a:avLst/>
            </a:prstGeom>
            <a:solidFill>
              <a:srgbClr val="99FF99"/>
            </a:solidFill>
            <a:ln w="9525">
              <a:solidFill>
                <a:schemeClr val="tx1"/>
              </a:solidFill>
              <a:miter lim="800000"/>
              <a:headEnd/>
              <a:tailEnd/>
            </a:ln>
            <a:effectLst/>
          </p:spPr>
          <p:txBody>
            <a:bodyPr/>
            <a:lstStyle/>
            <a:p>
              <a:pPr>
                <a:spcBef>
                  <a:spcPct val="20000"/>
                </a:spcBef>
                <a:buClr>
                  <a:schemeClr val="tx2"/>
                </a:buClr>
                <a:buFont typeface="Wingdings" pitchFamily="2" charset="2"/>
                <a:buNone/>
              </a:pPr>
              <a:r>
                <a:rPr lang="en-US" altLang="zh-CN" sz="1800" b="1"/>
                <a:t>protected </a:t>
              </a:r>
              <a:r>
                <a:rPr lang="zh-CN" altLang="en-US" sz="1800" b="1" i="1"/>
                <a:t>成员</a:t>
              </a:r>
            </a:p>
          </p:txBody>
        </p:sp>
        <p:sp>
          <p:nvSpPr>
            <p:cNvPr id="565273" name="Rectangle 25"/>
            <p:cNvSpPr>
              <a:spLocks noChangeArrowheads="1"/>
            </p:cNvSpPr>
            <p:nvPr/>
          </p:nvSpPr>
          <p:spPr bwMode="auto">
            <a:xfrm>
              <a:off x="2928" y="2093"/>
              <a:ext cx="1008" cy="211"/>
            </a:xfrm>
            <a:prstGeom prst="rect">
              <a:avLst/>
            </a:prstGeom>
            <a:solidFill>
              <a:srgbClr val="CCFF33"/>
            </a:solidFill>
            <a:ln w="9525">
              <a:solidFill>
                <a:schemeClr val="tx1"/>
              </a:solidFill>
              <a:miter lim="800000"/>
              <a:headEnd/>
              <a:tailEnd/>
            </a:ln>
            <a:effectLst/>
          </p:spPr>
          <p:txBody>
            <a:bodyPr/>
            <a:lstStyle/>
            <a:p>
              <a:pPr>
                <a:spcBef>
                  <a:spcPct val="20000"/>
                </a:spcBef>
                <a:buClr>
                  <a:schemeClr val="tx2"/>
                </a:buClr>
                <a:buFont typeface="Wingdings" pitchFamily="2" charset="2"/>
                <a:buNone/>
              </a:pPr>
              <a:r>
                <a:rPr lang="en-US" altLang="zh-CN" sz="1800" b="1"/>
                <a:t>protected </a:t>
              </a:r>
              <a:r>
                <a:rPr lang="zh-CN" altLang="en-US" sz="1800" b="1" i="1"/>
                <a:t>成员</a:t>
              </a:r>
            </a:p>
          </p:txBody>
        </p:sp>
      </p:grpSp>
      <p:sp>
        <p:nvSpPr>
          <p:cNvPr id="565274" name="Rectangle 26"/>
          <p:cNvSpPr>
            <a:spLocks noChangeArrowheads="1"/>
          </p:cNvSpPr>
          <p:nvPr/>
        </p:nvSpPr>
        <p:spPr bwMode="auto">
          <a:xfrm>
            <a:off x="690563" y="838200"/>
            <a:ext cx="1708150" cy="457200"/>
          </a:xfrm>
          <a:prstGeom prst="rect">
            <a:avLst/>
          </a:prstGeom>
          <a:noFill/>
          <a:ln w="9525">
            <a:noFill/>
            <a:miter lim="800000"/>
            <a:headEnd/>
            <a:tailEnd/>
          </a:ln>
          <a:effectLst/>
        </p:spPr>
        <p:txBody>
          <a:bodyPr wrap="none">
            <a:spAutoFit/>
          </a:bodyPr>
          <a:lstStyle/>
          <a:p>
            <a:r>
              <a:rPr lang="en-US" altLang="zh-CN" b="1" i="1">
                <a:solidFill>
                  <a:srgbClr val="008000"/>
                </a:solidFill>
                <a:latin typeface="宋体" pitchFamily="2" charset="-122"/>
              </a:rPr>
              <a:t>3.</a:t>
            </a:r>
            <a:r>
              <a:rPr lang="zh-CN" altLang="en-US" b="1" i="1">
                <a:solidFill>
                  <a:srgbClr val="008000"/>
                </a:solidFill>
                <a:latin typeface="宋体" pitchFamily="2" charset="-122"/>
              </a:rPr>
              <a:t>保护继承</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65274"/>
                                        </p:tgtEl>
                                        <p:attrNameLst>
                                          <p:attrName>style.visibility</p:attrName>
                                        </p:attrNameLst>
                                      </p:cBhvr>
                                      <p:to>
                                        <p:strVal val="visible"/>
                                      </p:to>
                                    </p:set>
                                    <p:animEffect transition="in" filter="checkerboard(across)">
                                      <p:cBhvr>
                                        <p:cTn id="7" dur="500"/>
                                        <p:tgtEl>
                                          <p:spTgt spid="565274"/>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nodeType="clickEffect">
                                  <p:stCondLst>
                                    <p:cond delay="0"/>
                                  </p:stCondLst>
                                  <p:childTnLst>
                                    <p:set>
                                      <p:cBhvr>
                                        <p:cTn id="11" dur="1" fill="hold">
                                          <p:stCondLst>
                                            <p:cond delay="0"/>
                                          </p:stCondLst>
                                        </p:cTn>
                                        <p:tgtEl>
                                          <p:spTgt spid="565251"/>
                                        </p:tgtEl>
                                        <p:attrNameLst>
                                          <p:attrName>style.visibility</p:attrName>
                                        </p:attrNameLst>
                                      </p:cBhvr>
                                      <p:to>
                                        <p:strVal val="visible"/>
                                      </p:to>
                                    </p:set>
                                    <p:anim calcmode="lin" valueType="num">
                                      <p:cBhvr>
                                        <p:cTn id="12" dur="500" fill="hold"/>
                                        <p:tgtEl>
                                          <p:spTgt spid="565251"/>
                                        </p:tgtEl>
                                        <p:attrNameLst>
                                          <p:attrName>ppt_x</p:attrName>
                                        </p:attrNameLst>
                                      </p:cBhvr>
                                      <p:tavLst>
                                        <p:tav tm="0">
                                          <p:val>
                                            <p:strVal val="#ppt_x-#ppt_w/2"/>
                                          </p:val>
                                        </p:tav>
                                        <p:tav tm="100000">
                                          <p:val>
                                            <p:strVal val="#ppt_x"/>
                                          </p:val>
                                        </p:tav>
                                      </p:tavLst>
                                    </p:anim>
                                    <p:anim calcmode="lin" valueType="num">
                                      <p:cBhvr>
                                        <p:cTn id="13" dur="500" fill="hold"/>
                                        <p:tgtEl>
                                          <p:spTgt spid="565251"/>
                                        </p:tgtEl>
                                        <p:attrNameLst>
                                          <p:attrName>ppt_y</p:attrName>
                                        </p:attrNameLst>
                                      </p:cBhvr>
                                      <p:tavLst>
                                        <p:tav tm="0">
                                          <p:val>
                                            <p:strVal val="#ppt_y"/>
                                          </p:val>
                                        </p:tav>
                                        <p:tav tm="100000">
                                          <p:val>
                                            <p:strVal val="#ppt_y"/>
                                          </p:val>
                                        </p:tav>
                                      </p:tavLst>
                                    </p:anim>
                                    <p:anim calcmode="lin" valueType="num">
                                      <p:cBhvr>
                                        <p:cTn id="14" dur="500" fill="hold"/>
                                        <p:tgtEl>
                                          <p:spTgt spid="565251"/>
                                        </p:tgtEl>
                                        <p:attrNameLst>
                                          <p:attrName>ppt_w</p:attrName>
                                        </p:attrNameLst>
                                      </p:cBhvr>
                                      <p:tavLst>
                                        <p:tav tm="0">
                                          <p:val>
                                            <p:fltVal val="0"/>
                                          </p:val>
                                        </p:tav>
                                        <p:tav tm="100000">
                                          <p:val>
                                            <p:strVal val="#ppt_w"/>
                                          </p:val>
                                        </p:tav>
                                      </p:tavLst>
                                    </p:anim>
                                    <p:anim calcmode="lin" valueType="num">
                                      <p:cBhvr>
                                        <p:cTn id="15" dur="500" fill="hold"/>
                                        <p:tgtEl>
                                          <p:spTgt spid="56525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74"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Text Box 2"/>
          <p:cNvSpPr txBox="1">
            <a:spLocks noChangeArrowheads="1"/>
          </p:cNvSpPr>
          <p:nvPr/>
        </p:nvSpPr>
        <p:spPr bwMode="auto">
          <a:xfrm>
            <a:off x="914400" y="2054225"/>
            <a:ext cx="7239000" cy="2501900"/>
          </a:xfrm>
          <a:prstGeom prst="rect">
            <a:avLst/>
          </a:prstGeom>
          <a:noFill/>
          <a:ln w="9525">
            <a:noFill/>
            <a:miter lim="800000"/>
            <a:headEnd/>
            <a:tailEnd/>
          </a:ln>
          <a:effectLst/>
        </p:spPr>
        <p:txBody>
          <a:bodyPr>
            <a:spAutoFit/>
          </a:bodyPr>
          <a:lstStyle/>
          <a:p>
            <a:pPr algn="just">
              <a:lnSpc>
                <a:spcPct val="180000"/>
              </a:lnSpc>
              <a:buClr>
                <a:schemeClr val="accent2"/>
              </a:buClr>
              <a:buFont typeface="Wingdings" pitchFamily="2" charset="2"/>
              <a:buChar char="Ø"/>
            </a:pPr>
            <a:r>
              <a:rPr lang="en-US" altLang="zh-CN" sz="2000" b="1">
                <a:ea typeface="Arial Unicode MS" pitchFamily="34" charset="-122"/>
                <a:cs typeface="Arial Unicode MS" pitchFamily="34" charset="-122"/>
              </a:rPr>
              <a:t> </a:t>
            </a:r>
            <a:r>
              <a:rPr lang="zh-CN" altLang="en-US" sz="2000" b="1">
                <a:ea typeface="Arial Unicode MS" pitchFamily="34" charset="-122"/>
                <a:cs typeface="Arial Unicode MS" pitchFamily="34" charset="-122"/>
              </a:rPr>
              <a:t>派生类定义了与基类同名的成员，在派生类中访问同名成员</a:t>
            </a:r>
          </a:p>
          <a:p>
            <a:pPr algn="just">
              <a:lnSpc>
                <a:spcPct val="180000"/>
              </a:lnSpc>
              <a:buClr>
                <a:schemeClr val="accent2"/>
              </a:buClr>
              <a:buFont typeface="Wingdings" pitchFamily="2" charset="2"/>
              <a:buNone/>
            </a:pPr>
            <a:r>
              <a:rPr lang="zh-CN" altLang="en-US" sz="2000" b="1">
                <a:ea typeface="Arial Unicode MS" pitchFamily="34" charset="-122"/>
                <a:cs typeface="Arial Unicode MS" pitchFamily="34" charset="-122"/>
              </a:rPr>
              <a:t>    时屏蔽了基类的同名成员</a:t>
            </a:r>
          </a:p>
          <a:p>
            <a:pPr algn="just">
              <a:lnSpc>
                <a:spcPct val="180000"/>
              </a:lnSpc>
              <a:buClr>
                <a:schemeClr val="accent2"/>
              </a:buClr>
              <a:buFont typeface="Wingdings" pitchFamily="2" charset="2"/>
              <a:buChar char="Ø"/>
            </a:pPr>
            <a:r>
              <a:rPr lang="zh-CN" altLang="en-US" sz="2000" b="1">
                <a:ea typeface="Arial Unicode MS" pitchFamily="34" charset="-122"/>
                <a:cs typeface="Arial Unicode MS" pitchFamily="34" charset="-122"/>
              </a:rPr>
              <a:t> 在派生类中使用基类的同名成员，显式地使用类名限定符：</a:t>
            </a:r>
          </a:p>
          <a:p>
            <a:pPr>
              <a:lnSpc>
                <a:spcPct val="250000"/>
              </a:lnSpc>
              <a:buClr>
                <a:schemeClr val="accent2"/>
              </a:buClr>
              <a:buFont typeface="Wingdings" pitchFamily="2" charset="2"/>
              <a:buNone/>
            </a:pPr>
            <a:r>
              <a:rPr lang="zh-CN" altLang="en-US" sz="2000" b="1" i="1">
                <a:ea typeface="Arial Unicode MS" pitchFamily="34" charset="-122"/>
                <a:cs typeface="Arial Unicode MS" pitchFamily="34" charset="-122"/>
              </a:rPr>
              <a:t>类名</a:t>
            </a:r>
            <a:r>
              <a:rPr lang="zh-CN" altLang="en-US" sz="2000" b="1">
                <a:ea typeface="Arial Unicode MS" pitchFamily="34" charset="-122"/>
                <a:cs typeface="Arial Unicode MS" pitchFamily="34" charset="-122"/>
              </a:rPr>
              <a:t> </a:t>
            </a:r>
            <a:r>
              <a:rPr lang="en-US" altLang="zh-CN" sz="2000" b="1">
                <a:ea typeface="Arial Unicode MS" pitchFamily="34" charset="-122"/>
                <a:cs typeface="Arial Unicode MS" pitchFamily="34" charset="-122"/>
              </a:rPr>
              <a:t>:: </a:t>
            </a:r>
            <a:r>
              <a:rPr lang="zh-CN" altLang="en-US" sz="2000" b="1" i="1">
                <a:ea typeface="Arial Unicode MS" pitchFamily="34" charset="-122"/>
                <a:cs typeface="Arial Unicode MS" pitchFamily="34" charset="-122"/>
              </a:rPr>
              <a:t>成员</a:t>
            </a:r>
            <a:r>
              <a:rPr lang="zh-CN" altLang="en-US" sz="2000" b="1">
                <a:ea typeface="Arial Unicode MS" pitchFamily="34" charset="-122"/>
                <a:cs typeface="Arial Unicode MS" pitchFamily="34" charset="-122"/>
              </a:rPr>
              <a:t> </a:t>
            </a:r>
          </a:p>
        </p:txBody>
      </p:sp>
      <p:sp>
        <p:nvSpPr>
          <p:cNvPr id="566275" name="Rectangle 3"/>
          <p:cNvSpPr>
            <a:spLocks noGrp="1" noChangeArrowheads="1"/>
          </p:cNvSpPr>
          <p:nvPr>
            <p:ph type="title" idx="4294967295"/>
          </p:nvPr>
        </p:nvSpPr>
        <p:spPr>
          <a:xfrm>
            <a:off x="838200" y="533400"/>
            <a:ext cx="7543800" cy="1143000"/>
          </a:xfrm>
          <a:prstGeom prst="rect">
            <a:avLst/>
          </a:prstGeom>
        </p:spPr>
        <p:txBody>
          <a:bodyPr/>
          <a:lstStyle/>
          <a:p>
            <a:r>
              <a:rPr lang="en-US" altLang="zh-CN" sz="100" dirty="0">
                <a:solidFill>
                  <a:schemeClr val="bg1"/>
                </a:solidFill>
                <a:latin typeface="宋体" pitchFamily="2" charset="-122"/>
              </a:rPr>
              <a:t>8.2.2  </a:t>
            </a:r>
            <a:r>
              <a:rPr lang="zh-CN" altLang="en-US" sz="100" dirty="0">
                <a:solidFill>
                  <a:schemeClr val="bg1"/>
                </a:solidFill>
                <a:latin typeface="宋体" pitchFamily="2" charset="-122"/>
              </a:rPr>
              <a:t>重名成员</a:t>
            </a:r>
            <a:endParaRPr lang="zh-CN" altLang="en-US" sz="100" dirty="0">
              <a:solidFill>
                <a:schemeClr val="bg1"/>
              </a:solidFill>
            </a:endParaRPr>
          </a:p>
        </p:txBody>
      </p:sp>
      <p:sp>
        <p:nvSpPr>
          <p:cNvPr id="566276" name="Rectangle 4"/>
          <p:cNvSpPr>
            <a:spLocks noChangeArrowheads="1"/>
          </p:cNvSpPr>
          <p:nvPr/>
        </p:nvSpPr>
        <p:spPr bwMode="auto">
          <a:xfrm>
            <a:off x="597301" y="685800"/>
            <a:ext cx="2510624" cy="461665"/>
          </a:xfrm>
          <a:prstGeom prst="rect">
            <a:avLst/>
          </a:prstGeom>
          <a:noFill/>
          <a:ln w="9525">
            <a:noFill/>
            <a:miter lim="800000"/>
            <a:headEnd/>
            <a:tailEnd/>
          </a:ln>
          <a:effectLst/>
        </p:spPr>
        <p:txBody>
          <a:bodyPr wrap="none">
            <a:spAutoFit/>
          </a:bodyPr>
          <a:lstStyle/>
          <a:p>
            <a:r>
              <a:rPr lang="en-US" altLang="zh-CN" b="1" dirty="0">
                <a:solidFill>
                  <a:srgbClr val="CC3300"/>
                </a:solidFill>
                <a:latin typeface="楷体_GB2312" pitchFamily="49" charset="-122"/>
              </a:rPr>
              <a:t>8.2.2  </a:t>
            </a:r>
            <a:r>
              <a:rPr lang="zh-CN" altLang="en-US" b="1" dirty="0">
                <a:solidFill>
                  <a:srgbClr val="CC3300"/>
                </a:solidFill>
                <a:latin typeface="楷体_GB2312" pitchFamily="49" charset="-122"/>
              </a:rPr>
              <a:t>重名成员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66276"/>
                                        </p:tgtEl>
                                        <p:attrNameLst>
                                          <p:attrName>style.visibility</p:attrName>
                                        </p:attrNameLst>
                                      </p:cBhvr>
                                      <p:to>
                                        <p:strVal val="visible"/>
                                      </p:to>
                                    </p:set>
                                    <p:animEffect transition="in" filter="checkerboard(across)">
                                      <p:cBhvr>
                                        <p:cTn id="7" dur="500"/>
                                        <p:tgtEl>
                                          <p:spTgt spid="56627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66274"/>
                                        </p:tgtEl>
                                        <p:attrNameLst>
                                          <p:attrName>style.visibility</p:attrName>
                                        </p:attrNameLst>
                                      </p:cBhvr>
                                      <p:to>
                                        <p:strVal val="visible"/>
                                      </p:to>
                                    </p:set>
                                    <p:animEffect transition="in" filter="checkerboard(across)">
                                      <p:cBhvr>
                                        <p:cTn id="12" dur="500"/>
                                        <p:tgtEl>
                                          <p:spTgt spid="566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4" grpId="0" autoUpdateAnimBg="0"/>
      <p:bldP spid="566276"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0437" name="Rectangle 5"/>
          <p:cNvSpPr>
            <a:spLocks noGrp="1" noChangeArrowheads="1"/>
          </p:cNvSpPr>
          <p:nvPr>
            <p:ph type="ctrTitle" idx="4294967295"/>
          </p:nvPr>
        </p:nvSpPr>
        <p:spPr>
          <a:xfrm>
            <a:off x="534988" y="333375"/>
            <a:ext cx="5561012" cy="609600"/>
          </a:xfrm>
          <a:prstGeom prst="rect">
            <a:avLst/>
          </a:prstGeom>
        </p:spPr>
        <p:txBody>
          <a:bodyPr/>
          <a:lstStyle/>
          <a:p>
            <a:pPr algn="l"/>
            <a:r>
              <a:rPr lang="en-US" altLang="zh-CN" sz="2800" b="1" dirty="0">
                <a:solidFill>
                  <a:srgbClr val="CC3300"/>
                </a:solidFill>
                <a:latin typeface="楷体_GB2312" pitchFamily="49" charset="-122"/>
                <a:ea typeface="楷体_GB2312" pitchFamily="49" charset="-122"/>
              </a:rPr>
              <a:t>8.1  </a:t>
            </a:r>
            <a:r>
              <a:rPr lang="zh-CN" altLang="en-US" sz="2800" b="1" dirty="0">
                <a:solidFill>
                  <a:srgbClr val="CC3300"/>
                </a:solidFill>
                <a:latin typeface="楷体_GB2312" pitchFamily="49" charset="-122"/>
                <a:ea typeface="楷体_GB2312" pitchFamily="49" charset="-122"/>
              </a:rPr>
              <a:t>类之间的关系 </a:t>
            </a:r>
          </a:p>
        </p:txBody>
      </p:sp>
      <p:sp>
        <p:nvSpPr>
          <p:cNvPr id="530438" name="Rectangle 6"/>
          <p:cNvSpPr>
            <a:spLocks noChangeArrowheads="1"/>
          </p:cNvSpPr>
          <p:nvPr/>
        </p:nvSpPr>
        <p:spPr bwMode="auto">
          <a:xfrm>
            <a:off x="914400" y="5538788"/>
            <a:ext cx="4524375" cy="366712"/>
          </a:xfrm>
          <a:prstGeom prst="rect">
            <a:avLst/>
          </a:prstGeom>
          <a:noFill/>
          <a:ln w="28575">
            <a:noFill/>
            <a:miter lim="800000"/>
            <a:headEnd type="none" w="sm" len="med"/>
            <a:tailEnd/>
          </a:ln>
          <a:effectLst/>
        </p:spPr>
        <p:txBody>
          <a:bodyPr wrap="none" lIns="90000" tIns="46800" rIns="90000" bIns="46800">
            <a:spAutoFit/>
          </a:bodyPr>
          <a:lstStyle/>
          <a:p>
            <a:r>
              <a:rPr lang="zh-CN" altLang="en-US" sz="1800" b="1" i="1">
                <a:solidFill>
                  <a:srgbClr val="0000FF"/>
                </a:solidFill>
                <a:latin typeface="黑体" pitchFamily="2" charset="-122"/>
                <a:ea typeface="黑体" pitchFamily="2" charset="-122"/>
              </a:rPr>
              <a:t>不具有对称性</a:t>
            </a:r>
            <a:r>
              <a:rPr lang="zh-CN" altLang="en-US" sz="1800">
                <a:latin typeface="黑体" pitchFamily="2" charset="-122"/>
                <a:ea typeface="黑体" pitchFamily="2" charset="-122"/>
              </a:rPr>
              <a:t>    不是所有植物都属于蕨类</a:t>
            </a:r>
          </a:p>
        </p:txBody>
      </p:sp>
      <p:sp>
        <p:nvSpPr>
          <p:cNvPr id="530439" name="Rectangle 7"/>
          <p:cNvSpPr>
            <a:spLocks noChangeArrowheads="1"/>
          </p:cNvSpPr>
          <p:nvPr/>
        </p:nvSpPr>
        <p:spPr bwMode="auto">
          <a:xfrm>
            <a:off x="908050" y="5024438"/>
            <a:ext cx="7042150" cy="366712"/>
          </a:xfrm>
          <a:prstGeom prst="rect">
            <a:avLst/>
          </a:prstGeom>
          <a:noFill/>
          <a:ln w="9525">
            <a:noFill/>
            <a:miter lim="800000"/>
            <a:headEnd/>
            <a:tailEnd/>
          </a:ln>
          <a:effectLst/>
        </p:spPr>
        <p:txBody>
          <a:bodyPr wrap="none">
            <a:spAutoFit/>
          </a:bodyPr>
          <a:lstStyle/>
          <a:p>
            <a:r>
              <a:rPr lang="zh-CN" altLang="en-US" sz="1800" b="1" i="1">
                <a:solidFill>
                  <a:srgbClr val="0000FF"/>
                </a:solidFill>
                <a:latin typeface="黑体" pitchFamily="2" charset="-122"/>
                <a:ea typeface="黑体" pitchFamily="2" charset="-122"/>
              </a:rPr>
              <a:t>传递性</a:t>
            </a:r>
            <a:r>
              <a:rPr lang="zh-CN" altLang="en-US" sz="1800" b="1">
                <a:latin typeface="黑体" pitchFamily="2" charset="-122"/>
                <a:ea typeface="黑体" pitchFamily="2" charset="-122"/>
              </a:rPr>
              <a:t>  </a:t>
            </a:r>
            <a:r>
              <a:rPr lang="zh-CN" altLang="en-US" sz="1800">
                <a:latin typeface="黑体" pitchFamily="2" charset="-122"/>
                <a:ea typeface="黑体" pitchFamily="2" charset="-122"/>
              </a:rPr>
              <a:t>高等植物、蕨类植物、芒萁都是植物，具有植物的共同特征</a:t>
            </a:r>
          </a:p>
        </p:txBody>
      </p:sp>
      <p:sp>
        <p:nvSpPr>
          <p:cNvPr id="530440" name="Text Box 8"/>
          <p:cNvSpPr txBox="1">
            <a:spLocks noChangeArrowheads="1"/>
          </p:cNvSpPr>
          <p:nvPr/>
        </p:nvSpPr>
        <p:spPr bwMode="auto">
          <a:xfrm>
            <a:off x="3683000" y="1247775"/>
            <a:ext cx="793750" cy="336550"/>
          </a:xfrm>
          <a:prstGeom prst="rect">
            <a:avLst/>
          </a:prstGeom>
          <a:solidFill>
            <a:srgbClr val="33CC33"/>
          </a:solidFill>
          <a:ln w="9525">
            <a:noFill/>
            <a:miter lim="800000"/>
            <a:headEnd/>
            <a:tailEnd/>
          </a:ln>
          <a:effectLst>
            <a:prstShdw prst="shdw17" dist="53882" dir="2700000">
              <a:srgbClr val="33CC33">
                <a:gamma/>
                <a:shade val="60000"/>
                <a:invGamma/>
              </a:srgbClr>
            </a:prstShdw>
          </a:effectLst>
        </p:spPr>
        <p:txBody>
          <a:bodyPr wrap="none">
            <a:spAutoFit/>
          </a:bodyPr>
          <a:lstStyle/>
          <a:p>
            <a:r>
              <a:rPr lang="en-US" altLang="zh-CN" sz="1600" b="1"/>
              <a:t>  </a:t>
            </a:r>
            <a:r>
              <a:rPr lang="zh-CN" altLang="en-US" sz="1600" b="1"/>
              <a:t>植物  </a:t>
            </a:r>
          </a:p>
        </p:txBody>
      </p:sp>
      <p:grpSp>
        <p:nvGrpSpPr>
          <p:cNvPr id="530441" name="Group 9"/>
          <p:cNvGrpSpPr>
            <a:grpSpLocks/>
          </p:cNvGrpSpPr>
          <p:nvPr/>
        </p:nvGrpSpPr>
        <p:grpSpPr bwMode="auto">
          <a:xfrm>
            <a:off x="1473200" y="2139950"/>
            <a:ext cx="5187950" cy="304800"/>
            <a:chOff x="928" y="1522"/>
            <a:chExt cx="3268" cy="192"/>
          </a:xfrm>
        </p:grpSpPr>
        <p:sp>
          <p:nvSpPr>
            <p:cNvPr id="530442" name="Text Box 10"/>
            <p:cNvSpPr txBox="1">
              <a:spLocks noChangeArrowheads="1"/>
            </p:cNvSpPr>
            <p:nvPr/>
          </p:nvSpPr>
          <p:spPr bwMode="auto">
            <a:xfrm>
              <a:off x="928" y="1522"/>
              <a:ext cx="564" cy="192"/>
            </a:xfrm>
            <a:prstGeom prst="rect">
              <a:avLst/>
            </a:prstGeom>
            <a:solidFill>
              <a:srgbClr val="FFFF00"/>
            </a:solidFill>
            <a:ln w="9525">
              <a:noFill/>
              <a:miter lim="800000"/>
              <a:headEnd/>
              <a:tailEnd/>
            </a:ln>
            <a:effectLst>
              <a:prstShdw prst="shdw17" dist="35921" dir="2700000">
                <a:srgbClr val="FFFF00">
                  <a:gamma/>
                  <a:shade val="60000"/>
                  <a:invGamma/>
                </a:srgbClr>
              </a:prstShdw>
            </a:effectLst>
          </p:spPr>
          <p:txBody>
            <a:bodyPr wrap="none">
              <a:spAutoFit/>
            </a:bodyPr>
            <a:lstStyle/>
            <a:p>
              <a:r>
                <a:rPr lang="zh-CN" altLang="en-US" sz="1400" b="1"/>
                <a:t>低等植物</a:t>
              </a:r>
            </a:p>
          </p:txBody>
        </p:sp>
        <p:sp>
          <p:nvSpPr>
            <p:cNvPr id="530443" name="Text Box 11"/>
            <p:cNvSpPr txBox="1">
              <a:spLocks noChangeArrowheads="1"/>
            </p:cNvSpPr>
            <p:nvPr/>
          </p:nvSpPr>
          <p:spPr bwMode="auto">
            <a:xfrm>
              <a:off x="3632" y="1522"/>
              <a:ext cx="564" cy="192"/>
            </a:xfrm>
            <a:prstGeom prst="rect">
              <a:avLst/>
            </a:prstGeom>
            <a:solidFill>
              <a:srgbClr val="66FF66"/>
            </a:solidFill>
            <a:ln w="9525">
              <a:noFill/>
              <a:miter lim="800000"/>
              <a:headEnd/>
              <a:tailEnd/>
            </a:ln>
            <a:effectLst>
              <a:prstShdw prst="shdw17" dist="35921" dir="2700000">
                <a:srgbClr val="66FF66">
                  <a:gamma/>
                  <a:shade val="60000"/>
                  <a:invGamma/>
                </a:srgbClr>
              </a:prstShdw>
            </a:effectLst>
          </p:spPr>
          <p:txBody>
            <a:bodyPr wrap="none">
              <a:spAutoFit/>
            </a:bodyPr>
            <a:lstStyle/>
            <a:p>
              <a:r>
                <a:rPr lang="zh-CN" altLang="en-US" sz="1400" b="1"/>
                <a:t>高等植物</a:t>
              </a:r>
            </a:p>
          </p:txBody>
        </p:sp>
      </p:grpSp>
      <p:grpSp>
        <p:nvGrpSpPr>
          <p:cNvPr id="530444" name="Group 12"/>
          <p:cNvGrpSpPr>
            <a:grpSpLocks/>
          </p:cNvGrpSpPr>
          <p:nvPr/>
        </p:nvGrpSpPr>
        <p:grpSpPr bwMode="auto">
          <a:xfrm>
            <a:off x="762000" y="3068638"/>
            <a:ext cx="2501900" cy="304800"/>
            <a:chOff x="480" y="2107"/>
            <a:chExt cx="1576" cy="192"/>
          </a:xfrm>
        </p:grpSpPr>
        <p:sp>
          <p:nvSpPr>
            <p:cNvPr id="530445" name="Text Box 13"/>
            <p:cNvSpPr txBox="1">
              <a:spLocks noChangeArrowheads="1"/>
            </p:cNvSpPr>
            <p:nvPr/>
          </p:nvSpPr>
          <p:spPr bwMode="auto">
            <a:xfrm>
              <a:off x="480" y="2107"/>
              <a:ext cx="340" cy="192"/>
            </a:xfrm>
            <a:prstGeom prst="rect">
              <a:avLst/>
            </a:prstGeom>
            <a:solidFill>
              <a:srgbClr val="FF9900"/>
            </a:solidFill>
            <a:ln w="9525">
              <a:noFill/>
              <a:miter lim="800000"/>
              <a:headEnd/>
              <a:tailEnd/>
            </a:ln>
            <a:effectLst>
              <a:prstShdw prst="shdw17" dist="17961" dir="2700000">
                <a:srgbClr val="FF9900">
                  <a:gamma/>
                  <a:shade val="60000"/>
                  <a:invGamma/>
                </a:srgbClr>
              </a:prstShdw>
            </a:effectLst>
          </p:spPr>
          <p:txBody>
            <a:bodyPr wrap="none">
              <a:spAutoFit/>
            </a:bodyPr>
            <a:lstStyle/>
            <a:p>
              <a:r>
                <a:rPr lang="zh-CN" altLang="en-US" sz="1400" b="1"/>
                <a:t>藻类</a:t>
              </a:r>
            </a:p>
          </p:txBody>
        </p:sp>
        <p:sp>
          <p:nvSpPr>
            <p:cNvPr id="530446" name="Text Box 14"/>
            <p:cNvSpPr txBox="1">
              <a:spLocks noChangeArrowheads="1"/>
            </p:cNvSpPr>
            <p:nvPr/>
          </p:nvSpPr>
          <p:spPr bwMode="auto">
            <a:xfrm>
              <a:off x="1034" y="2107"/>
              <a:ext cx="340" cy="192"/>
            </a:xfrm>
            <a:prstGeom prst="rect">
              <a:avLst/>
            </a:prstGeom>
            <a:solidFill>
              <a:srgbClr val="FF9900"/>
            </a:solidFill>
            <a:ln w="9525">
              <a:noFill/>
              <a:miter lim="800000"/>
              <a:headEnd/>
              <a:tailEnd/>
            </a:ln>
            <a:effectLst>
              <a:prstShdw prst="shdw17" dist="17961" dir="2700000">
                <a:srgbClr val="FF9900">
                  <a:gamma/>
                  <a:shade val="60000"/>
                  <a:invGamma/>
                </a:srgbClr>
              </a:prstShdw>
            </a:effectLst>
          </p:spPr>
          <p:txBody>
            <a:bodyPr wrap="none">
              <a:spAutoFit/>
            </a:bodyPr>
            <a:lstStyle/>
            <a:p>
              <a:r>
                <a:rPr lang="zh-CN" altLang="en-US" sz="1400" b="1"/>
                <a:t>菌类</a:t>
              </a:r>
            </a:p>
          </p:txBody>
        </p:sp>
        <p:sp>
          <p:nvSpPr>
            <p:cNvPr id="530447" name="Text Box 15"/>
            <p:cNvSpPr txBox="1">
              <a:spLocks noChangeArrowheads="1"/>
            </p:cNvSpPr>
            <p:nvPr/>
          </p:nvSpPr>
          <p:spPr bwMode="auto">
            <a:xfrm>
              <a:off x="1604" y="2107"/>
              <a:ext cx="452" cy="192"/>
            </a:xfrm>
            <a:prstGeom prst="rect">
              <a:avLst/>
            </a:prstGeom>
            <a:solidFill>
              <a:srgbClr val="FF9900"/>
            </a:solidFill>
            <a:ln w="9525">
              <a:noFill/>
              <a:miter lim="800000"/>
              <a:headEnd/>
              <a:tailEnd/>
            </a:ln>
            <a:effectLst>
              <a:prstShdw prst="shdw17" dist="17961" dir="2700000">
                <a:srgbClr val="FF9900">
                  <a:gamma/>
                  <a:shade val="60000"/>
                  <a:invGamma/>
                </a:srgbClr>
              </a:prstShdw>
            </a:effectLst>
          </p:spPr>
          <p:txBody>
            <a:bodyPr wrap="none">
              <a:spAutoFit/>
            </a:bodyPr>
            <a:lstStyle/>
            <a:p>
              <a:r>
                <a:rPr lang="zh-CN" altLang="en-US" sz="1400" b="1"/>
                <a:t>地衣类</a:t>
              </a:r>
            </a:p>
          </p:txBody>
        </p:sp>
      </p:grpSp>
      <p:grpSp>
        <p:nvGrpSpPr>
          <p:cNvPr id="530448" name="Group 16"/>
          <p:cNvGrpSpPr>
            <a:grpSpLocks/>
          </p:cNvGrpSpPr>
          <p:nvPr/>
        </p:nvGrpSpPr>
        <p:grpSpPr bwMode="auto">
          <a:xfrm>
            <a:off x="3987800" y="3014663"/>
            <a:ext cx="4448175" cy="304800"/>
            <a:chOff x="2512" y="2073"/>
            <a:chExt cx="2802" cy="192"/>
          </a:xfrm>
        </p:grpSpPr>
        <p:sp>
          <p:nvSpPr>
            <p:cNvPr id="530449" name="Text Box 17"/>
            <p:cNvSpPr txBox="1">
              <a:spLocks noChangeArrowheads="1"/>
            </p:cNvSpPr>
            <p:nvPr/>
          </p:nvSpPr>
          <p:spPr bwMode="auto">
            <a:xfrm>
              <a:off x="2512" y="2073"/>
              <a:ext cx="672" cy="192"/>
            </a:xfrm>
            <a:prstGeom prst="rect">
              <a:avLst/>
            </a:prstGeom>
            <a:solidFill>
              <a:srgbClr val="99FF33"/>
            </a:solidFill>
            <a:ln w="9525">
              <a:noFill/>
              <a:miter lim="800000"/>
              <a:headEnd/>
              <a:tailEnd/>
            </a:ln>
            <a:effectLst>
              <a:prstShdw prst="shdw17" dist="35921" dir="2700000">
                <a:srgbClr val="99FF33">
                  <a:gamma/>
                  <a:shade val="60000"/>
                  <a:invGamma/>
                </a:srgbClr>
              </a:prstShdw>
            </a:effectLst>
          </p:spPr>
          <p:txBody>
            <a:bodyPr>
              <a:spAutoFit/>
            </a:bodyPr>
            <a:lstStyle/>
            <a:p>
              <a:r>
                <a:rPr lang="zh-CN" altLang="en-US" sz="1400" b="1"/>
                <a:t>苔藓类</a:t>
              </a:r>
            </a:p>
          </p:txBody>
        </p:sp>
        <p:sp>
          <p:nvSpPr>
            <p:cNvPr id="530450" name="Text Box 18"/>
            <p:cNvSpPr txBox="1">
              <a:spLocks noChangeArrowheads="1"/>
            </p:cNvSpPr>
            <p:nvPr/>
          </p:nvSpPr>
          <p:spPr bwMode="auto">
            <a:xfrm>
              <a:off x="3334" y="2073"/>
              <a:ext cx="528" cy="192"/>
            </a:xfrm>
            <a:prstGeom prst="rect">
              <a:avLst/>
            </a:prstGeom>
            <a:solidFill>
              <a:srgbClr val="99FF33"/>
            </a:solidFill>
            <a:ln w="9525">
              <a:noFill/>
              <a:miter lim="800000"/>
              <a:headEnd/>
              <a:tailEnd/>
            </a:ln>
            <a:effectLst>
              <a:prstShdw prst="shdw17" dist="35921" dir="2700000">
                <a:srgbClr val="99FF33">
                  <a:gamma/>
                  <a:shade val="60000"/>
                  <a:invGamma/>
                </a:srgbClr>
              </a:prstShdw>
            </a:effectLst>
          </p:spPr>
          <p:txBody>
            <a:bodyPr>
              <a:spAutoFit/>
            </a:bodyPr>
            <a:lstStyle/>
            <a:p>
              <a:r>
                <a:rPr lang="zh-CN" altLang="en-US" sz="1400" b="1"/>
                <a:t>蕨类</a:t>
              </a:r>
            </a:p>
          </p:txBody>
        </p:sp>
        <p:sp>
          <p:nvSpPr>
            <p:cNvPr id="530451" name="Text Box 19"/>
            <p:cNvSpPr txBox="1">
              <a:spLocks noChangeArrowheads="1"/>
            </p:cNvSpPr>
            <p:nvPr/>
          </p:nvSpPr>
          <p:spPr bwMode="auto">
            <a:xfrm>
              <a:off x="4012" y="2073"/>
              <a:ext cx="576" cy="192"/>
            </a:xfrm>
            <a:prstGeom prst="rect">
              <a:avLst/>
            </a:prstGeom>
            <a:solidFill>
              <a:srgbClr val="99FF33"/>
            </a:solidFill>
            <a:ln w="9525">
              <a:noFill/>
              <a:miter lim="800000"/>
              <a:headEnd/>
              <a:tailEnd/>
            </a:ln>
            <a:effectLst>
              <a:prstShdw prst="shdw17" dist="35921" dir="2700000">
                <a:srgbClr val="99FF33">
                  <a:gamma/>
                  <a:shade val="60000"/>
                  <a:invGamma/>
                </a:srgbClr>
              </a:prstShdw>
            </a:effectLst>
          </p:spPr>
          <p:txBody>
            <a:bodyPr>
              <a:spAutoFit/>
            </a:bodyPr>
            <a:lstStyle/>
            <a:p>
              <a:r>
                <a:rPr lang="zh-CN" altLang="en-US" sz="1400" b="1"/>
                <a:t>裸子类</a:t>
              </a:r>
            </a:p>
          </p:txBody>
        </p:sp>
        <p:sp>
          <p:nvSpPr>
            <p:cNvPr id="530452" name="Text Box 20"/>
            <p:cNvSpPr txBox="1">
              <a:spLocks noChangeArrowheads="1"/>
            </p:cNvSpPr>
            <p:nvPr/>
          </p:nvSpPr>
          <p:spPr bwMode="auto">
            <a:xfrm>
              <a:off x="4738" y="2073"/>
              <a:ext cx="576" cy="192"/>
            </a:xfrm>
            <a:prstGeom prst="rect">
              <a:avLst/>
            </a:prstGeom>
            <a:solidFill>
              <a:srgbClr val="99FF33"/>
            </a:solidFill>
            <a:ln w="9525">
              <a:noFill/>
              <a:miter lim="800000"/>
              <a:headEnd/>
              <a:tailEnd/>
            </a:ln>
            <a:effectLst>
              <a:prstShdw prst="shdw17" dist="35921" dir="2700000">
                <a:srgbClr val="99FF33">
                  <a:gamma/>
                  <a:shade val="60000"/>
                  <a:invGamma/>
                </a:srgbClr>
              </a:prstShdw>
            </a:effectLst>
          </p:spPr>
          <p:txBody>
            <a:bodyPr>
              <a:spAutoFit/>
            </a:bodyPr>
            <a:lstStyle/>
            <a:p>
              <a:r>
                <a:rPr lang="zh-CN" altLang="en-US" sz="1400" b="1"/>
                <a:t>被子类</a:t>
              </a:r>
            </a:p>
          </p:txBody>
        </p:sp>
      </p:grpSp>
      <p:grpSp>
        <p:nvGrpSpPr>
          <p:cNvPr id="530453" name="Group 21"/>
          <p:cNvGrpSpPr>
            <a:grpSpLocks/>
          </p:cNvGrpSpPr>
          <p:nvPr/>
        </p:nvGrpSpPr>
        <p:grpSpPr bwMode="auto">
          <a:xfrm>
            <a:off x="4016375" y="3917950"/>
            <a:ext cx="4495800" cy="793750"/>
            <a:chOff x="2530" y="2642"/>
            <a:chExt cx="2832" cy="500"/>
          </a:xfrm>
        </p:grpSpPr>
        <p:sp>
          <p:nvSpPr>
            <p:cNvPr id="530454" name="Text Box 22"/>
            <p:cNvSpPr txBox="1">
              <a:spLocks noChangeArrowheads="1"/>
            </p:cNvSpPr>
            <p:nvPr/>
          </p:nvSpPr>
          <p:spPr bwMode="auto">
            <a:xfrm>
              <a:off x="2530" y="2642"/>
              <a:ext cx="250" cy="278"/>
            </a:xfrm>
            <a:prstGeom prst="rect">
              <a:avLst/>
            </a:prstGeom>
            <a:solidFill>
              <a:srgbClr val="CCCC00"/>
            </a:solidFill>
            <a:ln w="9525">
              <a:noFill/>
              <a:miter lim="800000"/>
              <a:headEnd/>
              <a:tailEnd/>
            </a:ln>
            <a:effectLst>
              <a:prstShdw prst="shdw17" dist="35921" dir="2700000">
                <a:srgbClr val="CCCC00">
                  <a:gamma/>
                  <a:shade val="60000"/>
                  <a:invGamma/>
                </a:srgbClr>
              </a:prstShdw>
            </a:effectLst>
          </p:spPr>
          <p:txBody>
            <a:bodyPr vert="eaVert" wrap="none">
              <a:spAutoFit/>
            </a:bodyPr>
            <a:lstStyle/>
            <a:p>
              <a:r>
                <a:rPr lang="zh-CN" altLang="en-US" sz="1400" b="1"/>
                <a:t>地钱</a:t>
              </a:r>
            </a:p>
          </p:txBody>
        </p:sp>
        <p:sp>
          <p:nvSpPr>
            <p:cNvPr id="530455" name="Text Box 23"/>
            <p:cNvSpPr txBox="1">
              <a:spLocks noChangeArrowheads="1"/>
            </p:cNvSpPr>
            <p:nvPr/>
          </p:nvSpPr>
          <p:spPr bwMode="auto">
            <a:xfrm>
              <a:off x="2900" y="2644"/>
              <a:ext cx="250" cy="498"/>
            </a:xfrm>
            <a:prstGeom prst="rect">
              <a:avLst/>
            </a:prstGeom>
            <a:solidFill>
              <a:srgbClr val="CCCC00"/>
            </a:solidFill>
            <a:ln w="9525">
              <a:noFill/>
              <a:miter lim="800000"/>
              <a:headEnd/>
              <a:tailEnd/>
            </a:ln>
            <a:effectLst>
              <a:prstShdw prst="shdw17" dist="35921" dir="2700000">
                <a:srgbClr val="CCCC00">
                  <a:gamma/>
                  <a:shade val="60000"/>
                  <a:invGamma/>
                </a:srgbClr>
              </a:prstShdw>
            </a:effectLst>
          </p:spPr>
          <p:txBody>
            <a:bodyPr vert="eaVert" wrap="none">
              <a:spAutoFit/>
            </a:bodyPr>
            <a:lstStyle/>
            <a:p>
              <a:r>
                <a:rPr lang="zh-CN" altLang="en-US" sz="1400" b="1"/>
                <a:t>小金发草</a:t>
              </a:r>
            </a:p>
          </p:txBody>
        </p:sp>
        <p:sp>
          <p:nvSpPr>
            <p:cNvPr id="530456" name="Text Box 24"/>
            <p:cNvSpPr txBox="1">
              <a:spLocks noChangeArrowheads="1"/>
            </p:cNvSpPr>
            <p:nvPr/>
          </p:nvSpPr>
          <p:spPr bwMode="auto">
            <a:xfrm>
              <a:off x="3302" y="2642"/>
              <a:ext cx="250" cy="278"/>
            </a:xfrm>
            <a:prstGeom prst="rect">
              <a:avLst/>
            </a:prstGeom>
            <a:solidFill>
              <a:srgbClr val="CCCC00"/>
            </a:solidFill>
            <a:ln w="9525">
              <a:noFill/>
              <a:miter lim="800000"/>
              <a:headEnd/>
              <a:tailEnd/>
            </a:ln>
            <a:effectLst>
              <a:prstShdw prst="shdw17" dist="35921" dir="2700000">
                <a:srgbClr val="CCCC00">
                  <a:gamma/>
                  <a:shade val="60000"/>
                  <a:invGamma/>
                </a:srgbClr>
              </a:prstShdw>
            </a:effectLst>
          </p:spPr>
          <p:txBody>
            <a:bodyPr vert="eaVert" wrap="none">
              <a:spAutoFit/>
            </a:bodyPr>
            <a:lstStyle/>
            <a:p>
              <a:r>
                <a:rPr lang="zh-CN" altLang="en-US" sz="1400" b="1"/>
                <a:t>毛蕨</a:t>
              </a:r>
            </a:p>
          </p:txBody>
        </p:sp>
        <p:sp>
          <p:nvSpPr>
            <p:cNvPr id="530457" name="Text Box 25"/>
            <p:cNvSpPr txBox="1">
              <a:spLocks noChangeArrowheads="1"/>
            </p:cNvSpPr>
            <p:nvPr/>
          </p:nvSpPr>
          <p:spPr bwMode="auto">
            <a:xfrm>
              <a:off x="3672" y="2642"/>
              <a:ext cx="250" cy="278"/>
            </a:xfrm>
            <a:prstGeom prst="rect">
              <a:avLst/>
            </a:prstGeom>
            <a:solidFill>
              <a:srgbClr val="CCCC00"/>
            </a:solidFill>
            <a:ln w="9525">
              <a:noFill/>
              <a:miter lim="800000"/>
              <a:headEnd/>
              <a:tailEnd/>
            </a:ln>
            <a:effectLst>
              <a:prstShdw prst="shdw17" dist="35921" dir="2700000">
                <a:srgbClr val="CCCC00">
                  <a:gamma/>
                  <a:shade val="60000"/>
                  <a:invGamma/>
                </a:srgbClr>
              </a:prstShdw>
            </a:effectLst>
          </p:spPr>
          <p:txBody>
            <a:bodyPr vert="eaVert" wrap="none">
              <a:spAutoFit/>
            </a:bodyPr>
            <a:lstStyle/>
            <a:p>
              <a:r>
                <a:rPr lang="zh-CN" altLang="en-US" sz="1400" b="1"/>
                <a:t>芒萁</a:t>
              </a:r>
            </a:p>
          </p:txBody>
        </p:sp>
        <p:sp>
          <p:nvSpPr>
            <p:cNvPr id="530458" name="Text Box 26"/>
            <p:cNvSpPr txBox="1">
              <a:spLocks noChangeArrowheads="1"/>
            </p:cNvSpPr>
            <p:nvPr/>
          </p:nvSpPr>
          <p:spPr bwMode="auto">
            <a:xfrm>
              <a:off x="4022" y="2642"/>
              <a:ext cx="250" cy="278"/>
            </a:xfrm>
            <a:prstGeom prst="rect">
              <a:avLst/>
            </a:prstGeom>
            <a:solidFill>
              <a:srgbClr val="CCCC00"/>
            </a:solidFill>
            <a:ln w="9525">
              <a:noFill/>
              <a:miter lim="800000"/>
              <a:headEnd/>
              <a:tailEnd/>
            </a:ln>
            <a:effectLst>
              <a:prstShdw prst="shdw17" dist="35921" dir="2700000">
                <a:srgbClr val="CCCC00">
                  <a:gamma/>
                  <a:shade val="60000"/>
                  <a:invGamma/>
                </a:srgbClr>
              </a:prstShdw>
            </a:effectLst>
          </p:spPr>
          <p:txBody>
            <a:bodyPr vert="eaVert" wrap="none">
              <a:spAutoFit/>
            </a:bodyPr>
            <a:lstStyle/>
            <a:p>
              <a:r>
                <a:rPr lang="zh-CN" altLang="en-US" sz="1400" b="1"/>
                <a:t>杉木</a:t>
              </a:r>
            </a:p>
          </p:txBody>
        </p:sp>
        <p:sp>
          <p:nvSpPr>
            <p:cNvPr id="530459" name="Text Box 27"/>
            <p:cNvSpPr txBox="1">
              <a:spLocks noChangeArrowheads="1"/>
            </p:cNvSpPr>
            <p:nvPr/>
          </p:nvSpPr>
          <p:spPr bwMode="auto">
            <a:xfrm>
              <a:off x="4392" y="2642"/>
              <a:ext cx="250" cy="278"/>
            </a:xfrm>
            <a:prstGeom prst="rect">
              <a:avLst/>
            </a:prstGeom>
            <a:solidFill>
              <a:srgbClr val="CCCC00"/>
            </a:solidFill>
            <a:ln w="9525">
              <a:noFill/>
              <a:miter lim="800000"/>
              <a:headEnd/>
              <a:tailEnd/>
            </a:ln>
            <a:effectLst>
              <a:prstShdw prst="shdw17" dist="35921" dir="2700000">
                <a:srgbClr val="CCCC00">
                  <a:gamma/>
                  <a:shade val="60000"/>
                  <a:invGamma/>
                </a:srgbClr>
              </a:prstShdw>
            </a:effectLst>
          </p:spPr>
          <p:txBody>
            <a:bodyPr vert="eaVert" wrap="none">
              <a:spAutoFit/>
            </a:bodyPr>
            <a:lstStyle/>
            <a:p>
              <a:r>
                <a:rPr lang="zh-CN" altLang="en-US" sz="1400" b="1"/>
                <a:t>柏木</a:t>
              </a:r>
            </a:p>
          </p:txBody>
        </p:sp>
        <p:sp>
          <p:nvSpPr>
            <p:cNvPr id="530460" name="Text Box 28"/>
            <p:cNvSpPr txBox="1">
              <a:spLocks noChangeArrowheads="1"/>
            </p:cNvSpPr>
            <p:nvPr/>
          </p:nvSpPr>
          <p:spPr bwMode="auto">
            <a:xfrm>
              <a:off x="4741" y="2642"/>
              <a:ext cx="250" cy="278"/>
            </a:xfrm>
            <a:prstGeom prst="rect">
              <a:avLst/>
            </a:prstGeom>
            <a:solidFill>
              <a:srgbClr val="CCCC00"/>
            </a:solidFill>
            <a:ln w="9525">
              <a:noFill/>
              <a:miter lim="800000"/>
              <a:headEnd/>
              <a:tailEnd/>
            </a:ln>
            <a:effectLst>
              <a:prstShdw prst="shdw17" dist="35921" dir="2700000">
                <a:srgbClr val="CCCC00">
                  <a:gamma/>
                  <a:shade val="60000"/>
                  <a:invGamma/>
                </a:srgbClr>
              </a:prstShdw>
            </a:effectLst>
          </p:spPr>
          <p:txBody>
            <a:bodyPr vert="eaVert" wrap="none">
              <a:spAutoFit/>
            </a:bodyPr>
            <a:lstStyle/>
            <a:p>
              <a:r>
                <a:rPr lang="zh-CN" altLang="en-US" sz="1400" b="1"/>
                <a:t>荔枝</a:t>
              </a:r>
            </a:p>
          </p:txBody>
        </p:sp>
        <p:sp>
          <p:nvSpPr>
            <p:cNvPr id="530461" name="Text Box 29"/>
            <p:cNvSpPr txBox="1">
              <a:spLocks noChangeArrowheads="1"/>
            </p:cNvSpPr>
            <p:nvPr/>
          </p:nvSpPr>
          <p:spPr bwMode="auto">
            <a:xfrm>
              <a:off x="5112" y="2642"/>
              <a:ext cx="250" cy="278"/>
            </a:xfrm>
            <a:prstGeom prst="rect">
              <a:avLst/>
            </a:prstGeom>
            <a:solidFill>
              <a:srgbClr val="CCCC00"/>
            </a:solidFill>
            <a:ln w="9525">
              <a:noFill/>
              <a:miter lim="800000"/>
              <a:headEnd/>
              <a:tailEnd/>
            </a:ln>
            <a:effectLst>
              <a:prstShdw prst="shdw17" dist="35921" dir="2700000">
                <a:srgbClr val="CCCC00">
                  <a:gamma/>
                  <a:shade val="60000"/>
                  <a:invGamma/>
                </a:srgbClr>
              </a:prstShdw>
            </a:effectLst>
          </p:spPr>
          <p:txBody>
            <a:bodyPr vert="eaVert" wrap="none">
              <a:spAutoFit/>
            </a:bodyPr>
            <a:lstStyle/>
            <a:p>
              <a:r>
                <a:rPr lang="zh-CN" altLang="en-US" sz="1400" b="1"/>
                <a:t>橘子</a:t>
              </a:r>
            </a:p>
          </p:txBody>
        </p:sp>
      </p:grpSp>
      <p:grpSp>
        <p:nvGrpSpPr>
          <p:cNvPr id="530462" name="Group 30"/>
          <p:cNvGrpSpPr>
            <a:grpSpLocks/>
          </p:cNvGrpSpPr>
          <p:nvPr/>
        </p:nvGrpSpPr>
        <p:grpSpPr bwMode="auto">
          <a:xfrm>
            <a:off x="1935163" y="1609725"/>
            <a:ext cx="4270375" cy="522288"/>
            <a:chOff x="1251" y="996"/>
            <a:chExt cx="2690" cy="329"/>
          </a:xfrm>
        </p:grpSpPr>
        <p:sp>
          <p:nvSpPr>
            <p:cNvPr id="530463" name="Freeform 31"/>
            <p:cNvSpPr>
              <a:spLocks/>
            </p:cNvSpPr>
            <p:nvPr/>
          </p:nvSpPr>
          <p:spPr bwMode="auto">
            <a:xfrm>
              <a:off x="1251" y="996"/>
              <a:ext cx="1341" cy="329"/>
            </a:xfrm>
            <a:custGeom>
              <a:avLst/>
              <a:gdLst/>
              <a:ahLst/>
              <a:cxnLst>
                <a:cxn ang="0">
                  <a:pos x="1341" y="0"/>
                </a:cxn>
                <a:cxn ang="0">
                  <a:pos x="0" y="329"/>
                </a:cxn>
              </a:cxnLst>
              <a:rect l="0" t="0" r="r" b="b"/>
              <a:pathLst>
                <a:path w="1341" h="329">
                  <a:moveTo>
                    <a:pt x="1341" y="0"/>
                  </a:moveTo>
                  <a:lnTo>
                    <a:pt x="0" y="329"/>
                  </a:lnTo>
                </a:path>
              </a:pathLst>
            </a:custGeom>
            <a:noFill/>
            <a:ln w="19050" cap="flat" cmpd="sng">
              <a:solidFill>
                <a:srgbClr val="FF3300"/>
              </a:solidFill>
              <a:prstDash val="solid"/>
              <a:round/>
              <a:headEnd type="stealth" w="lg" len="lg"/>
              <a:tailEnd type="none" w="med" len="med"/>
            </a:ln>
            <a:effectLst/>
          </p:spPr>
          <p:txBody>
            <a:bodyPr wrap="none" anchor="ctr"/>
            <a:lstStyle/>
            <a:p>
              <a:endParaRPr lang="zh-CN" altLang="en-US"/>
            </a:p>
          </p:txBody>
        </p:sp>
        <p:sp>
          <p:nvSpPr>
            <p:cNvPr id="530464" name="Freeform 32"/>
            <p:cNvSpPr>
              <a:spLocks/>
            </p:cNvSpPr>
            <p:nvPr/>
          </p:nvSpPr>
          <p:spPr bwMode="auto">
            <a:xfrm>
              <a:off x="2600" y="1004"/>
              <a:ext cx="1341" cy="313"/>
            </a:xfrm>
            <a:custGeom>
              <a:avLst/>
              <a:gdLst/>
              <a:ahLst/>
              <a:cxnLst>
                <a:cxn ang="0">
                  <a:pos x="0" y="0"/>
                </a:cxn>
                <a:cxn ang="0">
                  <a:pos x="1341" y="313"/>
                </a:cxn>
              </a:cxnLst>
              <a:rect l="0" t="0" r="r" b="b"/>
              <a:pathLst>
                <a:path w="1341" h="313">
                  <a:moveTo>
                    <a:pt x="0" y="0"/>
                  </a:moveTo>
                  <a:lnTo>
                    <a:pt x="1341" y="313"/>
                  </a:lnTo>
                </a:path>
              </a:pathLst>
            </a:custGeom>
            <a:noFill/>
            <a:ln w="19050" cap="flat" cmpd="sng">
              <a:solidFill>
                <a:srgbClr val="FF3300"/>
              </a:solidFill>
              <a:prstDash val="solid"/>
              <a:round/>
              <a:headEnd type="stealth" w="lg" len="lg"/>
              <a:tailEnd type="none" w="med" len="med"/>
            </a:ln>
            <a:effectLst/>
          </p:spPr>
          <p:txBody>
            <a:bodyPr wrap="none" anchor="ctr"/>
            <a:lstStyle/>
            <a:p>
              <a:endParaRPr lang="zh-CN" altLang="en-US"/>
            </a:p>
          </p:txBody>
        </p:sp>
      </p:grpSp>
      <p:grpSp>
        <p:nvGrpSpPr>
          <p:cNvPr id="530465" name="Group 33"/>
          <p:cNvGrpSpPr>
            <a:grpSpLocks/>
          </p:cNvGrpSpPr>
          <p:nvPr/>
        </p:nvGrpSpPr>
        <p:grpSpPr bwMode="auto">
          <a:xfrm>
            <a:off x="1016000" y="2466975"/>
            <a:ext cx="1905000" cy="609600"/>
            <a:chOff x="672" y="1536"/>
            <a:chExt cx="1200" cy="384"/>
          </a:xfrm>
        </p:grpSpPr>
        <p:sp>
          <p:nvSpPr>
            <p:cNvPr id="530466" name="Line 34"/>
            <p:cNvSpPr>
              <a:spLocks noChangeShapeType="1"/>
            </p:cNvSpPr>
            <p:nvPr/>
          </p:nvSpPr>
          <p:spPr bwMode="auto">
            <a:xfrm flipH="1">
              <a:off x="672" y="1536"/>
              <a:ext cx="576" cy="384"/>
            </a:xfrm>
            <a:prstGeom prst="line">
              <a:avLst/>
            </a:prstGeom>
            <a:noFill/>
            <a:ln w="19050">
              <a:solidFill>
                <a:srgbClr val="FF3300"/>
              </a:solidFill>
              <a:round/>
              <a:headEnd type="stealth" w="lg" len="lg"/>
              <a:tailEnd/>
            </a:ln>
            <a:effectLst/>
          </p:spPr>
          <p:txBody>
            <a:bodyPr wrap="none" anchor="ctr"/>
            <a:lstStyle/>
            <a:p>
              <a:endParaRPr lang="zh-CN" altLang="en-US"/>
            </a:p>
          </p:txBody>
        </p:sp>
        <p:sp>
          <p:nvSpPr>
            <p:cNvPr id="530467" name="Line 35"/>
            <p:cNvSpPr>
              <a:spLocks noChangeShapeType="1"/>
            </p:cNvSpPr>
            <p:nvPr/>
          </p:nvSpPr>
          <p:spPr bwMode="auto">
            <a:xfrm>
              <a:off x="1248" y="1536"/>
              <a:ext cx="0" cy="384"/>
            </a:xfrm>
            <a:prstGeom prst="line">
              <a:avLst/>
            </a:prstGeom>
            <a:noFill/>
            <a:ln w="19050">
              <a:solidFill>
                <a:srgbClr val="FF3300"/>
              </a:solidFill>
              <a:round/>
              <a:headEnd type="stealth" w="lg" len="lg"/>
              <a:tailEnd/>
            </a:ln>
            <a:effectLst/>
          </p:spPr>
          <p:txBody>
            <a:bodyPr wrap="none" anchor="ctr"/>
            <a:lstStyle/>
            <a:p>
              <a:endParaRPr lang="zh-CN" altLang="en-US"/>
            </a:p>
          </p:txBody>
        </p:sp>
        <p:sp>
          <p:nvSpPr>
            <p:cNvPr id="530468" name="Line 36"/>
            <p:cNvSpPr>
              <a:spLocks noChangeShapeType="1"/>
            </p:cNvSpPr>
            <p:nvPr/>
          </p:nvSpPr>
          <p:spPr bwMode="auto">
            <a:xfrm>
              <a:off x="1248" y="1536"/>
              <a:ext cx="624" cy="384"/>
            </a:xfrm>
            <a:prstGeom prst="line">
              <a:avLst/>
            </a:prstGeom>
            <a:noFill/>
            <a:ln w="19050">
              <a:solidFill>
                <a:srgbClr val="FF3300"/>
              </a:solidFill>
              <a:round/>
              <a:headEnd type="stealth" w="lg" len="lg"/>
              <a:tailEnd/>
            </a:ln>
            <a:effectLst/>
          </p:spPr>
          <p:txBody>
            <a:bodyPr wrap="none" anchor="ctr"/>
            <a:lstStyle/>
            <a:p>
              <a:endParaRPr lang="zh-CN" altLang="en-US"/>
            </a:p>
          </p:txBody>
        </p:sp>
      </p:grpSp>
      <p:grpSp>
        <p:nvGrpSpPr>
          <p:cNvPr id="530469" name="Group 37"/>
          <p:cNvGrpSpPr>
            <a:grpSpLocks/>
          </p:cNvGrpSpPr>
          <p:nvPr/>
        </p:nvGrpSpPr>
        <p:grpSpPr bwMode="auto">
          <a:xfrm>
            <a:off x="4597400" y="2466975"/>
            <a:ext cx="3352800" cy="533400"/>
            <a:chOff x="2928" y="1536"/>
            <a:chExt cx="2112" cy="336"/>
          </a:xfrm>
        </p:grpSpPr>
        <p:sp>
          <p:nvSpPr>
            <p:cNvPr id="530470" name="Line 38"/>
            <p:cNvSpPr>
              <a:spLocks noChangeShapeType="1"/>
            </p:cNvSpPr>
            <p:nvPr/>
          </p:nvSpPr>
          <p:spPr bwMode="auto">
            <a:xfrm flipH="1">
              <a:off x="2928" y="1536"/>
              <a:ext cx="1008" cy="336"/>
            </a:xfrm>
            <a:prstGeom prst="line">
              <a:avLst/>
            </a:prstGeom>
            <a:noFill/>
            <a:ln w="19050">
              <a:solidFill>
                <a:srgbClr val="FF3300"/>
              </a:solidFill>
              <a:round/>
              <a:headEnd type="stealth" w="lg" len="lg"/>
              <a:tailEnd/>
            </a:ln>
            <a:effectLst/>
          </p:spPr>
          <p:txBody>
            <a:bodyPr wrap="none" anchor="ctr"/>
            <a:lstStyle/>
            <a:p>
              <a:endParaRPr lang="zh-CN" altLang="en-US"/>
            </a:p>
          </p:txBody>
        </p:sp>
        <p:sp>
          <p:nvSpPr>
            <p:cNvPr id="530471" name="Line 39"/>
            <p:cNvSpPr>
              <a:spLocks noChangeShapeType="1"/>
            </p:cNvSpPr>
            <p:nvPr/>
          </p:nvSpPr>
          <p:spPr bwMode="auto">
            <a:xfrm flipH="1">
              <a:off x="3648" y="1536"/>
              <a:ext cx="288" cy="336"/>
            </a:xfrm>
            <a:prstGeom prst="line">
              <a:avLst/>
            </a:prstGeom>
            <a:noFill/>
            <a:ln w="19050">
              <a:solidFill>
                <a:srgbClr val="FF3300"/>
              </a:solidFill>
              <a:round/>
              <a:headEnd type="stealth" w="lg" len="lg"/>
              <a:tailEnd/>
            </a:ln>
            <a:effectLst/>
          </p:spPr>
          <p:txBody>
            <a:bodyPr wrap="none" anchor="ctr"/>
            <a:lstStyle/>
            <a:p>
              <a:endParaRPr lang="zh-CN" altLang="en-US"/>
            </a:p>
          </p:txBody>
        </p:sp>
        <p:sp>
          <p:nvSpPr>
            <p:cNvPr id="530472" name="Line 40"/>
            <p:cNvSpPr>
              <a:spLocks noChangeShapeType="1"/>
            </p:cNvSpPr>
            <p:nvPr/>
          </p:nvSpPr>
          <p:spPr bwMode="auto">
            <a:xfrm>
              <a:off x="3936" y="1536"/>
              <a:ext cx="336" cy="336"/>
            </a:xfrm>
            <a:prstGeom prst="line">
              <a:avLst/>
            </a:prstGeom>
            <a:noFill/>
            <a:ln w="19050">
              <a:solidFill>
                <a:srgbClr val="FF3300"/>
              </a:solidFill>
              <a:round/>
              <a:headEnd type="stealth" w="lg" len="lg"/>
              <a:tailEnd/>
            </a:ln>
            <a:effectLst/>
          </p:spPr>
          <p:txBody>
            <a:bodyPr wrap="none" anchor="ctr"/>
            <a:lstStyle/>
            <a:p>
              <a:endParaRPr lang="zh-CN" altLang="en-US"/>
            </a:p>
          </p:txBody>
        </p:sp>
        <p:sp>
          <p:nvSpPr>
            <p:cNvPr id="530473" name="Line 41"/>
            <p:cNvSpPr>
              <a:spLocks noChangeShapeType="1"/>
            </p:cNvSpPr>
            <p:nvPr/>
          </p:nvSpPr>
          <p:spPr bwMode="auto">
            <a:xfrm>
              <a:off x="3936" y="1536"/>
              <a:ext cx="1104" cy="336"/>
            </a:xfrm>
            <a:prstGeom prst="line">
              <a:avLst/>
            </a:prstGeom>
            <a:noFill/>
            <a:ln w="19050">
              <a:solidFill>
                <a:srgbClr val="FF3300"/>
              </a:solidFill>
              <a:round/>
              <a:headEnd type="stealth" w="lg" len="lg"/>
              <a:tailEnd/>
            </a:ln>
            <a:effectLst/>
          </p:spPr>
          <p:txBody>
            <a:bodyPr wrap="none" anchor="ctr"/>
            <a:lstStyle/>
            <a:p>
              <a:endParaRPr lang="zh-CN" altLang="en-US"/>
            </a:p>
          </p:txBody>
        </p:sp>
      </p:grpSp>
      <p:grpSp>
        <p:nvGrpSpPr>
          <p:cNvPr id="530474" name="Group 42"/>
          <p:cNvGrpSpPr>
            <a:grpSpLocks/>
          </p:cNvGrpSpPr>
          <p:nvPr/>
        </p:nvGrpSpPr>
        <p:grpSpPr bwMode="auto">
          <a:xfrm>
            <a:off x="4216400" y="3321050"/>
            <a:ext cx="4092575" cy="593725"/>
            <a:chOff x="2688" y="2074"/>
            <a:chExt cx="2578" cy="374"/>
          </a:xfrm>
        </p:grpSpPr>
        <p:sp>
          <p:nvSpPr>
            <p:cNvPr id="530475" name="Freeform 43"/>
            <p:cNvSpPr>
              <a:spLocks/>
            </p:cNvSpPr>
            <p:nvPr/>
          </p:nvSpPr>
          <p:spPr bwMode="auto">
            <a:xfrm>
              <a:off x="2688" y="2082"/>
              <a:ext cx="217" cy="366"/>
            </a:xfrm>
            <a:custGeom>
              <a:avLst/>
              <a:gdLst/>
              <a:ahLst/>
              <a:cxnLst>
                <a:cxn ang="0">
                  <a:pos x="217" y="0"/>
                </a:cxn>
                <a:cxn ang="0">
                  <a:pos x="0" y="366"/>
                </a:cxn>
              </a:cxnLst>
              <a:rect l="0" t="0" r="r" b="b"/>
              <a:pathLst>
                <a:path w="217" h="366">
                  <a:moveTo>
                    <a:pt x="217" y="0"/>
                  </a:moveTo>
                  <a:lnTo>
                    <a:pt x="0" y="366"/>
                  </a:lnTo>
                </a:path>
              </a:pathLst>
            </a:custGeom>
            <a:noFill/>
            <a:ln w="19050" cap="flat" cmpd="sng">
              <a:solidFill>
                <a:srgbClr val="FF3300"/>
              </a:solidFill>
              <a:prstDash val="solid"/>
              <a:round/>
              <a:headEnd type="stealth" w="lg" len="lg"/>
              <a:tailEnd type="none" w="med" len="med"/>
            </a:ln>
            <a:effectLst/>
          </p:spPr>
          <p:txBody>
            <a:bodyPr wrap="none" anchor="ctr"/>
            <a:lstStyle/>
            <a:p>
              <a:endParaRPr lang="zh-CN" altLang="en-US"/>
            </a:p>
          </p:txBody>
        </p:sp>
        <p:sp>
          <p:nvSpPr>
            <p:cNvPr id="530476" name="Freeform 44"/>
            <p:cNvSpPr>
              <a:spLocks/>
            </p:cNvSpPr>
            <p:nvPr/>
          </p:nvSpPr>
          <p:spPr bwMode="auto">
            <a:xfrm>
              <a:off x="2929" y="2082"/>
              <a:ext cx="143" cy="366"/>
            </a:xfrm>
            <a:custGeom>
              <a:avLst/>
              <a:gdLst/>
              <a:ahLst/>
              <a:cxnLst>
                <a:cxn ang="0">
                  <a:pos x="0" y="0"/>
                </a:cxn>
                <a:cxn ang="0">
                  <a:pos x="143" y="366"/>
                </a:cxn>
              </a:cxnLst>
              <a:rect l="0" t="0" r="r" b="b"/>
              <a:pathLst>
                <a:path w="143" h="366">
                  <a:moveTo>
                    <a:pt x="0" y="0"/>
                  </a:moveTo>
                  <a:lnTo>
                    <a:pt x="143" y="366"/>
                  </a:lnTo>
                </a:path>
              </a:pathLst>
            </a:custGeom>
            <a:noFill/>
            <a:ln w="19050" cap="flat" cmpd="sng">
              <a:solidFill>
                <a:srgbClr val="FF3300"/>
              </a:solidFill>
              <a:prstDash val="solid"/>
              <a:round/>
              <a:headEnd type="stealth" w="lg" len="lg"/>
              <a:tailEnd type="none" w="med" len="med"/>
            </a:ln>
            <a:effectLst/>
          </p:spPr>
          <p:txBody>
            <a:bodyPr wrap="none" anchor="ctr"/>
            <a:lstStyle/>
            <a:p>
              <a:endParaRPr lang="zh-CN" altLang="en-US"/>
            </a:p>
          </p:txBody>
        </p:sp>
        <p:sp>
          <p:nvSpPr>
            <p:cNvPr id="530477" name="Freeform 45"/>
            <p:cNvSpPr>
              <a:spLocks/>
            </p:cNvSpPr>
            <p:nvPr/>
          </p:nvSpPr>
          <p:spPr bwMode="auto">
            <a:xfrm>
              <a:off x="3456" y="2074"/>
              <a:ext cx="165" cy="370"/>
            </a:xfrm>
            <a:custGeom>
              <a:avLst/>
              <a:gdLst/>
              <a:ahLst/>
              <a:cxnLst>
                <a:cxn ang="0">
                  <a:pos x="165" y="0"/>
                </a:cxn>
                <a:cxn ang="0">
                  <a:pos x="0" y="370"/>
                </a:cxn>
              </a:cxnLst>
              <a:rect l="0" t="0" r="r" b="b"/>
              <a:pathLst>
                <a:path w="165" h="370">
                  <a:moveTo>
                    <a:pt x="165" y="0"/>
                  </a:moveTo>
                  <a:lnTo>
                    <a:pt x="0" y="370"/>
                  </a:lnTo>
                </a:path>
              </a:pathLst>
            </a:custGeom>
            <a:noFill/>
            <a:ln w="19050" cap="flat" cmpd="sng">
              <a:solidFill>
                <a:srgbClr val="FF3300"/>
              </a:solidFill>
              <a:prstDash val="solid"/>
              <a:round/>
              <a:headEnd type="stealth" w="lg" len="lg"/>
              <a:tailEnd type="none" w="med" len="med"/>
            </a:ln>
            <a:effectLst/>
          </p:spPr>
          <p:txBody>
            <a:bodyPr wrap="none" anchor="ctr"/>
            <a:lstStyle/>
            <a:p>
              <a:endParaRPr lang="zh-CN" altLang="en-US"/>
            </a:p>
          </p:txBody>
        </p:sp>
        <p:sp>
          <p:nvSpPr>
            <p:cNvPr id="530478" name="Freeform 46"/>
            <p:cNvSpPr>
              <a:spLocks/>
            </p:cNvSpPr>
            <p:nvPr/>
          </p:nvSpPr>
          <p:spPr bwMode="auto">
            <a:xfrm>
              <a:off x="3637" y="2090"/>
              <a:ext cx="189" cy="346"/>
            </a:xfrm>
            <a:custGeom>
              <a:avLst/>
              <a:gdLst/>
              <a:ahLst/>
              <a:cxnLst>
                <a:cxn ang="0">
                  <a:pos x="0" y="0"/>
                </a:cxn>
                <a:cxn ang="0">
                  <a:pos x="189" y="346"/>
                </a:cxn>
              </a:cxnLst>
              <a:rect l="0" t="0" r="r" b="b"/>
              <a:pathLst>
                <a:path w="189" h="346">
                  <a:moveTo>
                    <a:pt x="0" y="0"/>
                  </a:moveTo>
                  <a:lnTo>
                    <a:pt x="189" y="346"/>
                  </a:lnTo>
                </a:path>
              </a:pathLst>
            </a:custGeom>
            <a:noFill/>
            <a:ln w="19050" cap="flat" cmpd="sng">
              <a:solidFill>
                <a:srgbClr val="FF3300"/>
              </a:solidFill>
              <a:prstDash val="solid"/>
              <a:round/>
              <a:headEnd type="stealth" w="lg" len="lg"/>
              <a:tailEnd type="none" w="med" len="med"/>
            </a:ln>
            <a:effectLst/>
          </p:spPr>
          <p:txBody>
            <a:bodyPr wrap="none" anchor="ctr"/>
            <a:lstStyle/>
            <a:p>
              <a:endParaRPr lang="zh-CN" altLang="en-US"/>
            </a:p>
          </p:txBody>
        </p:sp>
        <p:sp>
          <p:nvSpPr>
            <p:cNvPr id="530479" name="Freeform 47"/>
            <p:cNvSpPr>
              <a:spLocks/>
            </p:cNvSpPr>
            <p:nvPr/>
          </p:nvSpPr>
          <p:spPr bwMode="auto">
            <a:xfrm>
              <a:off x="4172" y="2082"/>
              <a:ext cx="173" cy="354"/>
            </a:xfrm>
            <a:custGeom>
              <a:avLst/>
              <a:gdLst/>
              <a:ahLst/>
              <a:cxnLst>
                <a:cxn ang="0">
                  <a:pos x="173" y="0"/>
                </a:cxn>
                <a:cxn ang="0">
                  <a:pos x="0" y="354"/>
                </a:cxn>
              </a:cxnLst>
              <a:rect l="0" t="0" r="r" b="b"/>
              <a:pathLst>
                <a:path w="173" h="354">
                  <a:moveTo>
                    <a:pt x="173" y="0"/>
                  </a:moveTo>
                  <a:lnTo>
                    <a:pt x="0" y="354"/>
                  </a:lnTo>
                </a:path>
              </a:pathLst>
            </a:custGeom>
            <a:noFill/>
            <a:ln w="19050" cap="flat" cmpd="sng">
              <a:solidFill>
                <a:srgbClr val="FF3300"/>
              </a:solidFill>
              <a:prstDash val="solid"/>
              <a:round/>
              <a:headEnd type="stealth" w="lg" len="lg"/>
              <a:tailEnd type="none" w="med" len="med"/>
            </a:ln>
            <a:effectLst/>
          </p:spPr>
          <p:txBody>
            <a:bodyPr wrap="none" anchor="ctr"/>
            <a:lstStyle/>
            <a:p>
              <a:endParaRPr lang="zh-CN" altLang="en-US"/>
            </a:p>
          </p:txBody>
        </p:sp>
        <p:sp>
          <p:nvSpPr>
            <p:cNvPr id="530480" name="Freeform 48"/>
            <p:cNvSpPr>
              <a:spLocks/>
            </p:cNvSpPr>
            <p:nvPr/>
          </p:nvSpPr>
          <p:spPr bwMode="auto">
            <a:xfrm>
              <a:off x="4361" y="2082"/>
              <a:ext cx="173" cy="354"/>
            </a:xfrm>
            <a:custGeom>
              <a:avLst/>
              <a:gdLst/>
              <a:ahLst/>
              <a:cxnLst>
                <a:cxn ang="0">
                  <a:pos x="0" y="0"/>
                </a:cxn>
                <a:cxn ang="0">
                  <a:pos x="173" y="354"/>
                </a:cxn>
              </a:cxnLst>
              <a:rect l="0" t="0" r="r" b="b"/>
              <a:pathLst>
                <a:path w="173" h="354">
                  <a:moveTo>
                    <a:pt x="0" y="0"/>
                  </a:moveTo>
                  <a:lnTo>
                    <a:pt x="173" y="354"/>
                  </a:lnTo>
                </a:path>
              </a:pathLst>
            </a:custGeom>
            <a:noFill/>
            <a:ln w="19050" cap="flat" cmpd="sng">
              <a:solidFill>
                <a:srgbClr val="FF3300"/>
              </a:solidFill>
              <a:prstDash val="solid"/>
              <a:round/>
              <a:headEnd type="stealth" w="lg" len="lg"/>
              <a:tailEnd type="none" w="med" len="med"/>
            </a:ln>
            <a:effectLst/>
          </p:spPr>
          <p:txBody>
            <a:bodyPr wrap="none" anchor="ctr"/>
            <a:lstStyle/>
            <a:p>
              <a:endParaRPr lang="zh-CN" altLang="en-US"/>
            </a:p>
          </p:txBody>
        </p:sp>
        <p:sp>
          <p:nvSpPr>
            <p:cNvPr id="530481" name="Freeform 49"/>
            <p:cNvSpPr>
              <a:spLocks/>
            </p:cNvSpPr>
            <p:nvPr/>
          </p:nvSpPr>
          <p:spPr bwMode="auto">
            <a:xfrm>
              <a:off x="4904" y="2082"/>
              <a:ext cx="165" cy="354"/>
            </a:xfrm>
            <a:custGeom>
              <a:avLst/>
              <a:gdLst/>
              <a:ahLst/>
              <a:cxnLst>
                <a:cxn ang="0">
                  <a:pos x="165" y="0"/>
                </a:cxn>
                <a:cxn ang="0">
                  <a:pos x="0" y="354"/>
                </a:cxn>
              </a:cxnLst>
              <a:rect l="0" t="0" r="r" b="b"/>
              <a:pathLst>
                <a:path w="165" h="354">
                  <a:moveTo>
                    <a:pt x="165" y="0"/>
                  </a:moveTo>
                  <a:lnTo>
                    <a:pt x="0" y="354"/>
                  </a:lnTo>
                </a:path>
              </a:pathLst>
            </a:custGeom>
            <a:noFill/>
            <a:ln w="19050" cap="flat" cmpd="sng">
              <a:solidFill>
                <a:srgbClr val="FF3300"/>
              </a:solidFill>
              <a:prstDash val="solid"/>
              <a:round/>
              <a:headEnd type="stealth" w="lg" len="lg"/>
              <a:tailEnd type="none" w="med" len="med"/>
            </a:ln>
            <a:effectLst/>
          </p:spPr>
          <p:txBody>
            <a:bodyPr wrap="none" anchor="ctr"/>
            <a:lstStyle/>
            <a:p>
              <a:endParaRPr lang="zh-CN" altLang="en-US"/>
            </a:p>
          </p:txBody>
        </p:sp>
        <p:sp>
          <p:nvSpPr>
            <p:cNvPr id="530482" name="Freeform 50"/>
            <p:cNvSpPr>
              <a:spLocks/>
            </p:cNvSpPr>
            <p:nvPr/>
          </p:nvSpPr>
          <p:spPr bwMode="auto">
            <a:xfrm>
              <a:off x="5093" y="2082"/>
              <a:ext cx="173" cy="354"/>
            </a:xfrm>
            <a:custGeom>
              <a:avLst/>
              <a:gdLst/>
              <a:ahLst/>
              <a:cxnLst>
                <a:cxn ang="0">
                  <a:pos x="0" y="0"/>
                </a:cxn>
                <a:cxn ang="0">
                  <a:pos x="173" y="354"/>
                </a:cxn>
              </a:cxnLst>
              <a:rect l="0" t="0" r="r" b="b"/>
              <a:pathLst>
                <a:path w="173" h="354">
                  <a:moveTo>
                    <a:pt x="0" y="0"/>
                  </a:moveTo>
                  <a:lnTo>
                    <a:pt x="173" y="354"/>
                  </a:lnTo>
                </a:path>
              </a:pathLst>
            </a:custGeom>
            <a:noFill/>
            <a:ln w="19050" cap="flat" cmpd="sng">
              <a:solidFill>
                <a:srgbClr val="FF3300"/>
              </a:solidFill>
              <a:prstDash val="solid"/>
              <a:round/>
              <a:headEnd type="stealth" w="lg" len="lg"/>
              <a:tailEnd type="none" w="med" len="med"/>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0440"/>
                                        </p:tgtEl>
                                        <p:attrNameLst>
                                          <p:attrName>style.visibility</p:attrName>
                                        </p:attrNameLst>
                                      </p:cBhvr>
                                      <p:to>
                                        <p:strVal val="visible"/>
                                      </p:to>
                                    </p:set>
                                    <p:animEffect transition="in" filter="blinds(horizontal)">
                                      <p:cBhvr>
                                        <p:cTn id="7" dur="500"/>
                                        <p:tgtEl>
                                          <p:spTgt spid="530440"/>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 fill="hold" nodeType="clickEffect">
                                  <p:stCondLst>
                                    <p:cond delay="0"/>
                                  </p:stCondLst>
                                  <p:childTnLst>
                                    <p:set>
                                      <p:cBhvr>
                                        <p:cTn id="11" dur="1" fill="hold">
                                          <p:stCondLst>
                                            <p:cond delay="0"/>
                                          </p:stCondLst>
                                        </p:cTn>
                                        <p:tgtEl>
                                          <p:spTgt spid="530462"/>
                                        </p:tgtEl>
                                        <p:attrNameLst>
                                          <p:attrName>style.visibility</p:attrName>
                                        </p:attrNameLst>
                                      </p:cBhvr>
                                      <p:to>
                                        <p:strVal val="visible"/>
                                      </p:to>
                                    </p:set>
                                    <p:anim calcmode="lin" valueType="num">
                                      <p:cBhvr>
                                        <p:cTn id="12" dur="500" fill="hold"/>
                                        <p:tgtEl>
                                          <p:spTgt spid="530462"/>
                                        </p:tgtEl>
                                        <p:attrNameLst>
                                          <p:attrName>ppt_x</p:attrName>
                                        </p:attrNameLst>
                                      </p:cBhvr>
                                      <p:tavLst>
                                        <p:tav tm="0">
                                          <p:val>
                                            <p:strVal val="#ppt_x"/>
                                          </p:val>
                                        </p:tav>
                                        <p:tav tm="100000">
                                          <p:val>
                                            <p:strVal val="#ppt_x"/>
                                          </p:val>
                                        </p:tav>
                                      </p:tavLst>
                                    </p:anim>
                                    <p:anim calcmode="lin" valueType="num">
                                      <p:cBhvr>
                                        <p:cTn id="13" dur="500" fill="hold"/>
                                        <p:tgtEl>
                                          <p:spTgt spid="530462"/>
                                        </p:tgtEl>
                                        <p:attrNameLst>
                                          <p:attrName>ppt_y</p:attrName>
                                        </p:attrNameLst>
                                      </p:cBhvr>
                                      <p:tavLst>
                                        <p:tav tm="0">
                                          <p:val>
                                            <p:strVal val="#ppt_y-#ppt_h/2"/>
                                          </p:val>
                                        </p:tav>
                                        <p:tav tm="100000">
                                          <p:val>
                                            <p:strVal val="#ppt_y"/>
                                          </p:val>
                                        </p:tav>
                                      </p:tavLst>
                                    </p:anim>
                                    <p:anim calcmode="lin" valueType="num">
                                      <p:cBhvr>
                                        <p:cTn id="14" dur="500" fill="hold"/>
                                        <p:tgtEl>
                                          <p:spTgt spid="530462"/>
                                        </p:tgtEl>
                                        <p:attrNameLst>
                                          <p:attrName>ppt_w</p:attrName>
                                        </p:attrNameLst>
                                      </p:cBhvr>
                                      <p:tavLst>
                                        <p:tav tm="0">
                                          <p:val>
                                            <p:strVal val="#ppt_w"/>
                                          </p:val>
                                        </p:tav>
                                        <p:tav tm="100000">
                                          <p:val>
                                            <p:strVal val="#ppt_w"/>
                                          </p:val>
                                        </p:tav>
                                      </p:tavLst>
                                    </p:anim>
                                    <p:anim calcmode="lin" valueType="num">
                                      <p:cBhvr>
                                        <p:cTn id="15" dur="500" fill="hold"/>
                                        <p:tgtEl>
                                          <p:spTgt spid="530462"/>
                                        </p:tgtEl>
                                        <p:attrNameLst>
                                          <p:attrName>ppt_h</p:attrName>
                                        </p:attrNameLst>
                                      </p:cBhvr>
                                      <p:tavLst>
                                        <p:tav tm="0">
                                          <p:val>
                                            <p:fltVal val="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30441"/>
                                        </p:tgtEl>
                                        <p:attrNameLst>
                                          <p:attrName>style.visibility</p:attrName>
                                        </p:attrNameLst>
                                      </p:cBhvr>
                                      <p:to>
                                        <p:strVal val="visible"/>
                                      </p:to>
                                    </p:set>
                                    <p:animEffect transition="in" filter="blinds(horizontal)">
                                      <p:cBhvr>
                                        <p:cTn id="20" dur="500"/>
                                        <p:tgtEl>
                                          <p:spTgt spid="530441"/>
                                        </p:tgtEl>
                                      </p:cBhvr>
                                    </p:animEffect>
                                  </p:childTnLst>
                                </p:cTn>
                              </p:par>
                            </p:childTnLst>
                          </p:cTn>
                        </p:par>
                      </p:childTnLst>
                    </p:cTn>
                  </p:par>
                  <p:par>
                    <p:cTn id="21" fill="hold">
                      <p:stCondLst>
                        <p:cond delay="indefinite"/>
                      </p:stCondLst>
                      <p:childTnLst>
                        <p:par>
                          <p:cTn id="22" fill="hold">
                            <p:stCondLst>
                              <p:cond delay="0"/>
                            </p:stCondLst>
                            <p:childTnLst>
                              <p:par>
                                <p:cTn id="23" presetID="17" presetClass="entr" presetSubtype="1" fill="hold" nodeType="clickEffect">
                                  <p:stCondLst>
                                    <p:cond delay="0"/>
                                  </p:stCondLst>
                                  <p:childTnLst>
                                    <p:set>
                                      <p:cBhvr>
                                        <p:cTn id="24" dur="1" fill="hold">
                                          <p:stCondLst>
                                            <p:cond delay="0"/>
                                          </p:stCondLst>
                                        </p:cTn>
                                        <p:tgtEl>
                                          <p:spTgt spid="530465"/>
                                        </p:tgtEl>
                                        <p:attrNameLst>
                                          <p:attrName>style.visibility</p:attrName>
                                        </p:attrNameLst>
                                      </p:cBhvr>
                                      <p:to>
                                        <p:strVal val="visible"/>
                                      </p:to>
                                    </p:set>
                                    <p:anim calcmode="lin" valueType="num">
                                      <p:cBhvr>
                                        <p:cTn id="25" dur="500" fill="hold"/>
                                        <p:tgtEl>
                                          <p:spTgt spid="530465"/>
                                        </p:tgtEl>
                                        <p:attrNameLst>
                                          <p:attrName>ppt_x</p:attrName>
                                        </p:attrNameLst>
                                      </p:cBhvr>
                                      <p:tavLst>
                                        <p:tav tm="0">
                                          <p:val>
                                            <p:strVal val="#ppt_x"/>
                                          </p:val>
                                        </p:tav>
                                        <p:tav tm="100000">
                                          <p:val>
                                            <p:strVal val="#ppt_x"/>
                                          </p:val>
                                        </p:tav>
                                      </p:tavLst>
                                    </p:anim>
                                    <p:anim calcmode="lin" valueType="num">
                                      <p:cBhvr>
                                        <p:cTn id="26" dur="500" fill="hold"/>
                                        <p:tgtEl>
                                          <p:spTgt spid="530465"/>
                                        </p:tgtEl>
                                        <p:attrNameLst>
                                          <p:attrName>ppt_y</p:attrName>
                                        </p:attrNameLst>
                                      </p:cBhvr>
                                      <p:tavLst>
                                        <p:tav tm="0">
                                          <p:val>
                                            <p:strVal val="#ppt_y-#ppt_h/2"/>
                                          </p:val>
                                        </p:tav>
                                        <p:tav tm="100000">
                                          <p:val>
                                            <p:strVal val="#ppt_y"/>
                                          </p:val>
                                        </p:tav>
                                      </p:tavLst>
                                    </p:anim>
                                    <p:anim calcmode="lin" valueType="num">
                                      <p:cBhvr>
                                        <p:cTn id="27" dur="500" fill="hold"/>
                                        <p:tgtEl>
                                          <p:spTgt spid="530465"/>
                                        </p:tgtEl>
                                        <p:attrNameLst>
                                          <p:attrName>ppt_w</p:attrName>
                                        </p:attrNameLst>
                                      </p:cBhvr>
                                      <p:tavLst>
                                        <p:tav tm="0">
                                          <p:val>
                                            <p:strVal val="#ppt_w"/>
                                          </p:val>
                                        </p:tav>
                                        <p:tav tm="100000">
                                          <p:val>
                                            <p:strVal val="#ppt_w"/>
                                          </p:val>
                                        </p:tav>
                                      </p:tavLst>
                                    </p:anim>
                                    <p:anim calcmode="lin" valueType="num">
                                      <p:cBhvr>
                                        <p:cTn id="28" dur="500" fill="hold"/>
                                        <p:tgtEl>
                                          <p:spTgt spid="530465"/>
                                        </p:tgtEl>
                                        <p:attrNameLst>
                                          <p:attrName>ppt_h</p:attrName>
                                        </p:attrNameLst>
                                      </p:cBhvr>
                                      <p:tavLst>
                                        <p:tav tm="0">
                                          <p:val>
                                            <p:fltVal val="0"/>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530444"/>
                                        </p:tgtEl>
                                        <p:attrNameLst>
                                          <p:attrName>style.visibility</p:attrName>
                                        </p:attrNameLst>
                                      </p:cBhvr>
                                      <p:to>
                                        <p:strVal val="visible"/>
                                      </p:to>
                                    </p:set>
                                    <p:animEffect transition="in" filter="blinds(horizontal)">
                                      <p:cBhvr>
                                        <p:cTn id="33" dur="500"/>
                                        <p:tgtEl>
                                          <p:spTgt spid="530444"/>
                                        </p:tgtEl>
                                      </p:cBhvr>
                                    </p:animEffect>
                                  </p:childTnLst>
                                </p:cTn>
                              </p:par>
                            </p:childTnLst>
                          </p:cTn>
                        </p:par>
                      </p:childTnLst>
                    </p:cTn>
                  </p:par>
                  <p:par>
                    <p:cTn id="34" fill="hold">
                      <p:stCondLst>
                        <p:cond delay="indefinite"/>
                      </p:stCondLst>
                      <p:childTnLst>
                        <p:par>
                          <p:cTn id="35" fill="hold">
                            <p:stCondLst>
                              <p:cond delay="0"/>
                            </p:stCondLst>
                            <p:childTnLst>
                              <p:par>
                                <p:cTn id="36" presetID="17" presetClass="entr" presetSubtype="1" fill="hold" nodeType="clickEffect">
                                  <p:stCondLst>
                                    <p:cond delay="0"/>
                                  </p:stCondLst>
                                  <p:childTnLst>
                                    <p:set>
                                      <p:cBhvr>
                                        <p:cTn id="37" dur="1" fill="hold">
                                          <p:stCondLst>
                                            <p:cond delay="0"/>
                                          </p:stCondLst>
                                        </p:cTn>
                                        <p:tgtEl>
                                          <p:spTgt spid="530469"/>
                                        </p:tgtEl>
                                        <p:attrNameLst>
                                          <p:attrName>style.visibility</p:attrName>
                                        </p:attrNameLst>
                                      </p:cBhvr>
                                      <p:to>
                                        <p:strVal val="visible"/>
                                      </p:to>
                                    </p:set>
                                    <p:anim calcmode="lin" valueType="num">
                                      <p:cBhvr>
                                        <p:cTn id="38" dur="500" fill="hold"/>
                                        <p:tgtEl>
                                          <p:spTgt spid="530469"/>
                                        </p:tgtEl>
                                        <p:attrNameLst>
                                          <p:attrName>ppt_x</p:attrName>
                                        </p:attrNameLst>
                                      </p:cBhvr>
                                      <p:tavLst>
                                        <p:tav tm="0">
                                          <p:val>
                                            <p:strVal val="#ppt_x"/>
                                          </p:val>
                                        </p:tav>
                                        <p:tav tm="100000">
                                          <p:val>
                                            <p:strVal val="#ppt_x"/>
                                          </p:val>
                                        </p:tav>
                                      </p:tavLst>
                                    </p:anim>
                                    <p:anim calcmode="lin" valueType="num">
                                      <p:cBhvr>
                                        <p:cTn id="39" dur="500" fill="hold"/>
                                        <p:tgtEl>
                                          <p:spTgt spid="530469"/>
                                        </p:tgtEl>
                                        <p:attrNameLst>
                                          <p:attrName>ppt_y</p:attrName>
                                        </p:attrNameLst>
                                      </p:cBhvr>
                                      <p:tavLst>
                                        <p:tav tm="0">
                                          <p:val>
                                            <p:strVal val="#ppt_y-#ppt_h/2"/>
                                          </p:val>
                                        </p:tav>
                                        <p:tav tm="100000">
                                          <p:val>
                                            <p:strVal val="#ppt_y"/>
                                          </p:val>
                                        </p:tav>
                                      </p:tavLst>
                                    </p:anim>
                                    <p:anim calcmode="lin" valueType="num">
                                      <p:cBhvr>
                                        <p:cTn id="40" dur="500" fill="hold"/>
                                        <p:tgtEl>
                                          <p:spTgt spid="530469"/>
                                        </p:tgtEl>
                                        <p:attrNameLst>
                                          <p:attrName>ppt_w</p:attrName>
                                        </p:attrNameLst>
                                      </p:cBhvr>
                                      <p:tavLst>
                                        <p:tav tm="0">
                                          <p:val>
                                            <p:strVal val="#ppt_w"/>
                                          </p:val>
                                        </p:tav>
                                        <p:tav tm="100000">
                                          <p:val>
                                            <p:strVal val="#ppt_w"/>
                                          </p:val>
                                        </p:tav>
                                      </p:tavLst>
                                    </p:anim>
                                    <p:anim calcmode="lin" valueType="num">
                                      <p:cBhvr>
                                        <p:cTn id="41" dur="500" fill="hold"/>
                                        <p:tgtEl>
                                          <p:spTgt spid="530469"/>
                                        </p:tgtEl>
                                        <p:attrNameLst>
                                          <p:attrName>ppt_h</p:attrName>
                                        </p:attrNameLst>
                                      </p:cBhvr>
                                      <p:tavLst>
                                        <p:tav tm="0">
                                          <p:val>
                                            <p:fltVal val="0"/>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530448"/>
                                        </p:tgtEl>
                                        <p:attrNameLst>
                                          <p:attrName>style.visibility</p:attrName>
                                        </p:attrNameLst>
                                      </p:cBhvr>
                                      <p:to>
                                        <p:strVal val="visible"/>
                                      </p:to>
                                    </p:set>
                                    <p:animEffect transition="in" filter="blinds(horizontal)">
                                      <p:cBhvr>
                                        <p:cTn id="46" dur="500"/>
                                        <p:tgtEl>
                                          <p:spTgt spid="530448"/>
                                        </p:tgtEl>
                                      </p:cBhvr>
                                    </p:animEffect>
                                  </p:childTnLst>
                                </p:cTn>
                              </p:par>
                            </p:childTnLst>
                          </p:cTn>
                        </p:par>
                      </p:childTnLst>
                    </p:cTn>
                  </p:par>
                  <p:par>
                    <p:cTn id="47" fill="hold">
                      <p:stCondLst>
                        <p:cond delay="indefinite"/>
                      </p:stCondLst>
                      <p:childTnLst>
                        <p:par>
                          <p:cTn id="48" fill="hold">
                            <p:stCondLst>
                              <p:cond delay="0"/>
                            </p:stCondLst>
                            <p:childTnLst>
                              <p:par>
                                <p:cTn id="49" presetID="17" presetClass="entr" presetSubtype="1" fill="hold" nodeType="clickEffect">
                                  <p:stCondLst>
                                    <p:cond delay="0"/>
                                  </p:stCondLst>
                                  <p:childTnLst>
                                    <p:set>
                                      <p:cBhvr>
                                        <p:cTn id="50" dur="1" fill="hold">
                                          <p:stCondLst>
                                            <p:cond delay="0"/>
                                          </p:stCondLst>
                                        </p:cTn>
                                        <p:tgtEl>
                                          <p:spTgt spid="530474"/>
                                        </p:tgtEl>
                                        <p:attrNameLst>
                                          <p:attrName>style.visibility</p:attrName>
                                        </p:attrNameLst>
                                      </p:cBhvr>
                                      <p:to>
                                        <p:strVal val="visible"/>
                                      </p:to>
                                    </p:set>
                                    <p:anim calcmode="lin" valueType="num">
                                      <p:cBhvr>
                                        <p:cTn id="51" dur="500" fill="hold"/>
                                        <p:tgtEl>
                                          <p:spTgt spid="530474"/>
                                        </p:tgtEl>
                                        <p:attrNameLst>
                                          <p:attrName>ppt_x</p:attrName>
                                        </p:attrNameLst>
                                      </p:cBhvr>
                                      <p:tavLst>
                                        <p:tav tm="0">
                                          <p:val>
                                            <p:strVal val="#ppt_x"/>
                                          </p:val>
                                        </p:tav>
                                        <p:tav tm="100000">
                                          <p:val>
                                            <p:strVal val="#ppt_x"/>
                                          </p:val>
                                        </p:tav>
                                      </p:tavLst>
                                    </p:anim>
                                    <p:anim calcmode="lin" valueType="num">
                                      <p:cBhvr>
                                        <p:cTn id="52" dur="500" fill="hold"/>
                                        <p:tgtEl>
                                          <p:spTgt spid="530474"/>
                                        </p:tgtEl>
                                        <p:attrNameLst>
                                          <p:attrName>ppt_y</p:attrName>
                                        </p:attrNameLst>
                                      </p:cBhvr>
                                      <p:tavLst>
                                        <p:tav tm="0">
                                          <p:val>
                                            <p:strVal val="#ppt_y-#ppt_h/2"/>
                                          </p:val>
                                        </p:tav>
                                        <p:tav tm="100000">
                                          <p:val>
                                            <p:strVal val="#ppt_y"/>
                                          </p:val>
                                        </p:tav>
                                      </p:tavLst>
                                    </p:anim>
                                    <p:anim calcmode="lin" valueType="num">
                                      <p:cBhvr>
                                        <p:cTn id="53" dur="500" fill="hold"/>
                                        <p:tgtEl>
                                          <p:spTgt spid="530474"/>
                                        </p:tgtEl>
                                        <p:attrNameLst>
                                          <p:attrName>ppt_w</p:attrName>
                                        </p:attrNameLst>
                                      </p:cBhvr>
                                      <p:tavLst>
                                        <p:tav tm="0">
                                          <p:val>
                                            <p:strVal val="#ppt_w"/>
                                          </p:val>
                                        </p:tav>
                                        <p:tav tm="100000">
                                          <p:val>
                                            <p:strVal val="#ppt_w"/>
                                          </p:val>
                                        </p:tav>
                                      </p:tavLst>
                                    </p:anim>
                                    <p:anim calcmode="lin" valueType="num">
                                      <p:cBhvr>
                                        <p:cTn id="54" dur="500" fill="hold"/>
                                        <p:tgtEl>
                                          <p:spTgt spid="530474"/>
                                        </p:tgtEl>
                                        <p:attrNameLst>
                                          <p:attrName>ppt_h</p:attrName>
                                        </p:attrNameLst>
                                      </p:cBhvr>
                                      <p:tavLst>
                                        <p:tav tm="0">
                                          <p:val>
                                            <p:fltVal val="0"/>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530453"/>
                                        </p:tgtEl>
                                        <p:attrNameLst>
                                          <p:attrName>style.visibility</p:attrName>
                                        </p:attrNameLst>
                                      </p:cBhvr>
                                      <p:to>
                                        <p:strVal val="visible"/>
                                      </p:to>
                                    </p:set>
                                    <p:animEffect transition="in" filter="blinds(horizontal)">
                                      <p:cBhvr>
                                        <p:cTn id="59" dur="500"/>
                                        <p:tgtEl>
                                          <p:spTgt spid="530453"/>
                                        </p:tgtEl>
                                      </p:cBhvr>
                                    </p:animEffect>
                                  </p:childTnLst>
                                </p:cTn>
                              </p:par>
                            </p:childTnLst>
                          </p:cTn>
                        </p:par>
                      </p:childTnLst>
                    </p:cTn>
                  </p:par>
                  <p:par>
                    <p:cTn id="60" fill="hold">
                      <p:stCondLst>
                        <p:cond delay="indefinite"/>
                      </p:stCondLst>
                      <p:childTnLst>
                        <p:par>
                          <p:cTn id="61" fill="hold">
                            <p:stCondLst>
                              <p:cond delay="0"/>
                            </p:stCondLst>
                            <p:childTnLst>
                              <p:par>
                                <p:cTn id="62" presetID="5" presetClass="entr" presetSubtype="10" fill="hold" grpId="0" nodeType="clickEffect">
                                  <p:stCondLst>
                                    <p:cond delay="0"/>
                                  </p:stCondLst>
                                  <p:childTnLst>
                                    <p:set>
                                      <p:cBhvr>
                                        <p:cTn id="63" dur="1" fill="hold">
                                          <p:stCondLst>
                                            <p:cond delay="0"/>
                                          </p:stCondLst>
                                        </p:cTn>
                                        <p:tgtEl>
                                          <p:spTgt spid="530439"/>
                                        </p:tgtEl>
                                        <p:attrNameLst>
                                          <p:attrName>style.visibility</p:attrName>
                                        </p:attrNameLst>
                                      </p:cBhvr>
                                      <p:to>
                                        <p:strVal val="visible"/>
                                      </p:to>
                                    </p:set>
                                    <p:animEffect transition="in" filter="checkerboard(across)">
                                      <p:cBhvr>
                                        <p:cTn id="64" dur="500"/>
                                        <p:tgtEl>
                                          <p:spTgt spid="530439"/>
                                        </p:tgtEl>
                                      </p:cBhvr>
                                    </p:animEffect>
                                  </p:childTnLst>
                                </p:cTn>
                              </p:par>
                            </p:childTnLst>
                          </p:cTn>
                        </p:par>
                      </p:childTnLst>
                    </p:cTn>
                  </p:par>
                  <p:par>
                    <p:cTn id="65" fill="hold">
                      <p:stCondLst>
                        <p:cond delay="indefinite"/>
                      </p:stCondLst>
                      <p:childTnLst>
                        <p:par>
                          <p:cTn id="66" fill="hold">
                            <p:stCondLst>
                              <p:cond delay="0"/>
                            </p:stCondLst>
                            <p:childTnLst>
                              <p:par>
                                <p:cTn id="67" presetID="5" presetClass="entr" presetSubtype="10" fill="hold" grpId="0" nodeType="clickEffect">
                                  <p:stCondLst>
                                    <p:cond delay="0"/>
                                  </p:stCondLst>
                                  <p:childTnLst>
                                    <p:set>
                                      <p:cBhvr>
                                        <p:cTn id="68" dur="1" fill="hold">
                                          <p:stCondLst>
                                            <p:cond delay="0"/>
                                          </p:stCondLst>
                                        </p:cTn>
                                        <p:tgtEl>
                                          <p:spTgt spid="530438"/>
                                        </p:tgtEl>
                                        <p:attrNameLst>
                                          <p:attrName>style.visibility</p:attrName>
                                        </p:attrNameLst>
                                      </p:cBhvr>
                                      <p:to>
                                        <p:strVal val="visible"/>
                                      </p:to>
                                    </p:set>
                                    <p:animEffect transition="in" filter="checkerboard(across)">
                                      <p:cBhvr>
                                        <p:cTn id="69" dur="500"/>
                                        <p:tgtEl>
                                          <p:spTgt spid="530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0438" grpId="0" autoUpdateAnimBg="0"/>
      <p:bldP spid="530439" grpId="0" autoUpdateAnimBg="0"/>
      <p:bldP spid="530440"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Text Box 2"/>
          <p:cNvSpPr txBox="1">
            <a:spLocks noChangeArrowheads="1"/>
          </p:cNvSpPr>
          <p:nvPr/>
        </p:nvSpPr>
        <p:spPr bwMode="auto">
          <a:xfrm>
            <a:off x="838200" y="1174750"/>
            <a:ext cx="3581400" cy="5029200"/>
          </a:xfrm>
          <a:prstGeom prst="rect">
            <a:avLst/>
          </a:prstGeom>
          <a:noFill/>
          <a:ln w="9525">
            <a:noFill/>
            <a:miter lim="800000"/>
            <a:headEnd/>
            <a:tailEnd/>
          </a:ln>
          <a:effectLst/>
        </p:spPr>
        <p:txBody>
          <a:bodyPr>
            <a:spAutoFit/>
          </a:bodyPr>
          <a:lstStyle/>
          <a:p>
            <a:pPr algn="just">
              <a:buClr>
                <a:schemeClr val="accent2"/>
              </a:buClr>
              <a:buFont typeface="Wingdings" pitchFamily="2" charset="2"/>
              <a:buNone/>
            </a:pPr>
            <a:r>
              <a:rPr lang="zh-CN" altLang="en-US" b="1" i="1">
                <a:solidFill>
                  <a:schemeClr val="folHlink"/>
                </a:solidFill>
              </a:rPr>
              <a:t>例：</a:t>
            </a:r>
          </a:p>
          <a:p>
            <a:pPr algn="just">
              <a:buClr>
                <a:schemeClr val="accent2"/>
              </a:buClr>
              <a:buFont typeface="Wingdings" pitchFamily="2" charset="2"/>
              <a:buNone/>
            </a:pPr>
            <a:r>
              <a:rPr lang="en-US" altLang="zh-CN" sz="2000" b="1"/>
              <a:t>class  base</a:t>
            </a:r>
          </a:p>
          <a:p>
            <a:pPr algn="just">
              <a:buClr>
                <a:schemeClr val="accent2"/>
              </a:buClr>
              <a:buFont typeface="Wingdings" pitchFamily="2" charset="2"/>
              <a:buNone/>
            </a:pPr>
            <a:r>
              <a:rPr lang="en-US" altLang="zh-CN" sz="2000" b="1"/>
              <a:t>  { public :</a:t>
            </a:r>
          </a:p>
          <a:p>
            <a:pPr algn="just">
              <a:buClr>
                <a:schemeClr val="accent2"/>
              </a:buClr>
              <a:buFont typeface="Wingdings" pitchFamily="2" charset="2"/>
              <a:buNone/>
            </a:pPr>
            <a:r>
              <a:rPr lang="en-US" altLang="zh-CN" sz="2000" b="1"/>
              <a:t>           int  a ,  b ;  </a:t>
            </a:r>
          </a:p>
          <a:p>
            <a:pPr algn="just">
              <a:buClr>
                <a:schemeClr val="accent2"/>
              </a:buClr>
              <a:buFont typeface="Wingdings" pitchFamily="2" charset="2"/>
              <a:buNone/>
            </a:pPr>
            <a:r>
              <a:rPr lang="en-US" altLang="zh-CN" sz="2000" b="1"/>
              <a:t>  } ;</a:t>
            </a:r>
          </a:p>
          <a:p>
            <a:pPr algn="just">
              <a:buClr>
                <a:schemeClr val="accent2"/>
              </a:buClr>
              <a:buFont typeface="Wingdings" pitchFamily="2" charset="2"/>
              <a:buNone/>
            </a:pPr>
            <a:r>
              <a:rPr lang="en-US" altLang="zh-CN" sz="2000" b="1"/>
              <a:t>class  derived : public  base</a:t>
            </a:r>
          </a:p>
          <a:p>
            <a:pPr algn="just">
              <a:buClr>
                <a:schemeClr val="accent2"/>
              </a:buClr>
              <a:buFont typeface="Wingdings" pitchFamily="2" charset="2"/>
              <a:buNone/>
            </a:pPr>
            <a:r>
              <a:rPr lang="en-US" altLang="zh-CN" sz="2000" b="1"/>
              <a:t>  { public :  </a:t>
            </a:r>
          </a:p>
          <a:p>
            <a:pPr algn="just">
              <a:buClr>
                <a:schemeClr val="accent2"/>
              </a:buClr>
              <a:buFont typeface="Wingdings" pitchFamily="2" charset="2"/>
              <a:buNone/>
            </a:pPr>
            <a:r>
              <a:rPr lang="en-US" altLang="zh-CN" sz="2000" b="1"/>
              <a:t>         int  b ,  c ; </a:t>
            </a:r>
          </a:p>
          <a:p>
            <a:pPr algn="just">
              <a:buClr>
                <a:schemeClr val="accent2"/>
              </a:buClr>
              <a:buFont typeface="Wingdings" pitchFamily="2" charset="2"/>
              <a:buNone/>
            </a:pPr>
            <a:r>
              <a:rPr lang="en-US" altLang="zh-CN" sz="2000" b="1"/>
              <a:t>  } ;</a:t>
            </a:r>
          </a:p>
          <a:p>
            <a:pPr algn="just">
              <a:buClr>
                <a:schemeClr val="accent2"/>
              </a:buClr>
              <a:buFont typeface="Wingdings" pitchFamily="2" charset="2"/>
              <a:buNone/>
            </a:pPr>
            <a:r>
              <a:rPr lang="en-US" altLang="zh-CN" sz="2000" b="1"/>
              <a:t>void  f ()</a:t>
            </a:r>
          </a:p>
          <a:p>
            <a:pPr algn="just">
              <a:buClr>
                <a:schemeClr val="accent2"/>
              </a:buClr>
              <a:buFont typeface="Wingdings" pitchFamily="2" charset="2"/>
              <a:buNone/>
            </a:pPr>
            <a:r>
              <a:rPr lang="en-US" altLang="zh-CN" sz="2000" b="1"/>
              <a:t>{ derived  d ;</a:t>
            </a:r>
          </a:p>
          <a:p>
            <a:pPr algn="just">
              <a:buClr>
                <a:schemeClr val="accent2"/>
              </a:buClr>
              <a:buFont typeface="Wingdings" pitchFamily="2" charset="2"/>
              <a:buNone/>
            </a:pPr>
            <a:r>
              <a:rPr lang="en-US" altLang="zh-CN" sz="2000" b="1"/>
              <a:t>   d . a = 1 ;</a:t>
            </a:r>
          </a:p>
          <a:p>
            <a:pPr algn="just">
              <a:buClr>
                <a:schemeClr val="accent2"/>
              </a:buClr>
              <a:buFont typeface="Wingdings" pitchFamily="2" charset="2"/>
              <a:buNone/>
            </a:pPr>
            <a:r>
              <a:rPr lang="en-US" altLang="zh-CN" sz="2000" b="1"/>
              <a:t>   d . base :: b = 2 ;</a:t>
            </a:r>
          </a:p>
          <a:p>
            <a:pPr algn="just">
              <a:buClr>
                <a:schemeClr val="accent2"/>
              </a:buClr>
              <a:buFont typeface="Wingdings" pitchFamily="2" charset="2"/>
              <a:buNone/>
            </a:pPr>
            <a:r>
              <a:rPr lang="en-US" altLang="zh-CN" sz="2000" b="1"/>
              <a:t>   d . b = 3 ;</a:t>
            </a:r>
          </a:p>
          <a:p>
            <a:pPr algn="just">
              <a:buClr>
                <a:schemeClr val="accent2"/>
              </a:buClr>
              <a:buFont typeface="Wingdings" pitchFamily="2" charset="2"/>
              <a:buNone/>
            </a:pPr>
            <a:r>
              <a:rPr lang="en-US" altLang="zh-CN" sz="2000" b="1"/>
              <a:t>   d . c = 4 ;</a:t>
            </a:r>
          </a:p>
          <a:p>
            <a:pPr algn="just">
              <a:buClr>
                <a:schemeClr val="accent2"/>
              </a:buClr>
              <a:buFont typeface="Wingdings" pitchFamily="2" charset="2"/>
              <a:buNone/>
            </a:pPr>
            <a:r>
              <a:rPr lang="en-US" altLang="zh-CN" sz="2000" b="1"/>
              <a:t>};</a:t>
            </a:r>
          </a:p>
        </p:txBody>
      </p:sp>
      <p:sp>
        <p:nvSpPr>
          <p:cNvPr id="567299" name="Rectangle 3"/>
          <p:cNvSpPr>
            <a:spLocks noGrp="1" noChangeArrowheads="1"/>
          </p:cNvSpPr>
          <p:nvPr>
            <p:ph type="title" idx="4294967295"/>
          </p:nvPr>
        </p:nvSpPr>
        <p:spPr>
          <a:xfrm>
            <a:off x="838200" y="260350"/>
            <a:ext cx="7543800" cy="1143000"/>
          </a:xfrm>
          <a:prstGeom prst="rect">
            <a:avLst/>
          </a:prstGeom>
        </p:spPr>
        <p:txBody>
          <a:bodyPr/>
          <a:lstStyle/>
          <a:p>
            <a:r>
              <a:rPr lang="en-US" altLang="zh-CN" sz="100" dirty="0">
                <a:solidFill>
                  <a:schemeClr val="bg1"/>
                </a:solidFill>
                <a:latin typeface="宋体" pitchFamily="2" charset="-122"/>
              </a:rPr>
              <a:t>8.2.2  </a:t>
            </a:r>
            <a:r>
              <a:rPr lang="zh-CN" altLang="en-US" sz="100" dirty="0">
                <a:solidFill>
                  <a:schemeClr val="bg1"/>
                </a:solidFill>
                <a:latin typeface="宋体" pitchFamily="2" charset="-122"/>
              </a:rPr>
              <a:t>重名成员</a:t>
            </a:r>
            <a:endParaRPr lang="zh-CN" altLang="en-US" sz="100" dirty="0">
              <a:solidFill>
                <a:schemeClr val="bg1"/>
              </a:solidFill>
            </a:endParaRPr>
          </a:p>
        </p:txBody>
      </p:sp>
      <p:sp>
        <p:nvSpPr>
          <p:cNvPr id="567300" name="Rectangle 4"/>
          <p:cNvSpPr>
            <a:spLocks noChangeArrowheads="1"/>
          </p:cNvSpPr>
          <p:nvPr/>
        </p:nvSpPr>
        <p:spPr bwMode="auto">
          <a:xfrm>
            <a:off x="695325" y="412750"/>
            <a:ext cx="2317750" cy="457200"/>
          </a:xfrm>
          <a:prstGeom prst="rect">
            <a:avLst/>
          </a:prstGeom>
          <a:noFill/>
          <a:ln w="9525">
            <a:noFill/>
            <a:miter lim="800000"/>
            <a:headEnd/>
            <a:tailEnd/>
          </a:ln>
          <a:effectLst/>
        </p:spPr>
        <p:txBody>
          <a:bodyPr wrap="none">
            <a:spAutoFit/>
          </a:bodyPr>
          <a:lstStyle/>
          <a:p>
            <a:r>
              <a:rPr lang="en-US" altLang="zh-CN" b="1" i="1">
                <a:solidFill>
                  <a:srgbClr val="008000"/>
                </a:solidFill>
                <a:latin typeface="楷体_GB2312" pitchFamily="49" charset="-122"/>
              </a:rPr>
              <a:t>1.</a:t>
            </a:r>
            <a:r>
              <a:rPr lang="zh-CN" altLang="en-US" b="1" i="1">
                <a:solidFill>
                  <a:srgbClr val="008000"/>
                </a:solidFill>
                <a:latin typeface="楷体_GB2312" pitchFamily="49" charset="-122"/>
              </a:rPr>
              <a:t>重名数据成员</a:t>
            </a:r>
          </a:p>
        </p:txBody>
      </p:sp>
      <p:sp>
        <p:nvSpPr>
          <p:cNvPr id="567311" name="Text Box 15"/>
          <p:cNvSpPr txBox="1">
            <a:spLocks noChangeArrowheads="1"/>
          </p:cNvSpPr>
          <p:nvPr/>
        </p:nvSpPr>
        <p:spPr bwMode="auto">
          <a:xfrm>
            <a:off x="4648200" y="1098550"/>
            <a:ext cx="2438400" cy="406400"/>
          </a:xfrm>
          <a:prstGeom prst="rect">
            <a:avLst/>
          </a:prstGeom>
          <a:solidFill>
            <a:schemeClr val="hlink"/>
          </a:solidFill>
          <a:ln w="9525">
            <a:solidFill>
              <a:schemeClr val="tx1"/>
            </a:solidFill>
            <a:prstDash val="dash"/>
            <a:miter lim="800000"/>
            <a:headEnd/>
            <a:tailEnd/>
          </a:ln>
          <a:effectLst/>
        </p:spPr>
        <p:txBody>
          <a:bodyPr>
            <a:spAutoFit/>
          </a:bodyPr>
          <a:lstStyle/>
          <a:p>
            <a:pPr algn="l"/>
            <a:r>
              <a:rPr lang="en-US" altLang="zh-CN" sz="2000"/>
              <a:t>base          a            b  </a:t>
            </a:r>
          </a:p>
        </p:txBody>
      </p:sp>
      <p:sp>
        <p:nvSpPr>
          <p:cNvPr id="567342" name="Text Box 46"/>
          <p:cNvSpPr txBox="1">
            <a:spLocks noChangeArrowheads="1"/>
          </p:cNvSpPr>
          <p:nvPr/>
        </p:nvSpPr>
        <p:spPr bwMode="auto">
          <a:xfrm>
            <a:off x="4648200" y="1722438"/>
            <a:ext cx="4191000" cy="406400"/>
          </a:xfrm>
          <a:prstGeom prst="rect">
            <a:avLst/>
          </a:prstGeom>
          <a:solidFill>
            <a:srgbClr val="CCECFF"/>
          </a:solidFill>
          <a:ln w="9525">
            <a:solidFill>
              <a:schemeClr val="tx1"/>
            </a:solidFill>
            <a:prstDash val="dash"/>
            <a:miter lim="800000"/>
            <a:headEnd/>
            <a:tailEnd/>
          </a:ln>
          <a:effectLst/>
        </p:spPr>
        <p:txBody>
          <a:bodyPr>
            <a:spAutoFit/>
          </a:bodyPr>
          <a:lstStyle/>
          <a:p>
            <a:pPr algn="l"/>
            <a:r>
              <a:rPr lang="en-US" altLang="zh-CN" sz="2000"/>
              <a:t>derived 	   a            b	 </a:t>
            </a:r>
            <a:r>
              <a:rPr lang="en-US" altLang="zh-CN" sz="2000">
                <a:solidFill>
                  <a:srgbClr val="FF0000"/>
                </a:solidFill>
                <a:effectLst>
                  <a:outerShdw blurRad="38100" dist="38100" dir="2700000" algn="tl">
                    <a:srgbClr val="000000"/>
                  </a:outerShdw>
                </a:effectLst>
              </a:rPr>
              <a:t>b	</a:t>
            </a:r>
            <a:r>
              <a:rPr lang="en-US" altLang="zh-CN" sz="2000">
                <a:solidFill>
                  <a:srgbClr val="006600"/>
                </a:solidFill>
                <a:effectLst>
                  <a:outerShdw blurRad="38100" dist="38100" dir="2700000" algn="tl">
                    <a:srgbClr val="000000"/>
                  </a:outerShdw>
                </a:effectLst>
              </a:rPr>
              <a:t>c</a:t>
            </a:r>
            <a:r>
              <a:rPr lang="en-US" altLang="zh-CN" sz="200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567300"/>
                                        </p:tgtEl>
                                        <p:attrNameLst>
                                          <p:attrName>style.visibility</p:attrName>
                                        </p:attrNameLst>
                                      </p:cBhvr>
                                      <p:to>
                                        <p:strVal val="visible"/>
                                      </p:to>
                                    </p:set>
                                    <p:animEffect transition="in" filter="checkerboard(across)">
                                      <p:cBhvr>
                                        <p:cTn id="7" dur="500"/>
                                        <p:tgtEl>
                                          <p:spTgt spid="56730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567298"/>
                                        </p:tgtEl>
                                        <p:attrNameLst>
                                          <p:attrName>style.visibility</p:attrName>
                                        </p:attrNameLst>
                                      </p:cBhvr>
                                      <p:to>
                                        <p:strVal val="visible"/>
                                      </p:to>
                                    </p:set>
                                    <p:animEffect transition="in" filter="checkerboard(down)">
                                      <p:cBhvr>
                                        <p:cTn id="12" dur="500"/>
                                        <p:tgtEl>
                                          <p:spTgt spid="567298"/>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567311"/>
                                        </p:tgtEl>
                                        <p:attrNameLst>
                                          <p:attrName>style.visibility</p:attrName>
                                        </p:attrNameLst>
                                      </p:cBhvr>
                                      <p:to>
                                        <p:strVal val="visible"/>
                                      </p:to>
                                    </p:set>
                                    <p:animEffect transition="in" filter="slide(fromTop)">
                                      <p:cBhvr>
                                        <p:cTn id="17" dur="500"/>
                                        <p:tgtEl>
                                          <p:spTgt spid="567311"/>
                                        </p:tgtEl>
                                      </p:cBhvr>
                                    </p:animEffect>
                                  </p:childTnLst>
                                </p:cTn>
                              </p:par>
                            </p:childTnLst>
                          </p:cTn>
                        </p:par>
                        <p:par>
                          <p:cTn id="18" fill="hold">
                            <p:stCondLst>
                              <p:cond delay="500"/>
                            </p:stCondLst>
                            <p:childTnLst>
                              <p:par>
                                <p:cTn id="19" presetID="12" presetClass="entr" presetSubtype="1" fill="hold" grpId="0" nodeType="afterEffect">
                                  <p:stCondLst>
                                    <p:cond delay="1000"/>
                                  </p:stCondLst>
                                  <p:childTnLst>
                                    <p:set>
                                      <p:cBhvr>
                                        <p:cTn id="20" dur="1" fill="hold">
                                          <p:stCondLst>
                                            <p:cond delay="0"/>
                                          </p:stCondLst>
                                        </p:cTn>
                                        <p:tgtEl>
                                          <p:spTgt spid="567342"/>
                                        </p:tgtEl>
                                        <p:attrNameLst>
                                          <p:attrName>style.visibility</p:attrName>
                                        </p:attrNameLst>
                                      </p:cBhvr>
                                      <p:to>
                                        <p:strVal val="visible"/>
                                      </p:to>
                                    </p:set>
                                    <p:animEffect transition="in" filter="slide(fromTop)">
                                      <p:cBhvr>
                                        <p:cTn id="21" dur="500"/>
                                        <p:tgtEl>
                                          <p:spTgt spid="567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298" grpId="0" autoUpdateAnimBg="0"/>
      <p:bldP spid="567300" grpId="0" autoUpdateAnimBg="0"/>
      <p:bldP spid="567311" grpId="0" animBg="1" autoUpdateAnimBg="0"/>
      <p:bldP spid="567342"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Text Box 2"/>
          <p:cNvSpPr txBox="1">
            <a:spLocks noChangeArrowheads="1"/>
          </p:cNvSpPr>
          <p:nvPr/>
        </p:nvSpPr>
        <p:spPr bwMode="auto">
          <a:xfrm>
            <a:off x="838200" y="1174750"/>
            <a:ext cx="3581400" cy="5029200"/>
          </a:xfrm>
          <a:prstGeom prst="rect">
            <a:avLst/>
          </a:prstGeom>
          <a:noFill/>
          <a:ln w="9525">
            <a:noFill/>
            <a:miter lim="800000"/>
            <a:headEnd/>
            <a:tailEnd/>
          </a:ln>
          <a:effectLst/>
        </p:spPr>
        <p:txBody>
          <a:bodyPr>
            <a:spAutoFit/>
          </a:bodyPr>
          <a:lstStyle/>
          <a:p>
            <a:pPr algn="just">
              <a:buClr>
                <a:schemeClr val="accent2"/>
              </a:buClr>
              <a:buFont typeface="Wingdings" pitchFamily="2" charset="2"/>
              <a:buNone/>
            </a:pPr>
            <a:r>
              <a:rPr lang="zh-CN" altLang="en-US" b="1" i="1">
                <a:solidFill>
                  <a:schemeClr val="folHlink"/>
                </a:solidFill>
              </a:rPr>
              <a:t>例：</a:t>
            </a:r>
          </a:p>
          <a:p>
            <a:pPr algn="just">
              <a:buClr>
                <a:schemeClr val="accent2"/>
              </a:buClr>
              <a:buFont typeface="Wingdings" pitchFamily="2" charset="2"/>
              <a:buNone/>
            </a:pPr>
            <a:r>
              <a:rPr lang="en-US" altLang="zh-CN" sz="2000"/>
              <a:t>class  base</a:t>
            </a:r>
          </a:p>
          <a:p>
            <a:pPr algn="just">
              <a:buClr>
                <a:schemeClr val="accent2"/>
              </a:buClr>
              <a:buFont typeface="Wingdings" pitchFamily="2" charset="2"/>
              <a:buNone/>
            </a:pPr>
            <a:r>
              <a:rPr lang="en-US" altLang="zh-CN" sz="2000"/>
              <a:t>  { public :</a:t>
            </a:r>
          </a:p>
          <a:p>
            <a:pPr algn="just">
              <a:buClr>
                <a:schemeClr val="accent2"/>
              </a:buClr>
              <a:buFont typeface="Wingdings" pitchFamily="2" charset="2"/>
              <a:buNone/>
            </a:pPr>
            <a:r>
              <a:rPr lang="en-US" altLang="zh-CN" sz="2000"/>
              <a:t>           int  a ,  b ;  </a:t>
            </a:r>
          </a:p>
          <a:p>
            <a:pPr algn="just">
              <a:buClr>
                <a:schemeClr val="accent2"/>
              </a:buClr>
              <a:buFont typeface="Wingdings" pitchFamily="2" charset="2"/>
              <a:buNone/>
            </a:pPr>
            <a:r>
              <a:rPr lang="en-US" altLang="zh-CN" sz="2000"/>
              <a:t>  } ;</a:t>
            </a:r>
          </a:p>
          <a:p>
            <a:pPr algn="just">
              <a:buClr>
                <a:schemeClr val="accent2"/>
              </a:buClr>
              <a:buFont typeface="Wingdings" pitchFamily="2" charset="2"/>
              <a:buNone/>
            </a:pPr>
            <a:r>
              <a:rPr lang="en-US" altLang="zh-CN" sz="2000"/>
              <a:t>class  derived : public  base</a:t>
            </a:r>
          </a:p>
          <a:p>
            <a:pPr algn="just">
              <a:buClr>
                <a:schemeClr val="accent2"/>
              </a:buClr>
              <a:buFont typeface="Wingdings" pitchFamily="2" charset="2"/>
              <a:buNone/>
            </a:pPr>
            <a:r>
              <a:rPr lang="en-US" altLang="zh-CN" sz="2000"/>
              <a:t>  { public :  </a:t>
            </a:r>
          </a:p>
          <a:p>
            <a:pPr algn="just">
              <a:buClr>
                <a:schemeClr val="accent2"/>
              </a:buClr>
              <a:buFont typeface="Wingdings" pitchFamily="2" charset="2"/>
              <a:buNone/>
            </a:pPr>
            <a:r>
              <a:rPr lang="en-US" altLang="zh-CN" sz="2000"/>
              <a:t>         int  b ,  c ; </a:t>
            </a:r>
          </a:p>
          <a:p>
            <a:pPr algn="just">
              <a:buClr>
                <a:schemeClr val="accent2"/>
              </a:buClr>
              <a:buFont typeface="Wingdings" pitchFamily="2" charset="2"/>
              <a:buNone/>
            </a:pPr>
            <a:r>
              <a:rPr lang="en-US" altLang="zh-CN" sz="2000"/>
              <a:t>  } ;</a:t>
            </a:r>
          </a:p>
          <a:p>
            <a:pPr algn="just">
              <a:buClr>
                <a:schemeClr val="accent2"/>
              </a:buClr>
              <a:buFont typeface="Wingdings" pitchFamily="2" charset="2"/>
              <a:buNone/>
            </a:pPr>
            <a:r>
              <a:rPr lang="en-US" altLang="zh-CN" sz="2000"/>
              <a:t>void  f ()</a:t>
            </a:r>
          </a:p>
          <a:p>
            <a:pPr algn="just">
              <a:buClr>
                <a:schemeClr val="accent2"/>
              </a:buClr>
              <a:buFont typeface="Wingdings" pitchFamily="2" charset="2"/>
              <a:buNone/>
            </a:pPr>
            <a:r>
              <a:rPr lang="en-US" altLang="zh-CN" sz="2000"/>
              <a:t>{ </a:t>
            </a:r>
            <a:r>
              <a:rPr lang="en-US" altLang="zh-CN" sz="2000" b="1">
                <a:solidFill>
                  <a:srgbClr val="0000FF"/>
                </a:solidFill>
              </a:rPr>
              <a:t>derived  d ;</a:t>
            </a:r>
          </a:p>
          <a:p>
            <a:pPr algn="just">
              <a:buClr>
                <a:schemeClr val="accent2"/>
              </a:buClr>
              <a:buFont typeface="Wingdings" pitchFamily="2" charset="2"/>
              <a:buNone/>
            </a:pPr>
            <a:r>
              <a:rPr lang="en-US" altLang="zh-CN" sz="2000"/>
              <a:t>   d . a = 1 ;</a:t>
            </a:r>
          </a:p>
          <a:p>
            <a:pPr algn="just">
              <a:buClr>
                <a:schemeClr val="accent2"/>
              </a:buClr>
              <a:buFont typeface="Wingdings" pitchFamily="2" charset="2"/>
              <a:buNone/>
            </a:pPr>
            <a:r>
              <a:rPr lang="en-US" altLang="zh-CN" sz="2000"/>
              <a:t>   d . base :: b = 2 ;</a:t>
            </a:r>
          </a:p>
          <a:p>
            <a:pPr algn="just">
              <a:buClr>
                <a:schemeClr val="accent2"/>
              </a:buClr>
              <a:buFont typeface="Wingdings" pitchFamily="2" charset="2"/>
              <a:buNone/>
            </a:pPr>
            <a:r>
              <a:rPr lang="en-US" altLang="zh-CN" sz="2000"/>
              <a:t>   d . b = 3 ;</a:t>
            </a:r>
          </a:p>
          <a:p>
            <a:pPr algn="just">
              <a:buClr>
                <a:schemeClr val="accent2"/>
              </a:buClr>
              <a:buFont typeface="Wingdings" pitchFamily="2" charset="2"/>
              <a:buNone/>
            </a:pPr>
            <a:r>
              <a:rPr lang="en-US" altLang="zh-CN" sz="2000"/>
              <a:t>   d . c = 4 ;</a:t>
            </a:r>
          </a:p>
          <a:p>
            <a:pPr algn="just">
              <a:buClr>
                <a:schemeClr val="accent2"/>
              </a:buClr>
              <a:buFont typeface="Wingdings" pitchFamily="2" charset="2"/>
              <a:buNone/>
            </a:pPr>
            <a:r>
              <a:rPr lang="en-US" altLang="zh-CN" sz="2000"/>
              <a:t>};</a:t>
            </a:r>
          </a:p>
        </p:txBody>
      </p:sp>
      <p:sp>
        <p:nvSpPr>
          <p:cNvPr id="655363" name="Rectangle 3"/>
          <p:cNvSpPr>
            <a:spLocks noGrp="1" noChangeArrowheads="1"/>
          </p:cNvSpPr>
          <p:nvPr>
            <p:ph type="title" idx="4294967295"/>
          </p:nvPr>
        </p:nvSpPr>
        <p:spPr>
          <a:xfrm>
            <a:off x="838200" y="260350"/>
            <a:ext cx="7543800" cy="1143000"/>
          </a:xfrm>
          <a:prstGeom prst="rect">
            <a:avLst/>
          </a:prstGeom>
        </p:spPr>
        <p:txBody>
          <a:bodyPr/>
          <a:lstStyle/>
          <a:p>
            <a:r>
              <a:rPr lang="en-US" altLang="zh-CN" sz="100" dirty="0">
                <a:solidFill>
                  <a:schemeClr val="bg1"/>
                </a:solidFill>
                <a:latin typeface="宋体" pitchFamily="2" charset="-122"/>
              </a:rPr>
              <a:t>8.2.2  </a:t>
            </a:r>
            <a:r>
              <a:rPr lang="zh-CN" altLang="en-US" sz="100" dirty="0">
                <a:solidFill>
                  <a:schemeClr val="bg1"/>
                </a:solidFill>
                <a:latin typeface="宋体" pitchFamily="2" charset="-122"/>
              </a:rPr>
              <a:t>重名成员</a:t>
            </a:r>
            <a:endParaRPr lang="zh-CN" altLang="en-US" sz="100" dirty="0">
              <a:solidFill>
                <a:schemeClr val="bg1"/>
              </a:solidFill>
            </a:endParaRPr>
          </a:p>
        </p:txBody>
      </p:sp>
      <p:sp>
        <p:nvSpPr>
          <p:cNvPr id="655364" name="Rectangle 4"/>
          <p:cNvSpPr>
            <a:spLocks noChangeArrowheads="1"/>
          </p:cNvSpPr>
          <p:nvPr/>
        </p:nvSpPr>
        <p:spPr bwMode="auto">
          <a:xfrm>
            <a:off x="695325" y="412750"/>
            <a:ext cx="2317750" cy="457200"/>
          </a:xfrm>
          <a:prstGeom prst="rect">
            <a:avLst/>
          </a:prstGeom>
          <a:noFill/>
          <a:ln w="9525">
            <a:noFill/>
            <a:miter lim="800000"/>
            <a:headEnd/>
            <a:tailEnd/>
          </a:ln>
          <a:effectLst/>
        </p:spPr>
        <p:txBody>
          <a:bodyPr wrap="none">
            <a:spAutoFit/>
          </a:bodyPr>
          <a:lstStyle/>
          <a:p>
            <a:r>
              <a:rPr lang="en-US" altLang="zh-CN" b="1" i="1">
                <a:solidFill>
                  <a:srgbClr val="008000"/>
                </a:solidFill>
                <a:latin typeface="楷体_GB2312" pitchFamily="49" charset="-122"/>
              </a:rPr>
              <a:t>1.</a:t>
            </a:r>
            <a:r>
              <a:rPr lang="zh-CN" altLang="en-US" b="1" i="1">
                <a:solidFill>
                  <a:srgbClr val="008000"/>
                </a:solidFill>
                <a:latin typeface="楷体_GB2312" pitchFamily="49" charset="-122"/>
              </a:rPr>
              <a:t>重名数据成员</a:t>
            </a:r>
          </a:p>
        </p:txBody>
      </p:sp>
      <p:sp>
        <p:nvSpPr>
          <p:cNvPr id="655365" name="Text Box 5"/>
          <p:cNvSpPr txBox="1">
            <a:spLocks noChangeArrowheads="1"/>
          </p:cNvSpPr>
          <p:nvPr/>
        </p:nvSpPr>
        <p:spPr bwMode="auto">
          <a:xfrm>
            <a:off x="4648200" y="1098550"/>
            <a:ext cx="2438400" cy="406400"/>
          </a:xfrm>
          <a:prstGeom prst="rect">
            <a:avLst/>
          </a:prstGeom>
          <a:solidFill>
            <a:schemeClr val="hlink"/>
          </a:solidFill>
          <a:ln w="9525">
            <a:solidFill>
              <a:schemeClr val="tx1"/>
            </a:solidFill>
            <a:prstDash val="dash"/>
            <a:miter lim="800000"/>
            <a:headEnd/>
            <a:tailEnd/>
          </a:ln>
          <a:effectLst/>
        </p:spPr>
        <p:txBody>
          <a:bodyPr>
            <a:spAutoFit/>
          </a:bodyPr>
          <a:lstStyle/>
          <a:p>
            <a:pPr algn="l"/>
            <a:r>
              <a:rPr lang="en-US" altLang="zh-CN" sz="2000"/>
              <a:t>base          a            b  </a:t>
            </a:r>
          </a:p>
        </p:txBody>
      </p:sp>
      <p:grpSp>
        <p:nvGrpSpPr>
          <p:cNvPr id="655366" name="Group 6"/>
          <p:cNvGrpSpPr>
            <a:grpSpLocks/>
          </p:cNvGrpSpPr>
          <p:nvPr/>
        </p:nvGrpSpPr>
        <p:grpSpPr bwMode="auto">
          <a:xfrm>
            <a:off x="4267200" y="2259013"/>
            <a:ext cx="4572000" cy="457200"/>
            <a:chOff x="2688" y="1499"/>
            <a:chExt cx="2880" cy="288"/>
          </a:xfrm>
        </p:grpSpPr>
        <p:sp>
          <p:nvSpPr>
            <p:cNvPr id="655367" name="Rectangle 7"/>
            <p:cNvSpPr>
              <a:spLocks noChangeArrowheads="1"/>
            </p:cNvSpPr>
            <p:nvPr/>
          </p:nvSpPr>
          <p:spPr bwMode="auto">
            <a:xfrm>
              <a:off x="5040" y="1552"/>
              <a:ext cx="528" cy="224"/>
            </a:xfrm>
            <a:prstGeom prst="rect">
              <a:avLst/>
            </a:prstGeom>
            <a:solidFill>
              <a:srgbClr val="99FF99"/>
            </a:solidFill>
            <a:ln w="9525">
              <a:noFill/>
              <a:miter lim="800000"/>
              <a:headEnd/>
              <a:tailEnd/>
            </a:ln>
            <a:effectLst/>
          </p:spPr>
          <p:txBody>
            <a:bodyPr/>
            <a:lstStyle/>
            <a:p>
              <a:pPr>
                <a:spcBef>
                  <a:spcPct val="20000"/>
                </a:spcBef>
                <a:buClr>
                  <a:schemeClr val="tx2"/>
                </a:buClr>
                <a:buFont typeface="Wingdings" pitchFamily="2" charset="2"/>
                <a:buNone/>
              </a:pPr>
              <a:endParaRPr lang="zh-CN" altLang="zh-CN" sz="1600" b="1"/>
            </a:p>
          </p:txBody>
        </p:sp>
        <p:sp>
          <p:nvSpPr>
            <p:cNvPr id="655368" name="Rectangle 8"/>
            <p:cNvSpPr>
              <a:spLocks noChangeArrowheads="1"/>
            </p:cNvSpPr>
            <p:nvPr/>
          </p:nvSpPr>
          <p:spPr bwMode="auto">
            <a:xfrm>
              <a:off x="4512" y="1552"/>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endParaRPr lang="zh-CN" altLang="zh-CN" sz="1600" b="1"/>
            </a:p>
          </p:txBody>
        </p:sp>
        <p:sp>
          <p:nvSpPr>
            <p:cNvPr id="655369" name="Rectangle 9"/>
            <p:cNvSpPr>
              <a:spLocks noChangeArrowheads="1"/>
            </p:cNvSpPr>
            <p:nvPr/>
          </p:nvSpPr>
          <p:spPr bwMode="auto">
            <a:xfrm>
              <a:off x="3984" y="1552"/>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endParaRPr lang="zh-CN" altLang="zh-CN" sz="1600" b="1"/>
            </a:p>
          </p:txBody>
        </p:sp>
        <p:sp>
          <p:nvSpPr>
            <p:cNvPr id="655370" name="Rectangle 10"/>
            <p:cNvSpPr>
              <a:spLocks noChangeArrowheads="1"/>
            </p:cNvSpPr>
            <p:nvPr/>
          </p:nvSpPr>
          <p:spPr bwMode="auto">
            <a:xfrm>
              <a:off x="3456" y="1552"/>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endParaRPr lang="zh-CN" altLang="zh-CN" sz="1600" b="1"/>
            </a:p>
          </p:txBody>
        </p:sp>
        <p:sp>
          <p:nvSpPr>
            <p:cNvPr id="655371" name="Line 11"/>
            <p:cNvSpPr>
              <a:spLocks noChangeShapeType="1"/>
            </p:cNvSpPr>
            <p:nvPr/>
          </p:nvSpPr>
          <p:spPr bwMode="auto">
            <a:xfrm>
              <a:off x="3456" y="1552"/>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655372" name="Line 12"/>
            <p:cNvSpPr>
              <a:spLocks noChangeShapeType="1"/>
            </p:cNvSpPr>
            <p:nvPr/>
          </p:nvSpPr>
          <p:spPr bwMode="auto">
            <a:xfrm>
              <a:off x="3984" y="1552"/>
              <a:ext cx="0" cy="224"/>
            </a:xfrm>
            <a:prstGeom prst="line">
              <a:avLst/>
            </a:prstGeom>
            <a:noFill/>
            <a:ln w="12700">
              <a:solidFill>
                <a:schemeClr val="tx1"/>
              </a:solidFill>
              <a:round/>
              <a:headEnd/>
              <a:tailEnd/>
            </a:ln>
            <a:effectLst/>
          </p:spPr>
          <p:txBody>
            <a:bodyPr wrap="none" anchor="ctr"/>
            <a:lstStyle/>
            <a:p>
              <a:endParaRPr lang="zh-CN" altLang="en-US"/>
            </a:p>
          </p:txBody>
        </p:sp>
        <p:grpSp>
          <p:nvGrpSpPr>
            <p:cNvPr id="655373" name="Group 13"/>
            <p:cNvGrpSpPr>
              <a:grpSpLocks/>
            </p:cNvGrpSpPr>
            <p:nvPr/>
          </p:nvGrpSpPr>
          <p:grpSpPr bwMode="auto">
            <a:xfrm>
              <a:off x="3456" y="1552"/>
              <a:ext cx="2112" cy="224"/>
              <a:chOff x="2928" y="1984"/>
              <a:chExt cx="2640" cy="224"/>
            </a:xfrm>
          </p:grpSpPr>
          <p:sp>
            <p:nvSpPr>
              <p:cNvPr id="655374" name="Line 14"/>
              <p:cNvSpPr>
                <a:spLocks noChangeShapeType="1"/>
              </p:cNvSpPr>
              <p:nvPr/>
            </p:nvSpPr>
            <p:spPr bwMode="auto">
              <a:xfrm>
                <a:off x="2928" y="1984"/>
                <a:ext cx="2640" cy="0"/>
              </a:xfrm>
              <a:prstGeom prst="line">
                <a:avLst/>
              </a:prstGeom>
              <a:noFill/>
              <a:ln w="12700">
                <a:solidFill>
                  <a:schemeClr val="tx1"/>
                </a:solidFill>
                <a:round/>
                <a:headEnd/>
                <a:tailEnd/>
              </a:ln>
              <a:effectLst/>
            </p:spPr>
            <p:txBody>
              <a:bodyPr wrap="none" anchor="ctr"/>
              <a:lstStyle/>
              <a:p>
                <a:endParaRPr lang="zh-CN" altLang="en-US"/>
              </a:p>
            </p:txBody>
          </p:sp>
          <p:sp>
            <p:nvSpPr>
              <p:cNvPr id="655375" name="Line 15"/>
              <p:cNvSpPr>
                <a:spLocks noChangeShapeType="1"/>
              </p:cNvSpPr>
              <p:nvPr/>
            </p:nvSpPr>
            <p:spPr bwMode="auto">
              <a:xfrm>
                <a:off x="2928" y="2208"/>
                <a:ext cx="2640" cy="0"/>
              </a:xfrm>
              <a:prstGeom prst="line">
                <a:avLst/>
              </a:prstGeom>
              <a:noFill/>
              <a:ln w="12700">
                <a:solidFill>
                  <a:schemeClr val="tx1"/>
                </a:solidFill>
                <a:round/>
                <a:headEnd/>
                <a:tailEnd/>
              </a:ln>
              <a:effectLst/>
            </p:spPr>
            <p:txBody>
              <a:bodyPr wrap="none" anchor="ctr"/>
              <a:lstStyle/>
              <a:p>
                <a:endParaRPr lang="zh-CN" altLang="en-US"/>
              </a:p>
            </p:txBody>
          </p:sp>
        </p:grpSp>
        <p:sp>
          <p:nvSpPr>
            <p:cNvPr id="655376" name="Line 16"/>
            <p:cNvSpPr>
              <a:spLocks noChangeShapeType="1"/>
            </p:cNvSpPr>
            <p:nvPr/>
          </p:nvSpPr>
          <p:spPr bwMode="auto">
            <a:xfrm>
              <a:off x="4512" y="1552"/>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655377" name="Line 17"/>
            <p:cNvSpPr>
              <a:spLocks noChangeShapeType="1"/>
            </p:cNvSpPr>
            <p:nvPr/>
          </p:nvSpPr>
          <p:spPr bwMode="auto">
            <a:xfrm>
              <a:off x="5568" y="1552"/>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655378" name="Line 18"/>
            <p:cNvSpPr>
              <a:spLocks noChangeShapeType="1"/>
            </p:cNvSpPr>
            <p:nvPr/>
          </p:nvSpPr>
          <p:spPr bwMode="auto">
            <a:xfrm>
              <a:off x="5040" y="1552"/>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655379" name="Text Box 19"/>
            <p:cNvSpPr txBox="1">
              <a:spLocks noChangeArrowheads="1"/>
            </p:cNvSpPr>
            <p:nvPr/>
          </p:nvSpPr>
          <p:spPr bwMode="auto">
            <a:xfrm>
              <a:off x="2688" y="1499"/>
              <a:ext cx="738" cy="288"/>
            </a:xfrm>
            <a:prstGeom prst="rect">
              <a:avLst/>
            </a:prstGeom>
            <a:noFill/>
            <a:ln w="9525">
              <a:noFill/>
              <a:miter lim="800000"/>
              <a:headEnd/>
              <a:tailEnd/>
            </a:ln>
            <a:effectLst/>
          </p:spPr>
          <p:txBody>
            <a:bodyPr wrap="none">
              <a:spAutoFit/>
            </a:bodyPr>
            <a:lstStyle/>
            <a:p>
              <a:pPr algn="l"/>
              <a:r>
                <a:rPr lang="en-US" altLang="zh-CN" sz="2000"/>
                <a:t>derived</a:t>
              </a:r>
              <a:r>
                <a:rPr lang="en-US" altLang="zh-CN" sz="1800" b="1"/>
                <a:t> </a:t>
              </a:r>
              <a:r>
                <a:rPr lang="en-US" altLang="zh-CN" b="1">
                  <a:solidFill>
                    <a:srgbClr val="0000FF"/>
                  </a:solidFill>
                  <a:effectLst>
                    <a:outerShdw blurRad="38100" dist="38100" dir="2700000" algn="tl">
                      <a:srgbClr val="000000"/>
                    </a:outerShdw>
                  </a:effectLst>
                </a:rPr>
                <a:t>d</a:t>
              </a:r>
            </a:p>
          </p:txBody>
        </p:sp>
      </p:grpSp>
      <p:sp>
        <p:nvSpPr>
          <p:cNvPr id="655380" name="Text Box 20"/>
          <p:cNvSpPr txBox="1">
            <a:spLocks noChangeArrowheads="1"/>
          </p:cNvSpPr>
          <p:nvPr/>
        </p:nvSpPr>
        <p:spPr bwMode="auto">
          <a:xfrm>
            <a:off x="4648200" y="1722438"/>
            <a:ext cx="4191000" cy="406400"/>
          </a:xfrm>
          <a:prstGeom prst="rect">
            <a:avLst/>
          </a:prstGeom>
          <a:solidFill>
            <a:srgbClr val="CCECFF"/>
          </a:solidFill>
          <a:ln w="9525">
            <a:solidFill>
              <a:schemeClr val="tx1"/>
            </a:solidFill>
            <a:prstDash val="dash"/>
            <a:miter lim="800000"/>
            <a:headEnd/>
            <a:tailEnd/>
          </a:ln>
          <a:effectLst/>
        </p:spPr>
        <p:txBody>
          <a:bodyPr>
            <a:spAutoFit/>
          </a:bodyPr>
          <a:lstStyle/>
          <a:p>
            <a:pPr algn="l"/>
            <a:r>
              <a:rPr lang="en-US" altLang="zh-CN" sz="2000"/>
              <a:t>derived 	   a            b	 </a:t>
            </a:r>
            <a:r>
              <a:rPr lang="en-US" altLang="zh-CN" sz="2000">
                <a:solidFill>
                  <a:srgbClr val="FF0000"/>
                </a:solidFill>
                <a:effectLst>
                  <a:outerShdw blurRad="38100" dist="38100" dir="2700000" algn="tl">
                    <a:srgbClr val="000000"/>
                  </a:outerShdw>
                </a:effectLst>
              </a:rPr>
              <a:t>b	</a:t>
            </a:r>
            <a:r>
              <a:rPr lang="en-US" altLang="zh-CN" sz="2000">
                <a:solidFill>
                  <a:srgbClr val="006600"/>
                </a:solidFill>
                <a:effectLst>
                  <a:outerShdw blurRad="38100" dist="38100" dir="2700000" algn="tl">
                    <a:srgbClr val="000000"/>
                  </a:outerShdw>
                </a:effectLst>
              </a:rPr>
              <a:t>c</a:t>
            </a:r>
            <a:r>
              <a:rPr lang="en-US" altLang="zh-CN" sz="200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1000"/>
                                  </p:stCondLst>
                                  <p:childTnLst>
                                    <p:set>
                                      <p:cBhvr>
                                        <p:cTn id="6" dur="1" fill="hold">
                                          <p:stCondLst>
                                            <p:cond delay="0"/>
                                          </p:stCondLst>
                                        </p:cTn>
                                        <p:tgtEl>
                                          <p:spTgt spid="655366"/>
                                        </p:tgtEl>
                                        <p:attrNameLst>
                                          <p:attrName>style.visibility</p:attrName>
                                        </p:attrNameLst>
                                      </p:cBhvr>
                                      <p:to>
                                        <p:strVal val="visible"/>
                                      </p:to>
                                    </p:set>
                                    <p:animEffect transition="in" filter="slide(fromTop)">
                                      <p:cBhvr>
                                        <p:cTn id="7" dur="500"/>
                                        <p:tgtEl>
                                          <p:spTgt spid="655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Text Box 2"/>
          <p:cNvSpPr txBox="1">
            <a:spLocks noChangeArrowheads="1"/>
          </p:cNvSpPr>
          <p:nvPr/>
        </p:nvSpPr>
        <p:spPr bwMode="auto">
          <a:xfrm>
            <a:off x="838200" y="1174750"/>
            <a:ext cx="3581400" cy="5029200"/>
          </a:xfrm>
          <a:prstGeom prst="rect">
            <a:avLst/>
          </a:prstGeom>
          <a:noFill/>
          <a:ln w="9525">
            <a:noFill/>
            <a:miter lim="800000"/>
            <a:headEnd/>
            <a:tailEnd/>
          </a:ln>
          <a:effectLst/>
        </p:spPr>
        <p:txBody>
          <a:bodyPr>
            <a:spAutoFit/>
          </a:bodyPr>
          <a:lstStyle/>
          <a:p>
            <a:pPr algn="just">
              <a:buClr>
                <a:schemeClr val="accent2"/>
              </a:buClr>
              <a:buFont typeface="Wingdings" pitchFamily="2" charset="2"/>
              <a:buNone/>
            </a:pPr>
            <a:r>
              <a:rPr lang="zh-CN" altLang="en-US" b="1" i="1">
                <a:solidFill>
                  <a:schemeClr val="folHlink"/>
                </a:solidFill>
              </a:rPr>
              <a:t>例：</a:t>
            </a:r>
          </a:p>
          <a:p>
            <a:pPr algn="just">
              <a:buClr>
                <a:schemeClr val="accent2"/>
              </a:buClr>
              <a:buFont typeface="Wingdings" pitchFamily="2" charset="2"/>
              <a:buNone/>
            </a:pPr>
            <a:r>
              <a:rPr lang="en-US" altLang="zh-CN" sz="2000"/>
              <a:t>class  base</a:t>
            </a:r>
          </a:p>
          <a:p>
            <a:pPr algn="just">
              <a:buClr>
                <a:schemeClr val="accent2"/>
              </a:buClr>
              <a:buFont typeface="Wingdings" pitchFamily="2" charset="2"/>
              <a:buNone/>
            </a:pPr>
            <a:r>
              <a:rPr lang="en-US" altLang="zh-CN" sz="2000"/>
              <a:t>  { public :</a:t>
            </a:r>
          </a:p>
          <a:p>
            <a:pPr algn="just">
              <a:buClr>
                <a:schemeClr val="accent2"/>
              </a:buClr>
              <a:buFont typeface="Wingdings" pitchFamily="2" charset="2"/>
              <a:buNone/>
            </a:pPr>
            <a:r>
              <a:rPr lang="en-US" altLang="zh-CN" sz="2000"/>
              <a:t>           int  a ,  b ;  </a:t>
            </a:r>
          </a:p>
          <a:p>
            <a:pPr algn="just">
              <a:buClr>
                <a:schemeClr val="accent2"/>
              </a:buClr>
              <a:buFont typeface="Wingdings" pitchFamily="2" charset="2"/>
              <a:buNone/>
            </a:pPr>
            <a:r>
              <a:rPr lang="en-US" altLang="zh-CN" sz="2000"/>
              <a:t>  } ;</a:t>
            </a:r>
          </a:p>
          <a:p>
            <a:pPr algn="just">
              <a:buClr>
                <a:schemeClr val="accent2"/>
              </a:buClr>
              <a:buFont typeface="Wingdings" pitchFamily="2" charset="2"/>
              <a:buNone/>
            </a:pPr>
            <a:r>
              <a:rPr lang="en-US" altLang="zh-CN" sz="2000"/>
              <a:t>class  derived : public  base</a:t>
            </a:r>
          </a:p>
          <a:p>
            <a:pPr algn="just">
              <a:buClr>
                <a:schemeClr val="accent2"/>
              </a:buClr>
              <a:buFont typeface="Wingdings" pitchFamily="2" charset="2"/>
              <a:buNone/>
            </a:pPr>
            <a:r>
              <a:rPr lang="en-US" altLang="zh-CN" sz="2000"/>
              <a:t>  { public :  </a:t>
            </a:r>
          </a:p>
          <a:p>
            <a:pPr algn="just">
              <a:buClr>
                <a:schemeClr val="accent2"/>
              </a:buClr>
              <a:buFont typeface="Wingdings" pitchFamily="2" charset="2"/>
              <a:buNone/>
            </a:pPr>
            <a:r>
              <a:rPr lang="en-US" altLang="zh-CN" sz="2000"/>
              <a:t>         int  b ,  c ; </a:t>
            </a:r>
          </a:p>
          <a:p>
            <a:pPr algn="just">
              <a:buClr>
                <a:schemeClr val="accent2"/>
              </a:buClr>
              <a:buFont typeface="Wingdings" pitchFamily="2" charset="2"/>
              <a:buNone/>
            </a:pPr>
            <a:r>
              <a:rPr lang="en-US" altLang="zh-CN" sz="2000"/>
              <a:t>  } ;</a:t>
            </a:r>
          </a:p>
          <a:p>
            <a:pPr algn="just">
              <a:buClr>
                <a:schemeClr val="accent2"/>
              </a:buClr>
              <a:buFont typeface="Wingdings" pitchFamily="2" charset="2"/>
              <a:buNone/>
            </a:pPr>
            <a:r>
              <a:rPr lang="en-US" altLang="zh-CN" sz="2000"/>
              <a:t>void  f ()</a:t>
            </a:r>
          </a:p>
          <a:p>
            <a:pPr algn="just">
              <a:buClr>
                <a:schemeClr val="accent2"/>
              </a:buClr>
              <a:buFont typeface="Wingdings" pitchFamily="2" charset="2"/>
              <a:buNone/>
            </a:pPr>
            <a:r>
              <a:rPr lang="en-US" altLang="zh-CN" sz="2000"/>
              <a:t>{ derived  d ;</a:t>
            </a:r>
          </a:p>
          <a:p>
            <a:pPr algn="just">
              <a:buClr>
                <a:schemeClr val="accent2"/>
              </a:buClr>
              <a:buFont typeface="Wingdings" pitchFamily="2" charset="2"/>
              <a:buNone/>
            </a:pPr>
            <a:r>
              <a:rPr lang="en-US" altLang="zh-CN" sz="2000"/>
              <a:t>   </a:t>
            </a:r>
            <a:r>
              <a:rPr lang="en-US" altLang="zh-CN" sz="2000" b="1" i="1">
                <a:solidFill>
                  <a:srgbClr val="0000FF"/>
                </a:solidFill>
              </a:rPr>
              <a:t>d . a </a:t>
            </a:r>
            <a:r>
              <a:rPr lang="en-US" altLang="zh-CN" sz="2000"/>
              <a:t>= 1 ;</a:t>
            </a:r>
          </a:p>
          <a:p>
            <a:pPr algn="just">
              <a:buClr>
                <a:schemeClr val="accent2"/>
              </a:buClr>
              <a:buFont typeface="Wingdings" pitchFamily="2" charset="2"/>
              <a:buNone/>
            </a:pPr>
            <a:r>
              <a:rPr lang="en-US" altLang="zh-CN" sz="2000"/>
              <a:t>   d . base :: b = 2 ;</a:t>
            </a:r>
          </a:p>
          <a:p>
            <a:pPr algn="just">
              <a:buClr>
                <a:schemeClr val="accent2"/>
              </a:buClr>
              <a:buFont typeface="Wingdings" pitchFamily="2" charset="2"/>
              <a:buNone/>
            </a:pPr>
            <a:r>
              <a:rPr lang="en-US" altLang="zh-CN" sz="2000"/>
              <a:t>   d . b = 3 ;</a:t>
            </a:r>
          </a:p>
          <a:p>
            <a:pPr algn="just">
              <a:buClr>
                <a:schemeClr val="accent2"/>
              </a:buClr>
              <a:buFont typeface="Wingdings" pitchFamily="2" charset="2"/>
              <a:buNone/>
            </a:pPr>
            <a:r>
              <a:rPr lang="en-US" altLang="zh-CN" sz="2000"/>
              <a:t>   d . c = 4 ;</a:t>
            </a:r>
          </a:p>
          <a:p>
            <a:pPr algn="just">
              <a:buClr>
                <a:schemeClr val="accent2"/>
              </a:buClr>
              <a:buFont typeface="Wingdings" pitchFamily="2" charset="2"/>
              <a:buNone/>
            </a:pPr>
            <a:r>
              <a:rPr lang="en-US" altLang="zh-CN" sz="2000"/>
              <a:t>};</a:t>
            </a:r>
          </a:p>
        </p:txBody>
      </p:sp>
      <p:sp>
        <p:nvSpPr>
          <p:cNvPr id="568323" name="Rectangle 3"/>
          <p:cNvSpPr>
            <a:spLocks noGrp="1" noChangeArrowheads="1"/>
          </p:cNvSpPr>
          <p:nvPr>
            <p:ph type="title" idx="4294967295"/>
          </p:nvPr>
        </p:nvSpPr>
        <p:spPr>
          <a:xfrm>
            <a:off x="838200" y="260350"/>
            <a:ext cx="7543800" cy="1143000"/>
          </a:xfrm>
          <a:prstGeom prst="rect">
            <a:avLst/>
          </a:prstGeom>
        </p:spPr>
        <p:txBody>
          <a:bodyPr/>
          <a:lstStyle/>
          <a:p>
            <a:r>
              <a:rPr lang="en-US" altLang="zh-CN" sz="100" dirty="0">
                <a:solidFill>
                  <a:schemeClr val="bg1"/>
                </a:solidFill>
                <a:latin typeface="宋体" pitchFamily="2" charset="-122"/>
              </a:rPr>
              <a:t>8.2.2  </a:t>
            </a:r>
            <a:r>
              <a:rPr lang="zh-CN" altLang="en-US" sz="100" dirty="0">
                <a:solidFill>
                  <a:schemeClr val="bg1"/>
                </a:solidFill>
                <a:latin typeface="宋体" pitchFamily="2" charset="-122"/>
              </a:rPr>
              <a:t>重名成员</a:t>
            </a:r>
            <a:endParaRPr lang="zh-CN" altLang="en-US" sz="100" dirty="0">
              <a:solidFill>
                <a:schemeClr val="bg1"/>
              </a:solidFill>
            </a:endParaRPr>
          </a:p>
        </p:txBody>
      </p:sp>
      <p:sp>
        <p:nvSpPr>
          <p:cNvPr id="568328" name="Text Box 8"/>
          <p:cNvSpPr txBox="1">
            <a:spLocks noChangeArrowheads="1"/>
          </p:cNvSpPr>
          <p:nvPr/>
        </p:nvSpPr>
        <p:spPr bwMode="auto">
          <a:xfrm>
            <a:off x="4648200" y="1098550"/>
            <a:ext cx="2438400" cy="406400"/>
          </a:xfrm>
          <a:prstGeom prst="rect">
            <a:avLst/>
          </a:prstGeom>
          <a:solidFill>
            <a:schemeClr val="hlink"/>
          </a:solidFill>
          <a:ln w="9525">
            <a:solidFill>
              <a:schemeClr val="tx1"/>
            </a:solidFill>
            <a:prstDash val="dash"/>
            <a:miter lim="800000"/>
            <a:headEnd/>
            <a:tailEnd/>
          </a:ln>
          <a:effectLst/>
        </p:spPr>
        <p:txBody>
          <a:bodyPr>
            <a:spAutoFit/>
          </a:bodyPr>
          <a:lstStyle/>
          <a:p>
            <a:pPr algn="l"/>
            <a:r>
              <a:rPr lang="en-US" altLang="zh-CN" sz="2000"/>
              <a:t>base          a            b  </a:t>
            </a:r>
          </a:p>
        </p:txBody>
      </p:sp>
      <p:grpSp>
        <p:nvGrpSpPr>
          <p:cNvPr id="568329" name="Group 9"/>
          <p:cNvGrpSpPr>
            <a:grpSpLocks/>
          </p:cNvGrpSpPr>
          <p:nvPr/>
        </p:nvGrpSpPr>
        <p:grpSpPr bwMode="auto">
          <a:xfrm>
            <a:off x="4267200" y="2259013"/>
            <a:ext cx="4572000" cy="457200"/>
            <a:chOff x="2688" y="1499"/>
            <a:chExt cx="2880" cy="288"/>
          </a:xfrm>
        </p:grpSpPr>
        <p:sp>
          <p:nvSpPr>
            <p:cNvPr id="568330" name="Rectangle 10"/>
            <p:cNvSpPr>
              <a:spLocks noChangeArrowheads="1"/>
            </p:cNvSpPr>
            <p:nvPr/>
          </p:nvSpPr>
          <p:spPr bwMode="auto">
            <a:xfrm>
              <a:off x="5040" y="1552"/>
              <a:ext cx="528" cy="224"/>
            </a:xfrm>
            <a:prstGeom prst="rect">
              <a:avLst/>
            </a:prstGeom>
            <a:solidFill>
              <a:srgbClr val="99FF99"/>
            </a:solidFill>
            <a:ln w="9525">
              <a:noFill/>
              <a:miter lim="800000"/>
              <a:headEnd/>
              <a:tailEnd/>
            </a:ln>
            <a:effectLst/>
          </p:spPr>
          <p:txBody>
            <a:bodyPr/>
            <a:lstStyle/>
            <a:p>
              <a:pPr>
                <a:spcBef>
                  <a:spcPct val="20000"/>
                </a:spcBef>
                <a:buClr>
                  <a:schemeClr val="tx2"/>
                </a:buClr>
                <a:buFont typeface="Wingdings" pitchFamily="2" charset="2"/>
                <a:buNone/>
              </a:pPr>
              <a:endParaRPr lang="zh-CN" altLang="zh-CN" sz="1600" b="1"/>
            </a:p>
          </p:txBody>
        </p:sp>
        <p:sp>
          <p:nvSpPr>
            <p:cNvPr id="568331" name="Rectangle 11"/>
            <p:cNvSpPr>
              <a:spLocks noChangeArrowheads="1"/>
            </p:cNvSpPr>
            <p:nvPr/>
          </p:nvSpPr>
          <p:spPr bwMode="auto">
            <a:xfrm>
              <a:off x="4512" y="1552"/>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endParaRPr lang="zh-CN" altLang="zh-CN" sz="1600" b="1"/>
            </a:p>
          </p:txBody>
        </p:sp>
        <p:sp>
          <p:nvSpPr>
            <p:cNvPr id="568332" name="Rectangle 12"/>
            <p:cNvSpPr>
              <a:spLocks noChangeArrowheads="1"/>
            </p:cNvSpPr>
            <p:nvPr/>
          </p:nvSpPr>
          <p:spPr bwMode="auto">
            <a:xfrm>
              <a:off x="3984" y="1552"/>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endParaRPr lang="zh-CN" altLang="zh-CN" sz="1600" b="1"/>
            </a:p>
          </p:txBody>
        </p:sp>
        <p:sp>
          <p:nvSpPr>
            <p:cNvPr id="568333" name="Rectangle 13"/>
            <p:cNvSpPr>
              <a:spLocks noChangeArrowheads="1"/>
            </p:cNvSpPr>
            <p:nvPr/>
          </p:nvSpPr>
          <p:spPr bwMode="auto">
            <a:xfrm>
              <a:off x="3456" y="1552"/>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1</a:t>
              </a:r>
            </a:p>
          </p:txBody>
        </p:sp>
        <p:sp>
          <p:nvSpPr>
            <p:cNvPr id="568334" name="Line 14"/>
            <p:cNvSpPr>
              <a:spLocks noChangeShapeType="1"/>
            </p:cNvSpPr>
            <p:nvPr/>
          </p:nvSpPr>
          <p:spPr bwMode="auto">
            <a:xfrm>
              <a:off x="3456" y="1552"/>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68335" name="Line 15"/>
            <p:cNvSpPr>
              <a:spLocks noChangeShapeType="1"/>
            </p:cNvSpPr>
            <p:nvPr/>
          </p:nvSpPr>
          <p:spPr bwMode="auto">
            <a:xfrm>
              <a:off x="3984" y="1552"/>
              <a:ext cx="0" cy="224"/>
            </a:xfrm>
            <a:prstGeom prst="line">
              <a:avLst/>
            </a:prstGeom>
            <a:noFill/>
            <a:ln w="12700">
              <a:solidFill>
                <a:schemeClr val="tx1"/>
              </a:solidFill>
              <a:round/>
              <a:headEnd/>
              <a:tailEnd/>
            </a:ln>
            <a:effectLst/>
          </p:spPr>
          <p:txBody>
            <a:bodyPr wrap="none" anchor="ctr"/>
            <a:lstStyle/>
            <a:p>
              <a:endParaRPr lang="zh-CN" altLang="en-US"/>
            </a:p>
          </p:txBody>
        </p:sp>
        <p:grpSp>
          <p:nvGrpSpPr>
            <p:cNvPr id="568336" name="Group 16"/>
            <p:cNvGrpSpPr>
              <a:grpSpLocks/>
            </p:cNvGrpSpPr>
            <p:nvPr/>
          </p:nvGrpSpPr>
          <p:grpSpPr bwMode="auto">
            <a:xfrm>
              <a:off x="3456" y="1552"/>
              <a:ext cx="2112" cy="224"/>
              <a:chOff x="2928" y="1984"/>
              <a:chExt cx="2640" cy="224"/>
            </a:xfrm>
          </p:grpSpPr>
          <p:sp>
            <p:nvSpPr>
              <p:cNvPr id="568337" name="Line 17"/>
              <p:cNvSpPr>
                <a:spLocks noChangeShapeType="1"/>
              </p:cNvSpPr>
              <p:nvPr/>
            </p:nvSpPr>
            <p:spPr bwMode="auto">
              <a:xfrm>
                <a:off x="2928" y="1984"/>
                <a:ext cx="2640" cy="0"/>
              </a:xfrm>
              <a:prstGeom prst="line">
                <a:avLst/>
              </a:prstGeom>
              <a:noFill/>
              <a:ln w="12700">
                <a:solidFill>
                  <a:schemeClr val="tx1"/>
                </a:solidFill>
                <a:round/>
                <a:headEnd/>
                <a:tailEnd/>
              </a:ln>
              <a:effectLst/>
            </p:spPr>
            <p:txBody>
              <a:bodyPr wrap="none" anchor="ctr"/>
              <a:lstStyle/>
              <a:p>
                <a:endParaRPr lang="zh-CN" altLang="en-US"/>
              </a:p>
            </p:txBody>
          </p:sp>
          <p:sp>
            <p:nvSpPr>
              <p:cNvPr id="568338" name="Line 18"/>
              <p:cNvSpPr>
                <a:spLocks noChangeShapeType="1"/>
              </p:cNvSpPr>
              <p:nvPr/>
            </p:nvSpPr>
            <p:spPr bwMode="auto">
              <a:xfrm>
                <a:off x="2928" y="2208"/>
                <a:ext cx="2640" cy="0"/>
              </a:xfrm>
              <a:prstGeom prst="line">
                <a:avLst/>
              </a:prstGeom>
              <a:noFill/>
              <a:ln w="12700">
                <a:solidFill>
                  <a:schemeClr val="tx1"/>
                </a:solidFill>
                <a:round/>
                <a:headEnd/>
                <a:tailEnd/>
              </a:ln>
              <a:effectLst/>
            </p:spPr>
            <p:txBody>
              <a:bodyPr wrap="none" anchor="ctr"/>
              <a:lstStyle/>
              <a:p>
                <a:endParaRPr lang="zh-CN" altLang="en-US"/>
              </a:p>
            </p:txBody>
          </p:sp>
        </p:grpSp>
        <p:sp>
          <p:nvSpPr>
            <p:cNvPr id="568339" name="Line 19"/>
            <p:cNvSpPr>
              <a:spLocks noChangeShapeType="1"/>
            </p:cNvSpPr>
            <p:nvPr/>
          </p:nvSpPr>
          <p:spPr bwMode="auto">
            <a:xfrm>
              <a:off x="4512" y="1552"/>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68340" name="Line 20"/>
            <p:cNvSpPr>
              <a:spLocks noChangeShapeType="1"/>
            </p:cNvSpPr>
            <p:nvPr/>
          </p:nvSpPr>
          <p:spPr bwMode="auto">
            <a:xfrm>
              <a:off x="5568" y="1552"/>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68341" name="Line 21"/>
            <p:cNvSpPr>
              <a:spLocks noChangeShapeType="1"/>
            </p:cNvSpPr>
            <p:nvPr/>
          </p:nvSpPr>
          <p:spPr bwMode="auto">
            <a:xfrm>
              <a:off x="5040" y="1552"/>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68342" name="Text Box 22"/>
            <p:cNvSpPr txBox="1">
              <a:spLocks noChangeArrowheads="1"/>
            </p:cNvSpPr>
            <p:nvPr/>
          </p:nvSpPr>
          <p:spPr bwMode="auto">
            <a:xfrm>
              <a:off x="2688" y="1499"/>
              <a:ext cx="742" cy="288"/>
            </a:xfrm>
            <a:prstGeom prst="rect">
              <a:avLst/>
            </a:prstGeom>
            <a:noFill/>
            <a:ln w="9525">
              <a:noFill/>
              <a:miter lim="800000"/>
              <a:headEnd/>
              <a:tailEnd/>
            </a:ln>
            <a:effectLst/>
          </p:spPr>
          <p:txBody>
            <a:bodyPr wrap="none">
              <a:spAutoFit/>
            </a:bodyPr>
            <a:lstStyle/>
            <a:p>
              <a:pPr algn="l"/>
              <a:r>
                <a:rPr lang="en-US" altLang="zh-CN" sz="2000"/>
                <a:t>derived</a:t>
              </a:r>
              <a:r>
                <a:rPr lang="en-US" altLang="zh-CN" sz="2000" b="1"/>
                <a:t> </a:t>
              </a:r>
              <a:r>
                <a:rPr lang="en-US" altLang="zh-CN" b="1">
                  <a:solidFill>
                    <a:srgbClr val="0000FF"/>
                  </a:solidFill>
                  <a:effectLst>
                    <a:outerShdw blurRad="38100" dist="38100" dir="2700000" algn="tl">
                      <a:srgbClr val="000000"/>
                    </a:outerShdw>
                  </a:effectLst>
                </a:rPr>
                <a:t>d</a:t>
              </a:r>
            </a:p>
          </p:txBody>
        </p:sp>
      </p:grpSp>
      <p:sp>
        <p:nvSpPr>
          <p:cNvPr id="568343" name="Text Box 23"/>
          <p:cNvSpPr txBox="1">
            <a:spLocks noChangeArrowheads="1"/>
          </p:cNvSpPr>
          <p:nvPr/>
        </p:nvSpPr>
        <p:spPr bwMode="auto">
          <a:xfrm>
            <a:off x="4648200" y="1722438"/>
            <a:ext cx="4191000" cy="406400"/>
          </a:xfrm>
          <a:prstGeom prst="rect">
            <a:avLst/>
          </a:prstGeom>
          <a:solidFill>
            <a:srgbClr val="CCECFF"/>
          </a:solidFill>
          <a:ln w="9525">
            <a:solidFill>
              <a:schemeClr val="tx1"/>
            </a:solidFill>
            <a:prstDash val="dash"/>
            <a:miter lim="800000"/>
            <a:headEnd/>
            <a:tailEnd/>
          </a:ln>
          <a:effectLst/>
        </p:spPr>
        <p:txBody>
          <a:bodyPr>
            <a:spAutoFit/>
          </a:bodyPr>
          <a:lstStyle/>
          <a:p>
            <a:pPr algn="l"/>
            <a:r>
              <a:rPr lang="en-US" altLang="zh-CN" sz="2000"/>
              <a:t>derived 	   a            b	 </a:t>
            </a:r>
            <a:r>
              <a:rPr lang="en-US" altLang="zh-CN" sz="2000">
                <a:solidFill>
                  <a:srgbClr val="FF0000"/>
                </a:solidFill>
                <a:effectLst>
                  <a:outerShdw blurRad="38100" dist="38100" dir="2700000" algn="tl">
                    <a:srgbClr val="000000"/>
                  </a:outerShdw>
                </a:effectLst>
              </a:rPr>
              <a:t>b	</a:t>
            </a:r>
            <a:r>
              <a:rPr lang="en-US" altLang="zh-CN" sz="2000">
                <a:solidFill>
                  <a:srgbClr val="006600"/>
                </a:solidFill>
                <a:effectLst>
                  <a:outerShdw blurRad="38100" dist="38100" dir="2700000" algn="tl">
                    <a:srgbClr val="000000"/>
                  </a:outerShdw>
                </a:effectLst>
              </a:rPr>
              <a:t>c</a:t>
            </a:r>
            <a:r>
              <a:rPr lang="en-US" altLang="zh-CN" sz="2000"/>
              <a:t> </a:t>
            </a:r>
          </a:p>
        </p:txBody>
      </p:sp>
      <p:sp>
        <p:nvSpPr>
          <p:cNvPr id="568344" name="Oval 24"/>
          <p:cNvSpPr>
            <a:spLocks noChangeArrowheads="1"/>
          </p:cNvSpPr>
          <p:nvPr/>
        </p:nvSpPr>
        <p:spPr bwMode="auto">
          <a:xfrm>
            <a:off x="990600" y="4603750"/>
            <a:ext cx="1066800" cy="381000"/>
          </a:xfrm>
          <a:prstGeom prst="ellipse">
            <a:avLst/>
          </a:prstGeom>
          <a:noFill/>
          <a:ln w="19050">
            <a:solidFill>
              <a:srgbClr val="FF3300"/>
            </a:solidFill>
            <a:round/>
            <a:headEnd/>
            <a:tailEnd/>
          </a:ln>
          <a:effectLst/>
        </p:spPr>
        <p:txBody>
          <a:bodyPr wrap="none" anchor="ctr"/>
          <a:lstStyle/>
          <a:p>
            <a:endParaRPr lang="zh-CN" altLang="en-US"/>
          </a:p>
        </p:txBody>
      </p:sp>
      <p:sp>
        <p:nvSpPr>
          <p:cNvPr id="568345" name="AutoShape 25"/>
          <p:cNvSpPr>
            <a:spLocks/>
          </p:cNvSpPr>
          <p:nvPr/>
        </p:nvSpPr>
        <p:spPr bwMode="auto">
          <a:xfrm>
            <a:off x="3708400" y="3500438"/>
            <a:ext cx="2971800" cy="990600"/>
          </a:xfrm>
          <a:prstGeom prst="borderCallout2">
            <a:avLst>
              <a:gd name="adj1" fmla="val 11537"/>
              <a:gd name="adj2" fmla="val -2565"/>
              <a:gd name="adj3" fmla="val 11537"/>
              <a:gd name="adj4" fmla="val -14958"/>
              <a:gd name="adj5" fmla="val 106569"/>
              <a:gd name="adj6" fmla="val -54380"/>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40000"/>
              </a:lnSpc>
              <a:spcBef>
                <a:spcPct val="50000"/>
              </a:spcBef>
            </a:pPr>
            <a:r>
              <a:rPr lang="zh-CN" altLang="en-US" sz="2000" b="1"/>
              <a:t>访问从</a:t>
            </a:r>
            <a:r>
              <a:rPr lang="en-US" altLang="zh-CN" sz="2000" b="1"/>
              <a:t>base </a:t>
            </a:r>
            <a:r>
              <a:rPr lang="zh-CN" altLang="en-US" sz="2000" b="1"/>
              <a:t>类继承</a:t>
            </a:r>
          </a:p>
          <a:p>
            <a:pPr eaLnBrk="0" hangingPunct="0">
              <a:lnSpc>
                <a:spcPct val="70000"/>
              </a:lnSpc>
              <a:spcBef>
                <a:spcPct val="50000"/>
              </a:spcBef>
            </a:pPr>
            <a:r>
              <a:rPr lang="zh-CN" altLang="en-US" sz="2000" b="1"/>
              <a:t>的数据成员</a:t>
            </a:r>
            <a:r>
              <a:rPr lang="en-US" altLang="zh-CN" sz="2000" b="1"/>
              <a:t>a</a:t>
            </a:r>
          </a:p>
        </p:txBody>
      </p:sp>
      <p:sp>
        <p:nvSpPr>
          <p:cNvPr id="568346" name="Oval 26"/>
          <p:cNvSpPr>
            <a:spLocks noChangeArrowheads="1"/>
          </p:cNvSpPr>
          <p:nvPr/>
        </p:nvSpPr>
        <p:spPr bwMode="auto">
          <a:xfrm>
            <a:off x="5410200" y="2241550"/>
            <a:ext cx="990600" cy="533400"/>
          </a:xfrm>
          <a:prstGeom prst="ellipse">
            <a:avLst/>
          </a:prstGeom>
          <a:noFill/>
          <a:ln w="19050">
            <a:solidFill>
              <a:srgbClr val="FF3300"/>
            </a:solidFill>
            <a:round/>
            <a:headEnd/>
            <a:tailEnd/>
          </a:ln>
          <a:effectLst/>
        </p:spPr>
        <p:txBody>
          <a:bodyPr wrap="none" anchor="ctr"/>
          <a:lstStyle/>
          <a:p>
            <a:endParaRPr lang="zh-CN" altLang="en-US"/>
          </a:p>
        </p:txBody>
      </p:sp>
      <p:sp>
        <p:nvSpPr>
          <p:cNvPr id="568347" name="Rectangle 27"/>
          <p:cNvSpPr>
            <a:spLocks noChangeArrowheads="1"/>
          </p:cNvSpPr>
          <p:nvPr/>
        </p:nvSpPr>
        <p:spPr bwMode="auto">
          <a:xfrm>
            <a:off x="695325" y="412750"/>
            <a:ext cx="2317750" cy="457200"/>
          </a:xfrm>
          <a:prstGeom prst="rect">
            <a:avLst/>
          </a:prstGeom>
          <a:noFill/>
          <a:ln w="9525">
            <a:noFill/>
            <a:miter lim="800000"/>
            <a:headEnd/>
            <a:tailEnd/>
          </a:ln>
          <a:effectLst/>
        </p:spPr>
        <p:txBody>
          <a:bodyPr wrap="none">
            <a:spAutoFit/>
          </a:bodyPr>
          <a:lstStyle/>
          <a:p>
            <a:r>
              <a:rPr lang="en-US" altLang="zh-CN" b="1" i="1">
                <a:solidFill>
                  <a:srgbClr val="008000"/>
                </a:solidFill>
                <a:latin typeface="楷体_GB2312" pitchFamily="49" charset="-122"/>
              </a:rPr>
              <a:t>1.</a:t>
            </a:r>
            <a:r>
              <a:rPr lang="zh-CN" altLang="en-US" b="1" i="1">
                <a:solidFill>
                  <a:srgbClr val="008000"/>
                </a:solidFill>
                <a:latin typeface="楷体_GB2312" pitchFamily="49" charset="-122"/>
              </a:rPr>
              <a:t>重名数据成员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68344"/>
                                        </p:tgtEl>
                                        <p:attrNameLst>
                                          <p:attrName>style.visibility</p:attrName>
                                        </p:attrNameLst>
                                      </p:cBhvr>
                                      <p:to>
                                        <p:strVal val="visible"/>
                                      </p:to>
                                    </p:set>
                                    <p:animEffect transition="in" filter="box(out)">
                                      <p:cBhvr>
                                        <p:cTn id="7" dur="500"/>
                                        <p:tgtEl>
                                          <p:spTgt spid="56834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68346"/>
                                        </p:tgtEl>
                                        <p:attrNameLst>
                                          <p:attrName>style.visibility</p:attrName>
                                        </p:attrNameLst>
                                      </p:cBhvr>
                                      <p:to>
                                        <p:strVal val="visible"/>
                                      </p:to>
                                    </p:set>
                                    <p:animEffect transition="in" filter="box(out)">
                                      <p:cBhvr>
                                        <p:cTn id="12" dur="500"/>
                                        <p:tgtEl>
                                          <p:spTgt spid="56834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568345"/>
                                        </p:tgtEl>
                                        <p:attrNameLst>
                                          <p:attrName>style.visibility</p:attrName>
                                        </p:attrNameLst>
                                      </p:cBhvr>
                                      <p:to>
                                        <p:strVal val="visible"/>
                                      </p:to>
                                    </p:set>
                                    <p:animEffect transition="in" filter="barn(outHorizontal)">
                                      <p:cBhvr>
                                        <p:cTn id="17" dur="500"/>
                                        <p:tgtEl>
                                          <p:spTgt spid="568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44" grpId="0" animBg="1"/>
      <p:bldP spid="568345" grpId="0" animBg="1" autoUpdateAnimBg="0"/>
      <p:bldP spid="56834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Text Box 2"/>
          <p:cNvSpPr txBox="1">
            <a:spLocks noChangeArrowheads="1"/>
          </p:cNvSpPr>
          <p:nvPr/>
        </p:nvSpPr>
        <p:spPr bwMode="auto">
          <a:xfrm>
            <a:off x="838200" y="1174750"/>
            <a:ext cx="3581400" cy="5029200"/>
          </a:xfrm>
          <a:prstGeom prst="rect">
            <a:avLst/>
          </a:prstGeom>
          <a:noFill/>
          <a:ln w="9525">
            <a:noFill/>
            <a:miter lim="800000"/>
            <a:headEnd/>
            <a:tailEnd/>
          </a:ln>
          <a:effectLst/>
        </p:spPr>
        <p:txBody>
          <a:bodyPr>
            <a:spAutoFit/>
          </a:bodyPr>
          <a:lstStyle/>
          <a:p>
            <a:pPr algn="just">
              <a:buClr>
                <a:schemeClr val="accent2"/>
              </a:buClr>
              <a:buFont typeface="Wingdings" pitchFamily="2" charset="2"/>
              <a:buNone/>
            </a:pPr>
            <a:r>
              <a:rPr lang="zh-CN" altLang="en-US" b="1" i="1">
                <a:solidFill>
                  <a:schemeClr val="folHlink"/>
                </a:solidFill>
              </a:rPr>
              <a:t>例：</a:t>
            </a:r>
          </a:p>
          <a:p>
            <a:pPr algn="just">
              <a:buClr>
                <a:schemeClr val="accent2"/>
              </a:buClr>
              <a:buFont typeface="Wingdings" pitchFamily="2" charset="2"/>
              <a:buNone/>
            </a:pPr>
            <a:r>
              <a:rPr lang="en-US" altLang="zh-CN" sz="2000"/>
              <a:t>class  base</a:t>
            </a:r>
          </a:p>
          <a:p>
            <a:pPr algn="just">
              <a:buClr>
                <a:schemeClr val="accent2"/>
              </a:buClr>
              <a:buFont typeface="Wingdings" pitchFamily="2" charset="2"/>
              <a:buNone/>
            </a:pPr>
            <a:r>
              <a:rPr lang="en-US" altLang="zh-CN" sz="2000"/>
              <a:t>  { public :</a:t>
            </a:r>
          </a:p>
          <a:p>
            <a:pPr algn="just">
              <a:buClr>
                <a:schemeClr val="accent2"/>
              </a:buClr>
              <a:buFont typeface="Wingdings" pitchFamily="2" charset="2"/>
              <a:buNone/>
            </a:pPr>
            <a:r>
              <a:rPr lang="en-US" altLang="zh-CN" sz="2000"/>
              <a:t>           int  a ,  b ;  </a:t>
            </a:r>
          </a:p>
          <a:p>
            <a:pPr algn="just">
              <a:buClr>
                <a:schemeClr val="accent2"/>
              </a:buClr>
              <a:buFont typeface="Wingdings" pitchFamily="2" charset="2"/>
              <a:buNone/>
            </a:pPr>
            <a:r>
              <a:rPr lang="en-US" altLang="zh-CN" sz="2000"/>
              <a:t>  } ;</a:t>
            </a:r>
          </a:p>
          <a:p>
            <a:pPr algn="just">
              <a:buClr>
                <a:schemeClr val="accent2"/>
              </a:buClr>
              <a:buFont typeface="Wingdings" pitchFamily="2" charset="2"/>
              <a:buNone/>
            </a:pPr>
            <a:r>
              <a:rPr lang="en-US" altLang="zh-CN" sz="2000"/>
              <a:t>class  derived : public  base</a:t>
            </a:r>
          </a:p>
          <a:p>
            <a:pPr algn="just">
              <a:buClr>
                <a:schemeClr val="accent2"/>
              </a:buClr>
              <a:buFont typeface="Wingdings" pitchFamily="2" charset="2"/>
              <a:buNone/>
            </a:pPr>
            <a:r>
              <a:rPr lang="en-US" altLang="zh-CN" sz="2000"/>
              <a:t>  { public :  </a:t>
            </a:r>
          </a:p>
          <a:p>
            <a:pPr algn="just">
              <a:buClr>
                <a:schemeClr val="accent2"/>
              </a:buClr>
              <a:buFont typeface="Wingdings" pitchFamily="2" charset="2"/>
              <a:buNone/>
            </a:pPr>
            <a:r>
              <a:rPr lang="en-US" altLang="zh-CN" sz="2000"/>
              <a:t>         int  b ,  c ; </a:t>
            </a:r>
          </a:p>
          <a:p>
            <a:pPr algn="just">
              <a:buClr>
                <a:schemeClr val="accent2"/>
              </a:buClr>
              <a:buFont typeface="Wingdings" pitchFamily="2" charset="2"/>
              <a:buNone/>
            </a:pPr>
            <a:r>
              <a:rPr lang="en-US" altLang="zh-CN" sz="2000"/>
              <a:t>  } ;</a:t>
            </a:r>
          </a:p>
          <a:p>
            <a:pPr algn="just">
              <a:buClr>
                <a:schemeClr val="accent2"/>
              </a:buClr>
              <a:buFont typeface="Wingdings" pitchFamily="2" charset="2"/>
              <a:buNone/>
            </a:pPr>
            <a:r>
              <a:rPr lang="en-US" altLang="zh-CN" sz="2000"/>
              <a:t>void  f ()</a:t>
            </a:r>
          </a:p>
          <a:p>
            <a:pPr algn="just">
              <a:buClr>
                <a:schemeClr val="accent2"/>
              </a:buClr>
              <a:buFont typeface="Wingdings" pitchFamily="2" charset="2"/>
              <a:buNone/>
            </a:pPr>
            <a:r>
              <a:rPr lang="en-US" altLang="zh-CN" sz="2000"/>
              <a:t>{ derived  d ;</a:t>
            </a:r>
          </a:p>
          <a:p>
            <a:pPr algn="just">
              <a:buClr>
                <a:schemeClr val="accent2"/>
              </a:buClr>
              <a:buFont typeface="Wingdings" pitchFamily="2" charset="2"/>
              <a:buNone/>
            </a:pPr>
            <a:r>
              <a:rPr lang="en-US" altLang="zh-CN" sz="2000"/>
              <a:t>   d . a = 1 ;</a:t>
            </a:r>
          </a:p>
          <a:p>
            <a:pPr algn="just">
              <a:buClr>
                <a:schemeClr val="accent2"/>
              </a:buClr>
              <a:buFont typeface="Wingdings" pitchFamily="2" charset="2"/>
              <a:buNone/>
            </a:pPr>
            <a:r>
              <a:rPr lang="en-US" altLang="zh-CN" sz="2000"/>
              <a:t>   </a:t>
            </a:r>
            <a:r>
              <a:rPr lang="en-US" altLang="zh-CN" sz="2000" b="1" i="1">
                <a:solidFill>
                  <a:srgbClr val="0000FF"/>
                </a:solidFill>
              </a:rPr>
              <a:t>d . base :: b</a:t>
            </a:r>
            <a:r>
              <a:rPr lang="en-US" altLang="zh-CN" sz="2000"/>
              <a:t> = 2 ;</a:t>
            </a:r>
          </a:p>
          <a:p>
            <a:pPr algn="just">
              <a:buClr>
                <a:schemeClr val="accent2"/>
              </a:buClr>
              <a:buFont typeface="Wingdings" pitchFamily="2" charset="2"/>
              <a:buNone/>
            </a:pPr>
            <a:r>
              <a:rPr lang="en-US" altLang="zh-CN" sz="2000"/>
              <a:t>   d . b = 3 ;</a:t>
            </a:r>
          </a:p>
          <a:p>
            <a:pPr algn="just">
              <a:buClr>
                <a:schemeClr val="accent2"/>
              </a:buClr>
              <a:buFont typeface="Wingdings" pitchFamily="2" charset="2"/>
              <a:buNone/>
            </a:pPr>
            <a:r>
              <a:rPr lang="en-US" altLang="zh-CN" sz="2000"/>
              <a:t>   d . c = 4 ;</a:t>
            </a:r>
          </a:p>
          <a:p>
            <a:pPr algn="just">
              <a:buClr>
                <a:schemeClr val="accent2"/>
              </a:buClr>
              <a:buFont typeface="Wingdings" pitchFamily="2" charset="2"/>
              <a:buNone/>
            </a:pPr>
            <a:r>
              <a:rPr lang="en-US" altLang="zh-CN" sz="2000"/>
              <a:t>};</a:t>
            </a:r>
          </a:p>
        </p:txBody>
      </p:sp>
      <p:sp>
        <p:nvSpPr>
          <p:cNvPr id="626691" name="Rectangle 3"/>
          <p:cNvSpPr>
            <a:spLocks noGrp="1" noChangeArrowheads="1"/>
          </p:cNvSpPr>
          <p:nvPr>
            <p:ph type="title" idx="4294967295"/>
          </p:nvPr>
        </p:nvSpPr>
        <p:spPr>
          <a:xfrm>
            <a:off x="838200" y="260350"/>
            <a:ext cx="7543800" cy="1143000"/>
          </a:xfrm>
          <a:prstGeom prst="rect">
            <a:avLst/>
          </a:prstGeom>
        </p:spPr>
        <p:txBody>
          <a:bodyPr/>
          <a:lstStyle/>
          <a:p>
            <a:r>
              <a:rPr lang="en-US" altLang="zh-CN" sz="100" dirty="0">
                <a:solidFill>
                  <a:schemeClr val="bg1"/>
                </a:solidFill>
                <a:latin typeface="宋体" pitchFamily="2" charset="-122"/>
              </a:rPr>
              <a:t>8.2.2  </a:t>
            </a:r>
            <a:r>
              <a:rPr lang="zh-CN" altLang="en-US" sz="100" dirty="0">
                <a:solidFill>
                  <a:schemeClr val="bg1"/>
                </a:solidFill>
                <a:latin typeface="宋体" pitchFamily="2" charset="-122"/>
              </a:rPr>
              <a:t>重名成员</a:t>
            </a:r>
            <a:endParaRPr lang="zh-CN" altLang="en-US" sz="100" dirty="0">
              <a:solidFill>
                <a:schemeClr val="bg1"/>
              </a:solidFill>
            </a:endParaRPr>
          </a:p>
        </p:txBody>
      </p:sp>
      <p:sp>
        <p:nvSpPr>
          <p:cNvPr id="626692" name="Oval 4"/>
          <p:cNvSpPr>
            <a:spLocks noChangeArrowheads="1"/>
          </p:cNvSpPr>
          <p:nvPr/>
        </p:nvSpPr>
        <p:spPr bwMode="auto">
          <a:xfrm>
            <a:off x="990600" y="4908550"/>
            <a:ext cx="1828800" cy="381000"/>
          </a:xfrm>
          <a:prstGeom prst="ellipse">
            <a:avLst/>
          </a:prstGeom>
          <a:noFill/>
          <a:ln w="19050">
            <a:solidFill>
              <a:srgbClr val="FF3300"/>
            </a:solidFill>
            <a:round/>
            <a:headEnd/>
            <a:tailEnd/>
          </a:ln>
          <a:effectLst/>
        </p:spPr>
        <p:txBody>
          <a:bodyPr wrap="none" anchor="ctr"/>
          <a:lstStyle/>
          <a:p>
            <a:endParaRPr lang="zh-CN" altLang="en-US"/>
          </a:p>
        </p:txBody>
      </p:sp>
      <p:sp>
        <p:nvSpPr>
          <p:cNvPr id="626693" name="AutoShape 5"/>
          <p:cNvSpPr>
            <a:spLocks/>
          </p:cNvSpPr>
          <p:nvPr/>
        </p:nvSpPr>
        <p:spPr bwMode="auto">
          <a:xfrm>
            <a:off x="4343400" y="3384550"/>
            <a:ext cx="1981200" cy="990600"/>
          </a:xfrm>
          <a:prstGeom prst="borderCallout2">
            <a:avLst>
              <a:gd name="adj1" fmla="val 11537"/>
              <a:gd name="adj2" fmla="val -3847"/>
              <a:gd name="adj3" fmla="val 11537"/>
              <a:gd name="adj4" fmla="val -28606"/>
              <a:gd name="adj5" fmla="val 144551"/>
              <a:gd name="adj6" fmla="val -107532"/>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40000"/>
              </a:lnSpc>
              <a:spcBef>
                <a:spcPct val="50000"/>
              </a:spcBef>
            </a:pPr>
            <a:r>
              <a:rPr lang="zh-CN" altLang="en-US" sz="2000" b="1"/>
              <a:t>访问从</a:t>
            </a:r>
            <a:r>
              <a:rPr lang="en-US" altLang="zh-CN" sz="2000" b="1"/>
              <a:t>base </a:t>
            </a:r>
            <a:r>
              <a:rPr lang="zh-CN" altLang="en-US" sz="2000" b="1"/>
              <a:t>类继承的 </a:t>
            </a:r>
            <a:r>
              <a:rPr lang="en-US" altLang="zh-CN" sz="2000" b="1"/>
              <a:t>b</a:t>
            </a:r>
          </a:p>
        </p:txBody>
      </p:sp>
      <p:sp>
        <p:nvSpPr>
          <p:cNvPr id="626695" name="Text Box 7"/>
          <p:cNvSpPr txBox="1">
            <a:spLocks noChangeArrowheads="1"/>
          </p:cNvSpPr>
          <p:nvPr/>
        </p:nvSpPr>
        <p:spPr bwMode="auto">
          <a:xfrm>
            <a:off x="4648200" y="1098550"/>
            <a:ext cx="2438400" cy="406400"/>
          </a:xfrm>
          <a:prstGeom prst="rect">
            <a:avLst/>
          </a:prstGeom>
          <a:solidFill>
            <a:schemeClr val="hlink"/>
          </a:solidFill>
          <a:ln w="9525">
            <a:solidFill>
              <a:schemeClr val="tx1"/>
            </a:solidFill>
            <a:prstDash val="dash"/>
            <a:miter lim="800000"/>
            <a:headEnd/>
            <a:tailEnd/>
          </a:ln>
          <a:effectLst/>
        </p:spPr>
        <p:txBody>
          <a:bodyPr>
            <a:spAutoFit/>
          </a:bodyPr>
          <a:lstStyle/>
          <a:p>
            <a:pPr algn="l"/>
            <a:r>
              <a:rPr lang="en-US" altLang="zh-CN" sz="2000"/>
              <a:t>base          a            b  </a:t>
            </a:r>
          </a:p>
        </p:txBody>
      </p:sp>
      <p:grpSp>
        <p:nvGrpSpPr>
          <p:cNvPr id="626696" name="Group 8"/>
          <p:cNvGrpSpPr>
            <a:grpSpLocks/>
          </p:cNvGrpSpPr>
          <p:nvPr/>
        </p:nvGrpSpPr>
        <p:grpSpPr bwMode="auto">
          <a:xfrm>
            <a:off x="4267200" y="2259013"/>
            <a:ext cx="4572000" cy="457200"/>
            <a:chOff x="2688" y="1499"/>
            <a:chExt cx="2880" cy="288"/>
          </a:xfrm>
        </p:grpSpPr>
        <p:sp>
          <p:nvSpPr>
            <p:cNvPr id="626697" name="Rectangle 9"/>
            <p:cNvSpPr>
              <a:spLocks noChangeArrowheads="1"/>
            </p:cNvSpPr>
            <p:nvPr/>
          </p:nvSpPr>
          <p:spPr bwMode="auto">
            <a:xfrm>
              <a:off x="5040" y="1552"/>
              <a:ext cx="528" cy="224"/>
            </a:xfrm>
            <a:prstGeom prst="rect">
              <a:avLst/>
            </a:prstGeom>
            <a:solidFill>
              <a:srgbClr val="99FF99"/>
            </a:solidFill>
            <a:ln w="9525">
              <a:noFill/>
              <a:miter lim="800000"/>
              <a:headEnd/>
              <a:tailEnd/>
            </a:ln>
            <a:effectLst/>
          </p:spPr>
          <p:txBody>
            <a:bodyPr/>
            <a:lstStyle/>
            <a:p>
              <a:pPr>
                <a:spcBef>
                  <a:spcPct val="20000"/>
                </a:spcBef>
                <a:buClr>
                  <a:schemeClr val="tx2"/>
                </a:buClr>
                <a:buFont typeface="Wingdings" pitchFamily="2" charset="2"/>
                <a:buNone/>
              </a:pPr>
              <a:endParaRPr lang="zh-CN" altLang="zh-CN" sz="1600" b="1"/>
            </a:p>
          </p:txBody>
        </p:sp>
        <p:sp>
          <p:nvSpPr>
            <p:cNvPr id="626698" name="Rectangle 10"/>
            <p:cNvSpPr>
              <a:spLocks noChangeArrowheads="1"/>
            </p:cNvSpPr>
            <p:nvPr/>
          </p:nvSpPr>
          <p:spPr bwMode="auto">
            <a:xfrm>
              <a:off x="4512" y="1552"/>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endParaRPr lang="zh-CN" altLang="zh-CN" sz="1600" b="1"/>
            </a:p>
          </p:txBody>
        </p:sp>
        <p:sp>
          <p:nvSpPr>
            <p:cNvPr id="626699" name="Rectangle 11"/>
            <p:cNvSpPr>
              <a:spLocks noChangeArrowheads="1"/>
            </p:cNvSpPr>
            <p:nvPr/>
          </p:nvSpPr>
          <p:spPr bwMode="auto">
            <a:xfrm>
              <a:off x="3984" y="1552"/>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2</a:t>
              </a:r>
            </a:p>
          </p:txBody>
        </p:sp>
        <p:sp>
          <p:nvSpPr>
            <p:cNvPr id="626700" name="Rectangle 12"/>
            <p:cNvSpPr>
              <a:spLocks noChangeArrowheads="1"/>
            </p:cNvSpPr>
            <p:nvPr/>
          </p:nvSpPr>
          <p:spPr bwMode="auto">
            <a:xfrm>
              <a:off x="3456" y="1552"/>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1</a:t>
              </a:r>
            </a:p>
          </p:txBody>
        </p:sp>
        <p:sp>
          <p:nvSpPr>
            <p:cNvPr id="626701" name="Line 13"/>
            <p:cNvSpPr>
              <a:spLocks noChangeShapeType="1"/>
            </p:cNvSpPr>
            <p:nvPr/>
          </p:nvSpPr>
          <p:spPr bwMode="auto">
            <a:xfrm>
              <a:off x="3456" y="1552"/>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626702" name="Line 14"/>
            <p:cNvSpPr>
              <a:spLocks noChangeShapeType="1"/>
            </p:cNvSpPr>
            <p:nvPr/>
          </p:nvSpPr>
          <p:spPr bwMode="auto">
            <a:xfrm>
              <a:off x="3984" y="1552"/>
              <a:ext cx="0" cy="224"/>
            </a:xfrm>
            <a:prstGeom prst="line">
              <a:avLst/>
            </a:prstGeom>
            <a:noFill/>
            <a:ln w="12700">
              <a:solidFill>
                <a:schemeClr val="tx1"/>
              </a:solidFill>
              <a:round/>
              <a:headEnd/>
              <a:tailEnd/>
            </a:ln>
            <a:effectLst/>
          </p:spPr>
          <p:txBody>
            <a:bodyPr wrap="none" anchor="ctr"/>
            <a:lstStyle/>
            <a:p>
              <a:endParaRPr lang="zh-CN" altLang="en-US"/>
            </a:p>
          </p:txBody>
        </p:sp>
        <p:grpSp>
          <p:nvGrpSpPr>
            <p:cNvPr id="626703" name="Group 15"/>
            <p:cNvGrpSpPr>
              <a:grpSpLocks/>
            </p:cNvGrpSpPr>
            <p:nvPr/>
          </p:nvGrpSpPr>
          <p:grpSpPr bwMode="auto">
            <a:xfrm>
              <a:off x="3456" y="1552"/>
              <a:ext cx="2112" cy="224"/>
              <a:chOff x="2928" y="1984"/>
              <a:chExt cx="2640" cy="224"/>
            </a:xfrm>
          </p:grpSpPr>
          <p:sp>
            <p:nvSpPr>
              <p:cNvPr id="626704" name="Line 16"/>
              <p:cNvSpPr>
                <a:spLocks noChangeShapeType="1"/>
              </p:cNvSpPr>
              <p:nvPr/>
            </p:nvSpPr>
            <p:spPr bwMode="auto">
              <a:xfrm>
                <a:off x="2928" y="1984"/>
                <a:ext cx="2640" cy="0"/>
              </a:xfrm>
              <a:prstGeom prst="line">
                <a:avLst/>
              </a:prstGeom>
              <a:noFill/>
              <a:ln w="12700">
                <a:solidFill>
                  <a:schemeClr val="tx1"/>
                </a:solidFill>
                <a:round/>
                <a:headEnd/>
                <a:tailEnd/>
              </a:ln>
              <a:effectLst/>
            </p:spPr>
            <p:txBody>
              <a:bodyPr wrap="none" anchor="ctr"/>
              <a:lstStyle/>
              <a:p>
                <a:endParaRPr lang="zh-CN" altLang="en-US"/>
              </a:p>
            </p:txBody>
          </p:sp>
          <p:sp>
            <p:nvSpPr>
              <p:cNvPr id="626705" name="Line 17"/>
              <p:cNvSpPr>
                <a:spLocks noChangeShapeType="1"/>
              </p:cNvSpPr>
              <p:nvPr/>
            </p:nvSpPr>
            <p:spPr bwMode="auto">
              <a:xfrm>
                <a:off x="2928" y="2208"/>
                <a:ext cx="2640" cy="0"/>
              </a:xfrm>
              <a:prstGeom prst="line">
                <a:avLst/>
              </a:prstGeom>
              <a:noFill/>
              <a:ln w="12700">
                <a:solidFill>
                  <a:schemeClr val="tx1"/>
                </a:solidFill>
                <a:round/>
                <a:headEnd/>
                <a:tailEnd/>
              </a:ln>
              <a:effectLst/>
            </p:spPr>
            <p:txBody>
              <a:bodyPr wrap="none" anchor="ctr"/>
              <a:lstStyle/>
              <a:p>
                <a:endParaRPr lang="zh-CN" altLang="en-US"/>
              </a:p>
            </p:txBody>
          </p:sp>
        </p:grpSp>
        <p:sp>
          <p:nvSpPr>
            <p:cNvPr id="626706" name="Line 18"/>
            <p:cNvSpPr>
              <a:spLocks noChangeShapeType="1"/>
            </p:cNvSpPr>
            <p:nvPr/>
          </p:nvSpPr>
          <p:spPr bwMode="auto">
            <a:xfrm>
              <a:off x="4512" y="1552"/>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626707" name="Line 19"/>
            <p:cNvSpPr>
              <a:spLocks noChangeShapeType="1"/>
            </p:cNvSpPr>
            <p:nvPr/>
          </p:nvSpPr>
          <p:spPr bwMode="auto">
            <a:xfrm>
              <a:off x="5568" y="1552"/>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626708" name="Line 20"/>
            <p:cNvSpPr>
              <a:spLocks noChangeShapeType="1"/>
            </p:cNvSpPr>
            <p:nvPr/>
          </p:nvSpPr>
          <p:spPr bwMode="auto">
            <a:xfrm>
              <a:off x="5040" y="1552"/>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626709" name="Text Box 21"/>
            <p:cNvSpPr txBox="1">
              <a:spLocks noChangeArrowheads="1"/>
            </p:cNvSpPr>
            <p:nvPr/>
          </p:nvSpPr>
          <p:spPr bwMode="auto">
            <a:xfrm>
              <a:off x="2688" y="1499"/>
              <a:ext cx="738" cy="288"/>
            </a:xfrm>
            <a:prstGeom prst="rect">
              <a:avLst/>
            </a:prstGeom>
            <a:noFill/>
            <a:ln w="9525">
              <a:noFill/>
              <a:miter lim="800000"/>
              <a:headEnd/>
              <a:tailEnd/>
            </a:ln>
            <a:effectLst/>
          </p:spPr>
          <p:txBody>
            <a:bodyPr wrap="none">
              <a:spAutoFit/>
            </a:bodyPr>
            <a:lstStyle/>
            <a:p>
              <a:pPr algn="l"/>
              <a:r>
                <a:rPr lang="en-US" altLang="zh-CN" sz="2000"/>
                <a:t>derived</a:t>
              </a:r>
              <a:r>
                <a:rPr lang="en-US" altLang="zh-CN" sz="1800" b="1"/>
                <a:t> </a:t>
              </a:r>
              <a:r>
                <a:rPr lang="en-US" altLang="zh-CN" b="1">
                  <a:solidFill>
                    <a:srgbClr val="0000FF"/>
                  </a:solidFill>
                  <a:effectLst>
                    <a:outerShdw blurRad="38100" dist="38100" dir="2700000" algn="tl">
                      <a:srgbClr val="000000"/>
                    </a:outerShdw>
                  </a:effectLst>
                </a:rPr>
                <a:t>d</a:t>
              </a:r>
            </a:p>
          </p:txBody>
        </p:sp>
      </p:grpSp>
      <p:sp>
        <p:nvSpPr>
          <p:cNvPr id="626710" name="Text Box 22"/>
          <p:cNvSpPr txBox="1">
            <a:spLocks noChangeArrowheads="1"/>
          </p:cNvSpPr>
          <p:nvPr/>
        </p:nvSpPr>
        <p:spPr bwMode="auto">
          <a:xfrm>
            <a:off x="4648200" y="1722438"/>
            <a:ext cx="4191000" cy="406400"/>
          </a:xfrm>
          <a:prstGeom prst="rect">
            <a:avLst/>
          </a:prstGeom>
          <a:solidFill>
            <a:srgbClr val="CCECFF"/>
          </a:solidFill>
          <a:ln w="9525">
            <a:solidFill>
              <a:schemeClr val="tx1"/>
            </a:solidFill>
            <a:prstDash val="dash"/>
            <a:miter lim="800000"/>
            <a:headEnd/>
            <a:tailEnd/>
          </a:ln>
          <a:effectLst/>
        </p:spPr>
        <p:txBody>
          <a:bodyPr>
            <a:spAutoFit/>
          </a:bodyPr>
          <a:lstStyle/>
          <a:p>
            <a:pPr algn="l"/>
            <a:r>
              <a:rPr lang="en-US" altLang="zh-CN" sz="2000"/>
              <a:t>derived 	   a            b	 </a:t>
            </a:r>
            <a:r>
              <a:rPr lang="en-US" altLang="zh-CN" sz="2000">
                <a:solidFill>
                  <a:srgbClr val="FF0000"/>
                </a:solidFill>
                <a:effectLst>
                  <a:outerShdw blurRad="38100" dist="38100" dir="2700000" algn="tl">
                    <a:srgbClr val="000000"/>
                  </a:outerShdw>
                </a:effectLst>
              </a:rPr>
              <a:t>b	</a:t>
            </a:r>
            <a:r>
              <a:rPr lang="en-US" altLang="zh-CN" sz="2000">
                <a:solidFill>
                  <a:srgbClr val="006600"/>
                </a:solidFill>
                <a:effectLst>
                  <a:outerShdw blurRad="38100" dist="38100" dir="2700000" algn="tl">
                    <a:srgbClr val="000000"/>
                  </a:outerShdw>
                </a:effectLst>
              </a:rPr>
              <a:t>c</a:t>
            </a:r>
            <a:r>
              <a:rPr lang="en-US" altLang="zh-CN" sz="2000"/>
              <a:t> </a:t>
            </a:r>
          </a:p>
        </p:txBody>
      </p:sp>
      <p:sp>
        <p:nvSpPr>
          <p:cNvPr id="626711" name="Oval 23"/>
          <p:cNvSpPr>
            <a:spLocks noChangeArrowheads="1"/>
          </p:cNvSpPr>
          <p:nvPr/>
        </p:nvSpPr>
        <p:spPr bwMode="auto">
          <a:xfrm>
            <a:off x="6248400" y="2241550"/>
            <a:ext cx="990600" cy="533400"/>
          </a:xfrm>
          <a:prstGeom prst="ellipse">
            <a:avLst/>
          </a:prstGeom>
          <a:noFill/>
          <a:ln w="19050">
            <a:solidFill>
              <a:srgbClr val="FF3300"/>
            </a:solidFill>
            <a:round/>
            <a:headEnd/>
            <a:tailEnd/>
          </a:ln>
          <a:effectLst/>
        </p:spPr>
        <p:txBody>
          <a:bodyPr wrap="none" anchor="ctr"/>
          <a:lstStyle/>
          <a:p>
            <a:endParaRPr lang="zh-CN" altLang="en-US"/>
          </a:p>
        </p:txBody>
      </p:sp>
      <p:sp>
        <p:nvSpPr>
          <p:cNvPr id="626712" name="Rectangle 24"/>
          <p:cNvSpPr>
            <a:spLocks noChangeArrowheads="1"/>
          </p:cNvSpPr>
          <p:nvPr/>
        </p:nvSpPr>
        <p:spPr bwMode="auto">
          <a:xfrm>
            <a:off x="695325" y="412750"/>
            <a:ext cx="2317750" cy="457200"/>
          </a:xfrm>
          <a:prstGeom prst="rect">
            <a:avLst/>
          </a:prstGeom>
          <a:noFill/>
          <a:ln w="9525">
            <a:noFill/>
            <a:miter lim="800000"/>
            <a:headEnd/>
            <a:tailEnd/>
          </a:ln>
          <a:effectLst/>
        </p:spPr>
        <p:txBody>
          <a:bodyPr wrap="none">
            <a:spAutoFit/>
          </a:bodyPr>
          <a:lstStyle/>
          <a:p>
            <a:r>
              <a:rPr lang="en-US" altLang="zh-CN" b="1" i="1">
                <a:solidFill>
                  <a:srgbClr val="008000"/>
                </a:solidFill>
                <a:latin typeface="楷体_GB2312" pitchFamily="49" charset="-122"/>
              </a:rPr>
              <a:t>1.</a:t>
            </a:r>
            <a:r>
              <a:rPr lang="zh-CN" altLang="en-US" b="1" i="1">
                <a:solidFill>
                  <a:srgbClr val="008000"/>
                </a:solidFill>
                <a:latin typeface="楷体_GB2312" pitchFamily="49" charset="-122"/>
              </a:rPr>
              <a:t>重名数据成员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26692"/>
                                        </p:tgtEl>
                                        <p:attrNameLst>
                                          <p:attrName>style.visibility</p:attrName>
                                        </p:attrNameLst>
                                      </p:cBhvr>
                                      <p:to>
                                        <p:strVal val="visible"/>
                                      </p:to>
                                    </p:set>
                                    <p:animEffect transition="in" filter="box(out)">
                                      <p:cBhvr>
                                        <p:cTn id="7" dur="500"/>
                                        <p:tgtEl>
                                          <p:spTgt spid="62669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26711"/>
                                        </p:tgtEl>
                                        <p:attrNameLst>
                                          <p:attrName>style.visibility</p:attrName>
                                        </p:attrNameLst>
                                      </p:cBhvr>
                                      <p:to>
                                        <p:strVal val="visible"/>
                                      </p:to>
                                    </p:set>
                                    <p:animEffect transition="in" filter="box(out)">
                                      <p:cBhvr>
                                        <p:cTn id="12" dur="500"/>
                                        <p:tgtEl>
                                          <p:spTgt spid="62671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626693"/>
                                        </p:tgtEl>
                                        <p:attrNameLst>
                                          <p:attrName>style.visibility</p:attrName>
                                        </p:attrNameLst>
                                      </p:cBhvr>
                                      <p:to>
                                        <p:strVal val="visible"/>
                                      </p:to>
                                    </p:set>
                                    <p:animEffect transition="in" filter="barn(outHorizontal)">
                                      <p:cBhvr>
                                        <p:cTn id="17" dur="500"/>
                                        <p:tgtEl>
                                          <p:spTgt spid="626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692" grpId="0" animBg="1"/>
      <p:bldP spid="626693" grpId="0" animBg="1" autoUpdateAnimBg="0"/>
      <p:bldP spid="62671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Text Box 2"/>
          <p:cNvSpPr txBox="1">
            <a:spLocks noChangeArrowheads="1"/>
          </p:cNvSpPr>
          <p:nvPr/>
        </p:nvSpPr>
        <p:spPr bwMode="auto">
          <a:xfrm>
            <a:off x="838200" y="1174750"/>
            <a:ext cx="3581400" cy="5029200"/>
          </a:xfrm>
          <a:prstGeom prst="rect">
            <a:avLst/>
          </a:prstGeom>
          <a:noFill/>
          <a:ln w="9525">
            <a:noFill/>
            <a:miter lim="800000"/>
            <a:headEnd/>
            <a:tailEnd/>
          </a:ln>
          <a:effectLst/>
        </p:spPr>
        <p:txBody>
          <a:bodyPr>
            <a:spAutoFit/>
          </a:bodyPr>
          <a:lstStyle/>
          <a:p>
            <a:pPr algn="just">
              <a:buClr>
                <a:schemeClr val="accent2"/>
              </a:buClr>
              <a:buFont typeface="Wingdings" pitchFamily="2" charset="2"/>
              <a:buNone/>
            </a:pPr>
            <a:r>
              <a:rPr lang="zh-CN" altLang="en-US" b="1" i="1">
                <a:solidFill>
                  <a:schemeClr val="folHlink"/>
                </a:solidFill>
              </a:rPr>
              <a:t>例：</a:t>
            </a:r>
          </a:p>
          <a:p>
            <a:pPr algn="just">
              <a:buClr>
                <a:schemeClr val="accent2"/>
              </a:buClr>
              <a:buFont typeface="Wingdings" pitchFamily="2" charset="2"/>
              <a:buNone/>
            </a:pPr>
            <a:r>
              <a:rPr lang="en-US" altLang="zh-CN" sz="2000"/>
              <a:t>class  base</a:t>
            </a:r>
          </a:p>
          <a:p>
            <a:pPr algn="just">
              <a:buClr>
                <a:schemeClr val="accent2"/>
              </a:buClr>
              <a:buFont typeface="Wingdings" pitchFamily="2" charset="2"/>
              <a:buNone/>
            </a:pPr>
            <a:r>
              <a:rPr lang="en-US" altLang="zh-CN" sz="2000"/>
              <a:t>  { public :</a:t>
            </a:r>
          </a:p>
          <a:p>
            <a:pPr algn="just">
              <a:buClr>
                <a:schemeClr val="accent2"/>
              </a:buClr>
              <a:buFont typeface="Wingdings" pitchFamily="2" charset="2"/>
              <a:buNone/>
            </a:pPr>
            <a:r>
              <a:rPr lang="en-US" altLang="zh-CN" sz="2000"/>
              <a:t>           int  a ,  b ;  </a:t>
            </a:r>
          </a:p>
          <a:p>
            <a:pPr algn="just">
              <a:buClr>
                <a:schemeClr val="accent2"/>
              </a:buClr>
              <a:buFont typeface="Wingdings" pitchFamily="2" charset="2"/>
              <a:buNone/>
            </a:pPr>
            <a:r>
              <a:rPr lang="en-US" altLang="zh-CN" sz="2000"/>
              <a:t>  } ;</a:t>
            </a:r>
          </a:p>
          <a:p>
            <a:pPr algn="just">
              <a:buClr>
                <a:schemeClr val="accent2"/>
              </a:buClr>
              <a:buFont typeface="Wingdings" pitchFamily="2" charset="2"/>
              <a:buNone/>
            </a:pPr>
            <a:r>
              <a:rPr lang="en-US" altLang="zh-CN" sz="2000"/>
              <a:t>class  derived : public  base</a:t>
            </a:r>
          </a:p>
          <a:p>
            <a:pPr algn="just">
              <a:buClr>
                <a:schemeClr val="accent2"/>
              </a:buClr>
              <a:buFont typeface="Wingdings" pitchFamily="2" charset="2"/>
              <a:buNone/>
            </a:pPr>
            <a:r>
              <a:rPr lang="en-US" altLang="zh-CN" sz="2000"/>
              <a:t>  { public :  </a:t>
            </a:r>
          </a:p>
          <a:p>
            <a:pPr algn="just">
              <a:buClr>
                <a:schemeClr val="accent2"/>
              </a:buClr>
              <a:buFont typeface="Wingdings" pitchFamily="2" charset="2"/>
              <a:buNone/>
            </a:pPr>
            <a:r>
              <a:rPr lang="en-US" altLang="zh-CN" sz="2000"/>
              <a:t>         int  b ,  c ; </a:t>
            </a:r>
          </a:p>
          <a:p>
            <a:pPr algn="just">
              <a:buClr>
                <a:schemeClr val="accent2"/>
              </a:buClr>
              <a:buFont typeface="Wingdings" pitchFamily="2" charset="2"/>
              <a:buNone/>
            </a:pPr>
            <a:r>
              <a:rPr lang="en-US" altLang="zh-CN" sz="2000"/>
              <a:t>  } ;</a:t>
            </a:r>
          </a:p>
          <a:p>
            <a:pPr algn="just">
              <a:buClr>
                <a:schemeClr val="accent2"/>
              </a:buClr>
              <a:buFont typeface="Wingdings" pitchFamily="2" charset="2"/>
              <a:buNone/>
            </a:pPr>
            <a:r>
              <a:rPr lang="en-US" altLang="zh-CN" sz="2000"/>
              <a:t>void  f ()</a:t>
            </a:r>
          </a:p>
          <a:p>
            <a:pPr algn="just">
              <a:buClr>
                <a:schemeClr val="accent2"/>
              </a:buClr>
              <a:buFont typeface="Wingdings" pitchFamily="2" charset="2"/>
              <a:buNone/>
            </a:pPr>
            <a:r>
              <a:rPr lang="en-US" altLang="zh-CN" sz="2000"/>
              <a:t>{ derived  d ;</a:t>
            </a:r>
          </a:p>
          <a:p>
            <a:pPr algn="just">
              <a:buClr>
                <a:schemeClr val="accent2"/>
              </a:buClr>
              <a:buFont typeface="Wingdings" pitchFamily="2" charset="2"/>
              <a:buNone/>
            </a:pPr>
            <a:r>
              <a:rPr lang="en-US" altLang="zh-CN" sz="2000"/>
              <a:t>   d . a = 1 ;</a:t>
            </a:r>
          </a:p>
          <a:p>
            <a:pPr algn="just">
              <a:buClr>
                <a:schemeClr val="accent2"/>
              </a:buClr>
              <a:buFont typeface="Wingdings" pitchFamily="2" charset="2"/>
              <a:buNone/>
            </a:pPr>
            <a:r>
              <a:rPr lang="en-US" altLang="zh-CN" sz="2000"/>
              <a:t>   d . base :: b = 2 ;</a:t>
            </a:r>
          </a:p>
          <a:p>
            <a:pPr algn="just">
              <a:buClr>
                <a:schemeClr val="accent2"/>
              </a:buClr>
              <a:buFont typeface="Wingdings" pitchFamily="2" charset="2"/>
              <a:buNone/>
            </a:pPr>
            <a:r>
              <a:rPr lang="en-US" altLang="zh-CN" sz="2000"/>
              <a:t>   </a:t>
            </a:r>
            <a:r>
              <a:rPr lang="en-US" altLang="zh-CN" sz="2000" b="1" i="1">
                <a:solidFill>
                  <a:srgbClr val="0000FF"/>
                </a:solidFill>
              </a:rPr>
              <a:t>d . b</a:t>
            </a:r>
            <a:r>
              <a:rPr lang="en-US" altLang="zh-CN" sz="2000"/>
              <a:t> = 3 ;</a:t>
            </a:r>
          </a:p>
          <a:p>
            <a:pPr algn="just">
              <a:buClr>
                <a:schemeClr val="accent2"/>
              </a:buClr>
              <a:buFont typeface="Wingdings" pitchFamily="2" charset="2"/>
              <a:buNone/>
            </a:pPr>
            <a:r>
              <a:rPr lang="en-US" altLang="zh-CN" sz="2000"/>
              <a:t>   d . c = 4 ;</a:t>
            </a:r>
          </a:p>
          <a:p>
            <a:pPr algn="just">
              <a:buClr>
                <a:schemeClr val="accent2"/>
              </a:buClr>
              <a:buFont typeface="Wingdings" pitchFamily="2" charset="2"/>
              <a:buNone/>
            </a:pPr>
            <a:r>
              <a:rPr lang="en-US" altLang="zh-CN" sz="2000"/>
              <a:t>};</a:t>
            </a:r>
          </a:p>
        </p:txBody>
      </p:sp>
      <p:sp>
        <p:nvSpPr>
          <p:cNvPr id="569347" name="Rectangle 3"/>
          <p:cNvSpPr>
            <a:spLocks noGrp="1" noChangeArrowheads="1"/>
          </p:cNvSpPr>
          <p:nvPr>
            <p:ph type="title" idx="4294967295"/>
          </p:nvPr>
        </p:nvSpPr>
        <p:spPr>
          <a:xfrm>
            <a:off x="838200" y="260350"/>
            <a:ext cx="7543800" cy="1143000"/>
          </a:xfrm>
          <a:prstGeom prst="rect">
            <a:avLst/>
          </a:prstGeom>
        </p:spPr>
        <p:txBody>
          <a:bodyPr/>
          <a:lstStyle/>
          <a:p>
            <a:r>
              <a:rPr lang="en-US" altLang="zh-CN" sz="100" dirty="0">
                <a:solidFill>
                  <a:schemeClr val="bg1"/>
                </a:solidFill>
                <a:latin typeface="宋体" pitchFamily="2" charset="-122"/>
              </a:rPr>
              <a:t>8.2.2  </a:t>
            </a:r>
            <a:r>
              <a:rPr lang="zh-CN" altLang="en-US" sz="100" dirty="0">
                <a:solidFill>
                  <a:schemeClr val="bg1"/>
                </a:solidFill>
                <a:latin typeface="宋体" pitchFamily="2" charset="-122"/>
              </a:rPr>
              <a:t>重名成员</a:t>
            </a:r>
            <a:endParaRPr lang="zh-CN" altLang="en-US" sz="100" dirty="0">
              <a:solidFill>
                <a:schemeClr val="bg1"/>
              </a:solidFill>
            </a:endParaRPr>
          </a:p>
        </p:txBody>
      </p:sp>
      <p:sp>
        <p:nvSpPr>
          <p:cNvPr id="569348" name="Oval 4"/>
          <p:cNvSpPr>
            <a:spLocks noChangeArrowheads="1"/>
          </p:cNvSpPr>
          <p:nvPr/>
        </p:nvSpPr>
        <p:spPr bwMode="auto">
          <a:xfrm>
            <a:off x="990600" y="5213350"/>
            <a:ext cx="1066800" cy="381000"/>
          </a:xfrm>
          <a:prstGeom prst="ellipse">
            <a:avLst/>
          </a:prstGeom>
          <a:noFill/>
          <a:ln w="19050">
            <a:solidFill>
              <a:srgbClr val="FF3300"/>
            </a:solidFill>
            <a:round/>
            <a:headEnd/>
            <a:tailEnd/>
          </a:ln>
          <a:effectLst/>
        </p:spPr>
        <p:txBody>
          <a:bodyPr wrap="none" anchor="ctr"/>
          <a:lstStyle/>
          <a:p>
            <a:endParaRPr lang="zh-CN" altLang="en-US"/>
          </a:p>
        </p:txBody>
      </p:sp>
      <p:sp>
        <p:nvSpPr>
          <p:cNvPr id="569349" name="AutoShape 5"/>
          <p:cNvSpPr>
            <a:spLocks/>
          </p:cNvSpPr>
          <p:nvPr/>
        </p:nvSpPr>
        <p:spPr bwMode="auto">
          <a:xfrm>
            <a:off x="3733800" y="3613150"/>
            <a:ext cx="2895600" cy="1066800"/>
          </a:xfrm>
          <a:prstGeom prst="borderCallout2">
            <a:avLst>
              <a:gd name="adj1" fmla="val 10713"/>
              <a:gd name="adj2" fmla="val -2630"/>
              <a:gd name="adj3" fmla="val 10713"/>
              <a:gd name="adj4" fmla="val -19574"/>
              <a:gd name="adj5" fmla="val 141370"/>
              <a:gd name="adj6" fmla="val -73574"/>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40000"/>
              </a:lnSpc>
              <a:spcBef>
                <a:spcPct val="50000"/>
              </a:spcBef>
            </a:pPr>
            <a:r>
              <a:rPr lang="zh-CN" altLang="en-US" sz="2000" b="1"/>
              <a:t>访问</a:t>
            </a:r>
            <a:r>
              <a:rPr lang="en-US" altLang="zh-CN" sz="2000" b="1"/>
              <a:t>derived </a:t>
            </a:r>
            <a:r>
              <a:rPr lang="zh-CN" altLang="en-US" sz="2000" b="1"/>
              <a:t>类定义</a:t>
            </a:r>
          </a:p>
          <a:p>
            <a:pPr eaLnBrk="0" hangingPunct="0">
              <a:lnSpc>
                <a:spcPct val="80000"/>
              </a:lnSpc>
              <a:spcBef>
                <a:spcPct val="50000"/>
              </a:spcBef>
            </a:pPr>
            <a:r>
              <a:rPr lang="zh-CN" altLang="en-US" sz="2000" b="1"/>
              <a:t>的数据成员</a:t>
            </a:r>
            <a:r>
              <a:rPr lang="en-US" altLang="zh-CN" sz="2000" b="1"/>
              <a:t>b</a:t>
            </a:r>
          </a:p>
        </p:txBody>
      </p:sp>
      <p:sp>
        <p:nvSpPr>
          <p:cNvPr id="569352" name="Text Box 8"/>
          <p:cNvSpPr txBox="1">
            <a:spLocks noChangeArrowheads="1"/>
          </p:cNvSpPr>
          <p:nvPr/>
        </p:nvSpPr>
        <p:spPr bwMode="auto">
          <a:xfrm>
            <a:off x="4648200" y="1098550"/>
            <a:ext cx="2438400" cy="406400"/>
          </a:xfrm>
          <a:prstGeom prst="rect">
            <a:avLst/>
          </a:prstGeom>
          <a:solidFill>
            <a:schemeClr val="hlink"/>
          </a:solidFill>
          <a:ln w="9525">
            <a:solidFill>
              <a:schemeClr val="tx1"/>
            </a:solidFill>
            <a:prstDash val="dash"/>
            <a:miter lim="800000"/>
            <a:headEnd/>
            <a:tailEnd/>
          </a:ln>
          <a:effectLst/>
        </p:spPr>
        <p:txBody>
          <a:bodyPr>
            <a:spAutoFit/>
          </a:bodyPr>
          <a:lstStyle/>
          <a:p>
            <a:pPr algn="l"/>
            <a:r>
              <a:rPr lang="en-US" altLang="zh-CN" sz="2000"/>
              <a:t>base          a            b  </a:t>
            </a:r>
          </a:p>
        </p:txBody>
      </p:sp>
      <p:grpSp>
        <p:nvGrpSpPr>
          <p:cNvPr id="569353" name="Group 9"/>
          <p:cNvGrpSpPr>
            <a:grpSpLocks/>
          </p:cNvGrpSpPr>
          <p:nvPr/>
        </p:nvGrpSpPr>
        <p:grpSpPr bwMode="auto">
          <a:xfrm>
            <a:off x="4267200" y="2259013"/>
            <a:ext cx="4572000" cy="457200"/>
            <a:chOff x="2688" y="1499"/>
            <a:chExt cx="2880" cy="288"/>
          </a:xfrm>
        </p:grpSpPr>
        <p:sp>
          <p:nvSpPr>
            <p:cNvPr id="569354" name="Rectangle 10"/>
            <p:cNvSpPr>
              <a:spLocks noChangeArrowheads="1"/>
            </p:cNvSpPr>
            <p:nvPr/>
          </p:nvSpPr>
          <p:spPr bwMode="auto">
            <a:xfrm>
              <a:off x="5040" y="1552"/>
              <a:ext cx="528" cy="224"/>
            </a:xfrm>
            <a:prstGeom prst="rect">
              <a:avLst/>
            </a:prstGeom>
            <a:solidFill>
              <a:srgbClr val="99FF99"/>
            </a:solidFill>
            <a:ln w="9525">
              <a:noFill/>
              <a:miter lim="800000"/>
              <a:headEnd/>
              <a:tailEnd/>
            </a:ln>
            <a:effectLst/>
          </p:spPr>
          <p:txBody>
            <a:bodyPr/>
            <a:lstStyle/>
            <a:p>
              <a:pPr>
                <a:spcBef>
                  <a:spcPct val="20000"/>
                </a:spcBef>
                <a:buClr>
                  <a:schemeClr val="tx2"/>
                </a:buClr>
                <a:buFont typeface="Wingdings" pitchFamily="2" charset="2"/>
                <a:buNone/>
              </a:pPr>
              <a:endParaRPr lang="zh-CN" altLang="zh-CN" sz="1600" b="1"/>
            </a:p>
          </p:txBody>
        </p:sp>
        <p:sp>
          <p:nvSpPr>
            <p:cNvPr id="569355" name="Rectangle 11"/>
            <p:cNvSpPr>
              <a:spLocks noChangeArrowheads="1"/>
            </p:cNvSpPr>
            <p:nvPr/>
          </p:nvSpPr>
          <p:spPr bwMode="auto">
            <a:xfrm>
              <a:off x="4512" y="1552"/>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3</a:t>
              </a:r>
            </a:p>
          </p:txBody>
        </p:sp>
        <p:sp>
          <p:nvSpPr>
            <p:cNvPr id="569356" name="Rectangle 12"/>
            <p:cNvSpPr>
              <a:spLocks noChangeArrowheads="1"/>
            </p:cNvSpPr>
            <p:nvPr/>
          </p:nvSpPr>
          <p:spPr bwMode="auto">
            <a:xfrm>
              <a:off x="3984" y="1552"/>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2</a:t>
              </a:r>
            </a:p>
          </p:txBody>
        </p:sp>
        <p:sp>
          <p:nvSpPr>
            <p:cNvPr id="569357" name="Rectangle 13"/>
            <p:cNvSpPr>
              <a:spLocks noChangeArrowheads="1"/>
            </p:cNvSpPr>
            <p:nvPr/>
          </p:nvSpPr>
          <p:spPr bwMode="auto">
            <a:xfrm>
              <a:off x="3456" y="1552"/>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1</a:t>
              </a:r>
            </a:p>
          </p:txBody>
        </p:sp>
        <p:sp>
          <p:nvSpPr>
            <p:cNvPr id="569358" name="Line 14"/>
            <p:cNvSpPr>
              <a:spLocks noChangeShapeType="1"/>
            </p:cNvSpPr>
            <p:nvPr/>
          </p:nvSpPr>
          <p:spPr bwMode="auto">
            <a:xfrm>
              <a:off x="3456" y="1552"/>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69359" name="Line 15"/>
            <p:cNvSpPr>
              <a:spLocks noChangeShapeType="1"/>
            </p:cNvSpPr>
            <p:nvPr/>
          </p:nvSpPr>
          <p:spPr bwMode="auto">
            <a:xfrm>
              <a:off x="3984" y="1552"/>
              <a:ext cx="0" cy="224"/>
            </a:xfrm>
            <a:prstGeom prst="line">
              <a:avLst/>
            </a:prstGeom>
            <a:noFill/>
            <a:ln w="12700">
              <a:solidFill>
                <a:schemeClr val="tx1"/>
              </a:solidFill>
              <a:round/>
              <a:headEnd/>
              <a:tailEnd/>
            </a:ln>
            <a:effectLst/>
          </p:spPr>
          <p:txBody>
            <a:bodyPr wrap="none" anchor="ctr"/>
            <a:lstStyle/>
            <a:p>
              <a:endParaRPr lang="zh-CN" altLang="en-US"/>
            </a:p>
          </p:txBody>
        </p:sp>
        <p:grpSp>
          <p:nvGrpSpPr>
            <p:cNvPr id="569360" name="Group 16"/>
            <p:cNvGrpSpPr>
              <a:grpSpLocks/>
            </p:cNvGrpSpPr>
            <p:nvPr/>
          </p:nvGrpSpPr>
          <p:grpSpPr bwMode="auto">
            <a:xfrm>
              <a:off x="3456" y="1552"/>
              <a:ext cx="2112" cy="224"/>
              <a:chOff x="2928" y="1984"/>
              <a:chExt cx="2640" cy="224"/>
            </a:xfrm>
          </p:grpSpPr>
          <p:sp>
            <p:nvSpPr>
              <p:cNvPr id="569361" name="Line 17"/>
              <p:cNvSpPr>
                <a:spLocks noChangeShapeType="1"/>
              </p:cNvSpPr>
              <p:nvPr/>
            </p:nvSpPr>
            <p:spPr bwMode="auto">
              <a:xfrm>
                <a:off x="2928" y="1984"/>
                <a:ext cx="2640" cy="0"/>
              </a:xfrm>
              <a:prstGeom prst="line">
                <a:avLst/>
              </a:prstGeom>
              <a:noFill/>
              <a:ln w="12700">
                <a:solidFill>
                  <a:schemeClr val="tx1"/>
                </a:solidFill>
                <a:round/>
                <a:headEnd/>
                <a:tailEnd/>
              </a:ln>
              <a:effectLst/>
            </p:spPr>
            <p:txBody>
              <a:bodyPr wrap="none" anchor="ctr"/>
              <a:lstStyle/>
              <a:p>
                <a:endParaRPr lang="zh-CN" altLang="en-US"/>
              </a:p>
            </p:txBody>
          </p:sp>
          <p:sp>
            <p:nvSpPr>
              <p:cNvPr id="569362" name="Line 18"/>
              <p:cNvSpPr>
                <a:spLocks noChangeShapeType="1"/>
              </p:cNvSpPr>
              <p:nvPr/>
            </p:nvSpPr>
            <p:spPr bwMode="auto">
              <a:xfrm>
                <a:off x="2928" y="2208"/>
                <a:ext cx="2640" cy="0"/>
              </a:xfrm>
              <a:prstGeom prst="line">
                <a:avLst/>
              </a:prstGeom>
              <a:noFill/>
              <a:ln w="12700">
                <a:solidFill>
                  <a:schemeClr val="tx1"/>
                </a:solidFill>
                <a:round/>
                <a:headEnd/>
                <a:tailEnd/>
              </a:ln>
              <a:effectLst/>
            </p:spPr>
            <p:txBody>
              <a:bodyPr wrap="none" anchor="ctr"/>
              <a:lstStyle/>
              <a:p>
                <a:endParaRPr lang="zh-CN" altLang="en-US"/>
              </a:p>
            </p:txBody>
          </p:sp>
        </p:grpSp>
        <p:sp>
          <p:nvSpPr>
            <p:cNvPr id="569363" name="Line 19"/>
            <p:cNvSpPr>
              <a:spLocks noChangeShapeType="1"/>
            </p:cNvSpPr>
            <p:nvPr/>
          </p:nvSpPr>
          <p:spPr bwMode="auto">
            <a:xfrm>
              <a:off x="4512" y="1552"/>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69364" name="Line 20"/>
            <p:cNvSpPr>
              <a:spLocks noChangeShapeType="1"/>
            </p:cNvSpPr>
            <p:nvPr/>
          </p:nvSpPr>
          <p:spPr bwMode="auto">
            <a:xfrm>
              <a:off x="5568" y="1552"/>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69365" name="Line 21"/>
            <p:cNvSpPr>
              <a:spLocks noChangeShapeType="1"/>
            </p:cNvSpPr>
            <p:nvPr/>
          </p:nvSpPr>
          <p:spPr bwMode="auto">
            <a:xfrm>
              <a:off x="5040" y="1552"/>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69366" name="Text Box 22"/>
            <p:cNvSpPr txBox="1">
              <a:spLocks noChangeArrowheads="1"/>
            </p:cNvSpPr>
            <p:nvPr/>
          </p:nvSpPr>
          <p:spPr bwMode="auto">
            <a:xfrm>
              <a:off x="2688" y="1499"/>
              <a:ext cx="738" cy="288"/>
            </a:xfrm>
            <a:prstGeom prst="rect">
              <a:avLst/>
            </a:prstGeom>
            <a:noFill/>
            <a:ln w="9525">
              <a:noFill/>
              <a:miter lim="800000"/>
              <a:headEnd/>
              <a:tailEnd/>
            </a:ln>
            <a:effectLst/>
          </p:spPr>
          <p:txBody>
            <a:bodyPr wrap="none">
              <a:spAutoFit/>
            </a:bodyPr>
            <a:lstStyle/>
            <a:p>
              <a:pPr algn="l"/>
              <a:r>
                <a:rPr lang="en-US" altLang="zh-CN" sz="2000"/>
                <a:t>derived</a:t>
              </a:r>
              <a:r>
                <a:rPr lang="en-US" altLang="zh-CN" sz="1800" b="1"/>
                <a:t> </a:t>
              </a:r>
              <a:r>
                <a:rPr lang="en-US" altLang="zh-CN" b="1">
                  <a:solidFill>
                    <a:srgbClr val="0000FF"/>
                  </a:solidFill>
                  <a:effectLst>
                    <a:outerShdw blurRad="38100" dist="38100" dir="2700000" algn="tl">
                      <a:srgbClr val="000000"/>
                    </a:outerShdw>
                  </a:effectLst>
                </a:rPr>
                <a:t>d</a:t>
              </a:r>
            </a:p>
          </p:txBody>
        </p:sp>
      </p:grpSp>
      <p:sp>
        <p:nvSpPr>
          <p:cNvPr id="569367" name="Text Box 23"/>
          <p:cNvSpPr txBox="1">
            <a:spLocks noChangeArrowheads="1"/>
          </p:cNvSpPr>
          <p:nvPr/>
        </p:nvSpPr>
        <p:spPr bwMode="auto">
          <a:xfrm>
            <a:off x="4648200" y="1722438"/>
            <a:ext cx="4191000" cy="406400"/>
          </a:xfrm>
          <a:prstGeom prst="rect">
            <a:avLst/>
          </a:prstGeom>
          <a:solidFill>
            <a:srgbClr val="CCECFF"/>
          </a:solidFill>
          <a:ln w="9525">
            <a:solidFill>
              <a:schemeClr val="tx1"/>
            </a:solidFill>
            <a:prstDash val="dash"/>
            <a:miter lim="800000"/>
            <a:headEnd/>
            <a:tailEnd/>
          </a:ln>
          <a:effectLst/>
        </p:spPr>
        <p:txBody>
          <a:bodyPr>
            <a:spAutoFit/>
          </a:bodyPr>
          <a:lstStyle/>
          <a:p>
            <a:pPr algn="l"/>
            <a:r>
              <a:rPr lang="en-US" altLang="zh-CN" sz="2000"/>
              <a:t>derived 	   a            b	 </a:t>
            </a:r>
            <a:r>
              <a:rPr lang="en-US" altLang="zh-CN" sz="2000">
                <a:solidFill>
                  <a:srgbClr val="FF0000"/>
                </a:solidFill>
                <a:effectLst>
                  <a:outerShdw blurRad="38100" dist="38100" dir="2700000" algn="tl">
                    <a:srgbClr val="000000"/>
                  </a:outerShdw>
                </a:effectLst>
              </a:rPr>
              <a:t>b	</a:t>
            </a:r>
            <a:r>
              <a:rPr lang="en-US" altLang="zh-CN" sz="2000">
                <a:solidFill>
                  <a:srgbClr val="006600"/>
                </a:solidFill>
                <a:effectLst>
                  <a:outerShdw blurRad="38100" dist="38100" dir="2700000" algn="tl">
                    <a:srgbClr val="000000"/>
                  </a:outerShdw>
                </a:effectLst>
              </a:rPr>
              <a:t>c</a:t>
            </a:r>
            <a:r>
              <a:rPr lang="en-US" altLang="zh-CN" sz="2000"/>
              <a:t> </a:t>
            </a:r>
          </a:p>
        </p:txBody>
      </p:sp>
      <p:sp>
        <p:nvSpPr>
          <p:cNvPr id="569368" name="Oval 24"/>
          <p:cNvSpPr>
            <a:spLocks noChangeArrowheads="1"/>
          </p:cNvSpPr>
          <p:nvPr/>
        </p:nvSpPr>
        <p:spPr bwMode="auto">
          <a:xfrm>
            <a:off x="7086600" y="2241550"/>
            <a:ext cx="990600" cy="533400"/>
          </a:xfrm>
          <a:prstGeom prst="ellipse">
            <a:avLst/>
          </a:prstGeom>
          <a:noFill/>
          <a:ln w="19050">
            <a:solidFill>
              <a:srgbClr val="FF3300"/>
            </a:solidFill>
            <a:round/>
            <a:headEnd/>
            <a:tailEnd/>
          </a:ln>
          <a:effectLst/>
        </p:spPr>
        <p:txBody>
          <a:bodyPr wrap="none" anchor="ctr"/>
          <a:lstStyle/>
          <a:p>
            <a:endParaRPr lang="zh-CN" altLang="en-US"/>
          </a:p>
        </p:txBody>
      </p:sp>
      <p:sp>
        <p:nvSpPr>
          <p:cNvPr id="569369" name="Rectangle 25"/>
          <p:cNvSpPr>
            <a:spLocks noChangeArrowheads="1"/>
          </p:cNvSpPr>
          <p:nvPr/>
        </p:nvSpPr>
        <p:spPr bwMode="auto">
          <a:xfrm>
            <a:off x="695325" y="412750"/>
            <a:ext cx="2317750" cy="457200"/>
          </a:xfrm>
          <a:prstGeom prst="rect">
            <a:avLst/>
          </a:prstGeom>
          <a:noFill/>
          <a:ln w="9525">
            <a:noFill/>
            <a:miter lim="800000"/>
            <a:headEnd/>
            <a:tailEnd/>
          </a:ln>
          <a:effectLst/>
        </p:spPr>
        <p:txBody>
          <a:bodyPr wrap="none">
            <a:spAutoFit/>
          </a:bodyPr>
          <a:lstStyle/>
          <a:p>
            <a:r>
              <a:rPr lang="en-US" altLang="zh-CN" b="1" i="1">
                <a:solidFill>
                  <a:srgbClr val="008000"/>
                </a:solidFill>
                <a:latin typeface="楷体_GB2312" pitchFamily="49" charset="-122"/>
              </a:rPr>
              <a:t>1.</a:t>
            </a:r>
            <a:r>
              <a:rPr lang="zh-CN" altLang="en-US" b="1" i="1">
                <a:solidFill>
                  <a:srgbClr val="008000"/>
                </a:solidFill>
                <a:latin typeface="楷体_GB2312" pitchFamily="49" charset="-122"/>
              </a:rPr>
              <a:t>重名数据成员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69348"/>
                                        </p:tgtEl>
                                        <p:attrNameLst>
                                          <p:attrName>style.visibility</p:attrName>
                                        </p:attrNameLst>
                                      </p:cBhvr>
                                      <p:to>
                                        <p:strVal val="visible"/>
                                      </p:to>
                                    </p:set>
                                    <p:animEffect transition="in" filter="box(out)">
                                      <p:cBhvr>
                                        <p:cTn id="7" dur="500"/>
                                        <p:tgtEl>
                                          <p:spTgt spid="56934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69368"/>
                                        </p:tgtEl>
                                        <p:attrNameLst>
                                          <p:attrName>style.visibility</p:attrName>
                                        </p:attrNameLst>
                                      </p:cBhvr>
                                      <p:to>
                                        <p:strVal val="visible"/>
                                      </p:to>
                                    </p:set>
                                    <p:animEffect transition="in" filter="box(out)">
                                      <p:cBhvr>
                                        <p:cTn id="12" dur="500"/>
                                        <p:tgtEl>
                                          <p:spTgt spid="56936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569349">
                                            <p:txEl>
                                              <p:charRg st="4294967295" end="4294967295"/>
                                            </p:txEl>
                                          </p:spTgt>
                                        </p:tgtEl>
                                        <p:attrNameLst>
                                          <p:attrName>style.visibility</p:attrName>
                                        </p:attrNameLst>
                                      </p:cBhvr>
                                      <p:to>
                                        <p:strVal val="visible"/>
                                      </p:to>
                                    </p:set>
                                    <p:animEffect transition="in" filter="barn(outHorizontal)">
                                      <p:cBhvr>
                                        <p:cTn id="17" dur="500"/>
                                        <p:tgtEl>
                                          <p:spTgt spid="569349">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9348" grpId="0" animBg="1"/>
      <p:bldP spid="569349" grpId="0" autoUpdateAnimBg="0"/>
      <p:bldP spid="56936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Text Box 2"/>
          <p:cNvSpPr txBox="1">
            <a:spLocks noChangeArrowheads="1"/>
          </p:cNvSpPr>
          <p:nvPr/>
        </p:nvSpPr>
        <p:spPr bwMode="auto">
          <a:xfrm>
            <a:off x="838200" y="1174750"/>
            <a:ext cx="3581400" cy="5029200"/>
          </a:xfrm>
          <a:prstGeom prst="rect">
            <a:avLst/>
          </a:prstGeom>
          <a:noFill/>
          <a:ln w="9525">
            <a:noFill/>
            <a:miter lim="800000"/>
            <a:headEnd/>
            <a:tailEnd/>
          </a:ln>
          <a:effectLst/>
        </p:spPr>
        <p:txBody>
          <a:bodyPr>
            <a:spAutoFit/>
          </a:bodyPr>
          <a:lstStyle/>
          <a:p>
            <a:pPr algn="just">
              <a:buClr>
                <a:schemeClr val="accent2"/>
              </a:buClr>
              <a:buFont typeface="Wingdings" pitchFamily="2" charset="2"/>
              <a:buNone/>
            </a:pPr>
            <a:r>
              <a:rPr lang="zh-CN" altLang="en-US" b="1" i="1">
                <a:solidFill>
                  <a:schemeClr val="folHlink"/>
                </a:solidFill>
              </a:rPr>
              <a:t>例：</a:t>
            </a:r>
          </a:p>
          <a:p>
            <a:pPr algn="just">
              <a:buClr>
                <a:schemeClr val="accent2"/>
              </a:buClr>
              <a:buFont typeface="Wingdings" pitchFamily="2" charset="2"/>
              <a:buNone/>
            </a:pPr>
            <a:r>
              <a:rPr lang="en-US" altLang="zh-CN" sz="2000"/>
              <a:t>class  base</a:t>
            </a:r>
          </a:p>
          <a:p>
            <a:pPr algn="just">
              <a:buClr>
                <a:schemeClr val="accent2"/>
              </a:buClr>
              <a:buFont typeface="Wingdings" pitchFamily="2" charset="2"/>
              <a:buNone/>
            </a:pPr>
            <a:r>
              <a:rPr lang="en-US" altLang="zh-CN" sz="2000"/>
              <a:t>  { public :</a:t>
            </a:r>
          </a:p>
          <a:p>
            <a:pPr algn="just">
              <a:buClr>
                <a:schemeClr val="accent2"/>
              </a:buClr>
              <a:buFont typeface="Wingdings" pitchFamily="2" charset="2"/>
              <a:buNone/>
            </a:pPr>
            <a:r>
              <a:rPr lang="en-US" altLang="zh-CN" sz="2000"/>
              <a:t>           int  a ,  b ;  </a:t>
            </a:r>
          </a:p>
          <a:p>
            <a:pPr algn="just">
              <a:buClr>
                <a:schemeClr val="accent2"/>
              </a:buClr>
              <a:buFont typeface="Wingdings" pitchFamily="2" charset="2"/>
              <a:buNone/>
            </a:pPr>
            <a:r>
              <a:rPr lang="en-US" altLang="zh-CN" sz="2000"/>
              <a:t>  } ;</a:t>
            </a:r>
          </a:p>
          <a:p>
            <a:pPr algn="just">
              <a:buClr>
                <a:schemeClr val="accent2"/>
              </a:buClr>
              <a:buFont typeface="Wingdings" pitchFamily="2" charset="2"/>
              <a:buNone/>
            </a:pPr>
            <a:r>
              <a:rPr lang="en-US" altLang="zh-CN" sz="2000"/>
              <a:t>class  derived : public  base</a:t>
            </a:r>
          </a:p>
          <a:p>
            <a:pPr algn="just">
              <a:buClr>
                <a:schemeClr val="accent2"/>
              </a:buClr>
              <a:buFont typeface="Wingdings" pitchFamily="2" charset="2"/>
              <a:buNone/>
            </a:pPr>
            <a:r>
              <a:rPr lang="en-US" altLang="zh-CN" sz="2000"/>
              <a:t>  { public :  </a:t>
            </a:r>
          </a:p>
          <a:p>
            <a:pPr algn="just">
              <a:buClr>
                <a:schemeClr val="accent2"/>
              </a:buClr>
              <a:buFont typeface="Wingdings" pitchFamily="2" charset="2"/>
              <a:buNone/>
            </a:pPr>
            <a:r>
              <a:rPr lang="en-US" altLang="zh-CN" sz="2000"/>
              <a:t>         int  b ,  c ; </a:t>
            </a:r>
          </a:p>
          <a:p>
            <a:pPr algn="just">
              <a:buClr>
                <a:schemeClr val="accent2"/>
              </a:buClr>
              <a:buFont typeface="Wingdings" pitchFamily="2" charset="2"/>
              <a:buNone/>
            </a:pPr>
            <a:r>
              <a:rPr lang="en-US" altLang="zh-CN" sz="2000"/>
              <a:t>  } ;</a:t>
            </a:r>
          </a:p>
          <a:p>
            <a:pPr algn="just">
              <a:buClr>
                <a:schemeClr val="accent2"/>
              </a:buClr>
              <a:buFont typeface="Wingdings" pitchFamily="2" charset="2"/>
              <a:buNone/>
            </a:pPr>
            <a:r>
              <a:rPr lang="en-US" altLang="zh-CN" sz="2000"/>
              <a:t>void  f ()</a:t>
            </a:r>
          </a:p>
          <a:p>
            <a:pPr algn="just">
              <a:buClr>
                <a:schemeClr val="accent2"/>
              </a:buClr>
              <a:buFont typeface="Wingdings" pitchFamily="2" charset="2"/>
              <a:buNone/>
            </a:pPr>
            <a:r>
              <a:rPr lang="en-US" altLang="zh-CN" sz="2000"/>
              <a:t>{ derived  d ;</a:t>
            </a:r>
          </a:p>
          <a:p>
            <a:pPr algn="just">
              <a:buClr>
                <a:schemeClr val="accent2"/>
              </a:buClr>
              <a:buFont typeface="Wingdings" pitchFamily="2" charset="2"/>
              <a:buNone/>
            </a:pPr>
            <a:r>
              <a:rPr lang="en-US" altLang="zh-CN" sz="2000"/>
              <a:t>   d . a = 1 ;</a:t>
            </a:r>
          </a:p>
          <a:p>
            <a:pPr algn="just">
              <a:buClr>
                <a:schemeClr val="accent2"/>
              </a:buClr>
              <a:buFont typeface="Wingdings" pitchFamily="2" charset="2"/>
              <a:buNone/>
            </a:pPr>
            <a:r>
              <a:rPr lang="en-US" altLang="zh-CN" sz="2000"/>
              <a:t>   d . base :: b = 2 ;</a:t>
            </a:r>
          </a:p>
          <a:p>
            <a:pPr algn="just">
              <a:buClr>
                <a:schemeClr val="accent2"/>
              </a:buClr>
              <a:buFont typeface="Wingdings" pitchFamily="2" charset="2"/>
              <a:buNone/>
            </a:pPr>
            <a:r>
              <a:rPr lang="en-US" altLang="zh-CN" sz="2000"/>
              <a:t>   d . b = 3 ;</a:t>
            </a:r>
          </a:p>
          <a:p>
            <a:pPr algn="just">
              <a:buClr>
                <a:schemeClr val="accent2"/>
              </a:buClr>
              <a:buFont typeface="Wingdings" pitchFamily="2" charset="2"/>
              <a:buNone/>
            </a:pPr>
            <a:r>
              <a:rPr lang="en-US" altLang="zh-CN" sz="2000"/>
              <a:t>   </a:t>
            </a:r>
            <a:r>
              <a:rPr lang="en-US" altLang="zh-CN" sz="2000" b="1" i="1">
                <a:solidFill>
                  <a:srgbClr val="0000FF"/>
                </a:solidFill>
              </a:rPr>
              <a:t>d . c </a:t>
            </a:r>
            <a:r>
              <a:rPr lang="en-US" altLang="zh-CN" sz="2000"/>
              <a:t>= 4</a:t>
            </a:r>
            <a:r>
              <a:rPr lang="en-US" altLang="zh-CN" sz="2000" b="1" i="1">
                <a:solidFill>
                  <a:srgbClr val="0000FF"/>
                </a:solidFill>
              </a:rPr>
              <a:t> ;</a:t>
            </a:r>
          </a:p>
          <a:p>
            <a:pPr algn="just">
              <a:buClr>
                <a:schemeClr val="accent2"/>
              </a:buClr>
              <a:buFont typeface="Wingdings" pitchFamily="2" charset="2"/>
              <a:buNone/>
            </a:pPr>
            <a:r>
              <a:rPr lang="en-US" altLang="zh-CN" sz="2000"/>
              <a:t>};</a:t>
            </a:r>
          </a:p>
        </p:txBody>
      </p:sp>
      <p:sp>
        <p:nvSpPr>
          <p:cNvPr id="628739" name="Rectangle 3"/>
          <p:cNvSpPr>
            <a:spLocks noGrp="1" noChangeArrowheads="1"/>
          </p:cNvSpPr>
          <p:nvPr>
            <p:ph type="title" idx="4294967295"/>
          </p:nvPr>
        </p:nvSpPr>
        <p:spPr>
          <a:xfrm>
            <a:off x="838200" y="260350"/>
            <a:ext cx="7543800" cy="1143000"/>
          </a:xfrm>
          <a:prstGeom prst="rect">
            <a:avLst/>
          </a:prstGeom>
        </p:spPr>
        <p:txBody>
          <a:bodyPr/>
          <a:lstStyle/>
          <a:p>
            <a:r>
              <a:rPr lang="en-US" altLang="zh-CN" sz="100" dirty="0">
                <a:solidFill>
                  <a:schemeClr val="bg1"/>
                </a:solidFill>
                <a:latin typeface="宋体" pitchFamily="2" charset="-122"/>
              </a:rPr>
              <a:t>8.2.2  </a:t>
            </a:r>
            <a:r>
              <a:rPr lang="zh-CN" altLang="en-US" sz="100" dirty="0">
                <a:solidFill>
                  <a:schemeClr val="bg1"/>
                </a:solidFill>
                <a:latin typeface="宋体" pitchFamily="2" charset="-122"/>
              </a:rPr>
              <a:t>重名成员</a:t>
            </a:r>
            <a:endParaRPr lang="zh-CN" altLang="en-US" sz="100" dirty="0">
              <a:solidFill>
                <a:schemeClr val="bg1"/>
              </a:solidFill>
            </a:endParaRPr>
          </a:p>
        </p:txBody>
      </p:sp>
      <p:sp>
        <p:nvSpPr>
          <p:cNvPr id="628740" name="Oval 4"/>
          <p:cNvSpPr>
            <a:spLocks noChangeArrowheads="1"/>
          </p:cNvSpPr>
          <p:nvPr/>
        </p:nvSpPr>
        <p:spPr bwMode="auto">
          <a:xfrm>
            <a:off x="990600" y="5518150"/>
            <a:ext cx="1066800" cy="381000"/>
          </a:xfrm>
          <a:prstGeom prst="ellipse">
            <a:avLst/>
          </a:prstGeom>
          <a:noFill/>
          <a:ln w="19050">
            <a:solidFill>
              <a:srgbClr val="FF3300"/>
            </a:solidFill>
            <a:round/>
            <a:headEnd/>
            <a:tailEnd/>
          </a:ln>
          <a:effectLst/>
        </p:spPr>
        <p:txBody>
          <a:bodyPr wrap="none" anchor="ctr"/>
          <a:lstStyle/>
          <a:p>
            <a:endParaRPr lang="zh-CN" altLang="en-US"/>
          </a:p>
        </p:txBody>
      </p:sp>
      <p:sp>
        <p:nvSpPr>
          <p:cNvPr id="628741" name="AutoShape 5"/>
          <p:cNvSpPr>
            <a:spLocks/>
          </p:cNvSpPr>
          <p:nvPr/>
        </p:nvSpPr>
        <p:spPr bwMode="auto">
          <a:xfrm>
            <a:off x="3733800" y="3613150"/>
            <a:ext cx="2971800" cy="990600"/>
          </a:xfrm>
          <a:prstGeom prst="borderCallout2">
            <a:avLst>
              <a:gd name="adj1" fmla="val 11537"/>
              <a:gd name="adj2" fmla="val -2565"/>
              <a:gd name="adj3" fmla="val 11537"/>
              <a:gd name="adj4" fmla="val -16398"/>
              <a:gd name="adj5" fmla="val 180769"/>
              <a:gd name="adj6" fmla="val -60417"/>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40000"/>
              </a:lnSpc>
              <a:spcBef>
                <a:spcPct val="50000"/>
              </a:spcBef>
            </a:pPr>
            <a:r>
              <a:rPr lang="zh-CN" altLang="en-US" sz="2000" b="1"/>
              <a:t>访问</a:t>
            </a:r>
            <a:r>
              <a:rPr lang="en-US" altLang="zh-CN" sz="2000" b="1"/>
              <a:t>derived </a:t>
            </a:r>
            <a:r>
              <a:rPr lang="zh-CN" altLang="en-US" sz="2000" b="1"/>
              <a:t>类</a:t>
            </a:r>
          </a:p>
          <a:p>
            <a:pPr eaLnBrk="0" hangingPunct="0">
              <a:lnSpc>
                <a:spcPct val="70000"/>
              </a:lnSpc>
              <a:spcBef>
                <a:spcPct val="50000"/>
              </a:spcBef>
            </a:pPr>
            <a:r>
              <a:rPr lang="zh-CN" altLang="en-US" sz="2000" b="1"/>
              <a:t>定义的数据成员</a:t>
            </a:r>
            <a:r>
              <a:rPr lang="en-US" altLang="zh-CN" sz="2000" b="1"/>
              <a:t>c</a:t>
            </a:r>
          </a:p>
        </p:txBody>
      </p:sp>
      <p:sp>
        <p:nvSpPr>
          <p:cNvPr id="628743" name="Text Box 7"/>
          <p:cNvSpPr txBox="1">
            <a:spLocks noChangeArrowheads="1"/>
          </p:cNvSpPr>
          <p:nvPr/>
        </p:nvSpPr>
        <p:spPr bwMode="auto">
          <a:xfrm>
            <a:off x="4648200" y="1098550"/>
            <a:ext cx="2438400" cy="406400"/>
          </a:xfrm>
          <a:prstGeom prst="rect">
            <a:avLst/>
          </a:prstGeom>
          <a:solidFill>
            <a:schemeClr val="hlink"/>
          </a:solidFill>
          <a:ln w="9525">
            <a:solidFill>
              <a:schemeClr val="tx1"/>
            </a:solidFill>
            <a:prstDash val="dash"/>
            <a:miter lim="800000"/>
            <a:headEnd/>
            <a:tailEnd/>
          </a:ln>
          <a:effectLst/>
        </p:spPr>
        <p:txBody>
          <a:bodyPr>
            <a:spAutoFit/>
          </a:bodyPr>
          <a:lstStyle/>
          <a:p>
            <a:pPr algn="l"/>
            <a:r>
              <a:rPr lang="en-US" altLang="zh-CN" sz="2000"/>
              <a:t>base          a            b  </a:t>
            </a:r>
          </a:p>
        </p:txBody>
      </p:sp>
      <p:grpSp>
        <p:nvGrpSpPr>
          <p:cNvPr id="628744" name="Group 8"/>
          <p:cNvGrpSpPr>
            <a:grpSpLocks/>
          </p:cNvGrpSpPr>
          <p:nvPr/>
        </p:nvGrpSpPr>
        <p:grpSpPr bwMode="auto">
          <a:xfrm>
            <a:off x="4267200" y="2259013"/>
            <a:ext cx="4572000" cy="457200"/>
            <a:chOff x="2688" y="1499"/>
            <a:chExt cx="2880" cy="288"/>
          </a:xfrm>
        </p:grpSpPr>
        <p:sp>
          <p:nvSpPr>
            <p:cNvPr id="628745" name="Rectangle 9"/>
            <p:cNvSpPr>
              <a:spLocks noChangeArrowheads="1"/>
            </p:cNvSpPr>
            <p:nvPr/>
          </p:nvSpPr>
          <p:spPr bwMode="auto">
            <a:xfrm>
              <a:off x="5040" y="1552"/>
              <a:ext cx="528" cy="224"/>
            </a:xfrm>
            <a:prstGeom prst="rect">
              <a:avLst/>
            </a:prstGeom>
            <a:solidFill>
              <a:srgbClr val="99FF99"/>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4</a:t>
              </a:r>
            </a:p>
          </p:txBody>
        </p:sp>
        <p:sp>
          <p:nvSpPr>
            <p:cNvPr id="628746" name="Rectangle 10"/>
            <p:cNvSpPr>
              <a:spLocks noChangeArrowheads="1"/>
            </p:cNvSpPr>
            <p:nvPr/>
          </p:nvSpPr>
          <p:spPr bwMode="auto">
            <a:xfrm>
              <a:off x="4512" y="1552"/>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3</a:t>
              </a:r>
            </a:p>
          </p:txBody>
        </p:sp>
        <p:sp>
          <p:nvSpPr>
            <p:cNvPr id="628747" name="Rectangle 11"/>
            <p:cNvSpPr>
              <a:spLocks noChangeArrowheads="1"/>
            </p:cNvSpPr>
            <p:nvPr/>
          </p:nvSpPr>
          <p:spPr bwMode="auto">
            <a:xfrm>
              <a:off x="3984" y="1552"/>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2</a:t>
              </a:r>
            </a:p>
          </p:txBody>
        </p:sp>
        <p:sp>
          <p:nvSpPr>
            <p:cNvPr id="628748" name="Rectangle 12"/>
            <p:cNvSpPr>
              <a:spLocks noChangeArrowheads="1"/>
            </p:cNvSpPr>
            <p:nvPr/>
          </p:nvSpPr>
          <p:spPr bwMode="auto">
            <a:xfrm>
              <a:off x="3456" y="1552"/>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1</a:t>
              </a:r>
            </a:p>
          </p:txBody>
        </p:sp>
        <p:sp>
          <p:nvSpPr>
            <p:cNvPr id="628749" name="Line 13"/>
            <p:cNvSpPr>
              <a:spLocks noChangeShapeType="1"/>
            </p:cNvSpPr>
            <p:nvPr/>
          </p:nvSpPr>
          <p:spPr bwMode="auto">
            <a:xfrm>
              <a:off x="3456" y="1552"/>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628750" name="Line 14"/>
            <p:cNvSpPr>
              <a:spLocks noChangeShapeType="1"/>
            </p:cNvSpPr>
            <p:nvPr/>
          </p:nvSpPr>
          <p:spPr bwMode="auto">
            <a:xfrm>
              <a:off x="3984" y="1552"/>
              <a:ext cx="0" cy="224"/>
            </a:xfrm>
            <a:prstGeom prst="line">
              <a:avLst/>
            </a:prstGeom>
            <a:noFill/>
            <a:ln w="12700">
              <a:solidFill>
                <a:schemeClr val="tx1"/>
              </a:solidFill>
              <a:round/>
              <a:headEnd/>
              <a:tailEnd/>
            </a:ln>
            <a:effectLst/>
          </p:spPr>
          <p:txBody>
            <a:bodyPr wrap="none" anchor="ctr"/>
            <a:lstStyle/>
            <a:p>
              <a:endParaRPr lang="zh-CN" altLang="en-US"/>
            </a:p>
          </p:txBody>
        </p:sp>
        <p:grpSp>
          <p:nvGrpSpPr>
            <p:cNvPr id="628751" name="Group 15"/>
            <p:cNvGrpSpPr>
              <a:grpSpLocks/>
            </p:cNvGrpSpPr>
            <p:nvPr/>
          </p:nvGrpSpPr>
          <p:grpSpPr bwMode="auto">
            <a:xfrm>
              <a:off x="3456" y="1552"/>
              <a:ext cx="2112" cy="224"/>
              <a:chOff x="2928" y="1984"/>
              <a:chExt cx="2640" cy="224"/>
            </a:xfrm>
          </p:grpSpPr>
          <p:sp>
            <p:nvSpPr>
              <p:cNvPr id="628752" name="Line 16"/>
              <p:cNvSpPr>
                <a:spLocks noChangeShapeType="1"/>
              </p:cNvSpPr>
              <p:nvPr/>
            </p:nvSpPr>
            <p:spPr bwMode="auto">
              <a:xfrm>
                <a:off x="2928" y="1984"/>
                <a:ext cx="2640" cy="0"/>
              </a:xfrm>
              <a:prstGeom prst="line">
                <a:avLst/>
              </a:prstGeom>
              <a:noFill/>
              <a:ln w="12700">
                <a:solidFill>
                  <a:schemeClr val="tx1"/>
                </a:solidFill>
                <a:round/>
                <a:headEnd/>
                <a:tailEnd/>
              </a:ln>
              <a:effectLst/>
            </p:spPr>
            <p:txBody>
              <a:bodyPr wrap="none" anchor="ctr"/>
              <a:lstStyle/>
              <a:p>
                <a:endParaRPr lang="zh-CN" altLang="en-US"/>
              </a:p>
            </p:txBody>
          </p:sp>
          <p:sp>
            <p:nvSpPr>
              <p:cNvPr id="628753" name="Line 17"/>
              <p:cNvSpPr>
                <a:spLocks noChangeShapeType="1"/>
              </p:cNvSpPr>
              <p:nvPr/>
            </p:nvSpPr>
            <p:spPr bwMode="auto">
              <a:xfrm>
                <a:off x="2928" y="2208"/>
                <a:ext cx="2640" cy="0"/>
              </a:xfrm>
              <a:prstGeom prst="line">
                <a:avLst/>
              </a:prstGeom>
              <a:noFill/>
              <a:ln w="12700">
                <a:solidFill>
                  <a:schemeClr val="tx1"/>
                </a:solidFill>
                <a:round/>
                <a:headEnd/>
                <a:tailEnd/>
              </a:ln>
              <a:effectLst/>
            </p:spPr>
            <p:txBody>
              <a:bodyPr wrap="none" anchor="ctr"/>
              <a:lstStyle/>
              <a:p>
                <a:endParaRPr lang="zh-CN" altLang="en-US"/>
              </a:p>
            </p:txBody>
          </p:sp>
        </p:grpSp>
        <p:sp>
          <p:nvSpPr>
            <p:cNvPr id="628754" name="Line 18"/>
            <p:cNvSpPr>
              <a:spLocks noChangeShapeType="1"/>
            </p:cNvSpPr>
            <p:nvPr/>
          </p:nvSpPr>
          <p:spPr bwMode="auto">
            <a:xfrm>
              <a:off x="4512" y="1552"/>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628755" name="Line 19"/>
            <p:cNvSpPr>
              <a:spLocks noChangeShapeType="1"/>
            </p:cNvSpPr>
            <p:nvPr/>
          </p:nvSpPr>
          <p:spPr bwMode="auto">
            <a:xfrm>
              <a:off x="5568" y="1552"/>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628756" name="Line 20"/>
            <p:cNvSpPr>
              <a:spLocks noChangeShapeType="1"/>
            </p:cNvSpPr>
            <p:nvPr/>
          </p:nvSpPr>
          <p:spPr bwMode="auto">
            <a:xfrm>
              <a:off x="5040" y="1552"/>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628757" name="Text Box 21"/>
            <p:cNvSpPr txBox="1">
              <a:spLocks noChangeArrowheads="1"/>
            </p:cNvSpPr>
            <p:nvPr/>
          </p:nvSpPr>
          <p:spPr bwMode="auto">
            <a:xfrm>
              <a:off x="2688" y="1499"/>
              <a:ext cx="738" cy="288"/>
            </a:xfrm>
            <a:prstGeom prst="rect">
              <a:avLst/>
            </a:prstGeom>
            <a:noFill/>
            <a:ln w="9525">
              <a:noFill/>
              <a:miter lim="800000"/>
              <a:headEnd/>
              <a:tailEnd/>
            </a:ln>
            <a:effectLst/>
          </p:spPr>
          <p:txBody>
            <a:bodyPr wrap="none">
              <a:spAutoFit/>
            </a:bodyPr>
            <a:lstStyle/>
            <a:p>
              <a:pPr algn="l"/>
              <a:r>
                <a:rPr lang="en-US" altLang="zh-CN" sz="2000"/>
                <a:t>derived</a:t>
              </a:r>
              <a:r>
                <a:rPr lang="en-US" altLang="zh-CN" sz="1800"/>
                <a:t> </a:t>
              </a:r>
              <a:r>
                <a:rPr lang="en-US" altLang="zh-CN" b="1">
                  <a:solidFill>
                    <a:srgbClr val="0000FF"/>
                  </a:solidFill>
                  <a:effectLst>
                    <a:outerShdw blurRad="38100" dist="38100" dir="2700000" algn="tl">
                      <a:srgbClr val="000000"/>
                    </a:outerShdw>
                  </a:effectLst>
                </a:rPr>
                <a:t>d</a:t>
              </a:r>
            </a:p>
          </p:txBody>
        </p:sp>
      </p:grpSp>
      <p:sp>
        <p:nvSpPr>
          <p:cNvPr id="628758" name="Text Box 22"/>
          <p:cNvSpPr txBox="1">
            <a:spLocks noChangeArrowheads="1"/>
          </p:cNvSpPr>
          <p:nvPr/>
        </p:nvSpPr>
        <p:spPr bwMode="auto">
          <a:xfrm>
            <a:off x="4648200" y="1722438"/>
            <a:ext cx="4191000" cy="406400"/>
          </a:xfrm>
          <a:prstGeom prst="rect">
            <a:avLst/>
          </a:prstGeom>
          <a:solidFill>
            <a:srgbClr val="CCECFF"/>
          </a:solidFill>
          <a:ln w="9525">
            <a:solidFill>
              <a:schemeClr val="tx1"/>
            </a:solidFill>
            <a:prstDash val="dash"/>
            <a:miter lim="800000"/>
            <a:headEnd/>
            <a:tailEnd/>
          </a:ln>
          <a:effectLst/>
        </p:spPr>
        <p:txBody>
          <a:bodyPr>
            <a:spAutoFit/>
          </a:bodyPr>
          <a:lstStyle/>
          <a:p>
            <a:pPr algn="l"/>
            <a:r>
              <a:rPr lang="en-US" altLang="zh-CN" sz="2000"/>
              <a:t>derived 	   a            b	 </a:t>
            </a:r>
            <a:r>
              <a:rPr lang="en-US" altLang="zh-CN" sz="2000">
                <a:solidFill>
                  <a:srgbClr val="FF0000"/>
                </a:solidFill>
                <a:effectLst>
                  <a:outerShdw blurRad="38100" dist="38100" dir="2700000" algn="tl">
                    <a:srgbClr val="000000"/>
                  </a:outerShdw>
                </a:effectLst>
              </a:rPr>
              <a:t>b	</a:t>
            </a:r>
            <a:r>
              <a:rPr lang="en-US" altLang="zh-CN" sz="2000">
                <a:solidFill>
                  <a:srgbClr val="006600"/>
                </a:solidFill>
                <a:effectLst>
                  <a:outerShdw blurRad="38100" dist="38100" dir="2700000" algn="tl">
                    <a:srgbClr val="000000"/>
                  </a:outerShdw>
                </a:effectLst>
              </a:rPr>
              <a:t>c</a:t>
            </a:r>
            <a:r>
              <a:rPr lang="en-US" altLang="zh-CN" sz="2000">
                <a:effectLst>
                  <a:outerShdw blurRad="38100" dist="38100" dir="2700000" algn="tl">
                    <a:srgbClr val="FFFFFF"/>
                  </a:outerShdw>
                </a:effectLst>
              </a:rPr>
              <a:t> </a:t>
            </a:r>
          </a:p>
        </p:txBody>
      </p:sp>
      <p:sp>
        <p:nvSpPr>
          <p:cNvPr id="628759" name="Oval 23"/>
          <p:cNvSpPr>
            <a:spLocks noChangeArrowheads="1"/>
          </p:cNvSpPr>
          <p:nvPr/>
        </p:nvSpPr>
        <p:spPr bwMode="auto">
          <a:xfrm>
            <a:off x="7924800" y="2241550"/>
            <a:ext cx="990600" cy="533400"/>
          </a:xfrm>
          <a:prstGeom prst="ellipse">
            <a:avLst/>
          </a:prstGeom>
          <a:noFill/>
          <a:ln w="19050">
            <a:solidFill>
              <a:srgbClr val="FF3300"/>
            </a:solidFill>
            <a:round/>
            <a:headEnd/>
            <a:tailEnd/>
          </a:ln>
          <a:effectLst/>
        </p:spPr>
        <p:txBody>
          <a:bodyPr wrap="none" anchor="ctr"/>
          <a:lstStyle/>
          <a:p>
            <a:endParaRPr lang="zh-CN" altLang="en-US"/>
          </a:p>
        </p:txBody>
      </p:sp>
      <p:sp>
        <p:nvSpPr>
          <p:cNvPr id="628760" name="Rectangle 24"/>
          <p:cNvSpPr>
            <a:spLocks noChangeArrowheads="1"/>
          </p:cNvSpPr>
          <p:nvPr/>
        </p:nvSpPr>
        <p:spPr bwMode="auto">
          <a:xfrm>
            <a:off x="695325" y="412750"/>
            <a:ext cx="2317750" cy="457200"/>
          </a:xfrm>
          <a:prstGeom prst="rect">
            <a:avLst/>
          </a:prstGeom>
          <a:noFill/>
          <a:ln w="9525">
            <a:noFill/>
            <a:miter lim="800000"/>
            <a:headEnd/>
            <a:tailEnd/>
          </a:ln>
          <a:effectLst/>
        </p:spPr>
        <p:txBody>
          <a:bodyPr wrap="none">
            <a:spAutoFit/>
          </a:bodyPr>
          <a:lstStyle/>
          <a:p>
            <a:r>
              <a:rPr lang="en-US" altLang="zh-CN" b="1" i="1">
                <a:solidFill>
                  <a:srgbClr val="008000"/>
                </a:solidFill>
                <a:latin typeface="楷体_GB2312" pitchFamily="49" charset="-122"/>
              </a:rPr>
              <a:t>1.</a:t>
            </a:r>
            <a:r>
              <a:rPr lang="zh-CN" altLang="en-US" b="1" i="1">
                <a:solidFill>
                  <a:srgbClr val="008000"/>
                </a:solidFill>
                <a:latin typeface="楷体_GB2312" pitchFamily="49" charset="-122"/>
              </a:rPr>
              <a:t>重名数据成员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28740"/>
                                        </p:tgtEl>
                                        <p:attrNameLst>
                                          <p:attrName>style.visibility</p:attrName>
                                        </p:attrNameLst>
                                      </p:cBhvr>
                                      <p:to>
                                        <p:strVal val="visible"/>
                                      </p:to>
                                    </p:set>
                                    <p:animEffect transition="in" filter="box(out)">
                                      <p:cBhvr>
                                        <p:cTn id="7" dur="500"/>
                                        <p:tgtEl>
                                          <p:spTgt spid="62874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28759"/>
                                        </p:tgtEl>
                                        <p:attrNameLst>
                                          <p:attrName>style.visibility</p:attrName>
                                        </p:attrNameLst>
                                      </p:cBhvr>
                                      <p:to>
                                        <p:strVal val="visible"/>
                                      </p:to>
                                    </p:set>
                                    <p:animEffect transition="in" filter="box(out)">
                                      <p:cBhvr>
                                        <p:cTn id="12" dur="500"/>
                                        <p:tgtEl>
                                          <p:spTgt spid="62875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628741"/>
                                        </p:tgtEl>
                                        <p:attrNameLst>
                                          <p:attrName>style.visibility</p:attrName>
                                        </p:attrNameLst>
                                      </p:cBhvr>
                                      <p:to>
                                        <p:strVal val="visible"/>
                                      </p:to>
                                    </p:set>
                                    <p:animEffect transition="in" filter="barn(outHorizontal)">
                                      <p:cBhvr>
                                        <p:cTn id="17" dur="500"/>
                                        <p:tgtEl>
                                          <p:spTgt spid="6287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740" grpId="0" animBg="1"/>
      <p:bldP spid="628741" grpId="0" animBg="1" autoUpdateAnimBg="0"/>
      <p:bldP spid="62875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Text Box 2"/>
          <p:cNvSpPr txBox="1">
            <a:spLocks noChangeArrowheads="1"/>
          </p:cNvSpPr>
          <p:nvPr/>
        </p:nvSpPr>
        <p:spPr bwMode="auto">
          <a:xfrm>
            <a:off x="838200" y="1174750"/>
            <a:ext cx="3581400" cy="5029200"/>
          </a:xfrm>
          <a:prstGeom prst="rect">
            <a:avLst/>
          </a:prstGeom>
          <a:noFill/>
          <a:ln w="9525">
            <a:noFill/>
            <a:miter lim="800000"/>
            <a:headEnd/>
            <a:tailEnd/>
          </a:ln>
          <a:effectLst/>
        </p:spPr>
        <p:txBody>
          <a:bodyPr>
            <a:spAutoFit/>
          </a:bodyPr>
          <a:lstStyle/>
          <a:p>
            <a:pPr algn="just">
              <a:buClr>
                <a:schemeClr val="accent2"/>
              </a:buClr>
              <a:buFont typeface="Wingdings" pitchFamily="2" charset="2"/>
              <a:buNone/>
            </a:pPr>
            <a:r>
              <a:rPr lang="zh-CN" altLang="en-US" b="1" i="1">
                <a:solidFill>
                  <a:schemeClr val="folHlink"/>
                </a:solidFill>
              </a:rPr>
              <a:t>例：</a:t>
            </a:r>
          </a:p>
          <a:p>
            <a:pPr algn="just">
              <a:buClr>
                <a:schemeClr val="accent2"/>
              </a:buClr>
              <a:buFont typeface="Wingdings" pitchFamily="2" charset="2"/>
              <a:buNone/>
            </a:pPr>
            <a:r>
              <a:rPr lang="en-US" altLang="zh-CN" sz="2000"/>
              <a:t>class  base</a:t>
            </a:r>
          </a:p>
          <a:p>
            <a:pPr algn="just">
              <a:buClr>
                <a:schemeClr val="accent2"/>
              </a:buClr>
              <a:buFont typeface="Wingdings" pitchFamily="2" charset="2"/>
              <a:buNone/>
            </a:pPr>
            <a:r>
              <a:rPr lang="en-US" altLang="zh-CN" sz="2000"/>
              <a:t>  { public :</a:t>
            </a:r>
          </a:p>
          <a:p>
            <a:pPr algn="just">
              <a:buClr>
                <a:schemeClr val="accent2"/>
              </a:buClr>
              <a:buFont typeface="Wingdings" pitchFamily="2" charset="2"/>
              <a:buNone/>
            </a:pPr>
            <a:r>
              <a:rPr lang="en-US" altLang="zh-CN" sz="2000"/>
              <a:t>           int  a ,  b ;  </a:t>
            </a:r>
          </a:p>
          <a:p>
            <a:pPr algn="just">
              <a:buClr>
                <a:schemeClr val="accent2"/>
              </a:buClr>
              <a:buFont typeface="Wingdings" pitchFamily="2" charset="2"/>
              <a:buNone/>
            </a:pPr>
            <a:r>
              <a:rPr lang="en-US" altLang="zh-CN" sz="2000"/>
              <a:t>  } ;</a:t>
            </a:r>
          </a:p>
          <a:p>
            <a:pPr algn="just">
              <a:buClr>
                <a:schemeClr val="accent2"/>
              </a:buClr>
              <a:buFont typeface="Wingdings" pitchFamily="2" charset="2"/>
              <a:buNone/>
            </a:pPr>
            <a:r>
              <a:rPr lang="en-US" altLang="zh-CN" sz="2000"/>
              <a:t>class  derived : public  base</a:t>
            </a:r>
          </a:p>
          <a:p>
            <a:pPr algn="just">
              <a:buClr>
                <a:schemeClr val="accent2"/>
              </a:buClr>
              <a:buFont typeface="Wingdings" pitchFamily="2" charset="2"/>
              <a:buNone/>
            </a:pPr>
            <a:r>
              <a:rPr lang="en-US" altLang="zh-CN" sz="2000"/>
              <a:t>  { public :  </a:t>
            </a:r>
          </a:p>
          <a:p>
            <a:pPr algn="just">
              <a:buClr>
                <a:schemeClr val="accent2"/>
              </a:buClr>
              <a:buFont typeface="Wingdings" pitchFamily="2" charset="2"/>
              <a:buNone/>
            </a:pPr>
            <a:r>
              <a:rPr lang="en-US" altLang="zh-CN" sz="2000"/>
              <a:t>         int  b ,  c ; </a:t>
            </a:r>
          </a:p>
          <a:p>
            <a:pPr algn="just">
              <a:buClr>
                <a:schemeClr val="accent2"/>
              </a:buClr>
              <a:buFont typeface="Wingdings" pitchFamily="2" charset="2"/>
              <a:buNone/>
            </a:pPr>
            <a:r>
              <a:rPr lang="en-US" altLang="zh-CN" sz="2000"/>
              <a:t>  } ;</a:t>
            </a:r>
          </a:p>
          <a:p>
            <a:pPr algn="just">
              <a:buClr>
                <a:schemeClr val="accent2"/>
              </a:buClr>
              <a:buFont typeface="Wingdings" pitchFamily="2" charset="2"/>
              <a:buNone/>
            </a:pPr>
            <a:r>
              <a:rPr lang="en-US" altLang="zh-CN" sz="2000"/>
              <a:t>void  f ()</a:t>
            </a:r>
          </a:p>
          <a:p>
            <a:pPr algn="just">
              <a:buClr>
                <a:schemeClr val="accent2"/>
              </a:buClr>
              <a:buFont typeface="Wingdings" pitchFamily="2" charset="2"/>
              <a:buNone/>
            </a:pPr>
            <a:r>
              <a:rPr lang="en-US" altLang="zh-CN" sz="2000"/>
              <a:t>{ derived  d ;</a:t>
            </a:r>
          </a:p>
          <a:p>
            <a:pPr algn="just">
              <a:buClr>
                <a:schemeClr val="accent2"/>
              </a:buClr>
              <a:buFont typeface="Wingdings" pitchFamily="2" charset="2"/>
              <a:buNone/>
            </a:pPr>
            <a:r>
              <a:rPr lang="en-US" altLang="zh-CN" sz="2000"/>
              <a:t>   d . a = 1 ;</a:t>
            </a:r>
          </a:p>
          <a:p>
            <a:pPr algn="just">
              <a:buClr>
                <a:schemeClr val="accent2"/>
              </a:buClr>
              <a:buFont typeface="Wingdings" pitchFamily="2" charset="2"/>
              <a:buNone/>
            </a:pPr>
            <a:r>
              <a:rPr lang="en-US" altLang="zh-CN" sz="2000"/>
              <a:t>   d . base :: b = 2 ;</a:t>
            </a:r>
          </a:p>
          <a:p>
            <a:pPr algn="just">
              <a:buClr>
                <a:schemeClr val="accent2"/>
              </a:buClr>
              <a:buFont typeface="Wingdings" pitchFamily="2" charset="2"/>
              <a:buNone/>
            </a:pPr>
            <a:r>
              <a:rPr lang="en-US" altLang="zh-CN" sz="2000"/>
              <a:t>   d . b = 3 ;</a:t>
            </a:r>
          </a:p>
          <a:p>
            <a:pPr algn="just">
              <a:buClr>
                <a:schemeClr val="accent2"/>
              </a:buClr>
              <a:buFont typeface="Wingdings" pitchFamily="2" charset="2"/>
              <a:buNone/>
            </a:pPr>
            <a:r>
              <a:rPr lang="en-US" altLang="zh-CN" sz="2000"/>
              <a:t>   d . c = 4 ;</a:t>
            </a:r>
          </a:p>
          <a:p>
            <a:pPr algn="just">
              <a:buClr>
                <a:schemeClr val="accent2"/>
              </a:buClr>
              <a:buFont typeface="Wingdings" pitchFamily="2" charset="2"/>
              <a:buNone/>
            </a:pPr>
            <a:r>
              <a:rPr lang="en-US" altLang="zh-CN" sz="2000"/>
              <a:t>};</a:t>
            </a:r>
          </a:p>
        </p:txBody>
      </p:sp>
      <p:sp>
        <p:nvSpPr>
          <p:cNvPr id="629763" name="Rectangle 3"/>
          <p:cNvSpPr>
            <a:spLocks noGrp="1" noChangeArrowheads="1"/>
          </p:cNvSpPr>
          <p:nvPr>
            <p:ph type="title" idx="4294967295"/>
          </p:nvPr>
        </p:nvSpPr>
        <p:spPr>
          <a:xfrm>
            <a:off x="838200" y="260350"/>
            <a:ext cx="7543800" cy="1143000"/>
          </a:xfrm>
          <a:prstGeom prst="rect">
            <a:avLst/>
          </a:prstGeom>
        </p:spPr>
        <p:txBody>
          <a:bodyPr/>
          <a:lstStyle/>
          <a:p>
            <a:r>
              <a:rPr lang="en-US" altLang="zh-CN" sz="100" dirty="0">
                <a:solidFill>
                  <a:schemeClr val="bg1"/>
                </a:solidFill>
                <a:latin typeface="宋体" pitchFamily="2" charset="-122"/>
              </a:rPr>
              <a:t>8.2.2  </a:t>
            </a:r>
            <a:r>
              <a:rPr lang="zh-CN" altLang="en-US" sz="100" dirty="0">
                <a:solidFill>
                  <a:schemeClr val="bg1"/>
                </a:solidFill>
                <a:latin typeface="宋体" pitchFamily="2" charset="-122"/>
              </a:rPr>
              <a:t>重名成员</a:t>
            </a:r>
            <a:endParaRPr lang="zh-CN" altLang="en-US" sz="100" dirty="0">
              <a:solidFill>
                <a:schemeClr val="bg1"/>
              </a:solidFill>
            </a:endParaRPr>
          </a:p>
        </p:txBody>
      </p:sp>
      <p:sp>
        <p:nvSpPr>
          <p:cNvPr id="629767" name="Text Box 7"/>
          <p:cNvSpPr txBox="1">
            <a:spLocks noChangeArrowheads="1"/>
          </p:cNvSpPr>
          <p:nvPr/>
        </p:nvSpPr>
        <p:spPr bwMode="auto">
          <a:xfrm>
            <a:off x="4648200" y="1098550"/>
            <a:ext cx="2438400" cy="406400"/>
          </a:xfrm>
          <a:prstGeom prst="rect">
            <a:avLst/>
          </a:prstGeom>
          <a:solidFill>
            <a:schemeClr val="hlink"/>
          </a:solidFill>
          <a:ln w="9525">
            <a:solidFill>
              <a:schemeClr val="tx1"/>
            </a:solidFill>
            <a:prstDash val="dash"/>
            <a:miter lim="800000"/>
            <a:headEnd/>
            <a:tailEnd/>
          </a:ln>
          <a:effectLst/>
        </p:spPr>
        <p:txBody>
          <a:bodyPr>
            <a:spAutoFit/>
          </a:bodyPr>
          <a:lstStyle/>
          <a:p>
            <a:pPr algn="l"/>
            <a:r>
              <a:rPr lang="en-US" altLang="zh-CN" sz="2000"/>
              <a:t>base          a            b  </a:t>
            </a:r>
          </a:p>
        </p:txBody>
      </p:sp>
      <p:grpSp>
        <p:nvGrpSpPr>
          <p:cNvPr id="629768" name="Group 8"/>
          <p:cNvGrpSpPr>
            <a:grpSpLocks/>
          </p:cNvGrpSpPr>
          <p:nvPr/>
        </p:nvGrpSpPr>
        <p:grpSpPr bwMode="auto">
          <a:xfrm>
            <a:off x="4267200" y="2259013"/>
            <a:ext cx="4572000" cy="457200"/>
            <a:chOff x="2688" y="1499"/>
            <a:chExt cx="2880" cy="288"/>
          </a:xfrm>
        </p:grpSpPr>
        <p:sp>
          <p:nvSpPr>
            <p:cNvPr id="629769" name="Rectangle 9"/>
            <p:cNvSpPr>
              <a:spLocks noChangeArrowheads="1"/>
            </p:cNvSpPr>
            <p:nvPr/>
          </p:nvSpPr>
          <p:spPr bwMode="auto">
            <a:xfrm>
              <a:off x="5040" y="1552"/>
              <a:ext cx="528" cy="224"/>
            </a:xfrm>
            <a:prstGeom prst="rect">
              <a:avLst/>
            </a:prstGeom>
            <a:solidFill>
              <a:srgbClr val="99FF99"/>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4</a:t>
              </a:r>
            </a:p>
          </p:txBody>
        </p:sp>
        <p:sp>
          <p:nvSpPr>
            <p:cNvPr id="629770" name="Rectangle 10"/>
            <p:cNvSpPr>
              <a:spLocks noChangeArrowheads="1"/>
            </p:cNvSpPr>
            <p:nvPr/>
          </p:nvSpPr>
          <p:spPr bwMode="auto">
            <a:xfrm>
              <a:off x="4512" y="1552"/>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3</a:t>
              </a:r>
            </a:p>
          </p:txBody>
        </p:sp>
        <p:sp>
          <p:nvSpPr>
            <p:cNvPr id="629771" name="Rectangle 11"/>
            <p:cNvSpPr>
              <a:spLocks noChangeArrowheads="1"/>
            </p:cNvSpPr>
            <p:nvPr/>
          </p:nvSpPr>
          <p:spPr bwMode="auto">
            <a:xfrm>
              <a:off x="3984" y="1552"/>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2</a:t>
              </a:r>
            </a:p>
          </p:txBody>
        </p:sp>
        <p:sp>
          <p:nvSpPr>
            <p:cNvPr id="629772" name="Rectangle 12"/>
            <p:cNvSpPr>
              <a:spLocks noChangeArrowheads="1"/>
            </p:cNvSpPr>
            <p:nvPr/>
          </p:nvSpPr>
          <p:spPr bwMode="auto">
            <a:xfrm>
              <a:off x="3456" y="1552"/>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1</a:t>
              </a:r>
            </a:p>
          </p:txBody>
        </p:sp>
        <p:sp>
          <p:nvSpPr>
            <p:cNvPr id="629773" name="Line 13"/>
            <p:cNvSpPr>
              <a:spLocks noChangeShapeType="1"/>
            </p:cNvSpPr>
            <p:nvPr/>
          </p:nvSpPr>
          <p:spPr bwMode="auto">
            <a:xfrm>
              <a:off x="3456" y="1552"/>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629774" name="Line 14"/>
            <p:cNvSpPr>
              <a:spLocks noChangeShapeType="1"/>
            </p:cNvSpPr>
            <p:nvPr/>
          </p:nvSpPr>
          <p:spPr bwMode="auto">
            <a:xfrm>
              <a:off x="3984" y="1552"/>
              <a:ext cx="0" cy="224"/>
            </a:xfrm>
            <a:prstGeom prst="line">
              <a:avLst/>
            </a:prstGeom>
            <a:noFill/>
            <a:ln w="12700">
              <a:solidFill>
                <a:schemeClr val="tx1"/>
              </a:solidFill>
              <a:round/>
              <a:headEnd/>
              <a:tailEnd/>
            </a:ln>
            <a:effectLst/>
          </p:spPr>
          <p:txBody>
            <a:bodyPr wrap="none" anchor="ctr"/>
            <a:lstStyle/>
            <a:p>
              <a:endParaRPr lang="zh-CN" altLang="en-US"/>
            </a:p>
          </p:txBody>
        </p:sp>
        <p:grpSp>
          <p:nvGrpSpPr>
            <p:cNvPr id="629775" name="Group 15"/>
            <p:cNvGrpSpPr>
              <a:grpSpLocks/>
            </p:cNvGrpSpPr>
            <p:nvPr/>
          </p:nvGrpSpPr>
          <p:grpSpPr bwMode="auto">
            <a:xfrm>
              <a:off x="3456" y="1552"/>
              <a:ext cx="2112" cy="224"/>
              <a:chOff x="2928" y="1984"/>
              <a:chExt cx="2640" cy="224"/>
            </a:xfrm>
          </p:grpSpPr>
          <p:sp>
            <p:nvSpPr>
              <p:cNvPr id="629776" name="Line 16"/>
              <p:cNvSpPr>
                <a:spLocks noChangeShapeType="1"/>
              </p:cNvSpPr>
              <p:nvPr/>
            </p:nvSpPr>
            <p:spPr bwMode="auto">
              <a:xfrm>
                <a:off x="2928" y="1984"/>
                <a:ext cx="2640" cy="0"/>
              </a:xfrm>
              <a:prstGeom prst="line">
                <a:avLst/>
              </a:prstGeom>
              <a:noFill/>
              <a:ln w="12700">
                <a:solidFill>
                  <a:schemeClr val="tx1"/>
                </a:solidFill>
                <a:round/>
                <a:headEnd/>
                <a:tailEnd/>
              </a:ln>
              <a:effectLst/>
            </p:spPr>
            <p:txBody>
              <a:bodyPr wrap="none" anchor="ctr"/>
              <a:lstStyle/>
              <a:p>
                <a:endParaRPr lang="zh-CN" altLang="en-US"/>
              </a:p>
            </p:txBody>
          </p:sp>
          <p:sp>
            <p:nvSpPr>
              <p:cNvPr id="629777" name="Line 17"/>
              <p:cNvSpPr>
                <a:spLocks noChangeShapeType="1"/>
              </p:cNvSpPr>
              <p:nvPr/>
            </p:nvSpPr>
            <p:spPr bwMode="auto">
              <a:xfrm>
                <a:off x="2928" y="2208"/>
                <a:ext cx="2640" cy="0"/>
              </a:xfrm>
              <a:prstGeom prst="line">
                <a:avLst/>
              </a:prstGeom>
              <a:noFill/>
              <a:ln w="12700">
                <a:solidFill>
                  <a:schemeClr val="tx1"/>
                </a:solidFill>
                <a:round/>
                <a:headEnd/>
                <a:tailEnd/>
              </a:ln>
              <a:effectLst/>
            </p:spPr>
            <p:txBody>
              <a:bodyPr wrap="none" anchor="ctr"/>
              <a:lstStyle/>
              <a:p>
                <a:endParaRPr lang="zh-CN" altLang="en-US"/>
              </a:p>
            </p:txBody>
          </p:sp>
        </p:grpSp>
        <p:sp>
          <p:nvSpPr>
            <p:cNvPr id="629778" name="Line 18"/>
            <p:cNvSpPr>
              <a:spLocks noChangeShapeType="1"/>
            </p:cNvSpPr>
            <p:nvPr/>
          </p:nvSpPr>
          <p:spPr bwMode="auto">
            <a:xfrm>
              <a:off x="4512" y="1552"/>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629779" name="Line 19"/>
            <p:cNvSpPr>
              <a:spLocks noChangeShapeType="1"/>
            </p:cNvSpPr>
            <p:nvPr/>
          </p:nvSpPr>
          <p:spPr bwMode="auto">
            <a:xfrm>
              <a:off x="5568" y="1552"/>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629780" name="Line 20"/>
            <p:cNvSpPr>
              <a:spLocks noChangeShapeType="1"/>
            </p:cNvSpPr>
            <p:nvPr/>
          </p:nvSpPr>
          <p:spPr bwMode="auto">
            <a:xfrm>
              <a:off x="5040" y="1552"/>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629781" name="Text Box 21"/>
            <p:cNvSpPr txBox="1">
              <a:spLocks noChangeArrowheads="1"/>
            </p:cNvSpPr>
            <p:nvPr/>
          </p:nvSpPr>
          <p:spPr bwMode="auto">
            <a:xfrm>
              <a:off x="2688" y="1499"/>
              <a:ext cx="738" cy="288"/>
            </a:xfrm>
            <a:prstGeom prst="rect">
              <a:avLst/>
            </a:prstGeom>
            <a:noFill/>
            <a:ln w="9525">
              <a:noFill/>
              <a:miter lim="800000"/>
              <a:headEnd/>
              <a:tailEnd/>
            </a:ln>
            <a:effectLst/>
          </p:spPr>
          <p:txBody>
            <a:bodyPr wrap="none">
              <a:spAutoFit/>
            </a:bodyPr>
            <a:lstStyle/>
            <a:p>
              <a:pPr algn="l"/>
              <a:r>
                <a:rPr lang="en-US" altLang="zh-CN" sz="2000"/>
                <a:t>derived</a:t>
              </a:r>
              <a:r>
                <a:rPr lang="en-US" altLang="zh-CN" sz="1800" b="1"/>
                <a:t> </a:t>
              </a:r>
              <a:r>
                <a:rPr lang="en-US" altLang="zh-CN" b="1">
                  <a:solidFill>
                    <a:srgbClr val="0000FF"/>
                  </a:solidFill>
                  <a:effectLst>
                    <a:outerShdw blurRad="38100" dist="38100" dir="2700000" algn="tl">
                      <a:srgbClr val="000000"/>
                    </a:outerShdw>
                  </a:effectLst>
                </a:rPr>
                <a:t>d</a:t>
              </a:r>
            </a:p>
          </p:txBody>
        </p:sp>
      </p:grpSp>
      <p:sp>
        <p:nvSpPr>
          <p:cNvPr id="629782" name="Text Box 22"/>
          <p:cNvSpPr txBox="1">
            <a:spLocks noChangeArrowheads="1"/>
          </p:cNvSpPr>
          <p:nvPr/>
        </p:nvSpPr>
        <p:spPr bwMode="auto">
          <a:xfrm>
            <a:off x="4648200" y="1722438"/>
            <a:ext cx="4191000" cy="406400"/>
          </a:xfrm>
          <a:prstGeom prst="rect">
            <a:avLst/>
          </a:prstGeom>
          <a:solidFill>
            <a:srgbClr val="CCECFF"/>
          </a:solidFill>
          <a:ln w="9525">
            <a:solidFill>
              <a:schemeClr val="tx1"/>
            </a:solidFill>
            <a:prstDash val="dash"/>
            <a:miter lim="800000"/>
            <a:headEnd/>
            <a:tailEnd/>
          </a:ln>
          <a:effectLst/>
        </p:spPr>
        <p:txBody>
          <a:bodyPr>
            <a:spAutoFit/>
          </a:bodyPr>
          <a:lstStyle/>
          <a:p>
            <a:pPr algn="l"/>
            <a:r>
              <a:rPr lang="en-US" altLang="zh-CN" sz="2000"/>
              <a:t>derived 	   a            b	 </a:t>
            </a:r>
            <a:r>
              <a:rPr lang="en-US" altLang="zh-CN" sz="2000">
                <a:solidFill>
                  <a:srgbClr val="FF0000"/>
                </a:solidFill>
                <a:effectLst>
                  <a:outerShdw blurRad="38100" dist="38100" dir="2700000" algn="tl">
                    <a:srgbClr val="000000"/>
                  </a:outerShdw>
                </a:effectLst>
              </a:rPr>
              <a:t>b	</a:t>
            </a:r>
            <a:r>
              <a:rPr lang="en-US" altLang="zh-CN" sz="2000">
                <a:solidFill>
                  <a:srgbClr val="006600"/>
                </a:solidFill>
                <a:effectLst>
                  <a:outerShdw blurRad="38100" dist="38100" dir="2700000" algn="tl">
                    <a:srgbClr val="000000"/>
                  </a:outerShdw>
                </a:effectLst>
              </a:rPr>
              <a:t>c</a:t>
            </a:r>
            <a:r>
              <a:rPr lang="en-US" altLang="zh-CN" sz="2000"/>
              <a:t> </a:t>
            </a:r>
          </a:p>
        </p:txBody>
      </p:sp>
      <p:sp>
        <p:nvSpPr>
          <p:cNvPr id="629784" name="Text Box 24"/>
          <p:cNvSpPr txBox="1">
            <a:spLocks noChangeArrowheads="1"/>
          </p:cNvSpPr>
          <p:nvPr/>
        </p:nvSpPr>
        <p:spPr bwMode="auto">
          <a:xfrm>
            <a:off x="3879850" y="3841750"/>
            <a:ext cx="4883150" cy="1433513"/>
          </a:xfrm>
          <a:prstGeom prst="rect">
            <a:avLst/>
          </a:prstGeom>
          <a:solidFill>
            <a:srgbClr val="FFCCFF"/>
          </a:solidFill>
          <a:ln w="9525">
            <a:noFill/>
            <a:miter lim="800000"/>
            <a:headEnd/>
            <a:tailEnd/>
          </a:ln>
          <a:effectLst>
            <a:outerShdw dist="107763" dir="18900000" algn="ctr" rotWithShape="0">
              <a:schemeClr val="bg2"/>
            </a:outerShdw>
          </a:effectLst>
        </p:spPr>
        <p:txBody>
          <a:bodyPr>
            <a:spAutoFit/>
          </a:bodyPr>
          <a:lstStyle/>
          <a:p>
            <a:pPr algn="l">
              <a:lnSpc>
                <a:spcPct val="190000"/>
              </a:lnSpc>
              <a:buClr>
                <a:srgbClr val="FF0000"/>
              </a:buClr>
              <a:buFont typeface="Wingdings" pitchFamily="2" charset="2"/>
              <a:buChar char="Ø"/>
            </a:pPr>
            <a:r>
              <a:rPr lang="zh-CN" altLang="en-US" sz="2000" b="1">
                <a:ea typeface="Arial Unicode MS" pitchFamily="34" charset="-122"/>
                <a:cs typeface="Arial Unicode MS" pitchFamily="34" charset="-122"/>
              </a:rPr>
              <a:t>基类成员的作用域延伸到所有派生类</a:t>
            </a:r>
          </a:p>
          <a:p>
            <a:pPr algn="l">
              <a:lnSpc>
                <a:spcPct val="250000"/>
              </a:lnSpc>
              <a:buClr>
                <a:srgbClr val="FF0000"/>
              </a:buClr>
              <a:buFont typeface="Wingdings" pitchFamily="2" charset="2"/>
              <a:buChar char="Ø"/>
            </a:pPr>
            <a:r>
              <a:rPr lang="zh-CN" altLang="en-US" sz="2000" b="1">
                <a:ea typeface="Arial Unicode MS" pitchFamily="34" charset="-122"/>
                <a:cs typeface="Arial Unicode MS" pitchFamily="34" charset="-122"/>
              </a:rPr>
              <a:t>派生类的重名成员屏蔽基类的同名成员</a:t>
            </a:r>
          </a:p>
        </p:txBody>
      </p:sp>
      <p:sp>
        <p:nvSpPr>
          <p:cNvPr id="629785" name="Rectangle 25"/>
          <p:cNvSpPr>
            <a:spLocks noChangeArrowheads="1"/>
          </p:cNvSpPr>
          <p:nvPr/>
        </p:nvSpPr>
        <p:spPr bwMode="auto">
          <a:xfrm>
            <a:off x="695325" y="412750"/>
            <a:ext cx="2317750" cy="457200"/>
          </a:xfrm>
          <a:prstGeom prst="rect">
            <a:avLst/>
          </a:prstGeom>
          <a:noFill/>
          <a:ln w="9525">
            <a:noFill/>
            <a:miter lim="800000"/>
            <a:headEnd/>
            <a:tailEnd/>
          </a:ln>
          <a:effectLst/>
        </p:spPr>
        <p:txBody>
          <a:bodyPr wrap="none">
            <a:spAutoFit/>
          </a:bodyPr>
          <a:lstStyle/>
          <a:p>
            <a:r>
              <a:rPr lang="en-US" altLang="zh-CN" b="1" i="1">
                <a:solidFill>
                  <a:srgbClr val="008000"/>
                </a:solidFill>
                <a:latin typeface="楷体_GB2312" pitchFamily="49" charset="-122"/>
              </a:rPr>
              <a:t>1.</a:t>
            </a:r>
            <a:r>
              <a:rPr lang="zh-CN" altLang="en-US" b="1" i="1">
                <a:solidFill>
                  <a:srgbClr val="008000"/>
                </a:solidFill>
                <a:latin typeface="楷体_GB2312" pitchFamily="49" charset="-122"/>
              </a:rPr>
              <a:t>重名数据成员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629784"/>
                                        </p:tgtEl>
                                        <p:attrNameLst>
                                          <p:attrName>style.visibility</p:attrName>
                                        </p:attrNameLst>
                                      </p:cBhvr>
                                      <p:to>
                                        <p:strVal val="visible"/>
                                      </p:to>
                                    </p:set>
                                    <p:animEffect transition="in" filter="checkerboard(across)">
                                      <p:cBhvr>
                                        <p:cTn id="7" dur="500"/>
                                        <p:tgtEl>
                                          <p:spTgt spid="6297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9784"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Text Box 2"/>
          <p:cNvSpPr txBox="1">
            <a:spLocks noChangeArrowheads="1"/>
          </p:cNvSpPr>
          <p:nvPr/>
        </p:nvSpPr>
        <p:spPr bwMode="auto">
          <a:xfrm>
            <a:off x="838200" y="265113"/>
            <a:ext cx="7086600" cy="6164262"/>
          </a:xfrm>
          <a:prstGeom prst="rect">
            <a:avLst/>
          </a:prstGeom>
          <a:noFill/>
          <a:ln w="9525">
            <a:noFill/>
            <a:miter lim="800000"/>
            <a:headEnd/>
            <a:tailEnd/>
          </a:ln>
          <a:effectLst/>
        </p:spPr>
        <p:txBody>
          <a:bodyPr>
            <a:spAutoFit/>
          </a:bodyPr>
          <a:lstStyle/>
          <a:p>
            <a:pPr algn="just">
              <a:buClr>
                <a:schemeClr val="accent2"/>
              </a:buClr>
              <a:buFont typeface="Wingdings" pitchFamily="2" charset="2"/>
              <a:buNone/>
            </a:pPr>
            <a:r>
              <a:rPr lang="en-US" altLang="zh-CN" sz="1800" dirty="0"/>
              <a:t>#include&lt;</a:t>
            </a:r>
            <a:r>
              <a:rPr lang="en-US" altLang="zh-CN" sz="1800" dirty="0" err="1"/>
              <a:t>iostream</a:t>
            </a:r>
            <a:r>
              <a:rPr lang="en-US" altLang="zh-CN" sz="1800" dirty="0"/>
              <a:t>&gt;	</a:t>
            </a:r>
            <a:r>
              <a:rPr lang="en-US" altLang="zh-CN" sz="2000" b="1" i="1" dirty="0">
                <a:solidFill>
                  <a:schemeClr val="folHlink"/>
                </a:solidFill>
              </a:rPr>
              <a:t>//</a:t>
            </a:r>
            <a:r>
              <a:rPr lang="zh-CN" altLang="en-US" sz="2000" b="1" i="1" dirty="0">
                <a:solidFill>
                  <a:schemeClr val="folHlink"/>
                </a:solidFill>
              </a:rPr>
              <a:t>例</a:t>
            </a:r>
            <a:r>
              <a:rPr lang="en-US" altLang="zh-CN" sz="2000" b="1" i="1" dirty="0">
                <a:solidFill>
                  <a:schemeClr val="folHlink"/>
                </a:solidFill>
              </a:rPr>
              <a:t>8-4</a:t>
            </a:r>
            <a:endParaRPr lang="en-US" altLang="zh-CN" sz="1800" dirty="0"/>
          </a:p>
          <a:p>
            <a:pPr algn="just">
              <a:buClr>
                <a:schemeClr val="accent2"/>
              </a:buClr>
              <a:buFont typeface="Wingdings" pitchFamily="2" charset="2"/>
              <a:buNone/>
            </a:pPr>
            <a:r>
              <a:rPr lang="en-US" altLang="zh-CN" sz="1800" dirty="0"/>
              <a:t>using namespace </a:t>
            </a:r>
            <a:r>
              <a:rPr lang="en-US" altLang="zh-CN" sz="1800" dirty="0" err="1"/>
              <a:t>std</a:t>
            </a:r>
            <a:r>
              <a:rPr lang="en-US" altLang="zh-CN" sz="1800" dirty="0"/>
              <a:t> ;</a:t>
            </a:r>
          </a:p>
          <a:p>
            <a:pPr algn="just">
              <a:buClr>
                <a:schemeClr val="accent2"/>
              </a:buClr>
              <a:buFont typeface="Wingdings" pitchFamily="2" charset="2"/>
              <a:buNone/>
            </a:pPr>
            <a:r>
              <a:rPr lang="en-US" altLang="zh-CN" sz="1800" dirty="0"/>
              <a:t>class A</a:t>
            </a:r>
          </a:p>
          <a:p>
            <a:pPr algn="just">
              <a:buClr>
                <a:schemeClr val="accent2"/>
              </a:buClr>
              <a:buFont typeface="Wingdings" pitchFamily="2" charset="2"/>
              <a:buNone/>
            </a:pPr>
            <a:r>
              <a:rPr lang="en-US" altLang="zh-CN" sz="1800" dirty="0"/>
              <a:t>{ public:	  </a:t>
            </a:r>
          </a:p>
          <a:p>
            <a:pPr algn="just">
              <a:buClr>
                <a:schemeClr val="accent2"/>
              </a:buClr>
              <a:buFont typeface="Wingdings" pitchFamily="2" charset="2"/>
              <a:buNone/>
            </a:pPr>
            <a:r>
              <a:rPr lang="en-US" altLang="zh-CN" sz="1800" dirty="0"/>
              <a:t>       </a:t>
            </a:r>
            <a:r>
              <a:rPr lang="en-US" altLang="zh-CN" sz="1800" dirty="0" err="1"/>
              <a:t>int</a:t>
            </a:r>
            <a:r>
              <a:rPr lang="en-US" altLang="zh-CN" sz="1800" dirty="0"/>
              <a:t> a1, a2 ;</a:t>
            </a:r>
          </a:p>
          <a:p>
            <a:pPr algn="just">
              <a:buClr>
                <a:schemeClr val="accent2"/>
              </a:buClr>
              <a:buFont typeface="Wingdings" pitchFamily="2" charset="2"/>
              <a:buNone/>
            </a:pPr>
            <a:r>
              <a:rPr lang="en-US" altLang="zh-CN" sz="1800" dirty="0"/>
              <a:t>      A( </a:t>
            </a:r>
            <a:r>
              <a:rPr lang="en-US" altLang="zh-CN" sz="1800" dirty="0" err="1"/>
              <a:t>int</a:t>
            </a:r>
            <a:r>
              <a:rPr lang="en-US" altLang="zh-CN" sz="1800" dirty="0"/>
              <a:t> i1=0, </a:t>
            </a:r>
            <a:r>
              <a:rPr lang="en-US" altLang="zh-CN" sz="1800" dirty="0" err="1"/>
              <a:t>int</a:t>
            </a:r>
            <a:r>
              <a:rPr lang="en-US" altLang="zh-CN" sz="1800" dirty="0"/>
              <a:t> i2=0 ) { a1 = i1; a2 = i2; }</a:t>
            </a:r>
          </a:p>
          <a:p>
            <a:pPr algn="just">
              <a:buClr>
                <a:schemeClr val="accent2"/>
              </a:buClr>
              <a:buFont typeface="Wingdings" pitchFamily="2" charset="2"/>
              <a:buNone/>
            </a:pPr>
            <a:r>
              <a:rPr lang="en-US" altLang="zh-CN" sz="1800" dirty="0"/>
              <a:t>      void print() </a:t>
            </a:r>
          </a:p>
          <a:p>
            <a:pPr algn="just">
              <a:buClr>
                <a:schemeClr val="accent2"/>
              </a:buClr>
              <a:buFont typeface="Wingdings" pitchFamily="2" charset="2"/>
              <a:buNone/>
            </a:pPr>
            <a:r>
              <a:rPr lang="en-US" altLang="zh-CN" sz="1800" dirty="0"/>
              <a:t>         { </a:t>
            </a:r>
            <a:r>
              <a:rPr lang="en-US" altLang="zh-CN" sz="1800" dirty="0" err="1"/>
              <a:t>cout</a:t>
            </a:r>
            <a:r>
              <a:rPr lang="en-US" altLang="zh-CN" sz="1800" dirty="0"/>
              <a:t> &lt;&lt; "a1=" &lt;&lt; a1 &lt;&lt; '\t' &lt;&lt; "a2=" &lt;&lt; a2 &lt;&lt; </a:t>
            </a:r>
            <a:r>
              <a:rPr lang="en-US" altLang="zh-CN" sz="1800" dirty="0" err="1"/>
              <a:t>endl</a:t>
            </a:r>
            <a:r>
              <a:rPr lang="en-US" altLang="zh-CN" sz="1800" dirty="0"/>
              <a:t> ; }</a:t>
            </a:r>
          </a:p>
          <a:p>
            <a:pPr algn="just">
              <a:buClr>
                <a:schemeClr val="accent2"/>
              </a:buClr>
              <a:buFont typeface="Wingdings" pitchFamily="2" charset="2"/>
              <a:buNone/>
            </a:pPr>
            <a:r>
              <a:rPr lang="en-US" altLang="zh-CN" sz="1800" dirty="0"/>
              <a:t>};</a:t>
            </a:r>
          </a:p>
          <a:p>
            <a:pPr algn="just">
              <a:buClr>
                <a:schemeClr val="accent2"/>
              </a:buClr>
              <a:buFont typeface="Wingdings" pitchFamily="2" charset="2"/>
              <a:buNone/>
            </a:pPr>
            <a:r>
              <a:rPr lang="en-US" altLang="zh-CN" sz="1800" dirty="0"/>
              <a:t>class B : public A</a:t>
            </a:r>
          </a:p>
          <a:p>
            <a:pPr algn="just">
              <a:buClr>
                <a:schemeClr val="accent2"/>
              </a:buClr>
              <a:buFont typeface="Wingdings" pitchFamily="2" charset="2"/>
              <a:buNone/>
            </a:pPr>
            <a:r>
              <a:rPr lang="en-US" altLang="zh-CN" sz="1800" dirty="0"/>
              <a:t>{ public:	</a:t>
            </a:r>
          </a:p>
          <a:p>
            <a:pPr algn="just">
              <a:buClr>
                <a:schemeClr val="accent2"/>
              </a:buClr>
              <a:buFont typeface="Wingdings" pitchFamily="2" charset="2"/>
              <a:buNone/>
            </a:pPr>
            <a:r>
              <a:rPr lang="en-US" altLang="zh-CN" sz="1800" dirty="0"/>
              <a:t>       </a:t>
            </a:r>
            <a:r>
              <a:rPr lang="en-US" altLang="zh-CN" sz="1800" dirty="0" err="1"/>
              <a:t>int</a:t>
            </a:r>
            <a:r>
              <a:rPr lang="en-US" altLang="zh-CN" sz="1800" dirty="0"/>
              <a:t> b1, b2 ;</a:t>
            </a:r>
          </a:p>
          <a:p>
            <a:pPr algn="just">
              <a:buClr>
                <a:schemeClr val="accent2"/>
              </a:buClr>
              <a:buFont typeface="Wingdings" pitchFamily="2" charset="2"/>
              <a:buNone/>
            </a:pPr>
            <a:r>
              <a:rPr lang="en-US" altLang="zh-CN" sz="1800" dirty="0"/>
              <a:t>       B( </a:t>
            </a:r>
            <a:r>
              <a:rPr lang="en-US" altLang="zh-CN" sz="1800" dirty="0" err="1"/>
              <a:t>int</a:t>
            </a:r>
            <a:r>
              <a:rPr lang="en-US" altLang="zh-CN" sz="1800" dirty="0"/>
              <a:t> j1=1, </a:t>
            </a:r>
            <a:r>
              <a:rPr lang="en-US" altLang="zh-CN" sz="1800" dirty="0" err="1"/>
              <a:t>int</a:t>
            </a:r>
            <a:r>
              <a:rPr lang="en-US" altLang="zh-CN" sz="1800" dirty="0"/>
              <a:t> j2=1 ) { b1 = j1; b2 = j2; }</a:t>
            </a:r>
          </a:p>
          <a:p>
            <a:pPr algn="just">
              <a:buClr>
                <a:schemeClr val="accent2"/>
              </a:buClr>
              <a:buFont typeface="Wingdings" pitchFamily="2" charset="2"/>
              <a:buNone/>
            </a:pPr>
            <a:r>
              <a:rPr lang="en-US" altLang="zh-CN" sz="1800" dirty="0"/>
              <a:t>       void print()		</a:t>
            </a:r>
            <a:r>
              <a:rPr lang="en-US" altLang="zh-CN" sz="1800" b="1" i="1" dirty="0">
                <a:solidFill>
                  <a:srgbClr val="008000"/>
                </a:solidFill>
              </a:rPr>
              <a:t>//</a:t>
            </a:r>
            <a:r>
              <a:rPr lang="zh-CN" altLang="en-US" sz="1800" b="1" i="1" dirty="0">
                <a:solidFill>
                  <a:srgbClr val="008000"/>
                </a:solidFill>
              </a:rPr>
              <a:t>定义同名函数</a:t>
            </a:r>
          </a:p>
          <a:p>
            <a:pPr algn="just">
              <a:buClr>
                <a:schemeClr val="accent2"/>
              </a:buClr>
              <a:buFont typeface="Wingdings" pitchFamily="2" charset="2"/>
              <a:buNone/>
            </a:pPr>
            <a:r>
              <a:rPr lang="zh-CN" altLang="en-US" sz="1800" dirty="0"/>
              <a:t>         </a:t>
            </a:r>
            <a:r>
              <a:rPr lang="en-US" altLang="zh-CN" sz="1800" dirty="0"/>
              <a:t>{ </a:t>
            </a:r>
            <a:r>
              <a:rPr lang="en-US" altLang="zh-CN" sz="1800" dirty="0" err="1"/>
              <a:t>cout</a:t>
            </a:r>
            <a:r>
              <a:rPr lang="en-US" altLang="zh-CN" sz="1800" dirty="0"/>
              <a:t> &lt;&lt; "b1=" &lt;&lt; b1 &lt;&lt; '\t' &lt;&lt; "b2=" &lt;&lt; b2 &lt;&lt; </a:t>
            </a:r>
            <a:r>
              <a:rPr lang="en-US" altLang="zh-CN" sz="1800" dirty="0" err="1"/>
              <a:t>endl</a:t>
            </a:r>
            <a:r>
              <a:rPr lang="en-US" altLang="zh-CN" sz="1800" dirty="0"/>
              <a:t> ; }</a:t>
            </a:r>
          </a:p>
          <a:p>
            <a:pPr algn="just">
              <a:buClr>
                <a:schemeClr val="accent2"/>
              </a:buClr>
              <a:buFont typeface="Wingdings" pitchFamily="2" charset="2"/>
              <a:buNone/>
            </a:pPr>
            <a:r>
              <a:rPr lang="en-US" altLang="zh-CN" sz="1800" dirty="0"/>
              <a:t>      void </a:t>
            </a:r>
            <a:r>
              <a:rPr lang="en-US" altLang="zh-CN" sz="1800" dirty="0" err="1"/>
              <a:t>printAB</a:t>
            </a:r>
            <a:r>
              <a:rPr lang="en-US" altLang="zh-CN" sz="1800" dirty="0"/>
              <a:t>()</a:t>
            </a:r>
          </a:p>
          <a:p>
            <a:pPr algn="just">
              <a:buClr>
                <a:schemeClr val="accent2"/>
              </a:buClr>
              <a:buFont typeface="Wingdings" pitchFamily="2" charset="2"/>
              <a:buNone/>
            </a:pPr>
            <a:r>
              <a:rPr lang="en-US" altLang="zh-CN" sz="1800" dirty="0"/>
              <a:t>        { A::print() ;		</a:t>
            </a:r>
            <a:r>
              <a:rPr lang="en-US" altLang="zh-CN" sz="1800" b="1" i="1" dirty="0">
                <a:solidFill>
                  <a:srgbClr val="008000"/>
                </a:solidFill>
              </a:rPr>
              <a:t>//</a:t>
            </a:r>
            <a:r>
              <a:rPr lang="zh-CN" altLang="en-US" sz="1800" b="1" i="1" dirty="0">
                <a:solidFill>
                  <a:srgbClr val="008000"/>
                </a:solidFill>
              </a:rPr>
              <a:t>派生类对象调用基类版本同名成员函数</a:t>
            </a:r>
          </a:p>
          <a:p>
            <a:pPr algn="just">
              <a:buClr>
                <a:schemeClr val="accent2"/>
              </a:buClr>
              <a:buFont typeface="Wingdings" pitchFamily="2" charset="2"/>
              <a:buNone/>
            </a:pPr>
            <a:r>
              <a:rPr lang="zh-CN" altLang="en-US" sz="1800" dirty="0"/>
              <a:t>           </a:t>
            </a:r>
            <a:r>
              <a:rPr lang="en-US" altLang="zh-CN" sz="1800" dirty="0"/>
              <a:t>print() ;		</a:t>
            </a:r>
            <a:r>
              <a:rPr lang="en-US" altLang="zh-CN" sz="1800" b="1" i="1" dirty="0">
                <a:solidFill>
                  <a:srgbClr val="008000"/>
                </a:solidFill>
              </a:rPr>
              <a:t>//</a:t>
            </a:r>
            <a:r>
              <a:rPr lang="zh-CN" altLang="en-US" sz="1800" b="1" i="1" dirty="0">
                <a:solidFill>
                  <a:srgbClr val="008000"/>
                </a:solidFill>
              </a:rPr>
              <a:t>派生类对象调用自身的成员函数</a:t>
            </a:r>
          </a:p>
          <a:p>
            <a:pPr algn="just">
              <a:buClr>
                <a:schemeClr val="accent2"/>
              </a:buClr>
              <a:buFont typeface="Wingdings" pitchFamily="2" charset="2"/>
              <a:buNone/>
            </a:pPr>
            <a:r>
              <a:rPr lang="zh-CN" altLang="en-US" sz="1800" dirty="0"/>
              <a:t>       </a:t>
            </a:r>
            <a:r>
              <a:rPr lang="en-US" altLang="zh-CN" sz="1800" dirty="0"/>
              <a:t>}</a:t>
            </a:r>
          </a:p>
          <a:p>
            <a:pPr algn="just">
              <a:buClr>
                <a:schemeClr val="accent2"/>
              </a:buClr>
              <a:buFont typeface="Wingdings" pitchFamily="2" charset="2"/>
              <a:buNone/>
            </a:pPr>
            <a:r>
              <a:rPr lang="en-US" altLang="zh-CN" sz="1800" dirty="0"/>
              <a:t>};</a:t>
            </a:r>
          </a:p>
          <a:p>
            <a:pPr algn="just">
              <a:buClr>
                <a:schemeClr val="accent2"/>
              </a:buClr>
              <a:buFont typeface="Wingdings" pitchFamily="2" charset="2"/>
              <a:buNone/>
            </a:pPr>
            <a:r>
              <a:rPr lang="en-US" altLang="zh-CN" sz="1800" dirty="0" err="1"/>
              <a:t>int</a:t>
            </a:r>
            <a:r>
              <a:rPr lang="en-US" altLang="zh-CN" sz="1800" dirty="0"/>
              <a:t> main()</a:t>
            </a:r>
          </a:p>
          <a:p>
            <a:pPr algn="just">
              <a:buClr>
                <a:schemeClr val="accent2"/>
              </a:buClr>
              <a:buFont typeface="Wingdings" pitchFamily="2" charset="2"/>
              <a:buNone/>
            </a:pPr>
            <a:r>
              <a:rPr lang="en-US" altLang="zh-CN" sz="1800" dirty="0"/>
              <a:t>{ B  </a:t>
            </a:r>
            <a:r>
              <a:rPr lang="en-US" altLang="zh-CN" sz="1800" dirty="0" err="1"/>
              <a:t>b</a:t>
            </a:r>
            <a:r>
              <a:rPr lang="en-US" altLang="zh-CN" sz="1800" dirty="0"/>
              <a:t> ;        </a:t>
            </a:r>
            <a:r>
              <a:rPr lang="en-US" altLang="zh-CN" sz="1800" dirty="0" err="1"/>
              <a:t>b.A</a:t>
            </a:r>
            <a:r>
              <a:rPr lang="en-US" altLang="zh-CN" sz="1800" dirty="0"/>
              <a:t>::print();	</a:t>
            </a:r>
            <a:r>
              <a:rPr lang="en-US" altLang="zh-CN" sz="1800" dirty="0" err="1"/>
              <a:t>b.printAB</a:t>
            </a:r>
            <a:r>
              <a:rPr lang="en-US" altLang="zh-CN" sz="1800" dirty="0"/>
              <a:t>();  }</a:t>
            </a:r>
          </a:p>
        </p:txBody>
      </p:sp>
      <p:sp>
        <p:nvSpPr>
          <p:cNvPr id="630787" name="Rectangle 3"/>
          <p:cNvSpPr>
            <a:spLocks noGrp="1" noChangeArrowheads="1"/>
          </p:cNvSpPr>
          <p:nvPr>
            <p:ph type="title" idx="4294967295"/>
          </p:nvPr>
        </p:nvSpPr>
        <p:spPr>
          <a:xfrm flipV="1">
            <a:off x="7639050" y="60325"/>
            <a:ext cx="1504950" cy="200025"/>
          </a:xfrm>
          <a:prstGeom prst="rect">
            <a:avLst/>
          </a:prstGeom>
        </p:spPr>
        <p:txBody>
          <a:bodyPr/>
          <a:lstStyle/>
          <a:p>
            <a:r>
              <a:rPr lang="en-US" altLang="zh-CN" sz="100" dirty="0">
                <a:solidFill>
                  <a:schemeClr val="bg1"/>
                </a:solidFill>
                <a:latin typeface="宋体" pitchFamily="2" charset="-122"/>
              </a:rPr>
              <a:t>8.2.2  </a:t>
            </a:r>
            <a:r>
              <a:rPr lang="zh-CN" altLang="en-US" sz="100" dirty="0">
                <a:solidFill>
                  <a:schemeClr val="bg1"/>
                </a:solidFill>
                <a:latin typeface="宋体" pitchFamily="2" charset="-122"/>
              </a:rPr>
              <a:t>重名成员</a:t>
            </a:r>
            <a:endParaRPr lang="zh-CN" altLang="en-US" sz="100" dirty="0">
              <a:solidFill>
                <a:schemeClr val="bg1"/>
              </a:solidFill>
            </a:endParaRPr>
          </a:p>
        </p:txBody>
      </p:sp>
      <p:sp>
        <p:nvSpPr>
          <p:cNvPr id="630805" name="Rectangle 21"/>
          <p:cNvSpPr>
            <a:spLocks noChangeArrowheads="1"/>
          </p:cNvSpPr>
          <p:nvPr/>
        </p:nvSpPr>
        <p:spPr bwMode="auto">
          <a:xfrm>
            <a:off x="6562725" y="304800"/>
            <a:ext cx="2317750" cy="457200"/>
          </a:xfrm>
          <a:prstGeom prst="rect">
            <a:avLst/>
          </a:prstGeom>
          <a:noFill/>
          <a:ln w="9525">
            <a:noFill/>
            <a:miter lim="800000"/>
            <a:headEnd/>
            <a:tailEnd/>
          </a:ln>
          <a:effectLst/>
        </p:spPr>
        <p:txBody>
          <a:bodyPr wrap="none">
            <a:spAutoFit/>
          </a:bodyPr>
          <a:lstStyle/>
          <a:p>
            <a:r>
              <a:rPr lang="en-US" altLang="zh-CN" b="1" i="1">
                <a:solidFill>
                  <a:srgbClr val="008000"/>
                </a:solidFill>
                <a:latin typeface="楷体_GB2312" pitchFamily="49" charset="-122"/>
              </a:rPr>
              <a:t>2.</a:t>
            </a:r>
            <a:r>
              <a:rPr lang="zh-CN" altLang="en-US" b="1" i="1">
                <a:solidFill>
                  <a:srgbClr val="008000"/>
                </a:solidFill>
                <a:latin typeface="楷体_GB2312" pitchFamily="49" charset="-122"/>
              </a:rPr>
              <a:t>重名成员函数</a:t>
            </a:r>
          </a:p>
        </p:txBody>
      </p:sp>
      <p:sp>
        <p:nvSpPr>
          <p:cNvPr id="630806" name="Rectangle 22"/>
          <p:cNvSpPr>
            <a:spLocks noChangeArrowheads="1"/>
          </p:cNvSpPr>
          <p:nvPr/>
        </p:nvSpPr>
        <p:spPr bwMode="auto">
          <a:xfrm>
            <a:off x="1219200" y="2051050"/>
            <a:ext cx="6553200" cy="549275"/>
          </a:xfrm>
          <a:prstGeom prst="rect">
            <a:avLst/>
          </a:prstGeom>
          <a:gradFill rotWithShape="0">
            <a:gsLst>
              <a:gs pos="0">
                <a:srgbClr val="FFFFFF"/>
              </a:gs>
              <a:gs pos="100000">
                <a:srgbClr val="C0C0C0"/>
              </a:gs>
            </a:gsLst>
            <a:lin ang="5400000" scaled="1"/>
          </a:gradFill>
          <a:ln w="9525">
            <a:noFill/>
            <a:miter lim="800000"/>
            <a:headEnd/>
            <a:tailEnd/>
          </a:ln>
          <a:effectLst>
            <a:outerShdw dist="63500" dir="3187806" algn="ctr" rotWithShape="0">
              <a:schemeClr val="bg2"/>
            </a:outerShdw>
          </a:effectLst>
        </p:spPr>
        <p:txBody>
          <a:bodyPr>
            <a:spAutoFit/>
          </a:bodyPr>
          <a:lstStyle/>
          <a:p>
            <a:pPr algn="l">
              <a:lnSpc>
                <a:spcPct val="50000"/>
              </a:lnSpc>
              <a:spcBef>
                <a:spcPct val="50000"/>
              </a:spcBef>
              <a:buClr>
                <a:schemeClr val="accent2"/>
              </a:buClr>
              <a:buFont typeface="Wingdings" pitchFamily="2" charset="2"/>
              <a:buNone/>
            </a:pPr>
            <a:r>
              <a:rPr lang="en-US" altLang="zh-CN" sz="2000" b="1">
                <a:solidFill>
                  <a:srgbClr val="0000FF"/>
                </a:solidFill>
                <a:effectLst>
                  <a:outerShdw blurRad="38100" dist="38100" dir="2700000" algn="tl">
                    <a:srgbClr val="000000"/>
                  </a:outerShdw>
                </a:effectLst>
              </a:rPr>
              <a:t>void print() </a:t>
            </a:r>
          </a:p>
          <a:p>
            <a:pPr algn="l">
              <a:lnSpc>
                <a:spcPct val="50000"/>
              </a:lnSpc>
              <a:spcBef>
                <a:spcPct val="50000"/>
              </a:spcBef>
              <a:buClr>
                <a:schemeClr val="accent2"/>
              </a:buClr>
              <a:buFont typeface="Wingdings" pitchFamily="2" charset="2"/>
              <a:buNone/>
            </a:pPr>
            <a:r>
              <a:rPr lang="en-US" altLang="zh-CN" sz="2000" b="1">
                <a:solidFill>
                  <a:srgbClr val="0000FF"/>
                </a:solidFill>
                <a:effectLst>
                  <a:outerShdw blurRad="38100" dist="38100" dir="2700000" algn="tl">
                    <a:srgbClr val="000000"/>
                  </a:outerShdw>
                </a:effectLst>
              </a:rPr>
              <a:t>  { cout &lt;&lt; "a1=" &lt;&lt; a1 &lt;&lt; '\t' &lt;&lt; "a2=" &lt;&lt; a2 &lt;&lt; endl ; }</a:t>
            </a:r>
          </a:p>
        </p:txBody>
      </p:sp>
      <p:sp>
        <p:nvSpPr>
          <p:cNvPr id="630807" name="Rectangle 23"/>
          <p:cNvSpPr>
            <a:spLocks noChangeArrowheads="1"/>
          </p:cNvSpPr>
          <p:nvPr/>
        </p:nvSpPr>
        <p:spPr bwMode="auto">
          <a:xfrm>
            <a:off x="1219200" y="3937000"/>
            <a:ext cx="6553200" cy="579438"/>
          </a:xfrm>
          <a:prstGeom prst="rect">
            <a:avLst/>
          </a:prstGeom>
          <a:gradFill rotWithShape="0">
            <a:gsLst>
              <a:gs pos="0">
                <a:srgbClr val="FFFFFF"/>
              </a:gs>
              <a:gs pos="100000">
                <a:srgbClr val="C0C0C0"/>
              </a:gs>
            </a:gsLst>
            <a:lin ang="5400000" scaled="1"/>
          </a:gradFill>
          <a:ln w="9525">
            <a:noFill/>
            <a:miter lim="800000"/>
            <a:headEnd/>
            <a:tailEnd/>
          </a:ln>
          <a:effectLst>
            <a:outerShdw dist="63500" dir="3187806" algn="ctr" rotWithShape="0">
              <a:schemeClr val="bg2"/>
            </a:outerShdw>
          </a:effectLst>
        </p:spPr>
        <p:txBody>
          <a:bodyPr>
            <a:spAutoFit/>
          </a:bodyPr>
          <a:lstStyle/>
          <a:p>
            <a:pPr algn="l">
              <a:lnSpc>
                <a:spcPct val="60000"/>
              </a:lnSpc>
              <a:spcBef>
                <a:spcPct val="50000"/>
              </a:spcBef>
              <a:buClr>
                <a:schemeClr val="accent2"/>
              </a:buClr>
              <a:buFont typeface="Wingdings" pitchFamily="2" charset="2"/>
              <a:buNone/>
            </a:pPr>
            <a:r>
              <a:rPr lang="en-US" altLang="zh-CN" sz="2000" b="1">
                <a:solidFill>
                  <a:schemeClr val="accent2"/>
                </a:solidFill>
                <a:effectLst>
                  <a:outerShdw blurRad="38100" dist="38100" dir="2700000" algn="tl">
                    <a:srgbClr val="000000"/>
                  </a:outerShdw>
                </a:effectLst>
              </a:rPr>
              <a:t>void print()</a:t>
            </a:r>
            <a:r>
              <a:rPr lang="en-US" altLang="zh-CN" sz="2000" b="1">
                <a:solidFill>
                  <a:schemeClr val="accent2"/>
                </a:solidFill>
              </a:rPr>
              <a:t>		</a:t>
            </a:r>
            <a:r>
              <a:rPr lang="en-US" altLang="zh-CN" sz="2000" b="1" i="1">
                <a:solidFill>
                  <a:srgbClr val="008000"/>
                </a:solidFill>
              </a:rPr>
              <a:t>//</a:t>
            </a:r>
            <a:r>
              <a:rPr lang="zh-CN" altLang="en-US" sz="2000" b="1" i="1">
                <a:solidFill>
                  <a:srgbClr val="008000"/>
                </a:solidFill>
              </a:rPr>
              <a:t>定义同名函数</a:t>
            </a:r>
          </a:p>
          <a:p>
            <a:pPr algn="l">
              <a:lnSpc>
                <a:spcPct val="50000"/>
              </a:lnSpc>
              <a:spcBef>
                <a:spcPct val="50000"/>
              </a:spcBef>
              <a:buClr>
                <a:schemeClr val="accent2"/>
              </a:buClr>
              <a:buFont typeface="Wingdings" pitchFamily="2" charset="2"/>
              <a:buNone/>
            </a:pPr>
            <a:r>
              <a:rPr lang="zh-CN" altLang="en-US" sz="2000" b="1">
                <a:solidFill>
                  <a:schemeClr val="accent2"/>
                </a:solidFill>
                <a:effectLst>
                  <a:outerShdw blurRad="38100" dist="38100" dir="2700000" algn="tl">
                    <a:srgbClr val="000000"/>
                  </a:outerShdw>
                </a:effectLst>
              </a:rPr>
              <a:t>  </a:t>
            </a:r>
            <a:r>
              <a:rPr lang="en-US" altLang="zh-CN" sz="2000" b="1">
                <a:solidFill>
                  <a:schemeClr val="accent2"/>
                </a:solidFill>
                <a:effectLst>
                  <a:outerShdw blurRad="38100" dist="38100" dir="2700000" algn="tl">
                    <a:srgbClr val="000000"/>
                  </a:outerShdw>
                </a:effectLst>
              </a:rPr>
              <a:t>{ cout &lt;&lt; "b1=" &lt;&lt; b1 &lt;&lt; '\t' &lt;&lt; "b2=" &lt;&lt; b2 &lt;&lt; endl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30805"/>
                                        </p:tgtEl>
                                        <p:attrNameLst>
                                          <p:attrName>style.visibility</p:attrName>
                                        </p:attrNameLst>
                                      </p:cBhvr>
                                      <p:to>
                                        <p:strVal val="visible"/>
                                      </p:to>
                                    </p:set>
                                    <p:animEffect transition="in" filter="checkerboard(across)">
                                      <p:cBhvr>
                                        <p:cTn id="7" dur="500"/>
                                        <p:tgtEl>
                                          <p:spTgt spid="63080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0786"/>
                                        </p:tgtEl>
                                        <p:attrNameLst>
                                          <p:attrName>style.visibility</p:attrName>
                                        </p:attrNameLst>
                                      </p:cBhvr>
                                      <p:to>
                                        <p:strVal val="visible"/>
                                      </p:to>
                                    </p:set>
                                    <p:animEffect transition="in" filter="blinds(horizontal)">
                                      <p:cBhvr>
                                        <p:cTn id="12" dur="500"/>
                                        <p:tgtEl>
                                          <p:spTgt spid="63078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30806"/>
                                        </p:tgtEl>
                                        <p:attrNameLst>
                                          <p:attrName>style.visibility</p:attrName>
                                        </p:attrNameLst>
                                      </p:cBhvr>
                                      <p:to>
                                        <p:strVal val="visible"/>
                                      </p:to>
                                    </p:set>
                                    <p:animEffect transition="in" filter="dissolve">
                                      <p:cBhvr>
                                        <p:cTn id="17" dur="500"/>
                                        <p:tgtEl>
                                          <p:spTgt spid="63080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30807"/>
                                        </p:tgtEl>
                                        <p:attrNameLst>
                                          <p:attrName>style.visibility</p:attrName>
                                        </p:attrNameLst>
                                      </p:cBhvr>
                                      <p:to>
                                        <p:strVal val="visible"/>
                                      </p:to>
                                    </p:set>
                                    <p:animEffect transition="in" filter="dissolve">
                                      <p:cBhvr>
                                        <p:cTn id="22" dur="500"/>
                                        <p:tgtEl>
                                          <p:spTgt spid="630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0786" grpId="0" autoUpdateAnimBg="0"/>
      <p:bldP spid="630805" grpId="0" autoUpdateAnimBg="0"/>
      <p:bldP spid="630806" grpId="0" animBg="1" autoUpdateAnimBg="0"/>
      <p:bldP spid="630807"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Text Box 2"/>
          <p:cNvSpPr txBox="1">
            <a:spLocks noChangeArrowheads="1"/>
          </p:cNvSpPr>
          <p:nvPr/>
        </p:nvSpPr>
        <p:spPr bwMode="auto">
          <a:xfrm>
            <a:off x="838200" y="265113"/>
            <a:ext cx="7086600" cy="6164262"/>
          </a:xfrm>
          <a:prstGeom prst="rect">
            <a:avLst/>
          </a:prstGeom>
          <a:noFill/>
          <a:ln w="9525">
            <a:noFill/>
            <a:miter lim="800000"/>
            <a:headEnd/>
            <a:tailEnd/>
          </a:ln>
          <a:effectLst/>
        </p:spPr>
        <p:txBody>
          <a:bodyPr>
            <a:spAutoFit/>
          </a:bodyPr>
          <a:lstStyle/>
          <a:p>
            <a:pPr algn="just">
              <a:buClr>
                <a:schemeClr val="accent2"/>
              </a:buClr>
              <a:buFont typeface="Wingdings" pitchFamily="2" charset="2"/>
              <a:buNone/>
            </a:pPr>
            <a:r>
              <a:rPr lang="en-US" altLang="zh-CN" sz="1800" dirty="0"/>
              <a:t>#include&lt;</a:t>
            </a:r>
            <a:r>
              <a:rPr lang="en-US" altLang="zh-CN" sz="1800" dirty="0" err="1"/>
              <a:t>iostream</a:t>
            </a:r>
            <a:r>
              <a:rPr lang="en-US" altLang="zh-CN" sz="1800" dirty="0"/>
              <a:t>&gt;	</a:t>
            </a:r>
            <a:r>
              <a:rPr lang="en-US" altLang="zh-CN" sz="2000" b="1" i="1" dirty="0">
                <a:solidFill>
                  <a:schemeClr val="folHlink"/>
                </a:solidFill>
              </a:rPr>
              <a:t>//</a:t>
            </a:r>
            <a:r>
              <a:rPr lang="zh-CN" altLang="en-US" sz="2000" b="1" i="1" dirty="0">
                <a:solidFill>
                  <a:schemeClr val="folHlink"/>
                </a:solidFill>
              </a:rPr>
              <a:t>例</a:t>
            </a:r>
            <a:r>
              <a:rPr lang="en-US" altLang="zh-CN" sz="2000" b="1" i="1" dirty="0">
                <a:solidFill>
                  <a:schemeClr val="folHlink"/>
                </a:solidFill>
              </a:rPr>
              <a:t>8-4</a:t>
            </a:r>
            <a:endParaRPr lang="en-US" altLang="zh-CN" sz="1800" dirty="0"/>
          </a:p>
          <a:p>
            <a:pPr algn="just">
              <a:buClr>
                <a:schemeClr val="accent2"/>
              </a:buClr>
              <a:buFont typeface="Wingdings" pitchFamily="2" charset="2"/>
              <a:buNone/>
            </a:pPr>
            <a:r>
              <a:rPr lang="en-US" altLang="zh-CN" sz="1800" dirty="0"/>
              <a:t>using namespace </a:t>
            </a:r>
            <a:r>
              <a:rPr lang="en-US" altLang="zh-CN" sz="1800" dirty="0" err="1"/>
              <a:t>std</a:t>
            </a:r>
            <a:r>
              <a:rPr lang="en-US" altLang="zh-CN" sz="1800" dirty="0"/>
              <a:t> ;</a:t>
            </a:r>
          </a:p>
          <a:p>
            <a:pPr algn="just">
              <a:buClr>
                <a:schemeClr val="accent2"/>
              </a:buClr>
              <a:buFont typeface="Wingdings" pitchFamily="2" charset="2"/>
              <a:buNone/>
            </a:pPr>
            <a:r>
              <a:rPr lang="en-US" altLang="zh-CN" sz="1800" dirty="0"/>
              <a:t>class A</a:t>
            </a:r>
          </a:p>
          <a:p>
            <a:pPr algn="just">
              <a:buClr>
                <a:schemeClr val="accent2"/>
              </a:buClr>
              <a:buFont typeface="Wingdings" pitchFamily="2" charset="2"/>
              <a:buNone/>
            </a:pPr>
            <a:r>
              <a:rPr lang="en-US" altLang="zh-CN" sz="1800" dirty="0"/>
              <a:t>{ public:	  </a:t>
            </a:r>
          </a:p>
          <a:p>
            <a:pPr algn="just">
              <a:buClr>
                <a:schemeClr val="accent2"/>
              </a:buClr>
              <a:buFont typeface="Wingdings" pitchFamily="2" charset="2"/>
              <a:buNone/>
            </a:pPr>
            <a:r>
              <a:rPr lang="en-US" altLang="zh-CN" sz="1800" dirty="0"/>
              <a:t>       </a:t>
            </a:r>
            <a:r>
              <a:rPr lang="en-US" altLang="zh-CN" sz="1800" dirty="0" err="1"/>
              <a:t>int</a:t>
            </a:r>
            <a:r>
              <a:rPr lang="en-US" altLang="zh-CN" sz="1800" dirty="0"/>
              <a:t> a1, a2 ;</a:t>
            </a:r>
          </a:p>
          <a:p>
            <a:pPr algn="just">
              <a:buClr>
                <a:schemeClr val="accent2"/>
              </a:buClr>
              <a:buFont typeface="Wingdings" pitchFamily="2" charset="2"/>
              <a:buNone/>
            </a:pPr>
            <a:r>
              <a:rPr lang="en-US" altLang="zh-CN" sz="1800" dirty="0"/>
              <a:t>      A( </a:t>
            </a:r>
            <a:r>
              <a:rPr lang="en-US" altLang="zh-CN" sz="1800" dirty="0" err="1"/>
              <a:t>int</a:t>
            </a:r>
            <a:r>
              <a:rPr lang="en-US" altLang="zh-CN" sz="1800" dirty="0"/>
              <a:t> i1=0, </a:t>
            </a:r>
            <a:r>
              <a:rPr lang="en-US" altLang="zh-CN" sz="1800" dirty="0" err="1"/>
              <a:t>int</a:t>
            </a:r>
            <a:r>
              <a:rPr lang="en-US" altLang="zh-CN" sz="1800" dirty="0"/>
              <a:t> i2=0 ) { a1 = i1; a2 = i2; }</a:t>
            </a:r>
          </a:p>
          <a:p>
            <a:pPr algn="just">
              <a:buClr>
                <a:schemeClr val="accent2"/>
              </a:buClr>
              <a:buFont typeface="Wingdings" pitchFamily="2" charset="2"/>
              <a:buNone/>
            </a:pPr>
            <a:r>
              <a:rPr lang="en-US" altLang="zh-CN" sz="1800" dirty="0"/>
              <a:t>      void print() </a:t>
            </a:r>
          </a:p>
          <a:p>
            <a:pPr algn="just">
              <a:buClr>
                <a:schemeClr val="accent2"/>
              </a:buClr>
              <a:buFont typeface="Wingdings" pitchFamily="2" charset="2"/>
              <a:buNone/>
            </a:pPr>
            <a:r>
              <a:rPr lang="en-US" altLang="zh-CN" sz="1800" dirty="0"/>
              <a:t>         { </a:t>
            </a:r>
            <a:r>
              <a:rPr lang="en-US" altLang="zh-CN" sz="1800" dirty="0" err="1"/>
              <a:t>cout</a:t>
            </a:r>
            <a:r>
              <a:rPr lang="en-US" altLang="zh-CN" sz="1800" dirty="0"/>
              <a:t> &lt;&lt; "a1=" &lt;&lt; a1 &lt;&lt; '\t' &lt;&lt; "a2=" &lt;&lt; a2 &lt;&lt; </a:t>
            </a:r>
            <a:r>
              <a:rPr lang="en-US" altLang="zh-CN" sz="1800" dirty="0" err="1"/>
              <a:t>endl</a:t>
            </a:r>
            <a:r>
              <a:rPr lang="en-US" altLang="zh-CN" sz="1800" dirty="0"/>
              <a:t> ; }</a:t>
            </a:r>
          </a:p>
          <a:p>
            <a:pPr algn="just">
              <a:buClr>
                <a:schemeClr val="accent2"/>
              </a:buClr>
              <a:buFont typeface="Wingdings" pitchFamily="2" charset="2"/>
              <a:buNone/>
            </a:pPr>
            <a:r>
              <a:rPr lang="en-US" altLang="zh-CN" sz="1800" dirty="0"/>
              <a:t>};</a:t>
            </a:r>
          </a:p>
          <a:p>
            <a:pPr algn="just">
              <a:buClr>
                <a:schemeClr val="accent2"/>
              </a:buClr>
              <a:buFont typeface="Wingdings" pitchFamily="2" charset="2"/>
              <a:buNone/>
            </a:pPr>
            <a:r>
              <a:rPr lang="en-US" altLang="zh-CN" sz="1800" dirty="0"/>
              <a:t>class B : public A</a:t>
            </a:r>
          </a:p>
          <a:p>
            <a:pPr algn="just">
              <a:buClr>
                <a:schemeClr val="accent2"/>
              </a:buClr>
              <a:buFont typeface="Wingdings" pitchFamily="2" charset="2"/>
              <a:buNone/>
            </a:pPr>
            <a:r>
              <a:rPr lang="en-US" altLang="zh-CN" sz="1800" dirty="0"/>
              <a:t>{ public:	</a:t>
            </a:r>
          </a:p>
          <a:p>
            <a:pPr algn="just">
              <a:buClr>
                <a:schemeClr val="accent2"/>
              </a:buClr>
              <a:buFont typeface="Wingdings" pitchFamily="2" charset="2"/>
              <a:buNone/>
            </a:pPr>
            <a:r>
              <a:rPr lang="en-US" altLang="zh-CN" sz="1800" dirty="0"/>
              <a:t>       </a:t>
            </a:r>
            <a:r>
              <a:rPr lang="en-US" altLang="zh-CN" sz="1800" dirty="0" err="1"/>
              <a:t>int</a:t>
            </a:r>
            <a:r>
              <a:rPr lang="en-US" altLang="zh-CN" sz="1800" dirty="0"/>
              <a:t> b1, b2 ;</a:t>
            </a:r>
          </a:p>
          <a:p>
            <a:pPr algn="just">
              <a:buClr>
                <a:schemeClr val="accent2"/>
              </a:buClr>
              <a:buFont typeface="Wingdings" pitchFamily="2" charset="2"/>
              <a:buNone/>
            </a:pPr>
            <a:r>
              <a:rPr lang="en-US" altLang="zh-CN" sz="1800" dirty="0"/>
              <a:t>       B( </a:t>
            </a:r>
            <a:r>
              <a:rPr lang="en-US" altLang="zh-CN" sz="1800" dirty="0" err="1"/>
              <a:t>int</a:t>
            </a:r>
            <a:r>
              <a:rPr lang="en-US" altLang="zh-CN" sz="1800" dirty="0"/>
              <a:t> j1=1, </a:t>
            </a:r>
            <a:r>
              <a:rPr lang="en-US" altLang="zh-CN" sz="1800" dirty="0" err="1"/>
              <a:t>int</a:t>
            </a:r>
            <a:r>
              <a:rPr lang="en-US" altLang="zh-CN" sz="1800" dirty="0"/>
              <a:t> j2=1 ) { b1 = j1; b2 = j2; }</a:t>
            </a:r>
          </a:p>
          <a:p>
            <a:pPr algn="just">
              <a:buClr>
                <a:schemeClr val="accent2"/>
              </a:buClr>
              <a:buFont typeface="Wingdings" pitchFamily="2" charset="2"/>
              <a:buNone/>
            </a:pPr>
            <a:r>
              <a:rPr lang="en-US" altLang="zh-CN" sz="1800" dirty="0"/>
              <a:t>       void print()		</a:t>
            </a:r>
            <a:r>
              <a:rPr lang="en-US" altLang="zh-CN" sz="1800" b="1" i="1" dirty="0">
                <a:solidFill>
                  <a:srgbClr val="008000"/>
                </a:solidFill>
              </a:rPr>
              <a:t>//</a:t>
            </a:r>
            <a:r>
              <a:rPr lang="zh-CN" altLang="en-US" sz="1800" b="1" i="1" dirty="0">
                <a:solidFill>
                  <a:srgbClr val="008000"/>
                </a:solidFill>
              </a:rPr>
              <a:t>定义同名函数</a:t>
            </a:r>
          </a:p>
          <a:p>
            <a:pPr algn="just">
              <a:buClr>
                <a:schemeClr val="accent2"/>
              </a:buClr>
              <a:buFont typeface="Wingdings" pitchFamily="2" charset="2"/>
              <a:buNone/>
            </a:pPr>
            <a:r>
              <a:rPr lang="zh-CN" altLang="en-US" sz="1800" dirty="0"/>
              <a:t>         </a:t>
            </a:r>
            <a:r>
              <a:rPr lang="en-US" altLang="zh-CN" sz="1800" dirty="0"/>
              <a:t>{ </a:t>
            </a:r>
            <a:r>
              <a:rPr lang="en-US" altLang="zh-CN" sz="1800" dirty="0" err="1"/>
              <a:t>cout</a:t>
            </a:r>
            <a:r>
              <a:rPr lang="en-US" altLang="zh-CN" sz="1800" dirty="0"/>
              <a:t> &lt;&lt; "b1=" &lt;&lt; b1 &lt;&lt; '\t' &lt;&lt; "b2=" &lt;&lt; b2 &lt;&lt; </a:t>
            </a:r>
            <a:r>
              <a:rPr lang="en-US" altLang="zh-CN" sz="1800" dirty="0" err="1"/>
              <a:t>endl</a:t>
            </a:r>
            <a:r>
              <a:rPr lang="en-US" altLang="zh-CN" sz="1800" dirty="0"/>
              <a:t> ; }</a:t>
            </a:r>
          </a:p>
          <a:p>
            <a:pPr algn="just">
              <a:buClr>
                <a:schemeClr val="accent2"/>
              </a:buClr>
              <a:buFont typeface="Wingdings" pitchFamily="2" charset="2"/>
              <a:buNone/>
            </a:pPr>
            <a:r>
              <a:rPr lang="en-US" altLang="zh-CN" sz="1800" dirty="0"/>
              <a:t>      void </a:t>
            </a:r>
            <a:r>
              <a:rPr lang="en-US" altLang="zh-CN" sz="1800" dirty="0" err="1"/>
              <a:t>printAB</a:t>
            </a:r>
            <a:r>
              <a:rPr lang="en-US" altLang="zh-CN" sz="1800" dirty="0"/>
              <a:t>()</a:t>
            </a:r>
          </a:p>
          <a:p>
            <a:pPr algn="just">
              <a:buClr>
                <a:schemeClr val="accent2"/>
              </a:buClr>
              <a:buFont typeface="Wingdings" pitchFamily="2" charset="2"/>
              <a:buNone/>
            </a:pPr>
            <a:r>
              <a:rPr lang="en-US" altLang="zh-CN" sz="1800" dirty="0"/>
              <a:t>        { A::print() ;		</a:t>
            </a:r>
            <a:r>
              <a:rPr lang="en-US" altLang="zh-CN" sz="1800" b="1" i="1" dirty="0">
                <a:solidFill>
                  <a:srgbClr val="008000"/>
                </a:solidFill>
              </a:rPr>
              <a:t>//</a:t>
            </a:r>
            <a:r>
              <a:rPr lang="zh-CN" altLang="en-US" sz="1800" b="1" i="1" dirty="0">
                <a:solidFill>
                  <a:srgbClr val="008000"/>
                </a:solidFill>
              </a:rPr>
              <a:t>派生类对象调用基类版本同名成员函数</a:t>
            </a:r>
          </a:p>
          <a:p>
            <a:pPr algn="just">
              <a:buClr>
                <a:schemeClr val="accent2"/>
              </a:buClr>
              <a:buFont typeface="Wingdings" pitchFamily="2" charset="2"/>
              <a:buNone/>
            </a:pPr>
            <a:r>
              <a:rPr lang="zh-CN" altLang="en-US" sz="1800" dirty="0"/>
              <a:t>           </a:t>
            </a:r>
            <a:r>
              <a:rPr lang="en-US" altLang="zh-CN" sz="1800" b="1" i="1" dirty="0">
                <a:solidFill>
                  <a:srgbClr val="FF0000"/>
                </a:solidFill>
                <a:effectLst>
                  <a:outerShdw blurRad="38100" dist="38100" dir="2700000" algn="tl">
                    <a:srgbClr val="000000"/>
                  </a:outerShdw>
                </a:effectLst>
              </a:rPr>
              <a:t>print() ;</a:t>
            </a:r>
            <a:r>
              <a:rPr lang="en-US" altLang="zh-CN" sz="1800" dirty="0"/>
              <a:t>		</a:t>
            </a:r>
            <a:r>
              <a:rPr lang="en-US" altLang="zh-CN" sz="1800" b="1" i="1" dirty="0">
                <a:solidFill>
                  <a:srgbClr val="008000"/>
                </a:solidFill>
              </a:rPr>
              <a:t>//</a:t>
            </a:r>
            <a:r>
              <a:rPr lang="zh-CN" altLang="en-US" sz="1800" b="1" i="1" dirty="0">
                <a:solidFill>
                  <a:srgbClr val="008000"/>
                </a:solidFill>
              </a:rPr>
              <a:t>派生类对象调用自身的成员函数</a:t>
            </a:r>
          </a:p>
          <a:p>
            <a:pPr algn="just">
              <a:buClr>
                <a:schemeClr val="accent2"/>
              </a:buClr>
              <a:buFont typeface="Wingdings" pitchFamily="2" charset="2"/>
              <a:buNone/>
            </a:pPr>
            <a:r>
              <a:rPr lang="zh-CN" altLang="en-US" sz="1800" dirty="0"/>
              <a:t>       </a:t>
            </a:r>
            <a:r>
              <a:rPr lang="en-US" altLang="zh-CN" sz="1800" dirty="0"/>
              <a:t>}</a:t>
            </a:r>
          </a:p>
          <a:p>
            <a:pPr algn="just">
              <a:buClr>
                <a:schemeClr val="accent2"/>
              </a:buClr>
              <a:buFont typeface="Wingdings" pitchFamily="2" charset="2"/>
              <a:buNone/>
            </a:pPr>
            <a:r>
              <a:rPr lang="en-US" altLang="zh-CN" sz="1800" dirty="0"/>
              <a:t>};</a:t>
            </a:r>
          </a:p>
          <a:p>
            <a:pPr algn="just">
              <a:buClr>
                <a:schemeClr val="accent2"/>
              </a:buClr>
              <a:buFont typeface="Wingdings" pitchFamily="2" charset="2"/>
              <a:buNone/>
            </a:pPr>
            <a:r>
              <a:rPr lang="en-US" altLang="zh-CN" sz="1800" dirty="0" err="1"/>
              <a:t>int</a:t>
            </a:r>
            <a:r>
              <a:rPr lang="en-US" altLang="zh-CN" sz="1800" dirty="0"/>
              <a:t> main()</a:t>
            </a:r>
          </a:p>
          <a:p>
            <a:pPr algn="just">
              <a:buClr>
                <a:schemeClr val="accent2"/>
              </a:buClr>
              <a:buFont typeface="Wingdings" pitchFamily="2" charset="2"/>
              <a:buNone/>
            </a:pPr>
            <a:r>
              <a:rPr lang="en-US" altLang="zh-CN" sz="1800" dirty="0"/>
              <a:t>{ B  </a:t>
            </a:r>
            <a:r>
              <a:rPr lang="en-US" altLang="zh-CN" sz="1800" dirty="0" err="1"/>
              <a:t>b</a:t>
            </a:r>
            <a:r>
              <a:rPr lang="en-US" altLang="zh-CN" sz="1800" dirty="0"/>
              <a:t> ;        </a:t>
            </a:r>
            <a:r>
              <a:rPr lang="en-US" altLang="zh-CN" sz="1800" dirty="0" err="1"/>
              <a:t>b.A</a:t>
            </a:r>
            <a:r>
              <a:rPr lang="en-US" altLang="zh-CN" sz="1800" dirty="0"/>
              <a:t>::print();	</a:t>
            </a:r>
            <a:r>
              <a:rPr lang="en-US" altLang="zh-CN" sz="1800" dirty="0" err="1"/>
              <a:t>b.printAB</a:t>
            </a:r>
            <a:r>
              <a:rPr lang="en-US" altLang="zh-CN" sz="1800" dirty="0"/>
              <a:t>();  }</a:t>
            </a:r>
          </a:p>
        </p:txBody>
      </p:sp>
      <p:sp>
        <p:nvSpPr>
          <p:cNvPr id="632835" name="Rectangle 3"/>
          <p:cNvSpPr>
            <a:spLocks noGrp="1" noChangeArrowheads="1"/>
          </p:cNvSpPr>
          <p:nvPr>
            <p:ph type="title" idx="4294967295"/>
          </p:nvPr>
        </p:nvSpPr>
        <p:spPr>
          <a:xfrm>
            <a:off x="838200" y="533400"/>
            <a:ext cx="7543800" cy="1143000"/>
          </a:xfrm>
          <a:prstGeom prst="rect">
            <a:avLst/>
          </a:prstGeom>
        </p:spPr>
        <p:txBody>
          <a:bodyPr/>
          <a:lstStyle/>
          <a:p>
            <a:r>
              <a:rPr lang="en-US" altLang="zh-CN" sz="100" dirty="0">
                <a:solidFill>
                  <a:schemeClr val="bg1"/>
                </a:solidFill>
                <a:latin typeface="宋体" pitchFamily="2" charset="-122"/>
              </a:rPr>
              <a:t>8.2.2  </a:t>
            </a:r>
            <a:r>
              <a:rPr lang="zh-CN" altLang="en-US" sz="100" dirty="0">
                <a:solidFill>
                  <a:schemeClr val="bg1"/>
                </a:solidFill>
                <a:latin typeface="宋体" pitchFamily="2" charset="-122"/>
              </a:rPr>
              <a:t>重名成员</a:t>
            </a:r>
            <a:endParaRPr lang="zh-CN" altLang="en-US" sz="100" dirty="0">
              <a:solidFill>
                <a:schemeClr val="bg1"/>
              </a:solidFill>
            </a:endParaRPr>
          </a:p>
        </p:txBody>
      </p:sp>
      <p:sp>
        <p:nvSpPr>
          <p:cNvPr id="632836" name="Rectangle 4"/>
          <p:cNvSpPr>
            <a:spLocks noChangeArrowheads="1"/>
          </p:cNvSpPr>
          <p:nvPr/>
        </p:nvSpPr>
        <p:spPr bwMode="auto">
          <a:xfrm>
            <a:off x="6562725" y="304800"/>
            <a:ext cx="2317750" cy="457200"/>
          </a:xfrm>
          <a:prstGeom prst="rect">
            <a:avLst/>
          </a:prstGeom>
          <a:noFill/>
          <a:ln w="9525">
            <a:noFill/>
            <a:miter lim="800000"/>
            <a:headEnd/>
            <a:tailEnd/>
          </a:ln>
          <a:effectLst/>
        </p:spPr>
        <p:txBody>
          <a:bodyPr wrap="none">
            <a:spAutoFit/>
          </a:bodyPr>
          <a:lstStyle/>
          <a:p>
            <a:r>
              <a:rPr lang="en-US" altLang="zh-CN" b="1" i="1">
                <a:solidFill>
                  <a:srgbClr val="008000"/>
                </a:solidFill>
                <a:latin typeface="楷体_GB2312" pitchFamily="49" charset="-122"/>
              </a:rPr>
              <a:t>2.</a:t>
            </a:r>
            <a:r>
              <a:rPr lang="zh-CN" altLang="en-US" b="1" i="1">
                <a:solidFill>
                  <a:srgbClr val="008000"/>
                </a:solidFill>
                <a:latin typeface="楷体_GB2312" pitchFamily="49" charset="-122"/>
              </a:rPr>
              <a:t>重名成员函数</a:t>
            </a:r>
          </a:p>
        </p:txBody>
      </p:sp>
      <p:sp>
        <p:nvSpPr>
          <p:cNvPr id="632839" name="Oval 7"/>
          <p:cNvSpPr>
            <a:spLocks noChangeArrowheads="1"/>
          </p:cNvSpPr>
          <p:nvPr/>
        </p:nvSpPr>
        <p:spPr bwMode="auto">
          <a:xfrm>
            <a:off x="1371600" y="5045075"/>
            <a:ext cx="1066800" cy="381000"/>
          </a:xfrm>
          <a:prstGeom prst="ellipse">
            <a:avLst/>
          </a:prstGeom>
          <a:noFill/>
          <a:ln w="19050">
            <a:solidFill>
              <a:srgbClr val="FF3300"/>
            </a:solidFill>
            <a:round/>
            <a:headEnd/>
            <a:tailEnd/>
          </a:ln>
          <a:effectLst/>
        </p:spPr>
        <p:txBody>
          <a:bodyPr wrap="none" anchor="ctr"/>
          <a:lstStyle/>
          <a:p>
            <a:endParaRPr lang="zh-CN" altLang="en-US"/>
          </a:p>
        </p:txBody>
      </p:sp>
      <p:sp>
        <p:nvSpPr>
          <p:cNvPr id="632845" name="Rectangle 13"/>
          <p:cNvSpPr>
            <a:spLocks noChangeArrowheads="1"/>
          </p:cNvSpPr>
          <p:nvPr/>
        </p:nvSpPr>
        <p:spPr bwMode="auto">
          <a:xfrm>
            <a:off x="1219200" y="2051050"/>
            <a:ext cx="6553200" cy="549275"/>
          </a:xfrm>
          <a:prstGeom prst="rect">
            <a:avLst/>
          </a:prstGeom>
          <a:gradFill rotWithShape="0">
            <a:gsLst>
              <a:gs pos="0">
                <a:srgbClr val="FFFFFF"/>
              </a:gs>
              <a:gs pos="100000">
                <a:srgbClr val="C0C0C0"/>
              </a:gs>
            </a:gsLst>
            <a:lin ang="5400000" scaled="1"/>
          </a:gradFill>
          <a:ln w="9525">
            <a:noFill/>
            <a:miter lim="800000"/>
            <a:headEnd/>
            <a:tailEnd/>
          </a:ln>
          <a:effectLst>
            <a:outerShdw dist="63500" dir="3187806" algn="ctr" rotWithShape="0">
              <a:schemeClr val="bg2"/>
            </a:outerShdw>
          </a:effectLst>
        </p:spPr>
        <p:txBody>
          <a:bodyPr>
            <a:spAutoFit/>
          </a:bodyPr>
          <a:lstStyle/>
          <a:p>
            <a:pPr algn="l">
              <a:lnSpc>
                <a:spcPct val="50000"/>
              </a:lnSpc>
              <a:spcBef>
                <a:spcPct val="50000"/>
              </a:spcBef>
              <a:buClr>
                <a:schemeClr val="accent2"/>
              </a:buClr>
              <a:buFont typeface="Wingdings" pitchFamily="2" charset="2"/>
              <a:buNone/>
            </a:pPr>
            <a:r>
              <a:rPr lang="en-US" altLang="zh-CN" sz="2000" b="1">
                <a:solidFill>
                  <a:srgbClr val="0000FF"/>
                </a:solidFill>
                <a:effectLst>
                  <a:outerShdw blurRad="38100" dist="38100" dir="2700000" algn="tl">
                    <a:srgbClr val="000000"/>
                  </a:outerShdw>
                </a:effectLst>
              </a:rPr>
              <a:t>void print() </a:t>
            </a:r>
          </a:p>
          <a:p>
            <a:pPr algn="l">
              <a:lnSpc>
                <a:spcPct val="50000"/>
              </a:lnSpc>
              <a:spcBef>
                <a:spcPct val="50000"/>
              </a:spcBef>
              <a:buClr>
                <a:schemeClr val="accent2"/>
              </a:buClr>
              <a:buFont typeface="Wingdings" pitchFamily="2" charset="2"/>
              <a:buNone/>
            </a:pPr>
            <a:r>
              <a:rPr lang="en-US" altLang="zh-CN" sz="2000" b="1">
                <a:solidFill>
                  <a:srgbClr val="0000FF"/>
                </a:solidFill>
                <a:effectLst>
                  <a:outerShdw blurRad="38100" dist="38100" dir="2700000" algn="tl">
                    <a:srgbClr val="000000"/>
                  </a:outerShdw>
                </a:effectLst>
              </a:rPr>
              <a:t>  { cout &lt;&lt; "a1=" &lt;&lt; a1 &lt;&lt; '\t' &lt;&lt; "a2=" &lt;&lt; a2 &lt;&lt; endl ; }</a:t>
            </a:r>
          </a:p>
        </p:txBody>
      </p:sp>
      <p:sp>
        <p:nvSpPr>
          <p:cNvPr id="632846" name="Rectangle 14"/>
          <p:cNvSpPr>
            <a:spLocks noChangeArrowheads="1"/>
          </p:cNvSpPr>
          <p:nvPr/>
        </p:nvSpPr>
        <p:spPr bwMode="auto">
          <a:xfrm>
            <a:off x="1219200" y="3937000"/>
            <a:ext cx="6553200" cy="579438"/>
          </a:xfrm>
          <a:prstGeom prst="rect">
            <a:avLst/>
          </a:prstGeom>
          <a:gradFill rotWithShape="0">
            <a:gsLst>
              <a:gs pos="0">
                <a:srgbClr val="FFFFFF"/>
              </a:gs>
              <a:gs pos="100000">
                <a:srgbClr val="C0C0C0"/>
              </a:gs>
            </a:gsLst>
            <a:lin ang="5400000" scaled="1"/>
          </a:gradFill>
          <a:ln w="9525">
            <a:noFill/>
            <a:miter lim="800000"/>
            <a:headEnd/>
            <a:tailEnd/>
          </a:ln>
          <a:effectLst>
            <a:outerShdw dist="63500" dir="3187806" algn="ctr" rotWithShape="0">
              <a:schemeClr val="bg2"/>
            </a:outerShdw>
          </a:effectLst>
        </p:spPr>
        <p:txBody>
          <a:bodyPr>
            <a:spAutoFit/>
          </a:bodyPr>
          <a:lstStyle/>
          <a:p>
            <a:pPr algn="l">
              <a:lnSpc>
                <a:spcPct val="60000"/>
              </a:lnSpc>
              <a:spcBef>
                <a:spcPct val="50000"/>
              </a:spcBef>
              <a:buClr>
                <a:schemeClr val="accent2"/>
              </a:buClr>
              <a:buFont typeface="Wingdings" pitchFamily="2" charset="2"/>
              <a:buNone/>
            </a:pPr>
            <a:r>
              <a:rPr lang="en-US" altLang="zh-CN" sz="2000" b="1">
                <a:solidFill>
                  <a:schemeClr val="accent2"/>
                </a:solidFill>
                <a:effectLst>
                  <a:outerShdw blurRad="38100" dist="38100" dir="2700000" algn="tl">
                    <a:srgbClr val="000000"/>
                  </a:outerShdw>
                </a:effectLst>
              </a:rPr>
              <a:t>void print()</a:t>
            </a:r>
            <a:r>
              <a:rPr lang="en-US" altLang="zh-CN" sz="2000" b="1">
                <a:solidFill>
                  <a:schemeClr val="accent2"/>
                </a:solidFill>
              </a:rPr>
              <a:t>		</a:t>
            </a:r>
            <a:r>
              <a:rPr lang="en-US" altLang="zh-CN" sz="2000" b="1" i="1">
                <a:solidFill>
                  <a:srgbClr val="008000"/>
                </a:solidFill>
              </a:rPr>
              <a:t>//</a:t>
            </a:r>
            <a:r>
              <a:rPr lang="zh-CN" altLang="en-US" sz="2000" b="1" i="1">
                <a:solidFill>
                  <a:srgbClr val="008000"/>
                </a:solidFill>
              </a:rPr>
              <a:t>定义同名函数</a:t>
            </a:r>
          </a:p>
          <a:p>
            <a:pPr algn="l">
              <a:lnSpc>
                <a:spcPct val="50000"/>
              </a:lnSpc>
              <a:spcBef>
                <a:spcPct val="50000"/>
              </a:spcBef>
              <a:buClr>
                <a:schemeClr val="accent2"/>
              </a:buClr>
              <a:buFont typeface="Wingdings" pitchFamily="2" charset="2"/>
              <a:buNone/>
            </a:pPr>
            <a:r>
              <a:rPr lang="zh-CN" altLang="en-US" sz="2000" b="1">
                <a:solidFill>
                  <a:schemeClr val="accent2"/>
                </a:solidFill>
                <a:effectLst>
                  <a:outerShdw blurRad="38100" dist="38100" dir="2700000" algn="tl">
                    <a:srgbClr val="000000"/>
                  </a:outerShdw>
                </a:effectLst>
              </a:rPr>
              <a:t>  </a:t>
            </a:r>
            <a:r>
              <a:rPr lang="en-US" altLang="zh-CN" sz="2000" b="1">
                <a:solidFill>
                  <a:schemeClr val="accent2"/>
                </a:solidFill>
                <a:effectLst>
                  <a:outerShdw blurRad="38100" dist="38100" dir="2700000" algn="tl">
                    <a:srgbClr val="000000"/>
                  </a:outerShdw>
                </a:effectLst>
              </a:rPr>
              <a:t>{ cout &lt;&lt; "b1=" &lt;&lt; b1 &lt;&lt; '\t' &lt;&lt; "b2=" &lt;&lt; b2 &lt;&lt; endl ; }</a:t>
            </a:r>
          </a:p>
        </p:txBody>
      </p:sp>
      <p:sp>
        <p:nvSpPr>
          <p:cNvPr id="632840" name="AutoShape 8"/>
          <p:cNvSpPr>
            <a:spLocks/>
          </p:cNvSpPr>
          <p:nvPr/>
        </p:nvSpPr>
        <p:spPr bwMode="auto">
          <a:xfrm>
            <a:off x="4140200" y="2808288"/>
            <a:ext cx="3505200" cy="914400"/>
          </a:xfrm>
          <a:prstGeom prst="borderCallout2">
            <a:avLst>
              <a:gd name="adj1" fmla="val 12500"/>
              <a:gd name="adj2" fmla="val -2176"/>
              <a:gd name="adj3" fmla="val 12500"/>
              <a:gd name="adj4" fmla="val -14269"/>
              <a:gd name="adj5" fmla="val 242361"/>
              <a:gd name="adj6" fmla="val -52671"/>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40000"/>
              </a:lnSpc>
              <a:spcBef>
                <a:spcPct val="50000"/>
              </a:spcBef>
            </a:pPr>
            <a:r>
              <a:rPr lang="zh-CN" altLang="en-US" sz="1800" b="1"/>
              <a:t>派生类屏蔽基类同名成员函数</a:t>
            </a:r>
          </a:p>
          <a:p>
            <a:pPr eaLnBrk="0" hangingPunct="0">
              <a:lnSpc>
                <a:spcPct val="70000"/>
              </a:lnSpc>
              <a:spcBef>
                <a:spcPct val="50000"/>
              </a:spcBef>
            </a:pPr>
            <a:r>
              <a:rPr lang="zh-CN" altLang="en-US" sz="1800" b="1"/>
              <a:t> 调用自身的成员函数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32839"/>
                                        </p:tgtEl>
                                        <p:attrNameLst>
                                          <p:attrName>style.visibility</p:attrName>
                                        </p:attrNameLst>
                                      </p:cBhvr>
                                      <p:to>
                                        <p:strVal val="visible"/>
                                      </p:to>
                                    </p:set>
                                    <p:animEffect transition="in" filter="box(out)">
                                      <p:cBhvr>
                                        <p:cTn id="7" dur="500"/>
                                        <p:tgtEl>
                                          <p:spTgt spid="63283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632840"/>
                                        </p:tgtEl>
                                        <p:attrNameLst>
                                          <p:attrName>style.visibility</p:attrName>
                                        </p:attrNameLst>
                                      </p:cBhvr>
                                      <p:to>
                                        <p:strVal val="visible"/>
                                      </p:to>
                                    </p:set>
                                    <p:animEffect transition="in" filter="barn(outHorizontal)">
                                      <p:cBhvr>
                                        <p:cTn id="12" dur="500"/>
                                        <p:tgtEl>
                                          <p:spTgt spid="6328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2839" grpId="0" animBg="1"/>
      <p:bldP spid="632840"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Text Box 2"/>
          <p:cNvSpPr txBox="1">
            <a:spLocks noChangeArrowheads="1"/>
          </p:cNvSpPr>
          <p:nvPr/>
        </p:nvSpPr>
        <p:spPr bwMode="auto">
          <a:xfrm>
            <a:off x="838200" y="266700"/>
            <a:ext cx="7086600" cy="6164263"/>
          </a:xfrm>
          <a:prstGeom prst="rect">
            <a:avLst/>
          </a:prstGeom>
          <a:noFill/>
          <a:ln w="9525">
            <a:noFill/>
            <a:miter lim="800000"/>
            <a:headEnd/>
            <a:tailEnd/>
          </a:ln>
          <a:effectLst/>
        </p:spPr>
        <p:txBody>
          <a:bodyPr>
            <a:spAutoFit/>
          </a:bodyPr>
          <a:lstStyle/>
          <a:p>
            <a:pPr algn="just">
              <a:buClr>
                <a:schemeClr val="accent2"/>
              </a:buClr>
              <a:buFont typeface="Wingdings" pitchFamily="2" charset="2"/>
              <a:buNone/>
            </a:pPr>
            <a:r>
              <a:rPr lang="en-US" altLang="zh-CN" sz="1800" dirty="0"/>
              <a:t>#include&lt;</a:t>
            </a:r>
            <a:r>
              <a:rPr lang="en-US" altLang="zh-CN" sz="1800" dirty="0" err="1"/>
              <a:t>iostream</a:t>
            </a:r>
            <a:r>
              <a:rPr lang="en-US" altLang="zh-CN" sz="1800" dirty="0"/>
              <a:t>&gt;	</a:t>
            </a:r>
            <a:r>
              <a:rPr lang="en-US" altLang="zh-CN" sz="2000" b="1" i="1" dirty="0">
                <a:solidFill>
                  <a:schemeClr val="folHlink"/>
                </a:solidFill>
              </a:rPr>
              <a:t>//</a:t>
            </a:r>
            <a:r>
              <a:rPr lang="zh-CN" altLang="en-US" sz="2000" b="1" i="1" dirty="0">
                <a:solidFill>
                  <a:schemeClr val="folHlink"/>
                </a:solidFill>
              </a:rPr>
              <a:t>例</a:t>
            </a:r>
            <a:r>
              <a:rPr lang="en-US" altLang="zh-CN" sz="2000" b="1" i="1" dirty="0">
                <a:solidFill>
                  <a:schemeClr val="folHlink"/>
                </a:solidFill>
              </a:rPr>
              <a:t>8-4</a:t>
            </a:r>
            <a:endParaRPr lang="en-US" altLang="zh-CN" sz="1800" dirty="0"/>
          </a:p>
          <a:p>
            <a:pPr algn="just">
              <a:buClr>
                <a:schemeClr val="accent2"/>
              </a:buClr>
              <a:buFont typeface="Wingdings" pitchFamily="2" charset="2"/>
              <a:buNone/>
            </a:pPr>
            <a:r>
              <a:rPr lang="en-US" altLang="zh-CN" sz="1800" dirty="0"/>
              <a:t>using namespace </a:t>
            </a:r>
            <a:r>
              <a:rPr lang="en-US" altLang="zh-CN" sz="1800" dirty="0" err="1"/>
              <a:t>std</a:t>
            </a:r>
            <a:r>
              <a:rPr lang="en-US" altLang="zh-CN" sz="1800" dirty="0"/>
              <a:t> ;</a:t>
            </a:r>
          </a:p>
          <a:p>
            <a:pPr algn="just">
              <a:buClr>
                <a:schemeClr val="accent2"/>
              </a:buClr>
              <a:buFont typeface="Wingdings" pitchFamily="2" charset="2"/>
              <a:buNone/>
            </a:pPr>
            <a:r>
              <a:rPr lang="en-US" altLang="zh-CN" sz="1800" dirty="0"/>
              <a:t>class A</a:t>
            </a:r>
          </a:p>
          <a:p>
            <a:pPr algn="just">
              <a:buClr>
                <a:schemeClr val="accent2"/>
              </a:buClr>
              <a:buFont typeface="Wingdings" pitchFamily="2" charset="2"/>
              <a:buNone/>
            </a:pPr>
            <a:r>
              <a:rPr lang="en-US" altLang="zh-CN" sz="1800" dirty="0"/>
              <a:t>{ public:	  </a:t>
            </a:r>
          </a:p>
          <a:p>
            <a:pPr algn="just">
              <a:buClr>
                <a:schemeClr val="accent2"/>
              </a:buClr>
              <a:buFont typeface="Wingdings" pitchFamily="2" charset="2"/>
              <a:buNone/>
            </a:pPr>
            <a:r>
              <a:rPr lang="en-US" altLang="zh-CN" sz="1800" dirty="0"/>
              <a:t>       </a:t>
            </a:r>
            <a:r>
              <a:rPr lang="en-US" altLang="zh-CN" sz="1800" dirty="0" err="1"/>
              <a:t>int</a:t>
            </a:r>
            <a:r>
              <a:rPr lang="en-US" altLang="zh-CN" sz="1800" dirty="0"/>
              <a:t> a1, a2 ;</a:t>
            </a:r>
          </a:p>
          <a:p>
            <a:pPr algn="just">
              <a:buClr>
                <a:schemeClr val="accent2"/>
              </a:buClr>
              <a:buFont typeface="Wingdings" pitchFamily="2" charset="2"/>
              <a:buNone/>
            </a:pPr>
            <a:r>
              <a:rPr lang="en-US" altLang="zh-CN" sz="1800" dirty="0"/>
              <a:t>      A( </a:t>
            </a:r>
            <a:r>
              <a:rPr lang="en-US" altLang="zh-CN" sz="1800" dirty="0" err="1"/>
              <a:t>int</a:t>
            </a:r>
            <a:r>
              <a:rPr lang="en-US" altLang="zh-CN" sz="1800" dirty="0"/>
              <a:t> i1=0, </a:t>
            </a:r>
            <a:r>
              <a:rPr lang="en-US" altLang="zh-CN" sz="1800" dirty="0" err="1"/>
              <a:t>int</a:t>
            </a:r>
            <a:r>
              <a:rPr lang="en-US" altLang="zh-CN" sz="1800" dirty="0"/>
              <a:t> i2=0 ) { a1 = i1; a2 = i2; }</a:t>
            </a:r>
          </a:p>
          <a:p>
            <a:pPr algn="just">
              <a:buClr>
                <a:schemeClr val="accent2"/>
              </a:buClr>
              <a:buFont typeface="Wingdings" pitchFamily="2" charset="2"/>
              <a:buNone/>
            </a:pPr>
            <a:r>
              <a:rPr lang="en-US" altLang="zh-CN" sz="1800" dirty="0"/>
              <a:t>      void print() </a:t>
            </a:r>
          </a:p>
          <a:p>
            <a:pPr algn="just">
              <a:buClr>
                <a:schemeClr val="accent2"/>
              </a:buClr>
              <a:buFont typeface="Wingdings" pitchFamily="2" charset="2"/>
              <a:buNone/>
            </a:pPr>
            <a:r>
              <a:rPr lang="en-US" altLang="zh-CN" sz="1800" dirty="0"/>
              <a:t>         { </a:t>
            </a:r>
            <a:r>
              <a:rPr lang="en-US" altLang="zh-CN" sz="1800" dirty="0" err="1"/>
              <a:t>cout</a:t>
            </a:r>
            <a:r>
              <a:rPr lang="en-US" altLang="zh-CN" sz="1800" dirty="0"/>
              <a:t> &lt;&lt; "a1=" &lt;&lt; a1 &lt;&lt; '\t' &lt;&lt; "a2=" &lt;&lt; a2 &lt;&lt; </a:t>
            </a:r>
            <a:r>
              <a:rPr lang="en-US" altLang="zh-CN" sz="1800" dirty="0" err="1"/>
              <a:t>endl</a:t>
            </a:r>
            <a:r>
              <a:rPr lang="en-US" altLang="zh-CN" sz="1800" dirty="0"/>
              <a:t> ; }</a:t>
            </a:r>
          </a:p>
          <a:p>
            <a:pPr algn="just">
              <a:buClr>
                <a:schemeClr val="accent2"/>
              </a:buClr>
              <a:buFont typeface="Wingdings" pitchFamily="2" charset="2"/>
              <a:buNone/>
            </a:pPr>
            <a:r>
              <a:rPr lang="en-US" altLang="zh-CN" sz="1800" dirty="0"/>
              <a:t>};</a:t>
            </a:r>
          </a:p>
          <a:p>
            <a:pPr algn="just">
              <a:buClr>
                <a:schemeClr val="accent2"/>
              </a:buClr>
              <a:buFont typeface="Wingdings" pitchFamily="2" charset="2"/>
              <a:buNone/>
            </a:pPr>
            <a:r>
              <a:rPr lang="en-US" altLang="zh-CN" sz="1800" dirty="0"/>
              <a:t>class B : public A</a:t>
            </a:r>
          </a:p>
          <a:p>
            <a:pPr algn="just">
              <a:buClr>
                <a:schemeClr val="accent2"/>
              </a:buClr>
              <a:buFont typeface="Wingdings" pitchFamily="2" charset="2"/>
              <a:buNone/>
            </a:pPr>
            <a:r>
              <a:rPr lang="en-US" altLang="zh-CN" sz="1800" dirty="0"/>
              <a:t>{ public:	</a:t>
            </a:r>
          </a:p>
          <a:p>
            <a:pPr algn="just">
              <a:buClr>
                <a:schemeClr val="accent2"/>
              </a:buClr>
              <a:buFont typeface="Wingdings" pitchFamily="2" charset="2"/>
              <a:buNone/>
            </a:pPr>
            <a:r>
              <a:rPr lang="en-US" altLang="zh-CN" sz="1800" dirty="0"/>
              <a:t>       </a:t>
            </a:r>
            <a:r>
              <a:rPr lang="en-US" altLang="zh-CN" sz="1800" dirty="0" err="1"/>
              <a:t>int</a:t>
            </a:r>
            <a:r>
              <a:rPr lang="en-US" altLang="zh-CN" sz="1800" dirty="0"/>
              <a:t> b1, b2 ;</a:t>
            </a:r>
          </a:p>
          <a:p>
            <a:pPr algn="just">
              <a:buClr>
                <a:schemeClr val="accent2"/>
              </a:buClr>
              <a:buFont typeface="Wingdings" pitchFamily="2" charset="2"/>
              <a:buNone/>
            </a:pPr>
            <a:r>
              <a:rPr lang="en-US" altLang="zh-CN" sz="1800" dirty="0"/>
              <a:t>       B( </a:t>
            </a:r>
            <a:r>
              <a:rPr lang="en-US" altLang="zh-CN" sz="1800" dirty="0" err="1"/>
              <a:t>int</a:t>
            </a:r>
            <a:r>
              <a:rPr lang="en-US" altLang="zh-CN" sz="1800" dirty="0"/>
              <a:t> j1=1, </a:t>
            </a:r>
            <a:r>
              <a:rPr lang="en-US" altLang="zh-CN" sz="1800" dirty="0" err="1"/>
              <a:t>int</a:t>
            </a:r>
            <a:r>
              <a:rPr lang="en-US" altLang="zh-CN" sz="1800" dirty="0"/>
              <a:t> j2=1 ) { b1 = j1; b2 = j2; }</a:t>
            </a:r>
          </a:p>
          <a:p>
            <a:pPr algn="just">
              <a:buClr>
                <a:schemeClr val="accent2"/>
              </a:buClr>
              <a:buFont typeface="Wingdings" pitchFamily="2" charset="2"/>
              <a:buNone/>
            </a:pPr>
            <a:r>
              <a:rPr lang="en-US" altLang="zh-CN" sz="1800" dirty="0"/>
              <a:t>       void print()		</a:t>
            </a:r>
            <a:r>
              <a:rPr lang="en-US" altLang="zh-CN" sz="1800" b="1" i="1" dirty="0">
                <a:solidFill>
                  <a:srgbClr val="008000"/>
                </a:solidFill>
              </a:rPr>
              <a:t>//</a:t>
            </a:r>
            <a:r>
              <a:rPr lang="zh-CN" altLang="en-US" sz="1800" b="1" i="1" dirty="0">
                <a:solidFill>
                  <a:srgbClr val="008000"/>
                </a:solidFill>
              </a:rPr>
              <a:t>定义同名函数</a:t>
            </a:r>
          </a:p>
          <a:p>
            <a:pPr algn="just">
              <a:buClr>
                <a:schemeClr val="accent2"/>
              </a:buClr>
              <a:buFont typeface="Wingdings" pitchFamily="2" charset="2"/>
              <a:buNone/>
            </a:pPr>
            <a:r>
              <a:rPr lang="zh-CN" altLang="en-US" sz="1800" dirty="0"/>
              <a:t>         </a:t>
            </a:r>
            <a:r>
              <a:rPr lang="en-US" altLang="zh-CN" sz="1800" dirty="0"/>
              <a:t>{ </a:t>
            </a:r>
            <a:r>
              <a:rPr lang="en-US" altLang="zh-CN" sz="1800" dirty="0" err="1"/>
              <a:t>cout</a:t>
            </a:r>
            <a:r>
              <a:rPr lang="en-US" altLang="zh-CN" sz="1800" dirty="0"/>
              <a:t> &lt;&lt; "b1=" &lt;&lt; b1 &lt;&lt; '\t' &lt;&lt; "b2=" &lt;&lt; b2 &lt;&lt; </a:t>
            </a:r>
            <a:r>
              <a:rPr lang="en-US" altLang="zh-CN" sz="1800" dirty="0" err="1"/>
              <a:t>endl</a:t>
            </a:r>
            <a:r>
              <a:rPr lang="en-US" altLang="zh-CN" sz="1800" dirty="0"/>
              <a:t> ; }</a:t>
            </a:r>
          </a:p>
          <a:p>
            <a:pPr algn="just">
              <a:buClr>
                <a:schemeClr val="accent2"/>
              </a:buClr>
              <a:buFont typeface="Wingdings" pitchFamily="2" charset="2"/>
              <a:buNone/>
            </a:pPr>
            <a:r>
              <a:rPr lang="en-US" altLang="zh-CN" sz="1800" dirty="0"/>
              <a:t>      void </a:t>
            </a:r>
            <a:r>
              <a:rPr lang="en-US" altLang="zh-CN" sz="1800" dirty="0" err="1"/>
              <a:t>printAB</a:t>
            </a:r>
            <a:r>
              <a:rPr lang="en-US" altLang="zh-CN" sz="1800" dirty="0"/>
              <a:t>()</a:t>
            </a:r>
          </a:p>
          <a:p>
            <a:pPr algn="just">
              <a:buClr>
                <a:schemeClr val="accent2"/>
              </a:buClr>
              <a:buFont typeface="Wingdings" pitchFamily="2" charset="2"/>
              <a:buNone/>
            </a:pPr>
            <a:r>
              <a:rPr lang="en-US" altLang="zh-CN" sz="1800" dirty="0"/>
              <a:t>        { </a:t>
            </a:r>
            <a:r>
              <a:rPr lang="en-US" altLang="zh-CN" sz="1800" b="1" i="1" dirty="0">
                <a:solidFill>
                  <a:srgbClr val="0000FF"/>
                </a:solidFill>
                <a:effectLst>
                  <a:outerShdw blurRad="38100" dist="38100" dir="2700000" algn="tl">
                    <a:srgbClr val="000000"/>
                  </a:outerShdw>
                </a:effectLst>
              </a:rPr>
              <a:t>A::print() ;</a:t>
            </a:r>
            <a:r>
              <a:rPr lang="en-US" altLang="zh-CN" sz="1800" dirty="0"/>
              <a:t>		</a:t>
            </a:r>
            <a:r>
              <a:rPr lang="en-US" altLang="zh-CN" sz="1800" b="1" i="1" dirty="0">
                <a:solidFill>
                  <a:srgbClr val="008000"/>
                </a:solidFill>
              </a:rPr>
              <a:t>//</a:t>
            </a:r>
            <a:r>
              <a:rPr lang="zh-CN" altLang="en-US" sz="1800" b="1" i="1" dirty="0">
                <a:solidFill>
                  <a:srgbClr val="008000"/>
                </a:solidFill>
              </a:rPr>
              <a:t>派生类对象调用基类版本同名成员函数</a:t>
            </a:r>
          </a:p>
          <a:p>
            <a:pPr algn="just">
              <a:buClr>
                <a:schemeClr val="accent2"/>
              </a:buClr>
              <a:buFont typeface="Wingdings" pitchFamily="2" charset="2"/>
              <a:buNone/>
            </a:pPr>
            <a:r>
              <a:rPr lang="zh-CN" altLang="en-US" sz="1800" dirty="0"/>
              <a:t>           </a:t>
            </a:r>
            <a:r>
              <a:rPr lang="en-US" altLang="zh-CN" sz="1800" dirty="0">
                <a:effectLst>
                  <a:outerShdw blurRad="38100" dist="38100" dir="2700000" algn="tl">
                    <a:srgbClr val="FFFFFF"/>
                  </a:outerShdw>
                </a:effectLst>
              </a:rPr>
              <a:t>print() ;</a:t>
            </a:r>
            <a:r>
              <a:rPr lang="en-US" altLang="zh-CN" sz="1800" dirty="0"/>
              <a:t>		</a:t>
            </a:r>
            <a:r>
              <a:rPr lang="en-US" altLang="zh-CN" sz="1800" b="1" i="1" dirty="0">
                <a:solidFill>
                  <a:srgbClr val="008000"/>
                </a:solidFill>
              </a:rPr>
              <a:t>//</a:t>
            </a:r>
            <a:r>
              <a:rPr lang="zh-CN" altLang="en-US" sz="1800" b="1" i="1" dirty="0">
                <a:solidFill>
                  <a:srgbClr val="008000"/>
                </a:solidFill>
              </a:rPr>
              <a:t>派生类对象调用自身的成员函数</a:t>
            </a:r>
          </a:p>
          <a:p>
            <a:pPr algn="just">
              <a:buClr>
                <a:schemeClr val="accent2"/>
              </a:buClr>
              <a:buFont typeface="Wingdings" pitchFamily="2" charset="2"/>
              <a:buNone/>
            </a:pPr>
            <a:r>
              <a:rPr lang="zh-CN" altLang="en-US" sz="1800" dirty="0"/>
              <a:t>       </a:t>
            </a:r>
            <a:r>
              <a:rPr lang="en-US" altLang="zh-CN" sz="1800" dirty="0"/>
              <a:t>}</a:t>
            </a:r>
          </a:p>
          <a:p>
            <a:pPr algn="just">
              <a:buClr>
                <a:schemeClr val="accent2"/>
              </a:buClr>
              <a:buFont typeface="Wingdings" pitchFamily="2" charset="2"/>
              <a:buNone/>
            </a:pPr>
            <a:r>
              <a:rPr lang="en-US" altLang="zh-CN" sz="1800" dirty="0"/>
              <a:t>};</a:t>
            </a:r>
          </a:p>
          <a:p>
            <a:pPr algn="just">
              <a:buClr>
                <a:schemeClr val="accent2"/>
              </a:buClr>
              <a:buFont typeface="Wingdings" pitchFamily="2" charset="2"/>
              <a:buNone/>
            </a:pPr>
            <a:r>
              <a:rPr lang="en-US" altLang="zh-CN" sz="1800" dirty="0" err="1"/>
              <a:t>int</a:t>
            </a:r>
            <a:r>
              <a:rPr lang="en-US" altLang="zh-CN" sz="1800" dirty="0"/>
              <a:t> main()</a:t>
            </a:r>
          </a:p>
          <a:p>
            <a:pPr algn="just">
              <a:buClr>
                <a:schemeClr val="accent2"/>
              </a:buClr>
              <a:buFont typeface="Wingdings" pitchFamily="2" charset="2"/>
              <a:buNone/>
            </a:pPr>
            <a:r>
              <a:rPr lang="en-US" altLang="zh-CN" sz="1800" dirty="0"/>
              <a:t>{ B  </a:t>
            </a:r>
            <a:r>
              <a:rPr lang="en-US" altLang="zh-CN" sz="1800" dirty="0" err="1"/>
              <a:t>b</a:t>
            </a:r>
            <a:r>
              <a:rPr lang="en-US" altLang="zh-CN" sz="1800" dirty="0"/>
              <a:t> ;        </a:t>
            </a:r>
            <a:r>
              <a:rPr lang="en-US" altLang="zh-CN" sz="1800" b="1" i="1" dirty="0" err="1">
                <a:solidFill>
                  <a:srgbClr val="0000FF"/>
                </a:solidFill>
                <a:effectLst>
                  <a:outerShdw blurRad="38100" dist="38100" dir="2700000" algn="tl">
                    <a:srgbClr val="000000"/>
                  </a:outerShdw>
                </a:effectLst>
              </a:rPr>
              <a:t>b.A</a:t>
            </a:r>
            <a:r>
              <a:rPr lang="en-US" altLang="zh-CN" sz="1800" b="1" i="1" dirty="0">
                <a:solidFill>
                  <a:srgbClr val="0000FF"/>
                </a:solidFill>
                <a:effectLst>
                  <a:outerShdw blurRad="38100" dist="38100" dir="2700000" algn="tl">
                    <a:srgbClr val="000000"/>
                  </a:outerShdw>
                </a:effectLst>
              </a:rPr>
              <a:t>::print();</a:t>
            </a:r>
            <a:r>
              <a:rPr lang="en-US" altLang="zh-CN" sz="1800" dirty="0"/>
              <a:t>	</a:t>
            </a:r>
            <a:r>
              <a:rPr lang="en-US" altLang="zh-CN" sz="1800" dirty="0" err="1"/>
              <a:t>b.printAB</a:t>
            </a:r>
            <a:r>
              <a:rPr lang="en-US" altLang="zh-CN" sz="1800" dirty="0"/>
              <a:t>();  }</a:t>
            </a:r>
          </a:p>
        </p:txBody>
      </p:sp>
      <p:sp>
        <p:nvSpPr>
          <p:cNvPr id="633859" name="Rectangle 3"/>
          <p:cNvSpPr>
            <a:spLocks noGrp="1" noChangeArrowheads="1"/>
          </p:cNvSpPr>
          <p:nvPr>
            <p:ph type="title" idx="4294967295"/>
          </p:nvPr>
        </p:nvSpPr>
        <p:spPr>
          <a:xfrm flipV="1">
            <a:off x="7820025" y="115888"/>
            <a:ext cx="1073150" cy="128587"/>
          </a:xfrm>
          <a:prstGeom prst="rect">
            <a:avLst/>
          </a:prstGeom>
        </p:spPr>
        <p:txBody>
          <a:bodyPr/>
          <a:lstStyle/>
          <a:p>
            <a:r>
              <a:rPr lang="en-US" altLang="zh-CN" sz="100" dirty="0">
                <a:solidFill>
                  <a:schemeClr val="bg1"/>
                </a:solidFill>
                <a:latin typeface="宋体" pitchFamily="2" charset="-122"/>
              </a:rPr>
              <a:t>8.2.2  </a:t>
            </a:r>
            <a:r>
              <a:rPr lang="zh-CN" altLang="en-US" sz="100" dirty="0">
                <a:solidFill>
                  <a:schemeClr val="bg1"/>
                </a:solidFill>
                <a:latin typeface="宋体" pitchFamily="2" charset="-122"/>
              </a:rPr>
              <a:t>重名成员</a:t>
            </a:r>
            <a:endParaRPr lang="zh-CN" altLang="en-US" sz="100" dirty="0">
              <a:solidFill>
                <a:schemeClr val="bg1"/>
              </a:solidFill>
            </a:endParaRPr>
          </a:p>
        </p:txBody>
      </p:sp>
      <p:sp>
        <p:nvSpPr>
          <p:cNvPr id="633860" name="Rectangle 4"/>
          <p:cNvSpPr>
            <a:spLocks noChangeArrowheads="1"/>
          </p:cNvSpPr>
          <p:nvPr/>
        </p:nvSpPr>
        <p:spPr bwMode="auto">
          <a:xfrm>
            <a:off x="6562725" y="304800"/>
            <a:ext cx="2317750" cy="457200"/>
          </a:xfrm>
          <a:prstGeom prst="rect">
            <a:avLst/>
          </a:prstGeom>
          <a:noFill/>
          <a:ln w="9525">
            <a:noFill/>
            <a:miter lim="800000"/>
            <a:headEnd/>
            <a:tailEnd/>
          </a:ln>
          <a:effectLst/>
        </p:spPr>
        <p:txBody>
          <a:bodyPr wrap="none">
            <a:spAutoFit/>
          </a:bodyPr>
          <a:lstStyle/>
          <a:p>
            <a:r>
              <a:rPr lang="en-US" altLang="zh-CN" b="1" i="1">
                <a:solidFill>
                  <a:srgbClr val="008000"/>
                </a:solidFill>
                <a:latin typeface="楷体_GB2312" pitchFamily="49" charset="-122"/>
              </a:rPr>
              <a:t>2.</a:t>
            </a:r>
            <a:r>
              <a:rPr lang="zh-CN" altLang="en-US" b="1" i="1">
                <a:solidFill>
                  <a:srgbClr val="008000"/>
                </a:solidFill>
                <a:latin typeface="楷体_GB2312" pitchFamily="49" charset="-122"/>
              </a:rPr>
              <a:t>重名成员函数</a:t>
            </a:r>
          </a:p>
        </p:txBody>
      </p:sp>
      <p:sp>
        <p:nvSpPr>
          <p:cNvPr id="633863" name="Oval 7"/>
          <p:cNvSpPr>
            <a:spLocks noChangeArrowheads="1"/>
          </p:cNvSpPr>
          <p:nvPr/>
        </p:nvSpPr>
        <p:spPr bwMode="auto">
          <a:xfrm>
            <a:off x="1447800" y="4724400"/>
            <a:ext cx="1219200" cy="381000"/>
          </a:xfrm>
          <a:prstGeom prst="ellipse">
            <a:avLst/>
          </a:prstGeom>
          <a:noFill/>
          <a:ln w="19050">
            <a:solidFill>
              <a:srgbClr val="FF3300"/>
            </a:solidFill>
            <a:round/>
            <a:headEnd/>
            <a:tailEnd/>
          </a:ln>
          <a:effectLst/>
        </p:spPr>
        <p:txBody>
          <a:bodyPr wrap="none" anchor="ctr"/>
          <a:lstStyle/>
          <a:p>
            <a:endParaRPr lang="zh-CN" altLang="en-US"/>
          </a:p>
        </p:txBody>
      </p:sp>
      <p:sp>
        <p:nvSpPr>
          <p:cNvPr id="633865" name="Oval 9"/>
          <p:cNvSpPr>
            <a:spLocks noChangeArrowheads="1"/>
          </p:cNvSpPr>
          <p:nvPr/>
        </p:nvSpPr>
        <p:spPr bwMode="auto">
          <a:xfrm>
            <a:off x="1981200" y="6096000"/>
            <a:ext cx="1295400" cy="381000"/>
          </a:xfrm>
          <a:prstGeom prst="ellipse">
            <a:avLst/>
          </a:prstGeom>
          <a:noFill/>
          <a:ln w="19050">
            <a:solidFill>
              <a:srgbClr val="FF3300"/>
            </a:solidFill>
            <a:round/>
            <a:headEnd/>
            <a:tailEnd/>
          </a:ln>
          <a:effectLst/>
        </p:spPr>
        <p:txBody>
          <a:bodyPr wrap="none" anchor="ctr"/>
          <a:lstStyle/>
          <a:p>
            <a:endParaRPr lang="zh-CN" altLang="en-US"/>
          </a:p>
        </p:txBody>
      </p:sp>
      <p:sp>
        <p:nvSpPr>
          <p:cNvPr id="633866" name="Rectangle 10"/>
          <p:cNvSpPr>
            <a:spLocks noChangeArrowheads="1"/>
          </p:cNvSpPr>
          <p:nvPr/>
        </p:nvSpPr>
        <p:spPr bwMode="auto">
          <a:xfrm>
            <a:off x="1219200" y="2052638"/>
            <a:ext cx="6553200" cy="549275"/>
          </a:xfrm>
          <a:prstGeom prst="rect">
            <a:avLst/>
          </a:prstGeom>
          <a:gradFill rotWithShape="0">
            <a:gsLst>
              <a:gs pos="0">
                <a:srgbClr val="FFFFFF"/>
              </a:gs>
              <a:gs pos="100000">
                <a:srgbClr val="C0C0C0"/>
              </a:gs>
            </a:gsLst>
            <a:lin ang="5400000" scaled="1"/>
          </a:gradFill>
          <a:ln w="9525">
            <a:noFill/>
            <a:miter lim="800000"/>
            <a:headEnd/>
            <a:tailEnd/>
          </a:ln>
          <a:effectLst>
            <a:outerShdw dist="63500" dir="3187806" algn="ctr" rotWithShape="0">
              <a:schemeClr val="bg2"/>
            </a:outerShdw>
          </a:effectLst>
        </p:spPr>
        <p:txBody>
          <a:bodyPr>
            <a:spAutoFit/>
          </a:bodyPr>
          <a:lstStyle/>
          <a:p>
            <a:pPr algn="l">
              <a:lnSpc>
                <a:spcPct val="50000"/>
              </a:lnSpc>
              <a:spcBef>
                <a:spcPct val="50000"/>
              </a:spcBef>
              <a:buClr>
                <a:schemeClr val="accent2"/>
              </a:buClr>
              <a:buFont typeface="Wingdings" pitchFamily="2" charset="2"/>
              <a:buNone/>
            </a:pPr>
            <a:r>
              <a:rPr lang="en-US" altLang="zh-CN" sz="2000" b="1">
                <a:solidFill>
                  <a:srgbClr val="0000FF"/>
                </a:solidFill>
                <a:effectLst>
                  <a:outerShdw blurRad="38100" dist="38100" dir="2700000" algn="tl">
                    <a:srgbClr val="000000"/>
                  </a:outerShdw>
                </a:effectLst>
              </a:rPr>
              <a:t>void print() </a:t>
            </a:r>
          </a:p>
          <a:p>
            <a:pPr algn="l">
              <a:lnSpc>
                <a:spcPct val="50000"/>
              </a:lnSpc>
              <a:spcBef>
                <a:spcPct val="50000"/>
              </a:spcBef>
              <a:buClr>
                <a:schemeClr val="accent2"/>
              </a:buClr>
              <a:buFont typeface="Wingdings" pitchFamily="2" charset="2"/>
              <a:buNone/>
            </a:pPr>
            <a:r>
              <a:rPr lang="en-US" altLang="zh-CN" sz="2000" b="1">
                <a:solidFill>
                  <a:srgbClr val="0000FF"/>
                </a:solidFill>
                <a:effectLst>
                  <a:outerShdw blurRad="38100" dist="38100" dir="2700000" algn="tl">
                    <a:srgbClr val="000000"/>
                  </a:outerShdw>
                </a:effectLst>
              </a:rPr>
              <a:t>  { cout &lt;&lt; "a1=" &lt;&lt; a1 &lt;&lt; '\t' &lt;&lt; "a2=" &lt;&lt; a2 &lt;&lt; endl ; }</a:t>
            </a:r>
          </a:p>
        </p:txBody>
      </p:sp>
      <p:sp>
        <p:nvSpPr>
          <p:cNvPr id="633867" name="Rectangle 11"/>
          <p:cNvSpPr>
            <a:spLocks noChangeArrowheads="1"/>
          </p:cNvSpPr>
          <p:nvPr/>
        </p:nvSpPr>
        <p:spPr bwMode="auto">
          <a:xfrm>
            <a:off x="1219200" y="3935413"/>
            <a:ext cx="6553200" cy="579437"/>
          </a:xfrm>
          <a:prstGeom prst="rect">
            <a:avLst/>
          </a:prstGeom>
          <a:gradFill rotWithShape="0">
            <a:gsLst>
              <a:gs pos="0">
                <a:srgbClr val="FFFFFF"/>
              </a:gs>
              <a:gs pos="100000">
                <a:srgbClr val="C0C0C0"/>
              </a:gs>
            </a:gsLst>
            <a:lin ang="5400000" scaled="1"/>
          </a:gradFill>
          <a:ln w="9525">
            <a:noFill/>
            <a:miter lim="800000"/>
            <a:headEnd/>
            <a:tailEnd/>
          </a:ln>
          <a:effectLst>
            <a:outerShdw dist="63500" dir="3187806" algn="ctr" rotWithShape="0">
              <a:schemeClr val="bg2"/>
            </a:outerShdw>
          </a:effectLst>
        </p:spPr>
        <p:txBody>
          <a:bodyPr>
            <a:spAutoFit/>
          </a:bodyPr>
          <a:lstStyle/>
          <a:p>
            <a:pPr algn="l">
              <a:lnSpc>
                <a:spcPct val="60000"/>
              </a:lnSpc>
              <a:spcBef>
                <a:spcPct val="50000"/>
              </a:spcBef>
              <a:buClr>
                <a:schemeClr val="accent2"/>
              </a:buClr>
              <a:buFont typeface="Wingdings" pitchFamily="2" charset="2"/>
              <a:buNone/>
            </a:pPr>
            <a:r>
              <a:rPr lang="en-US" altLang="zh-CN" sz="2000" b="1">
                <a:solidFill>
                  <a:schemeClr val="accent2"/>
                </a:solidFill>
                <a:effectLst>
                  <a:outerShdw blurRad="38100" dist="38100" dir="2700000" algn="tl">
                    <a:srgbClr val="000000"/>
                  </a:outerShdw>
                </a:effectLst>
              </a:rPr>
              <a:t>void print()</a:t>
            </a:r>
            <a:r>
              <a:rPr lang="en-US" altLang="zh-CN" sz="2000" b="1">
                <a:solidFill>
                  <a:schemeClr val="accent2"/>
                </a:solidFill>
              </a:rPr>
              <a:t>		</a:t>
            </a:r>
            <a:r>
              <a:rPr lang="en-US" altLang="zh-CN" sz="2000" b="1" i="1">
                <a:solidFill>
                  <a:srgbClr val="008000"/>
                </a:solidFill>
              </a:rPr>
              <a:t>//</a:t>
            </a:r>
            <a:r>
              <a:rPr lang="zh-CN" altLang="en-US" sz="2000" b="1" i="1">
                <a:solidFill>
                  <a:srgbClr val="008000"/>
                </a:solidFill>
              </a:rPr>
              <a:t>定义同名函数</a:t>
            </a:r>
          </a:p>
          <a:p>
            <a:pPr algn="l">
              <a:lnSpc>
                <a:spcPct val="50000"/>
              </a:lnSpc>
              <a:spcBef>
                <a:spcPct val="50000"/>
              </a:spcBef>
              <a:buClr>
                <a:schemeClr val="accent2"/>
              </a:buClr>
              <a:buFont typeface="Wingdings" pitchFamily="2" charset="2"/>
              <a:buNone/>
            </a:pPr>
            <a:r>
              <a:rPr lang="zh-CN" altLang="en-US" sz="2000" b="1">
                <a:solidFill>
                  <a:schemeClr val="accent2"/>
                </a:solidFill>
                <a:effectLst>
                  <a:outerShdw blurRad="38100" dist="38100" dir="2700000" algn="tl">
                    <a:srgbClr val="000000"/>
                  </a:outerShdw>
                </a:effectLst>
              </a:rPr>
              <a:t>  </a:t>
            </a:r>
            <a:r>
              <a:rPr lang="en-US" altLang="zh-CN" sz="2000" b="1">
                <a:solidFill>
                  <a:schemeClr val="accent2"/>
                </a:solidFill>
                <a:effectLst>
                  <a:outerShdw blurRad="38100" dist="38100" dir="2700000" algn="tl">
                    <a:srgbClr val="000000"/>
                  </a:outerShdw>
                </a:effectLst>
              </a:rPr>
              <a:t>{ cout &lt;&lt; "b1=" &lt;&lt; b1 &lt;&lt; '\t' &lt;&lt; "b2=" &lt;&lt; b2 &lt;&lt; endl ; }</a:t>
            </a:r>
          </a:p>
        </p:txBody>
      </p:sp>
      <p:sp>
        <p:nvSpPr>
          <p:cNvPr id="633864" name="AutoShape 8"/>
          <p:cNvSpPr>
            <a:spLocks/>
          </p:cNvSpPr>
          <p:nvPr/>
        </p:nvSpPr>
        <p:spPr bwMode="auto">
          <a:xfrm>
            <a:off x="5257800" y="2819400"/>
            <a:ext cx="2590800" cy="914400"/>
          </a:xfrm>
          <a:prstGeom prst="borderCallout2">
            <a:avLst>
              <a:gd name="adj1" fmla="val 12500"/>
              <a:gd name="adj2" fmla="val -2940"/>
              <a:gd name="adj3" fmla="val 12500"/>
              <a:gd name="adj4" fmla="val -22241"/>
              <a:gd name="adj5" fmla="val 286981"/>
              <a:gd name="adj6" fmla="val -83519"/>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40000"/>
              </a:lnSpc>
              <a:spcBef>
                <a:spcPct val="50000"/>
              </a:spcBef>
            </a:pPr>
            <a:r>
              <a:rPr lang="zh-CN" altLang="en-US" sz="1800" b="1"/>
              <a:t>派生类对象调用从基类继承的同名成员函数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33863"/>
                                        </p:tgtEl>
                                        <p:attrNameLst>
                                          <p:attrName>style.visibility</p:attrName>
                                        </p:attrNameLst>
                                      </p:cBhvr>
                                      <p:to>
                                        <p:strVal val="visible"/>
                                      </p:to>
                                    </p:set>
                                    <p:animEffect transition="in" filter="box(out)">
                                      <p:cBhvr>
                                        <p:cTn id="7" dur="500"/>
                                        <p:tgtEl>
                                          <p:spTgt spid="63386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33865"/>
                                        </p:tgtEl>
                                        <p:attrNameLst>
                                          <p:attrName>style.visibility</p:attrName>
                                        </p:attrNameLst>
                                      </p:cBhvr>
                                      <p:to>
                                        <p:strVal val="visible"/>
                                      </p:to>
                                    </p:set>
                                    <p:animEffect transition="in" filter="box(out)">
                                      <p:cBhvr>
                                        <p:cTn id="12" dur="500"/>
                                        <p:tgtEl>
                                          <p:spTgt spid="63386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633864"/>
                                        </p:tgtEl>
                                        <p:attrNameLst>
                                          <p:attrName>style.visibility</p:attrName>
                                        </p:attrNameLst>
                                      </p:cBhvr>
                                      <p:to>
                                        <p:strVal val="visible"/>
                                      </p:to>
                                    </p:set>
                                    <p:animEffect transition="in" filter="barn(outHorizontal)">
                                      <p:cBhvr>
                                        <p:cTn id="17" dur="500"/>
                                        <p:tgtEl>
                                          <p:spTgt spid="6338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3863" grpId="0" animBg="1"/>
      <p:bldP spid="633865" grpId="0" animBg="1"/>
      <p:bldP spid="633864"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1461" name="Rectangle 5"/>
          <p:cNvSpPr>
            <a:spLocks noGrp="1" noChangeArrowheads="1"/>
          </p:cNvSpPr>
          <p:nvPr>
            <p:ph type="ctrTitle" idx="4294967295"/>
          </p:nvPr>
        </p:nvSpPr>
        <p:spPr>
          <a:xfrm>
            <a:off x="534988" y="333375"/>
            <a:ext cx="5561012" cy="609600"/>
          </a:xfrm>
          <a:prstGeom prst="rect">
            <a:avLst/>
          </a:prstGeom>
        </p:spPr>
        <p:txBody>
          <a:bodyPr/>
          <a:lstStyle/>
          <a:p>
            <a:pPr algn="l"/>
            <a:r>
              <a:rPr lang="en-US" altLang="zh-CN" sz="2800" b="1" dirty="0">
                <a:solidFill>
                  <a:srgbClr val="CC3300"/>
                </a:solidFill>
                <a:latin typeface="楷体_GB2312" pitchFamily="49" charset="-122"/>
                <a:ea typeface="楷体_GB2312" pitchFamily="49" charset="-122"/>
              </a:rPr>
              <a:t>8.1  </a:t>
            </a:r>
            <a:r>
              <a:rPr lang="zh-CN" altLang="en-US" sz="2800" b="1" dirty="0">
                <a:solidFill>
                  <a:srgbClr val="CC3300"/>
                </a:solidFill>
                <a:latin typeface="楷体_GB2312" pitchFamily="49" charset="-122"/>
                <a:ea typeface="楷体_GB2312" pitchFamily="49" charset="-122"/>
              </a:rPr>
              <a:t>类之间的关系 </a:t>
            </a:r>
          </a:p>
        </p:txBody>
      </p:sp>
      <p:sp>
        <p:nvSpPr>
          <p:cNvPr id="531462" name="Text Box 6"/>
          <p:cNvSpPr txBox="1">
            <a:spLocks noChangeArrowheads="1"/>
          </p:cNvSpPr>
          <p:nvPr/>
        </p:nvSpPr>
        <p:spPr bwMode="auto">
          <a:xfrm>
            <a:off x="762000" y="1260475"/>
            <a:ext cx="7145338" cy="1463675"/>
          </a:xfrm>
          <a:prstGeom prst="rect">
            <a:avLst/>
          </a:prstGeom>
          <a:noFill/>
          <a:ln w="9525">
            <a:noFill/>
            <a:miter lim="800000"/>
            <a:headEnd/>
            <a:tailEnd/>
          </a:ln>
          <a:effectLst/>
        </p:spPr>
        <p:txBody>
          <a:bodyPr lIns="90000" tIns="46800" rIns="90000" bIns="46800" anchor="ctr">
            <a:spAutoFit/>
          </a:bodyPr>
          <a:lstStyle/>
          <a:p>
            <a:pPr algn="l">
              <a:lnSpc>
                <a:spcPct val="150000"/>
              </a:lnSpc>
              <a:buFont typeface="Wingdings" pitchFamily="2" charset="2"/>
              <a:buChar char="Ø"/>
            </a:pPr>
            <a:r>
              <a:rPr lang="en-US" altLang="zh-CN" sz="2000" b="1">
                <a:solidFill>
                  <a:srgbClr val="FF0000"/>
                </a:solidFill>
                <a:ea typeface="Arial Unicode MS" pitchFamily="34" charset="-122"/>
                <a:cs typeface="Arial Unicode MS" pitchFamily="34" charset="-122"/>
                <a:sym typeface="Symbol" pitchFamily="18" charset="2"/>
              </a:rPr>
              <a:t> </a:t>
            </a:r>
            <a:r>
              <a:rPr lang="en-US" altLang="zh-CN" sz="2000" b="1">
                <a:ea typeface="Arial Unicode MS" pitchFamily="34" charset="-122"/>
                <a:cs typeface="Arial Unicode MS" pitchFamily="34" charset="-122"/>
              </a:rPr>
              <a:t> </a:t>
            </a:r>
            <a:r>
              <a:rPr lang="zh-CN" altLang="en-US" sz="2000" b="1">
                <a:solidFill>
                  <a:srgbClr val="0000FF"/>
                </a:solidFill>
                <a:effectLst>
                  <a:outerShdw blurRad="38100" dist="38100" dir="2700000" algn="tl">
                    <a:srgbClr val="000000"/>
                  </a:outerShdw>
                </a:effectLst>
                <a:ea typeface="Arial Unicode MS" pitchFamily="34" charset="-122"/>
                <a:cs typeface="Arial Unicode MS" pitchFamily="34" charset="-122"/>
              </a:rPr>
              <a:t>继承</a:t>
            </a:r>
            <a:r>
              <a:rPr lang="zh-CN" altLang="en-US" sz="2000" b="1">
                <a:ea typeface="Arial Unicode MS" pitchFamily="34" charset="-122"/>
                <a:cs typeface="Arial Unicode MS" pitchFamily="34" charset="-122"/>
              </a:rPr>
              <a:t> 是类之间定义的一种重要关系</a:t>
            </a:r>
          </a:p>
          <a:p>
            <a:pPr algn="l">
              <a:lnSpc>
                <a:spcPct val="150000"/>
              </a:lnSpc>
              <a:buFont typeface="Wingdings" pitchFamily="2" charset="2"/>
              <a:buChar char="Ø"/>
            </a:pPr>
            <a:r>
              <a:rPr lang="zh-CN" altLang="en-US" sz="2000" b="1">
                <a:solidFill>
                  <a:srgbClr val="FF0000"/>
                </a:solidFill>
                <a:ea typeface="Arial Unicode MS" pitchFamily="34" charset="-122"/>
                <a:cs typeface="Arial Unicode MS" pitchFamily="34" charset="-122"/>
                <a:sym typeface="Symbol" pitchFamily="18" charset="2"/>
              </a:rPr>
              <a:t> </a:t>
            </a:r>
            <a:r>
              <a:rPr lang="zh-CN" altLang="en-US" sz="2000" b="1">
                <a:solidFill>
                  <a:srgbClr val="FF0000"/>
                </a:solidFill>
                <a:ea typeface="Arial Unicode MS" pitchFamily="34" charset="-122"/>
                <a:cs typeface="Arial Unicode MS" pitchFamily="34" charset="-122"/>
              </a:rPr>
              <a:t> </a:t>
            </a:r>
            <a:r>
              <a:rPr lang="zh-CN" altLang="en-US" sz="2000" b="1">
                <a:ea typeface="Arial Unicode MS" pitchFamily="34" charset="-122"/>
                <a:cs typeface="Arial Unicode MS" pitchFamily="34" charset="-122"/>
              </a:rPr>
              <a:t>一个 </a:t>
            </a:r>
            <a:r>
              <a:rPr lang="en-US" altLang="zh-CN" sz="2000" b="1">
                <a:ea typeface="Arial Unicode MS" pitchFamily="34" charset="-122"/>
                <a:cs typeface="Arial Unicode MS" pitchFamily="34" charset="-122"/>
              </a:rPr>
              <a:t>B </a:t>
            </a:r>
            <a:r>
              <a:rPr lang="zh-CN" altLang="en-US" sz="2000" b="1">
                <a:ea typeface="Arial Unicode MS" pitchFamily="34" charset="-122"/>
                <a:cs typeface="Arial Unicode MS" pitchFamily="34" charset="-122"/>
              </a:rPr>
              <a:t>类继承</a:t>
            </a:r>
            <a:r>
              <a:rPr lang="en-US" altLang="zh-CN" sz="2000" b="1">
                <a:ea typeface="Arial Unicode MS" pitchFamily="34" charset="-122"/>
                <a:cs typeface="Arial Unicode MS" pitchFamily="34" charset="-122"/>
              </a:rPr>
              <a:t>A</a:t>
            </a:r>
            <a:r>
              <a:rPr lang="zh-CN" altLang="en-US" sz="2000" b="1">
                <a:ea typeface="Arial Unicode MS" pitchFamily="34" charset="-122"/>
                <a:cs typeface="Arial Unicode MS" pitchFamily="34" charset="-122"/>
              </a:rPr>
              <a:t>类，或称从类 </a:t>
            </a:r>
            <a:r>
              <a:rPr lang="en-US" altLang="zh-CN" sz="2000" b="1">
                <a:ea typeface="Arial Unicode MS" pitchFamily="34" charset="-122"/>
                <a:cs typeface="Arial Unicode MS" pitchFamily="34" charset="-122"/>
              </a:rPr>
              <a:t>A </a:t>
            </a:r>
            <a:r>
              <a:rPr lang="zh-CN" altLang="en-US" sz="2000" b="1">
                <a:ea typeface="Arial Unicode MS" pitchFamily="34" charset="-122"/>
                <a:cs typeface="Arial Unicode MS" pitchFamily="34" charset="-122"/>
              </a:rPr>
              <a:t>派生类 </a:t>
            </a:r>
            <a:r>
              <a:rPr lang="en-US" altLang="zh-CN" sz="2000" b="1">
                <a:ea typeface="Arial Unicode MS" pitchFamily="34" charset="-122"/>
                <a:cs typeface="Arial Unicode MS" pitchFamily="34" charset="-122"/>
              </a:rPr>
              <a:t>B</a:t>
            </a:r>
          </a:p>
          <a:p>
            <a:pPr algn="l">
              <a:lnSpc>
                <a:spcPct val="150000"/>
              </a:lnSpc>
              <a:buFont typeface="Wingdings" pitchFamily="2" charset="2"/>
              <a:buNone/>
            </a:pPr>
            <a:r>
              <a:rPr lang="en-US" altLang="zh-CN" sz="2000" b="1">
                <a:ea typeface="Arial Unicode MS" pitchFamily="34" charset="-122"/>
                <a:cs typeface="Arial Unicode MS" pitchFamily="34" charset="-122"/>
              </a:rPr>
              <a:t>     </a:t>
            </a:r>
            <a:r>
              <a:rPr lang="zh-CN" altLang="en-US" sz="2000" b="1">
                <a:ea typeface="Arial Unicode MS" pitchFamily="34" charset="-122"/>
                <a:cs typeface="Arial Unicode MS" pitchFamily="34" charset="-122"/>
              </a:rPr>
              <a:t>类 </a:t>
            </a:r>
            <a:r>
              <a:rPr lang="en-US" altLang="zh-CN" sz="2000" b="1">
                <a:ea typeface="Arial Unicode MS" pitchFamily="34" charset="-122"/>
                <a:cs typeface="Arial Unicode MS" pitchFamily="34" charset="-122"/>
              </a:rPr>
              <a:t>A </a:t>
            </a:r>
            <a:r>
              <a:rPr lang="zh-CN" altLang="en-US" sz="2000" b="1">
                <a:ea typeface="Arial Unicode MS" pitchFamily="34" charset="-122"/>
                <a:cs typeface="Arial Unicode MS" pitchFamily="34" charset="-122"/>
              </a:rPr>
              <a:t>称为基类（父类），类 </a:t>
            </a:r>
            <a:r>
              <a:rPr lang="en-US" altLang="zh-CN" sz="2000" b="1">
                <a:ea typeface="Arial Unicode MS" pitchFamily="34" charset="-122"/>
                <a:cs typeface="Arial Unicode MS" pitchFamily="34" charset="-122"/>
              </a:rPr>
              <a:t>B </a:t>
            </a:r>
            <a:r>
              <a:rPr lang="zh-CN" altLang="en-US" sz="2000" b="1">
                <a:ea typeface="Arial Unicode MS" pitchFamily="34" charset="-122"/>
                <a:cs typeface="Arial Unicode MS" pitchFamily="34" charset="-122"/>
              </a:rPr>
              <a:t>称为派生类（子类）</a:t>
            </a:r>
          </a:p>
        </p:txBody>
      </p:sp>
      <p:sp>
        <p:nvSpPr>
          <p:cNvPr id="531463" name="Text Box 7"/>
          <p:cNvSpPr txBox="1">
            <a:spLocks noChangeArrowheads="1"/>
          </p:cNvSpPr>
          <p:nvPr/>
        </p:nvSpPr>
        <p:spPr bwMode="auto">
          <a:xfrm>
            <a:off x="4513263" y="3214688"/>
            <a:ext cx="365125" cy="396875"/>
          </a:xfrm>
          <a:prstGeom prst="rect">
            <a:avLst/>
          </a:prstGeom>
          <a:noFill/>
          <a:ln w="9525">
            <a:noFill/>
            <a:miter lim="800000"/>
            <a:headEnd/>
            <a:tailEnd/>
          </a:ln>
          <a:effectLst/>
        </p:spPr>
        <p:txBody>
          <a:bodyPr wrap="none" lIns="90000" tIns="46800" rIns="90000" bIns="46800" anchor="ctr">
            <a:spAutoFit/>
          </a:bodyPr>
          <a:lstStyle/>
          <a:p>
            <a:pPr algn="l"/>
            <a:r>
              <a:rPr lang="en-US" altLang="zh-CN" sz="2000" b="1">
                <a:solidFill>
                  <a:srgbClr val="CC3300"/>
                </a:solidFill>
              </a:rPr>
              <a:t>A</a:t>
            </a:r>
            <a:endParaRPr lang="en-US" altLang="zh-CN" sz="2000" b="1">
              <a:solidFill>
                <a:srgbClr val="FFFF00"/>
              </a:solidFill>
            </a:endParaRPr>
          </a:p>
        </p:txBody>
      </p:sp>
      <p:grpSp>
        <p:nvGrpSpPr>
          <p:cNvPr id="531464" name="Group 8"/>
          <p:cNvGrpSpPr>
            <a:grpSpLocks/>
          </p:cNvGrpSpPr>
          <p:nvPr/>
        </p:nvGrpSpPr>
        <p:grpSpPr bwMode="auto">
          <a:xfrm>
            <a:off x="3405188" y="4219575"/>
            <a:ext cx="2479675" cy="396875"/>
            <a:chOff x="2289" y="2832"/>
            <a:chExt cx="1562" cy="250"/>
          </a:xfrm>
        </p:grpSpPr>
        <p:sp>
          <p:nvSpPr>
            <p:cNvPr id="531465" name="Text Box 9"/>
            <p:cNvSpPr txBox="1">
              <a:spLocks noChangeArrowheads="1"/>
            </p:cNvSpPr>
            <p:nvPr/>
          </p:nvSpPr>
          <p:spPr bwMode="auto">
            <a:xfrm>
              <a:off x="2289" y="2832"/>
              <a:ext cx="301" cy="250"/>
            </a:xfrm>
            <a:prstGeom prst="rect">
              <a:avLst/>
            </a:prstGeom>
            <a:noFill/>
            <a:ln w="9525">
              <a:noFill/>
              <a:miter lim="800000"/>
              <a:headEnd/>
              <a:tailEnd/>
            </a:ln>
            <a:effectLst/>
          </p:spPr>
          <p:txBody>
            <a:bodyPr wrap="none" lIns="90000" tIns="46800" rIns="90000" bIns="46800" anchor="ctr">
              <a:spAutoFit/>
            </a:bodyPr>
            <a:lstStyle/>
            <a:p>
              <a:r>
                <a:rPr lang="en-US" altLang="zh-CN" sz="2000" b="1">
                  <a:solidFill>
                    <a:srgbClr val="FF3300"/>
                  </a:solidFill>
                </a:rPr>
                <a:t>B1</a:t>
              </a:r>
            </a:p>
          </p:txBody>
        </p:sp>
        <p:sp>
          <p:nvSpPr>
            <p:cNvPr id="531466" name="Text Box 10"/>
            <p:cNvSpPr txBox="1">
              <a:spLocks noChangeArrowheads="1"/>
            </p:cNvSpPr>
            <p:nvPr/>
          </p:nvSpPr>
          <p:spPr bwMode="auto">
            <a:xfrm>
              <a:off x="3550" y="2832"/>
              <a:ext cx="301" cy="250"/>
            </a:xfrm>
            <a:prstGeom prst="rect">
              <a:avLst/>
            </a:prstGeom>
            <a:noFill/>
            <a:ln w="9525">
              <a:noFill/>
              <a:miter lim="800000"/>
              <a:headEnd/>
              <a:tailEnd/>
            </a:ln>
            <a:effectLst/>
          </p:spPr>
          <p:txBody>
            <a:bodyPr wrap="none" lIns="90000" tIns="46800" rIns="90000" bIns="46800" anchor="ctr">
              <a:spAutoFit/>
            </a:bodyPr>
            <a:lstStyle/>
            <a:p>
              <a:r>
                <a:rPr lang="en-US" altLang="zh-CN" sz="2000" b="1">
                  <a:solidFill>
                    <a:srgbClr val="FF3300"/>
                  </a:solidFill>
                </a:rPr>
                <a:t>B2</a:t>
              </a:r>
            </a:p>
          </p:txBody>
        </p:sp>
      </p:grpSp>
      <p:grpSp>
        <p:nvGrpSpPr>
          <p:cNvPr id="531467" name="Group 11"/>
          <p:cNvGrpSpPr>
            <a:grpSpLocks/>
          </p:cNvGrpSpPr>
          <p:nvPr/>
        </p:nvGrpSpPr>
        <p:grpSpPr bwMode="auto">
          <a:xfrm>
            <a:off x="2425700" y="5348288"/>
            <a:ext cx="1554163" cy="411162"/>
            <a:chOff x="1672" y="3543"/>
            <a:chExt cx="979" cy="259"/>
          </a:xfrm>
        </p:grpSpPr>
        <p:sp>
          <p:nvSpPr>
            <p:cNvPr id="531468" name="Text Box 12"/>
            <p:cNvSpPr txBox="1">
              <a:spLocks noChangeArrowheads="1"/>
            </p:cNvSpPr>
            <p:nvPr/>
          </p:nvSpPr>
          <p:spPr bwMode="auto">
            <a:xfrm>
              <a:off x="1672" y="3552"/>
              <a:ext cx="310" cy="250"/>
            </a:xfrm>
            <a:prstGeom prst="rect">
              <a:avLst/>
            </a:prstGeom>
            <a:noFill/>
            <a:ln w="9525">
              <a:noFill/>
              <a:miter lim="800000"/>
              <a:headEnd/>
              <a:tailEnd/>
            </a:ln>
            <a:effectLst/>
          </p:spPr>
          <p:txBody>
            <a:bodyPr wrap="none" lIns="90000" tIns="46800" rIns="90000" bIns="46800" anchor="ctr">
              <a:spAutoFit/>
            </a:bodyPr>
            <a:lstStyle/>
            <a:p>
              <a:r>
                <a:rPr lang="en-US" altLang="zh-CN" sz="2000" b="1">
                  <a:solidFill>
                    <a:srgbClr val="CC3300"/>
                  </a:solidFill>
                </a:rPr>
                <a:t>C1</a:t>
              </a:r>
            </a:p>
          </p:txBody>
        </p:sp>
        <p:sp>
          <p:nvSpPr>
            <p:cNvPr id="531469" name="Text Box 13"/>
            <p:cNvSpPr txBox="1">
              <a:spLocks noChangeArrowheads="1"/>
            </p:cNvSpPr>
            <p:nvPr/>
          </p:nvSpPr>
          <p:spPr bwMode="auto">
            <a:xfrm>
              <a:off x="2341" y="3543"/>
              <a:ext cx="310" cy="250"/>
            </a:xfrm>
            <a:prstGeom prst="rect">
              <a:avLst/>
            </a:prstGeom>
            <a:noFill/>
            <a:ln w="9525">
              <a:noFill/>
              <a:miter lim="800000"/>
              <a:headEnd/>
              <a:tailEnd/>
            </a:ln>
            <a:effectLst/>
          </p:spPr>
          <p:txBody>
            <a:bodyPr wrap="none" lIns="90000" tIns="46800" rIns="90000" bIns="46800" anchor="ctr">
              <a:spAutoFit/>
            </a:bodyPr>
            <a:lstStyle/>
            <a:p>
              <a:r>
                <a:rPr lang="en-US" altLang="zh-CN" sz="2000" b="1">
                  <a:solidFill>
                    <a:srgbClr val="CC3300"/>
                  </a:solidFill>
                </a:rPr>
                <a:t>C2</a:t>
              </a:r>
            </a:p>
          </p:txBody>
        </p:sp>
      </p:grpSp>
      <p:sp>
        <p:nvSpPr>
          <p:cNvPr id="531470" name="Text Box 14"/>
          <p:cNvSpPr txBox="1">
            <a:spLocks noChangeArrowheads="1"/>
          </p:cNvSpPr>
          <p:nvPr/>
        </p:nvSpPr>
        <p:spPr bwMode="auto">
          <a:xfrm>
            <a:off x="4741863" y="5362575"/>
            <a:ext cx="492125" cy="396875"/>
          </a:xfrm>
          <a:prstGeom prst="rect">
            <a:avLst/>
          </a:prstGeom>
          <a:noFill/>
          <a:ln w="9525">
            <a:noFill/>
            <a:miter lim="800000"/>
            <a:headEnd/>
            <a:tailEnd/>
          </a:ln>
          <a:effectLst/>
        </p:spPr>
        <p:txBody>
          <a:bodyPr wrap="none" lIns="90000" tIns="46800" rIns="90000" bIns="46800" anchor="ctr">
            <a:spAutoFit/>
          </a:bodyPr>
          <a:lstStyle/>
          <a:p>
            <a:r>
              <a:rPr lang="en-US" altLang="zh-CN" sz="2000" b="1">
                <a:solidFill>
                  <a:srgbClr val="CC3300"/>
                </a:solidFill>
              </a:rPr>
              <a:t>C3</a:t>
            </a:r>
          </a:p>
        </p:txBody>
      </p:sp>
      <p:grpSp>
        <p:nvGrpSpPr>
          <p:cNvPr id="531471" name="Group 15"/>
          <p:cNvGrpSpPr>
            <a:grpSpLocks/>
          </p:cNvGrpSpPr>
          <p:nvPr/>
        </p:nvGrpSpPr>
        <p:grpSpPr bwMode="auto">
          <a:xfrm>
            <a:off x="2730500" y="4616450"/>
            <a:ext cx="1071563" cy="760413"/>
            <a:chOff x="1709" y="3082"/>
            <a:chExt cx="675" cy="479"/>
          </a:xfrm>
        </p:grpSpPr>
        <p:sp>
          <p:nvSpPr>
            <p:cNvPr id="531472" name="Line 16"/>
            <p:cNvSpPr>
              <a:spLocks noChangeShapeType="1"/>
            </p:cNvSpPr>
            <p:nvPr/>
          </p:nvSpPr>
          <p:spPr bwMode="auto">
            <a:xfrm flipH="1">
              <a:off x="1709" y="3082"/>
              <a:ext cx="425" cy="479"/>
            </a:xfrm>
            <a:prstGeom prst="line">
              <a:avLst/>
            </a:prstGeom>
            <a:noFill/>
            <a:ln w="38100">
              <a:solidFill>
                <a:schemeClr val="folHlink"/>
              </a:solidFill>
              <a:round/>
              <a:headEnd type="stealth" w="sm" len="med"/>
              <a:tailEnd/>
            </a:ln>
            <a:effectLst/>
          </p:spPr>
          <p:txBody>
            <a:bodyPr lIns="90000" tIns="46800" rIns="90000" bIns="46800" anchor="ctr">
              <a:spAutoFit/>
            </a:bodyPr>
            <a:lstStyle/>
            <a:p>
              <a:endParaRPr lang="zh-CN" altLang="en-US"/>
            </a:p>
          </p:txBody>
        </p:sp>
        <p:sp>
          <p:nvSpPr>
            <p:cNvPr id="531473" name="Line 17"/>
            <p:cNvSpPr>
              <a:spLocks noChangeShapeType="1"/>
            </p:cNvSpPr>
            <p:nvPr/>
          </p:nvSpPr>
          <p:spPr bwMode="auto">
            <a:xfrm>
              <a:off x="2237" y="3082"/>
              <a:ext cx="147" cy="461"/>
            </a:xfrm>
            <a:prstGeom prst="line">
              <a:avLst/>
            </a:prstGeom>
            <a:noFill/>
            <a:ln w="38100">
              <a:solidFill>
                <a:schemeClr val="folHlink"/>
              </a:solidFill>
              <a:round/>
              <a:headEnd type="stealth" w="sm" len="med"/>
              <a:tailEnd/>
            </a:ln>
            <a:effectLst/>
          </p:spPr>
          <p:txBody>
            <a:bodyPr lIns="90000" tIns="46800" rIns="90000" bIns="46800" anchor="ctr">
              <a:spAutoFit/>
            </a:bodyPr>
            <a:lstStyle/>
            <a:p>
              <a:endParaRPr lang="zh-CN" altLang="en-US"/>
            </a:p>
          </p:txBody>
        </p:sp>
      </p:grpSp>
      <p:grpSp>
        <p:nvGrpSpPr>
          <p:cNvPr id="531474" name="Group 18"/>
          <p:cNvGrpSpPr>
            <a:grpSpLocks/>
          </p:cNvGrpSpPr>
          <p:nvPr/>
        </p:nvGrpSpPr>
        <p:grpSpPr bwMode="auto">
          <a:xfrm>
            <a:off x="3914775" y="4616450"/>
            <a:ext cx="1712913" cy="731838"/>
            <a:chOff x="2455" y="3082"/>
            <a:chExt cx="1079" cy="461"/>
          </a:xfrm>
        </p:grpSpPr>
        <p:sp>
          <p:nvSpPr>
            <p:cNvPr id="531475" name="Line 19"/>
            <p:cNvSpPr>
              <a:spLocks noChangeShapeType="1"/>
            </p:cNvSpPr>
            <p:nvPr/>
          </p:nvSpPr>
          <p:spPr bwMode="auto">
            <a:xfrm>
              <a:off x="2455" y="3082"/>
              <a:ext cx="607" cy="461"/>
            </a:xfrm>
            <a:prstGeom prst="line">
              <a:avLst/>
            </a:prstGeom>
            <a:noFill/>
            <a:ln w="38100">
              <a:solidFill>
                <a:schemeClr val="folHlink"/>
              </a:solidFill>
              <a:round/>
              <a:headEnd type="stealth" w="sm" len="med"/>
              <a:tailEnd/>
            </a:ln>
            <a:effectLst/>
          </p:spPr>
          <p:txBody>
            <a:bodyPr lIns="90000" tIns="46800" rIns="90000" bIns="46800" anchor="ctr">
              <a:spAutoFit/>
            </a:bodyPr>
            <a:lstStyle/>
            <a:p>
              <a:endParaRPr lang="zh-CN" altLang="en-US"/>
            </a:p>
          </p:txBody>
        </p:sp>
        <p:sp>
          <p:nvSpPr>
            <p:cNvPr id="531476" name="Line 20"/>
            <p:cNvSpPr>
              <a:spLocks noChangeShapeType="1"/>
            </p:cNvSpPr>
            <p:nvPr/>
          </p:nvSpPr>
          <p:spPr bwMode="auto">
            <a:xfrm flipH="1">
              <a:off x="3146" y="3082"/>
              <a:ext cx="388" cy="461"/>
            </a:xfrm>
            <a:prstGeom prst="line">
              <a:avLst/>
            </a:prstGeom>
            <a:noFill/>
            <a:ln w="38100">
              <a:solidFill>
                <a:schemeClr val="folHlink"/>
              </a:solidFill>
              <a:round/>
              <a:headEnd type="stealth" w="sm" len="med"/>
              <a:tailEnd/>
            </a:ln>
            <a:effectLst/>
          </p:spPr>
          <p:txBody>
            <a:bodyPr lIns="90000" tIns="46800" rIns="90000" bIns="46800" anchor="ctr">
              <a:spAutoFit/>
            </a:bodyPr>
            <a:lstStyle/>
            <a:p>
              <a:endParaRPr lang="zh-CN" altLang="en-US"/>
            </a:p>
          </p:txBody>
        </p:sp>
      </p:grpSp>
      <p:sp>
        <p:nvSpPr>
          <p:cNvPr id="531477" name="Text Box 21"/>
          <p:cNvSpPr txBox="1">
            <a:spLocks noChangeArrowheads="1"/>
          </p:cNvSpPr>
          <p:nvPr/>
        </p:nvSpPr>
        <p:spPr bwMode="auto">
          <a:xfrm>
            <a:off x="1398588" y="3219450"/>
            <a:ext cx="1857375" cy="396875"/>
          </a:xfrm>
          <a:prstGeom prst="rect">
            <a:avLst/>
          </a:prstGeom>
          <a:noFill/>
          <a:ln w="9525">
            <a:noFill/>
            <a:miter lim="800000"/>
            <a:headEnd/>
            <a:tailEnd/>
          </a:ln>
          <a:effectLst/>
        </p:spPr>
        <p:txBody>
          <a:bodyPr wrap="none">
            <a:spAutoFit/>
          </a:bodyPr>
          <a:lstStyle/>
          <a:p>
            <a:r>
              <a:rPr lang="en-US" altLang="zh-CN" sz="2000" b="1"/>
              <a:t>B1</a:t>
            </a:r>
            <a:r>
              <a:rPr lang="zh-CN" altLang="en-US" sz="2000" b="1"/>
              <a:t>，</a:t>
            </a:r>
            <a:r>
              <a:rPr lang="en-US" altLang="zh-CN" sz="2000" b="1"/>
              <a:t>B2 </a:t>
            </a:r>
            <a:r>
              <a:rPr lang="zh-CN" altLang="en-US" sz="2000" b="1"/>
              <a:t>的基类</a:t>
            </a:r>
          </a:p>
        </p:txBody>
      </p:sp>
      <p:sp>
        <p:nvSpPr>
          <p:cNvPr id="531478" name="Text Box 22"/>
          <p:cNvSpPr txBox="1">
            <a:spLocks noChangeArrowheads="1"/>
          </p:cNvSpPr>
          <p:nvPr/>
        </p:nvSpPr>
        <p:spPr bwMode="auto">
          <a:xfrm>
            <a:off x="569913" y="4017963"/>
            <a:ext cx="2451100" cy="762000"/>
          </a:xfrm>
          <a:prstGeom prst="rect">
            <a:avLst/>
          </a:prstGeom>
          <a:noFill/>
          <a:ln w="9525">
            <a:noFill/>
            <a:miter lim="800000"/>
            <a:headEnd/>
            <a:tailEnd/>
          </a:ln>
          <a:effectLst/>
        </p:spPr>
        <p:txBody>
          <a:bodyPr wrap="none">
            <a:spAutoFit/>
          </a:bodyPr>
          <a:lstStyle/>
          <a:p>
            <a:pPr>
              <a:lnSpc>
                <a:spcPct val="110000"/>
              </a:lnSpc>
            </a:pPr>
            <a:r>
              <a:rPr lang="en-US" altLang="zh-CN" sz="2000" b="1"/>
              <a:t>A </a:t>
            </a:r>
            <a:r>
              <a:rPr lang="zh-CN" altLang="en-US" sz="2000" b="1"/>
              <a:t>的派生类</a:t>
            </a:r>
          </a:p>
          <a:p>
            <a:pPr>
              <a:lnSpc>
                <a:spcPct val="110000"/>
              </a:lnSpc>
            </a:pPr>
            <a:r>
              <a:rPr lang="en-US" altLang="zh-CN" sz="2000" b="1"/>
              <a:t>C1</a:t>
            </a:r>
            <a:r>
              <a:rPr lang="zh-CN" altLang="en-US" sz="2000" b="1"/>
              <a:t>，</a:t>
            </a:r>
            <a:r>
              <a:rPr lang="en-US" altLang="zh-CN" sz="2000" b="1"/>
              <a:t>C2</a:t>
            </a:r>
            <a:r>
              <a:rPr lang="zh-CN" altLang="en-US" sz="2000" b="1"/>
              <a:t>，</a:t>
            </a:r>
            <a:r>
              <a:rPr lang="en-US" altLang="zh-CN" sz="2000" b="1"/>
              <a:t>C3 </a:t>
            </a:r>
            <a:r>
              <a:rPr lang="zh-CN" altLang="en-US" sz="2000" b="1"/>
              <a:t>的基类</a:t>
            </a:r>
          </a:p>
        </p:txBody>
      </p:sp>
      <p:sp>
        <p:nvSpPr>
          <p:cNvPr id="531479" name="Text Box 23"/>
          <p:cNvSpPr txBox="1">
            <a:spLocks noChangeArrowheads="1"/>
          </p:cNvSpPr>
          <p:nvPr/>
        </p:nvSpPr>
        <p:spPr bwMode="auto">
          <a:xfrm>
            <a:off x="5881688" y="4017963"/>
            <a:ext cx="2717800" cy="762000"/>
          </a:xfrm>
          <a:prstGeom prst="rect">
            <a:avLst/>
          </a:prstGeom>
          <a:noFill/>
          <a:ln w="9525">
            <a:noFill/>
            <a:miter lim="800000"/>
            <a:headEnd/>
            <a:tailEnd/>
          </a:ln>
          <a:effectLst/>
        </p:spPr>
        <p:txBody>
          <a:bodyPr wrap="none">
            <a:spAutoFit/>
          </a:bodyPr>
          <a:lstStyle/>
          <a:p>
            <a:pPr>
              <a:lnSpc>
                <a:spcPct val="110000"/>
              </a:lnSpc>
            </a:pPr>
            <a:r>
              <a:rPr lang="en-US" altLang="zh-CN" sz="2000" b="1"/>
              <a:t>A </a:t>
            </a:r>
            <a:r>
              <a:rPr lang="zh-CN" altLang="en-US" sz="2000" b="1"/>
              <a:t>的派生类（单继承）</a:t>
            </a:r>
          </a:p>
          <a:p>
            <a:pPr>
              <a:lnSpc>
                <a:spcPct val="110000"/>
              </a:lnSpc>
            </a:pPr>
            <a:r>
              <a:rPr lang="en-US" altLang="zh-CN" sz="2000" b="1"/>
              <a:t>C3</a:t>
            </a:r>
            <a:r>
              <a:rPr lang="zh-CN" altLang="en-US" sz="2000" b="1"/>
              <a:t>的基类</a:t>
            </a:r>
          </a:p>
        </p:txBody>
      </p:sp>
      <p:sp>
        <p:nvSpPr>
          <p:cNvPr id="531480" name="Text Box 24"/>
          <p:cNvSpPr txBox="1">
            <a:spLocks noChangeArrowheads="1"/>
          </p:cNvSpPr>
          <p:nvPr/>
        </p:nvSpPr>
        <p:spPr bwMode="auto">
          <a:xfrm>
            <a:off x="5387975" y="5353050"/>
            <a:ext cx="3381375" cy="396875"/>
          </a:xfrm>
          <a:prstGeom prst="rect">
            <a:avLst/>
          </a:prstGeom>
          <a:noFill/>
          <a:ln w="9525">
            <a:noFill/>
            <a:miter lim="800000"/>
            <a:headEnd/>
            <a:tailEnd/>
          </a:ln>
          <a:effectLst/>
        </p:spPr>
        <p:txBody>
          <a:bodyPr wrap="none">
            <a:spAutoFit/>
          </a:bodyPr>
          <a:lstStyle/>
          <a:p>
            <a:r>
              <a:rPr lang="en-US" altLang="zh-CN" sz="2000" b="1"/>
              <a:t>B1</a:t>
            </a:r>
            <a:r>
              <a:rPr lang="zh-CN" altLang="en-US" sz="2000" b="1"/>
              <a:t>，</a:t>
            </a:r>
            <a:r>
              <a:rPr lang="en-US" altLang="zh-CN" sz="2000" b="1"/>
              <a:t>B2 </a:t>
            </a:r>
            <a:r>
              <a:rPr lang="zh-CN" altLang="en-US" sz="2000" b="1"/>
              <a:t>的派生类（多继承）</a:t>
            </a:r>
          </a:p>
        </p:txBody>
      </p:sp>
      <p:grpSp>
        <p:nvGrpSpPr>
          <p:cNvPr id="531481" name="Group 25"/>
          <p:cNvGrpSpPr>
            <a:grpSpLocks/>
          </p:cNvGrpSpPr>
          <p:nvPr/>
        </p:nvGrpSpPr>
        <p:grpSpPr bwMode="auto">
          <a:xfrm>
            <a:off x="3802063" y="3609975"/>
            <a:ext cx="1825625" cy="623888"/>
            <a:chOff x="2384" y="2448"/>
            <a:chExt cx="1150" cy="393"/>
          </a:xfrm>
        </p:grpSpPr>
        <p:sp>
          <p:nvSpPr>
            <p:cNvPr id="531482" name="Line 26"/>
            <p:cNvSpPr>
              <a:spLocks noChangeShapeType="1"/>
            </p:cNvSpPr>
            <p:nvPr/>
          </p:nvSpPr>
          <p:spPr bwMode="auto">
            <a:xfrm flipH="1">
              <a:off x="2384" y="2448"/>
              <a:ext cx="496" cy="383"/>
            </a:xfrm>
            <a:prstGeom prst="line">
              <a:avLst/>
            </a:prstGeom>
            <a:noFill/>
            <a:ln w="38100">
              <a:solidFill>
                <a:schemeClr val="folHlink"/>
              </a:solidFill>
              <a:round/>
              <a:headEnd type="stealth" w="sm" len="med"/>
              <a:tailEnd/>
            </a:ln>
            <a:effectLst/>
          </p:spPr>
          <p:txBody>
            <a:bodyPr lIns="90000" tIns="46800" rIns="90000" bIns="46800" anchor="ctr">
              <a:spAutoFit/>
            </a:bodyPr>
            <a:lstStyle/>
            <a:p>
              <a:endParaRPr lang="zh-CN" altLang="en-US"/>
            </a:p>
          </p:txBody>
        </p:sp>
        <p:sp>
          <p:nvSpPr>
            <p:cNvPr id="531483" name="Line 27"/>
            <p:cNvSpPr>
              <a:spLocks noChangeShapeType="1"/>
            </p:cNvSpPr>
            <p:nvPr/>
          </p:nvSpPr>
          <p:spPr bwMode="auto">
            <a:xfrm>
              <a:off x="3037" y="2459"/>
              <a:ext cx="497" cy="382"/>
            </a:xfrm>
            <a:prstGeom prst="line">
              <a:avLst/>
            </a:prstGeom>
            <a:noFill/>
            <a:ln w="38100">
              <a:solidFill>
                <a:schemeClr val="folHlink"/>
              </a:solidFill>
              <a:round/>
              <a:headEnd type="stealth" w="sm" len="med"/>
              <a:tailEnd/>
            </a:ln>
            <a:effectLst/>
          </p:spPr>
          <p:txBody>
            <a:bodyPr lIns="90000" tIns="46800" rIns="90000" bIns="46800" anchor="ctr">
              <a:spAutoFit/>
            </a:bodyPr>
            <a:lstStyle/>
            <a:p>
              <a:endParaRPr lang="zh-CN" altLang="en-US"/>
            </a:p>
          </p:txBody>
        </p:sp>
      </p:grpSp>
      <p:sp>
        <p:nvSpPr>
          <p:cNvPr id="531484" name="Text Box 28"/>
          <p:cNvSpPr txBox="1">
            <a:spLocks noChangeArrowheads="1"/>
          </p:cNvSpPr>
          <p:nvPr/>
        </p:nvSpPr>
        <p:spPr bwMode="auto">
          <a:xfrm>
            <a:off x="577850" y="5353050"/>
            <a:ext cx="1560513" cy="396875"/>
          </a:xfrm>
          <a:prstGeom prst="rect">
            <a:avLst/>
          </a:prstGeom>
          <a:noFill/>
          <a:ln w="9525">
            <a:noFill/>
            <a:miter lim="800000"/>
            <a:headEnd/>
            <a:tailEnd/>
          </a:ln>
          <a:effectLst/>
        </p:spPr>
        <p:txBody>
          <a:bodyPr wrap="none">
            <a:spAutoFit/>
          </a:bodyPr>
          <a:lstStyle/>
          <a:p>
            <a:r>
              <a:rPr lang="en-US" altLang="zh-CN" sz="2000" b="1"/>
              <a:t>B1 </a:t>
            </a:r>
            <a:r>
              <a:rPr lang="zh-CN" altLang="en-US" sz="2000" b="1"/>
              <a:t>的派生类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2000"/>
                                  </p:stCondLst>
                                  <p:iterate type="lt">
                                    <p:tmPct val="100000"/>
                                  </p:iterate>
                                  <p:childTnLst>
                                    <p:set>
                                      <p:cBhvr>
                                        <p:cTn id="6" dur="1" fill="hold">
                                          <p:stCondLst>
                                            <p:cond delay="0"/>
                                          </p:stCondLst>
                                        </p:cTn>
                                        <p:tgtEl>
                                          <p:spTgt spid="531462">
                                            <p:txEl>
                                              <p:pRg st="0" end="0"/>
                                            </p:txEl>
                                          </p:spTgt>
                                        </p:tgtEl>
                                        <p:attrNameLst>
                                          <p:attrName>style.visibility</p:attrName>
                                        </p:attrNameLst>
                                      </p:cBhvr>
                                      <p:to>
                                        <p:strVal val="visible"/>
                                      </p:to>
                                    </p:set>
                                    <p:animEffect transition="in" filter="checkerboard(across)">
                                      <p:cBhvr>
                                        <p:cTn id="7" dur="75"/>
                                        <p:tgtEl>
                                          <p:spTgt spid="531462">
                                            <p:txEl>
                                              <p:pRg st="0" end="0"/>
                                            </p:txEl>
                                          </p:spTgt>
                                        </p:tgtEl>
                                      </p:cBhvr>
                                    </p:animEffect>
                                  </p:childTnLst>
                                </p:cTn>
                              </p:par>
                            </p:childTnLst>
                          </p:cTn>
                        </p:par>
                        <p:par>
                          <p:cTn id="8" fill="hold">
                            <p:stCondLst>
                              <p:cond delay="3125"/>
                            </p:stCondLst>
                            <p:childTnLst>
                              <p:par>
                                <p:cTn id="9" presetID="5" presetClass="entr" presetSubtype="10" fill="hold" grpId="0" nodeType="afterEffect">
                                  <p:stCondLst>
                                    <p:cond delay="2000"/>
                                  </p:stCondLst>
                                  <p:iterate type="lt">
                                    <p:tmPct val="100000"/>
                                  </p:iterate>
                                  <p:childTnLst>
                                    <p:set>
                                      <p:cBhvr>
                                        <p:cTn id="10" dur="1" fill="hold">
                                          <p:stCondLst>
                                            <p:cond delay="0"/>
                                          </p:stCondLst>
                                        </p:cTn>
                                        <p:tgtEl>
                                          <p:spTgt spid="531462">
                                            <p:txEl>
                                              <p:pRg st="1" end="1"/>
                                            </p:txEl>
                                          </p:spTgt>
                                        </p:tgtEl>
                                        <p:attrNameLst>
                                          <p:attrName>style.visibility</p:attrName>
                                        </p:attrNameLst>
                                      </p:cBhvr>
                                      <p:to>
                                        <p:strVal val="visible"/>
                                      </p:to>
                                    </p:set>
                                    <p:animEffect transition="in" filter="checkerboard(across)">
                                      <p:cBhvr>
                                        <p:cTn id="11" dur="75"/>
                                        <p:tgtEl>
                                          <p:spTgt spid="531462">
                                            <p:txEl>
                                              <p:pRg st="1" end="1"/>
                                            </p:txEl>
                                          </p:spTgt>
                                        </p:tgtEl>
                                      </p:cBhvr>
                                    </p:animEffect>
                                  </p:childTnLst>
                                </p:cTn>
                              </p:par>
                            </p:childTnLst>
                          </p:cTn>
                        </p:par>
                        <p:par>
                          <p:cTn id="12" fill="hold">
                            <p:stCondLst>
                              <p:cond delay="6475"/>
                            </p:stCondLst>
                            <p:childTnLst>
                              <p:par>
                                <p:cTn id="13" presetID="5" presetClass="entr" presetSubtype="10" fill="hold" grpId="0" nodeType="afterEffect">
                                  <p:stCondLst>
                                    <p:cond delay="2000"/>
                                  </p:stCondLst>
                                  <p:iterate type="lt">
                                    <p:tmPct val="100000"/>
                                  </p:iterate>
                                  <p:childTnLst>
                                    <p:set>
                                      <p:cBhvr>
                                        <p:cTn id="14" dur="1" fill="hold">
                                          <p:stCondLst>
                                            <p:cond delay="0"/>
                                          </p:stCondLst>
                                        </p:cTn>
                                        <p:tgtEl>
                                          <p:spTgt spid="531462">
                                            <p:txEl>
                                              <p:pRg st="2" end="2"/>
                                            </p:txEl>
                                          </p:spTgt>
                                        </p:tgtEl>
                                        <p:attrNameLst>
                                          <p:attrName>style.visibility</p:attrName>
                                        </p:attrNameLst>
                                      </p:cBhvr>
                                      <p:to>
                                        <p:strVal val="visible"/>
                                      </p:to>
                                    </p:set>
                                    <p:animEffect transition="in" filter="checkerboard(across)">
                                      <p:cBhvr>
                                        <p:cTn id="15" dur="75"/>
                                        <p:tgtEl>
                                          <p:spTgt spid="531462">
                                            <p:txEl>
                                              <p:pRg st="2" end="2"/>
                                            </p:txEl>
                                          </p:spTgt>
                                        </p:tgtEl>
                                      </p:cBhvr>
                                    </p:animEffect>
                                  </p:childTnLst>
                                </p:cTn>
                              </p:par>
                            </p:childTnLst>
                          </p:cTn>
                        </p:par>
                        <p:par>
                          <p:cTn id="16" fill="hold">
                            <p:stCondLst>
                              <p:cond delay="10125"/>
                            </p:stCondLst>
                            <p:childTnLst>
                              <p:par>
                                <p:cTn id="17" presetID="4" presetClass="entr" presetSubtype="32" fill="hold" grpId="0" nodeType="afterEffect">
                                  <p:stCondLst>
                                    <p:cond delay="2000"/>
                                  </p:stCondLst>
                                  <p:childTnLst>
                                    <p:set>
                                      <p:cBhvr>
                                        <p:cTn id="18" dur="1" fill="hold">
                                          <p:stCondLst>
                                            <p:cond delay="0"/>
                                          </p:stCondLst>
                                        </p:cTn>
                                        <p:tgtEl>
                                          <p:spTgt spid="531463"/>
                                        </p:tgtEl>
                                        <p:attrNameLst>
                                          <p:attrName>style.visibility</p:attrName>
                                        </p:attrNameLst>
                                      </p:cBhvr>
                                      <p:to>
                                        <p:strVal val="visible"/>
                                      </p:to>
                                    </p:set>
                                    <p:animEffect transition="in" filter="box(out)">
                                      <p:cBhvr>
                                        <p:cTn id="19" dur="500"/>
                                        <p:tgtEl>
                                          <p:spTgt spid="531463"/>
                                        </p:tgtEl>
                                      </p:cBhvr>
                                    </p:animEffect>
                                  </p:childTnLst>
                                </p:cTn>
                              </p:par>
                            </p:childTnLst>
                          </p:cTn>
                        </p:par>
                        <p:par>
                          <p:cTn id="20" fill="hold">
                            <p:stCondLst>
                              <p:cond delay="12625"/>
                            </p:stCondLst>
                            <p:childTnLst>
                              <p:par>
                                <p:cTn id="21" presetID="17" presetClass="entr" presetSubtype="1" fill="hold" nodeType="afterEffect">
                                  <p:stCondLst>
                                    <p:cond delay="1000"/>
                                  </p:stCondLst>
                                  <p:childTnLst>
                                    <p:set>
                                      <p:cBhvr>
                                        <p:cTn id="22" dur="1" fill="hold">
                                          <p:stCondLst>
                                            <p:cond delay="0"/>
                                          </p:stCondLst>
                                        </p:cTn>
                                        <p:tgtEl>
                                          <p:spTgt spid="531481"/>
                                        </p:tgtEl>
                                        <p:attrNameLst>
                                          <p:attrName>style.visibility</p:attrName>
                                        </p:attrNameLst>
                                      </p:cBhvr>
                                      <p:to>
                                        <p:strVal val="visible"/>
                                      </p:to>
                                    </p:set>
                                    <p:anim calcmode="lin" valueType="num">
                                      <p:cBhvr>
                                        <p:cTn id="23" dur="500" fill="hold"/>
                                        <p:tgtEl>
                                          <p:spTgt spid="531481"/>
                                        </p:tgtEl>
                                        <p:attrNameLst>
                                          <p:attrName>ppt_x</p:attrName>
                                        </p:attrNameLst>
                                      </p:cBhvr>
                                      <p:tavLst>
                                        <p:tav tm="0">
                                          <p:val>
                                            <p:strVal val="#ppt_x"/>
                                          </p:val>
                                        </p:tav>
                                        <p:tav tm="100000">
                                          <p:val>
                                            <p:strVal val="#ppt_x"/>
                                          </p:val>
                                        </p:tav>
                                      </p:tavLst>
                                    </p:anim>
                                    <p:anim calcmode="lin" valueType="num">
                                      <p:cBhvr>
                                        <p:cTn id="24" dur="500" fill="hold"/>
                                        <p:tgtEl>
                                          <p:spTgt spid="531481"/>
                                        </p:tgtEl>
                                        <p:attrNameLst>
                                          <p:attrName>ppt_y</p:attrName>
                                        </p:attrNameLst>
                                      </p:cBhvr>
                                      <p:tavLst>
                                        <p:tav tm="0">
                                          <p:val>
                                            <p:strVal val="#ppt_y-#ppt_h/2"/>
                                          </p:val>
                                        </p:tav>
                                        <p:tav tm="100000">
                                          <p:val>
                                            <p:strVal val="#ppt_y"/>
                                          </p:val>
                                        </p:tav>
                                      </p:tavLst>
                                    </p:anim>
                                    <p:anim calcmode="lin" valueType="num">
                                      <p:cBhvr>
                                        <p:cTn id="25" dur="500" fill="hold"/>
                                        <p:tgtEl>
                                          <p:spTgt spid="531481"/>
                                        </p:tgtEl>
                                        <p:attrNameLst>
                                          <p:attrName>ppt_w</p:attrName>
                                        </p:attrNameLst>
                                      </p:cBhvr>
                                      <p:tavLst>
                                        <p:tav tm="0">
                                          <p:val>
                                            <p:strVal val="#ppt_w"/>
                                          </p:val>
                                        </p:tav>
                                        <p:tav tm="100000">
                                          <p:val>
                                            <p:strVal val="#ppt_w"/>
                                          </p:val>
                                        </p:tav>
                                      </p:tavLst>
                                    </p:anim>
                                    <p:anim calcmode="lin" valueType="num">
                                      <p:cBhvr>
                                        <p:cTn id="26" dur="500" fill="hold"/>
                                        <p:tgtEl>
                                          <p:spTgt spid="531481"/>
                                        </p:tgtEl>
                                        <p:attrNameLst>
                                          <p:attrName>ppt_h</p:attrName>
                                        </p:attrNameLst>
                                      </p:cBhvr>
                                      <p:tavLst>
                                        <p:tav tm="0">
                                          <p:val>
                                            <p:fltVal val="0"/>
                                          </p:val>
                                        </p:tav>
                                        <p:tav tm="100000">
                                          <p:val>
                                            <p:strVal val="#ppt_h"/>
                                          </p:val>
                                        </p:tav>
                                      </p:tavLst>
                                    </p:anim>
                                  </p:childTnLst>
                                </p:cTn>
                              </p:par>
                            </p:childTnLst>
                          </p:cTn>
                        </p:par>
                        <p:par>
                          <p:cTn id="27" fill="hold">
                            <p:stCondLst>
                              <p:cond delay="14125"/>
                            </p:stCondLst>
                            <p:childTnLst>
                              <p:par>
                                <p:cTn id="28" presetID="1" presetClass="entr" presetSubtype="0" fill="hold" nodeType="afterEffect">
                                  <p:stCondLst>
                                    <p:cond delay="1000"/>
                                  </p:stCondLst>
                                  <p:childTnLst>
                                    <p:set>
                                      <p:cBhvr>
                                        <p:cTn id="29" dur="1" fill="hold">
                                          <p:stCondLst>
                                            <p:cond delay="499"/>
                                          </p:stCondLst>
                                        </p:cTn>
                                        <p:tgtEl>
                                          <p:spTgt spid="531464"/>
                                        </p:tgtEl>
                                        <p:attrNameLst>
                                          <p:attrName>style.visibility</p:attrName>
                                        </p:attrNameLst>
                                      </p:cBhvr>
                                      <p:to>
                                        <p:strVal val="visible"/>
                                      </p:to>
                                    </p:set>
                                  </p:childTnLst>
                                </p:cTn>
                              </p:par>
                            </p:childTnLst>
                          </p:cTn>
                        </p:par>
                        <p:par>
                          <p:cTn id="30" fill="hold">
                            <p:stCondLst>
                              <p:cond delay="15625"/>
                            </p:stCondLst>
                            <p:childTnLst>
                              <p:par>
                                <p:cTn id="31" presetID="17" presetClass="entr" presetSubtype="1" fill="hold" nodeType="afterEffect">
                                  <p:stCondLst>
                                    <p:cond delay="1000"/>
                                  </p:stCondLst>
                                  <p:childTnLst>
                                    <p:set>
                                      <p:cBhvr>
                                        <p:cTn id="32" dur="1" fill="hold">
                                          <p:stCondLst>
                                            <p:cond delay="0"/>
                                          </p:stCondLst>
                                        </p:cTn>
                                        <p:tgtEl>
                                          <p:spTgt spid="531471"/>
                                        </p:tgtEl>
                                        <p:attrNameLst>
                                          <p:attrName>style.visibility</p:attrName>
                                        </p:attrNameLst>
                                      </p:cBhvr>
                                      <p:to>
                                        <p:strVal val="visible"/>
                                      </p:to>
                                    </p:set>
                                    <p:anim calcmode="lin" valueType="num">
                                      <p:cBhvr>
                                        <p:cTn id="33" dur="500" fill="hold"/>
                                        <p:tgtEl>
                                          <p:spTgt spid="531471"/>
                                        </p:tgtEl>
                                        <p:attrNameLst>
                                          <p:attrName>ppt_x</p:attrName>
                                        </p:attrNameLst>
                                      </p:cBhvr>
                                      <p:tavLst>
                                        <p:tav tm="0">
                                          <p:val>
                                            <p:strVal val="#ppt_x"/>
                                          </p:val>
                                        </p:tav>
                                        <p:tav tm="100000">
                                          <p:val>
                                            <p:strVal val="#ppt_x"/>
                                          </p:val>
                                        </p:tav>
                                      </p:tavLst>
                                    </p:anim>
                                    <p:anim calcmode="lin" valueType="num">
                                      <p:cBhvr>
                                        <p:cTn id="34" dur="500" fill="hold"/>
                                        <p:tgtEl>
                                          <p:spTgt spid="531471"/>
                                        </p:tgtEl>
                                        <p:attrNameLst>
                                          <p:attrName>ppt_y</p:attrName>
                                        </p:attrNameLst>
                                      </p:cBhvr>
                                      <p:tavLst>
                                        <p:tav tm="0">
                                          <p:val>
                                            <p:strVal val="#ppt_y-#ppt_h/2"/>
                                          </p:val>
                                        </p:tav>
                                        <p:tav tm="100000">
                                          <p:val>
                                            <p:strVal val="#ppt_y"/>
                                          </p:val>
                                        </p:tav>
                                      </p:tavLst>
                                    </p:anim>
                                    <p:anim calcmode="lin" valueType="num">
                                      <p:cBhvr>
                                        <p:cTn id="35" dur="500" fill="hold"/>
                                        <p:tgtEl>
                                          <p:spTgt spid="531471"/>
                                        </p:tgtEl>
                                        <p:attrNameLst>
                                          <p:attrName>ppt_w</p:attrName>
                                        </p:attrNameLst>
                                      </p:cBhvr>
                                      <p:tavLst>
                                        <p:tav tm="0">
                                          <p:val>
                                            <p:strVal val="#ppt_w"/>
                                          </p:val>
                                        </p:tav>
                                        <p:tav tm="100000">
                                          <p:val>
                                            <p:strVal val="#ppt_w"/>
                                          </p:val>
                                        </p:tav>
                                      </p:tavLst>
                                    </p:anim>
                                    <p:anim calcmode="lin" valueType="num">
                                      <p:cBhvr>
                                        <p:cTn id="36" dur="500" fill="hold"/>
                                        <p:tgtEl>
                                          <p:spTgt spid="531471"/>
                                        </p:tgtEl>
                                        <p:attrNameLst>
                                          <p:attrName>ppt_h</p:attrName>
                                        </p:attrNameLst>
                                      </p:cBhvr>
                                      <p:tavLst>
                                        <p:tav tm="0">
                                          <p:val>
                                            <p:fltVal val="0"/>
                                          </p:val>
                                        </p:tav>
                                        <p:tav tm="100000">
                                          <p:val>
                                            <p:strVal val="#ppt_h"/>
                                          </p:val>
                                        </p:tav>
                                      </p:tavLst>
                                    </p:anim>
                                  </p:childTnLst>
                                </p:cTn>
                              </p:par>
                            </p:childTnLst>
                          </p:cTn>
                        </p:par>
                        <p:par>
                          <p:cTn id="37" fill="hold">
                            <p:stCondLst>
                              <p:cond delay="17125"/>
                            </p:stCondLst>
                            <p:childTnLst>
                              <p:par>
                                <p:cTn id="38" presetID="1" presetClass="entr" presetSubtype="0" fill="hold" nodeType="afterEffect">
                                  <p:stCondLst>
                                    <p:cond delay="1000"/>
                                  </p:stCondLst>
                                  <p:childTnLst>
                                    <p:set>
                                      <p:cBhvr>
                                        <p:cTn id="39" dur="1" fill="hold">
                                          <p:stCondLst>
                                            <p:cond delay="499"/>
                                          </p:stCondLst>
                                        </p:cTn>
                                        <p:tgtEl>
                                          <p:spTgt spid="531467"/>
                                        </p:tgtEl>
                                        <p:attrNameLst>
                                          <p:attrName>style.visibility</p:attrName>
                                        </p:attrNameLst>
                                      </p:cBhvr>
                                      <p:to>
                                        <p:strVal val="visible"/>
                                      </p:to>
                                    </p:set>
                                  </p:childTnLst>
                                </p:cTn>
                              </p:par>
                            </p:childTnLst>
                          </p:cTn>
                        </p:par>
                        <p:par>
                          <p:cTn id="40" fill="hold">
                            <p:stCondLst>
                              <p:cond delay="18625"/>
                            </p:stCondLst>
                            <p:childTnLst>
                              <p:par>
                                <p:cTn id="41" presetID="17" presetClass="entr" presetSubtype="1" fill="hold" nodeType="afterEffect">
                                  <p:stCondLst>
                                    <p:cond delay="1000"/>
                                  </p:stCondLst>
                                  <p:childTnLst>
                                    <p:set>
                                      <p:cBhvr>
                                        <p:cTn id="42" dur="1" fill="hold">
                                          <p:stCondLst>
                                            <p:cond delay="0"/>
                                          </p:stCondLst>
                                        </p:cTn>
                                        <p:tgtEl>
                                          <p:spTgt spid="531474"/>
                                        </p:tgtEl>
                                        <p:attrNameLst>
                                          <p:attrName>style.visibility</p:attrName>
                                        </p:attrNameLst>
                                      </p:cBhvr>
                                      <p:to>
                                        <p:strVal val="visible"/>
                                      </p:to>
                                    </p:set>
                                    <p:anim calcmode="lin" valueType="num">
                                      <p:cBhvr>
                                        <p:cTn id="43" dur="500" fill="hold"/>
                                        <p:tgtEl>
                                          <p:spTgt spid="531474"/>
                                        </p:tgtEl>
                                        <p:attrNameLst>
                                          <p:attrName>ppt_x</p:attrName>
                                        </p:attrNameLst>
                                      </p:cBhvr>
                                      <p:tavLst>
                                        <p:tav tm="0">
                                          <p:val>
                                            <p:strVal val="#ppt_x"/>
                                          </p:val>
                                        </p:tav>
                                        <p:tav tm="100000">
                                          <p:val>
                                            <p:strVal val="#ppt_x"/>
                                          </p:val>
                                        </p:tav>
                                      </p:tavLst>
                                    </p:anim>
                                    <p:anim calcmode="lin" valueType="num">
                                      <p:cBhvr>
                                        <p:cTn id="44" dur="500" fill="hold"/>
                                        <p:tgtEl>
                                          <p:spTgt spid="531474"/>
                                        </p:tgtEl>
                                        <p:attrNameLst>
                                          <p:attrName>ppt_y</p:attrName>
                                        </p:attrNameLst>
                                      </p:cBhvr>
                                      <p:tavLst>
                                        <p:tav tm="0">
                                          <p:val>
                                            <p:strVal val="#ppt_y-#ppt_h/2"/>
                                          </p:val>
                                        </p:tav>
                                        <p:tav tm="100000">
                                          <p:val>
                                            <p:strVal val="#ppt_y"/>
                                          </p:val>
                                        </p:tav>
                                      </p:tavLst>
                                    </p:anim>
                                    <p:anim calcmode="lin" valueType="num">
                                      <p:cBhvr>
                                        <p:cTn id="45" dur="500" fill="hold"/>
                                        <p:tgtEl>
                                          <p:spTgt spid="531474"/>
                                        </p:tgtEl>
                                        <p:attrNameLst>
                                          <p:attrName>ppt_w</p:attrName>
                                        </p:attrNameLst>
                                      </p:cBhvr>
                                      <p:tavLst>
                                        <p:tav tm="0">
                                          <p:val>
                                            <p:strVal val="#ppt_w"/>
                                          </p:val>
                                        </p:tav>
                                        <p:tav tm="100000">
                                          <p:val>
                                            <p:strVal val="#ppt_w"/>
                                          </p:val>
                                        </p:tav>
                                      </p:tavLst>
                                    </p:anim>
                                    <p:anim calcmode="lin" valueType="num">
                                      <p:cBhvr>
                                        <p:cTn id="46" dur="500" fill="hold"/>
                                        <p:tgtEl>
                                          <p:spTgt spid="531474"/>
                                        </p:tgtEl>
                                        <p:attrNameLst>
                                          <p:attrName>ppt_h</p:attrName>
                                        </p:attrNameLst>
                                      </p:cBhvr>
                                      <p:tavLst>
                                        <p:tav tm="0">
                                          <p:val>
                                            <p:fltVal val="0"/>
                                          </p:val>
                                        </p:tav>
                                        <p:tav tm="100000">
                                          <p:val>
                                            <p:strVal val="#ppt_h"/>
                                          </p:val>
                                        </p:tav>
                                      </p:tavLst>
                                    </p:anim>
                                  </p:childTnLst>
                                </p:cTn>
                              </p:par>
                            </p:childTnLst>
                          </p:cTn>
                        </p:par>
                        <p:par>
                          <p:cTn id="47" fill="hold">
                            <p:stCondLst>
                              <p:cond delay="20125"/>
                            </p:stCondLst>
                            <p:childTnLst>
                              <p:par>
                                <p:cTn id="48" presetID="1" presetClass="entr" presetSubtype="0" fill="hold" grpId="0" nodeType="afterEffect">
                                  <p:stCondLst>
                                    <p:cond delay="1000"/>
                                  </p:stCondLst>
                                  <p:childTnLst>
                                    <p:set>
                                      <p:cBhvr>
                                        <p:cTn id="49" dur="1" fill="hold">
                                          <p:stCondLst>
                                            <p:cond delay="499"/>
                                          </p:stCondLst>
                                        </p:cTn>
                                        <p:tgtEl>
                                          <p:spTgt spid="531470"/>
                                        </p:tgtEl>
                                        <p:attrNameLst>
                                          <p:attrName>style.visibility</p:attrName>
                                        </p:attrNameLst>
                                      </p:cBhvr>
                                      <p:to>
                                        <p:strVal val="visible"/>
                                      </p:to>
                                    </p:set>
                                  </p:childTnLst>
                                </p:cTn>
                              </p:par>
                            </p:childTnLst>
                          </p:cTn>
                        </p:par>
                        <p:par>
                          <p:cTn id="50" fill="hold">
                            <p:stCondLst>
                              <p:cond delay="21625"/>
                            </p:stCondLst>
                            <p:childTnLst>
                              <p:par>
                                <p:cTn id="51" presetID="3" presetClass="entr" presetSubtype="5" fill="hold" grpId="0" nodeType="afterEffect">
                                  <p:stCondLst>
                                    <p:cond delay="2000"/>
                                  </p:stCondLst>
                                  <p:childTnLst>
                                    <p:set>
                                      <p:cBhvr>
                                        <p:cTn id="52" dur="1" fill="hold">
                                          <p:stCondLst>
                                            <p:cond delay="0"/>
                                          </p:stCondLst>
                                        </p:cTn>
                                        <p:tgtEl>
                                          <p:spTgt spid="531477"/>
                                        </p:tgtEl>
                                        <p:attrNameLst>
                                          <p:attrName>style.visibility</p:attrName>
                                        </p:attrNameLst>
                                      </p:cBhvr>
                                      <p:to>
                                        <p:strVal val="visible"/>
                                      </p:to>
                                    </p:set>
                                    <p:animEffect transition="in" filter="blinds(vertical)">
                                      <p:cBhvr>
                                        <p:cTn id="53" dur="500"/>
                                        <p:tgtEl>
                                          <p:spTgt spid="531477"/>
                                        </p:tgtEl>
                                      </p:cBhvr>
                                    </p:animEffect>
                                  </p:childTnLst>
                                </p:cTn>
                              </p:par>
                            </p:childTnLst>
                          </p:cTn>
                        </p:par>
                        <p:par>
                          <p:cTn id="54" fill="hold">
                            <p:stCondLst>
                              <p:cond delay="24125"/>
                            </p:stCondLst>
                            <p:childTnLst>
                              <p:par>
                                <p:cTn id="55" presetID="3" presetClass="entr" presetSubtype="5" fill="hold" grpId="0" nodeType="afterEffect">
                                  <p:stCondLst>
                                    <p:cond delay="2000"/>
                                  </p:stCondLst>
                                  <p:childTnLst>
                                    <p:set>
                                      <p:cBhvr>
                                        <p:cTn id="56" dur="1" fill="hold">
                                          <p:stCondLst>
                                            <p:cond delay="0"/>
                                          </p:stCondLst>
                                        </p:cTn>
                                        <p:tgtEl>
                                          <p:spTgt spid="531478"/>
                                        </p:tgtEl>
                                        <p:attrNameLst>
                                          <p:attrName>style.visibility</p:attrName>
                                        </p:attrNameLst>
                                      </p:cBhvr>
                                      <p:to>
                                        <p:strVal val="visible"/>
                                      </p:to>
                                    </p:set>
                                    <p:animEffect transition="in" filter="blinds(vertical)">
                                      <p:cBhvr>
                                        <p:cTn id="57" dur="500"/>
                                        <p:tgtEl>
                                          <p:spTgt spid="531478"/>
                                        </p:tgtEl>
                                      </p:cBhvr>
                                    </p:animEffect>
                                  </p:childTnLst>
                                </p:cTn>
                              </p:par>
                            </p:childTnLst>
                          </p:cTn>
                        </p:par>
                        <p:par>
                          <p:cTn id="58" fill="hold">
                            <p:stCondLst>
                              <p:cond delay="26625"/>
                            </p:stCondLst>
                            <p:childTnLst>
                              <p:par>
                                <p:cTn id="59" presetID="3" presetClass="entr" presetSubtype="5" fill="hold" grpId="0" nodeType="afterEffect">
                                  <p:stCondLst>
                                    <p:cond delay="2000"/>
                                  </p:stCondLst>
                                  <p:childTnLst>
                                    <p:set>
                                      <p:cBhvr>
                                        <p:cTn id="60" dur="1" fill="hold">
                                          <p:stCondLst>
                                            <p:cond delay="0"/>
                                          </p:stCondLst>
                                        </p:cTn>
                                        <p:tgtEl>
                                          <p:spTgt spid="531479"/>
                                        </p:tgtEl>
                                        <p:attrNameLst>
                                          <p:attrName>style.visibility</p:attrName>
                                        </p:attrNameLst>
                                      </p:cBhvr>
                                      <p:to>
                                        <p:strVal val="visible"/>
                                      </p:to>
                                    </p:set>
                                    <p:animEffect transition="in" filter="blinds(vertical)">
                                      <p:cBhvr>
                                        <p:cTn id="61" dur="500"/>
                                        <p:tgtEl>
                                          <p:spTgt spid="531479"/>
                                        </p:tgtEl>
                                      </p:cBhvr>
                                    </p:animEffect>
                                  </p:childTnLst>
                                </p:cTn>
                              </p:par>
                            </p:childTnLst>
                          </p:cTn>
                        </p:par>
                        <p:par>
                          <p:cTn id="62" fill="hold">
                            <p:stCondLst>
                              <p:cond delay="29125"/>
                            </p:stCondLst>
                            <p:childTnLst>
                              <p:par>
                                <p:cTn id="63" presetID="3" presetClass="entr" presetSubtype="5" fill="hold" grpId="0" nodeType="afterEffect">
                                  <p:stCondLst>
                                    <p:cond delay="2000"/>
                                  </p:stCondLst>
                                  <p:childTnLst>
                                    <p:set>
                                      <p:cBhvr>
                                        <p:cTn id="64" dur="1" fill="hold">
                                          <p:stCondLst>
                                            <p:cond delay="0"/>
                                          </p:stCondLst>
                                        </p:cTn>
                                        <p:tgtEl>
                                          <p:spTgt spid="531484"/>
                                        </p:tgtEl>
                                        <p:attrNameLst>
                                          <p:attrName>style.visibility</p:attrName>
                                        </p:attrNameLst>
                                      </p:cBhvr>
                                      <p:to>
                                        <p:strVal val="visible"/>
                                      </p:to>
                                    </p:set>
                                    <p:animEffect transition="in" filter="blinds(vertical)">
                                      <p:cBhvr>
                                        <p:cTn id="65" dur="500"/>
                                        <p:tgtEl>
                                          <p:spTgt spid="531484"/>
                                        </p:tgtEl>
                                      </p:cBhvr>
                                    </p:animEffect>
                                  </p:childTnLst>
                                </p:cTn>
                              </p:par>
                            </p:childTnLst>
                          </p:cTn>
                        </p:par>
                        <p:par>
                          <p:cTn id="66" fill="hold">
                            <p:stCondLst>
                              <p:cond delay="31625"/>
                            </p:stCondLst>
                            <p:childTnLst>
                              <p:par>
                                <p:cTn id="67" presetID="3" presetClass="entr" presetSubtype="5" fill="hold" grpId="0" nodeType="afterEffect">
                                  <p:stCondLst>
                                    <p:cond delay="2000"/>
                                  </p:stCondLst>
                                  <p:childTnLst>
                                    <p:set>
                                      <p:cBhvr>
                                        <p:cTn id="68" dur="1" fill="hold">
                                          <p:stCondLst>
                                            <p:cond delay="0"/>
                                          </p:stCondLst>
                                        </p:cTn>
                                        <p:tgtEl>
                                          <p:spTgt spid="531480"/>
                                        </p:tgtEl>
                                        <p:attrNameLst>
                                          <p:attrName>style.visibility</p:attrName>
                                        </p:attrNameLst>
                                      </p:cBhvr>
                                      <p:to>
                                        <p:strVal val="visible"/>
                                      </p:to>
                                    </p:set>
                                    <p:animEffect transition="in" filter="blinds(vertical)">
                                      <p:cBhvr>
                                        <p:cTn id="69" dur="500"/>
                                        <p:tgtEl>
                                          <p:spTgt spid="531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62" grpId="0" build="p" autoUpdateAnimBg="0" advAuto="2000"/>
      <p:bldP spid="531463" grpId="0" autoUpdateAnimBg="0"/>
      <p:bldP spid="531470" grpId="0" autoUpdateAnimBg="0"/>
      <p:bldP spid="531477" grpId="0" autoUpdateAnimBg="0"/>
      <p:bldP spid="531478" grpId="0" autoUpdateAnimBg="0"/>
      <p:bldP spid="531479" grpId="0" autoUpdateAnimBg="0"/>
      <p:bldP spid="531480" grpId="0" autoUpdateAnimBg="0"/>
      <p:bldP spid="531484"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Text Box 2"/>
          <p:cNvSpPr txBox="1">
            <a:spLocks noChangeArrowheads="1"/>
          </p:cNvSpPr>
          <p:nvPr/>
        </p:nvSpPr>
        <p:spPr bwMode="auto">
          <a:xfrm>
            <a:off x="838200" y="266700"/>
            <a:ext cx="7086600" cy="6164263"/>
          </a:xfrm>
          <a:prstGeom prst="rect">
            <a:avLst/>
          </a:prstGeom>
          <a:noFill/>
          <a:ln w="9525">
            <a:noFill/>
            <a:miter lim="800000"/>
            <a:headEnd/>
            <a:tailEnd/>
          </a:ln>
          <a:effectLst/>
        </p:spPr>
        <p:txBody>
          <a:bodyPr>
            <a:spAutoFit/>
          </a:bodyPr>
          <a:lstStyle/>
          <a:p>
            <a:pPr algn="just">
              <a:buClr>
                <a:schemeClr val="accent2"/>
              </a:buClr>
              <a:buFont typeface="Wingdings" pitchFamily="2" charset="2"/>
              <a:buNone/>
            </a:pPr>
            <a:r>
              <a:rPr lang="en-US" altLang="zh-CN" sz="1800" dirty="0"/>
              <a:t>#include&lt;</a:t>
            </a:r>
            <a:r>
              <a:rPr lang="en-US" altLang="zh-CN" sz="1800" dirty="0" err="1"/>
              <a:t>iostream</a:t>
            </a:r>
            <a:r>
              <a:rPr lang="en-US" altLang="zh-CN" sz="1800" dirty="0"/>
              <a:t>&gt;	</a:t>
            </a:r>
            <a:r>
              <a:rPr lang="en-US" altLang="zh-CN" sz="2000" b="1" i="1" dirty="0">
                <a:solidFill>
                  <a:schemeClr val="folHlink"/>
                </a:solidFill>
              </a:rPr>
              <a:t>//</a:t>
            </a:r>
            <a:r>
              <a:rPr lang="zh-CN" altLang="en-US" sz="2000" b="1" i="1" dirty="0">
                <a:solidFill>
                  <a:schemeClr val="folHlink"/>
                </a:solidFill>
              </a:rPr>
              <a:t>例</a:t>
            </a:r>
            <a:r>
              <a:rPr lang="en-US" altLang="zh-CN" sz="2000" b="1" i="1" dirty="0">
                <a:solidFill>
                  <a:schemeClr val="folHlink"/>
                </a:solidFill>
              </a:rPr>
              <a:t>8-4</a:t>
            </a:r>
            <a:endParaRPr lang="en-US" altLang="zh-CN" sz="1800" dirty="0"/>
          </a:p>
          <a:p>
            <a:pPr algn="just">
              <a:buClr>
                <a:schemeClr val="accent2"/>
              </a:buClr>
              <a:buFont typeface="Wingdings" pitchFamily="2" charset="2"/>
              <a:buNone/>
            </a:pPr>
            <a:r>
              <a:rPr lang="en-US" altLang="zh-CN" sz="1800" dirty="0"/>
              <a:t>using namespace </a:t>
            </a:r>
            <a:r>
              <a:rPr lang="en-US" altLang="zh-CN" sz="1800" dirty="0" err="1"/>
              <a:t>std</a:t>
            </a:r>
            <a:r>
              <a:rPr lang="en-US" altLang="zh-CN" sz="1800" dirty="0"/>
              <a:t> ;</a:t>
            </a:r>
          </a:p>
          <a:p>
            <a:pPr algn="just">
              <a:buClr>
                <a:schemeClr val="accent2"/>
              </a:buClr>
              <a:buFont typeface="Wingdings" pitchFamily="2" charset="2"/>
              <a:buNone/>
            </a:pPr>
            <a:r>
              <a:rPr lang="en-US" altLang="zh-CN" sz="1800" dirty="0"/>
              <a:t>class A</a:t>
            </a:r>
          </a:p>
          <a:p>
            <a:pPr algn="just">
              <a:buClr>
                <a:schemeClr val="accent2"/>
              </a:buClr>
              <a:buFont typeface="Wingdings" pitchFamily="2" charset="2"/>
              <a:buNone/>
            </a:pPr>
            <a:r>
              <a:rPr lang="en-US" altLang="zh-CN" sz="1800" dirty="0"/>
              <a:t>{ public:	  </a:t>
            </a:r>
          </a:p>
          <a:p>
            <a:pPr algn="just">
              <a:buClr>
                <a:schemeClr val="accent2"/>
              </a:buClr>
              <a:buFont typeface="Wingdings" pitchFamily="2" charset="2"/>
              <a:buNone/>
            </a:pPr>
            <a:r>
              <a:rPr lang="en-US" altLang="zh-CN" sz="1800" dirty="0"/>
              <a:t>       </a:t>
            </a:r>
            <a:r>
              <a:rPr lang="en-US" altLang="zh-CN" sz="1800" dirty="0" err="1"/>
              <a:t>int</a:t>
            </a:r>
            <a:r>
              <a:rPr lang="en-US" altLang="zh-CN" sz="1800" dirty="0"/>
              <a:t> a1, a2 ;</a:t>
            </a:r>
          </a:p>
          <a:p>
            <a:pPr algn="just">
              <a:buClr>
                <a:schemeClr val="accent2"/>
              </a:buClr>
              <a:buFont typeface="Wingdings" pitchFamily="2" charset="2"/>
              <a:buNone/>
            </a:pPr>
            <a:r>
              <a:rPr lang="en-US" altLang="zh-CN" sz="1800" dirty="0"/>
              <a:t>      A( </a:t>
            </a:r>
            <a:r>
              <a:rPr lang="en-US" altLang="zh-CN" sz="1800" dirty="0" err="1"/>
              <a:t>int</a:t>
            </a:r>
            <a:r>
              <a:rPr lang="en-US" altLang="zh-CN" sz="1800" dirty="0"/>
              <a:t> i1=0, </a:t>
            </a:r>
            <a:r>
              <a:rPr lang="en-US" altLang="zh-CN" sz="1800" dirty="0" err="1"/>
              <a:t>int</a:t>
            </a:r>
            <a:r>
              <a:rPr lang="en-US" altLang="zh-CN" sz="1800" dirty="0"/>
              <a:t> i2=0 ) { a1 = i1; a2 = i2; }</a:t>
            </a:r>
          </a:p>
          <a:p>
            <a:pPr algn="just">
              <a:buClr>
                <a:schemeClr val="accent2"/>
              </a:buClr>
              <a:buFont typeface="Wingdings" pitchFamily="2" charset="2"/>
              <a:buNone/>
            </a:pPr>
            <a:r>
              <a:rPr lang="en-US" altLang="zh-CN" sz="1800" dirty="0"/>
              <a:t>      void print() </a:t>
            </a:r>
          </a:p>
          <a:p>
            <a:pPr algn="just">
              <a:buClr>
                <a:schemeClr val="accent2"/>
              </a:buClr>
              <a:buFont typeface="Wingdings" pitchFamily="2" charset="2"/>
              <a:buNone/>
            </a:pPr>
            <a:r>
              <a:rPr lang="en-US" altLang="zh-CN" sz="1800" dirty="0"/>
              <a:t>         { </a:t>
            </a:r>
            <a:r>
              <a:rPr lang="en-US" altLang="zh-CN" sz="1800" dirty="0" err="1"/>
              <a:t>cout</a:t>
            </a:r>
            <a:r>
              <a:rPr lang="en-US" altLang="zh-CN" sz="1800" dirty="0"/>
              <a:t> &lt;&lt; "a1=" &lt;&lt; a1 &lt;&lt; '\t' &lt;&lt; "a2=" &lt;&lt; a2 &lt;&lt; </a:t>
            </a:r>
            <a:r>
              <a:rPr lang="en-US" altLang="zh-CN" sz="1800" dirty="0" err="1"/>
              <a:t>endl</a:t>
            </a:r>
            <a:r>
              <a:rPr lang="en-US" altLang="zh-CN" sz="1800" dirty="0"/>
              <a:t> ; }</a:t>
            </a:r>
          </a:p>
          <a:p>
            <a:pPr algn="just">
              <a:buClr>
                <a:schemeClr val="accent2"/>
              </a:buClr>
              <a:buFont typeface="Wingdings" pitchFamily="2" charset="2"/>
              <a:buNone/>
            </a:pPr>
            <a:r>
              <a:rPr lang="en-US" altLang="zh-CN" sz="1800" dirty="0"/>
              <a:t>};</a:t>
            </a:r>
          </a:p>
          <a:p>
            <a:pPr algn="just">
              <a:buClr>
                <a:schemeClr val="accent2"/>
              </a:buClr>
              <a:buFont typeface="Wingdings" pitchFamily="2" charset="2"/>
              <a:buNone/>
            </a:pPr>
            <a:r>
              <a:rPr lang="en-US" altLang="zh-CN" sz="1800" dirty="0"/>
              <a:t>class B : public A</a:t>
            </a:r>
          </a:p>
          <a:p>
            <a:pPr algn="just">
              <a:buClr>
                <a:schemeClr val="accent2"/>
              </a:buClr>
              <a:buFont typeface="Wingdings" pitchFamily="2" charset="2"/>
              <a:buNone/>
            </a:pPr>
            <a:r>
              <a:rPr lang="en-US" altLang="zh-CN" sz="1800" dirty="0"/>
              <a:t>{ public:	</a:t>
            </a:r>
          </a:p>
          <a:p>
            <a:pPr algn="just">
              <a:buClr>
                <a:schemeClr val="accent2"/>
              </a:buClr>
              <a:buFont typeface="Wingdings" pitchFamily="2" charset="2"/>
              <a:buNone/>
            </a:pPr>
            <a:r>
              <a:rPr lang="en-US" altLang="zh-CN" sz="1800" dirty="0"/>
              <a:t>       </a:t>
            </a:r>
            <a:r>
              <a:rPr lang="en-US" altLang="zh-CN" sz="1800" dirty="0" err="1"/>
              <a:t>int</a:t>
            </a:r>
            <a:r>
              <a:rPr lang="en-US" altLang="zh-CN" sz="1800" dirty="0"/>
              <a:t> b1, b2 ;</a:t>
            </a:r>
          </a:p>
          <a:p>
            <a:pPr algn="just">
              <a:buClr>
                <a:schemeClr val="accent2"/>
              </a:buClr>
              <a:buFont typeface="Wingdings" pitchFamily="2" charset="2"/>
              <a:buNone/>
            </a:pPr>
            <a:r>
              <a:rPr lang="en-US" altLang="zh-CN" sz="1800" dirty="0"/>
              <a:t>       B( </a:t>
            </a:r>
            <a:r>
              <a:rPr lang="en-US" altLang="zh-CN" sz="1800" dirty="0" err="1"/>
              <a:t>int</a:t>
            </a:r>
            <a:r>
              <a:rPr lang="en-US" altLang="zh-CN" sz="1800" dirty="0"/>
              <a:t> j1=1, </a:t>
            </a:r>
            <a:r>
              <a:rPr lang="en-US" altLang="zh-CN" sz="1800" dirty="0" err="1"/>
              <a:t>int</a:t>
            </a:r>
            <a:r>
              <a:rPr lang="en-US" altLang="zh-CN" sz="1800" dirty="0"/>
              <a:t> j2=1 ) { b1 = j1; b2 = j2; }</a:t>
            </a:r>
          </a:p>
          <a:p>
            <a:pPr algn="just">
              <a:buClr>
                <a:schemeClr val="accent2"/>
              </a:buClr>
              <a:buFont typeface="Wingdings" pitchFamily="2" charset="2"/>
              <a:buNone/>
            </a:pPr>
            <a:r>
              <a:rPr lang="en-US" altLang="zh-CN" sz="1800" dirty="0"/>
              <a:t>       void print()		</a:t>
            </a:r>
            <a:r>
              <a:rPr lang="en-US" altLang="zh-CN" sz="1800" b="1" i="1" dirty="0">
                <a:solidFill>
                  <a:srgbClr val="008000"/>
                </a:solidFill>
              </a:rPr>
              <a:t>//</a:t>
            </a:r>
            <a:r>
              <a:rPr lang="zh-CN" altLang="en-US" sz="1800" b="1" i="1" dirty="0">
                <a:solidFill>
                  <a:srgbClr val="008000"/>
                </a:solidFill>
              </a:rPr>
              <a:t>定义同名函数</a:t>
            </a:r>
          </a:p>
          <a:p>
            <a:pPr algn="just">
              <a:buClr>
                <a:schemeClr val="accent2"/>
              </a:buClr>
              <a:buFont typeface="Wingdings" pitchFamily="2" charset="2"/>
              <a:buNone/>
            </a:pPr>
            <a:r>
              <a:rPr lang="zh-CN" altLang="en-US" sz="1800" dirty="0"/>
              <a:t>         </a:t>
            </a:r>
            <a:r>
              <a:rPr lang="en-US" altLang="zh-CN" sz="1800" dirty="0"/>
              <a:t>{ </a:t>
            </a:r>
            <a:r>
              <a:rPr lang="en-US" altLang="zh-CN" sz="1800" dirty="0" err="1"/>
              <a:t>cout</a:t>
            </a:r>
            <a:r>
              <a:rPr lang="en-US" altLang="zh-CN" sz="1800" dirty="0"/>
              <a:t> &lt;&lt; "b1=" &lt;&lt; b1 &lt;&lt; '\t' &lt;&lt; "b2=" &lt;&lt; b2 &lt;&lt; </a:t>
            </a:r>
            <a:r>
              <a:rPr lang="en-US" altLang="zh-CN" sz="1800" dirty="0" err="1"/>
              <a:t>endl</a:t>
            </a:r>
            <a:r>
              <a:rPr lang="en-US" altLang="zh-CN" sz="1800" dirty="0"/>
              <a:t> ; }</a:t>
            </a:r>
          </a:p>
          <a:p>
            <a:pPr algn="just">
              <a:buClr>
                <a:schemeClr val="accent2"/>
              </a:buClr>
              <a:buFont typeface="Wingdings" pitchFamily="2" charset="2"/>
              <a:buNone/>
            </a:pPr>
            <a:r>
              <a:rPr lang="en-US" altLang="zh-CN" sz="1800" dirty="0"/>
              <a:t>      void </a:t>
            </a:r>
            <a:r>
              <a:rPr lang="en-US" altLang="zh-CN" sz="1800" dirty="0" err="1"/>
              <a:t>printAB</a:t>
            </a:r>
            <a:r>
              <a:rPr lang="en-US" altLang="zh-CN" sz="1800" dirty="0"/>
              <a:t>()</a:t>
            </a:r>
          </a:p>
          <a:p>
            <a:pPr algn="just">
              <a:buClr>
                <a:schemeClr val="accent2"/>
              </a:buClr>
              <a:buFont typeface="Wingdings" pitchFamily="2" charset="2"/>
              <a:buNone/>
            </a:pPr>
            <a:r>
              <a:rPr lang="en-US" altLang="zh-CN" sz="1800" dirty="0"/>
              <a:t>        { </a:t>
            </a:r>
            <a:r>
              <a:rPr lang="en-US" altLang="zh-CN" sz="1800" b="1" i="1" dirty="0">
                <a:solidFill>
                  <a:srgbClr val="0000FF"/>
                </a:solidFill>
                <a:effectLst>
                  <a:outerShdw blurRad="38100" dist="38100" dir="2700000" algn="tl">
                    <a:srgbClr val="000000"/>
                  </a:outerShdw>
                </a:effectLst>
              </a:rPr>
              <a:t>A::print() ;</a:t>
            </a:r>
            <a:r>
              <a:rPr lang="en-US" altLang="zh-CN" sz="1800" dirty="0"/>
              <a:t>		</a:t>
            </a:r>
            <a:r>
              <a:rPr lang="en-US" altLang="zh-CN" sz="1800" b="1" i="1" dirty="0">
                <a:solidFill>
                  <a:srgbClr val="008000"/>
                </a:solidFill>
              </a:rPr>
              <a:t>//</a:t>
            </a:r>
            <a:r>
              <a:rPr lang="zh-CN" altLang="en-US" sz="1800" b="1" i="1" dirty="0">
                <a:solidFill>
                  <a:srgbClr val="008000"/>
                </a:solidFill>
              </a:rPr>
              <a:t>派生类对象调用基类版本同名成员函数</a:t>
            </a:r>
          </a:p>
          <a:p>
            <a:pPr algn="just">
              <a:buClr>
                <a:schemeClr val="accent2"/>
              </a:buClr>
              <a:buFont typeface="Wingdings" pitchFamily="2" charset="2"/>
              <a:buNone/>
            </a:pPr>
            <a:r>
              <a:rPr lang="zh-CN" altLang="en-US" sz="1800" dirty="0"/>
              <a:t>           </a:t>
            </a:r>
            <a:r>
              <a:rPr lang="en-US" altLang="zh-CN" sz="1800" dirty="0">
                <a:effectLst>
                  <a:outerShdw blurRad="38100" dist="38100" dir="2700000" algn="tl">
                    <a:srgbClr val="FFFFFF"/>
                  </a:outerShdw>
                </a:effectLst>
              </a:rPr>
              <a:t>print() ;</a:t>
            </a:r>
            <a:r>
              <a:rPr lang="en-US" altLang="zh-CN" sz="1800" dirty="0"/>
              <a:t>		</a:t>
            </a:r>
            <a:r>
              <a:rPr lang="en-US" altLang="zh-CN" sz="1800" b="1" i="1" dirty="0">
                <a:solidFill>
                  <a:srgbClr val="008000"/>
                </a:solidFill>
              </a:rPr>
              <a:t>//</a:t>
            </a:r>
            <a:r>
              <a:rPr lang="zh-CN" altLang="en-US" sz="1800" b="1" i="1" dirty="0">
                <a:solidFill>
                  <a:srgbClr val="008000"/>
                </a:solidFill>
              </a:rPr>
              <a:t>派生类对象调用自身的成员函数</a:t>
            </a:r>
          </a:p>
          <a:p>
            <a:pPr algn="just">
              <a:buClr>
                <a:schemeClr val="accent2"/>
              </a:buClr>
              <a:buFont typeface="Wingdings" pitchFamily="2" charset="2"/>
              <a:buNone/>
            </a:pPr>
            <a:r>
              <a:rPr lang="zh-CN" altLang="en-US" sz="1800" dirty="0"/>
              <a:t>       </a:t>
            </a:r>
            <a:r>
              <a:rPr lang="en-US" altLang="zh-CN" sz="1800" dirty="0"/>
              <a:t>}</a:t>
            </a:r>
          </a:p>
          <a:p>
            <a:pPr algn="just">
              <a:buClr>
                <a:schemeClr val="accent2"/>
              </a:buClr>
              <a:buFont typeface="Wingdings" pitchFamily="2" charset="2"/>
              <a:buNone/>
            </a:pPr>
            <a:r>
              <a:rPr lang="en-US" altLang="zh-CN" sz="1800" dirty="0"/>
              <a:t>};</a:t>
            </a:r>
          </a:p>
          <a:p>
            <a:pPr algn="just">
              <a:buClr>
                <a:schemeClr val="accent2"/>
              </a:buClr>
              <a:buFont typeface="Wingdings" pitchFamily="2" charset="2"/>
              <a:buNone/>
            </a:pPr>
            <a:r>
              <a:rPr lang="en-US" altLang="zh-CN" sz="1800" dirty="0" err="1"/>
              <a:t>int</a:t>
            </a:r>
            <a:r>
              <a:rPr lang="en-US" altLang="zh-CN" sz="1800" dirty="0"/>
              <a:t> main()</a:t>
            </a:r>
          </a:p>
          <a:p>
            <a:pPr algn="just">
              <a:buClr>
                <a:schemeClr val="accent2"/>
              </a:buClr>
              <a:buFont typeface="Wingdings" pitchFamily="2" charset="2"/>
              <a:buNone/>
            </a:pPr>
            <a:r>
              <a:rPr lang="en-US" altLang="zh-CN" sz="1800" dirty="0"/>
              <a:t>{ B  </a:t>
            </a:r>
            <a:r>
              <a:rPr lang="en-US" altLang="zh-CN" sz="1800" dirty="0" err="1"/>
              <a:t>b</a:t>
            </a:r>
            <a:r>
              <a:rPr lang="en-US" altLang="zh-CN" sz="1800" dirty="0"/>
              <a:t> ;        </a:t>
            </a:r>
            <a:r>
              <a:rPr lang="en-US" altLang="zh-CN" sz="1800" b="1" i="1" dirty="0" err="1">
                <a:solidFill>
                  <a:srgbClr val="0000FF"/>
                </a:solidFill>
                <a:effectLst>
                  <a:outerShdw blurRad="38100" dist="38100" dir="2700000" algn="tl">
                    <a:srgbClr val="000000"/>
                  </a:outerShdw>
                </a:effectLst>
              </a:rPr>
              <a:t>b.A</a:t>
            </a:r>
            <a:r>
              <a:rPr lang="en-US" altLang="zh-CN" sz="1800" b="1" i="1" dirty="0">
                <a:solidFill>
                  <a:srgbClr val="0000FF"/>
                </a:solidFill>
                <a:effectLst>
                  <a:outerShdw blurRad="38100" dist="38100" dir="2700000" algn="tl">
                    <a:srgbClr val="000000"/>
                  </a:outerShdw>
                </a:effectLst>
              </a:rPr>
              <a:t>::print();</a:t>
            </a:r>
            <a:r>
              <a:rPr lang="en-US" altLang="zh-CN" sz="1800" dirty="0"/>
              <a:t>	</a:t>
            </a:r>
            <a:r>
              <a:rPr lang="en-US" altLang="zh-CN" sz="1800" dirty="0" err="1"/>
              <a:t>b.printAB</a:t>
            </a:r>
            <a:r>
              <a:rPr lang="en-US" altLang="zh-CN" sz="1800" dirty="0"/>
              <a:t>();  }</a:t>
            </a:r>
          </a:p>
        </p:txBody>
      </p:sp>
      <p:sp>
        <p:nvSpPr>
          <p:cNvPr id="634883" name="Rectangle 3"/>
          <p:cNvSpPr>
            <a:spLocks noGrp="1" noChangeArrowheads="1"/>
          </p:cNvSpPr>
          <p:nvPr>
            <p:ph type="title" idx="4294967295"/>
          </p:nvPr>
        </p:nvSpPr>
        <p:spPr>
          <a:xfrm>
            <a:off x="838200" y="533400"/>
            <a:ext cx="7543800" cy="1143000"/>
          </a:xfrm>
          <a:prstGeom prst="rect">
            <a:avLst/>
          </a:prstGeom>
        </p:spPr>
        <p:txBody>
          <a:bodyPr/>
          <a:lstStyle/>
          <a:p>
            <a:r>
              <a:rPr lang="en-US" altLang="zh-CN" sz="100" dirty="0">
                <a:solidFill>
                  <a:schemeClr val="bg1"/>
                </a:solidFill>
                <a:latin typeface="宋体" pitchFamily="2" charset="-122"/>
              </a:rPr>
              <a:t>8.2.2  </a:t>
            </a:r>
            <a:r>
              <a:rPr lang="zh-CN" altLang="en-US" sz="100" dirty="0">
                <a:solidFill>
                  <a:schemeClr val="bg1"/>
                </a:solidFill>
                <a:latin typeface="宋体" pitchFamily="2" charset="-122"/>
              </a:rPr>
              <a:t>重名成员</a:t>
            </a:r>
            <a:endParaRPr lang="zh-CN" altLang="en-US" sz="100" dirty="0">
              <a:solidFill>
                <a:schemeClr val="bg1"/>
              </a:solidFill>
            </a:endParaRPr>
          </a:p>
        </p:txBody>
      </p:sp>
      <p:sp>
        <p:nvSpPr>
          <p:cNvPr id="634884" name="Rectangle 4"/>
          <p:cNvSpPr>
            <a:spLocks noChangeArrowheads="1"/>
          </p:cNvSpPr>
          <p:nvPr/>
        </p:nvSpPr>
        <p:spPr bwMode="auto">
          <a:xfrm>
            <a:off x="6562725" y="304800"/>
            <a:ext cx="2317750" cy="457200"/>
          </a:xfrm>
          <a:prstGeom prst="rect">
            <a:avLst/>
          </a:prstGeom>
          <a:noFill/>
          <a:ln w="9525">
            <a:noFill/>
            <a:miter lim="800000"/>
            <a:headEnd/>
            <a:tailEnd/>
          </a:ln>
          <a:effectLst/>
        </p:spPr>
        <p:txBody>
          <a:bodyPr wrap="none">
            <a:spAutoFit/>
          </a:bodyPr>
          <a:lstStyle/>
          <a:p>
            <a:r>
              <a:rPr lang="en-US" altLang="zh-CN" b="1" i="1">
                <a:solidFill>
                  <a:srgbClr val="008000"/>
                </a:solidFill>
                <a:latin typeface="楷体_GB2312" pitchFamily="49" charset="-122"/>
              </a:rPr>
              <a:t>2.</a:t>
            </a:r>
            <a:r>
              <a:rPr lang="zh-CN" altLang="en-US" b="1" i="1">
                <a:solidFill>
                  <a:srgbClr val="008000"/>
                </a:solidFill>
                <a:latin typeface="楷体_GB2312" pitchFamily="49" charset="-122"/>
              </a:rPr>
              <a:t>重名成员函数</a:t>
            </a:r>
          </a:p>
        </p:txBody>
      </p:sp>
      <p:sp>
        <p:nvSpPr>
          <p:cNvPr id="634887" name="Oval 7"/>
          <p:cNvSpPr>
            <a:spLocks noChangeArrowheads="1"/>
          </p:cNvSpPr>
          <p:nvPr/>
        </p:nvSpPr>
        <p:spPr bwMode="auto">
          <a:xfrm>
            <a:off x="1447800" y="4724400"/>
            <a:ext cx="1219200" cy="381000"/>
          </a:xfrm>
          <a:prstGeom prst="ellipse">
            <a:avLst/>
          </a:prstGeom>
          <a:noFill/>
          <a:ln w="19050">
            <a:solidFill>
              <a:srgbClr val="FF3300"/>
            </a:solidFill>
            <a:round/>
            <a:headEnd/>
            <a:tailEnd/>
          </a:ln>
          <a:effectLst/>
        </p:spPr>
        <p:txBody>
          <a:bodyPr wrap="none" anchor="ctr"/>
          <a:lstStyle/>
          <a:p>
            <a:endParaRPr lang="zh-CN" altLang="en-US"/>
          </a:p>
        </p:txBody>
      </p:sp>
      <p:sp>
        <p:nvSpPr>
          <p:cNvPr id="634889" name="Oval 9"/>
          <p:cNvSpPr>
            <a:spLocks noChangeArrowheads="1"/>
          </p:cNvSpPr>
          <p:nvPr/>
        </p:nvSpPr>
        <p:spPr bwMode="auto">
          <a:xfrm>
            <a:off x="1981200" y="6096000"/>
            <a:ext cx="1295400" cy="381000"/>
          </a:xfrm>
          <a:prstGeom prst="ellipse">
            <a:avLst/>
          </a:prstGeom>
          <a:noFill/>
          <a:ln w="19050">
            <a:solidFill>
              <a:srgbClr val="FF3300"/>
            </a:solidFill>
            <a:round/>
            <a:headEnd/>
            <a:tailEnd/>
          </a:ln>
          <a:effectLst/>
        </p:spPr>
        <p:txBody>
          <a:bodyPr wrap="none" anchor="ctr"/>
          <a:lstStyle/>
          <a:p>
            <a:endParaRPr lang="zh-CN" altLang="en-US"/>
          </a:p>
        </p:txBody>
      </p:sp>
      <p:sp>
        <p:nvSpPr>
          <p:cNvPr id="634890" name="Rectangle 10"/>
          <p:cNvSpPr>
            <a:spLocks noChangeArrowheads="1"/>
          </p:cNvSpPr>
          <p:nvPr/>
        </p:nvSpPr>
        <p:spPr bwMode="auto">
          <a:xfrm>
            <a:off x="1219200" y="2052638"/>
            <a:ext cx="6553200" cy="549275"/>
          </a:xfrm>
          <a:prstGeom prst="rect">
            <a:avLst/>
          </a:prstGeom>
          <a:gradFill rotWithShape="0">
            <a:gsLst>
              <a:gs pos="0">
                <a:srgbClr val="FFFFFF"/>
              </a:gs>
              <a:gs pos="100000">
                <a:srgbClr val="C0C0C0"/>
              </a:gs>
            </a:gsLst>
            <a:lin ang="5400000" scaled="1"/>
          </a:gradFill>
          <a:ln w="9525">
            <a:noFill/>
            <a:miter lim="800000"/>
            <a:headEnd/>
            <a:tailEnd/>
          </a:ln>
          <a:effectLst>
            <a:outerShdw dist="63500" dir="3187806" algn="ctr" rotWithShape="0">
              <a:schemeClr val="bg2"/>
            </a:outerShdw>
          </a:effectLst>
        </p:spPr>
        <p:txBody>
          <a:bodyPr>
            <a:spAutoFit/>
          </a:bodyPr>
          <a:lstStyle/>
          <a:p>
            <a:pPr algn="l">
              <a:lnSpc>
                <a:spcPct val="50000"/>
              </a:lnSpc>
              <a:spcBef>
                <a:spcPct val="50000"/>
              </a:spcBef>
              <a:buClr>
                <a:schemeClr val="accent2"/>
              </a:buClr>
              <a:buFont typeface="Wingdings" pitchFamily="2" charset="2"/>
              <a:buNone/>
            </a:pPr>
            <a:r>
              <a:rPr lang="en-US" altLang="zh-CN" sz="2000" b="1">
                <a:solidFill>
                  <a:srgbClr val="0000FF"/>
                </a:solidFill>
                <a:effectLst>
                  <a:outerShdw blurRad="38100" dist="38100" dir="2700000" algn="tl">
                    <a:srgbClr val="000000"/>
                  </a:outerShdw>
                </a:effectLst>
              </a:rPr>
              <a:t>void print() </a:t>
            </a:r>
          </a:p>
          <a:p>
            <a:pPr algn="l">
              <a:lnSpc>
                <a:spcPct val="50000"/>
              </a:lnSpc>
              <a:spcBef>
                <a:spcPct val="50000"/>
              </a:spcBef>
              <a:buClr>
                <a:schemeClr val="accent2"/>
              </a:buClr>
              <a:buFont typeface="Wingdings" pitchFamily="2" charset="2"/>
              <a:buNone/>
            </a:pPr>
            <a:r>
              <a:rPr lang="en-US" altLang="zh-CN" sz="2000" b="1">
                <a:solidFill>
                  <a:srgbClr val="0000FF"/>
                </a:solidFill>
                <a:effectLst>
                  <a:outerShdw blurRad="38100" dist="38100" dir="2700000" algn="tl">
                    <a:srgbClr val="000000"/>
                  </a:outerShdw>
                </a:effectLst>
              </a:rPr>
              <a:t>  { cout &lt;&lt; "a1=" &lt;&lt; a1 &lt;&lt; '\t' &lt;&lt; "a2=" &lt;&lt; a2 &lt;&lt; endl ; }</a:t>
            </a:r>
          </a:p>
        </p:txBody>
      </p:sp>
      <p:sp>
        <p:nvSpPr>
          <p:cNvPr id="634891" name="Rectangle 11"/>
          <p:cNvSpPr>
            <a:spLocks noChangeArrowheads="1"/>
          </p:cNvSpPr>
          <p:nvPr/>
        </p:nvSpPr>
        <p:spPr bwMode="auto">
          <a:xfrm>
            <a:off x="1219200" y="3935413"/>
            <a:ext cx="6553200" cy="579437"/>
          </a:xfrm>
          <a:prstGeom prst="rect">
            <a:avLst/>
          </a:prstGeom>
          <a:gradFill rotWithShape="0">
            <a:gsLst>
              <a:gs pos="0">
                <a:srgbClr val="FFFFFF"/>
              </a:gs>
              <a:gs pos="100000">
                <a:srgbClr val="C0C0C0"/>
              </a:gs>
            </a:gsLst>
            <a:lin ang="5400000" scaled="1"/>
          </a:gradFill>
          <a:ln w="9525">
            <a:noFill/>
            <a:miter lim="800000"/>
            <a:headEnd/>
            <a:tailEnd/>
          </a:ln>
          <a:effectLst>
            <a:outerShdw dist="63500" dir="3187806" algn="ctr" rotWithShape="0">
              <a:schemeClr val="bg2"/>
            </a:outerShdw>
          </a:effectLst>
        </p:spPr>
        <p:txBody>
          <a:bodyPr>
            <a:spAutoFit/>
          </a:bodyPr>
          <a:lstStyle/>
          <a:p>
            <a:pPr algn="l">
              <a:lnSpc>
                <a:spcPct val="60000"/>
              </a:lnSpc>
              <a:spcBef>
                <a:spcPct val="50000"/>
              </a:spcBef>
              <a:buClr>
                <a:schemeClr val="accent2"/>
              </a:buClr>
              <a:buFont typeface="Wingdings" pitchFamily="2" charset="2"/>
              <a:buNone/>
            </a:pPr>
            <a:r>
              <a:rPr lang="en-US" altLang="zh-CN" sz="2000" b="1">
                <a:solidFill>
                  <a:schemeClr val="accent2"/>
                </a:solidFill>
                <a:effectLst>
                  <a:outerShdw blurRad="38100" dist="38100" dir="2700000" algn="tl">
                    <a:srgbClr val="000000"/>
                  </a:outerShdw>
                </a:effectLst>
              </a:rPr>
              <a:t>void print()</a:t>
            </a:r>
            <a:r>
              <a:rPr lang="en-US" altLang="zh-CN" sz="2000" b="1">
                <a:solidFill>
                  <a:schemeClr val="accent2"/>
                </a:solidFill>
              </a:rPr>
              <a:t>		</a:t>
            </a:r>
            <a:r>
              <a:rPr lang="en-US" altLang="zh-CN" sz="2000" b="1" i="1">
                <a:solidFill>
                  <a:srgbClr val="008000"/>
                </a:solidFill>
              </a:rPr>
              <a:t>//</a:t>
            </a:r>
            <a:r>
              <a:rPr lang="zh-CN" altLang="en-US" sz="2000" b="1" i="1">
                <a:solidFill>
                  <a:srgbClr val="008000"/>
                </a:solidFill>
              </a:rPr>
              <a:t>定义同名函数</a:t>
            </a:r>
          </a:p>
          <a:p>
            <a:pPr algn="l">
              <a:lnSpc>
                <a:spcPct val="50000"/>
              </a:lnSpc>
              <a:spcBef>
                <a:spcPct val="50000"/>
              </a:spcBef>
              <a:buClr>
                <a:schemeClr val="accent2"/>
              </a:buClr>
              <a:buFont typeface="Wingdings" pitchFamily="2" charset="2"/>
              <a:buNone/>
            </a:pPr>
            <a:r>
              <a:rPr lang="zh-CN" altLang="en-US" sz="2000" b="1">
                <a:solidFill>
                  <a:schemeClr val="accent2"/>
                </a:solidFill>
                <a:effectLst>
                  <a:outerShdw blurRad="38100" dist="38100" dir="2700000" algn="tl">
                    <a:srgbClr val="000000"/>
                  </a:outerShdw>
                </a:effectLst>
              </a:rPr>
              <a:t>  </a:t>
            </a:r>
            <a:r>
              <a:rPr lang="en-US" altLang="zh-CN" sz="2000" b="1">
                <a:solidFill>
                  <a:schemeClr val="accent2"/>
                </a:solidFill>
                <a:effectLst>
                  <a:outerShdw blurRad="38100" dist="38100" dir="2700000" algn="tl">
                    <a:srgbClr val="000000"/>
                  </a:outerShdw>
                </a:effectLst>
              </a:rPr>
              <a:t>{ cout &lt;&lt; "b1=" &lt;&lt; b1 &lt;&lt; '\t' &lt;&lt; "b2=" &lt;&lt; b2 &lt;&lt; endl ; }</a:t>
            </a:r>
          </a:p>
        </p:txBody>
      </p:sp>
      <p:sp>
        <p:nvSpPr>
          <p:cNvPr id="634888" name="AutoShape 8"/>
          <p:cNvSpPr>
            <a:spLocks/>
          </p:cNvSpPr>
          <p:nvPr/>
        </p:nvSpPr>
        <p:spPr bwMode="auto">
          <a:xfrm>
            <a:off x="5257800" y="2819400"/>
            <a:ext cx="2362200" cy="914400"/>
          </a:xfrm>
          <a:prstGeom prst="borderCallout2">
            <a:avLst>
              <a:gd name="adj1" fmla="val 12500"/>
              <a:gd name="adj2" fmla="val -3227"/>
              <a:gd name="adj3" fmla="val 12500"/>
              <a:gd name="adj4" fmla="val -24394"/>
              <a:gd name="adj5" fmla="val 286981"/>
              <a:gd name="adj6" fmla="val -91597"/>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40000"/>
              </a:lnSpc>
              <a:spcBef>
                <a:spcPct val="50000"/>
              </a:spcBef>
            </a:pPr>
            <a:r>
              <a:rPr lang="zh-CN" altLang="en-US" sz="1800" b="1"/>
              <a:t>基类</a:t>
            </a:r>
            <a:r>
              <a:rPr lang="en-US" altLang="zh-CN" sz="1800" b="1"/>
              <a:t>this</a:t>
            </a:r>
            <a:r>
              <a:rPr lang="zh-CN" altLang="en-US" sz="1800" b="1"/>
              <a:t>指针</a:t>
            </a:r>
          </a:p>
          <a:p>
            <a:pPr eaLnBrk="0" hangingPunct="0">
              <a:lnSpc>
                <a:spcPct val="80000"/>
              </a:lnSpc>
              <a:spcBef>
                <a:spcPct val="50000"/>
              </a:spcBef>
            </a:pPr>
            <a:r>
              <a:rPr lang="zh-CN" altLang="en-US" sz="1800" b="1"/>
              <a:t>指向派生类对象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634888"/>
                                        </p:tgtEl>
                                        <p:attrNameLst>
                                          <p:attrName>style.visibility</p:attrName>
                                        </p:attrNameLst>
                                      </p:cBhvr>
                                      <p:to>
                                        <p:strVal val="visible"/>
                                      </p:to>
                                    </p:set>
                                    <p:animEffect transition="in" filter="barn(outHorizontal)">
                                      <p:cBhvr>
                                        <p:cTn id="7" dur="500"/>
                                        <p:tgtEl>
                                          <p:spTgt spid="6348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888" grpId="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Text Box 2"/>
          <p:cNvSpPr txBox="1">
            <a:spLocks noChangeArrowheads="1"/>
          </p:cNvSpPr>
          <p:nvPr/>
        </p:nvSpPr>
        <p:spPr bwMode="auto">
          <a:xfrm>
            <a:off x="838200" y="266700"/>
            <a:ext cx="7086600" cy="6164263"/>
          </a:xfrm>
          <a:prstGeom prst="rect">
            <a:avLst/>
          </a:prstGeom>
          <a:noFill/>
          <a:ln w="9525">
            <a:noFill/>
            <a:miter lim="800000"/>
            <a:headEnd/>
            <a:tailEnd/>
          </a:ln>
          <a:effectLst/>
        </p:spPr>
        <p:txBody>
          <a:bodyPr>
            <a:spAutoFit/>
          </a:bodyPr>
          <a:lstStyle/>
          <a:p>
            <a:pPr algn="just">
              <a:buClr>
                <a:schemeClr val="accent2"/>
              </a:buClr>
              <a:buFont typeface="Wingdings" pitchFamily="2" charset="2"/>
              <a:buNone/>
            </a:pPr>
            <a:r>
              <a:rPr lang="en-US" altLang="zh-CN" sz="1800" dirty="0"/>
              <a:t>#include&lt;</a:t>
            </a:r>
            <a:r>
              <a:rPr lang="en-US" altLang="zh-CN" sz="1800" dirty="0" err="1"/>
              <a:t>iostream</a:t>
            </a:r>
            <a:r>
              <a:rPr lang="en-US" altLang="zh-CN" sz="1800" dirty="0"/>
              <a:t>&gt;	</a:t>
            </a:r>
            <a:r>
              <a:rPr lang="en-US" altLang="zh-CN" sz="2000" b="1" i="1" dirty="0">
                <a:solidFill>
                  <a:schemeClr val="folHlink"/>
                </a:solidFill>
              </a:rPr>
              <a:t>//</a:t>
            </a:r>
            <a:r>
              <a:rPr lang="zh-CN" altLang="en-US" sz="2000" b="1" i="1" dirty="0">
                <a:solidFill>
                  <a:schemeClr val="folHlink"/>
                </a:solidFill>
              </a:rPr>
              <a:t>例</a:t>
            </a:r>
            <a:r>
              <a:rPr lang="en-US" altLang="zh-CN" sz="2000" b="1" i="1" dirty="0">
                <a:solidFill>
                  <a:schemeClr val="folHlink"/>
                </a:solidFill>
              </a:rPr>
              <a:t>8-4</a:t>
            </a:r>
            <a:endParaRPr lang="en-US" altLang="zh-CN" sz="1800" dirty="0"/>
          </a:p>
          <a:p>
            <a:pPr algn="just">
              <a:buClr>
                <a:schemeClr val="accent2"/>
              </a:buClr>
              <a:buFont typeface="Wingdings" pitchFamily="2" charset="2"/>
              <a:buNone/>
            </a:pPr>
            <a:r>
              <a:rPr lang="en-US" altLang="zh-CN" sz="1800" dirty="0"/>
              <a:t>using namespace </a:t>
            </a:r>
            <a:r>
              <a:rPr lang="en-US" altLang="zh-CN" sz="1800" dirty="0" err="1"/>
              <a:t>std</a:t>
            </a:r>
            <a:r>
              <a:rPr lang="en-US" altLang="zh-CN" sz="1800" dirty="0"/>
              <a:t> ;</a:t>
            </a:r>
          </a:p>
          <a:p>
            <a:pPr algn="just">
              <a:buClr>
                <a:schemeClr val="accent2"/>
              </a:buClr>
              <a:buFont typeface="Wingdings" pitchFamily="2" charset="2"/>
              <a:buNone/>
            </a:pPr>
            <a:r>
              <a:rPr lang="en-US" altLang="zh-CN" sz="1800" dirty="0"/>
              <a:t>class A</a:t>
            </a:r>
          </a:p>
          <a:p>
            <a:pPr algn="just">
              <a:buClr>
                <a:schemeClr val="accent2"/>
              </a:buClr>
              <a:buFont typeface="Wingdings" pitchFamily="2" charset="2"/>
              <a:buNone/>
            </a:pPr>
            <a:r>
              <a:rPr lang="en-US" altLang="zh-CN" sz="1800" dirty="0"/>
              <a:t>{ public:	  </a:t>
            </a:r>
          </a:p>
          <a:p>
            <a:pPr algn="just">
              <a:buClr>
                <a:schemeClr val="accent2"/>
              </a:buClr>
              <a:buFont typeface="Wingdings" pitchFamily="2" charset="2"/>
              <a:buNone/>
            </a:pPr>
            <a:r>
              <a:rPr lang="en-US" altLang="zh-CN" sz="1800" dirty="0"/>
              <a:t>       </a:t>
            </a:r>
            <a:r>
              <a:rPr lang="en-US" altLang="zh-CN" sz="1800" dirty="0" err="1"/>
              <a:t>int</a:t>
            </a:r>
            <a:r>
              <a:rPr lang="en-US" altLang="zh-CN" sz="1800" dirty="0"/>
              <a:t> a1, a2 ;</a:t>
            </a:r>
          </a:p>
          <a:p>
            <a:pPr algn="just">
              <a:buClr>
                <a:schemeClr val="accent2"/>
              </a:buClr>
              <a:buFont typeface="Wingdings" pitchFamily="2" charset="2"/>
              <a:buNone/>
            </a:pPr>
            <a:r>
              <a:rPr lang="en-US" altLang="zh-CN" sz="1800" dirty="0"/>
              <a:t>      A( </a:t>
            </a:r>
            <a:r>
              <a:rPr lang="en-US" altLang="zh-CN" sz="1800" dirty="0" err="1"/>
              <a:t>int</a:t>
            </a:r>
            <a:r>
              <a:rPr lang="en-US" altLang="zh-CN" sz="1800" dirty="0"/>
              <a:t> i1=0, </a:t>
            </a:r>
            <a:r>
              <a:rPr lang="en-US" altLang="zh-CN" sz="1800" dirty="0" err="1"/>
              <a:t>int</a:t>
            </a:r>
            <a:r>
              <a:rPr lang="en-US" altLang="zh-CN" sz="1800" dirty="0"/>
              <a:t> i2=0 ) { a1 = i1; a2 = i2; }</a:t>
            </a:r>
          </a:p>
          <a:p>
            <a:pPr algn="just">
              <a:buClr>
                <a:schemeClr val="accent2"/>
              </a:buClr>
              <a:buFont typeface="Wingdings" pitchFamily="2" charset="2"/>
              <a:buNone/>
            </a:pPr>
            <a:r>
              <a:rPr lang="en-US" altLang="zh-CN" sz="1800" dirty="0"/>
              <a:t>      void print() </a:t>
            </a:r>
          </a:p>
          <a:p>
            <a:pPr algn="just">
              <a:buClr>
                <a:schemeClr val="accent2"/>
              </a:buClr>
              <a:buFont typeface="Wingdings" pitchFamily="2" charset="2"/>
              <a:buNone/>
            </a:pPr>
            <a:r>
              <a:rPr lang="en-US" altLang="zh-CN" sz="1800" dirty="0"/>
              <a:t>         { </a:t>
            </a:r>
            <a:r>
              <a:rPr lang="en-US" altLang="zh-CN" sz="1800" dirty="0" err="1"/>
              <a:t>cout</a:t>
            </a:r>
            <a:r>
              <a:rPr lang="en-US" altLang="zh-CN" sz="1800" dirty="0"/>
              <a:t> &lt;&lt; "a1=" &lt;&lt; a1 &lt;&lt; '\t' &lt;&lt; "a2=" &lt;&lt; a2 &lt;&lt; </a:t>
            </a:r>
            <a:r>
              <a:rPr lang="en-US" altLang="zh-CN" sz="1800" dirty="0" err="1"/>
              <a:t>endl</a:t>
            </a:r>
            <a:r>
              <a:rPr lang="en-US" altLang="zh-CN" sz="1800" dirty="0"/>
              <a:t> ; }</a:t>
            </a:r>
          </a:p>
          <a:p>
            <a:pPr algn="just">
              <a:buClr>
                <a:schemeClr val="accent2"/>
              </a:buClr>
              <a:buFont typeface="Wingdings" pitchFamily="2" charset="2"/>
              <a:buNone/>
            </a:pPr>
            <a:r>
              <a:rPr lang="en-US" altLang="zh-CN" sz="1800" dirty="0"/>
              <a:t>};</a:t>
            </a:r>
          </a:p>
          <a:p>
            <a:pPr algn="just">
              <a:buClr>
                <a:schemeClr val="accent2"/>
              </a:buClr>
              <a:buFont typeface="Wingdings" pitchFamily="2" charset="2"/>
              <a:buNone/>
            </a:pPr>
            <a:r>
              <a:rPr lang="en-US" altLang="zh-CN" sz="1800" dirty="0"/>
              <a:t>class B : public A</a:t>
            </a:r>
          </a:p>
          <a:p>
            <a:pPr algn="just">
              <a:buClr>
                <a:schemeClr val="accent2"/>
              </a:buClr>
              <a:buFont typeface="Wingdings" pitchFamily="2" charset="2"/>
              <a:buNone/>
            </a:pPr>
            <a:r>
              <a:rPr lang="en-US" altLang="zh-CN" sz="1800" dirty="0"/>
              <a:t>{ public:	</a:t>
            </a:r>
          </a:p>
          <a:p>
            <a:pPr algn="just">
              <a:buClr>
                <a:schemeClr val="accent2"/>
              </a:buClr>
              <a:buFont typeface="Wingdings" pitchFamily="2" charset="2"/>
              <a:buNone/>
            </a:pPr>
            <a:r>
              <a:rPr lang="en-US" altLang="zh-CN" sz="1800" dirty="0"/>
              <a:t>       </a:t>
            </a:r>
            <a:r>
              <a:rPr lang="en-US" altLang="zh-CN" sz="1800" dirty="0" err="1"/>
              <a:t>int</a:t>
            </a:r>
            <a:r>
              <a:rPr lang="en-US" altLang="zh-CN" sz="1800" dirty="0"/>
              <a:t> b1, b2 ;</a:t>
            </a:r>
          </a:p>
          <a:p>
            <a:pPr algn="just">
              <a:buClr>
                <a:schemeClr val="accent2"/>
              </a:buClr>
              <a:buFont typeface="Wingdings" pitchFamily="2" charset="2"/>
              <a:buNone/>
            </a:pPr>
            <a:r>
              <a:rPr lang="en-US" altLang="zh-CN" sz="1800" dirty="0"/>
              <a:t>       B( </a:t>
            </a:r>
            <a:r>
              <a:rPr lang="en-US" altLang="zh-CN" sz="1800" dirty="0" err="1"/>
              <a:t>int</a:t>
            </a:r>
            <a:r>
              <a:rPr lang="en-US" altLang="zh-CN" sz="1800" dirty="0"/>
              <a:t> j1=1, </a:t>
            </a:r>
            <a:r>
              <a:rPr lang="en-US" altLang="zh-CN" sz="1800" dirty="0" err="1"/>
              <a:t>int</a:t>
            </a:r>
            <a:r>
              <a:rPr lang="en-US" altLang="zh-CN" sz="1800" dirty="0"/>
              <a:t> j2=1 ) { b1 = j1; b2 = j2; }</a:t>
            </a:r>
          </a:p>
          <a:p>
            <a:pPr algn="just">
              <a:buClr>
                <a:schemeClr val="accent2"/>
              </a:buClr>
              <a:buFont typeface="Wingdings" pitchFamily="2" charset="2"/>
              <a:buNone/>
            </a:pPr>
            <a:r>
              <a:rPr lang="en-US" altLang="zh-CN" sz="1800" dirty="0"/>
              <a:t>       void print()		</a:t>
            </a:r>
            <a:r>
              <a:rPr lang="en-US" altLang="zh-CN" sz="1800" b="1" i="1" dirty="0">
                <a:solidFill>
                  <a:srgbClr val="008000"/>
                </a:solidFill>
              </a:rPr>
              <a:t>//</a:t>
            </a:r>
            <a:r>
              <a:rPr lang="zh-CN" altLang="en-US" sz="1800" b="1" i="1" dirty="0">
                <a:solidFill>
                  <a:srgbClr val="008000"/>
                </a:solidFill>
              </a:rPr>
              <a:t>定义同名函数</a:t>
            </a:r>
          </a:p>
          <a:p>
            <a:pPr algn="just">
              <a:buClr>
                <a:schemeClr val="accent2"/>
              </a:buClr>
              <a:buFont typeface="Wingdings" pitchFamily="2" charset="2"/>
              <a:buNone/>
            </a:pPr>
            <a:r>
              <a:rPr lang="zh-CN" altLang="en-US" sz="1800" dirty="0"/>
              <a:t>         </a:t>
            </a:r>
            <a:r>
              <a:rPr lang="en-US" altLang="zh-CN" sz="1800" dirty="0"/>
              <a:t>{ </a:t>
            </a:r>
            <a:r>
              <a:rPr lang="en-US" altLang="zh-CN" sz="1800" dirty="0" err="1"/>
              <a:t>cout</a:t>
            </a:r>
            <a:r>
              <a:rPr lang="en-US" altLang="zh-CN" sz="1800" dirty="0"/>
              <a:t> &lt;&lt; "b1=" &lt;&lt; b1 &lt;&lt; '\t' &lt;&lt; "b2=" &lt;&lt; b2 &lt;&lt; </a:t>
            </a:r>
            <a:r>
              <a:rPr lang="en-US" altLang="zh-CN" sz="1800" dirty="0" err="1"/>
              <a:t>endl</a:t>
            </a:r>
            <a:r>
              <a:rPr lang="en-US" altLang="zh-CN" sz="1800" dirty="0"/>
              <a:t> ; }</a:t>
            </a:r>
          </a:p>
          <a:p>
            <a:pPr algn="just">
              <a:buClr>
                <a:schemeClr val="accent2"/>
              </a:buClr>
              <a:buFont typeface="Wingdings" pitchFamily="2" charset="2"/>
              <a:buNone/>
            </a:pPr>
            <a:r>
              <a:rPr lang="en-US" altLang="zh-CN" sz="1800" dirty="0"/>
              <a:t>      void </a:t>
            </a:r>
            <a:r>
              <a:rPr lang="en-US" altLang="zh-CN" sz="1800" dirty="0" err="1"/>
              <a:t>printAB</a:t>
            </a:r>
            <a:r>
              <a:rPr lang="en-US" altLang="zh-CN" sz="1800" dirty="0"/>
              <a:t>()</a:t>
            </a:r>
          </a:p>
          <a:p>
            <a:pPr algn="just">
              <a:buClr>
                <a:schemeClr val="accent2"/>
              </a:buClr>
              <a:buFont typeface="Wingdings" pitchFamily="2" charset="2"/>
              <a:buNone/>
            </a:pPr>
            <a:r>
              <a:rPr lang="en-US" altLang="zh-CN" sz="1800" dirty="0"/>
              <a:t>        { A::print() ;		</a:t>
            </a:r>
            <a:r>
              <a:rPr lang="en-US" altLang="zh-CN" sz="1800" b="1" i="1" dirty="0">
                <a:solidFill>
                  <a:srgbClr val="008000"/>
                </a:solidFill>
              </a:rPr>
              <a:t>//</a:t>
            </a:r>
            <a:r>
              <a:rPr lang="zh-CN" altLang="en-US" sz="1800" b="1" i="1" dirty="0">
                <a:solidFill>
                  <a:srgbClr val="008000"/>
                </a:solidFill>
              </a:rPr>
              <a:t>派生类对象调用基类版本同名成员函数</a:t>
            </a:r>
          </a:p>
          <a:p>
            <a:pPr algn="just">
              <a:buClr>
                <a:schemeClr val="accent2"/>
              </a:buClr>
              <a:buFont typeface="Wingdings" pitchFamily="2" charset="2"/>
              <a:buNone/>
            </a:pPr>
            <a:r>
              <a:rPr lang="zh-CN" altLang="en-US" sz="1800" dirty="0"/>
              <a:t>           </a:t>
            </a:r>
            <a:r>
              <a:rPr lang="en-US" altLang="zh-CN" sz="1800" dirty="0"/>
              <a:t>print() ;		</a:t>
            </a:r>
            <a:r>
              <a:rPr lang="en-US" altLang="zh-CN" sz="1800" b="1" i="1" dirty="0">
                <a:solidFill>
                  <a:srgbClr val="008000"/>
                </a:solidFill>
              </a:rPr>
              <a:t>//</a:t>
            </a:r>
            <a:r>
              <a:rPr lang="zh-CN" altLang="en-US" sz="1800" b="1" i="1" dirty="0">
                <a:solidFill>
                  <a:srgbClr val="008000"/>
                </a:solidFill>
              </a:rPr>
              <a:t>派生类对象调用自身的成员函数</a:t>
            </a:r>
          </a:p>
          <a:p>
            <a:pPr algn="just">
              <a:buClr>
                <a:schemeClr val="accent2"/>
              </a:buClr>
              <a:buFont typeface="Wingdings" pitchFamily="2" charset="2"/>
              <a:buNone/>
            </a:pPr>
            <a:r>
              <a:rPr lang="zh-CN" altLang="en-US" sz="1800" dirty="0"/>
              <a:t>       </a:t>
            </a:r>
            <a:r>
              <a:rPr lang="en-US" altLang="zh-CN" sz="1800" dirty="0"/>
              <a:t>}</a:t>
            </a:r>
          </a:p>
          <a:p>
            <a:pPr algn="just">
              <a:buClr>
                <a:schemeClr val="accent2"/>
              </a:buClr>
              <a:buFont typeface="Wingdings" pitchFamily="2" charset="2"/>
              <a:buNone/>
            </a:pPr>
            <a:r>
              <a:rPr lang="en-US" altLang="zh-CN" sz="1800" dirty="0"/>
              <a:t>};</a:t>
            </a:r>
          </a:p>
          <a:p>
            <a:pPr algn="just">
              <a:buClr>
                <a:schemeClr val="accent2"/>
              </a:buClr>
              <a:buFont typeface="Wingdings" pitchFamily="2" charset="2"/>
              <a:buNone/>
            </a:pPr>
            <a:r>
              <a:rPr lang="en-US" altLang="zh-CN" sz="1800" dirty="0" err="1"/>
              <a:t>int</a:t>
            </a:r>
            <a:r>
              <a:rPr lang="en-US" altLang="zh-CN" sz="1800" dirty="0"/>
              <a:t> main()</a:t>
            </a:r>
          </a:p>
          <a:p>
            <a:pPr algn="just">
              <a:buClr>
                <a:schemeClr val="accent2"/>
              </a:buClr>
              <a:buFont typeface="Wingdings" pitchFamily="2" charset="2"/>
              <a:buNone/>
            </a:pPr>
            <a:r>
              <a:rPr lang="en-US" altLang="zh-CN" sz="1800" dirty="0"/>
              <a:t>{ B  </a:t>
            </a:r>
            <a:r>
              <a:rPr lang="en-US" altLang="zh-CN" sz="1800" dirty="0" err="1"/>
              <a:t>b</a:t>
            </a:r>
            <a:r>
              <a:rPr lang="en-US" altLang="zh-CN" sz="1800" dirty="0"/>
              <a:t> ;        </a:t>
            </a:r>
            <a:r>
              <a:rPr lang="en-US" altLang="zh-CN" sz="1800" dirty="0" err="1"/>
              <a:t>b.A</a:t>
            </a:r>
            <a:r>
              <a:rPr lang="en-US" altLang="zh-CN" sz="1800" dirty="0"/>
              <a:t>::print();	</a:t>
            </a:r>
            <a:r>
              <a:rPr lang="en-US" altLang="zh-CN" sz="1800" dirty="0" err="1"/>
              <a:t>b.printAB</a:t>
            </a:r>
            <a:r>
              <a:rPr lang="en-US" altLang="zh-CN" sz="1800" dirty="0"/>
              <a:t>();  }</a:t>
            </a:r>
          </a:p>
        </p:txBody>
      </p:sp>
      <p:sp>
        <p:nvSpPr>
          <p:cNvPr id="637955" name="Rectangle 3"/>
          <p:cNvSpPr>
            <a:spLocks noGrp="1" noChangeArrowheads="1"/>
          </p:cNvSpPr>
          <p:nvPr>
            <p:ph type="title" idx="4294967295"/>
          </p:nvPr>
        </p:nvSpPr>
        <p:spPr>
          <a:xfrm flipV="1">
            <a:off x="7962900" y="188913"/>
            <a:ext cx="1001713" cy="71437"/>
          </a:xfrm>
          <a:prstGeom prst="rect">
            <a:avLst/>
          </a:prstGeom>
        </p:spPr>
        <p:txBody>
          <a:bodyPr/>
          <a:lstStyle/>
          <a:p>
            <a:r>
              <a:rPr lang="en-US" altLang="zh-CN" sz="100" dirty="0">
                <a:solidFill>
                  <a:schemeClr val="bg1"/>
                </a:solidFill>
                <a:latin typeface="宋体" pitchFamily="2" charset="-122"/>
              </a:rPr>
              <a:t>8.2.2  </a:t>
            </a:r>
            <a:r>
              <a:rPr lang="zh-CN" altLang="en-US" sz="100" dirty="0">
                <a:solidFill>
                  <a:schemeClr val="bg1"/>
                </a:solidFill>
                <a:latin typeface="宋体" pitchFamily="2" charset="-122"/>
              </a:rPr>
              <a:t>重名成员</a:t>
            </a:r>
            <a:endParaRPr lang="zh-CN" altLang="en-US" sz="100" dirty="0">
              <a:solidFill>
                <a:schemeClr val="bg1"/>
              </a:solidFill>
            </a:endParaRPr>
          </a:p>
        </p:txBody>
      </p:sp>
      <p:sp>
        <p:nvSpPr>
          <p:cNvPr id="637956" name="Rectangle 4"/>
          <p:cNvSpPr>
            <a:spLocks noChangeArrowheads="1"/>
          </p:cNvSpPr>
          <p:nvPr/>
        </p:nvSpPr>
        <p:spPr bwMode="auto">
          <a:xfrm>
            <a:off x="6562725" y="304800"/>
            <a:ext cx="2317750" cy="457200"/>
          </a:xfrm>
          <a:prstGeom prst="rect">
            <a:avLst/>
          </a:prstGeom>
          <a:noFill/>
          <a:ln w="9525">
            <a:noFill/>
            <a:miter lim="800000"/>
            <a:headEnd/>
            <a:tailEnd/>
          </a:ln>
          <a:effectLst/>
        </p:spPr>
        <p:txBody>
          <a:bodyPr wrap="none">
            <a:spAutoFit/>
          </a:bodyPr>
          <a:lstStyle/>
          <a:p>
            <a:r>
              <a:rPr lang="en-US" altLang="zh-CN" b="1" i="1">
                <a:solidFill>
                  <a:srgbClr val="008000"/>
                </a:solidFill>
                <a:latin typeface="楷体_GB2312" pitchFamily="49" charset="-122"/>
              </a:rPr>
              <a:t>2.</a:t>
            </a:r>
            <a:r>
              <a:rPr lang="zh-CN" altLang="en-US" b="1" i="1">
                <a:solidFill>
                  <a:srgbClr val="008000"/>
                </a:solidFill>
                <a:latin typeface="楷体_GB2312" pitchFamily="49" charset="-122"/>
              </a:rPr>
              <a:t>重名成员函数</a:t>
            </a:r>
          </a:p>
        </p:txBody>
      </p:sp>
      <p:pic>
        <p:nvPicPr>
          <p:cNvPr id="637962" name="Picture 10"/>
          <p:cNvPicPr>
            <a:picLocks noChangeAspect="1" noChangeArrowheads="1"/>
          </p:cNvPicPr>
          <p:nvPr/>
        </p:nvPicPr>
        <p:blipFill>
          <a:blip r:embed="rId2"/>
          <a:srcRect/>
          <a:stretch>
            <a:fillRect/>
          </a:stretch>
        </p:blipFill>
        <p:spPr bwMode="auto">
          <a:xfrm>
            <a:off x="5283200" y="4005263"/>
            <a:ext cx="3465513" cy="18319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37962"/>
                                        </p:tgtEl>
                                        <p:attrNameLst>
                                          <p:attrName>style.visibility</p:attrName>
                                        </p:attrNameLst>
                                      </p:cBhvr>
                                      <p:to>
                                        <p:strVal val="visible"/>
                                      </p:to>
                                    </p:set>
                                    <p:animEffect transition="in" filter="checkerboard(across)">
                                      <p:cBhvr>
                                        <p:cTn id="7" dur="500"/>
                                        <p:tgtEl>
                                          <p:spTgt spid="6379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Text Box 2"/>
          <p:cNvSpPr txBox="1">
            <a:spLocks noChangeArrowheads="1"/>
          </p:cNvSpPr>
          <p:nvPr/>
        </p:nvSpPr>
        <p:spPr bwMode="auto">
          <a:xfrm>
            <a:off x="838200" y="266700"/>
            <a:ext cx="7086600" cy="6164263"/>
          </a:xfrm>
          <a:prstGeom prst="rect">
            <a:avLst/>
          </a:prstGeom>
          <a:noFill/>
          <a:ln w="9525">
            <a:noFill/>
            <a:miter lim="800000"/>
            <a:headEnd/>
            <a:tailEnd/>
          </a:ln>
          <a:effectLst/>
        </p:spPr>
        <p:txBody>
          <a:bodyPr>
            <a:spAutoFit/>
          </a:bodyPr>
          <a:lstStyle/>
          <a:p>
            <a:pPr algn="just">
              <a:buClr>
                <a:schemeClr val="accent2"/>
              </a:buClr>
              <a:buFont typeface="Wingdings" pitchFamily="2" charset="2"/>
              <a:buNone/>
            </a:pPr>
            <a:r>
              <a:rPr lang="en-US" altLang="zh-CN" sz="1800" dirty="0"/>
              <a:t>#include&lt;</a:t>
            </a:r>
            <a:r>
              <a:rPr lang="en-US" altLang="zh-CN" sz="1800" dirty="0" err="1"/>
              <a:t>iostream</a:t>
            </a:r>
            <a:r>
              <a:rPr lang="en-US" altLang="zh-CN" sz="1800" dirty="0"/>
              <a:t>&gt;	</a:t>
            </a:r>
            <a:r>
              <a:rPr lang="en-US" altLang="zh-CN" sz="2000" b="1" i="1" dirty="0">
                <a:solidFill>
                  <a:schemeClr val="folHlink"/>
                </a:solidFill>
              </a:rPr>
              <a:t>//</a:t>
            </a:r>
            <a:r>
              <a:rPr lang="zh-CN" altLang="en-US" sz="2000" b="1" i="1" dirty="0">
                <a:solidFill>
                  <a:schemeClr val="folHlink"/>
                </a:solidFill>
              </a:rPr>
              <a:t>例</a:t>
            </a:r>
            <a:r>
              <a:rPr lang="en-US" altLang="zh-CN" sz="2000" b="1" i="1" dirty="0">
                <a:solidFill>
                  <a:schemeClr val="folHlink"/>
                </a:solidFill>
              </a:rPr>
              <a:t>8-4</a:t>
            </a:r>
            <a:endParaRPr lang="en-US" altLang="zh-CN" sz="1800" dirty="0"/>
          </a:p>
          <a:p>
            <a:pPr algn="just">
              <a:buClr>
                <a:schemeClr val="accent2"/>
              </a:buClr>
              <a:buFont typeface="Wingdings" pitchFamily="2" charset="2"/>
              <a:buNone/>
            </a:pPr>
            <a:r>
              <a:rPr lang="en-US" altLang="zh-CN" sz="1800" dirty="0"/>
              <a:t>using namespace </a:t>
            </a:r>
            <a:r>
              <a:rPr lang="en-US" altLang="zh-CN" sz="1800" dirty="0" err="1"/>
              <a:t>std</a:t>
            </a:r>
            <a:r>
              <a:rPr lang="en-US" altLang="zh-CN" sz="1800" dirty="0"/>
              <a:t> ;</a:t>
            </a:r>
          </a:p>
          <a:p>
            <a:pPr algn="just">
              <a:buClr>
                <a:schemeClr val="accent2"/>
              </a:buClr>
              <a:buFont typeface="Wingdings" pitchFamily="2" charset="2"/>
              <a:buNone/>
            </a:pPr>
            <a:r>
              <a:rPr lang="en-US" altLang="zh-CN" sz="1800" dirty="0"/>
              <a:t>class A</a:t>
            </a:r>
          </a:p>
          <a:p>
            <a:pPr algn="just">
              <a:buClr>
                <a:schemeClr val="accent2"/>
              </a:buClr>
              <a:buFont typeface="Wingdings" pitchFamily="2" charset="2"/>
              <a:buNone/>
            </a:pPr>
            <a:r>
              <a:rPr lang="en-US" altLang="zh-CN" sz="1800" dirty="0"/>
              <a:t>{ public:	  </a:t>
            </a:r>
          </a:p>
          <a:p>
            <a:pPr algn="just">
              <a:buClr>
                <a:schemeClr val="accent2"/>
              </a:buClr>
              <a:buFont typeface="Wingdings" pitchFamily="2" charset="2"/>
              <a:buNone/>
            </a:pPr>
            <a:r>
              <a:rPr lang="en-US" altLang="zh-CN" sz="1800" dirty="0"/>
              <a:t>       </a:t>
            </a:r>
            <a:r>
              <a:rPr lang="en-US" altLang="zh-CN" sz="1800" dirty="0" err="1"/>
              <a:t>int</a:t>
            </a:r>
            <a:r>
              <a:rPr lang="en-US" altLang="zh-CN" sz="1800" dirty="0"/>
              <a:t> a1, a2 ;</a:t>
            </a:r>
          </a:p>
          <a:p>
            <a:pPr algn="just">
              <a:buClr>
                <a:schemeClr val="accent2"/>
              </a:buClr>
              <a:buFont typeface="Wingdings" pitchFamily="2" charset="2"/>
              <a:buNone/>
            </a:pPr>
            <a:r>
              <a:rPr lang="en-US" altLang="zh-CN" sz="1800" dirty="0"/>
              <a:t>      A( </a:t>
            </a:r>
            <a:r>
              <a:rPr lang="en-US" altLang="zh-CN" sz="1800" dirty="0" err="1"/>
              <a:t>int</a:t>
            </a:r>
            <a:r>
              <a:rPr lang="en-US" altLang="zh-CN" sz="1800" dirty="0"/>
              <a:t> i1=0, </a:t>
            </a:r>
            <a:r>
              <a:rPr lang="en-US" altLang="zh-CN" sz="1800" dirty="0" err="1"/>
              <a:t>int</a:t>
            </a:r>
            <a:r>
              <a:rPr lang="en-US" altLang="zh-CN" sz="1800" dirty="0"/>
              <a:t> i2=0 ) { a1 = i1; a2 = i2; }</a:t>
            </a:r>
          </a:p>
          <a:p>
            <a:pPr algn="just">
              <a:buClr>
                <a:schemeClr val="accent2"/>
              </a:buClr>
              <a:buFont typeface="Wingdings" pitchFamily="2" charset="2"/>
              <a:buNone/>
            </a:pPr>
            <a:r>
              <a:rPr lang="en-US" altLang="zh-CN" sz="1800" dirty="0"/>
              <a:t>      </a:t>
            </a:r>
            <a:r>
              <a:rPr lang="en-US" altLang="zh-CN" sz="1800" b="1" i="1" dirty="0">
                <a:solidFill>
                  <a:srgbClr val="0000FF"/>
                </a:solidFill>
              </a:rPr>
              <a:t>void print() </a:t>
            </a:r>
          </a:p>
          <a:p>
            <a:pPr algn="just">
              <a:buClr>
                <a:schemeClr val="accent2"/>
              </a:buClr>
              <a:buFont typeface="Wingdings" pitchFamily="2" charset="2"/>
              <a:buNone/>
            </a:pPr>
            <a:r>
              <a:rPr lang="en-US" altLang="zh-CN" sz="1800" b="1" i="1" dirty="0">
                <a:solidFill>
                  <a:srgbClr val="0000FF"/>
                </a:solidFill>
              </a:rPr>
              <a:t>         { </a:t>
            </a:r>
            <a:r>
              <a:rPr lang="en-US" altLang="zh-CN" sz="1800" b="1" i="1" dirty="0" err="1">
                <a:solidFill>
                  <a:srgbClr val="0000FF"/>
                </a:solidFill>
              </a:rPr>
              <a:t>cout</a:t>
            </a:r>
            <a:r>
              <a:rPr lang="en-US" altLang="zh-CN" sz="1800" b="1" i="1" dirty="0">
                <a:solidFill>
                  <a:srgbClr val="0000FF"/>
                </a:solidFill>
              </a:rPr>
              <a:t> &lt;&lt; "a1=" &lt;&lt; a1 &lt;&lt; '\t' &lt;&lt; "a2=" &lt;&lt; a2 &lt;&lt; </a:t>
            </a:r>
            <a:r>
              <a:rPr lang="en-US" altLang="zh-CN" sz="1800" b="1" i="1" dirty="0" err="1">
                <a:solidFill>
                  <a:srgbClr val="0000FF"/>
                </a:solidFill>
              </a:rPr>
              <a:t>endl</a:t>
            </a:r>
            <a:r>
              <a:rPr lang="en-US" altLang="zh-CN" sz="1800" b="1" i="1" dirty="0">
                <a:solidFill>
                  <a:srgbClr val="0000FF"/>
                </a:solidFill>
              </a:rPr>
              <a:t> ; }</a:t>
            </a:r>
          </a:p>
          <a:p>
            <a:pPr algn="just">
              <a:buClr>
                <a:schemeClr val="accent2"/>
              </a:buClr>
              <a:buFont typeface="Wingdings" pitchFamily="2" charset="2"/>
              <a:buNone/>
            </a:pPr>
            <a:r>
              <a:rPr lang="en-US" altLang="zh-CN" sz="1800" dirty="0"/>
              <a:t>};</a:t>
            </a:r>
          </a:p>
          <a:p>
            <a:pPr algn="just">
              <a:buClr>
                <a:schemeClr val="accent2"/>
              </a:buClr>
              <a:buFont typeface="Wingdings" pitchFamily="2" charset="2"/>
              <a:buNone/>
            </a:pPr>
            <a:r>
              <a:rPr lang="en-US" altLang="zh-CN" sz="1800" dirty="0"/>
              <a:t>class B : public A</a:t>
            </a:r>
          </a:p>
          <a:p>
            <a:pPr algn="just">
              <a:buClr>
                <a:schemeClr val="accent2"/>
              </a:buClr>
              <a:buFont typeface="Wingdings" pitchFamily="2" charset="2"/>
              <a:buNone/>
            </a:pPr>
            <a:r>
              <a:rPr lang="en-US" altLang="zh-CN" sz="1800" dirty="0"/>
              <a:t>{ public:	</a:t>
            </a:r>
          </a:p>
          <a:p>
            <a:pPr algn="just">
              <a:buClr>
                <a:schemeClr val="accent2"/>
              </a:buClr>
              <a:buFont typeface="Wingdings" pitchFamily="2" charset="2"/>
              <a:buNone/>
            </a:pPr>
            <a:r>
              <a:rPr lang="en-US" altLang="zh-CN" sz="1800" dirty="0"/>
              <a:t>       </a:t>
            </a:r>
            <a:r>
              <a:rPr lang="en-US" altLang="zh-CN" sz="1800" dirty="0" err="1"/>
              <a:t>int</a:t>
            </a:r>
            <a:r>
              <a:rPr lang="en-US" altLang="zh-CN" sz="1800" dirty="0"/>
              <a:t> b1, b2 ;</a:t>
            </a:r>
          </a:p>
          <a:p>
            <a:pPr algn="just">
              <a:buClr>
                <a:schemeClr val="accent2"/>
              </a:buClr>
              <a:buFont typeface="Wingdings" pitchFamily="2" charset="2"/>
              <a:buNone/>
            </a:pPr>
            <a:r>
              <a:rPr lang="en-US" altLang="zh-CN" sz="1800" dirty="0"/>
              <a:t>       B( </a:t>
            </a:r>
            <a:r>
              <a:rPr lang="en-US" altLang="zh-CN" sz="1800" dirty="0" err="1"/>
              <a:t>int</a:t>
            </a:r>
            <a:r>
              <a:rPr lang="en-US" altLang="zh-CN" sz="1800" dirty="0"/>
              <a:t> j1=1, </a:t>
            </a:r>
            <a:r>
              <a:rPr lang="en-US" altLang="zh-CN" sz="1800" dirty="0" err="1"/>
              <a:t>int</a:t>
            </a:r>
            <a:r>
              <a:rPr lang="en-US" altLang="zh-CN" sz="1800" dirty="0"/>
              <a:t> j2=1 ) { b1 = j1; b2 = j2; }</a:t>
            </a:r>
          </a:p>
          <a:p>
            <a:pPr algn="just">
              <a:buClr>
                <a:schemeClr val="accent2"/>
              </a:buClr>
              <a:buFont typeface="Wingdings" pitchFamily="2" charset="2"/>
              <a:buNone/>
            </a:pPr>
            <a:r>
              <a:rPr lang="en-US" altLang="zh-CN" sz="1800" dirty="0"/>
              <a:t>       void print()		</a:t>
            </a:r>
            <a:r>
              <a:rPr lang="en-US" altLang="zh-CN" sz="1800" b="1" i="1" dirty="0">
                <a:solidFill>
                  <a:srgbClr val="008000"/>
                </a:solidFill>
              </a:rPr>
              <a:t>//</a:t>
            </a:r>
            <a:r>
              <a:rPr lang="zh-CN" altLang="en-US" sz="1800" b="1" i="1" dirty="0">
                <a:solidFill>
                  <a:srgbClr val="008000"/>
                </a:solidFill>
              </a:rPr>
              <a:t>定义同名函数</a:t>
            </a:r>
          </a:p>
          <a:p>
            <a:pPr algn="just">
              <a:buClr>
                <a:schemeClr val="accent2"/>
              </a:buClr>
              <a:buFont typeface="Wingdings" pitchFamily="2" charset="2"/>
              <a:buNone/>
            </a:pPr>
            <a:r>
              <a:rPr lang="zh-CN" altLang="en-US" sz="1800" dirty="0"/>
              <a:t>         </a:t>
            </a:r>
            <a:r>
              <a:rPr lang="en-US" altLang="zh-CN" sz="1800" dirty="0"/>
              <a:t>{ </a:t>
            </a:r>
            <a:r>
              <a:rPr lang="en-US" altLang="zh-CN" sz="1800" dirty="0" err="1"/>
              <a:t>cout</a:t>
            </a:r>
            <a:r>
              <a:rPr lang="en-US" altLang="zh-CN" sz="1800" dirty="0"/>
              <a:t> &lt;&lt; "b1=" &lt;&lt; b1 &lt;&lt; '\t' &lt;&lt; "b2=" &lt;&lt; b2 &lt;&lt; </a:t>
            </a:r>
            <a:r>
              <a:rPr lang="en-US" altLang="zh-CN" sz="1800" dirty="0" err="1"/>
              <a:t>endl</a:t>
            </a:r>
            <a:r>
              <a:rPr lang="en-US" altLang="zh-CN" sz="1800" dirty="0"/>
              <a:t> ; }</a:t>
            </a:r>
          </a:p>
          <a:p>
            <a:pPr algn="just">
              <a:buClr>
                <a:schemeClr val="accent2"/>
              </a:buClr>
              <a:buFont typeface="Wingdings" pitchFamily="2" charset="2"/>
              <a:buNone/>
            </a:pPr>
            <a:r>
              <a:rPr lang="en-US" altLang="zh-CN" sz="1800" dirty="0"/>
              <a:t>      void </a:t>
            </a:r>
            <a:r>
              <a:rPr lang="en-US" altLang="zh-CN" sz="1800" dirty="0" err="1"/>
              <a:t>printAB</a:t>
            </a:r>
            <a:r>
              <a:rPr lang="en-US" altLang="zh-CN" sz="1800" dirty="0"/>
              <a:t>()</a:t>
            </a:r>
          </a:p>
          <a:p>
            <a:pPr algn="just">
              <a:buClr>
                <a:schemeClr val="accent2"/>
              </a:buClr>
              <a:buFont typeface="Wingdings" pitchFamily="2" charset="2"/>
              <a:buNone/>
            </a:pPr>
            <a:r>
              <a:rPr lang="en-US" altLang="zh-CN" sz="1800" dirty="0"/>
              <a:t>        { A::print() ;		</a:t>
            </a:r>
            <a:r>
              <a:rPr lang="en-US" altLang="zh-CN" sz="1800" b="1" i="1" dirty="0">
                <a:solidFill>
                  <a:srgbClr val="008000"/>
                </a:solidFill>
              </a:rPr>
              <a:t>//</a:t>
            </a:r>
            <a:r>
              <a:rPr lang="zh-CN" altLang="en-US" sz="1800" b="1" i="1" dirty="0">
                <a:solidFill>
                  <a:srgbClr val="008000"/>
                </a:solidFill>
              </a:rPr>
              <a:t>派生类对象调用基类版本同名成员函数</a:t>
            </a:r>
          </a:p>
          <a:p>
            <a:pPr algn="just">
              <a:buClr>
                <a:schemeClr val="accent2"/>
              </a:buClr>
              <a:buFont typeface="Wingdings" pitchFamily="2" charset="2"/>
              <a:buNone/>
            </a:pPr>
            <a:r>
              <a:rPr lang="zh-CN" altLang="en-US" sz="1800" dirty="0"/>
              <a:t>           </a:t>
            </a:r>
            <a:r>
              <a:rPr lang="en-US" altLang="zh-CN" sz="1800" dirty="0"/>
              <a:t>print() ;		</a:t>
            </a:r>
            <a:r>
              <a:rPr lang="en-US" altLang="zh-CN" sz="1800" b="1" i="1" dirty="0">
                <a:solidFill>
                  <a:srgbClr val="008000"/>
                </a:solidFill>
              </a:rPr>
              <a:t>//</a:t>
            </a:r>
            <a:r>
              <a:rPr lang="zh-CN" altLang="en-US" sz="1800" b="1" i="1" dirty="0">
                <a:solidFill>
                  <a:srgbClr val="008000"/>
                </a:solidFill>
              </a:rPr>
              <a:t>派生类对象调用自身的成员函数</a:t>
            </a:r>
          </a:p>
          <a:p>
            <a:pPr algn="just">
              <a:buClr>
                <a:schemeClr val="accent2"/>
              </a:buClr>
              <a:buFont typeface="Wingdings" pitchFamily="2" charset="2"/>
              <a:buNone/>
            </a:pPr>
            <a:r>
              <a:rPr lang="zh-CN" altLang="en-US" sz="1800" dirty="0"/>
              <a:t>       </a:t>
            </a:r>
            <a:r>
              <a:rPr lang="en-US" altLang="zh-CN" sz="1800" dirty="0"/>
              <a:t>}</a:t>
            </a:r>
          </a:p>
          <a:p>
            <a:pPr algn="just">
              <a:buClr>
                <a:schemeClr val="accent2"/>
              </a:buClr>
              <a:buFont typeface="Wingdings" pitchFamily="2" charset="2"/>
              <a:buNone/>
            </a:pPr>
            <a:r>
              <a:rPr lang="en-US" altLang="zh-CN" sz="1800" dirty="0"/>
              <a:t>};</a:t>
            </a:r>
          </a:p>
          <a:p>
            <a:pPr algn="just">
              <a:buClr>
                <a:schemeClr val="accent2"/>
              </a:buClr>
              <a:buFont typeface="Wingdings" pitchFamily="2" charset="2"/>
              <a:buNone/>
            </a:pPr>
            <a:r>
              <a:rPr lang="en-US" altLang="zh-CN" sz="1800" dirty="0" err="1"/>
              <a:t>int</a:t>
            </a:r>
            <a:r>
              <a:rPr lang="en-US" altLang="zh-CN" sz="1800" dirty="0"/>
              <a:t> main()</a:t>
            </a:r>
          </a:p>
          <a:p>
            <a:pPr algn="just">
              <a:buClr>
                <a:schemeClr val="accent2"/>
              </a:buClr>
              <a:buFont typeface="Wingdings" pitchFamily="2" charset="2"/>
              <a:buNone/>
            </a:pPr>
            <a:r>
              <a:rPr lang="en-US" altLang="zh-CN" sz="1800" dirty="0"/>
              <a:t>{ B  </a:t>
            </a:r>
            <a:r>
              <a:rPr lang="en-US" altLang="zh-CN" sz="1800" dirty="0" err="1"/>
              <a:t>b</a:t>
            </a:r>
            <a:r>
              <a:rPr lang="en-US" altLang="zh-CN" sz="1800" dirty="0"/>
              <a:t> ;        </a:t>
            </a:r>
            <a:r>
              <a:rPr lang="en-US" altLang="zh-CN" sz="1800" b="1" i="1" dirty="0" err="1">
                <a:solidFill>
                  <a:srgbClr val="0000FF"/>
                </a:solidFill>
              </a:rPr>
              <a:t>b.A</a:t>
            </a:r>
            <a:r>
              <a:rPr lang="en-US" altLang="zh-CN" sz="1800" b="1" i="1" dirty="0">
                <a:solidFill>
                  <a:srgbClr val="0000FF"/>
                </a:solidFill>
              </a:rPr>
              <a:t>::print();</a:t>
            </a:r>
            <a:r>
              <a:rPr lang="en-US" altLang="zh-CN" sz="1800" dirty="0"/>
              <a:t>	</a:t>
            </a:r>
            <a:r>
              <a:rPr lang="en-US" altLang="zh-CN" sz="1800" dirty="0" err="1"/>
              <a:t>b.printAB</a:t>
            </a:r>
            <a:r>
              <a:rPr lang="en-US" altLang="zh-CN" sz="1800" dirty="0"/>
              <a:t>();  }</a:t>
            </a:r>
          </a:p>
        </p:txBody>
      </p:sp>
      <p:sp>
        <p:nvSpPr>
          <p:cNvPr id="638979" name="Rectangle 3"/>
          <p:cNvSpPr>
            <a:spLocks noGrp="1" noChangeArrowheads="1"/>
          </p:cNvSpPr>
          <p:nvPr>
            <p:ph type="title" idx="4294967295"/>
          </p:nvPr>
        </p:nvSpPr>
        <p:spPr>
          <a:xfrm>
            <a:off x="838200" y="533400"/>
            <a:ext cx="7543800" cy="1143000"/>
          </a:xfrm>
          <a:prstGeom prst="rect">
            <a:avLst/>
          </a:prstGeom>
        </p:spPr>
        <p:txBody>
          <a:bodyPr/>
          <a:lstStyle/>
          <a:p>
            <a:r>
              <a:rPr lang="en-US" altLang="zh-CN" sz="100" dirty="0">
                <a:solidFill>
                  <a:schemeClr val="bg1"/>
                </a:solidFill>
                <a:latin typeface="宋体" pitchFamily="2" charset="-122"/>
              </a:rPr>
              <a:t>8.2.2  </a:t>
            </a:r>
            <a:r>
              <a:rPr lang="zh-CN" altLang="en-US" sz="100" dirty="0">
                <a:solidFill>
                  <a:schemeClr val="bg1"/>
                </a:solidFill>
                <a:latin typeface="宋体" pitchFamily="2" charset="-122"/>
              </a:rPr>
              <a:t>重名成员</a:t>
            </a:r>
            <a:endParaRPr lang="zh-CN" altLang="en-US" sz="100" dirty="0">
              <a:solidFill>
                <a:schemeClr val="bg1"/>
              </a:solidFill>
            </a:endParaRPr>
          </a:p>
        </p:txBody>
      </p:sp>
      <p:sp>
        <p:nvSpPr>
          <p:cNvPr id="638980" name="Rectangle 4"/>
          <p:cNvSpPr>
            <a:spLocks noChangeArrowheads="1"/>
          </p:cNvSpPr>
          <p:nvPr/>
        </p:nvSpPr>
        <p:spPr bwMode="auto">
          <a:xfrm>
            <a:off x="6562725" y="304800"/>
            <a:ext cx="2317750" cy="457200"/>
          </a:xfrm>
          <a:prstGeom prst="rect">
            <a:avLst/>
          </a:prstGeom>
          <a:noFill/>
          <a:ln w="9525">
            <a:noFill/>
            <a:miter lim="800000"/>
            <a:headEnd/>
            <a:tailEnd/>
          </a:ln>
          <a:effectLst/>
        </p:spPr>
        <p:txBody>
          <a:bodyPr wrap="none">
            <a:spAutoFit/>
          </a:bodyPr>
          <a:lstStyle/>
          <a:p>
            <a:r>
              <a:rPr lang="en-US" altLang="zh-CN" b="1" i="1">
                <a:solidFill>
                  <a:srgbClr val="008000"/>
                </a:solidFill>
                <a:latin typeface="楷体_GB2312" pitchFamily="49" charset="-122"/>
              </a:rPr>
              <a:t>2.</a:t>
            </a:r>
            <a:r>
              <a:rPr lang="zh-CN" altLang="en-US" b="1" i="1">
                <a:solidFill>
                  <a:srgbClr val="008000"/>
                </a:solidFill>
                <a:latin typeface="楷体_GB2312" pitchFamily="49" charset="-122"/>
              </a:rPr>
              <a:t>重名成员函数</a:t>
            </a:r>
          </a:p>
        </p:txBody>
      </p:sp>
      <p:pic>
        <p:nvPicPr>
          <p:cNvPr id="638984" name="Picture 8"/>
          <p:cNvPicPr>
            <a:picLocks noChangeAspect="1" noChangeArrowheads="1"/>
          </p:cNvPicPr>
          <p:nvPr/>
        </p:nvPicPr>
        <p:blipFill>
          <a:blip r:embed="rId2"/>
          <a:srcRect/>
          <a:stretch>
            <a:fillRect/>
          </a:stretch>
        </p:blipFill>
        <p:spPr bwMode="auto">
          <a:xfrm>
            <a:off x="5283200" y="4005263"/>
            <a:ext cx="3465513" cy="1831975"/>
          </a:xfrm>
          <a:prstGeom prst="rect">
            <a:avLst/>
          </a:prstGeom>
          <a:noFill/>
        </p:spPr>
      </p:pic>
      <p:sp>
        <p:nvSpPr>
          <p:cNvPr id="638982" name="Oval 6"/>
          <p:cNvSpPr>
            <a:spLocks noChangeArrowheads="1"/>
          </p:cNvSpPr>
          <p:nvPr/>
        </p:nvSpPr>
        <p:spPr bwMode="auto">
          <a:xfrm>
            <a:off x="5187950" y="4271963"/>
            <a:ext cx="1905000" cy="381000"/>
          </a:xfrm>
          <a:prstGeom prst="ellipse">
            <a:avLst/>
          </a:prstGeom>
          <a:noFill/>
          <a:ln w="19050">
            <a:solidFill>
              <a:srgbClr val="FF3300"/>
            </a:solidFill>
            <a:round/>
            <a:headEnd/>
            <a:tailEnd/>
          </a:ln>
          <a:effectLst/>
        </p:spPr>
        <p:txBody>
          <a:bodyPr wrap="none" anchor="ctr"/>
          <a:lstStyle/>
          <a:p>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Text Box 2"/>
          <p:cNvSpPr txBox="1">
            <a:spLocks noChangeArrowheads="1"/>
          </p:cNvSpPr>
          <p:nvPr/>
        </p:nvSpPr>
        <p:spPr bwMode="auto">
          <a:xfrm>
            <a:off x="838200" y="266700"/>
            <a:ext cx="7086600" cy="6164263"/>
          </a:xfrm>
          <a:prstGeom prst="rect">
            <a:avLst/>
          </a:prstGeom>
          <a:noFill/>
          <a:ln w="9525">
            <a:noFill/>
            <a:miter lim="800000"/>
            <a:headEnd/>
            <a:tailEnd/>
          </a:ln>
          <a:effectLst/>
        </p:spPr>
        <p:txBody>
          <a:bodyPr>
            <a:spAutoFit/>
          </a:bodyPr>
          <a:lstStyle/>
          <a:p>
            <a:pPr algn="just">
              <a:buClr>
                <a:schemeClr val="accent2"/>
              </a:buClr>
              <a:buFont typeface="Wingdings" pitchFamily="2" charset="2"/>
              <a:buNone/>
            </a:pPr>
            <a:r>
              <a:rPr lang="en-US" altLang="zh-CN" sz="1800" dirty="0"/>
              <a:t>#include&lt;</a:t>
            </a:r>
            <a:r>
              <a:rPr lang="en-US" altLang="zh-CN" sz="1800" dirty="0" err="1"/>
              <a:t>iostream</a:t>
            </a:r>
            <a:r>
              <a:rPr lang="en-US" altLang="zh-CN" sz="1800" dirty="0"/>
              <a:t>&gt;	</a:t>
            </a:r>
            <a:r>
              <a:rPr lang="en-US" altLang="zh-CN" sz="2000" b="1" i="1" dirty="0">
                <a:solidFill>
                  <a:schemeClr val="folHlink"/>
                </a:solidFill>
              </a:rPr>
              <a:t>//</a:t>
            </a:r>
            <a:r>
              <a:rPr lang="zh-CN" altLang="en-US" sz="2000" b="1" i="1" dirty="0">
                <a:solidFill>
                  <a:schemeClr val="folHlink"/>
                </a:solidFill>
              </a:rPr>
              <a:t>例</a:t>
            </a:r>
            <a:r>
              <a:rPr lang="en-US" altLang="zh-CN" sz="2000" b="1" i="1" dirty="0">
                <a:solidFill>
                  <a:schemeClr val="folHlink"/>
                </a:solidFill>
              </a:rPr>
              <a:t>8-4</a:t>
            </a:r>
            <a:endParaRPr lang="en-US" altLang="zh-CN" sz="1800" dirty="0"/>
          </a:p>
          <a:p>
            <a:pPr algn="just">
              <a:buClr>
                <a:schemeClr val="accent2"/>
              </a:buClr>
              <a:buFont typeface="Wingdings" pitchFamily="2" charset="2"/>
              <a:buNone/>
            </a:pPr>
            <a:r>
              <a:rPr lang="en-US" altLang="zh-CN" sz="1800" dirty="0"/>
              <a:t>using namespace </a:t>
            </a:r>
            <a:r>
              <a:rPr lang="en-US" altLang="zh-CN" sz="1800" dirty="0" err="1"/>
              <a:t>std</a:t>
            </a:r>
            <a:r>
              <a:rPr lang="en-US" altLang="zh-CN" sz="1800" dirty="0"/>
              <a:t> ;</a:t>
            </a:r>
          </a:p>
          <a:p>
            <a:pPr algn="just">
              <a:buClr>
                <a:schemeClr val="accent2"/>
              </a:buClr>
              <a:buFont typeface="Wingdings" pitchFamily="2" charset="2"/>
              <a:buNone/>
            </a:pPr>
            <a:r>
              <a:rPr lang="en-US" altLang="zh-CN" sz="1800" dirty="0"/>
              <a:t>class A</a:t>
            </a:r>
          </a:p>
          <a:p>
            <a:pPr algn="just">
              <a:buClr>
                <a:schemeClr val="accent2"/>
              </a:buClr>
              <a:buFont typeface="Wingdings" pitchFamily="2" charset="2"/>
              <a:buNone/>
            </a:pPr>
            <a:r>
              <a:rPr lang="en-US" altLang="zh-CN" sz="1800" dirty="0"/>
              <a:t>{ public:	  </a:t>
            </a:r>
          </a:p>
          <a:p>
            <a:pPr algn="just">
              <a:buClr>
                <a:schemeClr val="accent2"/>
              </a:buClr>
              <a:buFont typeface="Wingdings" pitchFamily="2" charset="2"/>
              <a:buNone/>
            </a:pPr>
            <a:r>
              <a:rPr lang="en-US" altLang="zh-CN" sz="1800" dirty="0"/>
              <a:t>       </a:t>
            </a:r>
            <a:r>
              <a:rPr lang="en-US" altLang="zh-CN" sz="1800" dirty="0" err="1"/>
              <a:t>int</a:t>
            </a:r>
            <a:r>
              <a:rPr lang="en-US" altLang="zh-CN" sz="1800" dirty="0"/>
              <a:t> a1, a2 ;</a:t>
            </a:r>
          </a:p>
          <a:p>
            <a:pPr algn="just">
              <a:buClr>
                <a:schemeClr val="accent2"/>
              </a:buClr>
              <a:buFont typeface="Wingdings" pitchFamily="2" charset="2"/>
              <a:buNone/>
            </a:pPr>
            <a:r>
              <a:rPr lang="en-US" altLang="zh-CN" sz="1800" dirty="0"/>
              <a:t>      A( </a:t>
            </a:r>
            <a:r>
              <a:rPr lang="en-US" altLang="zh-CN" sz="1800" dirty="0" err="1"/>
              <a:t>int</a:t>
            </a:r>
            <a:r>
              <a:rPr lang="en-US" altLang="zh-CN" sz="1800" dirty="0"/>
              <a:t> i1=0, </a:t>
            </a:r>
            <a:r>
              <a:rPr lang="en-US" altLang="zh-CN" sz="1800" dirty="0" err="1"/>
              <a:t>int</a:t>
            </a:r>
            <a:r>
              <a:rPr lang="en-US" altLang="zh-CN" sz="1800" dirty="0"/>
              <a:t> i2=0 ) { a1 = i1; a2 = i2; }</a:t>
            </a:r>
          </a:p>
          <a:p>
            <a:pPr algn="just">
              <a:buClr>
                <a:schemeClr val="accent2"/>
              </a:buClr>
              <a:buFont typeface="Wingdings" pitchFamily="2" charset="2"/>
              <a:buNone/>
            </a:pPr>
            <a:r>
              <a:rPr lang="en-US" altLang="zh-CN" sz="1800" dirty="0"/>
              <a:t>      </a:t>
            </a:r>
            <a:r>
              <a:rPr lang="en-US" altLang="zh-CN" sz="1800" b="1" i="1" dirty="0">
                <a:solidFill>
                  <a:srgbClr val="0000FF"/>
                </a:solidFill>
              </a:rPr>
              <a:t>void print() </a:t>
            </a:r>
          </a:p>
          <a:p>
            <a:pPr algn="just">
              <a:buClr>
                <a:schemeClr val="accent2"/>
              </a:buClr>
              <a:buFont typeface="Wingdings" pitchFamily="2" charset="2"/>
              <a:buNone/>
            </a:pPr>
            <a:r>
              <a:rPr lang="en-US" altLang="zh-CN" sz="1800" b="1" i="1" dirty="0">
                <a:solidFill>
                  <a:srgbClr val="0000FF"/>
                </a:solidFill>
              </a:rPr>
              <a:t>         { </a:t>
            </a:r>
            <a:r>
              <a:rPr lang="en-US" altLang="zh-CN" sz="1800" b="1" i="1" dirty="0" err="1">
                <a:solidFill>
                  <a:srgbClr val="0000FF"/>
                </a:solidFill>
              </a:rPr>
              <a:t>cout</a:t>
            </a:r>
            <a:r>
              <a:rPr lang="en-US" altLang="zh-CN" sz="1800" b="1" i="1" dirty="0">
                <a:solidFill>
                  <a:srgbClr val="0000FF"/>
                </a:solidFill>
              </a:rPr>
              <a:t> &lt;&lt; "a1=" &lt;&lt; a1 &lt;&lt; '\t' &lt;&lt; "a2=" &lt;&lt; a2 &lt;&lt; </a:t>
            </a:r>
            <a:r>
              <a:rPr lang="en-US" altLang="zh-CN" sz="1800" b="1" i="1" dirty="0" err="1">
                <a:solidFill>
                  <a:srgbClr val="0000FF"/>
                </a:solidFill>
              </a:rPr>
              <a:t>endl</a:t>
            </a:r>
            <a:r>
              <a:rPr lang="en-US" altLang="zh-CN" sz="1800" b="1" i="1" dirty="0">
                <a:solidFill>
                  <a:srgbClr val="0000FF"/>
                </a:solidFill>
              </a:rPr>
              <a:t> ; }</a:t>
            </a:r>
          </a:p>
          <a:p>
            <a:pPr algn="just">
              <a:buClr>
                <a:schemeClr val="accent2"/>
              </a:buClr>
              <a:buFont typeface="Wingdings" pitchFamily="2" charset="2"/>
              <a:buNone/>
            </a:pPr>
            <a:r>
              <a:rPr lang="en-US" altLang="zh-CN" sz="1800" dirty="0"/>
              <a:t>};</a:t>
            </a:r>
          </a:p>
          <a:p>
            <a:pPr algn="just">
              <a:buClr>
                <a:schemeClr val="accent2"/>
              </a:buClr>
              <a:buFont typeface="Wingdings" pitchFamily="2" charset="2"/>
              <a:buNone/>
            </a:pPr>
            <a:r>
              <a:rPr lang="en-US" altLang="zh-CN" sz="1800" dirty="0"/>
              <a:t>class B : public A</a:t>
            </a:r>
          </a:p>
          <a:p>
            <a:pPr algn="just">
              <a:buClr>
                <a:schemeClr val="accent2"/>
              </a:buClr>
              <a:buFont typeface="Wingdings" pitchFamily="2" charset="2"/>
              <a:buNone/>
            </a:pPr>
            <a:r>
              <a:rPr lang="en-US" altLang="zh-CN" sz="1800" dirty="0"/>
              <a:t>{ public:	</a:t>
            </a:r>
          </a:p>
          <a:p>
            <a:pPr algn="just">
              <a:buClr>
                <a:schemeClr val="accent2"/>
              </a:buClr>
              <a:buFont typeface="Wingdings" pitchFamily="2" charset="2"/>
              <a:buNone/>
            </a:pPr>
            <a:r>
              <a:rPr lang="en-US" altLang="zh-CN" sz="1800" dirty="0"/>
              <a:t>       </a:t>
            </a:r>
            <a:r>
              <a:rPr lang="en-US" altLang="zh-CN" sz="1800" dirty="0" err="1"/>
              <a:t>int</a:t>
            </a:r>
            <a:r>
              <a:rPr lang="en-US" altLang="zh-CN" sz="1800" dirty="0"/>
              <a:t> b1, b2 ;</a:t>
            </a:r>
          </a:p>
          <a:p>
            <a:pPr algn="just">
              <a:buClr>
                <a:schemeClr val="accent2"/>
              </a:buClr>
              <a:buFont typeface="Wingdings" pitchFamily="2" charset="2"/>
              <a:buNone/>
            </a:pPr>
            <a:r>
              <a:rPr lang="en-US" altLang="zh-CN" sz="1800" dirty="0"/>
              <a:t>       B( </a:t>
            </a:r>
            <a:r>
              <a:rPr lang="en-US" altLang="zh-CN" sz="1800" dirty="0" err="1"/>
              <a:t>int</a:t>
            </a:r>
            <a:r>
              <a:rPr lang="en-US" altLang="zh-CN" sz="1800" dirty="0"/>
              <a:t> j1=1, </a:t>
            </a:r>
            <a:r>
              <a:rPr lang="en-US" altLang="zh-CN" sz="1800" dirty="0" err="1"/>
              <a:t>int</a:t>
            </a:r>
            <a:r>
              <a:rPr lang="en-US" altLang="zh-CN" sz="1800" dirty="0"/>
              <a:t> j2=1 ) { b1 = j1; b2 = j2; }</a:t>
            </a:r>
          </a:p>
          <a:p>
            <a:pPr algn="just">
              <a:buClr>
                <a:schemeClr val="accent2"/>
              </a:buClr>
              <a:buFont typeface="Wingdings" pitchFamily="2" charset="2"/>
              <a:buNone/>
            </a:pPr>
            <a:r>
              <a:rPr lang="en-US" altLang="zh-CN" sz="1800" dirty="0"/>
              <a:t>       void print()		</a:t>
            </a:r>
            <a:r>
              <a:rPr lang="en-US" altLang="zh-CN" sz="1800" b="1" i="1" dirty="0">
                <a:solidFill>
                  <a:srgbClr val="008000"/>
                </a:solidFill>
              </a:rPr>
              <a:t>//</a:t>
            </a:r>
            <a:r>
              <a:rPr lang="zh-CN" altLang="en-US" sz="1800" b="1" i="1" dirty="0">
                <a:solidFill>
                  <a:srgbClr val="008000"/>
                </a:solidFill>
              </a:rPr>
              <a:t>定义同名函数</a:t>
            </a:r>
          </a:p>
          <a:p>
            <a:pPr algn="just">
              <a:buClr>
                <a:schemeClr val="accent2"/>
              </a:buClr>
              <a:buFont typeface="Wingdings" pitchFamily="2" charset="2"/>
              <a:buNone/>
            </a:pPr>
            <a:r>
              <a:rPr lang="zh-CN" altLang="en-US" sz="1800" dirty="0"/>
              <a:t>         </a:t>
            </a:r>
            <a:r>
              <a:rPr lang="en-US" altLang="zh-CN" sz="1800" dirty="0"/>
              <a:t>{ </a:t>
            </a:r>
            <a:r>
              <a:rPr lang="en-US" altLang="zh-CN" sz="1800" dirty="0" err="1"/>
              <a:t>cout</a:t>
            </a:r>
            <a:r>
              <a:rPr lang="en-US" altLang="zh-CN" sz="1800" dirty="0"/>
              <a:t> &lt;&lt; "b1=" &lt;&lt; b1 &lt;&lt; '\t' &lt;&lt; "b2=" &lt;&lt; b2 &lt;&lt; </a:t>
            </a:r>
            <a:r>
              <a:rPr lang="en-US" altLang="zh-CN" sz="1800" dirty="0" err="1"/>
              <a:t>endl</a:t>
            </a:r>
            <a:r>
              <a:rPr lang="en-US" altLang="zh-CN" sz="1800" dirty="0"/>
              <a:t> ; }</a:t>
            </a:r>
          </a:p>
          <a:p>
            <a:pPr algn="just">
              <a:buClr>
                <a:schemeClr val="accent2"/>
              </a:buClr>
              <a:buFont typeface="Wingdings" pitchFamily="2" charset="2"/>
              <a:buNone/>
            </a:pPr>
            <a:r>
              <a:rPr lang="en-US" altLang="zh-CN" sz="1800" dirty="0"/>
              <a:t>      </a:t>
            </a:r>
            <a:r>
              <a:rPr lang="en-US" altLang="zh-CN" sz="1800" b="1" i="1" dirty="0">
                <a:solidFill>
                  <a:srgbClr val="0000FF"/>
                </a:solidFill>
              </a:rPr>
              <a:t>void </a:t>
            </a:r>
            <a:r>
              <a:rPr lang="en-US" altLang="zh-CN" sz="1800" b="1" i="1" dirty="0" err="1">
                <a:solidFill>
                  <a:srgbClr val="0000FF"/>
                </a:solidFill>
              </a:rPr>
              <a:t>printAB</a:t>
            </a:r>
            <a:r>
              <a:rPr lang="en-US" altLang="zh-CN" sz="1800" b="1" i="1" dirty="0">
                <a:solidFill>
                  <a:srgbClr val="0000FF"/>
                </a:solidFill>
              </a:rPr>
              <a:t>()</a:t>
            </a:r>
          </a:p>
          <a:p>
            <a:pPr algn="just">
              <a:buClr>
                <a:schemeClr val="accent2"/>
              </a:buClr>
              <a:buFont typeface="Wingdings" pitchFamily="2" charset="2"/>
              <a:buNone/>
            </a:pPr>
            <a:r>
              <a:rPr lang="en-US" altLang="zh-CN" sz="1800" b="1" i="1" dirty="0">
                <a:solidFill>
                  <a:srgbClr val="0000FF"/>
                </a:solidFill>
              </a:rPr>
              <a:t>        { A::print() ;</a:t>
            </a:r>
            <a:r>
              <a:rPr lang="en-US" altLang="zh-CN" sz="1800" dirty="0"/>
              <a:t>		</a:t>
            </a:r>
            <a:r>
              <a:rPr lang="en-US" altLang="zh-CN" sz="1800" b="1" i="1" dirty="0">
                <a:solidFill>
                  <a:srgbClr val="008000"/>
                </a:solidFill>
              </a:rPr>
              <a:t>//</a:t>
            </a:r>
            <a:r>
              <a:rPr lang="zh-CN" altLang="en-US" sz="1800" b="1" i="1" dirty="0">
                <a:solidFill>
                  <a:srgbClr val="008000"/>
                </a:solidFill>
              </a:rPr>
              <a:t>派生类对象调用基类版本同名成员函数</a:t>
            </a:r>
          </a:p>
          <a:p>
            <a:pPr algn="just">
              <a:buClr>
                <a:schemeClr val="accent2"/>
              </a:buClr>
              <a:buFont typeface="Wingdings" pitchFamily="2" charset="2"/>
              <a:buNone/>
            </a:pPr>
            <a:r>
              <a:rPr lang="zh-CN" altLang="en-US" sz="1800" dirty="0"/>
              <a:t>           </a:t>
            </a:r>
            <a:r>
              <a:rPr lang="en-US" altLang="zh-CN" sz="1800" b="1" i="1" dirty="0">
                <a:solidFill>
                  <a:srgbClr val="0000FF"/>
                </a:solidFill>
              </a:rPr>
              <a:t>print() ;</a:t>
            </a:r>
            <a:r>
              <a:rPr lang="en-US" altLang="zh-CN" sz="1800" dirty="0"/>
              <a:t>		</a:t>
            </a:r>
            <a:r>
              <a:rPr lang="en-US" altLang="zh-CN" sz="1800" b="1" i="1" dirty="0">
                <a:solidFill>
                  <a:srgbClr val="008000"/>
                </a:solidFill>
              </a:rPr>
              <a:t>//</a:t>
            </a:r>
            <a:r>
              <a:rPr lang="zh-CN" altLang="en-US" sz="1800" b="1" i="1" dirty="0">
                <a:solidFill>
                  <a:srgbClr val="008000"/>
                </a:solidFill>
              </a:rPr>
              <a:t>派生类对象调用自身的成员函数</a:t>
            </a:r>
          </a:p>
          <a:p>
            <a:pPr algn="just">
              <a:buClr>
                <a:schemeClr val="accent2"/>
              </a:buClr>
              <a:buFont typeface="Wingdings" pitchFamily="2" charset="2"/>
              <a:buNone/>
            </a:pPr>
            <a:r>
              <a:rPr lang="zh-CN" altLang="en-US" sz="1800" dirty="0"/>
              <a:t>       </a:t>
            </a:r>
            <a:r>
              <a:rPr lang="en-US" altLang="zh-CN" sz="1800" b="1" i="1" dirty="0">
                <a:solidFill>
                  <a:srgbClr val="0000FF"/>
                </a:solidFill>
              </a:rPr>
              <a:t>}</a:t>
            </a:r>
          </a:p>
          <a:p>
            <a:pPr algn="just">
              <a:buClr>
                <a:schemeClr val="accent2"/>
              </a:buClr>
              <a:buFont typeface="Wingdings" pitchFamily="2" charset="2"/>
              <a:buNone/>
            </a:pPr>
            <a:r>
              <a:rPr lang="en-US" altLang="zh-CN" sz="1800" dirty="0"/>
              <a:t>};</a:t>
            </a:r>
          </a:p>
          <a:p>
            <a:pPr algn="just">
              <a:buClr>
                <a:schemeClr val="accent2"/>
              </a:buClr>
              <a:buFont typeface="Wingdings" pitchFamily="2" charset="2"/>
              <a:buNone/>
            </a:pPr>
            <a:r>
              <a:rPr lang="en-US" altLang="zh-CN" sz="1800" dirty="0" err="1"/>
              <a:t>int</a:t>
            </a:r>
            <a:r>
              <a:rPr lang="en-US" altLang="zh-CN" sz="1800" dirty="0"/>
              <a:t> main()</a:t>
            </a:r>
          </a:p>
          <a:p>
            <a:pPr algn="just">
              <a:buClr>
                <a:schemeClr val="accent2"/>
              </a:buClr>
              <a:buFont typeface="Wingdings" pitchFamily="2" charset="2"/>
              <a:buNone/>
            </a:pPr>
            <a:r>
              <a:rPr lang="en-US" altLang="zh-CN" sz="1800" dirty="0"/>
              <a:t>{ B  </a:t>
            </a:r>
            <a:r>
              <a:rPr lang="en-US" altLang="zh-CN" sz="1800" dirty="0" err="1"/>
              <a:t>b</a:t>
            </a:r>
            <a:r>
              <a:rPr lang="en-US" altLang="zh-CN" sz="1800" dirty="0"/>
              <a:t> ;        </a:t>
            </a:r>
            <a:r>
              <a:rPr lang="en-US" altLang="zh-CN" sz="1800" dirty="0" err="1"/>
              <a:t>b.A</a:t>
            </a:r>
            <a:r>
              <a:rPr lang="en-US" altLang="zh-CN" sz="1800" dirty="0"/>
              <a:t>::print();	</a:t>
            </a:r>
            <a:r>
              <a:rPr lang="en-US" altLang="zh-CN" sz="1800" b="1" i="1" dirty="0" err="1">
                <a:solidFill>
                  <a:srgbClr val="0000FF"/>
                </a:solidFill>
              </a:rPr>
              <a:t>b.printAB</a:t>
            </a:r>
            <a:r>
              <a:rPr lang="en-US" altLang="zh-CN" sz="1800" b="1" i="1" dirty="0">
                <a:solidFill>
                  <a:srgbClr val="0000FF"/>
                </a:solidFill>
              </a:rPr>
              <a:t>();</a:t>
            </a:r>
            <a:r>
              <a:rPr lang="en-US" altLang="zh-CN" sz="1800" dirty="0"/>
              <a:t>  }</a:t>
            </a:r>
          </a:p>
        </p:txBody>
      </p:sp>
      <p:sp>
        <p:nvSpPr>
          <p:cNvPr id="640003" name="Rectangle 3"/>
          <p:cNvSpPr>
            <a:spLocks noGrp="1" noChangeArrowheads="1"/>
          </p:cNvSpPr>
          <p:nvPr>
            <p:ph type="title" idx="4294967295"/>
          </p:nvPr>
        </p:nvSpPr>
        <p:spPr>
          <a:xfrm>
            <a:off x="838200" y="533400"/>
            <a:ext cx="7543800" cy="1143000"/>
          </a:xfrm>
          <a:prstGeom prst="rect">
            <a:avLst/>
          </a:prstGeom>
        </p:spPr>
        <p:txBody>
          <a:bodyPr/>
          <a:lstStyle/>
          <a:p>
            <a:r>
              <a:rPr lang="en-US" altLang="zh-CN" sz="100" dirty="0">
                <a:solidFill>
                  <a:schemeClr val="bg1"/>
                </a:solidFill>
                <a:latin typeface="宋体" pitchFamily="2" charset="-122"/>
              </a:rPr>
              <a:t>8.2.2  </a:t>
            </a:r>
            <a:r>
              <a:rPr lang="zh-CN" altLang="en-US" sz="100" dirty="0">
                <a:solidFill>
                  <a:schemeClr val="bg1"/>
                </a:solidFill>
                <a:latin typeface="宋体" pitchFamily="2" charset="-122"/>
              </a:rPr>
              <a:t>重名成员</a:t>
            </a:r>
            <a:endParaRPr lang="zh-CN" altLang="en-US" sz="100" dirty="0">
              <a:solidFill>
                <a:schemeClr val="bg1"/>
              </a:solidFill>
            </a:endParaRPr>
          </a:p>
        </p:txBody>
      </p:sp>
      <p:sp>
        <p:nvSpPr>
          <p:cNvPr id="640004" name="Rectangle 4"/>
          <p:cNvSpPr>
            <a:spLocks noChangeArrowheads="1"/>
          </p:cNvSpPr>
          <p:nvPr/>
        </p:nvSpPr>
        <p:spPr bwMode="auto">
          <a:xfrm>
            <a:off x="6562725" y="304800"/>
            <a:ext cx="2317750" cy="457200"/>
          </a:xfrm>
          <a:prstGeom prst="rect">
            <a:avLst/>
          </a:prstGeom>
          <a:noFill/>
          <a:ln w="9525">
            <a:noFill/>
            <a:miter lim="800000"/>
            <a:headEnd/>
            <a:tailEnd/>
          </a:ln>
          <a:effectLst/>
        </p:spPr>
        <p:txBody>
          <a:bodyPr wrap="none">
            <a:spAutoFit/>
          </a:bodyPr>
          <a:lstStyle/>
          <a:p>
            <a:r>
              <a:rPr lang="en-US" altLang="zh-CN" b="1" i="1">
                <a:solidFill>
                  <a:srgbClr val="008000"/>
                </a:solidFill>
                <a:latin typeface="楷体_GB2312" pitchFamily="49" charset="-122"/>
              </a:rPr>
              <a:t>2.</a:t>
            </a:r>
            <a:r>
              <a:rPr lang="zh-CN" altLang="en-US" b="1" i="1">
                <a:solidFill>
                  <a:srgbClr val="008000"/>
                </a:solidFill>
                <a:latin typeface="楷体_GB2312" pitchFamily="49" charset="-122"/>
              </a:rPr>
              <a:t>重名成员函数</a:t>
            </a:r>
          </a:p>
        </p:txBody>
      </p:sp>
      <p:pic>
        <p:nvPicPr>
          <p:cNvPr id="640008" name="Picture 8"/>
          <p:cNvPicPr>
            <a:picLocks noChangeAspect="1" noChangeArrowheads="1"/>
          </p:cNvPicPr>
          <p:nvPr/>
        </p:nvPicPr>
        <p:blipFill>
          <a:blip r:embed="rId2"/>
          <a:srcRect/>
          <a:stretch>
            <a:fillRect/>
          </a:stretch>
        </p:blipFill>
        <p:spPr bwMode="auto">
          <a:xfrm>
            <a:off x="5283200" y="4005263"/>
            <a:ext cx="3465513" cy="1831975"/>
          </a:xfrm>
          <a:prstGeom prst="rect">
            <a:avLst/>
          </a:prstGeom>
          <a:noFill/>
        </p:spPr>
      </p:pic>
      <p:sp>
        <p:nvSpPr>
          <p:cNvPr id="640006" name="Oval 6"/>
          <p:cNvSpPr>
            <a:spLocks noChangeArrowheads="1"/>
          </p:cNvSpPr>
          <p:nvPr/>
        </p:nvSpPr>
        <p:spPr bwMode="auto">
          <a:xfrm>
            <a:off x="5183188" y="4508500"/>
            <a:ext cx="1981200" cy="685800"/>
          </a:xfrm>
          <a:prstGeom prst="ellipse">
            <a:avLst/>
          </a:prstGeom>
          <a:noFill/>
          <a:ln w="19050">
            <a:solidFill>
              <a:srgbClr val="FF3300"/>
            </a:solidFill>
            <a:round/>
            <a:headEnd/>
            <a:tailEnd/>
          </a:ln>
          <a:effectLst/>
        </p:spPr>
        <p:txBody>
          <a:bodyPr wrap="none" anchor="ctr"/>
          <a:lstStyle/>
          <a:p>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Text Box 2"/>
          <p:cNvSpPr txBox="1">
            <a:spLocks noChangeArrowheads="1"/>
          </p:cNvSpPr>
          <p:nvPr/>
        </p:nvSpPr>
        <p:spPr bwMode="auto">
          <a:xfrm>
            <a:off x="838200" y="266700"/>
            <a:ext cx="7086600" cy="6164263"/>
          </a:xfrm>
          <a:prstGeom prst="rect">
            <a:avLst/>
          </a:prstGeom>
          <a:noFill/>
          <a:ln w="9525">
            <a:noFill/>
            <a:miter lim="800000"/>
            <a:headEnd/>
            <a:tailEnd/>
          </a:ln>
          <a:effectLst/>
        </p:spPr>
        <p:txBody>
          <a:bodyPr>
            <a:spAutoFit/>
          </a:bodyPr>
          <a:lstStyle/>
          <a:p>
            <a:pPr algn="just">
              <a:buClr>
                <a:schemeClr val="accent2"/>
              </a:buClr>
              <a:buFont typeface="Wingdings" pitchFamily="2" charset="2"/>
              <a:buNone/>
            </a:pPr>
            <a:r>
              <a:rPr lang="en-US" altLang="zh-CN" sz="1800" dirty="0"/>
              <a:t>#include&lt;</a:t>
            </a:r>
            <a:r>
              <a:rPr lang="en-US" altLang="zh-CN" sz="1800" dirty="0" err="1"/>
              <a:t>iostream</a:t>
            </a:r>
            <a:r>
              <a:rPr lang="en-US" altLang="zh-CN" sz="1800" dirty="0"/>
              <a:t>&gt;	</a:t>
            </a:r>
            <a:r>
              <a:rPr lang="en-US" altLang="zh-CN" sz="2000" b="1" i="1" dirty="0">
                <a:solidFill>
                  <a:schemeClr val="folHlink"/>
                </a:solidFill>
              </a:rPr>
              <a:t>//</a:t>
            </a:r>
            <a:r>
              <a:rPr lang="zh-CN" altLang="en-US" sz="2000" b="1" i="1" dirty="0">
                <a:solidFill>
                  <a:schemeClr val="folHlink"/>
                </a:solidFill>
              </a:rPr>
              <a:t>例</a:t>
            </a:r>
            <a:r>
              <a:rPr lang="en-US" altLang="zh-CN" sz="2000" b="1" i="1" dirty="0">
                <a:solidFill>
                  <a:schemeClr val="folHlink"/>
                </a:solidFill>
              </a:rPr>
              <a:t>8-4</a:t>
            </a:r>
            <a:endParaRPr lang="en-US" altLang="zh-CN" sz="1800" dirty="0"/>
          </a:p>
          <a:p>
            <a:pPr algn="just">
              <a:buClr>
                <a:schemeClr val="accent2"/>
              </a:buClr>
              <a:buFont typeface="Wingdings" pitchFamily="2" charset="2"/>
              <a:buNone/>
            </a:pPr>
            <a:r>
              <a:rPr lang="en-US" altLang="zh-CN" sz="1800" dirty="0"/>
              <a:t>using namespace </a:t>
            </a:r>
            <a:r>
              <a:rPr lang="en-US" altLang="zh-CN" sz="1800" dirty="0" err="1"/>
              <a:t>std</a:t>
            </a:r>
            <a:r>
              <a:rPr lang="en-US" altLang="zh-CN" sz="1800" dirty="0"/>
              <a:t> ;</a:t>
            </a:r>
          </a:p>
          <a:p>
            <a:pPr algn="just">
              <a:buClr>
                <a:schemeClr val="accent2"/>
              </a:buClr>
              <a:buFont typeface="Wingdings" pitchFamily="2" charset="2"/>
              <a:buNone/>
            </a:pPr>
            <a:r>
              <a:rPr lang="en-US" altLang="zh-CN" sz="1800" dirty="0"/>
              <a:t>class A</a:t>
            </a:r>
          </a:p>
          <a:p>
            <a:pPr algn="just">
              <a:buClr>
                <a:schemeClr val="accent2"/>
              </a:buClr>
              <a:buFont typeface="Wingdings" pitchFamily="2" charset="2"/>
              <a:buNone/>
            </a:pPr>
            <a:r>
              <a:rPr lang="en-US" altLang="zh-CN" sz="1800" dirty="0"/>
              <a:t>{ public:	  </a:t>
            </a:r>
          </a:p>
          <a:p>
            <a:pPr algn="just">
              <a:buClr>
                <a:schemeClr val="accent2"/>
              </a:buClr>
              <a:buFont typeface="Wingdings" pitchFamily="2" charset="2"/>
              <a:buNone/>
            </a:pPr>
            <a:r>
              <a:rPr lang="en-US" altLang="zh-CN" sz="1800" dirty="0"/>
              <a:t>       </a:t>
            </a:r>
            <a:r>
              <a:rPr lang="en-US" altLang="zh-CN" sz="1800" dirty="0" err="1"/>
              <a:t>int</a:t>
            </a:r>
            <a:r>
              <a:rPr lang="en-US" altLang="zh-CN" sz="1800" dirty="0"/>
              <a:t> a1, a2 ;</a:t>
            </a:r>
          </a:p>
          <a:p>
            <a:pPr algn="just">
              <a:buClr>
                <a:schemeClr val="accent2"/>
              </a:buClr>
              <a:buFont typeface="Wingdings" pitchFamily="2" charset="2"/>
              <a:buNone/>
            </a:pPr>
            <a:r>
              <a:rPr lang="en-US" altLang="zh-CN" sz="1800" dirty="0"/>
              <a:t>      A( </a:t>
            </a:r>
            <a:r>
              <a:rPr lang="en-US" altLang="zh-CN" sz="1800" dirty="0" err="1"/>
              <a:t>int</a:t>
            </a:r>
            <a:r>
              <a:rPr lang="en-US" altLang="zh-CN" sz="1800" dirty="0"/>
              <a:t> i1=0, </a:t>
            </a:r>
            <a:r>
              <a:rPr lang="en-US" altLang="zh-CN" sz="1800" dirty="0" err="1"/>
              <a:t>int</a:t>
            </a:r>
            <a:r>
              <a:rPr lang="en-US" altLang="zh-CN" sz="1800" dirty="0"/>
              <a:t> i2=0 ) { a1 = i1; a2 = i2; }</a:t>
            </a:r>
          </a:p>
          <a:p>
            <a:pPr algn="just">
              <a:buClr>
                <a:schemeClr val="accent2"/>
              </a:buClr>
              <a:buFont typeface="Wingdings" pitchFamily="2" charset="2"/>
              <a:buNone/>
            </a:pPr>
            <a:r>
              <a:rPr lang="en-US" altLang="zh-CN" sz="1800" dirty="0"/>
              <a:t>      </a:t>
            </a:r>
            <a:r>
              <a:rPr lang="en-US" altLang="zh-CN" sz="1800" b="1" dirty="0">
                <a:solidFill>
                  <a:srgbClr val="0000FF"/>
                </a:solidFill>
              </a:rPr>
              <a:t>void print() </a:t>
            </a:r>
          </a:p>
          <a:p>
            <a:pPr algn="just">
              <a:buClr>
                <a:schemeClr val="accent2"/>
              </a:buClr>
              <a:buFont typeface="Wingdings" pitchFamily="2" charset="2"/>
              <a:buNone/>
            </a:pPr>
            <a:r>
              <a:rPr lang="en-US" altLang="zh-CN" sz="1800" b="1" dirty="0">
                <a:solidFill>
                  <a:srgbClr val="0000FF"/>
                </a:solidFill>
              </a:rPr>
              <a:t>         { </a:t>
            </a:r>
            <a:r>
              <a:rPr lang="en-US" altLang="zh-CN" sz="1800" b="1" dirty="0" err="1">
                <a:solidFill>
                  <a:srgbClr val="0000FF"/>
                </a:solidFill>
              </a:rPr>
              <a:t>cout</a:t>
            </a:r>
            <a:r>
              <a:rPr lang="en-US" altLang="zh-CN" sz="1800" b="1" dirty="0">
                <a:solidFill>
                  <a:srgbClr val="0000FF"/>
                </a:solidFill>
              </a:rPr>
              <a:t> &lt;&lt; "a1=" &lt;&lt; a1 &lt;&lt; '\t' &lt;&lt; "a2=" &lt;&lt; a2 &lt;&lt; </a:t>
            </a:r>
            <a:r>
              <a:rPr lang="en-US" altLang="zh-CN" sz="1800" b="1" dirty="0" err="1">
                <a:solidFill>
                  <a:srgbClr val="0000FF"/>
                </a:solidFill>
              </a:rPr>
              <a:t>endl</a:t>
            </a:r>
            <a:r>
              <a:rPr lang="en-US" altLang="zh-CN" sz="1800" b="1" dirty="0">
                <a:solidFill>
                  <a:srgbClr val="0000FF"/>
                </a:solidFill>
              </a:rPr>
              <a:t> ; }</a:t>
            </a:r>
          </a:p>
          <a:p>
            <a:pPr algn="just">
              <a:buClr>
                <a:schemeClr val="accent2"/>
              </a:buClr>
              <a:buFont typeface="Wingdings" pitchFamily="2" charset="2"/>
              <a:buNone/>
            </a:pPr>
            <a:r>
              <a:rPr lang="en-US" altLang="zh-CN" sz="1800" dirty="0"/>
              <a:t>};</a:t>
            </a:r>
          </a:p>
          <a:p>
            <a:pPr algn="just">
              <a:buClr>
                <a:schemeClr val="accent2"/>
              </a:buClr>
              <a:buFont typeface="Wingdings" pitchFamily="2" charset="2"/>
              <a:buNone/>
            </a:pPr>
            <a:r>
              <a:rPr lang="en-US" altLang="zh-CN" sz="1800" dirty="0"/>
              <a:t>class B : public A</a:t>
            </a:r>
          </a:p>
          <a:p>
            <a:pPr algn="just">
              <a:buClr>
                <a:schemeClr val="accent2"/>
              </a:buClr>
              <a:buFont typeface="Wingdings" pitchFamily="2" charset="2"/>
              <a:buNone/>
            </a:pPr>
            <a:r>
              <a:rPr lang="en-US" altLang="zh-CN" sz="1800" dirty="0"/>
              <a:t>{ public:	</a:t>
            </a:r>
          </a:p>
          <a:p>
            <a:pPr algn="just">
              <a:buClr>
                <a:schemeClr val="accent2"/>
              </a:buClr>
              <a:buFont typeface="Wingdings" pitchFamily="2" charset="2"/>
              <a:buNone/>
            </a:pPr>
            <a:r>
              <a:rPr lang="en-US" altLang="zh-CN" sz="1800" dirty="0"/>
              <a:t>       </a:t>
            </a:r>
            <a:r>
              <a:rPr lang="en-US" altLang="zh-CN" sz="1800" dirty="0" err="1"/>
              <a:t>int</a:t>
            </a:r>
            <a:r>
              <a:rPr lang="en-US" altLang="zh-CN" sz="1800" dirty="0"/>
              <a:t> b1, b2 ;</a:t>
            </a:r>
          </a:p>
          <a:p>
            <a:pPr algn="just">
              <a:buClr>
                <a:schemeClr val="accent2"/>
              </a:buClr>
              <a:buFont typeface="Wingdings" pitchFamily="2" charset="2"/>
              <a:buNone/>
            </a:pPr>
            <a:r>
              <a:rPr lang="en-US" altLang="zh-CN" sz="1800" dirty="0"/>
              <a:t>       B( </a:t>
            </a:r>
            <a:r>
              <a:rPr lang="en-US" altLang="zh-CN" sz="1800" dirty="0" err="1"/>
              <a:t>int</a:t>
            </a:r>
            <a:r>
              <a:rPr lang="en-US" altLang="zh-CN" sz="1800" dirty="0"/>
              <a:t> j1=1, </a:t>
            </a:r>
            <a:r>
              <a:rPr lang="en-US" altLang="zh-CN" sz="1800" dirty="0" err="1"/>
              <a:t>int</a:t>
            </a:r>
            <a:r>
              <a:rPr lang="en-US" altLang="zh-CN" sz="1800" dirty="0"/>
              <a:t> j2=1 ) { b1 = j1; b2 = j2; }</a:t>
            </a:r>
          </a:p>
          <a:p>
            <a:pPr algn="just">
              <a:buClr>
                <a:schemeClr val="accent2"/>
              </a:buClr>
              <a:buFont typeface="Wingdings" pitchFamily="2" charset="2"/>
              <a:buNone/>
            </a:pPr>
            <a:r>
              <a:rPr lang="en-US" altLang="zh-CN" sz="1800" dirty="0"/>
              <a:t>       </a:t>
            </a:r>
            <a:r>
              <a:rPr lang="en-US" altLang="zh-CN" sz="1800" b="1" dirty="0">
                <a:solidFill>
                  <a:srgbClr val="0000FF"/>
                </a:solidFill>
                <a:effectLst>
                  <a:outerShdw blurRad="38100" dist="38100" dir="2700000" algn="tl">
                    <a:srgbClr val="000000"/>
                  </a:outerShdw>
                </a:effectLst>
              </a:rPr>
              <a:t>void print()	</a:t>
            </a:r>
            <a:r>
              <a:rPr lang="en-US" altLang="zh-CN" sz="1800" dirty="0"/>
              <a:t>	</a:t>
            </a:r>
            <a:r>
              <a:rPr lang="en-US" altLang="zh-CN" sz="1800" b="1" i="1" dirty="0">
                <a:solidFill>
                  <a:srgbClr val="008000"/>
                </a:solidFill>
              </a:rPr>
              <a:t>//</a:t>
            </a:r>
            <a:r>
              <a:rPr lang="zh-CN" altLang="en-US" sz="1800" b="1" i="1" dirty="0">
                <a:solidFill>
                  <a:srgbClr val="008000"/>
                </a:solidFill>
              </a:rPr>
              <a:t>定义同名函数</a:t>
            </a:r>
          </a:p>
          <a:p>
            <a:pPr algn="just">
              <a:buClr>
                <a:schemeClr val="accent2"/>
              </a:buClr>
              <a:buFont typeface="Wingdings" pitchFamily="2" charset="2"/>
              <a:buNone/>
            </a:pPr>
            <a:r>
              <a:rPr lang="zh-CN" altLang="en-US" sz="1800" dirty="0"/>
              <a:t>         </a:t>
            </a:r>
            <a:r>
              <a:rPr lang="en-US" altLang="zh-CN" sz="1800" b="1" dirty="0">
                <a:solidFill>
                  <a:srgbClr val="0000FF"/>
                </a:solidFill>
                <a:effectLst>
                  <a:outerShdw blurRad="38100" dist="38100" dir="2700000" algn="tl">
                    <a:srgbClr val="000000"/>
                  </a:outerShdw>
                </a:effectLst>
              </a:rPr>
              <a:t>{ </a:t>
            </a:r>
            <a:r>
              <a:rPr lang="en-US" altLang="zh-CN" sz="1800" b="1" dirty="0" err="1">
                <a:solidFill>
                  <a:srgbClr val="0000FF"/>
                </a:solidFill>
                <a:effectLst>
                  <a:outerShdw blurRad="38100" dist="38100" dir="2700000" algn="tl">
                    <a:srgbClr val="000000"/>
                  </a:outerShdw>
                </a:effectLst>
              </a:rPr>
              <a:t>cout</a:t>
            </a:r>
            <a:r>
              <a:rPr lang="en-US" altLang="zh-CN" sz="1800" b="1" dirty="0">
                <a:solidFill>
                  <a:srgbClr val="0000FF"/>
                </a:solidFill>
                <a:effectLst>
                  <a:outerShdw blurRad="38100" dist="38100" dir="2700000" algn="tl">
                    <a:srgbClr val="000000"/>
                  </a:outerShdw>
                </a:effectLst>
              </a:rPr>
              <a:t> &lt;&lt; "b1=" &lt;&lt; b1 &lt;&lt; '\t' &lt;&lt; "b2=" &lt;&lt; b2 &lt;&lt; </a:t>
            </a:r>
            <a:r>
              <a:rPr lang="en-US" altLang="zh-CN" sz="1800" b="1" dirty="0" err="1">
                <a:solidFill>
                  <a:srgbClr val="0000FF"/>
                </a:solidFill>
                <a:effectLst>
                  <a:outerShdw blurRad="38100" dist="38100" dir="2700000" algn="tl">
                    <a:srgbClr val="000000"/>
                  </a:outerShdw>
                </a:effectLst>
              </a:rPr>
              <a:t>endl</a:t>
            </a:r>
            <a:r>
              <a:rPr lang="en-US" altLang="zh-CN" sz="1800" b="1" dirty="0">
                <a:solidFill>
                  <a:srgbClr val="0000FF"/>
                </a:solidFill>
                <a:effectLst>
                  <a:outerShdw blurRad="38100" dist="38100" dir="2700000" algn="tl">
                    <a:srgbClr val="000000"/>
                  </a:outerShdw>
                </a:effectLst>
              </a:rPr>
              <a:t> ; }</a:t>
            </a:r>
          </a:p>
          <a:p>
            <a:pPr algn="just">
              <a:buClr>
                <a:schemeClr val="accent2"/>
              </a:buClr>
              <a:buFont typeface="Wingdings" pitchFamily="2" charset="2"/>
              <a:buNone/>
            </a:pPr>
            <a:r>
              <a:rPr lang="en-US" altLang="zh-CN" sz="1800" dirty="0"/>
              <a:t>      void </a:t>
            </a:r>
            <a:r>
              <a:rPr lang="en-US" altLang="zh-CN" sz="1800" dirty="0" err="1"/>
              <a:t>printAB</a:t>
            </a:r>
            <a:r>
              <a:rPr lang="en-US" altLang="zh-CN" sz="1800" dirty="0"/>
              <a:t>()</a:t>
            </a:r>
          </a:p>
          <a:p>
            <a:pPr algn="just">
              <a:buClr>
                <a:schemeClr val="accent2"/>
              </a:buClr>
              <a:buFont typeface="Wingdings" pitchFamily="2" charset="2"/>
              <a:buNone/>
            </a:pPr>
            <a:r>
              <a:rPr lang="en-US" altLang="zh-CN" sz="1800" dirty="0"/>
              <a:t>        { A::print() ;		</a:t>
            </a:r>
            <a:r>
              <a:rPr lang="en-US" altLang="zh-CN" sz="1800" b="1" i="1" dirty="0">
                <a:solidFill>
                  <a:srgbClr val="008000"/>
                </a:solidFill>
              </a:rPr>
              <a:t>//</a:t>
            </a:r>
            <a:r>
              <a:rPr lang="zh-CN" altLang="en-US" sz="1800" b="1" i="1" dirty="0">
                <a:solidFill>
                  <a:srgbClr val="008000"/>
                </a:solidFill>
              </a:rPr>
              <a:t>派生类对象调用基类版本同名成员函数</a:t>
            </a:r>
          </a:p>
          <a:p>
            <a:pPr algn="just">
              <a:buClr>
                <a:schemeClr val="accent2"/>
              </a:buClr>
              <a:buFont typeface="Wingdings" pitchFamily="2" charset="2"/>
              <a:buNone/>
            </a:pPr>
            <a:r>
              <a:rPr lang="zh-CN" altLang="en-US" sz="1800" dirty="0"/>
              <a:t>           </a:t>
            </a:r>
            <a:r>
              <a:rPr lang="en-US" altLang="zh-CN" sz="1800" dirty="0">
                <a:effectLst>
                  <a:outerShdw blurRad="38100" dist="38100" dir="2700000" algn="tl">
                    <a:srgbClr val="FFFFFF"/>
                  </a:outerShdw>
                </a:effectLst>
              </a:rPr>
              <a:t>print() ;</a:t>
            </a:r>
            <a:r>
              <a:rPr lang="en-US" altLang="zh-CN" sz="1800" dirty="0"/>
              <a:t>		</a:t>
            </a:r>
            <a:r>
              <a:rPr lang="en-US" altLang="zh-CN" sz="1800" b="1" i="1" dirty="0">
                <a:solidFill>
                  <a:srgbClr val="008000"/>
                </a:solidFill>
              </a:rPr>
              <a:t>//</a:t>
            </a:r>
            <a:r>
              <a:rPr lang="zh-CN" altLang="en-US" sz="1800" b="1" i="1" dirty="0">
                <a:solidFill>
                  <a:srgbClr val="008000"/>
                </a:solidFill>
              </a:rPr>
              <a:t>派生类对象调用自身的成员函数</a:t>
            </a:r>
          </a:p>
          <a:p>
            <a:pPr algn="just">
              <a:buClr>
                <a:schemeClr val="accent2"/>
              </a:buClr>
              <a:buFont typeface="Wingdings" pitchFamily="2" charset="2"/>
              <a:buNone/>
            </a:pPr>
            <a:r>
              <a:rPr lang="zh-CN" altLang="en-US" sz="1800" dirty="0"/>
              <a:t>       </a:t>
            </a:r>
            <a:r>
              <a:rPr lang="en-US" altLang="zh-CN" sz="1800" dirty="0"/>
              <a:t>}</a:t>
            </a:r>
          </a:p>
          <a:p>
            <a:pPr algn="just">
              <a:buClr>
                <a:schemeClr val="accent2"/>
              </a:buClr>
              <a:buFont typeface="Wingdings" pitchFamily="2" charset="2"/>
              <a:buNone/>
            </a:pPr>
            <a:r>
              <a:rPr lang="en-US" altLang="zh-CN" sz="1800" dirty="0"/>
              <a:t>};</a:t>
            </a:r>
          </a:p>
          <a:p>
            <a:pPr algn="just">
              <a:buClr>
                <a:schemeClr val="accent2"/>
              </a:buClr>
              <a:buFont typeface="Wingdings" pitchFamily="2" charset="2"/>
              <a:buNone/>
            </a:pPr>
            <a:r>
              <a:rPr lang="en-US" altLang="zh-CN" sz="1800" dirty="0" err="1"/>
              <a:t>int</a:t>
            </a:r>
            <a:r>
              <a:rPr lang="en-US" altLang="zh-CN" sz="1800" dirty="0"/>
              <a:t> main()</a:t>
            </a:r>
          </a:p>
          <a:p>
            <a:pPr algn="just">
              <a:buClr>
                <a:schemeClr val="accent2"/>
              </a:buClr>
              <a:buFont typeface="Wingdings" pitchFamily="2" charset="2"/>
              <a:buNone/>
            </a:pPr>
            <a:r>
              <a:rPr lang="en-US" altLang="zh-CN" sz="1800" dirty="0"/>
              <a:t>{ B  </a:t>
            </a:r>
            <a:r>
              <a:rPr lang="en-US" altLang="zh-CN" sz="1800" dirty="0" err="1"/>
              <a:t>b</a:t>
            </a:r>
            <a:r>
              <a:rPr lang="en-US" altLang="zh-CN" sz="1800" dirty="0"/>
              <a:t> ;        </a:t>
            </a:r>
            <a:r>
              <a:rPr lang="en-US" altLang="zh-CN" sz="1800" dirty="0" err="1"/>
              <a:t>b.A</a:t>
            </a:r>
            <a:r>
              <a:rPr lang="en-US" altLang="zh-CN" sz="1800" dirty="0"/>
              <a:t>::print();	</a:t>
            </a:r>
            <a:r>
              <a:rPr lang="en-US" altLang="zh-CN" sz="1800" dirty="0" err="1"/>
              <a:t>b.printAB</a:t>
            </a:r>
            <a:r>
              <a:rPr lang="en-US" altLang="zh-CN" sz="1800" dirty="0"/>
              <a:t>();  }</a:t>
            </a:r>
          </a:p>
        </p:txBody>
      </p:sp>
      <p:sp>
        <p:nvSpPr>
          <p:cNvPr id="635907" name="Rectangle 3"/>
          <p:cNvSpPr>
            <a:spLocks noGrp="1" noChangeArrowheads="1"/>
          </p:cNvSpPr>
          <p:nvPr>
            <p:ph type="title" idx="4294967295"/>
          </p:nvPr>
        </p:nvSpPr>
        <p:spPr>
          <a:xfrm>
            <a:off x="838200" y="533400"/>
            <a:ext cx="7543800" cy="1143000"/>
          </a:xfrm>
          <a:prstGeom prst="rect">
            <a:avLst/>
          </a:prstGeom>
        </p:spPr>
        <p:txBody>
          <a:bodyPr/>
          <a:lstStyle/>
          <a:p>
            <a:r>
              <a:rPr lang="en-US" altLang="zh-CN" sz="100" dirty="0">
                <a:solidFill>
                  <a:schemeClr val="bg1"/>
                </a:solidFill>
                <a:latin typeface="宋体" pitchFamily="2" charset="-122"/>
              </a:rPr>
              <a:t>8.2.2  </a:t>
            </a:r>
            <a:r>
              <a:rPr lang="zh-CN" altLang="en-US" sz="100" dirty="0">
                <a:solidFill>
                  <a:schemeClr val="bg1"/>
                </a:solidFill>
                <a:latin typeface="宋体" pitchFamily="2" charset="-122"/>
              </a:rPr>
              <a:t>重名成员</a:t>
            </a:r>
            <a:endParaRPr lang="zh-CN" altLang="en-US" sz="100" dirty="0">
              <a:solidFill>
                <a:schemeClr val="bg1"/>
              </a:solidFill>
            </a:endParaRPr>
          </a:p>
        </p:txBody>
      </p:sp>
      <p:sp>
        <p:nvSpPr>
          <p:cNvPr id="635908" name="Rectangle 4"/>
          <p:cNvSpPr>
            <a:spLocks noChangeArrowheads="1"/>
          </p:cNvSpPr>
          <p:nvPr/>
        </p:nvSpPr>
        <p:spPr bwMode="auto">
          <a:xfrm>
            <a:off x="6562725" y="304800"/>
            <a:ext cx="2317750" cy="457200"/>
          </a:xfrm>
          <a:prstGeom prst="rect">
            <a:avLst/>
          </a:prstGeom>
          <a:noFill/>
          <a:ln w="9525">
            <a:noFill/>
            <a:miter lim="800000"/>
            <a:headEnd/>
            <a:tailEnd/>
          </a:ln>
          <a:effectLst/>
        </p:spPr>
        <p:txBody>
          <a:bodyPr wrap="none">
            <a:spAutoFit/>
          </a:bodyPr>
          <a:lstStyle/>
          <a:p>
            <a:r>
              <a:rPr lang="en-US" altLang="zh-CN" b="1" i="1">
                <a:solidFill>
                  <a:srgbClr val="008000"/>
                </a:solidFill>
                <a:latin typeface="楷体_GB2312" pitchFamily="49" charset="-122"/>
              </a:rPr>
              <a:t>2.</a:t>
            </a:r>
            <a:r>
              <a:rPr lang="zh-CN" altLang="en-US" b="1" i="1">
                <a:solidFill>
                  <a:srgbClr val="008000"/>
                </a:solidFill>
                <a:latin typeface="楷体_GB2312" pitchFamily="49" charset="-122"/>
              </a:rPr>
              <a:t>重名成员函数</a:t>
            </a:r>
          </a:p>
        </p:txBody>
      </p:sp>
      <p:sp>
        <p:nvSpPr>
          <p:cNvPr id="635914" name="Text Box 10"/>
          <p:cNvSpPr txBox="1">
            <a:spLocks noChangeArrowheads="1"/>
          </p:cNvSpPr>
          <p:nvPr/>
        </p:nvSpPr>
        <p:spPr bwMode="auto">
          <a:xfrm>
            <a:off x="4572000" y="1600200"/>
            <a:ext cx="4267200" cy="3797300"/>
          </a:xfrm>
          <a:prstGeom prst="rect">
            <a:avLst/>
          </a:prstGeom>
          <a:gradFill rotWithShape="0">
            <a:gsLst>
              <a:gs pos="0">
                <a:srgbClr val="FFFFFF"/>
              </a:gs>
              <a:gs pos="100000">
                <a:srgbClr val="FF99FF"/>
              </a:gs>
            </a:gsLst>
            <a:lin ang="5400000" scaled="1"/>
          </a:gradFill>
          <a:ln w="9525">
            <a:noFill/>
            <a:miter lim="800000"/>
            <a:headEnd/>
            <a:tailEnd/>
          </a:ln>
          <a:effectLst>
            <a:outerShdw dist="107763" dir="2700000" algn="ctr" rotWithShape="0">
              <a:schemeClr val="bg2"/>
            </a:outerShdw>
          </a:effectLst>
        </p:spPr>
        <p:txBody>
          <a:bodyPr>
            <a:spAutoFit/>
          </a:bodyPr>
          <a:lstStyle/>
          <a:p>
            <a:pPr algn="l">
              <a:lnSpc>
                <a:spcPct val="170000"/>
              </a:lnSpc>
            </a:pPr>
            <a:r>
              <a:rPr lang="zh-CN" altLang="en-US" sz="1800" b="1">
                <a:latin typeface="Arial Unicode MS" pitchFamily="34" charset="-122"/>
                <a:ea typeface="Arial Unicode MS" pitchFamily="34" charset="-122"/>
                <a:cs typeface="Arial Unicode MS" pitchFamily="34" charset="-122"/>
              </a:rPr>
              <a:t>通过继承，类</a:t>
            </a:r>
            <a:r>
              <a:rPr lang="en-US" altLang="zh-CN" sz="1800" b="1">
                <a:latin typeface="Arial Unicode MS" pitchFamily="34" charset="-122"/>
                <a:ea typeface="Arial Unicode MS" pitchFamily="34" charset="-122"/>
                <a:cs typeface="Arial Unicode MS" pitchFamily="34" charset="-122"/>
              </a:rPr>
              <a:t>B</a:t>
            </a:r>
            <a:r>
              <a:rPr lang="zh-CN" altLang="en-US" sz="1800" b="1">
                <a:latin typeface="Arial Unicode MS" pitchFamily="34" charset="-122"/>
                <a:ea typeface="Arial Unicode MS" pitchFamily="34" charset="-122"/>
                <a:cs typeface="Arial Unicode MS" pitchFamily="34" charset="-122"/>
              </a:rPr>
              <a:t>具有两个同名成员函数</a:t>
            </a:r>
          </a:p>
          <a:p>
            <a:pPr algn="l">
              <a:lnSpc>
                <a:spcPct val="170000"/>
              </a:lnSpc>
            </a:pPr>
            <a:r>
              <a:rPr lang="en-US" altLang="zh-CN" sz="1800" b="1">
                <a:latin typeface="Arial Unicode MS" pitchFamily="34" charset="-122"/>
                <a:ea typeface="Arial Unicode MS" pitchFamily="34" charset="-122"/>
                <a:cs typeface="Arial Unicode MS" pitchFamily="34" charset="-122"/>
              </a:rPr>
              <a:t>void A::print(); </a:t>
            </a:r>
          </a:p>
          <a:p>
            <a:pPr algn="l">
              <a:lnSpc>
                <a:spcPct val="170000"/>
              </a:lnSpc>
            </a:pPr>
            <a:r>
              <a:rPr lang="en-US" altLang="zh-CN" sz="1800" b="1">
                <a:latin typeface="Arial Unicode MS" pitchFamily="34" charset="-122"/>
                <a:ea typeface="Arial Unicode MS" pitchFamily="34" charset="-122"/>
                <a:cs typeface="Arial Unicode MS" pitchFamily="34" charset="-122"/>
              </a:rPr>
              <a:t>void B::print(); </a:t>
            </a:r>
          </a:p>
          <a:p>
            <a:pPr algn="l">
              <a:lnSpc>
                <a:spcPct val="140000"/>
              </a:lnSpc>
            </a:pPr>
            <a:endParaRPr lang="en-US" altLang="zh-CN" sz="1800" b="1">
              <a:latin typeface="Arial Unicode MS" pitchFamily="34" charset="-122"/>
              <a:ea typeface="Arial Unicode MS" pitchFamily="34" charset="-122"/>
              <a:cs typeface="Arial Unicode MS" pitchFamily="34" charset="-122"/>
            </a:endParaRPr>
          </a:p>
          <a:p>
            <a:pPr algn="l">
              <a:lnSpc>
                <a:spcPct val="140000"/>
              </a:lnSpc>
              <a:buClr>
                <a:srgbClr val="FF0000"/>
              </a:buClr>
              <a:buFont typeface="Wingdings" pitchFamily="2" charset="2"/>
              <a:buNone/>
            </a:pPr>
            <a:r>
              <a:rPr lang="en-US" altLang="zh-CN" sz="1800" b="1">
                <a:latin typeface="Arial Unicode MS" pitchFamily="34" charset="-122"/>
                <a:ea typeface="Arial Unicode MS" pitchFamily="34" charset="-122"/>
                <a:cs typeface="Arial Unicode MS" pitchFamily="34" charset="-122"/>
              </a:rPr>
              <a:t> </a:t>
            </a:r>
          </a:p>
          <a:p>
            <a:pPr algn="l">
              <a:lnSpc>
                <a:spcPct val="140000"/>
              </a:lnSpc>
              <a:buClr>
                <a:srgbClr val="FF0000"/>
              </a:buClr>
              <a:buFont typeface="Wingdings" pitchFamily="2" charset="2"/>
              <a:buChar char="Ø"/>
            </a:pPr>
            <a:endParaRPr lang="en-US" altLang="zh-CN" sz="1800" b="1">
              <a:latin typeface="Arial Unicode MS" pitchFamily="34" charset="-122"/>
              <a:ea typeface="Arial Unicode MS" pitchFamily="34" charset="-122"/>
              <a:cs typeface="Arial Unicode MS" pitchFamily="34" charset="-122"/>
            </a:endParaRPr>
          </a:p>
          <a:p>
            <a:pPr algn="l">
              <a:lnSpc>
                <a:spcPct val="140000"/>
              </a:lnSpc>
              <a:buClr>
                <a:srgbClr val="FF0000"/>
              </a:buClr>
              <a:buFont typeface="Wingdings" pitchFamily="2" charset="2"/>
              <a:buChar char="Ø"/>
            </a:pPr>
            <a:endParaRPr lang="en-US" altLang="zh-CN" sz="1800" b="1">
              <a:latin typeface="Arial Unicode MS" pitchFamily="34" charset="-122"/>
              <a:ea typeface="Arial Unicode MS" pitchFamily="34" charset="-122"/>
              <a:cs typeface="Arial Unicode MS" pitchFamily="34" charset="-122"/>
            </a:endParaRPr>
          </a:p>
          <a:p>
            <a:pPr algn="l">
              <a:lnSpc>
                <a:spcPct val="140000"/>
              </a:lnSpc>
              <a:buClr>
                <a:srgbClr val="FF0000"/>
              </a:buClr>
              <a:buFont typeface="Wingdings" pitchFamily="2" charset="2"/>
              <a:buNone/>
            </a:pPr>
            <a:endParaRPr lang="en-US" altLang="zh-CN" sz="1800" b="1">
              <a:latin typeface="Arial Unicode MS" pitchFamily="34" charset="-122"/>
              <a:ea typeface="Arial Unicode MS" pitchFamily="34" charset="-122"/>
              <a:cs typeface="Arial Unicode MS" pitchFamily="34" charset="-122"/>
            </a:endParaRPr>
          </a:p>
          <a:p>
            <a:pPr algn="l">
              <a:lnSpc>
                <a:spcPct val="140000"/>
              </a:lnSpc>
              <a:buClr>
                <a:srgbClr val="FF0000"/>
              </a:buClr>
              <a:buFont typeface="Wingdings" pitchFamily="2" charset="2"/>
              <a:buNone/>
            </a:pPr>
            <a:endParaRPr lang="en-US" altLang="zh-CN" sz="1800" b="1">
              <a:latin typeface="Arial Unicode MS" pitchFamily="34" charset="-122"/>
              <a:ea typeface="Arial Unicode MS" pitchFamily="34" charset="-122"/>
              <a:cs typeface="Arial Unicode MS" pitchFamily="34" charset="-122"/>
            </a:endParaRPr>
          </a:p>
        </p:txBody>
      </p:sp>
      <p:sp>
        <p:nvSpPr>
          <p:cNvPr id="635915" name="Rectangle 11"/>
          <p:cNvSpPr>
            <a:spLocks noChangeArrowheads="1"/>
          </p:cNvSpPr>
          <p:nvPr/>
        </p:nvSpPr>
        <p:spPr bwMode="auto">
          <a:xfrm>
            <a:off x="6419850" y="2224088"/>
            <a:ext cx="2343150" cy="366712"/>
          </a:xfrm>
          <a:prstGeom prst="rect">
            <a:avLst/>
          </a:prstGeom>
          <a:solidFill>
            <a:srgbClr val="FFCCFF"/>
          </a:solidFill>
          <a:ln w="9525">
            <a:noFill/>
            <a:miter lim="800000"/>
            <a:headEnd/>
            <a:tailEnd/>
          </a:ln>
          <a:effectLst/>
        </p:spPr>
        <p:txBody>
          <a:bodyPr wrap="none">
            <a:spAutoFit/>
          </a:bodyPr>
          <a:lstStyle/>
          <a:p>
            <a:pPr algn="l"/>
            <a:r>
              <a:rPr lang="en-US" altLang="zh-CN" sz="1800" b="1" i="1">
                <a:solidFill>
                  <a:srgbClr val="0000FF"/>
                </a:solidFill>
                <a:ea typeface="Arial Unicode MS" pitchFamily="34" charset="-122"/>
                <a:cs typeface="Arial Unicode MS" pitchFamily="34" charset="-122"/>
              </a:rPr>
              <a:t>// void print( A * this );</a:t>
            </a:r>
          </a:p>
        </p:txBody>
      </p:sp>
      <p:sp>
        <p:nvSpPr>
          <p:cNvPr id="635917" name="Rectangle 13"/>
          <p:cNvSpPr>
            <a:spLocks noChangeArrowheads="1"/>
          </p:cNvSpPr>
          <p:nvPr/>
        </p:nvSpPr>
        <p:spPr bwMode="auto">
          <a:xfrm>
            <a:off x="6419850" y="2681288"/>
            <a:ext cx="2343150" cy="366712"/>
          </a:xfrm>
          <a:prstGeom prst="rect">
            <a:avLst/>
          </a:prstGeom>
          <a:solidFill>
            <a:srgbClr val="FFCCFF"/>
          </a:solidFill>
          <a:ln w="9525">
            <a:noFill/>
            <a:miter lim="800000"/>
            <a:headEnd/>
            <a:tailEnd/>
          </a:ln>
          <a:effectLst/>
        </p:spPr>
        <p:txBody>
          <a:bodyPr wrap="none">
            <a:spAutoFit/>
          </a:bodyPr>
          <a:lstStyle/>
          <a:p>
            <a:pPr algn="l"/>
            <a:r>
              <a:rPr lang="en-US" altLang="zh-CN" sz="1800" b="1" i="1">
                <a:solidFill>
                  <a:srgbClr val="0000FF"/>
                </a:solidFill>
                <a:ea typeface="Arial Unicode MS" pitchFamily="34" charset="-122"/>
                <a:cs typeface="Arial Unicode MS" pitchFamily="34" charset="-122"/>
              </a:rPr>
              <a:t>// void print( B * this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5914"/>
                                        </p:tgtEl>
                                        <p:attrNameLst>
                                          <p:attrName>style.visibility</p:attrName>
                                        </p:attrNameLst>
                                      </p:cBhvr>
                                      <p:to>
                                        <p:strVal val="visible"/>
                                      </p:to>
                                    </p:set>
                                    <p:animEffect transition="in" filter="blinds(horizontal)">
                                      <p:cBhvr>
                                        <p:cTn id="7" dur="500"/>
                                        <p:tgtEl>
                                          <p:spTgt spid="635914"/>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635915"/>
                                        </p:tgtEl>
                                        <p:attrNameLst>
                                          <p:attrName>style.visibility</p:attrName>
                                        </p:attrNameLst>
                                      </p:cBhvr>
                                      <p:to>
                                        <p:strVal val="visible"/>
                                      </p:to>
                                    </p:set>
                                    <p:anim calcmode="lin" valueType="num">
                                      <p:cBhvr>
                                        <p:cTn id="12" dur="500" fill="hold"/>
                                        <p:tgtEl>
                                          <p:spTgt spid="635915"/>
                                        </p:tgtEl>
                                        <p:attrNameLst>
                                          <p:attrName>ppt_x</p:attrName>
                                        </p:attrNameLst>
                                      </p:cBhvr>
                                      <p:tavLst>
                                        <p:tav tm="0">
                                          <p:val>
                                            <p:strVal val="#ppt_x-#ppt_w/2"/>
                                          </p:val>
                                        </p:tav>
                                        <p:tav tm="100000">
                                          <p:val>
                                            <p:strVal val="#ppt_x"/>
                                          </p:val>
                                        </p:tav>
                                      </p:tavLst>
                                    </p:anim>
                                    <p:anim calcmode="lin" valueType="num">
                                      <p:cBhvr>
                                        <p:cTn id="13" dur="500" fill="hold"/>
                                        <p:tgtEl>
                                          <p:spTgt spid="635915"/>
                                        </p:tgtEl>
                                        <p:attrNameLst>
                                          <p:attrName>ppt_y</p:attrName>
                                        </p:attrNameLst>
                                      </p:cBhvr>
                                      <p:tavLst>
                                        <p:tav tm="0">
                                          <p:val>
                                            <p:strVal val="#ppt_y"/>
                                          </p:val>
                                        </p:tav>
                                        <p:tav tm="100000">
                                          <p:val>
                                            <p:strVal val="#ppt_y"/>
                                          </p:val>
                                        </p:tav>
                                      </p:tavLst>
                                    </p:anim>
                                    <p:anim calcmode="lin" valueType="num">
                                      <p:cBhvr>
                                        <p:cTn id="14" dur="500" fill="hold"/>
                                        <p:tgtEl>
                                          <p:spTgt spid="635915"/>
                                        </p:tgtEl>
                                        <p:attrNameLst>
                                          <p:attrName>ppt_w</p:attrName>
                                        </p:attrNameLst>
                                      </p:cBhvr>
                                      <p:tavLst>
                                        <p:tav tm="0">
                                          <p:val>
                                            <p:fltVal val="0"/>
                                          </p:val>
                                        </p:tav>
                                        <p:tav tm="100000">
                                          <p:val>
                                            <p:strVal val="#ppt_w"/>
                                          </p:val>
                                        </p:tav>
                                      </p:tavLst>
                                    </p:anim>
                                    <p:anim calcmode="lin" valueType="num">
                                      <p:cBhvr>
                                        <p:cTn id="15" dur="500" fill="hold"/>
                                        <p:tgtEl>
                                          <p:spTgt spid="635915"/>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8" fill="hold" grpId="0" nodeType="clickEffect">
                                  <p:stCondLst>
                                    <p:cond delay="0"/>
                                  </p:stCondLst>
                                  <p:childTnLst>
                                    <p:set>
                                      <p:cBhvr>
                                        <p:cTn id="19" dur="1" fill="hold">
                                          <p:stCondLst>
                                            <p:cond delay="0"/>
                                          </p:stCondLst>
                                        </p:cTn>
                                        <p:tgtEl>
                                          <p:spTgt spid="635917"/>
                                        </p:tgtEl>
                                        <p:attrNameLst>
                                          <p:attrName>style.visibility</p:attrName>
                                        </p:attrNameLst>
                                      </p:cBhvr>
                                      <p:to>
                                        <p:strVal val="visible"/>
                                      </p:to>
                                    </p:set>
                                    <p:anim calcmode="lin" valueType="num">
                                      <p:cBhvr>
                                        <p:cTn id="20" dur="500" fill="hold"/>
                                        <p:tgtEl>
                                          <p:spTgt spid="635917"/>
                                        </p:tgtEl>
                                        <p:attrNameLst>
                                          <p:attrName>ppt_x</p:attrName>
                                        </p:attrNameLst>
                                      </p:cBhvr>
                                      <p:tavLst>
                                        <p:tav tm="0">
                                          <p:val>
                                            <p:strVal val="#ppt_x-#ppt_w/2"/>
                                          </p:val>
                                        </p:tav>
                                        <p:tav tm="100000">
                                          <p:val>
                                            <p:strVal val="#ppt_x"/>
                                          </p:val>
                                        </p:tav>
                                      </p:tavLst>
                                    </p:anim>
                                    <p:anim calcmode="lin" valueType="num">
                                      <p:cBhvr>
                                        <p:cTn id="21" dur="500" fill="hold"/>
                                        <p:tgtEl>
                                          <p:spTgt spid="635917"/>
                                        </p:tgtEl>
                                        <p:attrNameLst>
                                          <p:attrName>ppt_y</p:attrName>
                                        </p:attrNameLst>
                                      </p:cBhvr>
                                      <p:tavLst>
                                        <p:tav tm="0">
                                          <p:val>
                                            <p:strVal val="#ppt_y"/>
                                          </p:val>
                                        </p:tav>
                                        <p:tav tm="100000">
                                          <p:val>
                                            <p:strVal val="#ppt_y"/>
                                          </p:val>
                                        </p:tav>
                                      </p:tavLst>
                                    </p:anim>
                                    <p:anim calcmode="lin" valueType="num">
                                      <p:cBhvr>
                                        <p:cTn id="22" dur="500" fill="hold"/>
                                        <p:tgtEl>
                                          <p:spTgt spid="635917"/>
                                        </p:tgtEl>
                                        <p:attrNameLst>
                                          <p:attrName>ppt_w</p:attrName>
                                        </p:attrNameLst>
                                      </p:cBhvr>
                                      <p:tavLst>
                                        <p:tav tm="0">
                                          <p:val>
                                            <p:fltVal val="0"/>
                                          </p:val>
                                        </p:tav>
                                        <p:tav tm="100000">
                                          <p:val>
                                            <p:strVal val="#ppt_w"/>
                                          </p:val>
                                        </p:tav>
                                      </p:tavLst>
                                    </p:anim>
                                    <p:anim calcmode="lin" valueType="num">
                                      <p:cBhvr>
                                        <p:cTn id="23" dur="500" fill="hold"/>
                                        <p:tgtEl>
                                          <p:spTgt spid="63591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914" grpId="0" animBg="1" autoUpdateAnimBg="0"/>
      <p:bldP spid="635915" grpId="0" animBg="1" autoUpdateAnimBg="0"/>
      <p:bldP spid="635917"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Text Box 2"/>
          <p:cNvSpPr txBox="1">
            <a:spLocks noChangeArrowheads="1"/>
          </p:cNvSpPr>
          <p:nvPr/>
        </p:nvSpPr>
        <p:spPr bwMode="auto">
          <a:xfrm>
            <a:off x="838200" y="266700"/>
            <a:ext cx="7086600" cy="6164263"/>
          </a:xfrm>
          <a:prstGeom prst="rect">
            <a:avLst/>
          </a:prstGeom>
          <a:noFill/>
          <a:ln w="9525">
            <a:noFill/>
            <a:miter lim="800000"/>
            <a:headEnd/>
            <a:tailEnd/>
          </a:ln>
          <a:effectLst/>
        </p:spPr>
        <p:txBody>
          <a:bodyPr>
            <a:spAutoFit/>
          </a:bodyPr>
          <a:lstStyle/>
          <a:p>
            <a:pPr algn="just">
              <a:buClr>
                <a:schemeClr val="accent2"/>
              </a:buClr>
              <a:buFont typeface="Wingdings" pitchFamily="2" charset="2"/>
              <a:buNone/>
            </a:pPr>
            <a:r>
              <a:rPr lang="en-US" altLang="zh-CN" sz="1800" dirty="0"/>
              <a:t>#include&lt;</a:t>
            </a:r>
            <a:r>
              <a:rPr lang="en-US" altLang="zh-CN" sz="1800" dirty="0" err="1"/>
              <a:t>iostream</a:t>
            </a:r>
            <a:r>
              <a:rPr lang="en-US" altLang="zh-CN" sz="1800" dirty="0"/>
              <a:t>&gt;	</a:t>
            </a:r>
            <a:r>
              <a:rPr lang="en-US" altLang="zh-CN" sz="2000" b="1" i="1" dirty="0">
                <a:solidFill>
                  <a:schemeClr val="folHlink"/>
                </a:solidFill>
              </a:rPr>
              <a:t>//</a:t>
            </a:r>
            <a:r>
              <a:rPr lang="zh-CN" altLang="en-US" sz="2000" b="1" i="1" dirty="0">
                <a:solidFill>
                  <a:schemeClr val="folHlink"/>
                </a:solidFill>
              </a:rPr>
              <a:t>例</a:t>
            </a:r>
            <a:r>
              <a:rPr lang="en-US" altLang="zh-CN" sz="2000" b="1" i="1" dirty="0">
                <a:solidFill>
                  <a:schemeClr val="folHlink"/>
                </a:solidFill>
              </a:rPr>
              <a:t>8-4</a:t>
            </a:r>
            <a:endParaRPr lang="en-US" altLang="zh-CN" sz="1800" dirty="0"/>
          </a:p>
          <a:p>
            <a:pPr algn="just">
              <a:buClr>
                <a:schemeClr val="accent2"/>
              </a:buClr>
              <a:buFont typeface="Wingdings" pitchFamily="2" charset="2"/>
              <a:buNone/>
            </a:pPr>
            <a:r>
              <a:rPr lang="en-US" altLang="zh-CN" sz="1800" dirty="0"/>
              <a:t>using namespace </a:t>
            </a:r>
            <a:r>
              <a:rPr lang="en-US" altLang="zh-CN" sz="1800" dirty="0" err="1"/>
              <a:t>std</a:t>
            </a:r>
            <a:r>
              <a:rPr lang="en-US" altLang="zh-CN" sz="1800" dirty="0"/>
              <a:t> ;</a:t>
            </a:r>
          </a:p>
          <a:p>
            <a:pPr algn="just">
              <a:buClr>
                <a:schemeClr val="accent2"/>
              </a:buClr>
              <a:buFont typeface="Wingdings" pitchFamily="2" charset="2"/>
              <a:buNone/>
            </a:pPr>
            <a:r>
              <a:rPr lang="en-US" altLang="zh-CN" sz="1800" dirty="0"/>
              <a:t>class A</a:t>
            </a:r>
          </a:p>
          <a:p>
            <a:pPr algn="just">
              <a:buClr>
                <a:schemeClr val="accent2"/>
              </a:buClr>
              <a:buFont typeface="Wingdings" pitchFamily="2" charset="2"/>
              <a:buNone/>
            </a:pPr>
            <a:r>
              <a:rPr lang="en-US" altLang="zh-CN" sz="1800" dirty="0"/>
              <a:t>{ public:	  </a:t>
            </a:r>
          </a:p>
          <a:p>
            <a:pPr algn="just">
              <a:buClr>
                <a:schemeClr val="accent2"/>
              </a:buClr>
              <a:buFont typeface="Wingdings" pitchFamily="2" charset="2"/>
              <a:buNone/>
            </a:pPr>
            <a:r>
              <a:rPr lang="en-US" altLang="zh-CN" sz="1800" dirty="0"/>
              <a:t>       </a:t>
            </a:r>
            <a:r>
              <a:rPr lang="en-US" altLang="zh-CN" sz="1800" dirty="0" err="1"/>
              <a:t>int</a:t>
            </a:r>
            <a:r>
              <a:rPr lang="en-US" altLang="zh-CN" sz="1800" dirty="0"/>
              <a:t> a1, a2 ;</a:t>
            </a:r>
          </a:p>
          <a:p>
            <a:pPr algn="just">
              <a:buClr>
                <a:schemeClr val="accent2"/>
              </a:buClr>
              <a:buFont typeface="Wingdings" pitchFamily="2" charset="2"/>
              <a:buNone/>
            </a:pPr>
            <a:r>
              <a:rPr lang="en-US" altLang="zh-CN" sz="1800" dirty="0"/>
              <a:t>      A( </a:t>
            </a:r>
            <a:r>
              <a:rPr lang="en-US" altLang="zh-CN" sz="1800" dirty="0" err="1"/>
              <a:t>int</a:t>
            </a:r>
            <a:r>
              <a:rPr lang="en-US" altLang="zh-CN" sz="1800" dirty="0"/>
              <a:t> i1=0, </a:t>
            </a:r>
            <a:r>
              <a:rPr lang="en-US" altLang="zh-CN" sz="1800" dirty="0" err="1"/>
              <a:t>int</a:t>
            </a:r>
            <a:r>
              <a:rPr lang="en-US" altLang="zh-CN" sz="1800" dirty="0"/>
              <a:t> i2=0 ) { a1 = i1; a2 = i2; }</a:t>
            </a:r>
          </a:p>
          <a:p>
            <a:pPr algn="just">
              <a:buClr>
                <a:schemeClr val="accent2"/>
              </a:buClr>
              <a:buFont typeface="Wingdings" pitchFamily="2" charset="2"/>
              <a:buNone/>
            </a:pPr>
            <a:r>
              <a:rPr lang="en-US" altLang="zh-CN" sz="1800" dirty="0"/>
              <a:t>      </a:t>
            </a:r>
            <a:r>
              <a:rPr lang="en-US" altLang="zh-CN" sz="1800" b="1" dirty="0">
                <a:solidFill>
                  <a:srgbClr val="0000FF"/>
                </a:solidFill>
              </a:rPr>
              <a:t>void print() </a:t>
            </a:r>
          </a:p>
          <a:p>
            <a:pPr algn="just">
              <a:buClr>
                <a:schemeClr val="accent2"/>
              </a:buClr>
              <a:buFont typeface="Wingdings" pitchFamily="2" charset="2"/>
              <a:buNone/>
            </a:pPr>
            <a:r>
              <a:rPr lang="en-US" altLang="zh-CN" sz="1800" b="1" dirty="0">
                <a:solidFill>
                  <a:srgbClr val="0000FF"/>
                </a:solidFill>
              </a:rPr>
              <a:t>         { </a:t>
            </a:r>
            <a:r>
              <a:rPr lang="en-US" altLang="zh-CN" sz="1800" b="1" dirty="0" err="1">
                <a:solidFill>
                  <a:srgbClr val="0000FF"/>
                </a:solidFill>
              </a:rPr>
              <a:t>cout</a:t>
            </a:r>
            <a:r>
              <a:rPr lang="en-US" altLang="zh-CN" sz="1800" b="1" dirty="0">
                <a:solidFill>
                  <a:srgbClr val="0000FF"/>
                </a:solidFill>
              </a:rPr>
              <a:t> &lt;&lt; "a1=" &lt;&lt; a1 &lt;&lt; '\t' &lt;&lt; "a2=" &lt;&lt; a2 &lt;&lt; </a:t>
            </a:r>
            <a:r>
              <a:rPr lang="en-US" altLang="zh-CN" sz="1800" b="1" dirty="0" err="1">
                <a:solidFill>
                  <a:srgbClr val="0000FF"/>
                </a:solidFill>
              </a:rPr>
              <a:t>endl</a:t>
            </a:r>
            <a:r>
              <a:rPr lang="en-US" altLang="zh-CN" sz="1800" b="1" dirty="0">
                <a:solidFill>
                  <a:srgbClr val="0000FF"/>
                </a:solidFill>
              </a:rPr>
              <a:t> ; }</a:t>
            </a:r>
          </a:p>
          <a:p>
            <a:pPr algn="just">
              <a:buClr>
                <a:schemeClr val="accent2"/>
              </a:buClr>
              <a:buFont typeface="Wingdings" pitchFamily="2" charset="2"/>
              <a:buNone/>
            </a:pPr>
            <a:r>
              <a:rPr lang="en-US" altLang="zh-CN" sz="1800" dirty="0"/>
              <a:t>};</a:t>
            </a:r>
          </a:p>
          <a:p>
            <a:pPr algn="just">
              <a:buClr>
                <a:schemeClr val="accent2"/>
              </a:buClr>
              <a:buFont typeface="Wingdings" pitchFamily="2" charset="2"/>
              <a:buNone/>
            </a:pPr>
            <a:r>
              <a:rPr lang="en-US" altLang="zh-CN" sz="1800" dirty="0"/>
              <a:t>class B : public A</a:t>
            </a:r>
          </a:p>
          <a:p>
            <a:pPr algn="just">
              <a:buClr>
                <a:schemeClr val="accent2"/>
              </a:buClr>
              <a:buFont typeface="Wingdings" pitchFamily="2" charset="2"/>
              <a:buNone/>
            </a:pPr>
            <a:r>
              <a:rPr lang="en-US" altLang="zh-CN" sz="1800" dirty="0"/>
              <a:t>{ public:	</a:t>
            </a:r>
          </a:p>
          <a:p>
            <a:pPr algn="just">
              <a:buClr>
                <a:schemeClr val="accent2"/>
              </a:buClr>
              <a:buFont typeface="Wingdings" pitchFamily="2" charset="2"/>
              <a:buNone/>
            </a:pPr>
            <a:r>
              <a:rPr lang="en-US" altLang="zh-CN" sz="1800" dirty="0"/>
              <a:t>       </a:t>
            </a:r>
            <a:r>
              <a:rPr lang="en-US" altLang="zh-CN" sz="1800" dirty="0" err="1"/>
              <a:t>int</a:t>
            </a:r>
            <a:r>
              <a:rPr lang="en-US" altLang="zh-CN" sz="1800" dirty="0"/>
              <a:t> b1, b2 ;</a:t>
            </a:r>
          </a:p>
          <a:p>
            <a:pPr algn="just">
              <a:buClr>
                <a:schemeClr val="accent2"/>
              </a:buClr>
              <a:buFont typeface="Wingdings" pitchFamily="2" charset="2"/>
              <a:buNone/>
            </a:pPr>
            <a:r>
              <a:rPr lang="en-US" altLang="zh-CN" sz="1800" dirty="0"/>
              <a:t>       B( </a:t>
            </a:r>
            <a:r>
              <a:rPr lang="en-US" altLang="zh-CN" sz="1800" dirty="0" err="1"/>
              <a:t>int</a:t>
            </a:r>
            <a:r>
              <a:rPr lang="en-US" altLang="zh-CN" sz="1800" dirty="0"/>
              <a:t> j1=1, </a:t>
            </a:r>
            <a:r>
              <a:rPr lang="en-US" altLang="zh-CN" sz="1800" dirty="0" err="1"/>
              <a:t>int</a:t>
            </a:r>
            <a:r>
              <a:rPr lang="en-US" altLang="zh-CN" sz="1800" dirty="0"/>
              <a:t> j2=1 ) { b1 = j1; b2 = j2; }</a:t>
            </a:r>
          </a:p>
          <a:p>
            <a:pPr algn="just">
              <a:buClr>
                <a:schemeClr val="accent2"/>
              </a:buClr>
              <a:buFont typeface="Wingdings" pitchFamily="2" charset="2"/>
              <a:buNone/>
            </a:pPr>
            <a:r>
              <a:rPr lang="en-US" altLang="zh-CN" sz="1800" dirty="0"/>
              <a:t>       </a:t>
            </a:r>
            <a:r>
              <a:rPr lang="en-US" altLang="zh-CN" sz="1800" b="1" dirty="0">
                <a:solidFill>
                  <a:srgbClr val="0000FF"/>
                </a:solidFill>
                <a:effectLst>
                  <a:outerShdw blurRad="38100" dist="38100" dir="2700000" algn="tl">
                    <a:srgbClr val="000000"/>
                  </a:outerShdw>
                </a:effectLst>
              </a:rPr>
              <a:t>void print()	</a:t>
            </a:r>
            <a:r>
              <a:rPr lang="en-US" altLang="zh-CN" sz="1800" dirty="0"/>
              <a:t>	</a:t>
            </a:r>
            <a:r>
              <a:rPr lang="en-US" altLang="zh-CN" sz="1800" b="1" i="1" dirty="0">
                <a:solidFill>
                  <a:srgbClr val="008000"/>
                </a:solidFill>
              </a:rPr>
              <a:t>//</a:t>
            </a:r>
            <a:r>
              <a:rPr lang="zh-CN" altLang="en-US" sz="1800" b="1" i="1" dirty="0">
                <a:solidFill>
                  <a:srgbClr val="008000"/>
                </a:solidFill>
              </a:rPr>
              <a:t>定义同名函数</a:t>
            </a:r>
          </a:p>
          <a:p>
            <a:pPr algn="just">
              <a:buClr>
                <a:schemeClr val="accent2"/>
              </a:buClr>
              <a:buFont typeface="Wingdings" pitchFamily="2" charset="2"/>
              <a:buNone/>
            </a:pPr>
            <a:r>
              <a:rPr lang="zh-CN" altLang="en-US" sz="1800" dirty="0"/>
              <a:t>         </a:t>
            </a:r>
            <a:r>
              <a:rPr lang="en-US" altLang="zh-CN" sz="1800" b="1" dirty="0">
                <a:solidFill>
                  <a:srgbClr val="0000FF"/>
                </a:solidFill>
                <a:effectLst>
                  <a:outerShdw blurRad="38100" dist="38100" dir="2700000" algn="tl">
                    <a:srgbClr val="000000"/>
                  </a:outerShdw>
                </a:effectLst>
              </a:rPr>
              <a:t>{ </a:t>
            </a:r>
            <a:r>
              <a:rPr lang="en-US" altLang="zh-CN" sz="1800" b="1" dirty="0" err="1">
                <a:solidFill>
                  <a:srgbClr val="0000FF"/>
                </a:solidFill>
                <a:effectLst>
                  <a:outerShdw blurRad="38100" dist="38100" dir="2700000" algn="tl">
                    <a:srgbClr val="000000"/>
                  </a:outerShdw>
                </a:effectLst>
              </a:rPr>
              <a:t>cout</a:t>
            </a:r>
            <a:r>
              <a:rPr lang="en-US" altLang="zh-CN" sz="1800" b="1" dirty="0">
                <a:solidFill>
                  <a:srgbClr val="0000FF"/>
                </a:solidFill>
                <a:effectLst>
                  <a:outerShdw blurRad="38100" dist="38100" dir="2700000" algn="tl">
                    <a:srgbClr val="000000"/>
                  </a:outerShdw>
                </a:effectLst>
              </a:rPr>
              <a:t> &lt;&lt; "b1=" &lt;&lt; b1 &lt;&lt; '\t' &lt;&lt; "b2=" &lt;&lt; b2 &lt;&lt; </a:t>
            </a:r>
            <a:r>
              <a:rPr lang="en-US" altLang="zh-CN" sz="1800" b="1" dirty="0" err="1">
                <a:solidFill>
                  <a:srgbClr val="0000FF"/>
                </a:solidFill>
                <a:effectLst>
                  <a:outerShdw blurRad="38100" dist="38100" dir="2700000" algn="tl">
                    <a:srgbClr val="000000"/>
                  </a:outerShdw>
                </a:effectLst>
              </a:rPr>
              <a:t>endl</a:t>
            </a:r>
            <a:r>
              <a:rPr lang="en-US" altLang="zh-CN" sz="1800" b="1" dirty="0">
                <a:solidFill>
                  <a:srgbClr val="0000FF"/>
                </a:solidFill>
                <a:effectLst>
                  <a:outerShdw blurRad="38100" dist="38100" dir="2700000" algn="tl">
                    <a:srgbClr val="000000"/>
                  </a:outerShdw>
                </a:effectLst>
              </a:rPr>
              <a:t> ; }</a:t>
            </a:r>
          </a:p>
          <a:p>
            <a:pPr algn="just">
              <a:buClr>
                <a:schemeClr val="accent2"/>
              </a:buClr>
              <a:buFont typeface="Wingdings" pitchFamily="2" charset="2"/>
              <a:buNone/>
            </a:pPr>
            <a:r>
              <a:rPr lang="en-US" altLang="zh-CN" sz="1800" dirty="0"/>
              <a:t>      void </a:t>
            </a:r>
            <a:r>
              <a:rPr lang="en-US" altLang="zh-CN" sz="1800" dirty="0" err="1"/>
              <a:t>printAB</a:t>
            </a:r>
            <a:r>
              <a:rPr lang="en-US" altLang="zh-CN" sz="1800" dirty="0"/>
              <a:t>()</a:t>
            </a:r>
          </a:p>
          <a:p>
            <a:pPr algn="just">
              <a:buClr>
                <a:schemeClr val="accent2"/>
              </a:buClr>
              <a:buFont typeface="Wingdings" pitchFamily="2" charset="2"/>
              <a:buNone/>
            </a:pPr>
            <a:r>
              <a:rPr lang="en-US" altLang="zh-CN" sz="1800" dirty="0"/>
              <a:t>        { A::print() ;		</a:t>
            </a:r>
            <a:r>
              <a:rPr lang="en-US" altLang="zh-CN" sz="1800" b="1" i="1" dirty="0">
                <a:solidFill>
                  <a:srgbClr val="008000"/>
                </a:solidFill>
              </a:rPr>
              <a:t>//</a:t>
            </a:r>
            <a:r>
              <a:rPr lang="zh-CN" altLang="en-US" sz="1800" b="1" i="1" dirty="0">
                <a:solidFill>
                  <a:srgbClr val="008000"/>
                </a:solidFill>
              </a:rPr>
              <a:t>派生类对象调用基类版本同名成员函数</a:t>
            </a:r>
          </a:p>
          <a:p>
            <a:pPr algn="just">
              <a:buClr>
                <a:schemeClr val="accent2"/>
              </a:buClr>
              <a:buFont typeface="Wingdings" pitchFamily="2" charset="2"/>
              <a:buNone/>
            </a:pPr>
            <a:r>
              <a:rPr lang="zh-CN" altLang="en-US" sz="1800" dirty="0"/>
              <a:t>           </a:t>
            </a:r>
            <a:r>
              <a:rPr lang="en-US" altLang="zh-CN" sz="1800" dirty="0">
                <a:effectLst>
                  <a:outerShdw blurRad="38100" dist="38100" dir="2700000" algn="tl">
                    <a:srgbClr val="FFFFFF"/>
                  </a:outerShdw>
                </a:effectLst>
              </a:rPr>
              <a:t>print() ;</a:t>
            </a:r>
            <a:r>
              <a:rPr lang="en-US" altLang="zh-CN" sz="1800" dirty="0"/>
              <a:t>		</a:t>
            </a:r>
            <a:r>
              <a:rPr lang="en-US" altLang="zh-CN" sz="1800" b="1" i="1" dirty="0">
                <a:solidFill>
                  <a:srgbClr val="008000"/>
                </a:solidFill>
              </a:rPr>
              <a:t>//</a:t>
            </a:r>
            <a:r>
              <a:rPr lang="zh-CN" altLang="en-US" sz="1800" b="1" i="1" dirty="0">
                <a:solidFill>
                  <a:srgbClr val="008000"/>
                </a:solidFill>
              </a:rPr>
              <a:t>派生类对象调用自身的成员函数</a:t>
            </a:r>
          </a:p>
          <a:p>
            <a:pPr algn="just">
              <a:buClr>
                <a:schemeClr val="accent2"/>
              </a:buClr>
              <a:buFont typeface="Wingdings" pitchFamily="2" charset="2"/>
              <a:buNone/>
            </a:pPr>
            <a:r>
              <a:rPr lang="zh-CN" altLang="en-US" sz="1800" dirty="0"/>
              <a:t>       </a:t>
            </a:r>
            <a:r>
              <a:rPr lang="en-US" altLang="zh-CN" sz="1800" dirty="0"/>
              <a:t>}</a:t>
            </a:r>
          </a:p>
          <a:p>
            <a:pPr algn="just">
              <a:buClr>
                <a:schemeClr val="accent2"/>
              </a:buClr>
              <a:buFont typeface="Wingdings" pitchFamily="2" charset="2"/>
              <a:buNone/>
            </a:pPr>
            <a:r>
              <a:rPr lang="en-US" altLang="zh-CN" sz="1800" dirty="0"/>
              <a:t>};</a:t>
            </a:r>
          </a:p>
          <a:p>
            <a:pPr algn="just">
              <a:buClr>
                <a:schemeClr val="accent2"/>
              </a:buClr>
              <a:buFont typeface="Wingdings" pitchFamily="2" charset="2"/>
              <a:buNone/>
            </a:pPr>
            <a:r>
              <a:rPr lang="en-US" altLang="zh-CN" sz="1800" dirty="0" err="1"/>
              <a:t>int</a:t>
            </a:r>
            <a:r>
              <a:rPr lang="en-US" altLang="zh-CN" sz="1800" dirty="0"/>
              <a:t> main()</a:t>
            </a:r>
          </a:p>
          <a:p>
            <a:pPr algn="just">
              <a:buClr>
                <a:schemeClr val="accent2"/>
              </a:buClr>
              <a:buFont typeface="Wingdings" pitchFamily="2" charset="2"/>
              <a:buNone/>
            </a:pPr>
            <a:r>
              <a:rPr lang="en-US" altLang="zh-CN" sz="1800" dirty="0"/>
              <a:t>{ B  </a:t>
            </a:r>
            <a:r>
              <a:rPr lang="en-US" altLang="zh-CN" sz="1800" dirty="0" err="1"/>
              <a:t>b</a:t>
            </a:r>
            <a:r>
              <a:rPr lang="en-US" altLang="zh-CN" sz="1800" dirty="0"/>
              <a:t> ;        </a:t>
            </a:r>
            <a:r>
              <a:rPr lang="en-US" altLang="zh-CN" sz="1800" dirty="0" err="1"/>
              <a:t>b.A</a:t>
            </a:r>
            <a:r>
              <a:rPr lang="en-US" altLang="zh-CN" sz="1800" dirty="0"/>
              <a:t>::print();	</a:t>
            </a:r>
            <a:r>
              <a:rPr lang="en-US" altLang="zh-CN" sz="1800" dirty="0" err="1"/>
              <a:t>b.printAB</a:t>
            </a:r>
            <a:r>
              <a:rPr lang="en-US" altLang="zh-CN" sz="1800" dirty="0"/>
              <a:t>();  }</a:t>
            </a:r>
          </a:p>
        </p:txBody>
      </p:sp>
      <p:sp>
        <p:nvSpPr>
          <p:cNvPr id="636931" name="Rectangle 3"/>
          <p:cNvSpPr>
            <a:spLocks noGrp="1" noChangeArrowheads="1"/>
          </p:cNvSpPr>
          <p:nvPr>
            <p:ph type="title" idx="4294967295"/>
          </p:nvPr>
        </p:nvSpPr>
        <p:spPr>
          <a:xfrm>
            <a:off x="838200" y="533400"/>
            <a:ext cx="7543800" cy="1143000"/>
          </a:xfrm>
          <a:prstGeom prst="rect">
            <a:avLst/>
          </a:prstGeom>
        </p:spPr>
        <p:txBody>
          <a:bodyPr/>
          <a:lstStyle/>
          <a:p>
            <a:r>
              <a:rPr lang="en-US" altLang="zh-CN" sz="100" dirty="0">
                <a:solidFill>
                  <a:schemeClr val="bg1"/>
                </a:solidFill>
                <a:latin typeface="宋体" pitchFamily="2" charset="-122"/>
              </a:rPr>
              <a:t>8.2.2  </a:t>
            </a:r>
            <a:r>
              <a:rPr lang="zh-CN" altLang="en-US" sz="100" dirty="0">
                <a:solidFill>
                  <a:schemeClr val="bg1"/>
                </a:solidFill>
                <a:latin typeface="宋体" pitchFamily="2" charset="-122"/>
              </a:rPr>
              <a:t>重名成员</a:t>
            </a:r>
            <a:endParaRPr lang="zh-CN" altLang="en-US" sz="100" dirty="0">
              <a:solidFill>
                <a:schemeClr val="bg1"/>
              </a:solidFill>
            </a:endParaRPr>
          </a:p>
        </p:txBody>
      </p:sp>
      <p:sp>
        <p:nvSpPr>
          <p:cNvPr id="636932" name="Rectangle 4"/>
          <p:cNvSpPr>
            <a:spLocks noChangeArrowheads="1"/>
          </p:cNvSpPr>
          <p:nvPr/>
        </p:nvSpPr>
        <p:spPr bwMode="auto">
          <a:xfrm>
            <a:off x="6562725" y="304800"/>
            <a:ext cx="2317750" cy="457200"/>
          </a:xfrm>
          <a:prstGeom prst="rect">
            <a:avLst/>
          </a:prstGeom>
          <a:noFill/>
          <a:ln w="9525">
            <a:noFill/>
            <a:miter lim="800000"/>
            <a:headEnd/>
            <a:tailEnd/>
          </a:ln>
          <a:effectLst/>
        </p:spPr>
        <p:txBody>
          <a:bodyPr wrap="none">
            <a:spAutoFit/>
          </a:bodyPr>
          <a:lstStyle/>
          <a:p>
            <a:r>
              <a:rPr lang="en-US" altLang="zh-CN" b="1" i="1">
                <a:solidFill>
                  <a:srgbClr val="008000"/>
                </a:solidFill>
                <a:latin typeface="楷体_GB2312" pitchFamily="49" charset="-122"/>
              </a:rPr>
              <a:t>2.</a:t>
            </a:r>
            <a:r>
              <a:rPr lang="zh-CN" altLang="en-US" b="1" i="1">
                <a:solidFill>
                  <a:srgbClr val="008000"/>
                </a:solidFill>
                <a:latin typeface="楷体_GB2312" pitchFamily="49" charset="-122"/>
              </a:rPr>
              <a:t>重名成员函数</a:t>
            </a:r>
          </a:p>
        </p:txBody>
      </p:sp>
      <p:sp>
        <p:nvSpPr>
          <p:cNvPr id="636933" name="Text Box 5"/>
          <p:cNvSpPr txBox="1">
            <a:spLocks noChangeArrowheads="1"/>
          </p:cNvSpPr>
          <p:nvPr/>
        </p:nvSpPr>
        <p:spPr bwMode="auto">
          <a:xfrm>
            <a:off x="4572000" y="1600200"/>
            <a:ext cx="4392613" cy="3797300"/>
          </a:xfrm>
          <a:prstGeom prst="rect">
            <a:avLst/>
          </a:prstGeom>
          <a:gradFill rotWithShape="0">
            <a:gsLst>
              <a:gs pos="0">
                <a:srgbClr val="FFFFFF"/>
              </a:gs>
              <a:gs pos="100000">
                <a:srgbClr val="FF99FF"/>
              </a:gs>
            </a:gsLst>
            <a:lin ang="5400000" scaled="1"/>
          </a:gradFill>
          <a:ln w="9525">
            <a:noFill/>
            <a:miter lim="800000"/>
            <a:headEnd/>
            <a:tailEnd/>
          </a:ln>
          <a:effectLst>
            <a:outerShdw dist="107763" dir="2700000" algn="ctr" rotWithShape="0">
              <a:schemeClr val="bg2"/>
            </a:outerShdw>
          </a:effectLst>
        </p:spPr>
        <p:txBody>
          <a:bodyPr>
            <a:spAutoFit/>
          </a:bodyPr>
          <a:lstStyle/>
          <a:p>
            <a:pPr algn="l">
              <a:lnSpc>
                <a:spcPct val="170000"/>
              </a:lnSpc>
            </a:pPr>
            <a:r>
              <a:rPr lang="zh-CN" altLang="en-US" sz="1800" b="1">
                <a:latin typeface="Arial Unicode MS" pitchFamily="34" charset="-122"/>
                <a:ea typeface="Arial Unicode MS" pitchFamily="34" charset="-122"/>
                <a:cs typeface="Arial Unicode MS" pitchFamily="34" charset="-122"/>
              </a:rPr>
              <a:t>通过继承，类</a:t>
            </a:r>
            <a:r>
              <a:rPr lang="en-US" altLang="zh-CN" sz="1800" b="1">
                <a:latin typeface="Arial Unicode MS" pitchFamily="34" charset="-122"/>
                <a:ea typeface="Arial Unicode MS" pitchFamily="34" charset="-122"/>
                <a:cs typeface="Arial Unicode MS" pitchFamily="34" charset="-122"/>
              </a:rPr>
              <a:t>B</a:t>
            </a:r>
            <a:r>
              <a:rPr lang="zh-CN" altLang="en-US" sz="1800" b="1">
                <a:latin typeface="Arial Unicode MS" pitchFamily="34" charset="-122"/>
                <a:ea typeface="Arial Unicode MS" pitchFamily="34" charset="-122"/>
                <a:cs typeface="Arial Unicode MS" pitchFamily="34" charset="-122"/>
              </a:rPr>
              <a:t>具有两个同名成员函数</a:t>
            </a:r>
          </a:p>
          <a:p>
            <a:pPr algn="l">
              <a:lnSpc>
                <a:spcPct val="170000"/>
              </a:lnSpc>
            </a:pPr>
            <a:r>
              <a:rPr lang="en-US" altLang="zh-CN" sz="1800" b="1">
                <a:latin typeface="Arial Unicode MS" pitchFamily="34" charset="-122"/>
                <a:ea typeface="Arial Unicode MS" pitchFamily="34" charset="-122"/>
                <a:cs typeface="Arial Unicode MS" pitchFamily="34" charset="-122"/>
              </a:rPr>
              <a:t>void A::print(); </a:t>
            </a:r>
          </a:p>
          <a:p>
            <a:pPr algn="l">
              <a:lnSpc>
                <a:spcPct val="170000"/>
              </a:lnSpc>
            </a:pPr>
            <a:r>
              <a:rPr lang="en-US" altLang="zh-CN" sz="1800" b="1">
                <a:latin typeface="Arial Unicode MS" pitchFamily="34" charset="-122"/>
                <a:ea typeface="Arial Unicode MS" pitchFamily="34" charset="-122"/>
                <a:cs typeface="Arial Unicode MS" pitchFamily="34" charset="-122"/>
              </a:rPr>
              <a:t>void B::print(); </a:t>
            </a:r>
          </a:p>
          <a:p>
            <a:pPr algn="l">
              <a:lnSpc>
                <a:spcPct val="140000"/>
              </a:lnSpc>
            </a:pPr>
            <a:endParaRPr lang="en-US" altLang="zh-CN" sz="1800" b="1">
              <a:latin typeface="Arial Unicode MS" pitchFamily="34" charset="-122"/>
              <a:ea typeface="Arial Unicode MS" pitchFamily="34" charset="-122"/>
              <a:cs typeface="Arial Unicode MS" pitchFamily="34" charset="-122"/>
            </a:endParaRPr>
          </a:p>
          <a:p>
            <a:pPr algn="l">
              <a:lnSpc>
                <a:spcPct val="140000"/>
              </a:lnSpc>
              <a:buClr>
                <a:srgbClr val="FF0000"/>
              </a:buClr>
              <a:buFont typeface="Wingdings" pitchFamily="2" charset="2"/>
              <a:buChar char="Ø"/>
            </a:pPr>
            <a:r>
              <a:rPr lang="en-US" altLang="zh-CN" sz="1800" b="1">
                <a:latin typeface="Arial Unicode MS" pitchFamily="34" charset="-122"/>
                <a:ea typeface="Arial Unicode MS" pitchFamily="34" charset="-122"/>
                <a:cs typeface="Arial Unicode MS" pitchFamily="34" charset="-122"/>
              </a:rPr>
              <a:t> </a:t>
            </a:r>
            <a:r>
              <a:rPr lang="zh-CN" altLang="en-US" sz="1800" b="1">
                <a:latin typeface="Arial Unicode MS" pitchFamily="34" charset="-122"/>
                <a:ea typeface="Arial Unicode MS" pitchFamily="34" charset="-122"/>
                <a:cs typeface="Arial Unicode MS" pitchFamily="34" charset="-122"/>
              </a:rPr>
              <a:t>派生类也是基类，基类指针可以指向</a:t>
            </a:r>
          </a:p>
          <a:p>
            <a:pPr algn="l">
              <a:lnSpc>
                <a:spcPct val="140000"/>
              </a:lnSpc>
              <a:buClr>
                <a:srgbClr val="FF0000"/>
              </a:buClr>
              <a:buFont typeface="Wingdings" pitchFamily="2" charset="2"/>
              <a:buNone/>
            </a:pPr>
            <a:r>
              <a:rPr lang="zh-CN" altLang="en-US" sz="1800" b="1">
                <a:latin typeface="Arial Unicode MS" pitchFamily="34" charset="-122"/>
                <a:ea typeface="Arial Unicode MS" pitchFamily="34" charset="-122"/>
                <a:cs typeface="Arial Unicode MS" pitchFamily="34" charset="-122"/>
              </a:rPr>
              <a:t>    派生类对象</a:t>
            </a:r>
          </a:p>
          <a:p>
            <a:pPr algn="l">
              <a:lnSpc>
                <a:spcPct val="140000"/>
              </a:lnSpc>
              <a:buClr>
                <a:srgbClr val="FF0000"/>
              </a:buClr>
              <a:buFont typeface="Wingdings" pitchFamily="2" charset="2"/>
              <a:buChar char="Ø"/>
            </a:pPr>
            <a:r>
              <a:rPr lang="zh-CN" altLang="en-US" sz="1800" b="1">
                <a:latin typeface="Arial Unicode MS" pitchFamily="34" charset="-122"/>
                <a:ea typeface="Arial Unicode MS" pitchFamily="34" charset="-122"/>
                <a:cs typeface="Arial Unicode MS" pitchFamily="34" charset="-122"/>
              </a:rPr>
              <a:t> 派生类中定义与基类同名的成员函数，</a:t>
            </a:r>
          </a:p>
          <a:p>
            <a:pPr algn="l">
              <a:lnSpc>
                <a:spcPct val="140000"/>
              </a:lnSpc>
              <a:buClr>
                <a:srgbClr val="FF0000"/>
              </a:buClr>
              <a:buFont typeface="Wingdings" pitchFamily="2" charset="2"/>
              <a:buNone/>
            </a:pPr>
            <a:r>
              <a:rPr lang="zh-CN" altLang="en-US" sz="1800" b="1">
                <a:latin typeface="Arial Unicode MS" pitchFamily="34" charset="-122"/>
                <a:ea typeface="Arial Unicode MS" pitchFamily="34" charset="-122"/>
                <a:cs typeface="Arial Unicode MS" pitchFamily="34" charset="-122"/>
              </a:rPr>
              <a:t>    称为重载成员函数</a:t>
            </a:r>
          </a:p>
          <a:p>
            <a:pPr algn="l">
              <a:lnSpc>
                <a:spcPct val="140000"/>
              </a:lnSpc>
              <a:buClr>
                <a:srgbClr val="FF0000"/>
              </a:buClr>
              <a:buFont typeface="Wingdings" pitchFamily="2" charset="2"/>
              <a:buNone/>
            </a:pPr>
            <a:endParaRPr lang="en-US" altLang="zh-CN" sz="1800" b="1">
              <a:latin typeface="Arial Unicode MS" pitchFamily="34" charset="-122"/>
              <a:ea typeface="Arial Unicode MS" pitchFamily="34" charset="-122"/>
              <a:cs typeface="Arial Unicode MS" pitchFamily="34" charset="-122"/>
            </a:endParaRPr>
          </a:p>
        </p:txBody>
      </p:sp>
      <p:sp>
        <p:nvSpPr>
          <p:cNvPr id="636934" name="Rectangle 6"/>
          <p:cNvSpPr>
            <a:spLocks noChangeArrowheads="1"/>
          </p:cNvSpPr>
          <p:nvPr/>
        </p:nvSpPr>
        <p:spPr bwMode="auto">
          <a:xfrm>
            <a:off x="6419850" y="2224088"/>
            <a:ext cx="2343150" cy="366712"/>
          </a:xfrm>
          <a:prstGeom prst="rect">
            <a:avLst/>
          </a:prstGeom>
          <a:solidFill>
            <a:srgbClr val="FFCCFF"/>
          </a:solidFill>
          <a:ln w="9525">
            <a:noFill/>
            <a:miter lim="800000"/>
            <a:headEnd/>
            <a:tailEnd/>
          </a:ln>
          <a:effectLst/>
        </p:spPr>
        <p:txBody>
          <a:bodyPr wrap="none">
            <a:spAutoFit/>
          </a:bodyPr>
          <a:lstStyle/>
          <a:p>
            <a:pPr algn="l"/>
            <a:r>
              <a:rPr lang="en-US" altLang="zh-CN" sz="1800" b="1" i="1">
                <a:solidFill>
                  <a:srgbClr val="0000FF"/>
                </a:solidFill>
                <a:ea typeface="Arial Unicode MS" pitchFamily="34" charset="-122"/>
                <a:cs typeface="Arial Unicode MS" pitchFamily="34" charset="-122"/>
              </a:rPr>
              <a:t>// void print( A * this );</a:t>
            </a:r>
          </a:p>
        </p:txBody>
      </p:sp>
      <p:sp>
        <p:nvSpPr>
          <p:cNvPr id="636935" name="Rectangle 7"/>
          <p:cNvSpPr>
            <a:spLocks noChangeArrowheads="1"/>
          </p:cNvSpPr>
          <p:nvPr/>
        </p:nvSpPr>
        <p:spPr bwMode="auto">
          <a:xfrm>
            <a:off x="6419850" y="2681288"/>
            <a:ext cx="2343150" cy="366712"/>
          </a:xfrm>
          <a:prstGeom prst="rect">
            <a:avLst/>
          </a:prstGeom>
          <a:solidFill>
            <a:srgbClr val="FFCCFF"/>
          </a:solidFill>
          <a:ln w="9525">
            <a:noFill/>
            <a:miter lim="800000"/>
            <a:headEnd/>
            <a:tailEnd/>
          </a:ln>
          <a:effectLst/>
        </p:spPr>
        <p:txBody>
          <a:bodyPr wrap="none">
            <a:spAutoFit/>
          </a:bodyPr>
          <a:lstStyle/>
          <a:p>
            <a:pPr algn="l"/>
            <a:r>
              <a:rPr lang="en-US" altLang="zh-CN" sz="1800" b="1" i="1">
                <a:solidFill>
                  <a:srgbClr val="0000FF"/>
                </a:solidFill>
                <a:ea typeface="Arial Unicode MS" pitchFamily="34" charset="-122"/>
                <a:cs typeface="Arial Unicode MS" pitchFamily="34" charset="-122"/>
              </a:rPr>
              <a:t>// void print( B * this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title" idx="4294967295"/>
          </p:nvPr>
        </p:nvSpPr>
        <p:spPr>
          <a:xfrm>
            <a:off x="7308850" y="188913"/>
            <a:ext cx="1655763" cy="142875"/>
          </a:xfrm>
          <a:prstGeom prst="rect">
            <a:avLst/>
          </a:prstGeom>
        </p:spPr>
        <p:txBody>
          <a:bodyPr/>
          <a:lstStyle/>
          <a:p>
            <a:r>
              <a:rPr lang="en-US" altLang="zh-CN" sz="100" dirty="0">
                <a:solidFill>
                  <a:schemeClr val="bg1"/>
                </a:solidFill>
                <a:latin typeface="宋体" pitchFamily="2" charset="-122"/>
              </a:rPr>
              <a:t>8.2.3  </a:t>
            </a:r>
            <a:r>
              <a:rPr lang="zh-CN" altLang="en-US" sz="100" dirty="0">
                <a:solidFill>
                  <a:schemeClr val="bg1"/>
                </a:solidFill>
                <a:latin typeface="宋体" pitchFamily="2" charset="-122"/>
              </a:rPr>
              <a:t>派生类中访问静态成员</a:t>
            </a:r>
            <a:endParaRPr lang="zh-CN" altLang="en-US" sz="100" dirty="0">
              <a:solidFill>
                <a:schemeClr val="bg1"/>
              </a:solidFill>
            </a:endParaRPr>
          </a:p>
        </p:txBody>
      </p:sp>
      <p:sp>
        <p:nvSpPr>
          <p:cNvPr id="570371" name="Text Box 3"/>
          <p:cNvSpPr txBox="1">
            <a:spLocks noChangeArrowheads="1"/>
          </p:cNvSpPr>
          <p:nvPr/>
        </p:nvSpPr>
        <p:spPr bwMode="auto">
          <a:xfrm>
            <a:off x="838200" y="1870075"/>
            <a:ext cx="7543800" cy="3387725"/>
          </a:xfrm>
          <a:prstGeom prst="rect">
            <a:avLst/>
          </a:prstGeom>
          <a:noFill/>
          <a:ln w="9525">
            <a:noFill/>
            <a:miter lim="800000"/>
            <a:headEnd/>
            <a:tailEnd/>
          </a:ln>
          <a:effectLst/>
        </p:spPr>
        <p:txBody>
          <a:bodyPr>
            <a:spAutoFit/>
          </a:bodyPr>
          <a:lstStyle/>
          <a:p>
            <a:pPr algn="just">
              <a:lnSpc>
                <a:spcPct val="180000"/>
              </a:lnSpc>
              <a:buClr>
                <a:schemeClr val="accent2"/>
              </a:buClr>
              <a:buFont typeface="Wingdings" pitchFamily="2" charset="2"/>
              <a:buChar char="Ø"/>
            </a:pPr>
            <a:r>
              <a:rPr lang="en-US" altLang="zh-CN" sz="2000" b="1">
                <a:latin typeface="Arial Unicode MS" pitchFamily="34" charset="-122"/>
              </a:rPr>
              <a:t> </a:t>
            </a:r>
            <a:r>
              <a:rPr lang="zh-CN" altLang="en-US" sz="2000" b="1">
                <a:latin typeface="Arial Unicode MS" pitchFamily="34" charset="-122"/>
              </a:rPr>
              <a:t>基类定义的静态成员，将被所有派生类共享</a:t>
            </a:r>
          </a:p>
          <a:p>
            <a:pPr algn="just">
              <a:lnSpc>
                <a:spcPct val="180000"/>
              </a:lnSpc>
              <a:buClr>
                <a:schemeClr val="accent2"/>
              </a:buClr>
              <a:buFont typeface="Wingdings" pitchFamily="2" charset="2"/>
              <a:buChar char="Ø"/>
            </a:pPr>
            <a:r>
              <a:rPr lang="zh-CN" altLang="en-US" sz="2000" b="1">
                <a:latin typeface="Arial Unicode MS" pitchFamily="34" charset="-122"/>
              </a:rPr>
              <a:t> 根据静态成员自身的访问特性和派生类的继承方式，在类层次</a:t>
            </a:r>
          </a:p>
          <a:p>
            <a:pPr algn="just">
              <a:lnSpc>
                <a:spcPct val="180000"/>
              </a:lnSpc>
              <a:buClr>
                <a:schemeClr val="accent2"/>
              </a:buClr>
              <a:buFont typeface="Wingdings" pitchFamily="2" charset="2"/>
              <a:buNone/>
            </a:pPr>
            <a:r>
              <a:rPr lang="zh-CN" altLang="en-US" sz="2000" b="1">
                <a:latin typeface="Arial Unicode MS" pitchFamily="34" charset="-122"/>
              </a:rPr>
              <a:t>    体系中具有不同的访问性质</a:t>
            </a:r>
            <a:r>
              <a:rPr lang="zh-CN" altLang="en-US" sz="2000" b="1">
                <a:latin typeface="Arial Unicode MS" pitchFamily="34" charset="-122"/>
                <a:ea typeface="Arial Unicode MS" pitchFamily="34" charset="-122"/>
                <a:cs typeface="Arial Unicode MS" pitchFamily="34" charset="-122"/>
              </a:rPr>
              <a:t> </a:t>
            </a:r>
          </a:p>
          <a:p>
            <a:pPr algn="just">
              <a:lnSpc>
                <a:spcPct val="180000"/>
              </a:lnSpc>
              <a:buClr>
                <a:schemeClr val="accent2"/>
              </a:buClr>
              <a:buFont typeface="Wingdings" pitchFamily="2" charset="2"/>
              <a:buChar char="Ø"/>
            </a:pPr>
            <a:r>
              <a:rPr lang="zh-CN" altLang="en-US" sz="2000" b="1">
                <a:latin typeface="Arial Unicode MS" pitchFamily="34" charset="-122"/>
                <a:ea typeface="Arial Unicode MS" pitchFamily="34" charset="-122"/>
                <a:cs typeface="Arial Unicode MS" pitchFamily="34" charset="-122"/>
              </a:rPr>
              <a:t> 派生类中访问静态成员，用以下形式显式说明：</a:t>
            </a:r>
          </a:p>
          <a:p>
            <a:pPr algn="just">
              <a:lnSpc>
                <a:spcPct val="180000"/>
              </a:lnSpc>
              <a:buClr>
                <a:schemeClr val="accent2"/>
              </a:buClr>
              <a:buFont typeface="Wingdings" pitchFamily="2" charset="2"/>
              <a:buNone/>
            </a:pPr>
            <a:r>
              <a:rPr lang="zh-CN" altLang="en-US" sz="2000" b="1" i="1">
                <a:latin typeface="Arial Unicode MS" pitchFamily="34" charset="-122"/>
                <a:ea typeface="Arial Unicode MS" pitchFamily="34" charset="-122"/>
                <a:cs typeface="Arial Unicode MS" pitchFamily="34" charset="-122"/>
              </a:rPr>
              <a:t>			类名</a:t>
            </a:r>
            <a:r>
              <a:rPr lang="zh-CN" altLang="en-US" sz="2000" b="1">
                <a:latin typeface="Arial Unicode MS" pitchFamily="34" charset="-122"/>
                <a:ea typeface="Arial Unicode MS" pitchFamily="34" charset="-122"/>
                <a:cs typeface="Arial Unicode MS" pitchFamily="34" charset="-122"/>
              </a:rPr>
              <a:t> </a:t>
            </a:r>
            <a:r>
              <a:rPr lang="en-US" altLang="zh-CN" sz="2000" b="1">
                <a:latin typeface="Arial Unicode MS" pitchFamily="34" charset="-122"/>
                <a:ea typeface="Arial Unicode MS" pitchFamily="34" charset="-122"/>
                <a:cs typeface="Arial Unicode MS" pitchFamily="34" charset="-122"/>
              </a:rPr>
              <a:t>:: </a:t>
            </a:r>
            <a:r>
              <a:rPr lang="zh-CN" altLang="en-US" sz="2000" b="1" i="1">
                <a:latin typeface="Arial Unicode MS" pitchFamily="34" charset="-122"/>
                <a:ea typeface="Arial Unicode MS" pitchFamily="34" charset="-122"/>
                <a:cs typeface="Arial Unicode MS" pitchFamily="34" charset="-122"/>
              </a:rPr>
              <a:t>成员</a:t>
            </a:r>
          </a:p>
          <a:p>
            <a:pPr algn="l">
              <a:lnSpc>
                <a:spcPct val="180000"/>
              </a:lnSpc>
              <a:buClr>
                <a:schemeClr val="accent2"/>
              </a:buClr>
              <a:buFont typeface="Wingdings" pitchFamily="2" charset="2"/>
              <a:buNone/>
            </a:pPr>
            <a:r>
              <a:rPr lang="zh-CN" altLang="en-US" sz="2000" b="1">
                <a:latin typeface="Arial Unicode MS" pitchFamily="34" charset="-122"/>
                <a:ea typeface="Arial Unicode MS" pitchFamily="34" charset="-122"/>
                <a:cs typeface="Arial Unicode MS" pitchFamily="34" charset="-122"/>
              </a:rPr>
              <a:t>    </a:t>
            </a:r>
            <a:r>
              <a:rPr lang="zh-CN" altLang="en-US" sz="2000">
                <a:latin typeface="Arial Unicode MS" pitchFamily="34" charset="-122"/>
                <a:ea typeface="Arial Unicode MS" pitchFamily="34" charset="-122"/>
                <a:cs typeface="Arial Unicode MS" pitchFamily="34" charset="-122"/>
              </a:rPr>
              <a:t>或通过对象访问</a:t>
            </a:r>
            <a:r>
              <a:rPr lang="zh-CN" altLang="en-US" sz="2000" b="1">
                <a:latin typeface="Arial Unicode MS" pitchFamily="34" charset="-122"/>
                <a:ea typeface="Arial Unicode MS" pitchFamily="34" charset="-122"/>
                <a:cs typeface="Arial Unicode MS" pitchFamily="34" charset="-122"/>
              </a:rPr>
              <a:t>	</a:t>
            </a:r>
            <a:r>
              <a:rPr lang="zh-CN" altLang="en-US" sz="2000" b="1" i="1">
                <a:latin typeface="Arial Unicode MS" pitchFamily="34" charset="-122"/>
                <a:ea typeface="Arial Unicode MS" pitchFamily="34" charset="-122"/>
                <a:cs typeface="Arial Unicode MS" pitchFamily="34" charset="-122"/>
              </a:rPr>
              <a:t>对象名</a:t>
            </a:r>
            <a:r>
              <a:rPr lang="zh-CN" altLang="en-US" sz="2000" b="1">
                <a:latin typeface="Arial Unicode MS" pitchFamily="34" charset="-122"/>
                <a:ea typeface="Arial Unicode MS" pitchFamily="34" charset="-122"/>
                <a:cs typeface="Arial Unicode MS" pitchFamily="34" charset="-122"/>
              </a:rPr>
              <a:t> </a:t>
            </a:r>
            <a:r>
              <a:rPr lang="en-US" altLang="zh-CN" sz="2000" b="1">
                <a:latin typeface="Arial Unicode MS" pitchFamily="34" charset="-122"/>
                <a:ea typeface="Arial Unicode MS" pitchFamily="34" charset="-122"/>
                <a:cs typeface="Arial Unicode MS" pitchFamily="34" charset="-122"/>
              </a:rPr>
              <a:t>. </a:t>
            </a:r>
            <a:r>
              <a:rPr lang="zh-CN" altLang="en-US" sz="2000" b="1" i="1">
                <a:latin typeface="Arial Unicode MS" pitchFamily="34" charset="-122"/>
                <a:ea typeface="Arial Unicode MS" pitchFamily="34" charset="-122"/>
                <a:cs typeface="Arial Unicode MS" pitchFamily="34" charset="-122"/>
              </a:rPr>
              <a:t>成员</a:t>
            </a:r>
          </a:p>
        </p:txBody>
      </p:sp>
      <p:sp>
        <p:nvSpPr>
          <p:cNvPr id="570372" name="Rectangle 4"/>
          <p:cNvSpPr>
            <a:spLocks noChangeArrowheads="1"/>
          </p:cNvSpPr>
          <p:nvPr/>
        </p:nvSpPr>
        <p:spPr bwMode="auto">
          <a:xfrm>
            <a:off x="454975" y="685800"/>
            <a:ext cx="4366901" cy="461665"/>
          </a:xfrm>
          <a:prstGeom prst="rect">
            <a:avLst/>
          </a:prstGeom>
          <a:noFill/>
          <a:ln w="9525">
            <a:noFill/>
            <a:miter lim="800000"/>
            <a:headEnd/>
            <a:tailEnd/>
          </a:ln>
          <a:effectLst/>
        </p:spPr>
        <p:txBody>
          <a:bodyPr wrap="none">
            <a:spAutoFit/>
          </a:bodyPr>
          <a:lstStyle/>
          <a:p>
            <a:r>
              <a:rPr lang="en-US" altLang="zh-CN" b="1" dirty="0">
                <a:solidFill>
                  <a:srgbClr val="CC3300"/>
                </a:solidFill>
                <a:latin typeface="楷体_GB2312" pitchFamily="49" charset="-122"/>
              </a:rPr>
              <a:t>8.2.3  </a:t>
            </a:r>
            <a:r>
              <a:rPr lang="zh-CN" altLang="en-US" b="1" dirty="0">
                <a:solidFill>
                  <a:srgbClr val="CC3300"/>
                </a:solidFill>
                <a:latin typeface="楷体_GB2312" pitchFamily="49" charset="-122"/>
              </a:rPr>
              <a:t>派生类中访问静态成员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70372"/>
                                        </p:tgtEl>
                                        <p:attrNameLst>
                                          <p:attrName>style.visibility</p:attrName>
                                        </p:attrNameLst>
                                      </p:cBhvr>
                                      <p:to>
                                        <p:strVal val="visible"/>
                                      </p:to>
                                    </p:set>
                                    <p:animEffect transition="in" filter="checkerboard(across)">
                                      <p:cBhvr>
                                        <p:cTn id="7" dur="500"/>
                                        <p:tgtEl>
                                          <p:spTgt spid="57037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70371"/>
                                        </p:tgtEl>
                                        <p:attrNameLst>
                                          <p:attrName>style.visibility</p:attrName>
                                        </p:attrNameLst>
                                      </p:cBhvr>
                                      <p:to>
                                        <p:strVal val="visible"/>
                                      </p:to>
                                    </p:set>
                                    <p:animEffect transition="in" filter="checkerboard(across)">
                                      <p:cBhvr>
                                        <p:cTn id="12" dur="500"/>
                                        <p:tgtEl>
                                          <p:spTgt spid="570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371" grpId="0" autoUpdateAnimBg="0"/>
      <p:bldP spid="570372"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5" name="Text Box 3"/>
          <p:cNvSpPr txBox="1">
            <a:spLocks noChangeArrowheads="1"/>
          </p:cNvSpPr>
          <p:nvPr/>
        </p:nvSpPr>
        <p:spPr bwMode="auto">
          <a:xfrm>
            <a:off x="457200" y="549275"/>
            <a:ext cx="4572000" cy="5778500"/>
          </a:xfrm>
          <a:prstGeom prst="rect">
            <a:avLst/>
          </a:prstGeom>
          <a:noFill/>
          <a:ln w="38100">
            <a:noFill/>
            <a:miter lim="800000"/>
            <a:headEnd type="none" w="sm" len="med"/>
            <a:tailEnd/>
          </a:ln>
          <a:effectLst/>
        </p:spPr>
        <p:txBody>
          <a:bodyPr>
            <a:spAutoFit/>
          </a:bodyPr>
          <a:lstStyle/>
          <a:p>
            <a:pPr algn="l">
              <a:lnSpc>
                <a:spcPct val="115000"/>
              </a:lnSpc>
            </a:pPr>
            <a:r>
              <a:rPr lang="en-US" altLang="zh-CN" sz="1800"/>
              <a:t>#include&lt;iostream&gt;</a:t>
            </a:r>
          </a:p>
          <a:p>
            <a:pPr algn="l">
              <a:lnSpc>
                <a:spcPct val="115000"/>
              </a:lnSpc>
            </a:pPr>
            <a:r>
              <a:rPr lang="en-US" altLang="zh-CN" sz="1800"/>
              <a:t>using namespace std ;</a:t>
            </a:r>
          </a:p>
          <a:p>
            <a:pPr algn="l">
              <a:lnSpc>
                <a:spcPct val="115000"/>
              </a:lnSpc>
            </a:pPr>
            <a:r>
              <a:rPr lang="en-US" altLang="zh-CN" sz="1800"/>
              <a:t>class B</a:t>
            </a:r>
          </a:p>
          <a:p>
            <a:pPr algn="l">
              <a:lnSpc>
                <a:spcPct val="115000"/>
              </a:lnSpc>
            </a:pPr>
            <a:r>
              <a:rPr lang="en-US" altLang="zh-CN" sz="1800"/>
              <a:t>{ public:</a:t>
            </a:r>
          </a:p>
          <a:p>
            <a:pPr algn="l">
              <a:lnSpc>
                <a:spcPct val="115000"/>
              </a:lnSpc>
            </a:pPr>
            <a:r>
              <a:rPr lang="en-US" altLang="zh-CN" sz="1800"/>
              <a:t>    static void Add() { i++ ; }</a:t>
            </a:r>
          </a:p>
          <a:p>
            <a:pPr algn="l">
              <a:lnSpc>
                <a:spcPct val="115000"/>
              </a:lnSpc>
            </a:pPr>
            <a:r>
              <a:rPr lang="en-US" altLang="zh-CN" sz="1800"/>
              <a:t>    static int i;</a:t>
            </a:r>
          </a:p>
          <a:p>
            <a:pPr algn="l">
              <a:lnSpc>
                <a:spcPct val="115000"/>
              </a:lnSpc>
            </a:pPr>
            <a:r>
              <a:rPr lang="en-US" altLang="zh-CN" sz="1800"/>
              <a:t>    void out() { cout&lt;&lt;"static i="&lt;&lt;i&lt;&lt;endl; }</a:t>
            </a:r>
          </a:p>
          <a:p>
            <a:pPr algn="l">
              <a:lnSpc>
                <a:spcPct val="115000"/>
              </a:lnSpc>
            </a:pPr>
            <a:r>
              <a:rPr lang="en-US" altLang="zh-CN" sz="1800"/>
              <a:t>};</a:t>
            </a:r>
          </a:p>
          <a:p>
            <a:pPr algn="l">
              <a:lnSpc>
                <a:spcPct val="115000"/>
              </a:lnSpc>
            </a:pPr>
            <a:r>
              <a:rPr lang="en-US" altLang="zh-CN" sz="1800"/>
              <a:t>int B::i=0;</a:t>
            </a:r>
          </a:p>
          <a:p>
            <a:pPr algn="l">
              <a:lnSpc>
                <a:spcPct val="115000"/>
              </a:lnSpc>
            </a:pPr>
            <a:r>
              <a:rPr lang="en-US" altLang="zh-CN" sz="1800"/>
              <a:t>class D : private B</a:t>
            </a:r>
          </a:p>
          <a:p>
            <a:pPr algn="l">
              <a:lnSpc>
                <a:spcPct val="115000"/>
              </a:lnSpc>
            </a:pPr>
            <a:r>
              <a:rPr lang="en-US" altLang="zh-CN" sz="1800"/>
              <a:t>{ public:    </a:t>
            </a:r>
          </a:p>
          <a:p>
            <a:pPr algn="l">
              <a:lnSpc>
                <a:spcPct val="115000"/>
              </a:lnSpc>
            </a:pPr>
            <a:r>
              <a:rPr lang="en-US" altLang="zh-CN" sz="1800"/>
              <a:t>      void f() </a:t>
            </a:r>
          </a:p>
          <a:p>
            <a:pPr algn="l">
              <a:lnSpc>
                <a:spcPct val="115000"/>
              </a:lnSpc>
            </a:pPr>
            <a:r>
              <a:rPr lang="en-US" altLang="zh-CN" sz="1800"/>
              <a:t>       { i=5;</a:t>
            </a:r>
          </a:p>
          <a:p>
            <a:pPr algn="l">
              <a:lnSpc>
                <a:spcPct val="115000"/>
              </a:lnSpc>
            </a:pPr>
            <a:r>
              <a:rPr lang="en-US" altLang="zh-CN" sz="1800"/>
              <a:t>         Add();</a:t>
            </a:r>
          </a:p>
          <a:p>
            <a:pPr algn="l">
              <a:lnSpc>
                <a:spcPct val="115000"/>
              </a:lnSpc>
            </a:pPr>
            <a:r>
              <a:rPr lang="en-US" altLang="zh-CN" sz="1800"/>
              <a:t>         B::i++;</a:t>
            </a:r>
          </a:p>
          <a:p>
            <a:pPr algn="l">
              <a:lnSpc>
                <a:spcPct val="115000"/>
              </a:lnSpc>
            </a:pPr>
            <a:r>
              <a:rPr lang="en-US" altLang="zh-CN" sz="1800"/>
              <a:t>         B::Add();</a:t>
            </a:r>
          </a:p>
          <a:p>
            <a:pPr algn="l">
              <a:lnSpc>
                <a:spcPct val="115000"/>
              </a:lnSpc>
            </a:pPr>
            <a:r>
              <a:rPr lang="en-US" altLang="zh-CN" sz="1800"/>
              <a:t>       }</a:t>
            </a:r>
          </a:p>
          <a:p>
            <a:pPr algn="l">
              <a:lnSpc>
                <a:spcPct val="115000"/>
              </a:lnSpc>
            </a:pPr>
            <a:r>
              <a:rPr lang="en-US" altLang="zh-CN" sz="1800"/>
              <a:t>};</a:t>
            </a:r>
          </a:p>
        </p:txBody>
      </p:sp>
      <p:sp>
        <p:nvSpPr>
          <p:cNvPr id="571398" name="Rectangle 6"/>
          <p:cNvSpPr>
            <a:spLocks noChangeArrowheads="1"/>
          </p:cNvSpPr>
          <p:nvPr/>
        </p:nvSpPr>
        <p:spPr bwMode="auto">
          <a:xfrm>
            <a:off x="4293065" y="260350"/>
            <a:ext cx="4631396" cy="461665"/>
          </a:xfrm>
          <a:prstGeom prst="rect">
            <a:avLst/>
          </a:prstGeom>
          <a:noFill/>
          <a:ln w="9525">
            <a:noFill/>
            <a:miter lim="800000"/>
            <a:headEnd/>
            <a:tailEnd/>
          </a:ln>
          <a:effectLst/>
        </p:spPr>
        <p:txBody>
          <a:bodyPr wrap="none">
            <a:spAutoFit/>
          </a:bodyPr>
          <a:lstStyle/>
          <a:p>
            <a:r>
              <a:rPr lang="en-US" altLang="zh-CN" b="1" i="1" dirty="0">
                <a:solidFill>
                  <a:schemeClr val="folHlink"/>
                </a:solidFill>
              </a:rPr>
              <a:t>//</a:t>
            </a:r>
            <a:r>
              <a:rPr lang="zh-CN" altLang="en-US" b="1" i="1" dirty="0">
                <a:solidFill>
                  <a:schemeClr val="folHlink"/>
                </a:solidFill>
                <a:sym typeface="Symbol" pitchFamily="18" charset="2"/>
              </a:rPr>
              <a:t>例</a:t>
            </a:r>
            <a:r>
              <a:rPr lang="en-US" altLang="zh-CN" b="1" i="1" dirty="0">
                <a:solidFill>
                  <a:schemeClr val="folHlink"/>
                </a:solidFill>
                <a:sym typeface="Symbol" pitchFamily="18" charset="2"/>
              </a:rPr>
              <a:t>8-</a:t>
            </a:r>
            <a:r>
              <a:rPr lang="en-US" altLang="zh-CN" b="1" i="1" dirty="0">
                <a:solidFill>
                  <a:schemeClr val="folHlink"/>
                </a:solidFill>
              </a:rPr>
              <a:t>5  </a:t>
            </a:r>
            <a:r>
              <a:rPr lang="zh-CN" altLang="en-US" b="1" i="1" dirty="0">
                <a:solidFill>
                  <a:schemeClr val="folHlink"/>
                </a:solidFill>
              </a:rPr>
              <a:t>在派生类中访问静态成员</a:t>
            </a:r>
          </a:p>
        </p:txBody>
      </p:sp>
      <p:sp>
        <p:nvSpPr>
          <p:cNvPr id="571399" name="Rectangle 7"/>
          <p:cNvSpPr>
            <a:spLocks noChangeArrowheads="1"/>
          </p:cNvSpPr>
          <p:nvPr/>
        </p:nvSpPr>
        <p:spPr bwMode="auto">
          <a:xfrm>
            <a:off x="5334000" y="1223963"/>
            <a:ext cx="3505200" cy="4168775"/>
          </a:xfrm>
          <a:prstGeom prst="rect">
            <a:avLst/>
          </a:prstGeom>
          <a:noFill/>
          <a:ln w="9525">
            <a:noFill/>
            <a:miter lim="800000"/>
            <a:headEnd/>
            <a:tailEnd/>
          </a:ln>
          <a:effectLst/>
        </p:spPr>
        <p:txBody>
          <a:bodyPr>
            <a:spAutoFit/>
          </a:bodyPr>
          <a:lstStyle/>
          <a:p>
            <a:pPr algn="l">
              <a:lnSpc>
                <a:spcPct val="120000"/>
              </a:lnSpc>
              <a:spcBef>
                <a:spcPct val="50000"/>
              </a:spcBef>
            </a:pPr>
            <a:r>
              <a:rPr lang="en-US" altLang="zh-CN" sz="1800"/>
              <a:t>int main()</a:t>
            </a:r>
          </a:p>
          <a:p>
            <a:pPr algn="l">
              <a:lnSpc>
                <a:spcPct val="120000"/>
              </a:lnSpc>
              <a:spcBef>
                <a:spcPct val="50000"/>
              </a:spcBef>
            </a:pPr>
            <a:r>
              <a:rPr lang="en-US" altLang="zh-CN" sz="1800"/>
              <a:t>{ B x;  D y;</a:t>
            </a:r>
          </a:p>
          <a:p>
            <a:pPr algn="l">
              <a:lnSpc>
                <a:spcPct val="120000"/>
              </a:lnSpc>
              <a:spcBef>
                <a:spcPct val="50000"/>
              </a:spcBef>
            </a:pPr>
            <a:r>
              <a:rPr lang="en-US" altLang="zh-CN" sz="1800"/>
              <a:t>  x.Add();</a:t>
            </a:r>
          </a:p>
          <a:p>
            <a:pPr algn="l">
              <a:lnSpc>
                <a:spcPct val="120000"/>
              </a:lnSpc>
              <a:spcBef>
                <a:spcPct val="50000"/>
              </a:spcBef>
            </a:pPr>
            <a:r>
              <a:rPr lang="en-US" altLang="zh-CN" sz="1800"/>
              <a:t>  x.out();</a:t>
            </a:r>
          </a:p>
          <a:p>
            <a:pPr algn="l">
              <a:lnSpc>
                <a:spcPct val="120000"/>
              </a:lnSpc>
              <a:spcBef>
                <a:spcPct val="50000"/>
              </a:spcBef>
            </a:pPr>
            <a:r>
              <a:rPr lang="en-US" altLang="zh-CN" sz="1800"/>
              <a:t>  y.f();</a:t>
            </a:r>
          </a:p>
          <a:p>
            <a:pPr algn="l">
              <a:lnSpc>
                <a:spcPct val="120000"/>
              </a:lnSpc>
              <a:spcBef>
                <a:spcPct val="50000"/>
              </a:spcBef>
            </a:pPr>
            <a:r>
              <a:rPr lang="en-US" altLang="zh-CN" sz="1800"/>
              <a:t>  cout&lt;&lt;"static i="&lt;&lt;B::i&lt;&lt;endl;</a:t>
            </a:r>
          </a:p>
          <a:p>
            <a:pPr algn="l">
              <a:lnSpc>
                <a:spcPct val="120000"/>
              </a:lnSpc>
              <a:spcBef>
                <a:spcPct val="50000"/>
              </a:spcBef>
            </a:pPr>
            <a:r>
              <a:rPr lang="en-US" altLang="zh-CN" sz="1800"/>
              <a:t>  cout&lt;&lt;"static i="&lt;&lt;x.i&lt;&lt;endl;</a:t>
            </a:r>
          </a:p>
          <a:p>
            <a:pPr algn="l">
              <a:lnSpc>
                <a:spcPct val="120000"/>
              </a:lnSpc>
              <a:spcBef>
                <a:spcPct val="50000"/>
              </a:spcBef>
            </a:pPr>
            <a:r>
              <a:rPr lang="en-US" altLang="zh-CN" sz="1800"/>
              <a:t>  </a:t>
            </a:r>
            <a:r>
              <a:rPr lang="en-US" altLang="zh-CN" sz="1800">
                <a:solidFill>
                  <a:srgbClr val="006600"/>
                </a:solidFill>
              </a:rPr>
              <a:t>//cout&lt;&lt;"static i="&lt;&lt;y.i&lt;&lt;endl;</a:t>
            </a:r>
          </a:p>
          <a:p>
            <a:pPr algn="l">
              <a:lnSpc>
                <a:spcPct val="120000"/>
              </a:lnSpc>
              <a:spcBef>
                <a:spcPct val="50000"/>
              </a:spcBef>
            </a:pPr>
            <a:r>
              <a:rPr lang="en-US" altLang="zh-CN" sz="1800"/>
              <a:t>}</a:t>
            </a:r>
          </a:p>
        </p:txBody>
      </p:sp>
      <p:sp>
        <p:nvSpPr>
          <p:cNvPr id="571403" name="Rectangle 11"/>
          <p:cNvSpPr>
            <a:spLocks noChangeArrowheads="1"/>
          </p:cNvSpPr>
          <p:nvPr/>
        </p:nvSpPr>
        <p:spPr bwMode="auto">
          <a:xfrm>
            <a:off x="509588" y="1262063"/>
            <a:ext cx="923925" cy="366712"/>
          </a:xfrm>
          <a:prstGeom prst="rect">
            <a:avLst/>
          </a:prstGeom>
          <a:gradFill rotWithShape="0">
            <a:gsLst>
              <a:gs pos="0">
                <a:srgbClr val="FF99FF"/>
              </a:gs>
              <a:gs pos="50000">
                <a:srgbClr val="FFFFFF"/>
              </a:gs>
              <a:gs pos="100000">
                <a:srgbClr val="FF99FF"/>
              </a:gs>
            </a:gsLst>
            <a:lin ang="5400000" scaled="1"/>
          </a:gradFill>
          <a:ln w="9525">
            <a:noFill/>
            <a:miter lim="800000"/>
            <a:headEnd/>
            <a:tailEnd/>
          </a:ln>
          <a:effectLst/>
        </p:spPr>
        <p:txBody>
          <a:bodyPr wrap="none">
            <a:spAutoFit/>
          </a:bodyPr>
          <a:lstStyle/>
          <a:p>
            <a:pPr algn="l">
              <a:lnSpc>
                <a:spcPct val="90000"/>
              </a:lnSpc>
            </a:pPr>
            <a:r>
              <a:rPr lang="en-US" altLang="zh-CN" sz="2000" b="1"/>
              <a:t>class B</a:t>
            </a:r>
          </a:p>
        </p:txBody>
      </p:sp>
      <p:sp>
        <p:nvSpPr>
          <p:cNvPr id="571404" name="Rectangle 12"/>
          <p:cNvSpPr>
            <a:spLocks noChangeArrowheads="1"/>
          </p:cNvSpPr>
          <p:nvPr/>
        </p:nvSpPr>
        <p:spPr bwMode="auto">
          <a:xfrm>
            <a:off x="509588" y="3429000"/>
            <a:ext cx="2157412" cy="366713"/>
          </a:xfrm>
          <a:prstGeom prst="rect">
            <a:avLst/>
          </a:prstGeom>
          <a:gradFill rotWithShape="0">
            <a:gsLst>
              <a:gs pos="0">
                <a:srgbClr val="FF99FF"/>
              </a:gs>
              <a:gs pos="50000">
                <a:srgbClr val="FFFFFF"/>
              </a:gs>
              <a:gs pos="100000">
                <a:srgbClr val="FF99FF"/>
              </a:gs>
            </a:gsLst>
            <a:lin ang="5400000" scaled="1"/>
          </a:gradFill>
          <a:ln w="9525">
            <a:noFill/>
            <a:miter lim="800000"/>
            <a:headEnd/>
            <a:tailEnd/>
          </a:ln>
          <a:effectLst/>
        </p:spPr>
        <p:txBody>
          <a:bodyPr wrap="none">
            <a:spAutoFit/>
          </a:bodyPr>
          <a:lstStyle/>
          <a:p>
            <a:pPr algn="l">
              <a:lnSpc>
                <a:spcPct val="90000"/>
              </a:lnSpc>
            </a:pPr>
            <a:r>
              <a:rPr lang="en-US" altLang="zh-CN" sz="2000" b="1"/>
              <a:t>class D : private 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71398"/>
                                        </p:tgtEl>
                                        <p:attrNameLst>
                                          <p:attrName>style.visibility</p:attrName>
                                        </p:attrNameLst>
                                      </p:cBhvr>
                                      <p:to>
                                        <p:strVal val="visible"/>
                                      </p:to>
                                    </p:set>
                                    <p:animEffect transition="in" filter="checkerboard(across)">
                                      <p:cBhvr>
                                        <p:cTn id="7" dur="500"/>
                                        <p:tgtEl>
                                          <p:spTgt spid="571398"/>
                                        </p:tgtEl>
                                      </p:cBhvr>
                                    </p:animEffect>
                                  </p:childTnLst>
                                </p:cTn>
                              </p:par>
                            </p:childTnLst>
                          </p:cTn>
                        </p:par>
                        <p:par>
                          <p:cTn id="8" fill="hold">
                            <p:stCondLst>
                              <p:cond delay="500"/>
                            </p:stCondLst>
                            <p:childTnLst>
                              <p:par>
                                <p:cTn id="9" presetID="3" presetClass="entr" presetSubtype="10" fill="hold" grpId="0" nodeType="afterEffect">
                                  <p:stCondLst>
                                    <p:cond delay="1000"/>
                                  </p:stCondLst>
                                  <p:childTnLst>
                                    <p:set>
                                      <p:cBhvr>
                                        <p:cTn id="10" dur="1" fill="hold">
                                          <p:stCondLst>
                                            <p:cond delay="0"/>
                                          </p:stCondLst>
                                        </p:cTn>
                                        <p:tgtEl>
                                          <p:spTgt spid="571395"/>
                                        </p:tgtEl>
                                        <p:attrNameLst>
                                          <p:attrName>style.visibility</p:attrName>
                                        </p:attrNameLst>
                                      </p:cBhvr>
                                      <p:to>
                                        <p:strVal val="visible"/>
                                      </p:to>
                                    </p:set>
                                    <p:animEffect transition="in" filter="blinds(horizontal)">
                                      <p:cBhvr>
                                        <p:cTn id="11" dur="500"/>
                                        <p:tgtEl>
                                          <p:spTgt spid="571395"/>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571399"/>
                                        </p:tgtEl>
                                        <p:attrNameLst>
                                          <p:attrName>style.visibility</p:attrName>
                                        </p:attrNameLst>
                                      </p:cBhvr>
                                      <p:to>
                                        <p:strVal val="visible"/>
                                      </p:to>
                                    </p:set>
                                    <p:animEffect transition="in" filter="blinds(horizontal)">
                                      <p:cBhvr>
                                        <p:cTn id="16" dur="500"/>
                                        <p:tgtEl>
                                          <p:spTgt spid="571399"/>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571403"/>
                                        </p:tgtEl>
                                        <p:attrNameLst>
                                          <p:attrName>style.visibility</p:attrName>
                                        </p:attrNameLst>
                                      </p:cBhvr>
                                      <p:to>
                                        <p:strVal val="visible"/>
                                      </p:to>
                                    </p:set>
                                    <p:animEffect transition="in" filter="checkerboard(across)">
                                      <p:cBhvr>
                                        <p:cTn id="21" dur="500"/>
                                        <p:tgtEl>
                                          <p:spTgt spid="571403"/>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571404"/>
                                        </p:tgtEl>
                                        <p:attrNameLst>
                                          <p:attrName>style.visibility</p:attrName>
                                        </p:attrNameLst>
                                      </p:cBhvr>
                                      <p:to>
                                        <p:strVal val="visible"/>
                                      </p:to>
                                    </p:set>
                                    <p:animEffect transition="in" filter="checkerboard(across)">
                                      <p:cBhvr>
                                        <p:cTn id="26" dur="500"/>
                                        <p:tgtEl>
                                          <p:spTgt spid="5714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1395" grpId="0" autoUpdateAnimBg="0"/>
      <p:bldP spid="571398" grpId="0" autoUpdateAnimBg="0"/>
      <p:bldP spid="571399" grpId="0" autoUpdateAnimBg="0"/>
      <p:bldP spid="571403" grpId="0" animBg="1" autoUpdateAnimBg="0"/>
      <p:bldP spid="571404" grpId="0"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5" name="Text Box 3"/>
          <p:cNvSpPr txBox="1">
            <a:spLocks noChangeArrowheads="1"/>
          </p:cNvSpPr>
          <p:nvPr/>
        </p:nvSpPr>
        <p:spPr bwMode="auto">
          <a:xfrm>
            <a:off x="457200" y="549275"/>
            <a:ext cx="4572000" cy="5778500"/>
          </a:xfrm>
          <a:prstGeom prst="rect">
            <a:avLst/>
          </a:prstGeom>
          <a:noFill/>
          <a:ln w="38100">
            <a:noFill/>
            <a:miter lim="800000"/>
            <a:headEnd type="none" w="sm" len="med"/>
            <a:tailEnd/>
          </a:ln>
          <a:effectLst/>
        </p:spPr>
        <p:txBody>
          <a:bodyPr>
            <a:spAutoFit/>
          </a:bodyPr>
          <a:lstStyle/>
          <a:p>
            <a:pPr algn="l">
              <a:lnSpc>
                <a:spcPct val="115000"/>
              </a:lnSpc>
            </a:pPr>
            <a:r>
              <a:rPr lang="en-US" altLang="zh-CN" sz="1800"/>
              <a:t>#include&lt;iostream&gt;</a:t>
            </a:r>
          </a:p>
          <a:p>
            <a:pPr algn="l">
              <a:lnSpc>
                <a:spcPct val="115000"/>
              </a:lnSpc>
            </a:pPr>
            <a:r>
              <a:rPr lang="en-US" altLang="zh-CN" sz="1800"/>
              <a:t>using namespace std ;</a:t>
            </a:r>
          </a:p>
          <a:p>
            <a:pPr algn="l">
              <a:lnSpc>
                <a:spcPct val="115000"/>
              </a:lnSpc>
            </a:pPr>
            <a:r>
              <a:rPr lang="en-US" altLang="zh-CN" sz="1800" b="1"/>
              <a:t>class B</a:t>
            </a:r>
          </a:p>
          <a:p>
            <a:pPr algn="l">
              <a:lnSpc>
                <a:spcPct val="115000"/>
              </a:lnSpc>
            </a:pPr>
            <a:r>
              <a:rPr lang="en-US" altLang="zh-CN" sz="1800"/>
              <a:t>{ public:</a:t>
            </a:r>
          </a:p>
          <a:p>
            <a:pPr algn="l">
              <a:lnSpc>
                <a:spcPct val="115000"/>
              </a:lnSpc>
            </a:pPr>
            <a:r>
              <a:rPr lang="en-US" altLang="zh-CN" sz="1800"/>
              <a:t>    static void Add() { i++ ; }</a:t>
            </a:r>
          </a:p>
          <a:p>
            <a:pPr algn="l">
              <a:lnSpc>
                <a:spcPct val="115000"/>
              </a:lnSpc>
            </a:pPr>
            <a:r>
              <a:rPr lang="en-US" altLang="zh-CN" sz="1800"/>
              <a:t>    static int i;</a:t>
            </a:r>
          </a:p>
          <a:p>
            <a:pPr algn="l">
              <a:lnSpc>
                <a:spcPct val="115000"/>
              </a:lnSpc>
            </a:pPr>
            <a:r>
              <a:rPr lang="en-US" altLang="zh-CN" sz="1800"/>
              <a:t>    void out() { cout&lt;&lt;"static i="&lt;&lt;i&lt;&lt;endl; }</a:t>
            </a:r>
          </a:p>
          <a:p>
            <a:pPr algn="l">
              <a:lnSpc>
                <a:spcPct val="115000"/>
              </a:lnSpc>
            </a:pPr>
            <a:r>
              <a:rPr lang="en-US" altLang="zh-CN" sz="1800"/>
              <a:t>};</a:t>
            </a:r>
          </a:p>
          <a:p>
            <a:pPr algn="l">
              <a:lnSpc>
                <a:spcPct val="115000"/>
              </a:lnSpc>
            </a:pPr>
            <a:r>
              <a:rPr lang="en-US" altLang="zh-CN" sz="1800"/>
              <a:t>int B::i=0;</a:t>
            </a:r>
          </a:p>
          <a:p>
            <a:pPr algn="l">
              <a:lnSpc>
                <a:spcPct val="115000"/>
              </a:lnSpc>
            </a:pPr>
            <a:r>
              <a:rPr lang="en-US" altLang="zh-CN" sz="1800" b="1"/>
              <a:t>class D : private B</a:t>
            </a:r>
          </a:p>
          <a:p>
            <a:pPr algn="l">
              <a:lnSpc>
                <a:spcPct val="115000"/>
              </a:lnSpc>
            </a:pPr>
            <a:r>
              <a:rPr lang="en-US" altLang="zh-CN" sz="1800"/>
              <a:t>{ public:    </a:t>
            </a:r>
          </a:p>
          <a:p>
            <a:pPr algn="l">
              <a:lnSpc>
                <a:spcPct val="115000"/>
              </a:lnSpc>
            </a:pPr>
            <a:r>
              <a:rPr lang="en-US" altLang="zh-CN" sz="1800"/>
              <a:t>      void f() </a:t>
            </a:r>
          </a:p>
          <a:p>
            <a:pPr algn="l">
              <a:lnSpc>
                <a:spcPct val="115000"/>
              </a:lnSpc>
            </a:pPr>
            <a:r>
              <a:rPr lang="en-US" altLang="zh-CN" sz="1800"/>
              <a:t>       { i=5;</a:t>
            </a:r>
          </a:p>
          <a:p>
            <a:pPr algn="l">
              <a:lnSpc>
                <a:spcPct val="115000"/>
              </a:lnSpc>
            </a:pPr>
            <a:r>
              <a:rPr lang="en-US" altLang="zh-CN" sz="1800"/>
              <a:t>         Add();</a:t>
            </a:r>
          </a:p>
          <a:p>
            <a:pPr algn="l">
              <a:lnSpc>
                <a:spcPct val="115000"/>
              </a:lnSpc>
            </a:pPr>
            <a:r>
              <a:rPr lang="en-US" altLang="zh-CN" sz="1800"/>
              <a:t>         B::i++;</a:t>
            </a:r>
          </a:p>
          <a:p>
            <a:pPr algn="l">
              <a:lnSpc>
                <a:spcPct val="115000"/>
              </a:lnSpc>
            </a:pPr>
            <a:r>
              <a:rPr lang="en-US" altLang="zh-CN" sz="1800"/>
              <a:t>         B::Add();</a:t>
            </a:r>
          </a:p>
          <a:p>
            <a:pPr algn="l">
              <a:lnSpc>
                <a:spcPct val="115000"/>
              </a:lnSpc>
            </a:pPr>
            <a:r>
              <a:rPr lang="en-US" altLang="zh-CN" sz="1800"/>
              <a:t>       }</a:t>
            </a:r>
          </a:p>
          <a:p>
            <a:pPr algn="l">
              <a:lnSpc>
                <a:spcPct val="115000"/>
              </a:lnSpc>
            </a:pPr>
            <a:r>
              <a:rPr lang="en-US" altLang="zh-CN" sz="1800"/>
              <a:t>};</a:t>
            </a:r>
          </a:p>
        </p:txBody>
      </p:sp>
      <p:sp>
        <p:nvSpPr>
          <p:cNvPr id="643076" name="Rectangle 4"/>
          <p:cNvSpPr>
            <a:spLocks noChangeArrowheads="1"/>
          </p:cNvSpPr>
          <p:nvPr/>
        </p:nvSpPr>
        <p:spPr bwMode="auto">
          <a:xfrm>
            <a:off x="4293065" y="260350"/>
            <a:ext cx="4631396" cy="461665"/>
          </a:xfrm>
          <a:prstGeom prst="rect">
            <a:avLst/>
          </a:prstGeom>
          <a:noFill/>
          <a:ln w="9525">
            <a:noFill/>
            <a:miter lim="800000"/>
            <a:headEnd/>
            <a:tailEnd/>
          </a:ln>
          <a:effectLst/>
        </p:spPr>
        <p:txBody>
          <a:bodyPr wrap="none">
            <a:spAutoFit/>
          </a:bodyPr>
          <a:lstStyle/>
          <a:p>
            <a:r>
              <a:rPr lang="en-US" altLang="zh-CN" b="1" i="1" dirty="0">
                <a:solidFill>
                  <a:schemeClr val="folHlink"/>
                </a:solidFill>
              </a:rPr>
              <a:t>//</a:t>
            </a:r>
            <a:r>
              <a:rPr lang="zh-CN" altLang="en-US" b="1" i="1" dirty="0">
                <a:solidFill>
                  <a:schemeClr val="folHlink"/>
                </a:solidFill>
                <a:sym typeface="Symbol" pitchFamily="18" charset="2"/>
              </a:rPr>
              <a:t>例</a:t>
            </a:r>
            <a:r>
              <a:rPr lang="en-US" altLang="zh-CN" b="1" i="1" dirty="0">
                <a:solidFill>
                  <a:schemeClr val="folHlink"/>
                </a:solidFill>
                <a:sym typeface="Symbol" pitchFamily="18" charset="2"/>
              </a:rPr>
              <a:t>8-</a:t>
            </a:r>
            <a:r>
              <a:rPr lang="en-US" altLang="zh-CN" b="1" i="1" dirty="0">
                <a:solidFill>
                  <a:schemeClr val="folHlink"/>
                </a:solidFill>
              </a:rPr>
              <a:t>5  </a:t>
            </a:r>
            <a:r>
              <a:rPr lang="zh-CN" altLang="en-US" b="1" i="1" dirty="0">
                <a:solidFill>
                  <a:schemeClr val="folHlink"/>
                </a:solidFill>
              </a:rPr>
              <a:t>在派生类中访问静态成员</a:t>
            </a:r>
          </a:p>
        </p:txBody>
      </p:sp>
      <p:sp>
        <p:nvSpPr>
          <p:cNvPr id="643077" name="Rectangle 5"/>
          <p:cNvSpPr>
            <a:spLocks noChangeArrowheads="1"/>
          </p:cNvSpPr>
          <p:nvPr/>
        </p:nvSpPr>
        <p:spPr bwMode="auto">
          <a:xfrm>
            <a:off x="5334000" y="1223963"/>
            <a:ext cx="3505200" cy="4168775"/>
          </a:xfrm>
          <a:prstGeom prst="rect">
            <a:avLst/>
          </a:prstGeom>
          <a:noFill/>
          <a:ln w="9525">
            <a:noFill/>
            <a:miter lim="800000"/>
            <a:headEnd/>
            <a:tailEnd/>
          </a:ln>
          <a:effectLst/>
        </p:spPr>
        <p:txBody>
          <a:bodyPr>
            <a:spAutoFit/>
          </a:bodyPr>
          <a:lstStyle/>
          <a:p>
            <a:pPr algn="l">
              <a:lnSpc>
                <a:spcPct val="120000"/>
              </a:lnSpc>
              <a:spcBef>
                <a:spcPct val="50000"/>
              </a:spcBef>
            </a:pPr>
            <a:r>
              <a:rPr lang="en-US" altLang="zh-CN" sz="1800"/>
              <a:t>int main()</a:t>
            </a:r>
          </a:p>
          <a:p>
            <a:pPr algn="l">
              <a:lnSpc>
                <a:spcPct val="120000"/>
              </a:lnSpc>
              <a:spcBef>
                <a:spcPct val="50000"/>
              </a:spcBef>
            </a:pPr>
            <a:r>
              <a:rPr lang="en-US" altLang="zh-CN" sz="1800"/>
              <a:t>{ B x;  D y;</a:t>
            </a:r>
          </a:p>
          <a:p>
            <a:pPr algn="l">
              <a:lnSpc>
                <a:spcPct val="120000"/>
              </a:lnSpc>
              <a:spcBef>
                <a:spcPct val="50000"/>
              </a:spcBef>
            </a:pPr>
            <a:r>
              <a:rPr lang="en-US" altLang="zh-CN" sz="1800"/>
              <a:t>  x.Add();</a:t>
            </a:r>
          </a:p>
          <a:p>
            <a:pPr algn="l">
              <a:lnSpc>
                <a:spcPct val="120000"/>
              </a:lnSpc>
              <a:spcBef>
                <a:spcPct val="50000"/>
              </a:spcBef>
            </a:pPr>
            <a:r>
              <a:rPr lang="en-US" altLang="zh-CN" sz="1800"/>
              <a:t>  x.out();</a:t>
            </a:r>
          </a:p>
          <a:p>
            <a:pPr algn="l">
              <a:lnSpc>
                <a:spcPct val="120000"/>
              </a:lnSpc>
              <a:spcBef>
                <a:spcPct val="50000"/>
              </a:spcBef>
            </a:pPr>
            <a:r>
              <a:rPr lang="en-US" altLang="zh-CN" sz="1800"/>
              <a:t>  y.f();</a:t>
            </a:r>
          </a:p>
          <a:p>
            <a:pPr algn="l">
              <a:lnSpc>
                <a:spcPct val="120000"/>
              </a:lnSpc>
              <a:spcBef>
                <a:spcPct val="50000"/>
              </a:spcBef>
            </a:pPr>
            <a:r>
              <a:rPr lang="en-US" altLang="zh-CN" sz="1800"/>
              <a:t>  cout&lt;&lt;"static i="&lt;&lt;B::i&lt;&lt;endl;</a:t>
            </a:r>
          </a:p>
          <a:p>
            <a:pPr algn="l">
              <a:lnSpc>
                <a:spcPct val="120000"/>
              </a:lnSpc>
              <a:spcBef>
                <a:spcPct val="50000"/>
              </a:spcBef>
            </a:pPr>
            <a:r>
              <a:rPr lang="en-US" altLang="zh-CN" sz="1800"/>
              <a:t>  cout&lt;&lt;"static i="&lt;&lt;x.i&lt;&lt;endl;</a:t>
            </a:r>
          </a:p>
          <a:p>
            <a:pPr algn="l">
              <a:lnSpc>
                <a:spcPct val="120000"/>
              </a:lnSpc>
              <a:spcBef>
                <a:spcPct val="50000"/>
              </a:spcBef>
            </a:pPr>
            <a:r>
              <a:rPr lang="en-US" altLang="zh-CN" sz="1800"/>
              <a:t>  </a:t>
            </a:r>
            <a:r>
              <a:rPr lang="en-US" altLang="zh-CN" sz="1800">
                <a:solidFill>
                  <a:srgbClr val="006600"/>
                </a:solidFill>
              </a:rPr>
              <a:t>//cout&lt;&lt;"static i="&lt;&lt;y.i&lt;&lt;endl;</a:t>
            </a:r>
          </a:p>
          <a:p>
            <a:pPr algn="l">
              <a:lnSpc>
                <a:spcPct val="120000"/>
              </a:lnSpc>
              <a:spcBef>
                <a:spcPct val="50000"/>
              </a:spcBef>
            </a:pPr>
            <a:r>
              <a:rPr lang="en-US" altLang="zh-CN" sz="1800"/>
              <a:t>}</a:t>
            </a:r>
          </a:p>
        </p:txBody>
      </p:sp>
      <p:sp>
        <p:nvSpPr>
          <p:cNvPr id="643079" name="Rectangle 7"/>
          <p:cNvSpPr>
            <a:spLocks noChangeArrowheads="1"/>
          </p:cNvSpPr>
          <p:nvPr/>
        </p:nvSpPr>
        <p:spPr bwMode="auto">
          <a:xfrm>
            <a:off x="685800" y="1879600"/>
            <a:ext cx="2884488" cy="396875"/>
          </a:xfrm>
          <a:prstGeom prst="rect">
            <a:avLst/>
          </a:prstGeom>
          <a:solidFill>
            <a:schemeClr val="hlink"/>
          </a:solidFill>
          <a:ln w="9525">
            <a:noFill/>
            <a:miter lim="800000"/>
            <a:headEnd/>
            <a:tailEnd/>
          </a:ln>
          <a:effectLst/>
        </p:spPr>
        <p:txBody>
          <a:bodyPr wrap="none">
            <a:spAutoFit/>
          </a:bodyPr>
          <a:lstStyle/>
          <a:p>
            <a:pPr algn="l"/>
            <a:r>
              <a:rPr lang="en-US" altLang="zh-CN" sz="2000" b="1">
                <a:solidFill>
                  <a:srgbClr val="0000FF"/>
                </a:solidFill>
              </a:rPr>
              <a:t>static void Add() { i++ ; }</a:t>
            </a:r>
          </a:p>
        </p:txBody>
      </p:sp>
      <p:sp>
        <p:nvSpPr>
          <p:cNvPr id="643080" name="AutoShape 8"/>
          <p:cNvSpPr>
            <a:spLocks/>
          </p:cNvSpPr>
          <p:nvPr/>
        </p:nvSpPr>
        <p:spPr bwMode="auto">
          <a:xfrm>
            <a:off x="4114800" y="565150"/>
            <a:ext cx="2057400" cy="533400"/>
          </a:xfrm>
          <a:prstGeom prst="borderCallout2">
            <a:avLst>
              <a:gd name="adj1" fmla="val 21431"/>
              <a:gd name="adj2" fmla="val -3704"/>
              <a:gd name="adj3" fmla="val 21431"/>
              <a:gd name="adj4" fmla="val -20218"/>
              <a:gd name="adj5" fmla="val 217264"/>
              <a:gd name="adj6" fmla="val -72764"/>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40000"/>
              </a:lnSpc>
              <a:spcBef>
                <a:spcPct val="50000"/>
              </a:spcBef>
            </a:pPr>
            <a:r>
              <a:rPr lang="zh-CN" altLang="en-US" sz="1800" b="1"/>
              <a:t>静态成员函数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643079"/>
                                        </p:tgtEl>
                                        <p:attrNameLst>
                                          <p:attrName>style.visibility</p:attrName>
                                        </p:attrNameLst>
                                      </p:cBhvr>
                                      <p:to>
                                        <p:strVal val="visible"/>
                                      </p:to>
                                    </p:set>
                                    <p:animEffect transition="in" filter="barn(outVertical)">
                                      <p:cBhvr>
                                        <p:cTn id="7" dur="500"/>
                                        <p:tgtEl>
                                          <p:spTgt spid="64307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643080"/>
                                        </p:tgtEl>
                                        <p:attrNameLst>
                                          <p:attrName>style.visibility</p:attrName>
                                        </p:attrNameLst>
                                      </p:cBhvr>
                                      <p:to>
                                        <p:strVal val="visible"/>
                                      </p:to>
                                    </p:set>
                                    <p:animEffect transition="in" filter="barn(outHorizontal)">
                                      <p:cBhvr>
                                        <p:cTn id="12" dur="500"/>
                                        <p:tgtEl>
                                          <p:spTgt spid="6430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3079" grpId="0" animBg="1" autoUpdateAnimBg="0"/>
      <p:bldP spid="643080" grpId="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Text Box 2"/>
          <p:cNvSpPr txBox="1">
            <a:spLocks noChangeArrowheads="1"/>
          </p:cNvSpPr>
          <p:nvPr/>
        </p:nvSpPr>
        <p:spPr bwMode="auto">
          <a:xfrm>
            <a:off x="457200" y="549275"/>
            <a:ext cx="4572000" cy="5778500"/>
          </a:xfrm>
          <a:prstGeom prst="rect">
            <a:avLst/>
          </a:prstGeom>
          <a:noFill/>
          <a:ln w="38100">
            <a:noFill/>
            <a:miter lim="800000"/>
            <a:headEnd type="none" w="sm" len="med"/>
            <a:tailEnd/>
          </a:ln>
          <a:effectLst/>
        </p:spPr>
        <p:txBody>
          <a:bodyPr>
            <a:spAutoFit/>
          </a:bodyPr>
          <a:lstStyle/>
          <a:p>
            <a:pPr algn="l">
              <a:lnSpc>
                <a:spcPct val="115000"/>
              </a:lnSpc>
            </a:pPr>
            <a:r>
              <a:rPr lang="en-US" altLang="zh-CN" sz="1800"/>
              <a:t>#include&lt;iostream&gt;</a:t>
            </a:r>
          </a:p>
          <a:p>
            <a:pPr algn="l">
              <a:lnSpc>
                <a:spcPct val="115000"/>
              </a:lnSpc>
            </a:pPr>
            <a:r>
              <a:rPr lang="en-US" altLang="zh-CN" sz="1800"/>
              <a:t>using namespace std ;</a:t>
            </a:r>
          </a:p>
          <a:p>
            <a:pPr algn="l">
              <a:lnSpc>
                <a:spcPct val="115000"/>
              </a:lnSpc>
            </a:pPr>
            <a:r>
              <a:rPr lang="en-US" altLang="zh-CN" sz="1800" b="1"/>
              <a:t>class B</a:t>
            </a:r>
          </a:p>
          <a:p>
            <a:pPr algn="l">
              <a:lnSpc>
                <a:spcPct val="115000"/>
              </a:lnSpc>
            </a:pPr>
            <a:r>
              <a:rPr lang="en-US" altLang="zh-CN" sz="1800"/>
              <a:t>{ public:</a:t>
            </a:r>
          </a:p>
          <a:p>
            <a:pPr algn="l">
              <a:lnSpc>
                <a:spcPct val="115000"/>
              </a:lnSpc>
            </a:pPr>
            <a:r>
              <a:rPr lang="en-US" altLang="zh-CN" sz="1800"/>
              <a:t>    static void Add() { i++ ; }</a:t>
            </a:r>
          </a:p>
          <a:p>
            <a:pPr algn="l">
              <a:lnSpc>
                <a:spcPct val="115000"/>
              </a:lnSpc>
            </a:pPr>
            <a:r>
              <a:rPr lang="en-US" altLang="zh-CN" sz="1800"/>
              <a:t>    static int i;</a:t>
            </a:r>
          </a:p>
          <a:p>
            <a:pPr algn="l">
              <a:lnSpc>
                <a:spcPct val="115000"/>
              </a:lnSpc>
            </a:pPr>
            <a:r>
              <a:rPr lang="en-US" altLang="zh-CN" sz="1800"/>
              <a:t>    void out() { cout&lt;&lt;"static i="&lt;&lt;i&lt;&lt;endl; }</a:t>
            </a:r>
          </a:p>
          <a:p>
            <a:pPr algn="l">
              <a:lnSpc>
                <a:spcPct val="115000"/>
              </a:lnSpc>
            </a:pPr>
            <a:r>
              <a:rPr lang="en-US" altLang="zh-CN" sz="1800"/>
              <a:t>};</a:t>
            </a:r>
          </a:p>
          <a:p>
            <a:pPr algn="l">
              <a:lnSpc>
                <a:spcPct val="115000"/>
              </a:lnSpc>
            </a:pPr>
            <a:r>
              <a:rPr lang="en-US" altLang="zh-CN" sz="1800"/>
              <a:t>int B::i=0;</a:t>
            </a:r>
          </a:p>
          <a:p>
            <a:pPr algn="l">
              <a:lnSpc>
                <a:spcPct val="115000"/>
              </a:lnSpc>
            </a:pPr>
            <a:r>
              <a:rPr lang="en-US" altLang="zh-CN" sz="1800" b="1"/>
              <a:t>class D : private B</a:t>
            </a:r>
          </a:p>
          <a:p>
            <a:pPr algn="l">
              <a:lnSpc>
                <a:spcPct val="115000"/>
              </a:lnSpc>
            </a:pPr>
            <a:r>
              <a:rPr lang="en-US" altLang="zh-CN" sz="1800"/>
              <a:t>{ public:    </a:t>
            </a:r>
          </a:p>
          <a:p>
            <a:pPr algn="l">
              <a:lnSpc>
                <a:spcPct val="115000"/>
              </a:lnSpc>
            </a:pPr>
            <a:r>
              <a:rPr lang="en-US" altLang="zh-CN" sz="1800"/>
              <a:t>      void f() </a:t>
            </a:r>
          </a:p>
          <a:p>
            <a:pPr algn="l">
              <a:lnSpc>
                <a:spcPct val="115000"/>
              </a:lnSpc>
            </a:pPr>
            <a:r>
              <a:rPr lang="en-US" altLang="zh-CN" sz="1800"/>
              <a:t>       { i=5;</a:t>
            </a:r>
          </a:p>
          <a:p>
            <a:pPr algn="l">
              <a:lnSpc>
                <a:spcPct val="115000"/>
              </a:lnSpc>
            </a:pPr>
            <a:r>
              <a:rPr lang="en-US" altLang="zh-CN" sz="1800"/>
              <a:t>         Add();</a:t>
            </a:r>
          </a:p>
          <a:p>
            <a:pPr algn="l">
              <a:lnSpc>
                <a:spcPct val="115000"/>
              </a:lnSpc>
            </a:pPr>
            <a:r>
              <a:rPr lang="en-US" altLang="zh-CN" sz="1800"/>
              <a:t>         B::i++;</a:t>
            </a:r>
          </a:p>
          <a:p>
            <a:pPr algn="l">
              <a:lnSpc>
                <a:spcPct val="115000"/>
              </a:lnSpc>
            </a:pPr>
            <a:r>
              <a:rPr lang="en-US" altLang="zh-CN" sz="1800"/>
              <a:t>         B::Add();</a:t>
            </a:r>
          </a:p>
          <a:p>
            <a:pPr algn="l">
              <a:lnSpc>
                <a:spcPct val="115000"/>
              </a:lnSpc>
            </a:pPr>
            <a:r>
              <a:rPr lang="en-US" altLang="zh-CN" sz="1800"/>
              <a:t>       }</a:t>
            </a:r>
          </a:p>
          <a:p>
            <a:pPr algn="l">
              <a:lnSpc>
                <a:spcPct val="115000"/>
              </a:lnSpc>
            </a:pPr>
            <a:r>
              <a:rPr lang="en-US" altLang="zh-CN" sz="1800"/>
              <a:t>};</a:t>
            </a:r>
          </a:p>
        </p:txBody>
      </p:sp>
      <p:sp>
        <p:nvSpPr>
          <p:cNvPr id="644099" name="Rectangle 3"/>
          <p:cNvSpPr>
            <a:spLocks noChangeArrowheads="1"/>
          </p:cNvSpPr>
          <p:nvPr/>
        </p:nvSpPr>
        <p:spPr bwMode="auto">
          <a:xfrm>
            <a:off x="4293065" y="260350"/>
            <a:ext cx="4631396" cy="461665"/>
          </a:xfrm>
          <a:prstGeom prst="rect">
            <a:avLst/>
          </a:prstGeom>
          <a:noFill/>
          <a:ln w="9525">
            <a:noFill/>
            <a:miter lim="800000"/>
            <a:headEnd/>
            <a:tailEnd/>
          </a:ln>
          <a:effectLst/>
        </p:spPr>
        <p:txBody>
          <a:bodyPr wrap="none">
            <a:spAutoFit/>
          </a:bodyPr>
          <a:lstStyle/>
          <a:p>
            <a:r>
              <a:rPr lang="en-US" altLang="zh-CN" b="1" i="1" dirty="0">
                <a:solidFill>
                  <a:schemeClr val="folHlink"/>
                </a:solidFill>
              </a:rPr>
              <a:t>//</a:t>
            </a:r>
            <a:r>
              <a:rPr lang="zh-CN" altLang="en-US" b="1" i="1" dirty="0">
                <a:solidFill>
                  <a:schemeClr val="folHlink"/>
                </a:solidFill>
                <a:sym typeface="Symbol" pitchFamily="18" charset="2"/>
              </a:rPr>
              <a:t>例</a:t>
            </a:r>
            <a:r>
              <a:rPr lang="en-US" altLang="zh-CN" b="1" i="1" dirty="0">
                <a:solidFill>
                  <a:schemeClr val="folHlink"/>
                </a:solidFill>
                <a:sym typeface="Symbol" pitchFamily="18" charset="2"/>
              </a:rPr>
              <a:t>8-</a:t>
            </a:r>
            <a:r>
              <a:rPr lang="en-US" altLang="zh-CN" b="1" i="1" dirty="0">
                <a:solidFill>
                  <a:schemeClr val="folHlink"/>
                </a:solidFill>
              </a:rPr>
              <a:t>5  </a:t>
            </a:r>
            <a:r>
              <a:rPr lang="zh-CN" altLang="en-US" b="1" i="1" dirty="0">
                <a:solidFill>
                  <a:schemeClr val="folHlink"/>
                </a:solidFill>
              </a:rPr>
              <a:t>在派生类中访问静态成员</a:t>
            </a:r>
          </a:p>
        </p:txBody>
      </p:sp>
      <p:sp>
        <p:nvSpPr>
          <p:cNvPr id="644100" name="Rectangle 4"/>
          <p:cNvSpPr>
            <a:spLocks noChangeArrowheads="1"/>
          </p:cNvSpPr>
          <p:nvPr/>
        </p:nvSpPr>
        <p:spPr bwMode="auto">
          <a:xfrm>
            <a:off x="5334000" y="1223963"/>
            <a:ext cx="3505200" cy="4168775"/>
          </a:xfrm>
          <a:prstGeom prst="rect">
            <a:avLst/>
          </a:prstGeom>
          <a:noFill/>
          <a:ln w="9525">
            <a:noFill/>
            <a:miter lim="800000"/>
            <a:headEnd/>
            <a:tailEnd/>
          </a:ln>
          <a:effectLst/>
        </p:spPr>
        <p:txBody>
          <a:bodyPr>
            <a:spAutoFit/>
          </a:bodyPr>
          <a:lstStyle/>
          <a:p>
            <a:pPr algn="l">
              <a:lnSpc>
                <a:spcPct val="120000"/>
              </a:lnSpc>
              <a:spcBef>
                <a:spcPct val="50000"/>
              </a:spcBef>
            </a:pPr>
            <a:r>
              <a:rPr lang="en-US" altLang="zh-CN" sz="1800"/>
              <a:t>int main()</a:t>
            </a:r>
          </a:p>
          <a:p>
            <a:pPr algn="l">
              <a:lnSpc>
                <a:spcPct val="120000"/>
              </a:lnSpc>
              <a:spcBef>
                <a:spcPct val="50000"/>
              </a:spcBef>
            </a:pPr>
            <a:r>
              <a:rPr lang="en-US" altLang="zh-CN" sz="1800"/>
              <a:t>{ B x;  D y;</a:t>
            </a:r>
          </a:p>
          <a:p>
            <a:pPr algn="l">
              <a:lnSpc>
                <a:spcPct val="120000"/>
              </a:lnSpc>
              <a:spcBef>
                <a:spcPct val="50000"/>
              </a:spcBef>
            </a:pPr>
            <a:r>
              <a:rPr lang="en-US" altLang="zh-CN" sz="1800"/>
              <a:t>  x.Add();</a:t>
            </a:r>
          </a:p>
          <a:p>
            <a:pPr algn="l">
              <a:lnSpc>
                <a:spcPct val="120000"/>
              </a:lnSpc>
              <a:spcBef>
                <a:spcPct val="50000"/>
              </a:spcBef>
            </a:pPr>
            <a:r>
              <a:rPr lang="en-US" altLang="zh-CN" sz="1800"/>
              <a:t>  x.out();</a:t>
            </a:r>
          </a:p>
          <a:p>
            <a:pPr algn="l">
              <a:lnSpc>
                <a:spcPct val="120000"/>
              </a:lnSpc>
              <a:spcBef>
                <a:spcPct val="50000"/>
              </a:spcBef>
            </a:pPr>
            <a:r>
              <a:rPr lang="en-US" altLang="zh-CN" sz="1800"/>
              <a:t>  y.f();</a:t>
            </a:r>
          </a:p>
          <a:p>
            <a:pPr algn="l">
              <a:lnSpc>
                <a:spcPct val="120000"/>
              </a:lnSpc>
              <a:spcBef>
                <a:spcPct val="50000"/>
              </a:spcBef>
            </a:pPr>
            <a:r>
              <a:rPr lang="en-US" altLang="zh-CN" sz="1800"/>
              <a:t>  cout&lt;&lt;"static i="&lt;&lt;B::i&lt;&lt;endl;</a:t>
            </a:r>
          </a:p>
          <a:p>
            <a:pPr algn="l">
              <a:lnSpc>
                <a:spcPct val="120000"/>
              </a:lnSpc>
              <a:spcBef>
                <a:spcPct val="50000"/>
              </a:spcBef>
            </a:pPr>
            <a:r>
              <a:rPr lang="en-US" altLang="zh-CN" sz="1800"/>
              <a:t>  cout&lt;&lt;"static i="&lt;&lt;x.i&lt;&lt;endl;</a:t>
            </a:r>
          </a:p>
          <a:p>
            <a:pPr algn="l">
              <a:lnSpc>
                <a:spcPct val="120000"/>
              </a:lnSpc>
              <a:spcBef>
                <a:spcPct val="50000"/>
              </a:spcBef>
            </a:pPr>
            <a:r>
              <a:rPr lang="en-US" altLang="zh-CN" sz="1800"/>
              <a:t>  </a:t>
            </a:r>
            <a:r>
              <a:rPr lang="en-US" altLang="zh-CN" sz="1800">
                <a:solidFill>
                  <a:srgbClr val="006600"/>
                </a:solidFill>
              </a:rPr>
              <a:t>//cout&lt;&lt;"static i="&lt;&lt;y.i&lt;&lt;endl;</a:t>
            </a:r>
          </a:p>
          <a:p>
            <a:pPr algn="l">
              <a:lnSpc>
                <a:spcPct val="120000"/>
              </a:lnSpc>
              <a:spcBef>
                <a:spcPct val="50000"/>
              </a:spcBef>
            </a:pPr>
            <a:r>
              <a:rPr lang="en-US" altLang="zh-CN" sz="1800"/>
              <a:t>}</a:t>
            </a:r>
          </a:p>
        </p:txBody>
      </p:sp>
      <p:sp>
        <p:nvSpPr>
          <p:cNvPr id="644101" name="Rectangle 5"/>
          <p:cNvSpPr>
            <a:spLocks noChangeArrowheads="1"/>
          </p:cNvSpPr>
          <p:nvPr/>
        </p:nvSpPr>
        <p:spPr bwMode="auto">
          <a:xfrm>
            <a:off x="685800" y="2147888"/>
            <a:ext cx="1336675" cy="396875"/>
          </a:xfrm>
          <a:prstGeom prst="rect">
            <a:avLst/>
          </a:prstGeom>
          <a:solidFill>
            <a:schemeClr val="hlink"/>
          </a:solidFill>
          <a:ln w="9525">
            <a:noFill/>
            <a:miter lim="800000"/>
            <a:headEnd/>
            <a:tailEnd/>
          </a:ln>
          <a:effectLst/>
        </p:spPr>
        <p:txBody>
          <a:bodyPr wrap="none">
            <a:spAutoFit/>
          </a:bodyPr>
          <a:lstStyle/>
          <a:p>
            <a:pPr algn="l"/>
            <a:r>
              <a:rPr lang="en-US" altLang="zh-CN" sz="2000" b="1">
                <a:solidFill>
                  <a:srgbClr val="0000FF"/>
                </a:solidFill>
              </a:rPr>
              <a:t>static int i;</a:t>
            </a:r>
          </a:p>
        </p:txBody>
      </p:sp>
      <p:sp>
        <p:nvSpPr>
          <p:cNvPr id="644102" name="AutoShape 6"/>
          <p:cNvSpPr>
            <a:spLocks/>
          </p:cNvSpPr>
          <p:nvPr/>
        </p:nvSpPr>
        <p:spPr bwMode="auto">
          <a:xfrm>
            <a:off x="3962400" y="1022350"/>
            <a:ext cx="2057400" cy="533400"/>
          </a:xfrm>
          <a:prstGeom prst="borderCallout2">
            <a:avLst>
              <a:gd name="adj1" fmla="val 21431"/>
              <a:gd name="adj2" fmla="val -3704"/>
              <a:gd name="adj3" fmla="val 21431"/>
              <a:gd name="adj4" fmla="val -22685"/>
              <a:gd name="adj5" fmla="val 296431"/>
              <a:gd name="adj6" fmla="val -83333"/>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40000"/>
              </a:lnSpc>
              <a:spcBef>
                <a:spcPct val="50000"/>
              </a:spcBef>
            </a:pPr>
            <a:r>
              <a:rPr lang="zh-CN" altLang="en-US" sz="1800" b="1"/>
              <a:t>静态数据成员</a:t>
            </a:r>
          </a:p>
        </p:txBody>
      </p:sp>
      <p:sp>
        <p:nvSpPr>
          <p:cNvPr id="644103" name="Rectangle 7"/>
          <p:cNvSpPr>
            <a:spLocks noChangeArrowheads="1"/>
          </p:cNvSpPr>
          <p:nvPr/>
        </p:nvSpPr>
        <p:spPr bwMode="auto">
          <a:xfrm>
            <a:off x="457200" y="3084513"/>
            <a:ext cx="1306513" cy="396875"/>
          </a:xfrm>
          <a:prstGeom prst="rect">
            <a:avLst/>
          </a:prstGeom>
          <a:solidFill>
            <a:schemeClr val="hlink"/>
          </a:solidFill>
          <a:ln w="9525">
            <a:noFill/>
            <a:miter lim="800000"/>
            <a:headEnd/>
            <a:tailEnd/>
          </a:ln>
          <a:effectLst/>
        </p:spPr>
        <p:txBody>
          <a:bodyPr wrap="none">
            <a:spAutoFit/>
          </a:bodyPr>
          <a:lstStyle/>
          <a:p>
            <a:r>
              <a:rPr lang="en-US" altLang="zh-CN" sz="2000" b="1">
                <a:solidFill>
                  <a:srgbClr val="0000FF"/>
                </a:solidFill>
              </a:rPr>
              <a:t>int B::i=0;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644101"/>
                                        </p:tgtEl>
                                        <p:attrNameLst>
                                          <p:attrName>style.visibility</p:attrName>
                                        </p:attrNameLst>
                                      </p:cBhvr>
                                      <p:to>
                                        <p:strVal val="visible"/>
                                      </p:to>
                                    </p:set>
                                    <p:animEffect transition="in" filter="barn(outVertical)">
                                      <p:cBhvr>
                                        <p:cTn id="7" dur="500"/>
                                        <p:tgtEl>
                                          <p:spTgt spid="64410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644103"/>
                                        </p:tgtEl>
                                        <p:attrNameLst>
                                          <p:attrName>style.visibility</p:attrName>
                                        </p:attrNameLst>
                                      </p:cBhvr>
                                      <p:to>
                                        <p:strVal val="visible"/>
                                      </p:to>
                                    </p:set>
                                    <p:animEffect transition="in" filter="barn(outVertical)">
                                      <p:cBhvr>
                                        <p:cTn id="12" dur="500"/>
                                        <p:tgtEl>
                                          <p:spTgt spid="64410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644102"/>
                                        </p:tgtEl>
                                        <p:attrNameLst>
                                          <p:attrName>style.visibility</p:attrName>
                                        </p:attrNameLst>
                                      </p:cBhvr>
                                      <p:to>
                                        <p:strVal val="visible"/>
                                      </p:to>
                                    </p:set>
                                    <p:animEffect transition="in" filter="barn(outHorizontal)">
                                      <p:cBhvr>
                                        <p:cTn id="17" dur="500"/>
                                        <p:tgtEl>
                                          <p:spTgt spid="644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4101" grpId="0" animBg="1" autoUpdateAnimBg="0"/>
      <p:bldP spid="644102" grpId="0" animBg="1" autoUpdateAnimBg="0"/>
      <p:bldP spid="644103"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CC"/>
        </a:solidFill>
        <a:effectLst/>
      </p:bgPr>
    </p:bg>
    <p:spTree>
      <p:nvGrpSpPr>
        <p:cNvPr id="1" name=""/>
        <p:cNvGrpSpPr/>
        <p:nvPr/>
      </p:nvGrpSpPr>
      <p:grpSpPr>
        <a:xfrm>
          <a:off x="0" y="0"/>
          <a:ext cx="0" cy="0"/>
          <a:chOff x="0" y="0"/>
          <a:chExt cx="0" cy="0"/>
        </a:xfrm>
      </p:grpSpPr>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Text Box 2"/>
          <p:cNvSpPr txBox="1">
            <a:spLocks noChangeArrowheads="1"/>
          </p:cNvSpPr>
          <p:nvPr/>
        </p:nvSpPr>
        <p:spPr bwMode="auto">
          <a:xfrm>
            <a:off x="457200" y="549275"/>
            <a:ext cx="4572000" cy="5778500"/>
          </a:xfrm>
          <a:prstGeom prst="rect">
            <a:avLst/>
          </a:prstGeom>
          <a:noFill/>
          <a:ln w="38100">
            <a:noFill/>
            <a:miter lim="800000"/>
            <a:headEnd type="none" w="sm" len="med"/>
            <a:tailEnd/>
          </a:ln>
          <a:effectLst/>
        </p:spPr>
        <p:txBody>
          <a:bodyPr>
            <a:spAutoFit/>
          </a:bodyPr>
          <a:lstStyle/>
          <a:p>
            <a:pPr algn="l">
              <a:lnSpc>
                <a:spcPct val="115000"/>
              </a:lnSpc>
            </a:pPr>
            <a:r>
              <a:rPr lang="en-US" altLang="zh-CN" sz="1800"/>
              <a:t>#include&lt;iostream&gt;</a:t>
            </a:r>
          </a:p>
          <a:p>
            <a:pPr algn="l">
              <a:lnSpc>
                <a:spcPct val="115000"/>
              </a:lnSpc>
            </a:pPr>
            <a:r>
              <a:rPr lang="en-US" altLang="zh-CN" sz="1800"/>
              <a:t>using namespace std ;</a:t>
            </a:r>
          </a:p>
          <a:p>
            <a:pPr algn="l">
              <a:lnSpc>
                <a:spcPct val="115000"/>
              </a:lnSpc>
            </a:pPr>
            <a:r>
              <a:rPr lang="en-US" altLang="zh-CN" sz="1800" b="1"/>
              <a:t>class B</a:t>
            </a:r>
          </a:p>
          <a:p>
            <a:pPr algn="l">
              <a:lnSpc>
                <a:spcPct val="115000"/>
              </a:lnSpc>
            </a:pPr>
            <a:r>
              <a:rPr lang="en-US" altLang="zh-CN" sz="1800"/>
              <a:t>{ public:</a:t>
            </a:r>
          </a:p>
          <a:p>
            <a:pPr algn="l">
              <a:lnSpc>
                <a:spcPct val="115000"/>
              </a:lnSpc>
            </a:pPr>
            <a:r>
              <a:rPr lang="en-US" altLang="zh-CN" sz="1800"/>
              <a:t>    </a:t>
            </a:r>
            <a:r>
              <a:rPr lang="en-US" altLang="zh-CN" sz="1800" b="1">
                <a:solidFill>
                  <a:srgbClr val="0000FF"/>
                </a:solidFill>
              </a:rPr>
              <a:t>static void Add() { i++ ; }</a:t>
            </a:r>
          </a:p>
          <a:p>
            <a:pPr algn="l">
              <a:lnSpc>
                <a:spcPct val="115000"/>
              </a:lnSpc>
            </a:pPr>
            <a:r>
              <a:rPr lang="en-US" altLang="zh-CN" sz="1800"/>
              <a:t>    </a:t>
            </a:r>
            <a:r>
              <a:rPr lang="en-US" altLang="zh-CN" sz="1800" b="1">
                <a:solidFill>
                  <a:srgbClr val="0000FF"/>
                </a:solidFill>
              </a:rPr>
              <a:t>static int i;</a:t>
            </a:r>
          </a:p>
          <a:p>
            <a:pPr algn="l">
              <a:lnSpc>
                <a:spcPct val="115000"/>
              </a:lnSpc>
            </a:pPr>
            <a:r>
              <a:rPr lang="en-US" altLang="zh-CN" sz="1800"/>
              <a:t>    void out() { cout&lt;&lt;"static i="&lt;&lt;i&lt;&lt;endl; }</a:t>
            </a:r>
          </a:p>
          <a:p>
            <a:pPr algn="l">
              <a:lnSpc>
                <a:spcPct val="115000"/>
              </a:lnSpc>
            </a:pPr>
            <a:r>
              <a:rPr lang="en-US" altLang="zh-CN" sz="1800"/>
              <a:t>};</a:t>
            </a:r>
          </a:p>
          <a:p>
            <a:pPr algn="l">
              <a:lnSpc>
                <a:spcPct val="115000"/>
              </a:lnSpc>
            </a:pPr>
            <a:r>
              <a:rPr lang="en-US" altLang="zh-CN" sz="1800" b="1">
                <a:solidFill>
                  <a:srgbClr val="0000FF"/>
                </a:solidFill>
              </a:rPr>
              <a:t>int B::i=0;</a:t>
            </a:r>
          </a:p>
          <a:p>
            <a:pPr algn="l">
              <a:lnSpc>
                <a:spcPct val="115000"/>
              </a:lnSpc>
            </a:pPr>
            <a:r>
              <a:rPr lang="en-US" altLang="zh-CN" sz="1800" b="1"/>
              <a:t>class D : private B</a:t>
            </a:r>
          </a:p>
          <a:p>
            <a:pPr algn="l">
              <a:lnSpc>
                <a:spcPct val="115000"/>
              </a:lnSpc>
            </a:pPr>
            <a:r>
              <a:rPr lang="en-US" altLang="zh-CN" sz="1800"/>
              <a:t>{ public:    </a:t>
            </a:r>
          </a:p>
          <a:p>
            <a:pPr algn="l">
              <a:lnSpc>
                <a:spcPct val="115000"/>
              </a:lnSpc>
            </a:pPr>
            <a:r>
              <a:rPr lang="en-US" altLang="zh-CN" sz="1800"/>
              <a:t>      void f() </a:t>
            </a:r>
          </a:p>
          <a:p>
            <a:pPr algn="l">
              <a:lnSpc>
                <a:spcPct val="115000"/>
              </a:lnSpc>
            </a:pPr>
            <a:r>
              <a:rPr lang="en-US" altLang="zh-CN" sz="1800"/>
              <a:t>       { i=5;</a:t>
            </a:r>
          </a:p>
          <a:p>
            <a:pPr algn="l">
              <a:lnSpc>
                <a:spcPct val="115000"/>
              </a:lnSpc>
            </a:pPr>
            <a:r>
              <a:rPr lang="en-US" altLang="zh-CN" sz="1800"/>
              <a:t>         Add();</a:t>
            </a:r>
          </a:p>
          <a:p>
            <a:pPr algn="l">
              <a:lnSpc>
                <a:spcPct val="115000"/>
              </a:lnSpc>
            </a:pPr>
            <a:r>
              <a:rPr lang="en-US" altLang="zh-CN" sz="1800"/>
              <a:t>         B::i++;</a:t>
            </a:r>
          </a:p>
          <a:p>
            <a:pPr algn="l">
              <a:lnSpc>
                <a:spcPct val="115000"/>
              </a:lnSpc>
            </a:pPr>
            <a:r>
              <a:rPr lang="en-US" altLang="zh-CN" sz="1800"/>
              <a:t>         B::Add();</a:t>
            </a:r>
          </a:p>
          <a:p>
            <a:pPr algn="l">
              <a:lnSpc>
                <a:spcPct val="115000"/>
              </a:lnSpc>
            </a:pPr>
            <a:r>
              <a:rPr lang="en-US" altLang="zh-CN" sz="1800"/>
              <a:t>       }</a:t>
            </a:r>
          </a:p>
          <a:p>
            <a:pPr algn="l">
              <a:lnSpc>
                <a:spcPct val="115000"/>
              </a:lnSpc>
            </a:pPr>
            <a:r>
              <a:rPr lang="en-US" altLang="zh-CN" sz="1800"/>
              <a:t>};</a:t>
            </a:r>
          </a:p>
        </p:txBody>
      </p:sp>
      <p:sp>
        <p:nvSpPr>
          <p:cNvPr id="645123" name="Rectangle 3"/>
          <p:cNvSpPr>
            <a:spLocks noChangeArrowheads="1"/>
          </p:cNvSpPr>
          <p:nvPr/>
        </p:nvSpPr>
        <p:spPr bwMode="auto">
          <a:xfrm>
            <a:off x="4293065" y="260350"/>
            <a:ext cx="4631396" cy="461665"/>
          </a:xfrm>
          <a:prstGeom prst="rect">
            <a:avLst/>
          </a:prstGeom>
          <a:noFill/>
          <a:ln w="9525">
            <a:noFill/>
            <a:miter lim="800000"/>
            <a:headEnd/>
            <a:tailEnd/>
          </a:ln>
          <a:effectLst/>
        </p:spPr>
        <p:txBody>
          <a:bodyPr wrap="none">
            <a:spAutoFit/>
          </a:bodyPr>
          <a:lstStyle/>
          <a:p>
            <a:r>
              <a:rPr lang="en-US" altLang="zh-CN" b="1" i="1" dirty="0">
                <a:solidFill>
                  <a:schemeClr val="folHlink"/>
                </a:solidFill>
              </a:rPr>
              <a:t>//</a:t>
            </a:r>
            <a:r>
              <a:rPr lang="zh-CN" altLang="en-US" b="1" i="1" dirty="0">
                <a:solidFill>
                  <a:schemeClr val="folHlink"/>
                </a:solidFill>
                <a:sym typeface="Symbol" pitchFamily="18" charset="2"/>
              </a:rPr>
              <a:t>例</a:t>
            </a:r>
            <a:r>
              <a:rPr lang="en-US" altLang="zh-CN" b="1" i="1" dirty="0">
                <a:solidFill>
                  <a:schemeClr val="folHlink"/>
                </a:solidFill>
                <a:sym typeface="Symbol" pitchFamily="18" charset="2"/>
              </a:rPr>
              <a:t>8-</a:t>
            </a:r>
            <a:r>
              <a:rPr lang="en-US" altLang="zh-CN" b="1" i="1" dirty="0">
                <a:solidFill>
                  <a:schemeClr val="folHlink"/>
                </a:solidFill>
              </a:rPr>
              <a:t>5  </a:t>
            </a:r>
            <a:r>
              <a:rPr lang="zh-CN" altLang="en-US" b="1" i="1" dirty="0">
                <a:solidFill>
                  <a:schemeClr val="folHlink"/>
                </a:solidFill>
              </a:rPr>
              <a:t>在派生类中访问静态成员</a:t>
            </a:r>
          </a:p>
        </p:txBody>
      </p:sp>
      <p:sp>
        <p:nvSpPr>
          <p:cNvPr id="645124" name="Rectangle 4"/>
          <p:cNvSpPr>
            <a:spLocks noChangeArrowheads="1"/>
          </p:cNvSpPr>
          <p:nvPr/>
        </p:nvSpPr>
        <p:spPr bwMode="auto">
          <a:xfrm>
            <a:off x="5334000" y="1223963"/>
            <a:ext cx="3505200" cy="4168775"/>
          </a:xfrm>
          <a:prstGeom prst="rect">
            <a:avLst/>
          </a:prstGeom>
          <a:noFill/>
          <a:ln w="9525">
            <a:noFill/>
            <a:miter lim="800000"/>
            <a:headEnd/>
            <a:tailEnd/>
          </a:ln>
          <a:effectLst/>
        </p:spPr>
        <p:txBody>
          <a:bodyPr>
            <a:spAutoFit/>
          </a:bodyPr>
          <a:lstStyle/>
          <a:p>
            <a:pPr algn="l">
              <a:lnSpc>
                <a:spcPct val="120000"/>
              </a:lnSpc>
              <a:spcBef>
                <a:spcPct val="50000"/>
              </a:spcBef>
            </a:pPr>
            <a:r>
              <a:rPr lang="en-US" altLang="zh-CN" sz="1800"/>
              <a:t>int main()</a:t>
            </a:r>
          </a:p>
          <a:p>
            <a:pPr algn="l">
              <a:lnSpc>
                <a:spcPct val="120000"/>
              </a:lnSpc>
              <a:spcBef>
                <a:spcPct val="50000"/>
              </a:spcBef>
            </a:pPr>
            <a:r>
              <a:rPr lang="en-US" altLang="zh-CN" sz="1800"/>
              <a:t>{ B x;  D y;</a:t>
            </a:r>
          </a:p>
          <a:p>
            <a:pPr algn="l">
              <a:lnSpc>
                <a:spcPct val="120000"/>
              </a:lnSpc>
              <a:spcBef>
                <a:spcPct val="50000"/>
              </a:spcBef>
            </a:pPr>
            <a:r>
              <a:rPr lang="en-US" altLang="zh-CN" sz="1800"/>
              <a:t>  x.Add();</a:t>
            </a:r>
          </a:p>
          <a:p>
            <a:pPr algn="l">
              <a:lnSpc>
                <a:spcPct val="120000"/>
              </a:lnSpc>
              <a:spcBef>
                <a:spcPct val="50000"/>
              </a:spcBef>
            </a:pPr>
            <a:r>
              <a:rPr lang="en-US" altLang="zh-CN" sz="1800"/>
              <a:t>  x.out();</a:t>
            </a:r>
          </a:p>
          <a:p>
            <a:pPr algn="l">
              <a:lnSpc>
                <a:spcPct val="120000"/>
              </a:lnSpc>
              <a:spcBef>
                <a:spcPct val="50000"/>
              </a:spcBef>
            </a:pPr>
            <a:r>
              <a:rPr lang="en-US" altLang="zh-CN" sz="1800"/>
              <a:t>  y.f();</a:t>
            </a:r>
          </a:p>
          <a:p>
            <a:pPr algn="l">
              <a:lnSpc>
                <a:spcPct val="120000"/>
              </a:lnSpc>
              <a:spcBef>
                <a:spcPct val="50000"/>
              </a:spcBef>
            </a:pPr>
            <a:r>
              <a:rPr lang="en-US" altLang="zh-CN" sz="1800"/>
              <a:t>  cout&lt;&lt;"static i="&lt;&lt;B::i&lt;&lt;endl;</a:t>
            </a:r>
          </a:p>
          <a:p>
            <a:pPr algn="l">
              <a:lnSpc>
                <a:spcPct val="120000"/>
              </a:lnSpc>
              <a:spcBef>
                <a:spcPct val="50000"/>
              </a:spcBef>
            </a:pPr>
            <a:r>
              <a:rPr lang="en-US" altLang="zh-CN" sz="1800"/>
              <a:t>  cout&lt;&lt;"static i="&lt;&lt;x.i&lt;&lt;endl;</a:t>
            </a:r>
          </a:p>
          <a:p>
            <a:pPr algn="l">
              <a:lnSpc>
                <a:spcPct val="120000"/>
              </a:lnSpc>
              <a:spcBef>
                <a:spcPct val="50000"/>
              </a:spcBef>
            </a:pPr>
            <a:r>
              <a:rPr lang="en-US" altLang="zh-CN" sz="1800"/>
              <a:t>  </a:t>
            </a:r>
            <a:r>
              <a:rPr lang="en-US" altLang="zh-CN" sz="1800">
                <a:solidFill>
                  <a:srgbClr val="006600"/>
                </a:solidFill>
              </a:rPr>
              <a:t>//cout&lt;&lt;"static i="&lt;&lt;y.i&lt;&lt;endl;</a:t>
            </a:r>
          </a:p>
          <a:p>
            <a:pPr algn="l">
              <a:lnSpc>
                <a:spcPct val="120000"/>
              </a:lnSpc>
              <a:spcBef>
                <a:spcPct val="50000"/>
              </a:spcBef>
            </a:pPr>
            <a:r>
              <a:rPr lang="en-US" altLang="zh-CN" sz="1800"/>
              <a:t>}</a:t>
            </a:r>
          </a:p>
        </p:txBody>
      </p:sp>
      <p:sp>
        <p:nvSpPr>
          <p:cNvPr id="645125" name="Rectangle 5"/>
          <p:cNvSpPr>
            <a:spLocks noChangeArrowheads="1"/>
          </p:cNvSpPr>
          <p:nvPr/>
        </p:nvSpPr>
        <p:spPr bwMode="auto">
          <a:xfrm>
            <a:off x="1066800" y="4375150"/>
            <a:ext cx="609600" cy="366713"/>
          </a:xfrm>
          <a:prstGeom prst="rect">
            <a:avLst/>
          </a:prstGeom>
          <a:solidFill>
            <a:schemeClr val="hlink"/>
          </a:solidFill>
          <a:ln w="9525">
            <a:noFill/>
            <a:miter lim="800000"/>
            <a:headEnd/>
            <a:tailEnd/>
          </a:ln>
          <a:effectLst/>
        </p:spPr>
        <p:txBody>
          <a:bodyPr wrap="none">
            <a:spAutoFit/>
          </a:bodyPr>
          <a:lstStyle/>
          <a:p>
            <a:pPr algn="l">
              <a:lnSpc>
                <a:spcPct val="90000"/>
              </a:lnSpc>
            </a:pPr>
            <a:r>
              <a:rPr lang="en-US" altLang="zh-CN" sz="2000" b="1">
                <a:solidFill>
                  <a:srgbClr val="0000FF"/>
                </a:solidFill>
                <a:effectLst>
                  <a:outerShdw blurRad="38100" dist="38100" dir="2700000" algn="tl">
                    <a:srgbClr val="C0C0C0"/>
                  </a:outerShdw>
                </a:effectLst>
              </a:rPr>
              <a:t>i=5;</a:t>
            </a:r>
          </a:p>
        </p:txBody>
      </p:sp>
      <p:sp>
        <p:nvSpPr>
          <p:cNvPr id="645126" name="AutoShape 6"/>
          <p:cNvSpPr>
            <a:spLocks/>
          </p:cNvSpPr>
          <p:nvPr/>
        </p:nvSpPr>
        <p:spPr bwMode="auto">
          <a:xfrm>
            <a:off x="3352800" y="2813050"/>
            <a:ext cx="3124200" cy="952500"/>
          </a:xfrm>
          <a:prstGeom prst="borderCallout2">
            <a:avLst>
              <a:gd name="adj1" fmla="val 12000"/>
              <a:gd name="adj2" fmla="val -2440"/>
              <a:gd name="adj3" fmla="val 12000"/>
              <a:gd name="adj4" fmla="val -14940"/>
              <a:gd name="adj5" fmla="val 162000"/>
              <a:gd name="adj6" fmla="val -54880"/>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40000"/>
              </a:lnSpc>
              <a:spcBef>
                <a:spcPct val="50000"/>
              </a:spcBef>
            </a:pPr>
            <a:r>
              <a:rPr lang="en-US" altLang="zh-CN" sz="1800" b="1"/>
              <a:t>i </a:t>
            </a:r>
            <a:r>
              <a:rPr lang="zh-CN" altLang="en-US" sz="1800" b="1"/>
              <a:t>是类</a:t>
            </a:r>
            <a:r>
              <a:rPr lang="en-US" altLang="zh-CN" sz="1800" b="1"/>
              <a:t>D</a:t>
            </a:r>
            <a:r>
              <a:rPr lang="zh-CN" altLang="en-US" sz="1800" b="1"/>
              <a:t>的私有静态数据成员类中可见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645125"/>
                                        </p:tgtEl>
                                        <p:attrNameLst>
                                          <p:attrName>style.visibility</p:attrName>
                                        </p:attrNameLst>
                                      </p:cBhvr>
                                      <p:to>
                                        <p:strVal val="visible"/>
                                      </p:to>
                                    </p:set>
                                    <p:animEffect transition="in" filter="barn(outVertical)">
                                      <p:cBhvr>
                                        <p:cTn id="7" dur="500"/>
                                        <p:tgtEl>
                                          <p:spTgt spid="64512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645126"/>
                                        </p:tgtEl>
                                        <p:attrNameLst>
                                          <p:attrName>style.visibility</p:attrName>
                                        </p:attrNameLst>
                                      </p:cBhvr>
                                      <p:to>
                                        <p:strVal val="visible"/>
                                      </p:to>
                                    </p:set>
                                    <p:animEffect transition="in" filter="barn(outHorizontal)">
                                      <p:cBhvr>
                                        <p:cTn id="12" dur="500"/>
                                        <p:tgtEl>
                                          <p:spTgt spid="645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25" grpId="0" animBg="1" autoUpdateAnimBg="0"/>
      <p:bldP spid="645126" grpId="0" animBg="1"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Text Box 2"/>
          <p:cNvSpPr txBox="1">
            <a:spLocks noChangeArrowheads="1"/>
          </p:cNvSpPr>
          <p:nvPr/>
        </p:nvSpPr>
        <p:spPr bwMode="auto">
          <a:xfrm>
            <a:off x="457200" y="549275"/>
            <a:ext cx="4572000" cy="5778500"/>
          </a:xfrm>
          <a:prstGeom prst="rect">
            <a:avLst/>
          </a:prstGeom>
          <a:noFill/>
          <a:ln w="38100">
            <a:noFill/>
            <a:miter lim="800000"/>
            <a:headEnd type="none" w="sm" len="med"/>
            <a:tailEnd/>
          </a:ln>
          <a:effectLst/>
        </p:spPr>
        <p:txBody>
          <a:bodyPr>
            <a:spAutoFit/>
          </a:bodyPr>
          <a:lstStyle/>
          <a:p>
            <a:pPr algn="l">
              <a:lnSpc>
                <a:spcPct val="115000"/>
              </a:lnSpc>
            </a:pPr>
            <a:r>
              <a:rPr lang="en-US" altLang="zh-CN" sz="1800"/>
              <a:t>#include&lt;iostream&gt;</a:t>
            </a:r>
          </a:p>
          <a:p>
            <a:pPr algn="l">
              <a:lnSpc>
                <a:spcPct val="115000"/>
              </a:lnSpc>
            </a:pPr>
            <a:r>
              <a:rPr lang="en-US" altLang="zh-CN" sz="1800"/>
              <a:t>using namespace std ;</a:t>
            </a:r>
          </a:p>
          <a:p>
            <a:pPr algn="l">
              <a:lnSpc>
                <a:spcPct val="115000"/>
              </a:lnSpc>
            </a:pPr>
            <a:r>
              <a:rPr lang="en-US" altLang="zh-CN" sz="1800" b="1"/>
              <a:t>class B</a:t>
            </a:r>
          </a:p>
          <a:p>
            <a:pPr algn="l">
              <a:lnSpc>
                <a:spcPct val="115000"/>
              </a:lnSpc>
            </a:pPr>
            <a:r>
              <a:rPr lang="en-US" altLang="zh-CN" sz="1800"/>
              <a:t>{ public:</a:t>
            </a:r>
          </a:p>
          <a:p>
            <a:pPr algn="l">
              <a:lnSpc>
                <a:spcPct val="115000"/>
              </a:lnSpc>
            </a:pPr>
            <a:r>
              <a:rPr lang="en-US" altLang="zh-CN" sz="1800"/>
              <a:t>    </a:t>
            </a:r>
            <a:r>
              <a:rPr lang="en-US" altLang="zh-CN" sz="1800" b="1">
                <a:solidFill>
                  <a:srgbClr val="0000FF"/>
                </a:solidFill>
              </a:rPr>
              <a:t>static void Add() { i++ ; }</a:t>
            </a:r>
          </a:p>
          <a:p>
            <a:pPr algn="l">
              <a:lnSpc>
                <a:spcPct val="115000"/>
              </a:lnSpc>
            </a:pPr>
            <a:r>
              <a:rPr lang="en-US" altLang="zh-CN" sz="1800"/>
              <a:t>    </a:t>
            </a:r>
            <a:r>
              <a:rPr lang="en-US" altLang="zh-CN" sz="1800" b="1">
                <a:solidFill>
                  <a:srgbClr val="0000FF"/>
                </a:solidFill>
              </a:rPr>
              <a:t>static int i;</a:t>
            </a:r>
          </a:p>
          <a:p>
            <a:pPr algn="l">
              <a:lnSpc>
                <a:spcPct val="115000"/>
              </a:lnSpc>
            </a:pPr>
            <a:r>
              <a:rPr lang="en-US" altLang="zh-CN" sz="1800"/>
              <a:t>    void out() { cout&lt;&lt;"static i="&lt;&lt;i&lt;&lt;endl; }</a:t>
            </a:r>
          </a:p>
          <a:p>
            <a:pPr algn="l">
              <a:lnSpc>
                <a:spcPct val="115000"/>
              </a:lnSpc>
            </a:pPr>
            <a:r>
              <a:rPr lang="en-US" altLang="zh-CN" sz="1800"/>
              <a:t>};</a:t>
            </a:r>
          </a:p>
          <a:p>
            <a:pPr algn="l">
              <a:lnSpc>
                <a:spcPct val="115000"/>
              </a:lnSpc>
            </a:pPr>
            <a:r>
              <a:rPr lang="en-US" altLang="zh-CN" sz="1800" b="1">
                <a:solidFill>
                  <a:srgbClr val="0000FF"/>
                </a:solidFill>
              </a:rPr>
              <a:t>int B::i=0;</a:t>
            </a:r>
          </a:p>
          <a:p>
            <a:pPr algn="l">
              <a:lnSpc>
                <a:spcPct val="115000"/>
              </a:lnSpc>
            </a:pPr>
            <a:r>
              <a:rPr lang="en-US" altLang="zh-CN" sz="1800" b="1"/>
              <a:t>class D : private B</a:t>
            </a:r>
          </a:p>
          <a:p>
            <a:pPr algn="l">
              <a:lnSpc>
                <a:spcPct val="115000"/>
              </a:lnSpc>
            </a:pPr>
            <a:r>
              <a:rPr lang="en-US" altLang="zh-CN" sz="1800"/>
              <a:t>{ public:    </a:t>
            </a:r>
          </a:p>
          <a:p>
            <a:pPr algn="l">
              <a:lnSpc>
                <a:spcPct val="115000"/>
              </a:lnSpc>
            </a:pPr>
            <a:r>
              <a:rPr lang="en-US" altLang="zh-CN" sz="1800"/>
              <a:t>      void f() </a:t>
            </a:r>
          </a:p>
          <a:p>
            <a:pPr algn="l">
              <a:lnSpc>
                <a:spcPct val="115000"/>
              </a:lnSpc>
            </a:pPr>
            <a:r>
              <a:rPr lang="en-US" altLang="zh-CN" sz="1800"/>
              <a:t>       { i=5;</a:t>
            </a:r>
          </a:p>
          <a:p>
            <a:pPr algn="l">
              <a:lnSpc>
                <a:spcPct val="115000"/>
              </a:lnSpc>
            </a:pPr>
            <a:r>
              <a:rPr lang="en-US" altLang="zh-CN" sz="1800"/>
              <a:t>         Add();</a:t>
            </a:r>
          </a:p>
          <a:p>
            <a:pPr algn="l">
              <a:lnSpc>
                <a:spcPct val="115000"/>
              </a:lnSpc>
            </a:pPr>
            <a:r>
              <a:rPr lang="en-US" altLang="zh-CN" sz="1800"/>
              <a:t>         B::i++;</a:t>
            </a:r>
          </a:p>
          <a:p>
            <a:pPr algn="l">
              <a:lnSpc>
                <a:spcPct val="115000"/>
              </a:lnSpc>
            </a:pPr>
            <a:r>
              <a:rPr lang="en-US" altLang="zh-CN" sz="1800"/>
              <a:t>         B::Add();</a:t>
            </a:r>
          </a:p>
          <a:p>
            <a:pPr algn="l">
              <a:lnSpc>
                <a:spcPct val="115000"/>
              </a:lnSpc>
            </a:pPr>
            <a:r>
              <a:rPr lang="en-US" altLang="zh-CN" sz="1800"/>
              <a:t>       }</a:t>
            </a:r>
          </a:p>
          <a:p>
            <a:pPr algn="l">
              <a:lnSpc>
                <a:spcPct val="115000"/>
              </a:lnSpc>
            </a:pPr>
            <a:r>
              <a:rPr lang="en-US" altLang="zh-CN" sz="1800"/>
              <a:t>};</a:t>
            </a:r>
          </a:p>
        </p:txBody>
      </p:sp>
      <p:sp>
        <p:nvSpPr>
          <p:cNvPr id="646147" name="Rectangle 3"/>
          <p:cNvSpPr>
            <a:spLocks noChangeArrowheads="1"/>
          </p:cNvSpPr>
          <p:nvPr/>
        </p:nvSpPr>
        <p:spPr bwMode="auto">
          <a:xfrm>
            <a:off x="4293065" y="260350"/>
            <a:ext cx="4631396" cy="461665"/>
          </a:xfrm>
          <a:prstGeom prst="rect">
            <a:avLst/>
          </a:prstGeom>
          <a:noFill/>
          <a:ln w="9525">
            <a:noFill/>
            <a:miter lim="800000"/>
            <a:headEnd/>
            <a:tailEnd/>
          </a:ln>
          <a:effectLst/>
        </p:spPr>
        <p:txBody>
          <a:bodyPr wrap="none">
            <a:spAutoFit/>
          </a:bodyPr>
          <a:lstStyle/>
          <a:p>
            <a:r>
              <a:rPr lang="en-US" altLang="zh-CN" b="1" i="1" dirty="0">
                <a:solidFill>
                  <a:schemeClr val="folHlink"/>
                </a:solidFill>
              </a:rPr>
              <a:t>//</a:t>
            </a:r>
            <a:r>
              <a:rPr lang="zh-CN" altLang="en-US" b="1" i="1" dirty="0">
                <a:solidFill>
                  <a:schemeClr val="folHlink"/>
                </a:solidFill>
                <a:sym typeface="Symbol" pitchFamily="18" charset="2"/>
              </a:rPr>
              <a:t>例</a:t>
            </a:r>
            <a:r>
              <a:rPr lang="en-US" altLang="zh-CN" b="1" i="1" dirty="0">
                <a:solidFill>
                  <a:schemeClr val="folHlink"/>
                </a:solidFill>
                <a:sym typeface="Symbol" pitchFamily="18" charset="2"/>
              </a:rPr>
              <a:t>8-</a:t>
            </a:r>
            <a:r>
              <a:rPr lang="en-US" altLang="zh-CN" b="1" i="1" dirty="0">
                <a:solidFill>
                  <a:schemeClr val="folHlink"/>
                </a:solidFill>
              </a:rPr>
              <a:t>5  </a:t>
            </a:r>
            <a:r>
              <a:rPr lang="zh-CN" altLang="en-US" b="1" i="1" dirty="0">
                <a:solidFill>
                  <a:schemeClr val="folHlink"/>
                </a:solidFill>
              </a:rPr>
              <a:t>在派生类中访问静态成员</a:t>
            </a:r>
          </a:p>
        </p:txBody>
      </p:sp>
      <p:sp>
        <p:nvSpPr>
          <p:cNvPr id="646148" name="Rectangle 4"/>
          <p:cNvSpPr>
            <a:spLocks noChangeArrowheads="1"/>
          </p:cNvSpPr>
          <p:nvPr/>
        </p:nvSpPr>
        <p:spPr bwMode="auto">
          <a:xfrm>
            <a:off x="5334000" y="1223963"/>
            <a:ext cx="3505200" cy="4168775"/>
          </a:xfrm>
          <a:prstGeom prst="rect">
            <a:avLst/>
          </a:prstGeom>
          <a:noFill/>
          <a:ln w="9525">
            <a:noFill/>
            <a:miter lim="800000"/>
            <a:headEnd/>
            <a:tailEnd/>
          </a:ln>
          <a:effectLst/>
        </p:spPr>
        <p:txBody>
          <a:bodyPr>
            <a:spAutoFit/>
          </a:bodyPr>
          <a:lstStyle/>
          <a:p>
            <a:pPr algn="l">
              <a:lnSpc>
                <a:spcPct val="120000"/>
              </a:lnSpc>
              <a:spcBef>
                <a:spcPct val="50000"/>
              </a:spcBef>
            </a:pPr>
            <a:r>
              <a:rPr lang="en-US" altLang="zh-CN" sz="1800"/>
              <a:t>int main()</a:t>
            </a:r>
          </a:p>
          <a:p>
            <a:pPr algn="l">
              <a:lnSpc>
                <a:spcPct val="120000"/>
              </a:lnSpc>
              <a:spcBef>
                <a:spcPct val="50000"/>
              </a:spcBef>
            </a:pPr>
            <a:r>
              <a:rPr lang="en-US" altLang="zh-CN" sz="1800"/>
              <a:t>{ B x;  D y;</a:t>
            </a:r>
          </a:p>
          <a:p>
            <a:pPr algn="l">
              <a:lnSpc>
                <a:spcPct val="120000"/>
              </a:lnSpc>
              <a:spcBef>
                <a:spcPct val="50000"/>
              </a:spcBef>
            </a:pPr>
            <a:r>
              <a:rPr lang="en-US" altLang="zh-CN" sz="1800"/>
              <a:t>  x.Add();</a:t>
            </a:r>
          </a:p>
          <a:p>
            <a:pPr algn="l">
              <a:lnSpc>
                <a:spcPct val="120000"/>
              </a:lnSpc>
              <a:spcBef>
                <a:spcPct val="50000"/>
              </a:spcBef>
            </a:pPr>
            <a:r>
              <a:rPr lang="en-US" altLang="zh-CN" sz="1800"/>
              <a:t>  x.out();</a:t>
            </a:r>
          </a:p>
          <a:p>
            <a:pPr algn="l">
              <a:lnSpc>
                <a:spcPct val="120000"/>
              </a:lnSpc>
              <a:spcBef>
                <a:spcPct val="50000"/>
              </a:spcBef>
            </a:pPr>
            <a:r>
              <a:rPr lang="en-US" altLang="zh-CN" sz="1800"/>
              <a:t>  y.f();</a:t>
            </a:r>
          </a:p>
          <a:p>
            <a:pPr algn="l">
              <a:lnSpc>
                <a:spcPct val="120000"/>
              </a:lnSpc>
              <a:spcBef>
                <a:spcPct val="50000"/>
              </a:spcBef>
            </a:pPr>
            <a:r>
              <a:rPr lang="en-US" altLang="zh-CN" sz="1800"/>
              <a:t>  cout&lt;&lt;"static i="&lt;&lt;B::i&lt;&lt;endl;</a:t>
            </a:r>
          </a:p>
          <a:p>
            <a:pPr algn="l">
              <a:lnSpc>
                <a:spcPct val="120000"/>
              </a:lnSpc>
              <a:spcBef>
                <a:spcPct val="50000"/>
              </a:spcBef>
            </a:pPr>
            <a:r>
              <a:rPr lang="en-US" altLang="zh-CN" sz="1800"/>
              <a:t>  cout&lt;&lt;"static i="&lt;&lt;x.i&lt;&lt;endl;</a:t>
            </a:r>
          </a:p>
          <a:p>
            <a:pPr algn="l">
              <a:lnSpc>
                <a:spcPct val="120000"/>
              </a:lnSpc>
              <a:spcBef>
                <a:spcPct val="50000"/>
              </a:spcBef>
            </a:pPr>
            <a:r>
              <a:rPr lang="en-US" altLang="zh-CN" sz="1800"/>
              <a:t>  </a:t>
            </a:r>
            <a:r>
              <a:rPr lang="en-US" altLang="zh-CN" sz="1800">
                <a:solidFill>
                  <a:srgbClr val="006600"/>
                </a:solidFill>
              </a:rPr>
              <a:t>//cout&lt;&lt;"static i="&lt;&lt;y.i&lt;&lt;endl;</a:t>
            </a:r>
          </a:p>
          <a:p>
            <a:pPr algn="l">
              <a:lnSpc>
                <a:spcPct val="120000"/>
              </a:lnSpc>
              <a:spcBef>
                <a:spcPct val="50000"/>
              </a:spcBef>
            </a:pPr>
            <a:r>
              <a:rPr lang="en-US" altLang="zh-CN" sz="1800"/>
              <a:t>}</a:t>
            </a:r>
          </a:p>
        </p:txBody>
      </p:sp>
      <p:sp>
        <p:nvSpPr>
          <p:cNvPr id="646149" name="Rectangle 5"/>
          <p:cNvSpPr>
            <a:spLocks noChangeArrowheads="1"/>
          </p:cNvSpPr>
          <p:nvPr/>
        </p:nvSpPr>
        <p:spPr bwMode="auto">
          <a:xfrm>
            <a:off x="990600" y="4718050"/>
            <a:ext cx="903288" cy="366713"/>
          </a:xfrm>
          <a:prstGeom prst="rect">
            <a:avLst/>
          </a:prstGeom>
          <a:solidFill>
            <a:schemeClr val="hlink"/>
          </a:solidFill>
          <a:ln w="9525">
            <a:noFill/>
            <a:miter lim="800000"/>
            <a:headEnd/>
            <a:tailEnd/>
          </a:ln>
          <a:effectLst/>
        </p:spPr>
        <p:txBody>
          <a:bodyPr wrap="none">
            <a:spAutoFit/>
          </a:bodyPr>
          <a:lstStyle/>
          <a:p>
            <a:pPr algn="l">
              <a:lnSpc>
                <a:spcPct val="90000"/>
              </a:lnSpc>
            </a:pPr>
            <a:r>
              <a:rPr lang="en-US" altLang="zh-CN" sz="2000" b="1">
                <a:solidFill>
                  <a:srgbClr val="0000FF"/>
                </a:solidFill>
                <a:effectLst>
                  <a:outerShdw blurRad="38100" dist="38100" dir="2700000" algn="tl">
                    <a:srgbClr val="C0C0C0"/>
                  </a:outerShdw>
                </a:effectLst>
              </a:rPr>
              <a:t>Add();</a:t>
            </a:r>
          </a:p>
        </p:txBody>
      </p:sp>
      <p:sp>
        <p:nvSpPr>
          <p:cNvPr id="646150" name="AutoShape 6"/>
          <p:cNvSpPr>
            <a:spLocks/>
          </p:cNvSpPr>
          <p:nvPr/>
        </p:nvSpPr>
        <p:spPr bwMode="auto">
          <a:xfrm>
            <a:off x="3733800" y="2832100"/>
            <a:ext cx="3581400" cy="952500"/>
          </a:xfrm>
          <a:prstGeom prst="borderCallout2">
            <a:avLst>
              <a:gd name="adj1" fmla="val 12000"/>
              <a:gd name="adj2" fmla="val -2130"/>
              <a:gd name="adj3" fmla="val 12000"/>
              <a:gd name="adj4" fmla="val -13296"/>
              <a:gd name="adj5" fmla="val 192500"/>
              <a:gd name="adj6" fmla="val -49069"/>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40000"/>
              </a:lnSpc>
              <a:spcBef>
                <a:spcPct val="50000"/>
              </a:spcBef>
            </a:pPr>
            <a:r>
              <a:rPr lang="en-US" altLang="zh-CN" sz="1800" b="1"/>
              <a:t>Add()</a:t>
            </a:r>
            <a:r>
              <a:rPr lang="zh-CN" altLang="en-US" sz="1800" b="1"/>
              <a:t>是类</a:t>
            </a:r>
            <a:r>
              <a:rPr lang="en-US" altLang="zh-CN" sz="1800" b="1"/>
              <a:t>D</a:t>
            </a:r>
            <a:r>
              <a:rPr lang="zh-CN" altLang="en-US" sz="1800" b="1"/>
              <a:t>的私有静态成员函数类中可调用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646149"/>
                                        </p:tgtEl>
                                        <p:attrNameLst>
                                          <p:attrName>style.visibility</p:attrName>
                                        </p:attrNameLst>
                                      </p:cBhvr>
                                      <p:to>
                                        <p:strVal val="visible"/>
                                      </p:to>
                                    </p:set>
                                    <p:animEffect transition="in" filter="barn(outVertical)">
                                      <p:cBhvr>
                                        <p:cTn id="7" dur="500"/>
                                        <p:tgtEl>
                                          <p:spTgt spid="64614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646150"/>
                                        </p:tgtEl>
                                        <p:attrNameLst>
                                          <p:attrName>style.visibility</p:attrName>
                                        </p:attrNameLst>
                                      </p:cBhvr>
                                      <p:to>
                                        <p:strVal val="visible"/>
                                      </p:to>
                                    </p:set>
                                    <p:animEffect transition="in" filter="barn(outHorizontal)">
                                      <p:cBhvr>
                                        <p:cTn id="12" dur="500"/>
                                        <p:tgtEl>
                                          <p:spTgt spid="646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6149" grpId="0" animBg="1" autoUpdateAnimBg="0"/>
      <p:bldP spid="646150" grpId="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Text Box 2"/>
          <p:cNvSpPr txBox="1">
            <a:spLocks noChangeArrowheads="1"/>
          </p:cNvSpPr>
          <p:nvPr/>
        </p:nvSpPr>
        <p:spPr bwMode="auto">
          <a:xfrm>
            <a:off x="457200" y="549275"/>
            <a:ext cx="4572000" cy="5778500"/>
          </a:xfrm>
          <a:prstGeom prst="rect">
            <a:avLst/>
          </a:prstGeom>
          <a:noFill/>
          <a:ln w="38100">
            <a:noFill/>
            <a:miter lim="800000"/>
            <a:headEnd type="none" w="sm" len="med"/>
            <a:tailEnd/>
          </a:ln>
          <a:effectLst/>
        </p:spPr>
        <p:txBody>
          <a:bodyPr>
            <a:spAutoFit/>
          </a:bodyPr>
          <a:lstStyle/>
          <a:p>
            <a:pPr algn="l">
              <a:lnSpc>
                <a:spcPct val="115000"/>
              </a:lnSpc>
            </a:pPr>
            <a:r>
              <a:rPr lang="en-US" altLang="zh-CN" sz="1800"/>
              <a:t>#include&lt;iostream&gt;</a:t>
            </a:r>
          </a:p>
          <a:p>
            <a:pPr algn="l">
              <a:lnSpc>
                <a:spcPct val="115000"/>
              </a:lnSpc>
            </a:pPr>
            <a:r>
              <a:rPr lang="en-US" altLang="zh-CN" sz="1800"/>
              <a:t>using namespace std ;</a:t>
            </a:r>
          </a:p>
          <a:p>
            <a:pPr algn="l">
              <a:lnSpc>
                <a:spcPct val="115000"/>
              </a:lnSpc>
            </a:pPr>
            <a:r>
              <a:rPr lang="en-US" altLang="zh-CN" sz="1800" b="1"/>
              <a:t>class B</a:t>
            </a:r>
          </a:p>
          <a:p>
            <a:pPr algn="l">
              <a:lnSpc>
                <a:spcPct val="115000"/>
              </a:lnSpc>
            </a:pPr>
            <a:r>
              <a:rPr lang="en-US" altLang="zh-CN" sz="1800"/>
              <a:t>{ public:</a:t>
            </a:r>
          </a:p>
          <a:p>
            <a:pPr algn="l">
              <a:lnSpc>
                <a:spcPct val="115000"/>
              </a:lnSpc>
            </a:pPr>
            <a:r>
              <a:rPr lang="en-US" altLang="zh-CN" sz="1800"/>
              <a:t>    </a:t>
            </a:r>
            <a:r>
              <a:rPr lang="en-US" altLang="zh-CN" sz="1800" b="1">
                <a:solidFill>
                  <a:srgbClr val="0000FF"/>
                </a:solidFill>
              </a:rPr>
              <a:t>static void Add() { i++ ; }</a:t>
            </a:r>
          </a:p>
          <a:p>
            <a:pPr algn="l">
              <a:lnSpc>
                <a:spcPct val="115000"/>
              </a:lnSpc>
            </a:pPr>
            <a:r>
              <a:rPr lang="en-US" altLang="zh-CN" sz="1800"/>
              <a:t>    </a:t>
            </a:r>
            <a:r>
              <a:rPr lang="en-US" altLang="zh-CN" sz="1800" b="1">
                <a:solidFill>
                  <a:srgbClr val="0000FF"/>
                </a:solidFill>
              </a:rPr>
              <a:t>static int i;</a:t>
            </a:r>
          </a:p>
          <a:p>
            <a:pPr algn="l">
              <a:lnSpc>
                <a:spcPct val="115000"/>
              </a:lnSpc>
            </a:pPr>
            <a:r>
              <a:rPr lang="en-US" altLang="zh-CN" sz="1800"/>
              <a:t>    void out() { cout&lt;&lt;"static i="&lt;&lt;i&lt;&lt;endl; }</a:t>
            </a:r>
          </a:p>
          <a:p>
            <a:pPr algn="l">
              <a:lnSpc>
                <a:spcPct val="115000"/>
              </a:lnSpc>
            </a:pPr>
            <a:r>
              <a:rPr lang="en-US" altLang="zh-CN" sz="1800"/>
              <a:t>};</a:t>
            </a:r>
          </a:p>
          <a:p>
            <a:pPr algn="l">
              <a:lnSpc>
                <a:spcPct val="115000"/>
              </a:lnSpc>
            </a:pPr>
            <a:r>
              <a:rPr lang="en-US" altLang="zh-CN" sz="1800" b="1">
                <a:solidFill>
                  <a:srgbClr val="0000FF"/>
                </a:solidFill>
              </a:rPr>
              <a:t>int B::i=0;</a:t>
            </a:r>
          </a:p>
          <a:p>
            <a:pPr algn="l">
              <a:lnSpc>
                <a:spcPct val="115000"/>
              </a:lnSpc>
            </a:pPr>
            <a:r>
              <a:rPr lang="en-US" altLang="zh-CN" sz="1800" b="1"/>
              <a:t>class D : private B</a:t>
            </a:r>
          </a:p>
          <a:p>
            <a:pPr algn="l">
              <a:lnSpc>
                <a:spcPct val="115000"/>
              </a:lnSpc>
            </a:pPr>
            <a:r>
              <a:rPr lang="en-US" altLang="zh-CN" sz="1800"/>
              <a:t>{ public:    </a:t>
            </a:r>
          </a:p>
          <a:p>
            <a:pPr algn="l">
              <a:lnSpc>
                <a:spcPct val="115000"/>
              </a:lnSpc>
            </a:pPr>
            <a:r>
              <a:rPr lang="en-US" altLang="zh-CN" sz="1800"/>
              <a:t>      void f() </a:t>
            </a:r>
          </a:p>
          <a:p>
            <a:pPr algn="l">
              <a:lnSpc>
                <a:spcPct val="115000"/>
              </a:lnSpc>
            </a:pPr>
            <a:r>
              <a:rPr lang="en-US" altLang="zh-CN" sz="1800"/>
              <a:t>       { i=5;</a:t>
            </a:r>
          </a:p>
          <a:p>
            <a:pPr algn="l">
              <a:lnSpc>
                <a:spcPct val="115000"/>
              </a:lnSpc>
            </a:pPr>
            <a:r>
              <a:rPr lang="en-US" altLang="zh-CN" sz="1800"/>
              <a:t>         Add();</a:t>
            </a:r>
          </a:p>
          <a:p>
            <a:pPr algn="l">
              <a:lnSpc>
                <a:spcPct val="115000"/>
              </a:lnSpc>
            </a:pPr>
            <a:r>
              <a:rPr lang="en-US" altLang="zh-CN" sz="1800"/>
              <a:t>         B::i++;</a:t>
            </a:r>
          </a:p>
          <a:p>
            <a:pPr algn="l">
              <a:lnSpc>
                <a:spcPct val="115000"/>
              </a:lnSpc>
            </a:pPr>
            <a:r>
              <a:rPr lang="en-US" altLang="zh-CN" sz="1800"/>
              <a:t>         B::Add();</a:t>
            </a:r>
          </a:p>
          <a:p>
            <a:pPr algn="l">
              <a:lnSpc>
                <a:spcPct val="115000"/>
              </a:lnSpc>
            </a:pPr>
            <a:r>
              <a:rPr lang="en-US" altLang="zh-CN" sz="1800"/>
              <a:t>       }</a:t>
            </a:r>
          </a:p>
          <a:p>
            <a:pPr algn="l">
              <a:lnSpc>
                <a:spcPct val="115000"/>
              </a:lnSpc>
            </a:pPr>
            <a:r>
              <a:rPr lang="en-US" altLang="zh-CN" sz="1800"/>
              <a:t>};</a:t>
            </a:r>
          </a:p>
        </p:txBody>
      </p:sp>
      <p:sp>
        <p:nvSpPr>
          <p:cNvPr id="647171" name="Rectangle 3"/>
          <p:cNvSpPr>
            <a:spLocks noChangeArrowheads="1"/>
          </p:cNvSpPr>
          <p:nvPr/>
        </p:nvSpPr>
        <p:spPr bwMode="auto">
          <a:xfrm>
            <a:off x="4293065" y="260350"/>
            <a:ext cx="4631396" cy="461665"/>
          </a:xfrm>
          <a:prstGeom prst="rect">
            <a:avLst/>
          </a:prstGeom>
          <a:noFill/>
          <a:ln w="9525">
            <a:noFill/>
            <a:miter lim="800000"/>
            <a:headEnd/>
            <a:tailEnd/>
          </a:ln>
          <a:effectLst/>
        </p:spPr>
        <p:txBody>
          <a:bodyPr wrap="none">
            <a:spAutoFit/>
          </a:bodyPr>
          <a:lstStyle/>
          <a:p>
            <a:r>
              <a:rPr lang="en-US" altLang="zh-CN" b="1" i="1" dirty="0">
                <a:solidFill>
                  <a:schemeClr val="folHlink"/>
                </a:solidFill>
              </a:rPr>
              <a:t>//</a:t>
            </a:r>
            <a:r>
              <a:rPr lang="zh-CN" altLang="en-US" b="1" i="1" dirty="0">
                <a:solidFill>
                  <a:schemeClr val="folHlink"/>
                </a:solidFill>
                <a:sym typeface="Symbol" pitchFamily="18" charset="2"/>
              </a:rPr>
              <a:t>例</a:t>
            </a:r>
            <a:r>
              <a:rPr lang="en-US" altLang="zh-CN" b="1" i="1" dirty="0">
                <a:solidFill>
                  <a:schemeClr val="folHlink"/>
                </a:solidFill>
                <a:sym typeface="Symbol" pitchFamily="18" charset="2"/>
              </a:rPr>
              <a:t>8-</a:t>
            </a:r>
            <a:r>
              <a:rPr lang="en-US" altLang="zh-CN" b="1" i="1" dirty="0">
                <a:solidFill>
                  <a:schemeClr val="folHlink"/>
                </a:solidFill>
              </a:rPr>
              <a:t>5  </a:t>
            </a:r>
            <a:r>
              <a:rPr lang="zh-CN" altLang="en-US" b="1" i="1" dirty="0">
                <a:solidFill>
                  <a:schemeClr val="folHlink"/>
                </a:solidFill>
              </a:rPr>
              <a:t>在派生类中访问静态成员</a:t>
            </a:r>
          </a:p>
        </p:txBody>
      </p:sp>
      <p:sp>
        <p:nvSpPr>
          <p:cNvPr id="647172" name="Rectangle 4"/>
          <p:cNvSpPr>
            <a:spLocks noChangeArrowheads="1"/>
          </p:cNvSpPr>
          <p:nvPr/>
        </p:nvSpPr>
        <p:spPr bwMode="auto">
          <a:xfrm>
            <a:off x="5334000" y="1223963"/>
            <a:ext cx="3505200" cy="4168775"/>
          </a:xfrm>
          <a:prstGeom prst="rect">
            <a:avLst/>
          </a:prstGeom>
          <a:noFill/>
          <a:ln w="9525">
            <a:noFill/>
            <a:miter lim="800000"/>
            <a:headEnd/>
            <a:tailEnd/>
          </a:ln>
          <a:effectLst/>
        </p:spPr>
        <p:txBody>
          <a:bodyPr>
            <a:spAutoFit/>
          </a:bodyPr>
          <a:lstStyle/>
          <a:p>
            <a:pPr algn="l">
              <a:lnSpc>
                <a:spcPct val="120000"/>
              </a:lnSpc>
              <a:spcBef>
                <a:spcPct val="50000"/>
              </a:spcBef>
            </a:pPr>
            <a:r>
              <a:rPr lang="en-US" altLang="zh-CN" sz="1800"/>
              <a:t>int main()</a:t>
            </a:r>
          </a:p>
          <a:p>
            <a:pPr algn="l">
              <a:lnSpc>
                <a:spcPct val="120000"/>
              </a:lnSpc>
              <a:spcBef>
                <a:spcPct val="50000"/>
              </a:spcBef>
            </a:pPr>
            <a:r>
              <a:rPr lang="en-US" altLang="zh-CN" sz="1800"/>
              <a:t>{ B x;  D y;</a:t>
            </a:r>
          </a:p>
          <a:p>
            <a:pPr algn="l">
              <a:lnSpc>
                <a:spcPct val="120000"/>
              </a:lnSpc>
              <a:spcBef>
                <a:spcPct val="50000"/>
              </a:spcBef>
            </a:pPr>
            <a:r>
              <a:rPr lang="en-US" altLang="zh-CN" sz="1800"/>
              <a:t>  x.Add();</a:t>
            </a:r>
          </a:p>
          <a:p>
            <a:pPr algn="l">
              <a:lnSpc>
                <a:spcPct val="120000"/>
              </a:lnSpc>
              <a:spcBef>
                <a:spcPct val="50000"/>
              </a:spcBef>
            </a:pPr>
            <a:r>
              <a:rPr lang="en-US" altLang="zh-CN" sz="1800"/>
              <a:t>  x.out();</a:t>
            </a:r>
          </a:p>
          <a:p>
            <a:pPr algn="l">
              <a:lnSpc>
                <a:spcPct val="120000"/>
              </a:lnSpc>
              <a:spcBef>
                <a:spcPct val="50000"/>
              </a:spcBef>
            </a:pPr>
            <a:r>
              <a:rPr lang="en-US" altLang="zh-CN" sz="1800"/>
              <a:t>  y.f();</a:t>
            </a:r>
          </a:p>
          <a:p>
            <a:pPr algn="l">
              <a:lnSpc>
                <a:spcPct val="120000"/>
              </a:lnSpc>
              <a:spcBef>
                <a:spcPct val="50000"/>
              </a:spcBef>
            </a:pPr>
            <a:r>
              <a:rPr lang="en-US" altLang="zh-CN" sz="1800"/>
              <a:t>  cout&lt;&lt;"static i="&lt;&lt;B::i&lt;&lt;endl;</a:t>
            </a:r>
          </a:p>
          <a:p>
            <a:pPr algn="l">
              <a:lnSpc>
                <a:spcPct val="120000"/>
              </a:lnSpc>
              <a:spcBef>
                <a:spcPct val="50000"/>
              </a:spcBef>
            </a:pPr>
            <a:r>
              <a:rPr lang="en-US" altLang="zh-CN" sz="1800"/>
              <a:t>  cout&lt;&lt;"static i="&lt;&lt;x.i&lt;&lt;endl;</a:t>
            </a:r>
          </a:p>
          <a:p>
            <a:pPr algn="l">
              <a:lnSpc>
                <a:spcPct val="120000"/>
              </a:lnSpc>
              <a:spcBef>
                <a:spcPct val="50000"/>
              </a:spcBef>
            </a:pPr>
            <a:r>
              <a:rPr lang="en-US" altLang="zh-CN" sz="1800"/>
              <a:t>  </a:t>
            </a:r>
            <a:r>
              <a:rPr lang="en-US" altLang="zh-CN" sz="1800">
                <a:solidFill>
                  <a:srgbClr val="006600"/>
                </a:solidFill>
              </a:rPr>
              <a:t>//cout&lt;&lt;"static i="&lt;&lt;y.i&lt;&lt;endl;</a:t>
            </a:r>
          </a:p>
          <a:p>
            <a:pPr algn="l">
              <a:lnSpc>
                <a:spcPct val="120000"/>
              </a:lnSpc>
              <a:spcBef>
                <a:spcPct val="50000"/>
              </a:spcBef>
            </a:pPr>
            <a:r>
              <a:rPr lang="en-US" altLang="zh-CN" sz="1800"/>
              <a:t>}</a:t>
            </a:r>
          </a:p>
        </p:txBody>
      </p:sp>
      <p:sp>
        <p:nvSpPr>
          <p:cNvPr id="647173" name="Rectangle 5"/>
          <p:cNvSpPr>
            <a:spLocks noChangeArrowheads="1"/>
          </p:cNvSpPr>
          <p:nvPr/>
        </p:nvSpPr>
        <p:spPr bwMode="auto">
          <a:xfrm>
            <a:off x="968375" y="5013325"/>
            <a:ext cx="1241425" cy="701675"/>
          </a:xfrm>
          <a:prstGeom prst="rect">
            <a:avLst/>
          </a:prstGeom>
          <a:solidFill>
            <a:schemeClr val="hlink"/>
          </a:solidFill>
          <a:ln w="9525">
            <a:noFill/>
            <a:miter lim="800000"/>
            <a:headEnd/>
            <a:tailEnd/>
          </a:ln>
          <a:effectLst/>
        </p:spPr>
        <p:txBody>
          <a:bodyPr wrap="none">
            <a:spAutoFit/>
          </a:bodyPr>
          <a:lstStyle/>
          <a:p>
            <a:pPr algn="l"/>
            <a:r>
              <a:rPr lang="en-US" altLang="zh-CN" sz="2000" b="1">
                <a:solidFill>
                  <a:srgbClr val="0000FF"/>
                </a:solidFill>
                <a:effectLst>
                  <a:outerShdw blurRad="38100" dist="38100" dir="2700000" algn="tl">
                    <a:srgbClr val="C0C0C0"/>
                  </a:outerShdw>
                </a:effectLst>
              </a:rPr>
              <a:t>B::i++;</a:t>
            </a:r>
          </a:p>
          <a:p>
            <a:pPr algn="l"/>
            <a:r>
              <a:rPr lang="en-US" altLang="zh-CN" sz="2000" b="1">
                <a:solidFill>
                  <a:srgbClr val="0000FF"/>
                </a:solidFill>
                <a:effectLst>
                  <a:outerShdw blurRad="38100" dist="38100" dir="2700000" algn="tl">
                    <a:srgbClr val="C0C0C0"/>
                  </a:outerShdw>
                </a:effectLst>
              </a:rPr>
              <a:t>B::Add();</a:t>
            </a:r>
          </a:p>
        </p:txBody>
      </p:sp>
      <p:sp>
        <p:nvSpPr>
          <p:cNvPr id="647174" name="AutoShape 6"/>
          <p:cNvSpPr>
            <a:spLocks/>
          </p:cNvSpPr>
          <p:nvPr/>
        </p:nvSpPr>
        <p:spPr bwMode="auto">
          <a:xfrm>
            <a:off x="3733800" y="3194050"/>
            <a:ext cx="2743200" cy="495300"/>
          </a:xfrm>
          <a:prstGeom prst="borderCallout2">
            <a:avLst>
              <a:gd name="adj1" fmla="val 23079"/>
              <a:gd name="adj2" fmla="val -2778"/>
              <a:gd name="adj3" fmla="val 23079"/>
              <a:gd name="adj4" fmla="val -17361"/>
              <a:gd name="adj5" fmla="val 370194"/>
              <a:gd name="adj6" fmla="val -64065"/>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40000"/>
              </a:lnSpc>
              <a:spcBef>
                <a:spcPct val="50000"/>
              </a:spcBef>
            </a:pPr>
            <a:r>
              <a:rPr lang="zh-CN" altLang="en-US" sz="1800" b="1"/>
              <a:t>访问</a:t>
            </a:r>
            <a:r>
              <a:rPr lang="en-US" altLang="zh-CN" sz="1800" b="1"/>
              <a:t>B</a:t>
            </a:r>
            <a:r>
              <a:rPr lang="zh-CN" altLang="en-US" sz="1800" b="1"/>
              <a:t>类的静态成员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7173"/>
                                        </p:tgtEl>
                                        <p:attrNameLst>
                                          <p:attrName>style.visibility</p:attrName>
                                        </p:attrNameLst>
                                      </p:cBhvr>
                                      <p:to>
                                        <p:strVal val="visible"/>
                                      </p:to>
                                    </p:set>
                                    <p:animEffect transition="in" filter="blinds(horizontal)">
                                      <p:cBhvr>
                                        <p:cTn id="7" dur="500"/>
                                        <p:tgtEl>
                                          <p:spTgt spid="64717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647174"/>
                                        </p:tgtEl>
                                        <p:attrNameLst>
                                          <p:attrName>style.visibility</p:attrName>
                                        </p:attrNameLst>
                                      </p:cBhvr>
                                      <p:to>
                                        <p:strVal val="visible"/>
                                      </p:to>
                                    </p:set>
                                    <p:animEffect transition="in" filter="barn(outHorizontal)">
                                      <p:cBhvr>
                                        <p:cTn id="12" dur="500"/>
                                        <p:tgtEl>
                                          <p:spTgt spid="647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7173" grpId="0" animBg="1" autoUpdateAnimBg="0"/>
      <p:bldP spid="647174" grpId="0" animBg="1"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Text Box 2"/>
          <p:cNvSpPr txBox="1">
            <a:spLocks noChangeArrowheads="1"/>
          </p:cNvSpPr>
          <p:nvPr/>
        </p:nvSpPr>
        <p:spPr bwMode="auto">
          <a:xfrm>
            <a:off x="457200" y="549275"/>
            <a:ext cx="4572000" cy="5778500"/>
          </a:xfrm>
          <a:prstGeom prst="rect">
            <a:avLst/>
          </a:prstGeom>
          <a:noFill/>
          <a:ln w="38100">
            <a:noFill/>
            <a:miter lim="800000"/>
            <a:headEnd type="none" w="sm" len="med"/>
            <a:tailEnd/>
          </a:ln>
          <a:effectLst/>
        </p:spPr>
        <p:txBody>
          <a:bodyPr>
            <a:spAutoFit/>
          </a:bodyPr>
          <a:lstStyle/>
          <a:p>
            <a:pPr algn="l">
              <a:lnSpc>
                <a:spcPct val="115000"/>
              </a:lnSpc>
            </a:pPr>
            <a:r>
              <a:rPr lang="en-US" altLang="zh-CN" sz="1800"/>
              <a:t>#include&lt;iostream&gt;</a:t>
            </a:r>
          </a:p>
          <a:p>
            <a:pPr algn="l">
              <a:lnSpc>
                <a:spcPct val="115000"/>
              </a:lnSpc>
            </a:pPr>
            <a:r>
              <a:rPr lang="en-US" altLang="zh-CN" sz="1800"/>
              <a:t>using namespace std ;</a:t>
            </a:r>
          </a:p>
          <a:p>
            <a:pPr algn="l">
              <a:lnSpc>
                <a:spcPct val="115000"/>
              </a:lnSpc>
            </a:pPr>
            <a:r>
              <a:rPr lang="en-US" altLang="zh-CN" sz="1800" b="1"/>
              <a:t>class B</a:t>
            </a:r>
          </a:p>
          <a:p>
            <a:pPr algn="l">
              <a:lnSpc>
                <a:spcPct val="115000"/>
              </a:lnSpc>
            </a:pPr>
            <a:r>
              <a:rPr lang="en-US" altLang="zh-CN" sz="1800"/>
              <a:t>{ public:</a:t>
            </a:r>
          </a:p>
          <a:p>
            <a:pPr algn="l">
              <a:lnSpc>
                <a:spcPct val="115000"/>
              </a:lnSpc>
            </a:pPr>
            <a:r>
              <a:rPr lang="en-US" altLang="zh-CN" sz="1800"/>
              <a:t>    </a:t>
            </a:r>
            <a:r>
              <a:rPr lang="en-US" altLang="zh-CN" sz="1800" b="1">
                <a:solidFill>
                  <a:srgbClr val="0000FF"/>
                </a:solidFill>
              </a:rPr>
              <a:t>static void Add() { i++ ; }</a:t>
            </a:r>
          </a:p>
          <a:p>
            <a:pPr algn="l">
              <a:lnSpc>
                <a:spcPct val="115000"/>
              </a:lnSpc>
            </a:pPr>
            <a:r>
              <a:rPr lang="en-US" altLang="zh-CN" sz="1800"/>
              <a:t>    </a:t>
            </a:r>
            <a:r>
              <a:rPr lang="en-US" altLang="zh-CN" sz="1800" b="1">
                <a:solidFill>
                  <a:srgbClr val="0000FF"/>
                </a:solidFill>
              </a:rPr>
              <a:t>static int i;</a:t>
            </a:r>
          </a:p>
          <a:p>
            <a:pPr algn="l">
              <a:lnSpc>
                <a:spcPct val="115000"/>
              </a:lnSpc>
            </a:pPr>
            <a:r>
              <a:rPr lang="en-US" altLang="zh-CN" sz="1800"/>
              <a:t>    void out() { cout&lt;&lt;"static i="&lt;&lt;i&lt;&lt;endl; }</a:t>
            </a:r>
          </a:p>
          <a:p>
            <a:pPr algn="l">
              <a:lnSpc>
                <a:spcPct val="115000"/>
              </a:lnSpc>
            </a:pPr>
            <a:r>
              <a:rPr lang="en-US" altLang="zh-CN" sz="1800"/>
              <a:t>};</a:t>
            </a:r>
          </a:p>
          <a:p>
            <a:pPr algn="l">
              <a:lnSpc>
                <a:spcPct val="115000"/>
              </a:lnSpc>
            </a:pPr>
            <a:r>
              <a:rPr lang="en-US" altLang="zh-CN" sz="1800" b="1">
                <a:solidFill>
                  <a:srgbClr val="0000FF"/>
                </a:solidFill>
              </a:rPr>
              <a:t>int B::i=0;</a:t>
            </a:r>
          </a:p>
          <a:p>
            <a:pPr algn="l">
              <a:lnSpc>
                <a:spcPct val="115000"/>
              </a:lnSpc>
            </a:pPr>
            <a:r>
              <a:rPr lang="en-US" altLang="zh-CN" sz="1800" b="1"/>
              <a:t>class D : private B</a:t>
            </a:r>
          </a:p>
          <a:p>
            <a:pPr algn="l">
              <a:lnSpc>
                <a:spcPct val="115000"/>
              </a:lnSpc>
            </a:pPr>
            <a:r>
              <a:rPr lang="en-US" altLang="zh-CN" sz="1800"/>
              <a:t>{ public:    </a:t>
            </a:r>
          </a:p>
          <a:p>
            <a:pPr algn="l">
              <a:lnSpc>
                <a:spcPct val="115000"/>
              </a:lnSpc>
            </a:pPr>
            <a:r>
              <a:rPr lang="en-US" altLang="zh-CN" sz="1800"/>
              <a:t>      void f() </a:t>
            </a:r>
          </a:p>
          <a:p>
            <a:pPr algn="l">
              <a:lnSpc>
                <a:spcPct val="115000"/>
              </a:lnSpc>
            </a:pPr>
            <a:r>
              <a:rPr lang="en-US" altLang="zh-CN" sz="1800"/>
              <a:t>       { i=5;</a:t>
            </a:r>
          </a:p>
          <a:p>
            <a:pPr algn="l">
              <a:lnSpc>
                <a:spcPct val="115000"/>
              </a:lnSpc>
            </a:pPr>
            <a:r>
              <a:rPr lang="en-US" altLang="zh-CN" sz="1800"/>
              <a:t>         Add();</a:t>
            </a:r>
          </a:p>
          <a:p>
            <a:pPr algn="l">
              <a:lnSpc>
                <a:spcPct val="115000"/>
              </a:lnSpc>
            </a:pPr>
            <a:r>
              <a:rPr lang="en-US" altLang="zh-CN" sz="1800"/>
              <a:t>         B::i++;</a:t>
            </a:r>
          </a:p>
          <a:p>
            <a:pPr algn="l">
              <a:lnSpc>
                <a:spcPct val="115000"/>
              </a:lnSpc>
            </a:pPr>
            <a:r>
              <a:rPr lang="en-US" altLang="zh-CN" sz="1800"/>
              <a:t>         B::Add();</a:t>
            </a:r>
          </a:p>
          <a:p>
            <a:pPr algn="l">
              <a:lnSpc>
                <a:spcPct val="115000"/>
              </a:lnSpc>
            </a:pPr>
            <a:r>
              <a:rPr lang="en-US" altLang="zh-CN" sz="1800"/>
              <a:t>       }</a:t>
            </a:r>
          </a:p>
          <a:p>
            <a:pPr algn="l">
              <a:lnSpc>
                <a:spcPct val="115000"/>
              </a:lnSpc>
            </a:pPr>
            <a:r>
              <a:rPr lang="en-US" altLang="zh-CN" sz="1800"/>
              <a:t>};</a:t>
            </a:r>
          </a:p>
        </p:txBody>
      </p:sp>
      <p:sp>
        <p:nvSpPr>
          <p:cNvPr id="648195" name="Rectangle 3"/>
          <p:cNvSpPr>
            <a:spLocks noChangeArrowheads="1"/>
          </p:cNvSpPr>
          <p:nvPr/>
        </p:nvSpPr>
        <p:spPr bwMode="auto">
          <a:xfrm>
            <a:off x="4293065" y="260350"/>
            <a:ext cx="4631396" cy="461665"/>
          </a:xfrm>
          <a:prstGeom prst="rect">
            <a:avLst/>
          </a:prstGeom>
          <a:noFill/>
          <a:ln w="9525">
            <a:noFill/>
            <a:miter lim="800000"/>
            <a:headEnd/>
            <a:tailEnd/>
          </a:ln>
          <a:effectLst/>
        </p:spPr>
        <p:txBody>
          <a:bodyPr wrap="none">
            <a:spAutoFit/>
          </a:bodyPr>
          <a:lstStyle/>
          <a:p>
            <a:r>
              <a:rPr lang="en-US" altLang="zh-CN" b="1" i="1" dirty="0">
                <a:solidFill>
                  <a:schemeClr val="folHlink"/>
                </a:solidFill>
              </a:rPr>
              <a:t>//</a:t>
            </a:r>
            <a:r>
              <a:rPr lang="zh-CN" altLang="en-US" b="1" i="1" dirty="0">
                <a:solidFill>
                  <a:schemeClr val="folHlink"/>
                </a:solidFill>
                <a:sym typeface="Symbol" pitchFamily="18" charset="2"/>
              </a:rPr>
              <a:t>例</a:t>
            </a:r>
            <a:r>
              <a:rPr lang="en-US" altLang="zh-CN" b="1" i="1" dirty="0">
                <a:solidFill>
                  <a:schemeClr val="folHlink"/>
                </a:solidFill>
                <a:sym typeface="Symbol" pitchFamily="18" charset="2"/>
              </a:rPr>
              <a:t>8-</a:t>
            </a:r>
            <a:r>
              <a:rPr lang="en-US" altLang="zh-CN" b="1" i="1" dirty="0">
                <a:solidFill>
                  <a:schemeClr val="folHlink"/>
                </a:solidFill>
              </a:rPr>
              <a:t>5  </a:t>
            </a:r>
            <a:r>
              <a:rPr lang="zh-CN" altLang="en-US" b="1" i="1" dirty="0">
                <a:solidFill>
                  <a:schemeClr val="folHlink"/>
                </a:solidFill>
              </a:rPr>
              <a:t>在派生类中访问静态成员</a:t>
            </a:r>
          </a:p>
        </p:txBody>
      </p:sp>
      <p:sp>
        <p:nvSpPr>
          <p:cNvPr id="648196" name="Rectangle 4"/>
          <p:cNvSpPr>
            <a:spLocks noChangeArrowheads="1"/>
          </p:cNvSpPr>
          <p:nvPr/>
        </p:nvSpPr>
        <p:spPr bwMode="auto">
          <a:xfrm>
            <a:off x="5334000" y="1223963"/>
            <a:ext cx="3505200" cy="4168775"/>
          </a:xfrm>
          <a:prstGeom prst="rect">
            <a:avLst/>
          </a:prstGeom>
          <a:noFill/>
          <a:ln w="9525">
            <a:noFill/>
            <a:miter lim="800000"/>
            <a:headEnd/>
            <a:tailEnd/>
          </a:ln>
          <a:effectLst/>
        </p:spPr>
        <p:txBody>
          <a:bodyPr>
            <a:spAutoFit/>
          </a:bodyPr>
          <a:lstStyle/>
          <a:p>
            <a:pPr algn="l">
              <a:lnSpc>
                <a:spcPct val="120000"/>
              </a:lnSpc>
              <a:spcBef>
                <a:spcPct val="50000"/>
              </a:spcBef>
            </a:pPr>
            <a:r>
              <a:rPr lang="en-US" altLang="zh-CN" sz="1800"/>
              <a:t>int main()</a:t>
            </a:r>
          </a:p>
          <a:p>
            <a:pPr algn="l">
              <a:lnSpc>
                <a:spcPct val="120000"/>
              </a:lnSpc>
              <a:spcBef>
                <a:spcPct val="50000"/>
              </a:spcBef>
            </a:pPr>
            <a:r>
              <a:rPr lang="en-US" altLang="zh-CN" sz="1800"/>
              <a:t>{ B x;  D y;</a:t>
            </a:r>
          </a:p>
          <a:p>
            <a:pPr algn="l">
              <a:lnSpc>
                <a:spcPct val="120000"/>
              </a:lnSpc>
              <a:spcBef>
                <a:spcPct val="50000"/>
              </a:spcBef>
            </a:pPr>
            <a:r>
              <a:rPr lang="en-US" altLang="zh-CN" sz="1800"/>
              <a:t>  x.Add();</a:t>
            </a:r>
          </a:p>
          <a:p>
            <a:pPr algn="l">
              <a:lnSpc>
                <a:spcPct val="120000"/>
              </a:lnSpc>
              <a:spcBef>
                <a:spcPct val="50000"/>
              </a:spcBef>
            </a:pPr>
            <a:r>
              <a:rPr lang="en-US" altLang="zh-CN" sz="1800"/>
              <a:t>  x.out();</a:t>
            </a:r>
          </a:p>
          <a:p>
            <a:pPr algn="l">
              <a:lnSpc>
                <a:spcPct val="120000"/>
              </a:lnSpc>
              <a:spcBef>
                <a:spcPct val="50000"/>
              </a:spcBef>
            </a:pPr>
            <a:r>
              <a:rPr lang="en-US" altLang="zh-CN" sz="1800"/>
              <a:t>  y.f();</a:t>
            </a:r>
          </a:p>
          <a:p>
            <a:pPr algn="l">
              <a:lnSpc>
                <a:spcPct val="120000"/>
              </a:lnSpc>
              <a:spcBef>
                <a:spcPct val="50000"/>
              </a:spcBef>
            </a:pPr>
            <a:r>
              <a:rPr lang="en-US" altLang="zh-CN" sz="1800"/>
              <a:t>  cout&lt;&lt;"static i="&lt;&lt;B::i&lt;&lt;endl;</a:t>
            </a:r>
          </a:p>
          <a:p>
            <a:pPr algn="l">
              <a:lnSpc>
                <a:spcPct val="120000"/>
              </a:lnSpc>
              <a:spcBef>
                <a:spcPct val="50000"/>
              </a:spcBef>
            </a:pPr>
            <a:r>
              <a:rPr lang="en-US" altLang="zh-CN" sz="1800"/>
              <a:t>  cout&lt;&lt;"static i="&lt;&lt;x.i&lt;&lt;endl;</a:t>
            </a:r>
          </a:p>
          <a:p>
            <a:pPr algn="l">
              <a:lnSpc>
                <a:spcPct val="120000"/>
              </a:lnSpc>
              <a:spcBef>
                <a:spcPct val="50000"/>
              </a:spcBef>
            </a:pPr>
            <a:r>
              <a:rPr lang="en-US" altLang="zh-CN" sz="1800"/>
              <a:t>  </a:t>
            </a:r>
            <a:r>
              <a:rPr lang="en-US" altLang="zh-CN" sz="1800">
                <a:solidFill>
                  <a:srgbClr val="006600"/>
                </a:solidFill>
              </a:rPr>
              <a:t>//cout&lt;&lt;"static i="&lt;&lt;y.i&lt;&lt;endl;</a:t>
            </a:r>
          </a:p>
          <a:p>
            <a:pPr algn="l">
              <a:lnSpc>
                <a:spcPct val="120000"/>
              </a:lnSpc>
              <a:spcBef>
                <a:spcPct val="50000"/>
              </a:spcBef>
            </a:pPr>
            <a:r>
              <a:rPr lang="en-US" altLang="zh-CN" sz="1800"/>
              <a:t>}</a:t>
            </a:r>
          </a:p>
        </p:txBody>
      </p:sp>
      <p:sp>
        <p:nvSpPr>
          <p:cNvPr id="648197" name="Rectangle 5"/>
          <p:cNvSpPr>
            <a:spLocks noChangeArrowheads="1"/>
          </p:cNvSpPr>
          <p:nvPr/>
        </p:nvSpPr>
        <p:spPr bwMode="auto">
          <a:xfrm>
            <a:off x="5427663" y="3613150"/>
            <a:ext cx="3487737" cy="396875"/>
          </a:xfrm>
          <a:prstGeom prst="rect">
            <a:avLst/>
          </a:prstGeom>
          <a:solidFill>
            <a:schemeClr val="hlink"/>
          </a:solidFill>
          <a:ln w="9525">
            <a:noFill/>
            <a:miter lim="800000"/>
            <a:headEnd/>
            <a:tailEnd/>
          </a:ln>
          <a:effectLst/>
        </p:spPr>
        <p:txBody>
          <a:bodyPr>
            <a:spAutoFit/>
          </a:bodyPr>
          <a:lstStyle/>
          <a:p>
            <a:pPr algn="l"/>
            <a:r>
              <a:rPr lang="en-US" altLang="zh-CN" sz="2000">
                <a:solidFill>
                  <a:srgbClr val="0000FF"/>
                </a:solidFill>
                <a:effectLst>
                  <a:outerShdw blurRad="38100" dist="38100" dir="2700000" algn="tl">
                    <a:srgbClr val="C0C0C0"/>
                  </a:outerShdw>
                </a:effectLst>
              </a:rPr>
              <a:t>cout&lt;&lt;"static i="&lt;&lt;</a:t>
            </a:r>
            <a:r>
              <a:rPr lang="en-US" altLang="zh-CN" sz="2000" b="1">
                <a:solidFill>
                  <a:srgbClr val="0000FF"/>
                </a:solidFill>
                <a:effectLst>
                  <a:outerShdw blurRad="38100" dist="38100" dir="2700000" algn="tl">
                    <a:srgbClr val="C0C0C0"/>
                  </a:outerShdw>
                </a:effectLst>
              </a:rPr>
              <a:t>B::i</a:t>
            </a:r>
            <a:r>
              <a:rPr lang="en-US" altLang="zh-CN" sz="2000">
                <a:solidFill>
                  <a:srgbClr val="0000FF"/>
                </a:solidFill>
                <a:effectLst>
                  <a:outerShdw blurRad="38100" dist="38100" dir="2700000" algn="tl">
                    <a:srgbClr val="C0C0C0"/>
                  </a:outerShdw>
                </a:effectLst>
              </a:rPr>
              <a:t>&lt;&lt;endl;</a:t>
            </a:r>
          </a:p>
        </p:txBody>
      </p:sp>
      <p:sp>
        <p:nvSpPr>
          <p:cNvPr id="648198" name="AutoShape 6"/>
          <p:cNvSpPr>
            <a:spLocks/>
          </p:cNvSpPr>
          <p:nvPr/>
        </p:nvSpPr>
        <p:spPr bwMode="auto">
          <a:xfrm>
            <a:off x="2590800" y="2012950"/>
            <a:ext cx="2743200" cy="495300"/>
          </a:xfrm>
          <a:prstGeom prst="borderCallout2">
            <a:avLst>
              <a:gd name="adj1" fmla="val 23079"/>
              <a:gd name="adj2" fmla="val 102778"/>
              <a:gd name="adj3" fmla="val 23079"/>
              <a:gd name="adj4" fmla="val 121472"/>
              <a:gd name="adj5" fmla="val 307370"/>
              <a:gd name="adj6" fmla="val 181426"/>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40000"/>
              </a:lnSpc>
              <a:spcBef>
                <a:spcPct val="50000"/>
              </a:spcBef>
            </a:pPr>
            <a:r>
              <a:rPr lang="zh-CN" altLang="en-US" sz="1800" b="1"/>
              <a:t>访问</a:t>
            </a:r>
            <a:r>
              <a:rPr lang="en-US" altLang="zh-CN" sz="1800" b="1"/>
              <a:t>B</a:t>
            </a:r>
            <a:r>
              <a:rPr lang="zh-CN" altLang="en-US" sz="1800" b="1"/>
              <a:t>类的静态数据成员</a:t>
            </a:r>
          </a:p>
        </p:txBody>
      </p:sp>
      <p:sp>
        <p:nvSpPr>
          <p:cNvPr id="648199" name="Oval 7"/>
          <p:cNvSpPr>
            <a:spLocks noChangeArrowheads="1"/>
          </p:cNvSpPr>
          <p:nvPr/>
        </p:nvSpPr>
        <p:spPr bwMode="auto">
          <a:xfrm>
            <a:off x="7467600" y="3536950"/>
            <a:ext cx="609600" cy="533400"/>
          </a:xfrm>
          <a:prstGeom prst="ellipse">
            <a:avLst/>
          </a:prstGeom>
          <a:noFill/>
          <a:ln w="19050">
            <a:solidFill>
              <a:srgbClr val="FF0000"/>
            </a:solidFill>
            <a:round/>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648197"/>
                                        </p:tgtEl>
                                        <p:attrNameLst>
                                          <p:attrName>style.visibility</p:attrName>
                                        </p:attrNameLst>
                                      </p:cBhvr>
                                      <p:to>
                                        <p:strVal val="visible"/>
                                      </p:to>
                                    </p:set>
                                    <p:animEffect transition="in" filter="blinds(vertical)">
                                      <p:cBhvr>
                                        <p:cTn id="7" dur="500"/>
                                        <p:tgtEl>
                                          <p:spTgt spid="64819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48199"/>
                                        </p:tgtEl>
                                        <p:attrNameLst>
                                          <p:attrName>style.visibility</p:attrName>
                                        </p:attrNameLst>
                                      </p:cBhvr>
                                      <p:to>
                                        <p:strVal val="visible"/>
                                      </p:to>
                                    </p:set>
                                    <p:animEffect transition="in" filter="box(out)">
                                      <p:cBhvr>
                                        <p:cTn id="12" dur="500"/>
                                        <p:tgtEl>
                                          <p:spTgt spid="64819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648198"/>
                                        </p:tgtEl>
                                        <p:attrNameLst>
                                          <p:attrName>style.visibility</p:attrName>
                                        </p:attrNameLst>
                                      </p:cBhvr>
                                      <p:to>
                                        <p:strVal val="visible"/>
                                      </p:to>
                                    </p:set>
                                    <p:animEffect transition="in" filter="barn(outHorizontal)">
                                      <p:cBhvr>
                                        <p:cTn id="17" dur="500"/>
                                        <p:tgtEl>
                                          <p:spTgt spid="64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8197" grpId="0" animBg="1" autoUpdateAnimBg="0"/>
      <p:bldP spid="648198" grpId="0" animBg="1" autoUpdateAnimBg="0"/>
      <p:bldP spid="648199"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Text Box 2"/>
          <p:cNvSpPr txBox="1">
            <a:spLocks noChangeArrowheads="1"/>
          </p:cNvSpPr>
          <p:nvPr/>
        </p:nvSpPr>
        <p:spPr bwMode="auto">
          <a:xfrm>
            <a:off x="457200" y="549275"/>
            <a:ext cx="4572000" cy="5778500"/>
          </a:xfrm>
          <a:prstGeom prst="rect">
            <a:avLst/>
          </a:prstGeom>
          <a:noFill/>
          <a:ln w="38100">
            <a:noFill/>
            <a:miter lim="800000"/>
            <a:headEnd type="none" w="sm" len="med"/>
            <a:tailEnd/>
          </a:ln>
          <a:effectLst/>
        </p:spPr>
        <p:txBody>
          <a:bodyPr>
            <a:spAutoFit/>
          </a:bodyPr>
          <a:lstStyle/>
          <a:p>
            <a:pPr algn="l">
              <a:lnSpc>
                <a:spcPct val="115000"/>
              </a:lnSpc>
            </a:pPr>
            <a:r>
              <a:rPr lang="en-US" altLang="zh-CN" sz="1800"/>
              <a:t>#include&lt;iostream&gt;</a:t>
            </a:r>
          </a:p>
          <a:p>
            <a:pPr algn="l">
              <a:lnSpc>
                <a:spcPct val="115000"/>
              </a:lnSpc>
            </a:pPr>
            <a:r>
              <a:rPr lang="en-US" altLang="zh-CN" sz="1800"/>
              <a:t>using namespace std ;</a:t>
            </a:r>
          </a:p>
          <a:p>
            <a:pPr algn="l">
              <a:lnSpc>
                <a:spcPct val="115000"/>
              </a:lnSpc>
            </a:pPr>
            <a:r>
              <a:rPr lang="en-US" altLang="zh-CN" sz="1800" b="1"/>
              <a:t>class B</a:t>
            </a:r>
          </a:p>
          <a:p>
            <a:pPr algn="l">
              <a:lnSpc>
                <a:spcPct val="115000"/>
              </a:lnSpc>
            </a:pPr>
            <a:r>
              <a:rPr lang="en-US" altLang="zh-CN" sz="1800"/>
              <a:t>{ public:</a:t>
            </a:r>
          </a:p>
          <a:p>
            <a:pPr algn="l">
              <a:lnSpc>
                <a:spcPct val="115000"/>
              </a:lnSpc>
            </a:pPr>
            <a:r>
              <a:rPr lang="en-US" altLang="zh-CN" sz="1800"/>
              <a:t>    </a:t>
            </a:r>
            <a:r>
              <a:rPr lang="en-US" altLang="zh-CN" sz="1800" b="1">
                <a:solidFill>
                  <a:srgbClr val="0000FF"/>
                </a:solidFill>
              </a:rPr>
              <a:t>static void Add() { i++ ; }</a:t>
            </a:r>
          </a:p>
          <a:p>
            <a:pPr algn="l">
              <a:lnSpc>
                <a:spcPct val="115000"/>
              </a:lnSpc>
            </a:pPr>
            <a:r>
              <a:rPr lang="en-US" altLang="zh-CN" sz="1800"/>
              <a:t>    </a:t>
            </a:r>
            <a:r>
              <a:rPr lang="en-US" altLang="zh-CN" sz="1800" b="1">
                <a:solidFill>
                  <a:srgbClr val="0000FF"/>
                </a:solidFill>
              </a:rPr>
              <a:t>static int i;</a:t>
            </a:r>
          </a:p>
          <a:p>
            <a:pPr algn="l">
              <a:lnSpc>
                <a:spcPct val="115000"/>
              </a:lnSpc>
            </a:pPr>
            <a:r>
              <a:rPr lang="en-US" altLang="zh-CN" sz="1800"/>
              <a:t>    void out() { cout&lt;&lt;"static i="&lt;&lt;i&lt;&lt;endl; }</a:t>
            </a:r>
          </a:p>
          <a:p>
            <a:pPr algn="l">
              <a:lnSpc>
                <a:spcPct val="115000"/>
              </a:lnSpc>
            </a:pPr>
            <a:r>
              <a:rPr lang="en-US" altLang="zh-CN" sz="1800"/>
              <a:t>};</a:t>
            </a:r>
          </a:p>
          <a:p>
            <a:pPr algn="l">
              <a:lnSpc>
                <a:spcPct val="115000"/>
              </a:lnSpc>
            </a:pPr>
            <a:r>
              <a:rPr lang="en-US" altLang="zh-CN" sz="1800" b="1">
                <a:solidFill>
                  <a:srgbClr val="0000FF"/>
                </a:solidFill>
              </a:rPr>
              <a:t>int B::i=0;</a:t>
            </a:r>
          </a:p>
          <a:p>
            <a:pPr algn="l">
              <a:lnSpc>
                <a:spcPct val="115000"/>
              </a:lnSpc>
            </a:pPr>
            <a:r>
              <a:rPr lang="en-US" altLang="zh-CN" sz="1800" b="1"/>
              <a:t>class D : private B</a:t>
            </a:r>
          </a:p>
          <a:p>
            <a:pPr algn="l">
              <a:lnSpc>
                <a:spcPct val="115000"/>
              </a:lnSpc>
            </a:pPr>
            <a:r>
              <a:rPr lang="en-US" altLang="zh-CN" sz="1800"/>
              <a:t>{ public:    </a:t>
            </a:r>
          </a:p>
          <a:p>
            <a:pPr algn="l">
              <a:lnSpc>
                <a:spcPct val="115000"/>
              </a:lnSpc>
            </a:pPr>
            <a:r>
              <a:rPr lang="en-US" altLang="zh-CN" sz="1800"/>
              <a:t>      void f() </a:t>
            </a:r>
          </a:p>
          <a:p>
            <a:pPr algn="l">
              <a:lnSpc>
                <a:spcPct val="115000"/>
              </a:lnSpc>
            </a:pPr>
            <a:r>
              <a:rPr lang="en-US" altLang="zh-CN" sz="1800"/>
              <a:t>       { i=5;</a:t>
            </a:r>
          </a:p>
          <a:p>
            <a:pPr algn="l">
              <a:lnSpc>
                <a:spcPct val="115000"/>
              </a:lnSpc>
            </a:pPr>
            <a:r>
              <a:rPr lang="en-US" altLang="zh-CN" sz="1800"/>
              <a:t>         Add();</a:t>
            </a:r>
          </a:p>
          <a:p>
            <a:pPr algn="l">
              <a:lnSpc>
                <a:spcPct val="115000"/>
              </a:lnSpc>
            </a:pPr>
            <a:r>
              <a:rPr lang="en-US" altLang="zh-CN" sz="1800"/>
              <a:t>         B::i++;</a:t>
            </a:r>
          </a:p>
          <a:p>
            <a:pPr algn="l">
              <a:lnSpc>
                <a:spcPct val="115000"/>
              </a:lnSpc>
            </a:pPr>
            <a:r>
              <a:rPr lang="en-US" altLang="zh-CN" sz="1800"/>
              <a:t>         B::Add();</a:t>
            </a:r>
          </a:p>
          <a:p>
            <a:pPr algn="l">
              <a:lnSpc>
                <a:spcPct val="115000"/>
              </a:lnSpc>
            </a:pPr>
            <a:r>
              <a:rPr lang="en-US" altLang="zh-CN" sz="1800"/>
              <a:t>       }</a:t>
            </a:r>
          </a:p>
          <a:p>
            <a:pPr algn="l">
              <a:lnSpc>
                <a:spcPct val="115000"/>
              </a:lnSpc>
            </a:pPr>
            <a:r>
              <a:rPr lang="en-US" altLang="zh-CN" sz="1800"/>
              <a:t>};</a:t>
            </a:r>
          </a:p>
        </p:txBody>
      </p:sp>
      <p:sp>
        <p:nvSpPr>
          <p:cNvPr id="649219" name="Rectangle 3"/>
          <p:cNvSpPr>
            <a:spLocks noChangeArrowheads="1"/>
          </p:cNvSpPr>
          <p:nvPr/>
        </p:nvSpPr>
        <p:spPr bwMode="auto">
          <a:xfrm>
            <a:off x="4293065" y="260350"/>
            <a:ext cx="4631396" cy="461665"/>
          </a:xfrm>
          <a:prstGeom prst="rect">
            <a:avLst/>
          </a:prstGeom>
          <a:noFill/>
          <a:ln w="9525">
            <a:noFill/>
            <a:miter lim="800000"/>
            <a:headEnd/>
            <a:tailEnd/>
          </a:ln>
          <a:effectLst/>
        </p:spPr>
        <p:txBody>
          <a:bodyPr wrap="none">
            <a:spAutoFit/>
          </a:bodyPr>
          <a:lstStyle/>
          <a:p>
            <a:r>
              <a:rPr lang="en-US" altLang="zh-CN" b="1" i="1" dirty="0">
                <a:solidFill>
                  <a:schemeClr val="folHlink"/>
                </a:solidFill>
              </a:rPr>
              <a:t>//</a:t>
            </a:r>
            <a:r>
              <a:rPr lang="zh-CN" altLang="en-US" b="1" i="1" dirty="0">
                <a:solidFill>
                  <a:schemeClr val="folHlink"/>
                </a:solidFill>
                <a:sym typeface="Symbol" pitchFamily="18" charset="2"/>
              </a:rPr>
              <a:t>例</a:t>
            </a:r>
            <a:r>
              <a:rPr lang="en-US" altLang="zh-CN" b="1" i="1" dirty="0">
                <a:solidFill>
                  <a:schemeClr val="folHlink"/>
                </a:solidFill>
                <a:sym typeface="Symbol" pitchFamily="18" charset="2"/>
              </a:rPr>
              <a:t>8-</a:t>
            </a:r>
            <a:r>
              <a:rPr lang="en-US" altLang="zh-CN" b="1" i="1" dirty="0">
                <a:solidFill>
                  <a:schemeClr val="folHlink"/>
                </a:solidFill>
              </a:rPr>
              <a:t>5  </a:t>
            </a:r>
            <a:r>
              <a:rPr lang="zh-CN" altLang="en-US" b="1" i="1" dirty="0">
                <a:solidFill>
                  <a:schemeClr val="folHlink"/>
                </a:solidFill>
              </a:rPr>
              <a:t>在派生类中访问静态成员</a:t>
            </a:r>
          </a:p>
        </p:txBody>
      </p:sp>
      <p:sp>
        <p:nvSpPr>
          <p:cNvPr id="649220" name="Rectangle 4"/>
          <p:cNvSpPr>
            <a:spLocks noChangeArrowheads="1"/>
          </p:cNvSpPr>
          <p:nvPr/>
        </p:nvSpPr>
        <p:spPr bwMode="auto">
          <a:xfrm>
            <a:off x="5334000" y="1223963"/>
            <a:ext cx="3505200" cy="4168775"/>
          </a:xfrm>
          <a:prstGeom prst="rect">
            <a:avLst/>
          </a:prstGeom>
          <a:noFill/>
          <a:ln w="9525">
            <a:noFill/>
            <a:miter lim="800000"/>
            <a:headEnd/>
            <a:tailEnd/>
          </a:ln>
          <a:effectLst/>
        </p:spPr>
        <p:txBody>
          <a:bodyPr>
            <a:spAutoFit/>
          </a:bodyPr>
          <a:lstStyle/>
          <a:p>
            <a:pPr algn="l">
              <a:lnSpc>
                <a:spcPct val="120000"/>
              </a:lnSpc>
              <a:spcBef>
                <a:spcPct val="50000"/>
              </a:spcBef>
            </a:pPr>
            <a:r>
              <a:rPr lang="en-US" altLang="zh-CN" sz="1800"/>
              <a:t>int main()</a:t>
            </a:r>
          </a:p>
          <a:p>
            <a:pPr algn="l">
              <a:lnSpc>
                <a:spcPct val="120000"/>
              </a:lnSpc>
              <a:spcBef>
                <a:spcPct val="50000"/>
              </a:spcBef>
            </a:pPr>
            <a:r>
              <a:rPr lang="en-US" altLang="zh-CN" sz="1800"/>
              <a:t>{ B x;  D y;</a:t>
            </a:r>
          </a:p>
          <a:p>
            <a:pPr algn="l">
              <a:lnSpc>
                <a:spcPct val="120000"/>
              </a:lnSpc>
              <a:spcBef>
                <a:spcPct val="50000"/>
              </a:spcBef>
            </a:pPr>
            <a:r>
              <a:rPr lang="en-US" altLang="zh-CN" sz="1800"/>
              <a:t>  x.Add();</a:t>
            </a:r>
          </a:p>
          <a:p>
            <a:pPr algn="l">
              <a:lnSpc>
                <a:spcPct val="120000"/>
              </a:lnSpc>
              <a:spcBef>
                <a:spcPct val="50000"/>
              </a:spcBef>
            </a:pPr>
            <a:r>
              <a:rPr lang="en-US" altLang="zh-CN" sz="1800"/>
              <a:t>  x.out();</a:t>
            </a:r>
          </a:p>
          <a:p>
            <a:pPr algn="l">
              <a:lnSpc>
                <a:spcPct val="120000"/>
              </a:lnSpc>
              <a:spcBef>
                <a:spcPct val="50000"/>
              </a:spcBef>
            </a:pPr>
            <a:r>
              <a:rPr lang="en-US" altLang="zh-CN" sz="1800"/>
              <a:t>  y.f();</a:t>
            </a:r>
          </a:p>
          <a:p>
            <a:pPr algn="l">
              <a:lnSpc>
                <a:spcPct val="120000"/>
              </a:lnSpc>
              <a:spcBef>
                <a:spcPct val="50000"/>
              </a:spcBef>
            </a:pPr>
            <a:r>
              <a:rPr lang="en-US" altLang="zh-CN" sz="1800"/>
              <a:t>  cout&lt;&lt;"static i="&lt;&lt;B::i&lt;&lt;endl;</a:t>
            </a:r>
          </a:p>
          <a:p>
            <a:pPr algn="l">
              <a:lnSpc>
                <a:spcPct val="120000"/>
              </a:lnSpc>
              <a:spcBef>
                <a:spcPct val="50000"/>
              </a:spcBef>
            </a:pPr>
            <a:r>
              <a:rPr lang="en-US" altLang="zh-CN" sz="1800"/>
              <a:t>  cout&lt;&lt;"static i="&lt;&lt;x.i&lt;&lt;endl;</a:t>
            </a:r>
          </a:p>
          <a:p>
            <a:pPr algn="l">
              <a:lnSpc>
                <a:spcPct val="120000"/>
              </a:lnSpc>
              <a:spcBef>
                <a:spcPct val="50000"/>
              </a:spcBef>
            </a:pPr>
            <a:r>
              <a:rPr lang="en-US" altLang="zh-CN" sz="1800"/>
              <a:t>  </a:t>
            </a:r>
            <a:r>
              <a:rPr lang="en-US" altLang="zh-CN" sz="1800">
                <a:solidFill>
                  <a:srgbClr val="006600"/>
                </a:solidFill>
              </a:rPr>
              <a:t>//cout&lt;&lt;"static i="&lt;&lt;y.i&lt;&lt;endl;</a:t>
            </a:r>
          </a:p>
          <a:p>
            <a:pPr algn="l">
              <a:lnSpc>
                <a:spcPct val="120000"/>
              </a:lnSpc>
              <a:spcBef>
                <a:spcPct val="50000"/>
              </a:spcBef>
            </a:pPr>
            <a:r>
              <a:rPr lang="en-US" altLang="zh-CN" sz="1800"/>
              <a:t>}</a:t>
            </a:r>
          </a:p>
        </p:txBody>
      </p:sp>
      <p:sp>
        <p:nvSpPr>
          <p:cNvPr id="649221" name="Rectangle 5"/>
          <p:cNvSpPr>
            <a:spLocks noChangeArrowheads="1"/>
          </p:cNvSpPr>
          <p:nvPr/>
        </p:nvSpPr>
        <p:spPr bwMode="auto">
          <a:xfrm>
            <a:off x="5427663" y="4054475"/>
            <a:ext cx="3487737" cy="396875"/>
          </a:xfrm>
          <a:prstGeom prst="rect">
            <a:avLst/>
          </a:prstGeom>
          <a:solidFill>
            <a:schemeClr val="hlink"/>
          </a:solidFill>
          <a:ln w="9525">
            <a:noFill/>
            <a:miter lim="800000"/>
            <a:headEnd/>
            <a:tailEnd/>
          </a:ln>
          <a:effectLst/>
        </p:spPr>
        <p:txBody>
          <a:bodyPr>
            <a:spAutoFit/>
          </a:bodyPr>
          <a:lstStyle/>
          <a:p>
            <a:pPr algn="l">
              <a:spcBef>
                <a:spcPct val="50000"/>
              </a:spcBef>
            </a:pPr>
            <a:r>
              <a:rPr lang="en-US" altLang="zh-CN" sz="2000">
                <a:solidFill>
                  <a:srgbClr val="0000FF"/>
                </a:solidFill>
                <a:effectLst>
                  <a:outerShdw blurRad="38100" dist="38100" dir="2700000" algn="tl">
                    <a:srgbClr val="C0C0C0"/>
                  </a:outerShdw>
                </a:effectLst>
              </a:rPr>
              <a:t>cout&lt;&lt;"static i="&lt;&lt;</a:t>
            </a:r>
            <a:r>
              <a:rPr lang="en-US" altLang="zh-CN" sz="2000" b="1">
                <a:solidFill>
                  <a:srgbClr val="0000FF"/>
                </a:solidFill>
                <a:effectLst>
                  <a:outerShdw blurRad="38100" dist="38100" dir="2700000" algn="tl">
                    <a:srgbClr val="C0C0C0"/>
                  </a:outerShdw>
                </a:effectLst>
              </a:rPr>
              <a:t>x.i</a:t>
            </a:r>
            <a:r>
              <a:rPr lang="en-US" altLang="zh-CN" sz="2000">
                <a:solidFill>
                  <a:srgbClr val="0000FF"/>
                </a:solidFill>
                <a:effectLst>
                  <a:outerShdw blurRad="38100" dist="38100" dir="2700000" algn="tl">
                    <a:srgbClr val="C0C0C0"/>
                  </a:outerShdw>
                </a:effectLst>
              </a:rPr>
              <a:t>&lt;&lt;endl;</a:t>
            </a:r>
          </a:p>
        </p:txBody>
      </p:sp>
      <p:sp>
        <p:nvSpPr>
          <p:cNvPr id="649222" name="AutoShape 6"/>
          <p:cNvSpPr>
            <a:spLocks/>
          </p:cNvSpPr>
          <p:nvPr/>
        </p:nvSpPr>
        <p:spPr bwMode="auto">
          <a:xfrm>
            <a:off x="3276600" y="2012950"/>
            <a:ext cx="2133600" cy="914400"/>
          </a:xfrm>
          <a:prstGeom prst="borderCallout2">
            <a:avLst>
              <a:gd name="adj1" fmla="val 12500"/>
              <a:gd name="adj2" fmla="val 103569"/>
              <a:gd name="adj3" fmla="val 12500"/>
              <a:gd name="adj4" fmla="val 127606"/>
              <a:gd name="adj5" fmla="val 228472"/>
              <a:gd name="adj6" fmla="val 204537"/>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40000"/>
              </a:lnSpc>
              <a:spcBef>
                <a:spcPct val="50000"/>
              </a:spcBef>
            </a:pPr>
            <a:r>
              <a:rPr lang="zh-CN" altLang="en-US" sz="1800" b="1"/>
              <a:t>通过</a:t>
            </a:r>
            <a:r>
              <a:rPr lang="en-US" altLang="zh-CN" sz="1800" b="1"/>
              <a:t>B</a:t>
            </a:r>
            <a:r>
              <a:rPr lang="zh-CN" altLang="en-US" sz="1800" b="1"/>
              <a:t>类对象访问静态数据成员</a:t>
            </a:r>
          </a:p>
        </p:txBody>
      </p:sp>
      <p:sp>
        <p:nvSpPr>
          <p:cNvPr id="649223" name="Oval 7"/>
          <p:cNvSpPr>
            <a:spLocks noChangeArrowheads="1"/>
          </p:cNvSpPr>
          <p:nvPr/>
        </p:nvSpPr>
        <p:spPr bwMode="auto">
          <a:xfrm>
            <a:off x="7391400" y="3994150"/>
            <a:ext cx="609600" cy="533400"/>
          </a:xfrm>
          <a:prstGeom prst="ellipse">
            <a:avLst/>
          </a:prstGeom>
          <a:noFill/>
          <a:ln w="19050">
            <a:solidFill>
              <a:srgbClr val="FF0000"/>
            </a:solidFill>
            <a:round/>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649221"/>
                                        </p:tgtEl>
                                        <p:attrNameLst>
                                          <p:attrName>style.visibility</p:attrName>
                                        </p:attrNameLst>
                                      </p:cBhvr>
                                      <p:to>
                                        <p:strVal val="visible"/>
                                      </p:to>
                                    </p:set>
                                    <p:animEffect transition="in" filter="blinds(vertical)">
                                      <p:cBhvr>
                                        <p:cTn id="7" dur="500"/>
                                        <p:tgtEl>
                                          <p:spTgt spid="64922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49223"/>
                                        </p:tgtEl>
                                        <p:attrNameLst>
                                          <p:attrName>style.visibility</p:attrName>
                                        </p:attrNameLst>
                                      </p:cBhvr>
                                      <p:to>
                                        <p:strVal val="visible"/>
                                      </p:to>
                                    </p:set>
                                    <p:animEffect transition="in" filter="box(out)">
                                      <p:cBhvr>
                                        <p:cTn id="12" dur="500"/>
                                        <p:tgtEl>
                                          <p:spTgt spid="64922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649222"/>
                                        </p:tgtEl>
                                        <p:attrNameLst>
                                          <p:attrName>style.visibility</p:attrName>
                                        </p:attrNameLst>
                                      </p:cBhvr>
                                      <p:to>
                                        <p:strVal val="visible"/>
                                      </p:to>
                                    </p:set>
                                    <p:animEffect transition="in" filter="barn(outHorizontal)">
                                      <p:cBhvr>
                                        <p:cTn id="17" dur="500"/>
                                        <p:tgtEl>
                                          <p:spTgt spid="649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9221" grpId="0" animBg="1" autoUpdateAnimBg="0"/>
      <p:bldP spid="649222" grpId="0" animBg="1" autoUpdateAnimBg="0"/>
      <p:bldP spid="649223"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Text Box 2"/>
          <p:cNvSpPr txBox="1">
            <a:spLocks noChangeArrowheads="1"/>
          </p:cNvSpPr>
          <p:nvPr/>
        </p:nvSpPr>
        <p:spPr bwMode="auto">
          <a:xfrm>
            <a:off x="457200" y="549275"/>
            <a:ext cx="4572000" cy="5778500"/>
          </a:xfrm>
          <a:prstGeom prst="rect">
            <a:avLst/>
          </a:prstGeom>
          <a:noFill/>
          <a:ln w="38100">
            <a:noFill/>
            <a:miter lim="800000"/>
            <a:headEnd type="none" w="sm" len="med"/>
            <a:tailEnd/>
          </a:ln>
          <a:effectLst/>
        </p:spPr>
        <p:txBody>
          <a:bodyPr>
            <a:spAutoFit/>
          </a:bodyPr>
          <a:lstStyle/>
          <a:p>
            <a:pPr algn="l">
              <a:lnSpc>
                <a:spcPct val="115000"/>
              </a:lnSpc>
            </a:pPr>
            <a:r>
              <a:rPr lang="en-US" altLang="zh-CN" sz="1800"/>
              <a:t>#include&lt;iostream&gt;</a:t>
            </a:r>
          </a:p>
          <a:p>
            <a:pPr algn="l">
              <a:lnSpc>
                <a:spcPct val="115000"/>
              </a:lnSpc>
            </a:pPr>
            <a:r>
              <a:rPr lang="en-US" altLang="zh-CN" sz="1800"/>
              <a:t>using namespace std ;</a:t>
            </a:r>
          </a:p>
          <a:p>
            <a:pPr algn="l">
              <a:lnSpc>
                <a:spcPct val="115000"/>
              </a:lnSpc>
            </a:pPr>
            <a:r>
              <a:rPr lang="en-US" altLang="zh-CN" sz="1800" b="1"/>
              <a:t>class B</a:t>
            </a:r>
          </a:p>
          <a:p>
            <a:pPr algn="l">
              <a:lnSpc>
                <a:spcPct val="115000"/>
              </a:lnSpc>
            </a:pPr>
            <a:r>
              <a:rPr lang="en-US" altLang="zh-CN" sz="1800"/>
              <a:t>{ public:</a:t>
            </a:r>
          </a:p>
          <a:p>
            <a:pPr algn="l">
              <a:lnSpc>
                <a:spcPct val="115000"/>
              </a:lnSpc>
            </a:pPr>
            <a:r>
              <a:rPr lang="en-US" altLang="zh-CN" sz="1800"/>
              <a:t>    </a:t>
            </a:r>
            <a:r>
              <a:rPr lang="en-US" altLang="zh-CN" sz="1800" b="1">
                <a:solidFill>
                  <a:srgbClr val="0000FF"/>
                </a:solidFill>
              </a:rPr>
              <a:t>static void Add() { i++ ; }</a:t>
            </a:r>
          </a:p>
          <a:p>
            <a:pPr algn="l">
              <a:lnSpc>
                <a:spcPct val="115000"/>
              </a:lnSpc>
            </a:pPr>
            <a:r>
              <a:rPr lang="en-US" altLang="zh-CN" sz="1800"/>
              <a:t>    </a:t>
            </a:r>
            <a:r>
              <a:rPr lang="en-US" altLang="zh-CN" sz="1800" b="1">
                <a:solidFill>
                  <a:srgbClr val="0000FF"/>
                </a:solidFill>
              </a:rPr>
              <a:t>static int i;</a:t>
            </a:r>
          </a:p>
          <a:p>
            <a:pPr algn="l">
              <a:lnSpc>
                <a:spcPct val="115000"/>
              </a:lnSpc>
            </a:pPr>
            <a:r>
              <a:rPr lang="en-US" altLang="zh-CN" sz="1800"/>
              <a:t>    void out() { cout&lt;&lt;"static i="&lt;&lt;i&lt;&lt;endl; }</a:t>
            </a:r>
          </a:p>
          <a:p>
            <a:pPr algn="l">
              <a:lnSpc>
                <a:spcPct val="115000"/>
              </a:lnSpc>
            </a:pPr>
            <a:r>
              <a:rPr lang="en-US" altLang="zh-CN" sz="1800"/>
              <a:t>};</a:t>
            </a:r>
          </a:p>
          <a:p>
            <a:pPr algn="l">
              <a:lnSpc>
                <a:spcPct val="115000"/>
              </a:lnSpc>
            </a:pPr>
            <a:r>
              <a:rPr lang="en-US" altLang="zh-CN" sz="1800" b="1">
                <a:solidFill>
                  <a:srgbClr val="0000FF"/>
                </a:solidFill>
              </a:rPr>
              <a:t>int B::i=0;</a:t>
            </a:r>
          </a:p>
          <a:p>
            <a:pPr algn="l">
              <a:lnSpc>
                <a:spcPct val="115000"/>
              </a:lnSpc>
            </a:pPr>
            <a:r>
              <a:rPr lang="en-US" altLang="zh-CN" sz="1800" b="1"/>
              <a:t>class D : private B</a:t>
            </a:r>
          </a:p>
          <a:p>
            <a:pPr algn="l">
              <a:lnSpc>
                <a:spcPct val="115000"/>
              </a:lnSpc>
            </a:pPr>
            <a:r>
              <a:rPr lang="en-US" altLang="zh-CN" sz="1800"/>
              <a:t>{ public:    </a:t>
            </a:r>
          </a:p>
          <a:p>
            <a:pPr algn="l">
              <a:lnSpc>
                <a:spcPct val="115000"/>
              </a:lnSpc>
            </a:pPr>
            <a:r>
              <a:rPr lang="en-US" altLang="zh-CN" sz="1800"/>
              <a:t>      void f() </a:t>
            </a:r>
          </a:p>
          <a:p>
            <a:pPr algn="l">
              <a:lnSpc>
                <a:spcPct val="115000"/>
              </a:lnSpc>
            </a:pPr>
            <a:r>
              <a:rPr lang="en-US" altLang="zh-CN" sz="1800"/>
              <a:t>       { i=5;</a:t>
            </a:r>
          </a:p>
          <a:p>
            <a:pPr algn="l">
              <a:lnSpc>
                <a:spcPct val="115000"/>
              </a:lnSpc>
            </a:pPr>
            <a:r>
              <a:rPr lang="en-US" altLang="zh-CN" sz="1800"/>
              <a:t>         Add();</a:t>
            </a:r>
          </a:p>
          <a:p>
            <a:pPr algn="l">
              <a:lnSpc>
                <a:spcPct val="115000"/>
              </a:lnSpc>
            </a:pPr>
            <a:r>
              <a:rPr lang="en-US" altLang="zh-CN" sz="1800"/>
              <a:t>         B::i++;</a:t>
            </a:r>
          </a:p>
          <a:p>
            <a:pPr algn="l">
              <a:lnSpc>
                <a:spcPct val="115000"/>
              </a:lnSpc>
            </a:pPr>
            <a:r>
              <a:rPr lang="en-US" altLang="zh-CN" sz="1800"/>
              <a:t>         B::Add();</a:t>
            </a:r>
          </a:p>
          <a:p>
            <a:pPr algn="l">
              <a:lnSpc>
                <a:spcPct val="115000"/>
              </a:lnSpc>
            </a:pPr>
            <a:r>
              <a:rPr lang="en-US" altLang="zh-CN" sz="1800"/>
              <a:t>       }</a:t>
            </a:r>
          </a:p>
          <a:p>
            <a:pPr algn="l">
              <a:lnSpc>
                <a:spcPct val="115000"/>
              </a:lnSpc>
            </a:pPr>
            <a:r>
              <a:rPr lang="en-US" altLang="zh-CN" sz="1800"/>
              <a:t>};</a:t>
            </a:r>
          </a:p>
        </p:txBody>
      </p:sp>
      <p:sp>
        <p:nvSpPr>
          <p:cNvPr id="650243" name="Rectangle 3"/>
          <p:cNvSpPr>
            <a:spLocks noChangeArrowheads="1"/>
          </p:cNvSpPr>
          <p:nvPr/>
        </p:nvSpPr>
        <p:spPr bwMode="auto">
          <a:xfrm>
            <a:off x="4293065" y="260350"/>
            <a:ext cx="4631396" cy="461665"/>
          </a:xfrm>
          <a:prstGeom prst="rect">
            <a:avLst/>
          </a:prstGeom>
          <a:noFill/>
          <a:ln w="9525">
            <a:noFill/>
            <a:miter lim="800000"/>
            <a:headEnd/>
            <a:tailEnd/>
          </a:ln>
          <a:effectLst/>
        </p:spPr>
        <p:txBody>
          <a:bodyPr wrap="none">
            <a:spAutoFit/>
          </a:bodyPr>
          <a:lstStyle/>
          <a:p>
            <a:r>
              <a:rPr lang="en-US" altLang="zh-CN" b="1" i="1" dirty="0">
                <a:solidFill>
                  <a:schemeClr val="folHlink"/>
                </a:solidFill>
              </a:rPr>
              <a:t>//</a:t>
            </a:r>
            <a:r>
              <a:rPr lang="zh-CN" altLang="en-US" b="1" i="1" dirty="0">
                <a:solidFill>
                  <a:schemeClr val="folHlink"/>
                </a:solidFill>
                <a:sym typeface="Symbol" pitchFamily="18" charset="2"/>
              </a:rPr>
              <a:t>例</a:t>
            </a:r>
            <a:r>
              <a:rPr lang="en-US" altLang="zh-CN" b="1" i="1" dirty="0">
                <a:solidFill>
                  <a:schemeClr val="folHlink"/>
                </a:solidFill>
                <a:sym typeface="Symbol" pitchFamily="18" charset="2"/>
              </a:rPr>
              <a:t>8-</a:t>
            </a:r>
            <a:r>
              <a:rPr lang="en-US" altLang="zh-CN" b="1" i="1" dirty="0">
                <a:solidFill>
                  <a:schemeClr val="folHlink"/>
                </a:solidFill>
              </a:rPr>
              <a:t>5  </a:t>
            </a:r>
            <a:r>
              <a:rPr lang="zh-CN" altLang="en-US" b="1" i="1" dirty="0">
                <a:solidFill>
                  <a:schemeClr val="folHlink"/>
                </a:solidFill>
              </a:rPr>
              <a:t>在派生类中访问静态成员</a:t>
            </a:r>
          </a:p>
        </p:txBody>
      </p:sp>
      <p:sp>
        <p:nvSpPr>
          <p:cNvPr id="650244" name="Rectangle 4"/>
          <p:cNvSpPr>
            <a:spLocks noChangeArrowheads="1"/>
          </p:cNvSpPr>
          <p:nvPr/>
        </p:nvSpPr>
        <p:spPr bwMode="auto">
          <a:xfrm>
            <a:off x="5334000" y="1223963"/>
            <a:ext cx="3505200" cy="4168775"/>
          </a:xfrm>
          <a:prstGeom prst="rect">
            <a:avLst/>
          </a:prstGeom>
          <a:noFill/>
          <a:ln w="9525">
            <a:noFill/>
            <a:miter lim="800000"/>
            <a:headEnd/>
            <a:tailEnd/>
          </a:ln>
          <a:effectLst/>
        </p:spPr>
        <p:txBody>
          <a:bodyPr>
            <a:spAutoFit/>
          </a:bodyPr>
          <a:lstStyle/>
          <a:p>
            <a:pPr algn="l">
              <a:lnSpc>
                <a:spcPct val="120000"/>
              </a:lnSpc>
              <a:spcBef>
                <a:spcPct val="50000"/>
              </a:spcBef>
            </a:pPr>
            <a:r>
              <a:rPr lang="en-US" altLang="zh-CN" sz="1800"/>
              <a:t>int main()</a:t>
            </a:r>
          </a:p>
          <a:p>
            <a:pPr algn="l">
              <a:lnSpc>
                <a:spcPct val="120000"/>
              </a:lnSpc>
              <a:spcBef>
                <a:spcPct val="50000"/>
              </a:spcBef>
            </a:pPr>
            <a:r>
              <a:rPr lang="en-US" altLang="zh-CN" sz="1800"/>
              <a:t>{ B x;  </a:t>
            </a:r>
            <a:r>
              <a:rPr lang="en-US" altLang="zh-CN" sz="1800" b="1">
                <a:solidFill>
                  <a:srgbClr val="0000FF"/>
                </a:solidFill>
              </a:rPr>
              <a:t>D y</a:t>
            </a:r>
            <a:r>
              <a:rPr lang="en-US" altLang="zh-CN" sz="1800"/>
              <a:t>;</a:t>
            </a:r>
          </a:p>
          <a:p>
            <a:pPr algn="l">
              <a:lnSpc>
                <a:spcPct val="120000"/>
              </a:lnSpc>
              <a:spcBef>
                <a:spcPct val="50000"/>
              </a:spcBef>
            </a:pPr>
            <a:r>
              <a:rPr lang="en-US" altLang="zh-CN" sz="1800"/>
              <a:t>  x.Add();</a:t>
            </a:r>
          </a:p>
          <a:p>
            <a:pPr algn="l">
              <a:lnSpc>
                <a:spcPct val="120000"/>
              </a:lnSpc>
              <a:spcBef>
                <a:spcPct val="50000"/>
              </a:spcBef>
            </a:pPr>
            <a:r>
              <a:rPr lang="en-US" altLang="zh-CN" sz="1800"/>
              <a:t>  x.out();</a:t>
            </a:r>
          </a:p>
          <a:p>
            <a:pPr algn="l">
              <a:lnSpc>
                <a:spcPct val="120000"/>
              </a:lnSpc>
              <a:spcBef>
                <a:spcPct val="50000"/>
              </a:spcBef>
            </a:pPr>
            <a:r>
              <a:rPr lang="en-US" altLang="zh-CN" sz="1800"/>
              <a:t>  y.f();</a:t>
            </a:r>
          </a:p>
          <a:p>
            <a:pPr algn="l">
              <a:lnSpc>
                <a:spcPct val="120000"/>
              </a:lnSpc>
              <a:spcBef>
                <a:spcPct val="50000"/>
              </a:spcBef>
            </a:pPr>
            <a:r>
              <a:rPr lang="en-US" altLang="zh-CN" sz="1800"/>
              <a:t>  cout&lt;&lt;"static i="&lt;&lt;B::i&lt;&lt;endl;</a:t>
            </a:r>
          </a:p>
          <a:p>
            <a:pPr algn="l">
              <a:lnSpc>
                <a:spcPct val="120000"/>
              </a:lnSpc>
              <a:spcBef>
                <a:spcPct val="50000"/>
              </a:spcBef>
            </a:pPr>
            <a:r>
              <a:rPr lang="en-US" altLang="zh-CN" sz="1800"/>
              <a:t>  cout&lt;&lt;"static i="&lt;&lt;x.i&lt;&lt;endl;</a:t>
            </a:r>
          </a:p>
          <a:p>
            <a:pPr algn="l">
              <a:lnSpc>
                <a:spcPct val="120000"/>
              </a:lnSpc>
              <a:spcBef>
                <a:spcPct val="50000"/>
              </a:spcBef>
            </a:pPr>
            <a:r>
              <a:rPr lang="en-US" altLang="zh-CN" sz="1800"/>
              <a:t>  //cout&lt;&lt;"static i="&lt;&lt;y.i&lt;&lt;endl;</a:t>
            </a:r>
          </a:p>
          <a:p>
            <a:pPr algn="l">
              <a:lnSpc>
                <a:spcPct val="120000"/>
              </a:lnSpc>
              <a:spcBef>
                <a:spcPct val="50000"/>
              </a:spcBef>
            </a:pPr>
            <a:r>
              <a:rPr lang="en-US" altLang="zh-CN" sz="1800"/>
              <a:t>}</a:t>
            </a:r>
          </a:p>
        </p:txBody>
      </p:sp>
      <p:sp>
        <p:nvSpPr>
          <p:cNvPr id="650245" name="Rectangle 5"/>
          <p:cNvSpPr>
            <a:spLocks noChangeArrowheads="1"/>
          </p:cNvSpPr>
          <p:nvPr/>
        </p:nvSpPr>
        <p:spPr bwMode="auto">
          <a:xfrm>
            <a:off x="5427663" y="4541838"/>
            <a:ext cx="3716337" cy="396875"/>
          </a:xfrm>
          <a:prstGeom prst="rect">
            <a:avLst/>
          </a:prstGeom>
          <a:solidFill>
            <a:schemeClr val="hlink"/>
          </a:solidFill>
          <a:ln w="9525">
            <a:noFill/>
            <a:miter lim="800000"/>
            <a:headEnd/>
            <a:tailEnd/>
          </a:ln>
          <a:effectLst/>
        </p:spPr>
        <p:txBody>
          <a:bodyPr>
            <a:spAutoFit/>
          </a:bodyPr>
          <a:lstStyle/>
          <a:p>
            <a:pPr algn="l">
              <a:spcBef>
                <a:spcPct val="50000"/>
              </a:spcBef>
            </a:pPr>
            <a:r>
              <a:rPr lang="en-US" altLang="zh-CN" sz="2000" b="1" i="1">
                <a:solidFill>
                  <a:srgbClr val="006600"/>
                </a:solidFill>
                <a:effectLst>
                  <a:outerShdw blurRad="38100" dist="38100" dir="2700000" algn="tl">
                    <a:srgbClr val="C0C0C0"/>
                  </a:outerShdw>
                </a:effectLst>
              </a:rPr>
              <a:t>//cout&lt;&lt;"static i="&lt;&lt;y.i&lt;&lt;endl;</a:t>
            </a:r>
          </a:p>
        </p:txBody>
      </p:sp>
      <p:sp>
        <p:nvSpPr>
          <p:cNvPr id="650246" name="AutoShape 6"/>
          <p:cNvSpPr>
            <a:spLocks/>
          </p:cNvSpPr>
          <p:nvPr/>
        </p:nvSpPr>
        <p:spPr bwMode="auto">
          <a:xfrm>
            <a:off x="2843213" y="2393950"/>
            <a:ext cx="2566987" cy="1035050"/>
          </a:xfrm>
          <a:prstGeom prst="borderCallout2">
            <a:avLst>
              <a:gd name="adj1" fmla="val 11042"/>
              <a:gd name="adj2" fmla="val 102968"/>
              <a:gd name="adj3" fmla="val 11042"/>
              <a:gd name="adj4" fmla="val 122819"/>
              <a:gd name="adj5" fmla="val 192944"/>
              <a:gd name="adj6" fmla="val 186333"/>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40000"/>
              </a:lnSpc>
              <a:spcBef>
                <a:spcPct val="50000"/>
              </a:spcBef>
            </a:pPr>
            <a:r>
              <a:rPr lang="zh-CN" altLang="en-US" sz="2000" b="1" i="1">
                <a:solidFill>
                  <a:schemeClr val="accent2"/>
                </a:solidFill>
                <a:effectLst>
                  <a:outerShdw blurRad="38100" dist="38100" dir="2700000" algn="tl">
                    <a:srgbClr val="C0C0C0"/>
                  </a:outerShdw>
                </a:effectLst>
              </a:rPr>
              <a:t>错误，</a:t>
            </a:r>
            <a:r>
              <a:rPr lang="en-US" altLang="zh-CN" sz="2000" b="1" i="1">
                <a:solidFill>
                  <a:schemeClr val="accent2"/>
                </a:solidFill>
                <a:effectLst>
                  <a:outerShdw blurRad="38100" dist="38100" dir="2700000" algn="tl">
                    <a:srgbClr val="C0C0C0"/>
                  </a:outerShdw>
                </a:effectLst>
              </a:rPr>
              <a:t>i </a:t>
            </a:r>
            <a:r>
              <a:rPr lang="zh-CN" altLang="en-US" sz="2000" b="1" i="1">
                <a:solidFill>
                  <a:schemeClr val="accent2"/>
                </a:solidFill>
                <a:effectLst>
                  <a:outerShdw blurRad="38100" dist="38100" dir="2700000" algn="tl">
                    <a:srgbClr val="C0C0C0"/>
                  </a:outerShdw>
                </a:effectLst>
              </a:rPr>
              <a:t>是类</a:t>
            </a:r>
            <a:r>
              <a:rPr lang="en-US" altLang="zh-CN" sz="2000" b="1" i="1">
                <a:solidFill>
                  <a:schemeClr val="accent2"/>
                </a:solidFill>
                <a:effectLst>
                  <a:outerShdw blurRad="38100" dist="38100" dir="2700000" algn="tl">
                    <a:srgbClr val="C0C0C0"/>
                  </a:outerShdw>
                </a:effectLst>
              </a:rPr>
              <a:t>D</a:t>
            </a:r>
            <a:r>
              <a:rPr lang="zh-CN" altLang="en-US" sz="2000" b="1" i="1">
                <a:solidFill>
                  <a:schemeClr val="accent2"/>
                </a:solidFill>
                <a:effectLst>
                  <a:outerShdw blurRad="38100" dist="38100" dir="2700000" algn="tl">
                    <a:srgbClr val="C0C0C0"/>
                  </a:outerShdw>
                </a:effectLst>
              </a:rPr>
              <a:t>的私有静态数据成员</a:t>
            </a:r>
          </a:p>
        </p:txBody>
      </p:sp>
      <p:sp>
        <p:nvSpPr>
          <p:cNvPr id="650247" name="Oval 7"/>
          <p:cNvSpPr>
            <a:spLocks noChangeArrowheads="1"/>
          </p:cNvSpPr>
          <p:nvPr/>
        </p:nvSpPr>
        <p:spPr bwMode="auto">
          <a:xfrm>
            <a:off x="7620000" y="4451350"/>
            <a:ext cx="609600" cy="533400"/>
          </a:xfrm>
          <a:prstGeom prst="ellipse">
            <a:avLst/>
          </a:prstGeom>
          <a:noFill/>
          <a:ln w="19050">
            <a:solidFill>
              <a:srgbClr val="FF0000"/>
            </a:solidFill>
            <a:round/>
            <a:headEnd/>
            <a:tailEnd/>
          </a:ln>
          <a:effectLst/>
        </p:spPr>
        <p:txBody>
          <a:bodyPr wrap="none" anchor="ctr"/>
          <a:lstStyle/>
          <a:p>
            <a:endParaRPr lang="zh-CN" altLang="en-US"/>
          </a:p>
        </p:txBody>
      </p:sp>
      <p:sp>
        <p:nvSpPr>
          <p:cNvPr id="650248" name="Oval 8"/>
          <p:cNvSpPr>
            <a:spLocks noChangeArrowheads="1"/>
          </p:cNvSpPr>
          <p:nvPr/>
        </p:nvSpPr>
        <p:spPr bwMode="auto">
          <a:xfrm>
            <a:off x="5943600" y="1631950"/>
            <a:ext cx="609600" cy="533400"/>
          </a:xfrm>
          <a:prstGeom prst="ellipse">
            <a:avLst/>
          </a:prstGeom>
          <a:noFill/>
          <a:ln w="19050">
            <a:solidFill>
              <a:srgbClr val="FF0000"/>
            </a:solidFill>
            <a:round/>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650245"/>
                                        </p:tgtEl>
                                        <p:attrNameLst>
                                          <p:attrName>style.visibility</p:attrName>
                                        </p:attrNameLst>
                                      </p:cBhvr>
                                      <p:to>
                                        <p:strVal val="visible"/>
                                      </p:to>
                                    </p:set>
                                    <p:animEffect transition="in" filter="blinds(vertical)">
                                      <p:cBhvr>
                                        <p:cTn id="7" dur="500"/>
                                        <p:tgtEl>
                                          <p:spTgt spid="65024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50247"/>
                                        </p:tgtEl>
                                        <p:attrNameLst>
                                          <p:attrName>style.visibility</p:attrName>
                                        </p:attrNameLst>
                                      </p:cBhvr>
                                      <p:to>
                                        <p:strVal val="visible"/>
                                      </p:to>
                                    </p:set>
                                    <p:animEffect transition="in" filter="box(out)">
                                      <p:cBhvr>
                                        <p:cTn id="12" dur="500"/>
                                        <p:tgtEl>
                                          <p:spTgt spid="65024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650248"/>
                                        </p:tgtEl>
                                        <p:attrNameLst>
                                          <p:attrName>style.visibility</p:attrName>
                                        </p:attrNameLst>
                                      </p:cBhvr>
                                      <p:to>
                                        <p:strVal val="visible"/>
                                      </p:to>
                                    </p:set>
                                    <p:animEffect transition="in" filter="box(out)">
                                      <p:cBhvr>
                                        <p:cTn id="17" dur="500"/>
                                        <p:tgtEl>
                                          <p:spTgt spid="65024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650246"/>
                                        </p:tgtEl>
                                        <p:attrNameLst>
                                          <p:attrName>style.visibility</p:attrName>
                                        </p:attrNameLst>
                                      </p:cBhvr>
                                      <p:to>
                                        <p:strVal val="visible"/>
                                      </p:to>
                                    </p:set>
                                    <p:animEffect transition="in" filter="barn(outHorizontal)">
                                      <p:cBhvr>
                                        <p:cTn id="22" dur="500"/>
                                        <p:tgtEl>
                                          <p:spTgt spid="650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0245" grpId="0" animBg="1" autoUpdateAnimBg="0"/>
      <p:bldP spid="650246" grpId="0" animBg="1" autoUpdateAnimBg="0"/>
      <p:bldP spid="650247" grpId="0" animBg="1"/>
      <p:bldP spid="650248"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Text Box 2"/>
          <p:cNvSpPr txBox="1">
            <a:spLocks noChangeArrowheads="1"/>
          </p:cNvSpPr>
          <p:nvPr/>
        </p:nvSpPr>
        <p:spPr bwMode="auto">
          <a:xfrm>
            <a:off x="457200" y="549275"/>
            <a:ext cx="4572000" cy="5778500"/>
          </a:xfrm>
          <a:prstGeom prst="rect">
            <a:avLst/>
          </a:prstGeom>
          <a:noFill/>
          <a:ln w="38100">
            <a:noFill/>
            <a:miter lim="800000"/>
            <a:headEnd type="none" w="sm" len="med"/>
            <a:tailEnd/>
          </a:ln>
          <a:effectLst/>
        </p:spPr>
        <p:txBody>
          <a:bodyPr>
            <a:spAutoFit/>
          </a:bodyPr>
          <a:lstStyle/>
          <a:p>
            <a:pPr algn="l">
              <a:lnSpc>
                <a:spcPct val="115000"/>
              </a:lnSpc>
            </a:pPr>
            <a:r>
              <a:rPr lang="en-US" altLang="zh-CN" sz="1800"/>
              <a:t>#include&lt;iostream&gt;</a:t>
            </a:r>
          </a:p>
          <a:p>
            <a:pPr algn="l">
              <a:lnSpc>
                <a:spcPct val="115000"/>
              </a:lnSpc>
            </a:pPr>
            <a:r>
              <a:rPr lang="en-US" altLang="zh-CN" sz="1800"/>
              <a:t>using namespace std ;</a:t>
            </a:r>
          </a:p>
          <a:p>
            <a:pPr algn="l">
              <a:lnSpc>
                <a:spcPct val="115000"/>
              </a:lnSpc>
            </a:pPr>
            <a:r>
              <a:rPr lang="en-US" altLang="zh-CN" sz="1800"/>
              <a:t>class B</a:t>
            </a:r>
          </a:p>
          <a:p>
            <a:pPr algn="l">
              <a:lnSpc>
                <a:spcPct val="115000"/>
              </a:lnSpc>
            </a:pPr>
            <a:r>
              <a:rPr lang="en-US" altLang="zh-CN" sz="1800"/>
              <a:t>{ public:</a:t>
            </a:r>
          </a:p>
          <a:p>
            <a:pPr algn="l">
              <a:lnSpc>
                <a:spcPct val="115000"/>
              </a:lnSpc>
            </a:pPr>
            <a:r>
              <a:rPr lang="en-US" altLang="zh-CN" sz="1800"/>
              <a:t>    static void Add() { i++ ; }</a:t>
            </a:r>
          </a:p>
          <a:p>
            <a:pPr algn="l">
              <a:lnSpc>
                <a:spcPct val="115000"/>
              </a:lnSpc>
            </a:pPr>
            <a:r>
              <a:rPr lang="en-US" altLang="zh-CN" sz="1800"/>
              <a:t>    static int i;</a:t>
            </a:r>
          </a:p>
          <a:p>
            <a:pPr algn="l">
              <a:lnSpc>
                <a:spcPct val="115000"/>
              </a:lnSpc>
            </a:pPr>
            <a:r>
              <a:rPr lang="en-US" altLang="zh-CN" sz="1800"/>
              <a:t>    void out() { cout&lt;&lt;"static i="&lt;&lt;i&lt;&lt;endl; }</a:t>
            </a:r>
          </a:p>
          <a:p>
            <a:pPr algn="l">
              <a:lnSpc>
                <a:spcPct val="115000"/>
              </a:lnSpc>
            </a:pPr>
            <a:r>
              <a:rPr lang="en-US" altLang="zh-CN" sz="1800"/>
              <a:t>};</a:t>
            </a:r>
          </a:p>
          <a:p>
            <a:pPr algn="l">
              <a:lnSpc>
                <a:spcPct val="115000"/>
              </a:lnSpc>
            </a:pPr>
            <a:r>
              <a:rPr lang="en-US" altLang="zh-CN" sz="1800"/>
              <a:t>int B::i=0;</a:t>
            </a:r>
          </a:p>
          <a:p>
            <a:pPr algn="l">
              <a:lnSpc>
                <a:spcPct val="115000"/>
              </a:lnSpc>
            </a:pPr>
            <a:r>
              <a:rPr lang="en-US" altLang="zh-CN" sz="1800"/>
              <a:t>class D : private B</a:t>
            </a:r>
          </a:p>
          <a:p>
            <a:pPr algn="l">
              <a:lnSpc>
                <a:spcPct val="115000"/>
              </a:lnSpc>
            </a:pPr>
            <a:r>
              <a:rPr lang="en-US" altLang="zh-CN" sz="1800"/>
              <a:t>{ public:    </a:t>
            </a:r>
          </a:p>
          <a:p>
            <a:pPr algn="l">
              <a:lnSpc>
                <a:spcPct val="115000"/>
              </a:lnSpc>
            </a:pPr>
            <a:r>
              <a:rPr lang="en-US" altLang="zh-CN" sz="1800"/>
              <a:t>      void f() </a:t>
            </a:r>
          </a:p>
          <a:p>
            <a:pPr algn="l">
              <a:lnSpc>
                <a:spcPct val="115000"/>
              </a:lnSpc>
            </a:pPr>
            <a:r>
              <a:rPr lang="en-US" altLang="zh-CN" sz="1800"/>
              <a:t>       { i=5;</a:t>
            </a:r>
          </a:p>
          <a:p>
            <a:pPr algn="l">
              <a:lnSpc>
                <a:spcPct val="115000"/>
              </a:lnSpc>
            </a:pPr>
            <a:r>
              <a:rPr lang="en-US" altLang="zh-CN" sz="1800"/>
              <a:t>         Add();</a:t>
            </a:r>
          </a:p>
          <a:p>
            <a:pPr algn="l">
              <a:lnSpc>
                <a:spcPct val="115000"/>
              </a:lnSpc>
            </a:pPr>
            <a:r>
              <a:rPr lang="en-US" altLang="zh-CN" sz="1800"/>
              <a:t>         B::i++;</a:t>
            </a:r>
          </a:p>
          <a:p>
            <a:pPr algn="l">
              <a:lnSpc>
                <a:spcPct val="115000"/>
              </a:lnSpc>
            </a:pPr>
            <a:r>
              <a:rPr lang="en-US" altLang="zh-CN" sz="1800"/>
              <a:t>         B::Add();</a:t>
            </a:r>
          </a:p>
          <a:p>
            <a:pPr algn="l">
              <a:lnSpc>
                <a:spcPct val="115000"/>
              </a:lnSpc>
            </a:pPr>
            <a:r>
              <a:rPr lang="en-US" altLang="zh-CN" sz="1800"/>
              <a:t>       }</a:t>
            </a:r>
          </a:p>
          <a:p>
            <a:pPr algn="l">
              <a:lnSpc>
                <a:spcPct val="115000"/>
              </a:lnSpc>
            </a:pPr>
            <a:r>
              <a:rPr lang="en-US" altLang="zh-CN" sz="1800"/>
              <a:t>};</a:t>
            </a:r>
          </a:p>
        </p:txBody>
      </p:sp>
      <p:sp>
        <p:nvSpPr>
          <p:cNvPr id="651267" name="Rectangle 3"/>
          <p:cNvSpPr>
            <a:spLocks noChangeArrowheads="1"/>
          </p:cNvSpPr>
          <p:nvPr/>
        </p:nvSpPr>
        <p:spPr bwMode="auto">
          <a:xfrm>
            <a:off x="4293065" y="260350"/>
            <a:ext cx="4631396" cy="461665"/>
          </a:xfrm>
          <a:prstGeom prst="rect">
            <a:avLst/>
          </a:prstGeom>
          <a:noFill/>
          <a:ln w="9525">
            <a:noFill/>
            <a:miter lim="800000"/>
            <a:headEnd/>
            <a:tailEnd/>
          </a:ln>
          <a:effectLst/>
        </p:spPr>
        <p:txBody>
          <a:bodyPr wrap="none">
            <a:spAutoFit/>
          </a:bodyPr>
          <a:lstStyle/>
          <a:p>
            <a:r>
              <a:rPr lang="en-US" altLang="zh-CN" b="1" i="1" dirty="0">
                <a:solidFill>
                  <a:schemeClr val="folHlink"/>
                </a:solidFill>
              </a:rPr>
              <a:t>//</a:t>
            </a:r>
            <a:r>
              <a:rPr lang="zh-CN" altLang="en-US" b="1" i="1" dirty="0">
                <a:solidFill>
                  <a:schemeClr val="folHlink"/>
                </a:solidFill>
                <a:sym typeface="Symbol" pitchFamily="18" charset="2"/>
              </a:rPr>
              <a:t>例</a:t>
            </a:r>
            <a:r>
              <a:rPr lang="en-US" altLang="zh-CN" b="1" i="1" dirty="0">
                <a:solidFill>
                  <a:schemeClr val="folHlink"/>
                </a:solidFill>
                <a:sym typeface="Symbol" pitchFamily="18" charset="2"/>
              </a:rPr>
              <a:t>8-</a:t>
            </a:r>
            <a:r>
              <a:rPr lang="en-US" altLang="zh-CN" b="1" i="1" dirty="0">
                <a:solidFill>
                  <a:schemeClr val="folHlink"/>
                </a:solidFill>
              </a:rPr>
              <a:t>5  </a:t>
            </a:r>
            <a:r>
              <a:rPr lang="zh-CN" altLang="en-US" b="1" i="1" dirty="0">
                <a:solidFill>
                  <a:schemeClr val="folHlink"/>
                </a:solidFill>
              </a:rPr>
              <a:t>在派生类中访问静态成员</a:t>
            </a:r>
          </a:p>
        </p:txBody>
      </p:sp>
      <p:sp>
        <p:nvSpPr>
          <p:cNvPr id="651268" name="Rectangle 4"/>
          <p:cNvSpPr>
            <a:spLocks noChangeArrowheads="1"/>
          </p:cNvSpPr>
          <p:nvPr/>
        </p:nvSpPr>
        <p:spPr bwMode="auto">
          <a:xfrm>
            <a:off x="5334000" y="1223963"/>
            <a:ext cx="3505200" cy="4168775"/>
          </a:xfrm>
          <a:prstGeom prst="rect">
            <a:avLst/>
          </a:prstGeom>
          <a:noFill/>
          <a:ln w="9525">
            <a:noFill/>
            <a:miter lim="800000"/>
            <a:headEnd/>
            <a:tailEnd/>
          </a:ln>
          <a:effectLst/>
        </p:spPr>
        <p:txBody>
          <a:bodyPr>
            <a:spAutoFit/>
          </a:bodyPr>
          <a:lstStyle/>
          <a:p>
            <a:pPr algn="l">
              <a:lnSpc>
                <a:spcPct val="120000"/>
              </a:lnSpc>
              <a:spcBef>
                <a:spcPct val="50000"/>
              </a:spcBef>
            </a:pPr>
            <a:r>
              <a:rPr lang="en-US" altLang="zh-CN" sz="1800"/>
              <a:t>int main()</a:t>
            </a:r>
          </a:p>
          <a:p>
            <a:pPr algn="l">
              <a:lnSpc>
                <a:spcPct val="120000"/>
              </a:lnSpc>
              <a:spcBef>
                <a:spcPct val="50000"/>
              </a:spcBef>
            </a:pPr>
            <a:r>
              <a:rPr lang="en-US" altLang="zh-CN" sz="1800"/>
              <a:t>{ B x;  D y;</a:t>
            </a:r>
          </a:p>
          <a:p>
            <a:pPr algn="l">
              <a:lnSpc>
                <a:spcPct val="120000"/>
              </a:lnSpc>
              <a:spcBef>
                <a:spcPct val="50000"/>
              </a:spcBef>
            </a:pPr>
            <a:r>
              <a:rPr lang="en-US" altLang="zh-CN" sz="1800"/>
              <a:t>  x.Add();</a:t>
            </a:r>
          </a:p>
          <a:p>
            <a:pPr algn="l">
              <a:lnSpc>
                <a:spcPct val="120000"/>
              </a:lnSpc>
              <a:spcBef>
                <a:spcPct val="50000"/>
              </a:spcBef>
            </a:pPr>
            <a:r>
              <a:rPr lang="en-US" altLang="zh-CN" sz="1800"/>
              <a:t>  x.out();</a:t>
            </a:r>
          </a:p>
          <a:p>
            <a:pPr algn="l">
              <a:lnSpc>
                <a:spcPct val="120000"/>
              </a:lnSpc>
              <a:spcBef>
                <a:spcPct val="50000"/>
              </a:spcBef>
            </a:pPr>
            <a:r>
              <a:rPr lang="en-US" altLang="zh-CN" sz="1800"/>
              <a:t>  y.f();</a:t>
            </a:r>
          </a:p>
          <a:p>
            <a:pPr algn="l">
              <a:lnSpc>
                <a:spcPct val="120000"/>
              </a:lnSpc>
              <a:spcBef>
                <a:spcPct val="50000"/>
              </a:spcBef>
            </a:pPr>
            <a:r>
              <a:rPr lang="en-US" altLang="zh-CN" sz="1800"/>
              <a:t>  cout&lt;&lt;"static i="&lt;&lt;B::i&lt;&lt;endl;</a:t>
            </a:r>
          </a:p>
          <a:p>
            <a:pPr algn="l">
              <a:lnSpc>
                <a:spcPct val="120000"/>
              </a:lnSpc>
              <a:spcBef>
                <a:spcPct val="50000"/>
              </a:spcBef>
            </a:pPr>
            <a:r>
              <a:rPr lang="en-US" altLang="zh-CN" sz="1800"/>
              <a:t>  cout&lt;&lt;"static i="&lt;&lt;x.i&lt;&lt;endl;</a:t>
            </a:r>
          </a:p>
          <a:p>
            <a:pPr algn="l">
              <a:lnSpc>
                <a:spcPct val="120000"/>
              </a:lnSpc>
              <a:spcBef>
                <a:spcPct val="50000"/>
              </a:spcBef>
            </a:pPr>
            <a:r>
              <a:rPr lang="en-US" altLang="zh-CN" sz="1800">
                <a:solidFill>
                  <a:srgbClr val="006600"/>
                </a:solidFill>
              </a:rPr>
              <a:t>  //cout&lt;&lt;"static i="&lt;&lt;y.i&lt;&lt;endl;</a:t>
            </a:r>
          </a:p>
          <a:p>
            <a:pPr algn="l">
              <a:lnSpc>
                <a:spcPct val="120000"/>
              </a:lnSpc>
              <a:spcBef>
                <a:spcPct val="50000"/>
              </a:spcBef>
            </a:pPr>
            <a:r>
              <a:rPr lang="en-US" altLang="zh-CN" sz="1800"/>
              <a:t>}</a:t>
            </a:r>
          </a:p>
        </p:txBody>
      </p:sp>
      <p:pic>
        <p:nvPicPr>
          <p:cNvPr id="651276" name="Picture 12"/>
          <p:cNvPicPr>
            <a:picLocks noChangeAspect="1" noChangeArrowheads="1"/>
          </p:cNvPicPr>
          <p:nvPr/>
        </p:nvPicPr>
        <p:blipFill>
          <a:blip r:embed="rId2"/>
          <a:srcRect/>
          <a:stretch>
            <a:fillRect/>
          </a:stretch>
        </p:blipFill>
        <p:spPr bwMode="auto">
          <a:xfrm>
            <a:off x="2771775" y="4437063"/>
            <a:ext cx="3587750" cy="196056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51276"/>
                                        </p:tgtEl>
                                        <p:attrNameLst>
                                          <p:attrName>style.visibility</p:attrName>
                                        </p:attrNameLst>
                                      </p:cBhvr>
                                      <p:to>
                                        <p:strVal val="visible"/>
                                      </p:to>
                                    </p:set>
                                    <p:animEffect transition="in" filter="checkerboard(across)">
                                      <p:cBhvr>
                                        <p:cTn id="7" dur="500"/>
                                        <p:tgtEl>
                                          <p:spTgt spid="651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Text Box 2"/>
          <p:cNvSpPr txBox="1">
            <a:spLocks noChangeArrowheads="1"/>
          </p:cNvSpPr>
          <p:nvPr/>
        </p:nvSpPr>
        <p:spPr bwMode="auto">
          <a:xfrm>
            <a:off x="457200" y="549275"/>
            <a:ext cx="4572000" cy="5778500"/>
          </a:xfrm>
          <a:prstGeom prst="rect">
            <a:avLst/>
          </a:prstGeom>
          <a:noFill/>
          <a:ln w="38100">
            <a:noFill/>
            <a:miter lim="800000"/>
            <a:headEnd type="none" w="sm" len="med"/>
            <a:tailEnd/>
          </a:ln>
          <a:effectLst/>
        </p:spPr>
        <p:txBody>
          <a:bodyPr>
            <a:spAutoFit/>
          </a:bodyPr>
          <a:lstStyle/>
          <a:p>
            <a:pPr algn="l">
              <a:lnSpc>
                <a:spcPct val="115000"/>
              </a:lnSpc>
            </a:pPr>
            <a:r>
              <a:rPr lang="en-US" altLang="zh-CN" sz="1800"/>
              <a:t>#include&lt;iostream&gt;</a:t>
            </a:r>
          </a:p>
          <a:p>
            <a:pPr algn="l">
              <a:lnSpc>
                <a:spcPct val="115000"/>
              </a:lnSpc>
            </a:pPr>
            <a:r>
              <a:rPr lang="en-US" altLang="zh-CN" sz="1800"/>
              <a:t>using namespace std ;</a:t>
            </a:r>
          </a:p>
          <a:p>
            <a:pPr algn="l">
              <a:lnSpc>
                <a:spcPct val="115000"/>
              </a:lnSpc>
            </a:pPr>
            <a:r>
              <a:rPr lang="en-US" altLang="zh-CN" sz="1800"/>
              <a:t>class B</a:t>
            </a:r>
          </a:p>
          <a:p>
            <a:pPr algn="l">
              <a:lnSpc>
                <a:spcPct val="115000"/>
              </a:lnSpc>
            </a:pPr>
            <a:r>
              <a:rPr lang="en-US" altLang="zh-CN" sz="1800"/>
              <a:t>{ public:</a:t>
            </a:r>
          </a:p>
          <a:p>
            <a:pPr algn="l">
              <a:lnSpc>
                <a:spcPct val="115000"/>
              </a:lnSpc>
            </a:pPr>
            <a:r>
              <a:rPr lang="en-US" altLang="zh-CN" sz="1800"/>
              <a:t>    static void Add() { i++ ; }</a:t>
            </a:r>
          </a:p>
          <a:p>
            <a:pPr algn="l">
              <a:lnSpc>
                <a:spcPct val="115000"/>
              </a:lnSpc>
            </a:pPr>
            <a:r>
              <a:rPr lang="en-US" altLang="zh-CN" sz="1800"/>
              <a:t>    static int i;</a:t>
            </a:r>
          </a:p>
          <a:p>
            <a:pPr algn="l">
              <a:lnSpc>
                <a:spcPct val="115000"/>
              </a:lnSpc>
            </a:pPr>
            <a:r>
              <a:rPr lang="en-US" altLang="zh-CN" sz="1800"/>
              <a:t>    void out() { cout&lt;&lt;"static i="&lt;&lt;i&lt;&lt;endl; }</a:t>
            </a:r>
          </a:p>
          <a:p>
            <a:pPr algn="l">
              <a:lnSpc>
                <a:spcPct val="115000"/>
              </a:lnSpc>
            </a:pPr>
            <a:r>
              <a:rPr lang="en-US" altLang="zh-CN" sz="1800"/>
              <a:t>};</a:t>
            </a:r>
          </a:p>
          <a:p>
            <a:pPr algn="l">
              <a:lnSpc>
                <a:spcPct val="115000"/>
              </a:lnSpc>
            </a:pPr>
            <a:r>
              <a:rPr lang="en-US" altLang="zh-CN" sz="1800"/>
              <a:t>int B::i=0;</a:t>
            </a:r>
          </a:p>
          <a:p>
            <a:pPr algn="l">
              <a:lnSpc>
                <a:spcPct val="115000"/>
              </a:lnSpc>
            </a:pPr>
            <a:r>
              <a:rPr lang="en-US" altLang="zh-CN" sz="1800"/>
              <a:t>class D : private B</a:t>
            </a:r>
          </a:p>
          <a:p>
            <a:pPr algn="l">
              <a:lnSpc>
                <a:spcPct val="115000"/>
              </a:lnSpc>
            </a:pPr>
            <a:r>
              <a:rPr lang="en-US" altLang="zh-CN" sz="1800"/>
              <a:t>{ public:    </a:t>
            </a:r>
          </a:p>
          <a:p>
            <a:pPr algn="l">
              <a:lnSpc>
                <a:spcPct val="115000"/>
              </a:lnSpc>
            </a:pPr>
            <a:r>
              <a:rPr lang="en-US" altLang="zh-CN" sz="1800"/>
              <a:t>      void f(); </a:t>
            </a:r>
          </a:p>
          <a:p>
            <a:pPr algn="l">
              <a:lnSpc>
                <a:spcPct val="115000"/>
              </a:lnSpc>
            </a:pPr>
            <a:r>
              <a:rPr lang="en-US" altLang="zh-CN" sz="1800"/>
              <a:t>       { i=5;</a:t>
            </a:r>
          </a:p>
          <a:p>
            <a:pPr algn="l">
              <a:lnSpc>
                <a:spcPct val="115000"/>
              </a:lnSpc>
            </a:pPr>
            <a:r>
              <a:rPr lang="en-US" altLang="zh-CN" sz="1800"/>
              <a:t>         Add();</a:t>
            </a:r>
          </a:p>
          <a:p>
            <a:pPr algn="l">
              <a:lnSpc>
                <a:spcPct val="115000"/>
              </a:lnSpc>
            </a:pPr>
            <a:r>
              <a:rPr lang="en-US" altLang="zh-CN" sz="1800"/>
              <a:t>         B::i++;</a:t>
            </a:r>
          </a:p>
          <a:p>
            <a:pPr algn="l">
              <a:lnSpc>
                <a:spcPct val="115000"/>
              </a:lnSpc>
            </a:pPr>
            <a:r>
              <a:rPr lang="en-US" altLang="zh-CN" sz="1800"/>
              <a:t>         B::Add();</a:t>
            </a:r>
          </a:p>
          <a:p>
            <a:pPr algn="l">
              <a:lnSpc>
                <a:spcPct val="115000"/>
              </a:lnSpc>
            </a:pPr>
            <a:r>
              <a:rPr lang="en-US" altLang="zh-CN" sz="1800"/>
              <a:t>       }</a:t>
            </a:r>
          </a:p>
          <a:p>
            <a:pPr algn="l">
              <a:lnSpc>
                <a:spcPct val="115000"/>
              </a:lnSpc>
            </a:pPr>
            <a:r>
              <a:rPr lang="en-US" altLang="zh-CN" sz="1800"/>
              <a:t>};</a:t>
            </a:r>
          </a:p>
        </p:txBody>
      </p:sp>
      <p:sp>
        <p:nvSpPr>
          <p:cNvPr id="652291" name="Rectangle 3"/>
          <p:cNvSpPr>
            <a:spLocks noChangeArrowheads="1"/>
          </p:cNvSpPr>
          <p:nvPr/>
        </p:nvSpPr>
        <p:spPr bwMode="auto">
          <a:xfrm>
            <a:off x="4293065" y="260350"/>
            <a:ext cx="4631396" cy="461665"/>
          </a:xfrm>
          <a:prstGeom prst="rect">
            <a:avLst/>
          </a:prstGeom>
          <a:noFill/>
          <a:ln w="9525">
            <a:noFill/>
            <a:miter lim="800000"/>
            <a:headEnd/>
            <a:tailEnd/>
          </a:ln>
          <a:effectLst/>
        </p:spPr>
        <p:txBody>
          <a:bodyPr wrap="none">
            <a:spAutoFit/>
          </a:bodyPr>
          <a:lstStyle/>
          <a:p>
            <a:r>
              <a:rPr lang="en-US" altLang="zh-CN" b="1" i="1" dirty="0">
                <a:solidFill>
                  <a:schemeClr val="folHlink"/>
                </a:solidFill>
              </a:rPr>
              <a:t>//</a:t>
            </a:r>
            <a:r>
              <a:rPr lang="zh-CN" altLang="en-US" b="1" i="1" dirty="0">
                <a:solidFill>
                  <a:schemeClr val="folHlink"/>
                </a:solidFill>
                <a:sym typeface="Symbol" pitchFamily="18" charset="2"/>
              </a:rPr>
              <a:t>例</a:t>
            </a:r>
            <a:r>
              <a:rPr lang="en-US" altLang="zh-CN" b="1" i="1" dirty="0">
                <a:solidFill>
                  <a:schemeClr val="folHlink"/>
                </a:solidFill>
                <a:sym typeface="Symbol" pitchFamily="18" charset="2"/>
              </a:rPr>
              <a:t>8-</a:t>
            </a:r>
            <a:r>
              <a:rPr lang="en-US" altLang="zh-CN" b="1" i="1" dirty="0">
                <a:solidFill>
                  <a:schemeClr val="folHlink"/>
                </a:solidFill>
              </a:rPr>
              <a:t>5  </a:t>
            </a:r>
            <a:r>
              <a:rPr lang="zh-CN" altLang="en-US" b="1" i="1" dirty="0">
                <a:solidFill>
                  <a:schemeClr val="folHlink"/>
                </a:solidFill>
              </a:rPr>
              <a:t>在派生类中访问静态成员</a:t>
            </a:r>
          </a:p>
        </p:txBody>
      </p:sp>
      <p:sp>
        <p:nvSpPr>
          <p:cNvPr id="652292" name="Rectangle 4"/>
          <p:cNvSpPr>
            <a:spLocks noChangeArrowheads="1"/>
          </p:cNvSpPr>
          <p:nvPr/>
        </p:nvSpPr>
        <p:spPr bwMode="auto">
          <a:xfrm>
            <a:off x="5334000" y="1223963"/>
            <a:ext cx="3505200" cy="4168775"/>
          </a:xfrm>
          <a:prstGeom prst="rect">
            <a:avLst/>
          </a:prstGeom>
          <a:noFill/>
          <a:ln w="9525">
            <a:noFill/>
            <a:miter lim="800000"/>
            <a:headEnd/>
            <a:tailEnd/>
          </a:ln>
          <a:effectLst/>
        </p:spPr>
        <p:txBody>
          <a:bodyPr>
            <a:spAutoFit/>
          </a:bodyPr>
          <a:lstStyle/>
          <a:p>
            <a:pPr algn="l">
              <a:lnSpc>
                <a:spcPct val="120000"/>
              </a:lnSpc>
              <a:spcBef>
                <a:spcPct val="50000"/>
              </a:spcBef>
            </a:pPr>
            <a:r>
              <a:rPr lang="en-US" altLang="zh-CN" sz="1800"/>
              <a:t>int main()</a:t>
            </a:r>
          </a:p>
          <a:p>
            <a:pPr algn="l">
              <a:lnSpc>
                <a:spcPct val="120000"/>
              </a:lnSpc>
              <a:spcBef>
                <a:spcPct val="50000"/>
              </a:spcBef>
            </a:pPr>
            <a:r>
              <a:rPr lang="en-US" altLang="zh-CN" sz="1800"/>
              <a:t>{ B x;  D y;</a:t>
            </a:r>
          </a:p>
          <a:p>
            <a:pPr algn="l">
              <a:lnSpc>
                <a:spcPct val="120000"/>
              </a:lnSpc>
              <a:spcBef>
                <a:spcPct val="50000"/>
              </a:spcBef>
            </a:pPr>
            <a:r>
              <a:rPr lang="en-US" altLang="zh-CN" sz="1800"/>
              <a:t>  </a:t>
            </a:r>
            <a:r>
              <a:rPr lang="en-US" altLang="zh-CN" sz="1800" b="1">
                <a:solidFill>
                  <a:srgbClr val="0000FF"/>
                </a:solidFill>
              </a:rPr>
              <a:t>x.Add();</a:t>
            </a:r>
          </a:p>
          <a:p>
            <a:pPr algn="l">
              <a:lnSpc>
                <a:spcPct val="120000"/>
              </a:lnSpc>
              <a:spcBef>
                <a:spcPct val="50000"/>
              </a:spcBef>
            </a:pPr>
            <a:r>
              <a:rPr lang="en-US" altLang="zh-CN" sz="1800" b="1">
                <a:solidFill>
                  <a:srgbClr val="0000FF"/>
                </a:solidFill>
              </a:rPr>
              <a:t>  x.out();</a:t>
            </a:r>
          </a:p>
          <a:p>
            <a:pPr algn="l">
              <a:lnSpc>
                <a:spcPct val="120000"/>
              </a:lnSpc>
              <a:spcBef>
                <a:spcPct val="50000"/>
              </a:spcBef>
            </a:pPr>
            <a:r>
              <a:rPr lang="en-US" altLang="zh-CN" sz="1800"/>
              <a:t>  y.f();</a:t>
            </a:r>
          </a:p>
          <a:p>
            <a:pPr algn="l">
              <a:lnSpc>
                <a:spcPct val="120000"/>
              </a:lnSpc>
              <a:spcBef>
                <a:spcPct val="50000"/>
              </a:spcBef>
            </a:pPr>
            <a:r>
              <a:rPr lang="en-US" altLang="zh-CN" sz="1800"/>
              <a:t>  cout&lt;&lt;"static i="&lt;&lt;B::i&lt;&lt;endl;</a:t>
            </a:r>
          </a:p>
          <a:p>
            <a:pPr algn="l">
              <a:lnSpc>
                <a:spcPct val="120000"/>
              </a:lnSpc>
              <a:spcBef>
                <a:spcPct val="50000"/>
              </a:spcBef>
            </a:pPr>
            <a:r>
              <a:rPr lang="en-US" altLang="zh-CN" sz="1800"/>
              <a:t>  cout&lt;&lt;"static i="&lt;&lt;x.i&lt;&lt;endl;</a:t>
            </a:r>
          </a:p>
          <a:p>
            <a:pPr algn="l">
              <a:lnSpc>
                <a:spcPct val="120000"/>
              </a:lnSpc>
              <a:spcBef>
                <a:spcPct val="50000"/>
              </a:spcBef>
            </a:pPr>
            <a:r>
              <a:rPr lang="en-US" altLang="zh-CN" sz="1800">
                <a:solidFill>
                  <a:srgbClr val="006600"/>
                </a:solidFill>
              </a:rPr>
              <a:t>  //cout&lt;&lt;"static i="&lt;&lt;y.i&lt;&lt;endl;</a:t>
            </a:r>
          </a:p>
          <a:p>
            <a:pPr algn="l">
              <a:lnSpc>
                <a:spcPct val="120000"/>
              </a:lnSpc>
              <a:spcBef>
                <a:spcPct val="50000"/>
              </a:spcBef>
            </a:pPr>
            <a:r>
              <a:rPr lang="en-US" altLang="zh-CN" sz="1800"/>
              <a:t>}</a:t>
            </a:r>
          </a:p>
        </p:txBody>
      </p:sp>
      <p:sp>
        <p:nvSpPr>
          <p:cNvPr id="652295" name="Oval 7"/>
          <p:cNvSpPr>
            <a:spLocks noChangeArrowheads="1"/>
          </p:cNvSpPr>
          <p:nvPr/>
        </p:nvSpPr>
        <p:spPr bwMode="auto">
          <a:xfrm>
            <a:off x="5181600" y="2165350"/>
            <a:ext cx="1371600" cy="914400"/>
          </a:xfrm>
          <a:prstGeom prst="ellipse">
            <a:avLst/>
          </a:prstGeom>
          <a:noFill/>
          <a:ln w="19050">
            <a:solidFill>
              <a:srgbClr val="FF0000"/>
            </a:solidFill>
            <a:round/>
            <a:headEnd/>
            <a:tailEnd/>
          </a:ln>
          <a:effectLst/>
        </p:spPr>
        <p:txBody>
          <a:bodyPr wrap="none" anchor="ctr"/>
          <a:lstStyle/>
          <a:p>
            <a:endParaRPr lang="zh-CN" altLang="en-US"/>
          </a:p>
        </p:txBody>
      </p:sp>
      <p:pic>
        <p:nvPicPr>
          <p:cNvPr id="652296" name="Picture 8"/>
          <p:cNvPicPr>
            <a:picLocks noChangeAspect="1" noChangeArrowheads="1"/>
          </p:cNvPicPr>
          <p:nvPr/>
        </p:nvPicPr>
        <p:blipFill>
          <a:blip r:embed="rId2"/>
          <a:srcRect/>
          <a:stretch>
            <a:fillRect/>
          </a:stretch>
        </p:blipFill>
        <p:spPr bwMode="auto">
          <a:xfrm>
            <a:off x="2771775" y="4437063"/>
            <a:ext cx="3587750" cy="1960562"/>
          </a:xfrm>
          <a:prstGeom prst="rect">
            <a:avLst/>
          </a:prstGeom>
          <a:noFill/>
        </p:spPr>
      </p:pic>
      <p:sp>
        <p:nvSpPr>
          <p:cNvPr id="652294" name="Oval 6"/>
          <p:cNvSpPr>
            <a:spLocks noChangeArrowheads="1"/>
          </p:cNvSpPr>
          <p:nvPr/>
        </p:nvSpPr>
        <p:spPr bwMode="auto">
          <a:xfrm>
            <a:off x="2667000" y="4679950"/>
            <a:ext cx="1905000" cy="381000"/>
          </a:xfrm>
          <a:prstGeom prst="ellipse">
            <a:avLst/>
          </a:prstGeom>
          <a:noFill/>
          <a:ln w="19050">
            <a:solidFill>
              <a:srgbClr val="FF0000"/>
            </a:solidFill>
            <a:round/>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52294"/>
                                        </p:tgtEl>
                                        <p:attrNameLst>
                                          <p:attrName>style.visibility</p:attrName>
                                        </p:attrNameLst>
                                      </p:cBhvr>
                                      <p:to>
                                        <p:strVal val="visible"/>
                                      </p:to>
                                    </p:set>
                                    <p:animEffect transition="in" filter="box(out)">
                                      <p:cBhvr>
                                        <p:cTn id="7" dur="500"/>
                                        <p:tgtEl>
                                          <p:spTgt spid="65229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52295"/>
                                        </p:tgtEl>
                                        <p:attrNameLst>
                                          <p:attrName>style.visibility</p:attrName>
                                        </p:attrNameLst>
                                      </p:cBhvr>
                                      <p:to>
                                        <p:strVal val="visible"/>
                                      </p:to>
                                    </p:set>
                                    <p:animEffect transition="in" filter="box(out)">
                                      <p:cBhvr>
                                        <p:cTn id="12" dur="500"/>
                                        <p:tgtEl>
                                          <p:spTgt spid="652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2295" grpId="0" animBg="1"/>
      <p:bldP spid="652294"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Text Box 2"/>
          <p:cNvSpPr txBox="1">
            <a:spLocks noChangeArrowheads="1"/>
          </p:cNvSpPr>
          <p:nvPr/>
        </p:nvSpPr>
        <p:spPr bwMode="auto">
          <a:xfrm>
            <a:off x="457200" y="549275"/>
            <a:ext cx="4572000" cy="5778500"/>
          </a:xfrm>
          <a:prstGeom prst="rect">
            <a:avLst/>
          </a:prstGeom>
          <a:noFill/>
          <a:ln w="38100">
            <a:noFill/>
            <a:miter lim="800000"/>
            <a:headEnd type="none" w="sm" len="med"/>
            <a:tailEnd/>
          </a:ln>
          <a:effectLst/>
        </p:spPr>
        <p:txBody>
          <a:bodyPr>
            <a:spAutoFit/>
          </a:bodyPr>
          <a:lstStyle/>
          <a:p>
            <a:pPr algn="l">
              <a:lnSpc>
                <a:spcPct val="115000"/>
              </a:lnSpc>
            </a:pPr>
            <a:r>
              <a:rPr lang="en-US" altLang="zh-CN" sz="1800"/>
              <a:t>#include&lt;iostream&gt;</a:t>
            </a:r>
          </a:p>
          <a:p>
            <a:pPr algn="l">
              <a:lnSpc>
                <a:spcPct val="115000"/>
              </a:lnSpc>
            </a:pPr>
            <a:r>
              <a:rPr lang="en-US" altLang="zh-CN" sz="1800"/>
              <a:t>using namespace std ;</a:t>
            </a:r>
          </a:p>
          <a:p>
            <a:pPr algn="l">
              <a:lnSpc>
                <a:spcPct val="115000"/>
              </a:lnSpc>
            </a:pPr>
            <a:r>
              <a:rPr lang="en-US" altLang="zh-CN" sz="1800"/>
              <a:t>class B</a:t>
            </a:r>
          </a:p>
          <a:p>
            <a:pPr algn="l">
              <a:lnSpc>
                <a:spcPct val="115000"/>
              </a:lnSpc>
            </a:pPr>
            <a:r>
              <a:rPr lang="en-US" altLang="zh-CN" sz="1800"/>
              <a:t>{ public:</a:t>
            </a:r>
          </a:p>
          <a:p>
            <a:pPr algn="l">
              <a:lnSpc>
                <a:spcPct val="115000"/>
              </a:lnSpc>
            </a:pPr>
            <a:r>
              <a:rPr lang="en-US" altLang="zh-CN" sz="1800"/>
              <a:t>    static void Add() { i++ ; }</a:t>
            </a:r>
          </a:p>
          <a:p>
            <a:pPr algn="l">
              <a:lnSpc>
                <a:spcPct val="115000"/>
              </a:lnSpc>
            </a:pPr>
            <a:r>
              <a:rPr lang="en-US" altLang="zh-CN" sz="1800"/>
              <a:t>    static int i;</a:t>
            </a:r>
          </a:p>
          <a:p>
            <a:pPr algn="l">
              <a:lnSpc>
                <a:spcPct val="115000"/>
              </a:lnSpc>
            </a:pPr>
            <a:r>
              <a:rPr lang="en-US" altLang="zh-CN" sz="1800"/>
              <a:t>    void out() { cout&lt;&lt;"static i="&lt;&lt;i&lt;&lt;endl; }</a:t>
            </a:r>
          </a:p>
          <a:p>
            <a:pPr algn="l">
              <a:lnSpc>
                <a:spcPct val="115000"/>
              </a:lnSpc>
            </a:pPr>
            <a:r>
              <a:rPr lang="en-US" altLang="zh-CN" sz="1800"/>
              <a:t>};</a:t>
            </a:r>
          </a:p>
          <a:p>
            <a:pPr algn="l">
              <a:lnSpc>
                <a:spcPct val="115000"/>
              </a:lnSpc>
            </a:pPr>
            <a:r>
              <a:rPr lang="en-US" altLang="zh-CN" sz="1800"/>
              <a:t>int B::i=0;</a:t>
            </a:r>
          </a:p>
          <a:p>
            <a:pPr algn="l">
              <a:lnSpc>
                <a:spcPct val="115000"/>
              </a:lnSpc>
            </a:pPr>
            <a:r>
              <a:rPr lang="en-US" altLang="zh-CN" sz="1800"/>
              <a:t>class D : private B</a:t>
            </a:r>
          </a:p>
          <a:p>
            <a:pPr algn="l">
              <a:lnSpc>
                <a:spcPct val="115000"/>
              </a:lnSpc>
            </a:pPr>
            <a:r>
              <a:rPr lang="en-US" altLang="zh-CN" sz="1800"/>
              <a:t>{ public:    </a:t>
            </a:r>
          </a:p>
          <a:p>
            <a:pPr algn="l">
              <a:lnSpc>
                <a:spcPct val="115000"/>
              </a:lnSpc>
            </a:pPr>
            <a:r>
              <a:rPr lang="en-US" altLang="zh-CN" sz="1800"/>
              <a:t>      </a:t>
            </a:r>
            <a:r>
              <a:rPr lang="en-US" altLang="zh-CN" sz="1800" b="1">
                <a:solidFill>
                  <a:srgbClr val="0000FF"/>
                </a:solidFill>
              </a:rPr>
              <a:t>void f(); </a:t>
            </a:r>
          </a:p>
          <a:p>
            <a:pPr algn="l">
              <a:lnSpc>
                <a:spcPct val="115000"/>
              </a:lnSpc>
            </a:pPr>
            <a:r>
              <a:rPr lang="en-US" altLang="zh-CN" sz="1800" b="1">
                <a:solidFill>
                  <a:srgbClr val="0000FF"/>
                </a:solidFill>
              </a:rPr>
              <a:t>       { i=5;</a:t>
            </a:r>
          </a:p>
          <a:p>
            <a:pPr algn="l">
              <a:lnSpc>
                <a:spcPct val="115000"/>
              </a:lnSpc>
            </a:pPr>
            <a:r>
              <a:rPr lang="en-US" altLang="zh-CN" sz="1800" b="1">
                <a:solidFill>
                  <a:srgbClr val="0000FF"/>
                </a:solidFill>
              </a:rPr>
              <a:t>         Add();</a:t>
            </a:r>
          </a:p>
          <a:p>
            <a:pPr algn="l">
              <a:lnSpc>
                <a:spcPct val="115000"/>
              </a:lnSpc>
            </a:pPr>
            <a:r>
              <a:rPr lang="en-US" altLang="zh-CN" sz="1800" b="1">
                <a:solidFill>
                  <a:srgbClr val="0000FF"/>
                </a:solidFill>
              </a:rPr>
              <a:t>         B::i++;</a:t>
            </a:r>
          </a:p>
          <a:p>
            <a:pPr algn="l">
              <a:lnSpc>
                <a:spcPct val="115000"/>
              </a:lnSpc>
            </a:pPr>
            <a:r>
              <a:rPr lang="en-US" altLang="zh-CN" sz="1800" b="1">
                <a:solidFill>
                  <a:srgbClr val="0000FF"/>
                </a:solidFill>
              </a:rPr>
              <a:t>         B::Add();</a:t>
            </a:r>
          </a:p>
          <a:p>
            <a:pPr algn="l">
              <a:lnSpc>
                <a:spcPct val="115000"/>
              </a:lnSpc>
            </a:pPr>
            <a:r>
              <a:rPr lang="en-US" altLang="zh-CN" sz="1800" b="1">
                <a:solidFill>
                  <a:srgbClr val="0000FF"/>
                </a:solidFill>
              </a:rPr>
              <a:t>       }</a:t>
            </a:r>
          </a:p>
          <a:p>
            <a:pPr algn="l">
              <a:lnSpc>
                <a:spcPct val="115000"/>
              </a:lnSpc>
            </a:pPr>
            <a:r>
              <a:rPr lang="en-US" altLang="zh-CN" sz="1800"/>
              <a:t>};</a:t>
            </a:r>
          </a:p>
        </p:txBody>
      </p:sp>
      <p:sp>
        <p:nvSpPr>
          <p:cNvPr id="653315" name="Rectangle 3"/>
          <p:cNvSpPr>
            <a:spLocks noChangeArrowheads="1"/>
          </p:cNvSpPr>
          <p:nvPr/>
        </p:nvSpPr>
        <p:spPr bwMode="auto">
          <a:xfrm>
            <a:off x="4293065" y="260350"/>
            <a:ext cx="4631396" cy="461665"/>
          </a:xfrm>
          <a:prstGeom prst="rect">
            <a:avLst/>
          </a:prstGeom>
          <a:noFill/>
          <a:ln w="9525">
            <a:noFill/>
            <a:miter lim="800000"/>
            <a:headEnd/>
            <a:tailEnd/>
          </a:ln>
          <a:effectLst/>
        </p:spPr>
        <p:txBody>
          <a:bodyPr wrap="none">
            <a:spAutoFit/>
          </a:bodyPr>
          <a:lstStyle/>
          <a:p>
            <a:r>
              <a:rPr lang="en-US" altLang="zh-CN" b="1" i="1" dirty="0">
                <a:solidFill>
                  <a:schemeClr val="folHlink"/>
                </a:solidFill>
              </a:rPr>
              <a:t>//</a:t>
            </a:r>
            <a:r>
              <a:rPr lang="zh-CN" altLang="en-US" b="1" i="1" dirty="0">
                <a:solidFill>
                  <a:schemeClr val="folHlink"/>
                </a:solidFill>
                <a:sym typeface="Symbol" pitchFamily="18" charset="2"/>
              </a:rPr>
              <a:t>例</a:t>
            </a:r>
            <a:r>
              <a:rPr lang="en-US" altLang="zh-CN" b="1" i="1" dirty="0">
                <a:solidFill>
                  <a:schemeClr val="folHlink"/>
                </a:solidFill>
                <a:sym typeface="Symbol" pitchFamily="18" charset="2"/>
              </a:rPr>
              <a:t>8-</a:t>
            </a:r>
            <a:r>
              <a:rPr lang="en-US" altLang="zh-CN" b="1" i="1" dirty="0">
                <a:solidFill>
                  <a:schemeClr val="folHlink"/>
                </a:solidFill>
              </a:rPr>
              <a:t>5  </a:t>
            </a:r>
            <a:r>
              <a:rPr lang="zh-CN" altLang="en-US" b="1" i="1" dirty="0">
                <a:solidFill>
                  <a:schemeClr val="folHlink"/>
                </a:solidFill>
              </a:rPr>
              <a:t>在派生类中访问静态成员</a:t>
            </a:r>
          </a:p>
        </p:txBody>
      </p:sp>
      <p:sp>
        <p:nvSpPr>
          <p:cNvPr id="653316" name="Rectangle 4"/>
          <p:cNvSpPr>
            <a:spLocks noChangeArrowheads="1"/>
          </p:cNvSpPr>
          <p:nvPr/>
        </p:nvSpPr>
        <p:spPr bwMode="auto">
          <a:xfrm>
            <a:off x="5334000" y="1223963"/>
            <a:ext cx="3505200" cy="4168775"/>
          </a:xfrm>
          <a:prstGeom prst="rect">
            <a:avLst/>
          </a:prstGeom>
          <a:noFill/>
          <a:ln w="9525">
            <a:noFill/>
            <a:miter lim="800000"/>
            <a:headEnd/>
            <a:tailEnd/>
          </a:ln>
          <a:effectLst/>
        </p:spPr>
        <p:txBody>
          <a:bodyPr>
            <a:spAutoFit/>
          </a:bodyPr>
          <a:lstStyle/>
          <a:p>
            <a:pPr algn="l">
              <a:lnSpc>
                <a:spcPct val="120000"/>
              </a:lnSpc>
              <a:spcBef>
                <a:spcPct val="50000"/>
              </a:spcBef>
            </a:pPr>
            <a:r>
              <a:rPr lang="en-US" altLang="zh-CN" sz="1800"/>
              <a:t>int main()</a:t>
            </a:r>
          </a:p>
          <a:p>
            <a:pPr algn="l">
              <a:lnSpc>
                <a:spcPct val="120000"/>
              </a:lnSpc>
              <a:spcBef>
                <a:spcPct val="50000"/>
              </a:spcBef>
            </a:pPr>
            <a:r>
              <a:rPr lang="en-US" altLang="zh-CN" sz="1800"/>
              <a:t>{ B x;  D y;</a:t>
            </a:r>
          </a:p>
          <a:p>
            <a:pPr algn="l">
              <a:lnSpc>
                <a:spcPct val="120000"/>
              </a:lnSpc>
              <a:spcBef>
                <a:spcPct val="50000"/>
              </a:spcBef>
            </a:pPr>
            <a:r>
              <a:rPr lang="en-US" altLang="zh-CN" sz="1800"/>
              <a:t>  x.Add();</a:t>
            </a:r>
          </a:p>
          <a:p>
            <a:pPr algn="l">
              <a:lnSpc>
                <a:spcPct val="120000"/>
              </a:lnSpc>
              <a:spcBef>
                <a:spcPct val="50000"/>
              </a:spcBef>
            </a:pPr>
            <a:r>
              <a:rPr lang="en-US" altLang="zh-CN" sz="1800"/>
              <a:t>  x.out();</a:t>
            </a:r>
          </a:p>
          <a:p>
            <a:pPr algn="l">
              <a:lnSpc>
                <a:spcPct val="120000"/>
              </a:lnSpc>
              <a:spcBef>
                <a:spcPct val="50000"/>
              </a:spcBef>
            </a:pPr>
            <a:r>
              <a:rPr lang="en-US" altLang="zh-CN" sz="1800"/>
              <a:t>  </a:t>
            </a:r>
            <a:r>
              <a:rPr lang="en-US" altLang="zh-CN" sz="1800" b="1">
                <a:solidFill>
                  <a:srgbClr val="0000FF"/>
                </a:solidFill>
              </a:rPr>
              <a:t>y.f();</a:t>
            </a:r>
          </a:p>
          <a:p>
            <a:pPr algn="l">
              <a:lnSpc>
                <a:spcPct val="120000"/>
              </a:lnSpc>
              <a:spcBef>
                <a:spcPct val="50000"/>
              </a:spcBef>
            </a:pPr>
            <a:r>
              <a:rPr lang="en-US" altLang="zh-CN" sz="1800" b="1">
                <a:solidFill>
                  <a:srgbClr val="0000FF"/>
                </a:solidFill>
              </a:rPr>
              <a:t>  cout&lt;&lt;"static i="&lt;&lt;B::i&lt;&lt;endl;</a:t>
            </a:r>
          </a:p>
          <a:p>
            <a:pPr algn="l">
              <a:lnSpc>
                <a:spcPct val="120000"/>
              </a:lnSpc>
              <a:spcBef>
                <a:spcPct val="50000"/>
              </a:spcBef>
            </a:pPr>
            <a:r>
              <a:rPr lang="en-US" altLang="zh-CN" sz="1800" b="1">
                <a:solidFill>
                  <a:srgbClr val="0000FF"/>
                </a:solidFill>
              </a:rPr>
              <a:t>  cout&lt;&lt;"static i="&lt;&lt;x.i&lt;&lt;endl;</a:t>
            </a:r>
          </a:p>
          <a:p>
            <a:pPr algn="l">
              <a:lnSpc>
                <a:spcPct val="120000"/>
              </a:lnSpc>
              <a:spcBef>
                <a:spcPct val="50000"/>
              </a:spcBef>
            </a:pPr>
            <a:r>
              <a:rPr lang="en-US" altLang="zh-CN" sz="1800"/>
              <a:t>  </a:t>
            </a:r>
            <a:r>
              <a:rPr lang="en-US" altLang="zh-CN" sz="1800">
                <a:solidFill>
                  <a:srgbClr val="006600"/>
                </a:solidFill>
              </a:rPr>
              <a:t>//cout&lt;&lt;"static i="&lt;&lt;y.i&lt;&lt;endl;</a:t>
            </a:r>
          </a:p>
          <a:p>
            <a:pPr algn="l">
              <a:lnSpc>
                <a:spcPct val="120000"/>
              </a:lnSpc>
              <a:spcBef>
                <a:spcPct val="50000"/>
              </a:spcBef>
            </a:pPr>
            <a:r>
              <a:rPr lang="en-US" altLang="zh-CN" sz="1800"/>
              <a:t>}</a:t>
            </a:r>
          </a:p>
        </p:txBody>
      </p:sp>
      <p:pic>
        <p:nvPicPr>
          <p:cNvPr id="653320" name="Picture 8"/>
          <p:cNvPicPr>
            <a:picLocks noChangeAspect="1" noChangeArrowheads="1"/>
          </p:cNvPicPr>
          <p:nvPr/>
        </p:nvPicPr>
        <p:blipFill>
          <a:blip r:embed="rId2"/>
          <a:srcRect/>
          <a:stretch>
            <a:fillRect/>
          </a:stretch>
        </p:blipFill>
        <p:spPr bwMode="auto">
          <a:xfrm>
            <a:off x="2771775" y="4437063"/>
            <a:ext cx="3587750" cy="1960562"/>
          </a:xfrm>
          <a:prstGeom prst="rect">
            <a:avLst/>
          </a:prstGeom>
          <a:noFill/>
        </p:spPr>
      </p:pic>
      <p:sp>
        <p:nvSpPr>
          <p:cNvPr id="653318" name="Oval 6"/>
          <p:cNvSpPr>
            <a:spLocks noChangeArrowheads="1"/>
          </p:cNvSpPr>
          <p:nvPr/>
        </p:nvSpPr>
        <p:spPr bwMode="auto">
          <a:xfrm>
            <a:off x="2509838" y="5060950"/>
            <a:ext cx="2133600" cy="533400"/>
          </a:xfrm>
          <a:prstGeom prst="ellipse">
            <a:avLst/>
          </a:prstGeom>
          <a:noFill/>
          <a:ln w="19050">
            <a:solidFill>
              <a:srgbClr val="FF0000"/>
            </a:solidFill>
            <a:round/>
            <a:headEnd/>
            <a:tailEnd/>
          </a:ln>
          <a:effectLst/>
        </p:spPr>
        <p:txBody>
          <a:bodyPr wrap="none" anchor="ctr"/>
          <a:lstStyle/>
          <a:p>
            <a:endParaRPr lang="zh-CN" altLang="en-US"/>
          </a:p>
        </p:txBody>
      </p:sp>
      <p:sp>
        <p:nvSpPr>
          <p:cNvPr id="653319" name="Oval 7"/>
          <p:cNvSpPr>
            <a:spLocks noChangeArrowheads="1"/>
          </p:cNvSpPr>
          <p:nvPr/>
        </p:nvSpPr>
        <p:spPr bwMode="auto">
          <a:xfrm>
            <a:off x="5181600" y="2927350"/>
            <a:ext cx="3581400" cy="1676400"/>
          </a:xfrm>
          <a:prstGeom prst="ellipse">
            <a:avLst/>
          </a:prstGeom>
          <a:noFill/>
          <a:ln w="19050">
            <a:solidFill>
              <a:srgbClr val="FF0000"/>
            </a:solidFill>
            <a:round/>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53318"/>
                                        </p:tgtEl>
                                        <p:attrNameLst>
                                          <p:attrName>style.visibility</p:attrName>
                                        </p:attrNameLst>
                                      </p:cBhvr>
                                      <p:to>
                                        <p:strVal val="visible"/>
                                      </p:to>
                                    </p:set>
                                    <p:animEffect transition="in" filter="box(out)">
                                      <p:cBhvr>
                                        <p:cTn id="7" dur="500"/>
                                        <p:tgtEl>
                                          <p:spTgt spid="65331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53319"/>
                                        </p:tgtEl>
                                        <p:attrNameLst>
                                          <p:attrName>style.visibility</p:attrName>
                                        </p:attrNameLst>
                                      </p:cBhvr>
                                      <p:to>
                                        <p:strVal val="visible"/>
                                      </p:to>
                                    </p:set>
                                    <p:animEffect transition="in" filter="box(out)">
                                      <p:cBhvr>
                                        <p:cTn id="12" dur="500"/>
                                        <p:tgtEl>
                                          <p:spTgt spid="653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3318" grpId="0" animBg="1"/>
      <p:bldP spid="653319"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0000CC"/>
        </a:solid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482" name="Text Box 2"/>
          <p:cNvSpPr txBox="1">
            <a:spLocks noChangeArrowheads="1"/>
          </p:cNvSpPr>
          <p:nvPr/>
        </p:nvSpPr>
        <p:spPr bwMode="auto">
          <a:xfrm>
            <a:off x="647700" y="1066800"/>
            <a:ext cx="8001000" cy="2338388"/>
          </a:xfrm>
          <a:prstGeom prst="rect">
            <a:avLst/>
          </a:prstGeom>
          <a:noFill/>
          <a:ln w="9525">
            <a:noFill/>
            <a:miter lim="800000"/>
            <a:headEnd/>
            <a:tailEnd/>
          </a:ln>
          <a:effectLst/>
        </p:spPr>
        <p:txBody>
          <a:bodyPr>
            <a:spAutoFit/>
          </a:bodyPr>
          <a:lstStyle/>
          <a:p>
            <a:pPr algn="just">
              <a:lnSpc>
                <a:spcPct val="160000"/>
              </a:lnSpc>
              <a:buClr>
                <a:schemeClr val="accent2"/>
              </a:buClr>
              <a:buFont typeface="Wingdings" pitchFamily="2" charset="2"/>
              <a:buNone/>
            </a:pPr>
            <a:r>
              <a:rPr lang="zh-CN" altLang="en-US" sz="2000" b="1" i="1">
                <a:solidFill>
                  <a:srgbClr val="008000"/>
                </a:solidFill>
                <a:ea typeface="Arial Unicode MS" pitchFamily="34" charset="-122"/>
                <a:cs typeface="Arial Unicode MS" pitchFamily="34" charset="-122"/>
              </a:rPr>
              <a:t>类继承关系的语法形式</a:t>
            </a:r>
          </a:p>
          <a:p>
            <a:pPr algn="just">
              <a:lnSpc>
                <a:spcPct val="160000"/>
              </a:lnSpc>
              <a:buClr>
                <a:schemeClr val="accent2"/>
              </a:buClr>
              <a:buFont typeface="Wingdings" pitchFamily="2" charset="2"/>
              <a:buNone/>
            </a:pPr>
            <a:r>
              <a:rPr lang="zh-CN" altLang="en-US" sz="1800" b="1">
                <a:ea typeface="Arial Unicode MS" pitchFamily="34" charset="-122"/>
                <a:cs typeface="Arial Unicode MS" pitchFamily="34" charset="-122"/>
              </a:rPr>
              <a:t>	</a:t>
            </a:r>
            <a:r>
              <a:rPr lang="en-US" altLang="zh-CN" sz="1800" b="1">
                <a:ea typeface="Arial Unicode MS" pitchFamily="34" charset="-122"/>
                <a:cs typeface="Arial Unicode MS" pitchFamily="34" charset="-122"/>
              </a:rPr>
              <a:t>class </a:t>
            </a:r>
            <a:r>
              <a:rPr lang="zh-CN" altLang="en-US" sz="1800" b="1" i="1">
                <a:ea typeface="Arial Unicode MS" pitchFamily="34" charset="-122"/>
                <a:cs typeface="Arial Unicode MS" pitchFamily="34" charset="-122"/>
              </a:rPr>
              <a:t>派生类名</a:t>
            </a:r>
            <a:r>
              <a:rPr lang="zh-CN" altLang="en-US" sz="1800" b="1">
                <a:ea typeface="Arial Unicode MS" pitchFamily="34" charset="-122"/>
                <a:cs typeface="Arial Unicode MS" pitchFamily="34" charset="-122"/>
              </a:rPr>
              <a:t> </a:t>
            </a:r>
            <a:r>
              <a:rPr lang="en-US" altLang="zh-CN" sz="1800" b="1">
                <a:ea typeface="Arial Unicode MS" pitchFamily="34" charset="-122"/>
                <a:cs typeface="Arial Unicode MS" pitchFamily="34" charset="-122"/>
              </a:rPr>
              <a:t>: </a:t>
            </a:r>
            <a:r>
              <a:rPr lang="zh-CN" altLang="en-US" sz="1800" b="1" i="1">
                <a:ea typeface="Arial Unicode MS" pitchFamily="34" charset="-122"/>
                <a:cs typeface="Arial Unicode MS" pitchFamily="34" charset="-122"/>
              </a:rPr>
              <a:t>基类名表</a:t>
            </a:r>
          </a:p>
          <a:p>
            <a:pPr algn="just">
              <a:lnSpc>
                <a:spcPct val="160000"/>
              </a:lnSpc>
              <a:buClr>
                <a:schemeClr val="accent2"/>
              </a:buClr>
              <a:buFont typeface="Wingdings" pitchFamily="2" charset="2"/>
              <a:buNone/>
            </a:pPr>
            <a:r>
              <a:rPr lang="zh-CN" altLang="en-US" sz="1800" b="1">
                <a:ea typeface="Arial Unicode MS" pitchFamily="34" charset="-122"/>
                <a:cs typeface="Arial Unicode MS" pitchFamily="34" charset="-122"/>
              </a:rPr>
              <a:t> 	</a:t>
            </a:r>
            <a:r>
              <a:rPr lang="en-US" altLang="zh-CN" sz="1800" b="1">
                <a:ea typeface="Arial Unicode MS" pitchFamily="34" charset="-122"/>
                <a:cs typeface="Arial Unicode MS" pitchFamily="34" charset="-122"/>
              </a:rPr>
              <a:t>{</a:t>
            </a:r>
          </a:p>
          <a:p>
            <a:pPr algn="just">
              <a:lnSpc>
                <a:spcPct val="160000"/>
              </a:lnSpc>
              <a:buClr>
                <a:schemeClr val="accent2"/>
              </a:buClr>
              <a:buFont typeface="Wingdings" pitchFamily="2" charset="2"/>
              <a:buNone/>
            </a:pPr>
            <a:r>
              <a:rPr lang="en-US" altLang="zh-CN" sz="1800" b="1">
                <a:ea typeface="Arial Unicode MS" pitchFamily="34" charset="-122"/>
                <a:cs typeface="Arial Unicode MS" pitchFamily="34" charset="-122"/>
              </a:rPr>
              <a:t>	      </a:t>
            </a:r>
            <a:r>
              <a:rPr lang="zh-CN" altLang="en-US" sz="1800" b="1" i="1">
                <a:ea typeface="Arial Unicode MS" pitchFamily="34" charset="-122"/>
                <a:cs typeface="Arial Unicode MS" pitchFamily="34" charset="-122"/>
              </a:rPr>
              <a:t>数据成员和成员函数声明</a:t>
            </a:r>
          </a:p>
          <a:p>
            <a:pPr algn="just">
              <a:lnSpc>
                <a:spcPct val="160000"/>
              </a:lnSpc>
              <a:buClr>
                <a:schemeClr val="accent2"/>
              </a:buClr>
              <a:buFont typeface="Wingdings" pitchFamily="2" charset="2"/>
              <a:buNone/>
            </a:pPr>
            <a:r>
              <a:rPr lang="zh-CN" altLang="en-US" sz="1800" b="1">
                <a:ea typeface="Arial Unicode MS" pitchFamily="34" charset="-122"/>
                <a:cs typeface="Arial Unicode MS" pitchFamily="34" charset="-122"/>
              </a:rPr>
              <a:t> 	</a:t>
            </a:r>
            <a:r>
              <a:rPr lang="en-US" altLang="zh-CN" sz="1800" b="1">
                <a:ea typeface="Arial Unicode MS" pitchFamily="34" charset="-122"/>
                <a:cs typeface="Arial Unicode MS" pitchFamily="34" charset="-122"/>
              </a:rPr>
              <a:t>};</a:t>
            </a:r>
          </a:p>
        </p:txBody>
      </p:sp>
      <p:sp>
        <p:nvSpPr>
          <p:cNvPr id="532483" name="Rectangle 3"/>
          <p:cNvSpPr>
            <a:spLocks noGrp="1" noChangeArrowheads="1"/>
          </p:cNvSpPr>
          <p:nvPr>
            <p:ph type="ctrTitle" idx="4294967295"/>
          </p:nvPr>
        </p:nvSpPr>
        <p:spPr>
          <a:xfrm>
            <a:off x="533400" y="381000"/>
            <a:ext cx="5561013" cy="609600"/>
          </a:xfrm>
          <a:prstGeom prst="rect">
            <a:avLst/>
          </a:prstGeom>
        </p:spPr>
        <p:txBody>
          <a:bodyPr/>
          <a:lstStyle/>
          <a:p>
            <a:pPr algn="l"/>
            <a:r>
              <a:rPr lang="en-US" altLang="zh-CN" sz="2800" b="1" dirty="0">
                <a:solidFill>
                  <a:schemeClr val="accent2"/>
                </a:solidFill>
                <a:latin typeface="楷体_GB2312" pitchFamily="49" charset="-122"/>
                <a:ea typeface="楷体_GB2312" pitchFamily="49" charset="-122"/>
              </a:rPr>
              <a:t>8.2  </a:t>
            </a:r>
            <a:r>
              <a:rPr lang="zh-CN" altLang="en-US" sz="2800" b="1" dirty="0">
                <a:solidFill>
                  <a:schemeClr val="accent2"/>
                </a:solidFill>
                <a:latin typeface="楷体_GB2312" pitchFamily="49" charset="-122"/>
                <a:ea typeface="楷体_GB2312" pitchFamily="49" charset="-122"/>
              </a:rPr>
              <a:t>基类和派生类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532483"/>
                                        </p:tgtEl>
                                        <p:attrNameLst>
                                          <p:attrName>style.visibility</p:attrName>
                                        </p:attrNameLst>
                                      </p:cBhvr>
                                      <p:to>
                                        <p:strVal val="visible"/>
                                      </p:to>
                                    </p:set>
                                    <p:animEffect transition="in" filter="blinds(vertical)">
                                      <p:cBhvr>
                                        <p:cTn id="7" dur="500"/>
                                        <p:tgtEl>
                                          <p:spTgt spid="53248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532482"/>
                                        </p:tgtEl>
                                        <p:attrNameLst>
                                          <p:attrName>style.visibility</p:attrName>
                                        </p:attrNameLst>
                                      </p:cBhvr>
                                      <p:to>
                                        <p:strVal val="visible"/>
                                      </p:to>
                                    </p:set>
                                    <p:animEffect transition="in" filter="checkerboard(down)">
                                      <p:cBhvr>
                                        <p:cTn id="12" dur="500"/>
                                        <p:tgtEl>
                                          <p:spTgt spid="532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482" grpId="0" autoUpdateAnimBg="0"/>
      <p:bldP spid="532483"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5490" name="Rectangle 2"/>
          <p:cNvSpPr>
            <a:spLocks noGrp="1" noChangeArrowheads="1"/>
          </p:cNvSpPr>
          <p:nvPr>
            <p:ph type="ctrTitle" idx="4294967295"/>
          </p:nvPr>
        </p:nvSpPr>
        <p:spPr>
          <a:xfrm>
            <a:off x="533400" y="381000"/>
            <a:ext cx="5561013" cy="609600"/>
          </a:xfrm>
          <a:prstGeom prst="rect">
            <a:avLst/>
          </a:prstGeom>
        </p:spPr>
        <p:txBody>
          <a:bodyPr/>
          <a:lstStyle/>
          <a:p>
            <a:pPr algn="l"/>
            <a:r>
              <a:rPr lang="en-US" altLang="zh-CN" sz="2800" b="1" dirty="0">
                <a:solidFill>
                  <a:schemeClr val="accent2"/>
                </a:solidFill>
                <a:latin typeface="楷体_GB2312" pitchFamily="49" charset="-122"/>
                <a:ea typeface="楷体_GB2312" pitchFamily="49" charset="-122"/>
              </a:rPr>
              <a:t>8.3  </a:t>
            </a:r>
            <a:r>
              <a:rPr lang="zh-CN" altLang="en-US" sz="2800" b="1" dirty="0">
                <a:solidFill>
                  <a:schemeClr val="accent2"/>
                </a:solidFill>
                <a:latin typeface="楷体_GB2312" pitchFamily="49" charset="-122"/>
                <a:ea typeface="楷体_GB2312" pitchFamily="49" charset="-122"/>
              </a:rPr>
              <a:t>基类的初始化</a:t>
            </a:r>
          </a:p>
        </p:txBody>
      </p:sp>
      <p:sp>
        <p:nvSpPr>
          <p:cNvPr id="575491" name="Rectangle 3"/>
          <p:cNvSpPr>
            <a:spLocks noChangeArrowheads="1"/>
          </p:cNvSpPr>
          <p:nvPr/>
        </p:nvSpPr>
        <p:spPr bwMode="auto">
          <a:xfrm>
            <a:off x="842963" y="1557338"/>
            <a:ext cx="7400925" cy="4232275"/>
          </a:xfrm>
          <a:prstGeom prst="rect">
            <a:avLst/>
          </a:prstGeom>
          <a:noFill/>
          <a:ln w="9525">
            <a:noFill/>
            <a:miter lim="800000"/>
            <a:headEnd type="none" w="sm" len="med"/>
            <a:tailEnd/>
          </a:ln>
          <a:effectLst/>
        </p:spPr>
        <p:txBody>
          <a:bodyPr lIns="90000" tIns="46800" rIns="90000" bIns="46800" anchor="ctr">
            <a:spAutoFit/>
          </a:bodyPr>
          <a:lstStyle/>
          <a:p>
            <a:pPr algn="l">
              <a:lnSpc>
                <a:spcPct val="170000"/>
              </a:lnSpc>
              <a:buFont typeface="Wingdings" pitchFamily="2" charset="2"/>
              <a:buChar char="Ø"/>
            </a:pPr>
            <a:r>
              <a:rPr lang="en-US" altLang="zh-CN" sz="2000" b="1">
                <a:solidFill>
                  <a:srgbClr val="FF0000"/>
                </a:solidFill>
                <a:ea typeface="Arial Unicode MS" pitchFamily="34" charset="-122"/>
                <a:cs typeface="Arial Unicode MS" pitchFamily="34" charset="-122"/>
                <a:sym typeface="Symbol" pitchFamily="18" charset="2"/>
              </a:rPr>
              <a:t>  </a:t>
            </a:r>
            <a:r>
              <a:rPr lang="zh-CN" altLang="en-US" sz="2000" b="1">
                <a:ea typeface="Arial Unicode MS" pitchFamily="34" charset="-122"/>
                <a:cs typeface="Arial Unicode MS" pitchFamily="34" charset="-122"/>
              </a:rPr>
              <a:t>建立一个类层次后，通常创建某个派生类的对象，包括使用基类的数据和函数</a:t>
            </a:r>
            <a:endParaRPr lang="zh-CN" altLang="en-US" sz="2000" b="1">
              <a:solidFill>
                <a:srgbClr val="FF0000"/>
              </a:solidFill>
              <a:ea typeface="Arial Unicode MS" pitchFamily="34" charset="-122"/>
              <a:cs typeface="Arial Unicode MS" pitchFamily="34" charset="-122"/>
              <a:sym typeface="Symbol" pitchFamily="18" charset="2"/>
            </a:endParaRPr>
          </a:p>
          <a:p>
            <a:pPr algn="l">
              <a:lnSpc>
                <a:spcPct val="170000"/>
              </a:lnSpc>
              <a:buFont typeface="Wingdings" pitchFamily="2" charset="2"/>
              <a:buChar char="Ø"/>
            </a:pPr>
            <a:r>
              <a:rPr lang="zh-CN" altLang="en-US" sz="2000" b="1">
                <a:solidFill>
                  <a:srgbClr val="FF0000"/>
                </a:solidFill>
                <a:ea typeface="Arial Unicode MS" pitchFamily="34" charset="-122"/>
                <a:cs typeface="Arial Unicode MS" pitchFamily="34" charset="-122"/>
                <a:sym typeface="Symbol" pitchFamily="18" charset="2"/>
              </a:rPr>
              <a:t>  </a:t>
            </a:r>
            <a:r>
              <a:rPr lang="en-US" altLang="zh-CN" sz="2000" b="1">
                <a:ea typeface="Arial Unicode MS" pitchFamily="34" charset="-122"/>
                <a:cs typeface="Arial Unicode MS" pitchFamily="34" charset="-122"/>
              </a:rPr>
              <a:t>C++</a:t>
            </a:r>
            <a:r>
              <a:rPr lang="zh-CN" altLang="en-US" sz="2000" b="1">
                <a:ea typeface="Arial Unicode MS" pitchFamily="34" charset="-122"/>
                <a:cs typeface="Arial Unicode MS" pitchFamily="34" charset="-122"/>
              </a:rPr>
              <a:t>提供一种机制，在创建派生类对象时用指定参数调用基类的构造函数来初始化派生类继承基类的数据</a:t>
            </a:r>
          </a:p>
          <a:p>
            <a:pPr algn="l">
              <a:lnSpc>
                <a:spcPct val="170000"/>
              </a:lnSpc>
              <a:buFont typeface="Wingdings" pitchFamily="2" charset="2"/>
              <a:buChar char="Ø"/>
            </a:pPr>
            <a:r>
              <a:rPr lang="zh-CN" altLang="en-US" sz="2000" b="1">
                <a:solidFill>
                  <a:srgbClr val="FF0000"/>
                </a:solidFill>
                <a:ea typeface="Arial Unicode MS" pitchFamily="34" charset="-122"/>
                <a:cs typeface="Arial Unicode MS" pitchFamily="34" charset="-122"/>
                <a:sym typeface="Symbol" pitchFamily="18" charset="2"/>
              </a:rPr>
              <a:t>  </a:t>
            </a:r>
            <a:r>
              <a:rPr lang="zh-CN" altLang="en-US" sz="2000" b="1">
                <a:ea typeface="Arial Unicode MS" pitchFamily="34" charset="-122"/>
                <a:cs typeface="Arial Unicode MS" pitchFamily="34" charset="-122"/>
              </a:rPr>
              <a:t>派生类构造函数声明为</a:t>
            </a:r>
          </a:p>
          <a:p>
            <a:pPr>
              <a:lnSpc>
                <a:spcPct val="170000"/>
              </a:lnSpc>
              <a:buFont typeface="Wingdings" pitchFamily="2" charset="2"/>
              <a:buNone/>
            </a:pPr>
            <a:r>
              <a:rPr lang="zh-CN" altLang="en-US" sz="2000" b="1" i="1">
                <a:solidFill>
                  <a:srgbClr val="0000FF"/>
                </a:solidFill>
                <a:ea typeface="Arial Unicode MS" pitchFamily="34" charset="-122"/>
                <a:cs typeface="Arial Unicode MS" pitchFamily="34" charset="-122"/>
              </a:rPr>
              <a:t>派生类构造函数 </a:t>
            </a:r>
            <a:r>
              <a:rPr lang="en-US" altLang="zh-CN" sz="2000" b="1">
                <a:solidFill>
                  <a:srgbClr val="0000FF"/>
                </a:solidFill>
                <a:ea typeface="Arial Unicode MS" pitchFamily="34" charset="-122"/>
                <a:cs typeface="Arial Unicode MS" pitchFamily="34" charset="-122"/>
              </a:rPr>
              <a:t>( </a:t>
            </a:r>
            <a:r>
              <a:rPr lang="zh-CN" altLang="en-US" sz="2000" b="1" i="1">
                <a:solidFill>
                  <a:srgbClr val="0000FF"/>
                </a:solidFill>
                <a:ea typeface="Arial Unicode MS" pitchFamily="34" charset="-122"/>
                <a:cs typeface="Arial Unicode MS" pitchFamily="34" charset="-122"/>
              </a:rPr>
              <a:t>变元表 </a:t>
            </a:r>
            <a:r>
              <a:rPr lang="en-US" altLang="zh-CN" sz="2000" b="1">
                <a:solidFill>
                  <a:srgbClr val="0000FF"/>
                </a:solidFill>
                <a:ea typeface="Arial Unicode MS" pitchFamily="34" charset="-122"/>
                <a:cs typeface="Arial Unicode MS" pitchFamily="34" charset="-122"/>
              </a:rPr>
              <a:t>) : </a:t>
            </a:r>
            <a:r>
              <a:rPr lang="zh-CN" altLang="en-US" sz="2000" b="1" i="1">
                <a:solidFill>
                  <a:srgbClr val="0000FF"/>
                </a:solidFill>
                <a:ea typeface="Arial Unicode MS" pitchFamily="34" charset="-122"/>
                <a:cs typeface="Arial Unicode MS" pitchFamily="34" charset="-122"/>
              </a:rPr>
              <a:t>基类 </a:t>
            </a:r>
            <a:r>
              <a:rPr lang="en-US" altLang="zh-CN" sz="2000" b="1">
                <a:solidFill>
                  <a:srgbClr val="0000FF"/>
                </a:solidFill>
                <a:ea typeface="Arial Unicode MS" pitchFamily="34" charset="-122"/>
                <a:cs typeface="Arial Unicode MS" pitchFamily="34" charset="-122"/>
              </a:rPr>
              <a:t>( </a:t>
            </a:r>
            <a:r>
              <a:rPr lang="zh-CN" altLang="en-US" sz="2000" b="1" i="1">
                <a:solidFill>
                  <a:srgbClr val="0000FF"/>
                </a:solidFill>
                <a:ea typeface="Arial Unicode MS" pitchFamily="34" charset="-122"/>
                <a:cs typeface="Arial Unicode MS" pitchFamily="34" charset="-122"/>
              </a:rPr>
              <a:t>变元表 </a:t>
            </a:r>
            <a:r>
              <a:rPr lang="en-US" altLang="zh-CN" sz="2000" b="1">
                <a:solidFill>
                  <a:srgbClr val="0000FF"/>
                </a:solidFill>
                <a:ea typeface="Arial Unicode MS" pitchFamily="34" charset="-122"/>
                <a:cs typeface="Arial Unicode MS" pitchFamily="34" charset="-122"/>
              </a:rPr>
              <a:t>) , </a:t>
            </a:r>
            <a:r>
              <a:rPr lang="zh-CN" altLang="en-US" sz="2000" b="1" i="1">
                <a:solidFill>
                  <a:srgbClr val="0000FF"/>
                </a:solidFill>
                <a:ea typeface="Arial Unicode MS" pitchFamily="34" charset="-122"/>
                <a:cs typeface="Arial Unicode MS" pitchFamily="34" charset="-122"/>
              </a:rPr>
              <a:t>对象成员</a:t>
            </a:r>
            <a:r>
              <a:rPr lang="en-US" altLang="zh-CN" sz="2000" b="1" i="1">
                <a:solidFill>
                  <a:srgbClr val="0000FF"/>
                </a:solidFill>
                <a:ea typeface="Arial Unicode MS" pitchFamily="34" charset="-122"/>
                <a:cs typeface="Arial Unicode MS" pitchFamily="34" charset="-122"/>
              </a:rPr>
              <a:t>1</a:t>
            </a:r>
            <a:r>
              <a:rPr lang="en-US" altLang="zh-CN" sz="2000" b="1">
                <a:solidFill>
                  <a:srgbClr val="0000FF"/>
                </a:solidFill>
                <a:ea typeface="Arial Unicode MS" pitchFamily="34" charset="-122"/>
                <a:cs typeface="Arial Unicode MS" pitchFamily="34" charset="-122"/>
              </a:rPr>
              <a:t>( </a:t>
            </a:r>
            <a:r>
              <a:rPr lang="zh-CN" altLang="en-US" sz="2000" b="1" i="1">
                <a:solidFill>
                  <a:srgbClr val="0000FF"/>
                </a:solidFill>
                <a:ea typeface="Arial Unicode MS" pitchFamily="34" charset="-122"/>
                <a:cs typeface="Arial Unicode MS" pitchFamily="34" charset="-122"/>
              </a:rPr>
              <a:t>变元表 </a:t>
            </a:r>
            <a:r>
              <a:rPr lang="en-US" altLang="zh-CN" sz="2000" b="1">
                <a:solidFill>
                  <a:srgbClr val="0000FF"/>
                </a:solidFill>
                <a:ea typeface="Arial Unicode MS" pitchFamily="34" charset="-122"/>
                <a:cs typeface="Arial Unicode MS" pitchFamily="34" charset="-122"/>
              </a:rPr>
              <a:t>)</a:t>
            </a:r>
          </a:p>
          <a:p>
            <a:pPr algn="l">
              <a:lnSpc>
                <a:spcPct val="170000"/>
              </a:lnSpc>
              <a:buFont typeface="Wingdings" pitchFamily="2" charset="2"/>
              <a:buNone/>
            </a:pPr>
            <a:r>
              <a:rPr lang="en-US" altLang="zh-CN" sz="2000" b="1">
                <a:solidFill>
                  <a:srgbClr val="0000FF"/>
                </a:solidFill>
                <a:ea typeface="Arial Unicode MS" pitchFamily="34" charset="-122"/>
                <a:cs typeface="Arial Unicode MS" pitchFamily="34" charset="-122"/>
              </a:rPr>
              <a:t>		 … </a:t>
            </a:r>
            <a:r>
              <a:rPr lang="zh-CN" altLang="en-US" sz="2000" b="1" i="1">
                <a:solidFill>
                  <a:srgbClr val="0000FF"/>
                </a:solidFill>
                <a:ea typeface="Arial Unicode MS" pitchFamily="34" charset="-122"/>
                <a:cs typeface="Arial Unicode MS" pitchFamily="34" charset="-122"/>
              </a:rPr>
              <a:t>对象成员</a:t>
            </a:r>
            <a:r>
              <a:rPr lang="en-US" altLang="zh-CN" sz="2000" b="1" i="1">
                <a:solidFill>
                  <a:srgbClr val="0000FF"/>
                </a:solidFill>
                <a:ea typeface="Arial Unicode MS" pitchFamily="34" charset="-122"/>
                <a:cs typeface="Arial Unicode MS" pitchFamily="34" charset="-122"/>
              </a:rPr>
              <a:t>n </a:t>
            </a:r>
            <a:r>
              <a:rPr lang="en-US" altLang="zh-CN" sz="2000" b="1">
                <a:solidFill>
                  <a:srgbClr val="0000FF"/>
                </a:solidFill>
                <a:ea typeface="Arial Unicode MS" pitchFamily="34" charset="-122"/>
                <a:cs typeface="Arial Unicode MS" pitchFamily="34" charset="-122"/>
              </a:rPr>
              <a:t>( </a:t>
            </a:r>
            <a:r>
              <a:rPr lang="zh-CN" altLang="en-US" sz="2000" b="1" i="1">
                <a:solidFill>
                  <a:srgbClr val="0000FF"/>
                </a:solidFill>
                <a:ea typeface="Arial Unicode MS" pitchFamily="34" charset="-122"/>
                <a:cs typeface="Arial Unicode MS" pitchFamily="34" charset="-122"/>
              </a:rPr>
              <a:t>变元表</a:t>
            </a:r>
            <a:r>
              <a:rPr lang="zh-CN" altLang="en-US" sz="2000" b="1">
                <a:solidFill>
                  <a:srgbClr val="0000FF"/>
                </a:solidFill>
                <a:ea typeface="Arial Unicode MS" pitchFamily="34" charset="-122"/>
                <a:cs typeface="Arial Unicode MS" pitchFamily="34" charset="-122"/>
              </a:rPr>
              <a:t> </a:t>
            </a:r>
            <a:r>
              <a:rPr lang="en-US" altLang="zh-CN" sz="2000" b="1">
                <a:solidFill>
                  <a:srgbClr val="0000FF"/>
                </a:solidFill>
                <a:ea typeface="Arial Unicode MS" pitchFamily="34" charset="-122"/>
                <a:cs typeface="Arial Unicode MS" pitchFamily="34" charset="-122"/>
              </a:rPr>
              <a:t>) </a:t>
            </a:r>
            <a:r>
              <a:rPr lang="zh-CN" altLang="en-US" sz="2000" b="1">
                <a:solidFill>
                  <a:srgbClr val="0000FF"/>
                </a:solidFill>
                <a:ea typeface="Arial Unicode MS" pitchFamily="34" charset="-122"/>
                <a:cs typeface="Arial Unicode MS" pitchFamily="34" charset="-122"/>
              </a:rPr>
              <a:t>；</a:t>
            </a:r>
          </a:p>
          <a:p>
            <a:pPr algn="l">
              <a:lnSpc>
                <a:spcPct val="170000"/>
              </a:lnSpc>
              <a:buClr>
                <a:srgbClr val="FF3300"/>
              </a:buClr>
              <a:buFont typeface="Wingdings" pitchFamily="2" charset="2"/>
              <a:buChar char="Ø"/>
            </a:pPr>
            <a:r>
              <a:rPr lang="zh-CN" altLang="en-US" sz="2000" b="1">
                <a:ea typeface="Arial Unicode MS" pitchFamily="34" charset="-122"/>
                <a:cs typeface="Arial Unicode MS" pitchFamily="34" charset="-122"/>
              </a:rPr>
              <a:t> 构造函数执行顺序：基类 </a:t>
            </a:r>
            <a:r>
              <a:rPr lang="zh-CN" altLang="en-US" sz="2000" b="1">
                <a:ea typeface="Arial Unicode MS" pitchFamily="34" charset="-122"/>
                <a:cs typeface="Arial Unicode MS" pitchFamily="34" charset="-122"/>
                <a:sym typeface="Wingdings" pitchFamily="2" charset="2"/>
              </a:rPr>
              <a:t></a:t>
            </a:r>
            <a:r>
              <a:rPr lang="zh-CN" altLang="en-US" sz="2000" b="1">
                <a:ea typeface="Arial Unicode MS" pitchFamily="34" charset="-122"/>
                <a:cs typeface="Arial Unicode MS" pitchFamily="34" charset="-122"/>
              </a:rPr>
              <a:t> 对象成员</a:t>
            </a:r>
            <a:r>
              <a:rPr lang="zh-CN" altLang="en-US" sz="2000" b="1">
                <a:ea typeface="Arial Unicode MS" pitchFamily="34" charset="-122"/>
                <a:cs typeface="Arial Unicode MS" pitchFamily="34" charset="-122"/>
                <a:sym typeface="Wingdings" pitchFamily="2" charset="2"/>
              </a:rPr>
              <a:t></a:t>
            </a:r>
            <a:r>
              <a:rPr lang="zh-CN" altLang="en-US" sz="2000" b="1">
                <a:ea typeface="Arial Unicode MS" pitchFamily="34" charset="-122"/>
                <a:cs typeface="Arial Unicode MS" pitchFamily="34" charset="-122"/>
              </a:rPr>
              <a:t> 派生类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575490"/>
                                        </p:tgtEl>
                                        <p:attrNameLst>
                                          <p:attrName>style.visibility</p:attrName>
                                        </p:attrNameLst>
                                      </p:cBhvr>
                                      <p:to>
                                        <p:strVal val="visible"/>
                                      </p:to>
                                    </p:set>
                                    <p:animEffect transition="in" filter="blinds(vertical)">
                                      <p:cBhvr>
                                        <p:cTn id="7" dur="500"/>
                                        <p:tgtEl>
                                          <p:spTgt spid="575490"/>
                                        </p:tgtEl>
                                      </p:cBhvr>
                                    </p:animEffect>
                                  </p:childTnLst>
                                </p:cTn>
                              </p:par>
                            </p:childTnLst>
                          </p:cTn>
                        </p:par>
                        <p:par>
                          <p:cTn id="8" fill="hold">
                            <p:stCondLst>
                              <p:cond delay="500"/>
                            </p:stCondLst>
                            <p:childTnLst>
                              <p:par>
                                <p:cTn id="9" presetID="5" presetClass="entr" presetSubtype="5" fill="hold" grpId="0" nodeType="afterEffect">
                                  <p:stCondLst>
                                    <p:cond delay="2000"/>
                                  </p:stCondLst>
                                  <p:childTnLst>
                                    <p:set>
                                      <p:cBhvr>
                                        <p:cTn id="10" dur="1" fill="hold">
                                          <p:stCondLst>
                                            <p:cond delay="0"/>
                                          </p:stCondLst>
                                        </p:cTn>
                                        <p:tgtEl>
                                          <p:spTgt spid="575491"/>
                                        </p:tgtEl>
                                        <p:attrNameLst>
                                          <p:attrName>style.visibility</p:attrName>
                                        </p:attrNameLst>
                                      </p:cBhvr>
                                      <p:to>
                                        <p:strVal val="visible"/>
                                      </p:to>
                                    </p:set>
                                    <p:animEffect transition="in" filter="checkerboard(down)">
                                      <p:cBhvr>
                                        <p:cTn id="11" dur="500"/>
                                        <p:tgtEl>
                                          <p:spTgt spid="575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490" grpId="0" autoUpdateAnimBg="0"/>
      <p:bldP spid="575491"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ChangeArrowheads="1"/>
          </p:cNvSpPr>
          <p:nvPr/>
        </p:nvSpPr>
        <p:spPr bwMode="auto">
          <a:xfrm>
            <a:off x="762000" y="366337"/>
            <a:ext cx="6400800" cy="5172827"/>
          </a:xfrm>
          <a:prstGeom prst="rect">
            <a:avLst/>
          </a:prstGeom>
          <a:noFill/>
          <a:ln w="9525">
            <a:noFill/>
            <a:miter lim="800000"/>
            <a:headEnd type="none" w="sm" len="med"/>
            <a:tailEnd/>
          </a:ln>
          <a:effectLst/>
        </p:spPr>
        <p:txBody>
          <a:bodyPr lIns="90000" tIns="46800" rIns="90000" bIns="46800" anchor="ctr">
            <a:spAutoFit/>
          </a:bodyPr>
          <a:lstStyle/>
          <a:p>
            <a:pPr algn="l">
              <a:lnSpc>
                <a:spcPct val="150000"/>
              </a:lnSpc>
              <a:buFont typeface="Wingdings" pitchFamily="2" charset="2"/>
              <a:buNone/>
            </a:pPr>
            <a:r>
              <a:rPr lang="en-US" altLang="zh-CN" sz="2000" b="1" i="1" dirty="0">
                <a:solidFill>
                  <a:schemeClr val="folHlink"/>
                </a:solidFill>
              </a:rPr>
              <a:t>// </a:t>
            </a:r>
            <a:r>
              <a:rPr lang="zh-CN" altLang="en-US" sz="2000" b="1" i="1" dirty="0">
                <a:solidFill>
                  <a:schemeClr val="folHlink"/>
                </a:solidFill>
              </a:rPr>
              <a:t>例</a:t>
            </a:r>
            <a:r>
              <a:rPr lang="en-US" altLang="zh-CN" sz="2000" b="1" i="1" dirty="0">
                <a:solidFill>
                  <a:schemeClr val="folHlink"/>
                </a:solidFill>
              </a:rPr>
              <a:t>8-6  </a:t>
            </a:r>
            <a:r>
              <a:rPr lang="zh-CN" altLang="en-US" sz="2000" b="1" i="1" dirty="0">
                <a:solidFill>
                  <a:schemeClr val="folHlink"/>
                </a:solidFill>
              </a:rPr>
              <a:t>调用构造函数顺序测试，构造函数无参数</a:t>
            </a:r>
          </a:p>
          <a:p>
            <a:pPr algn="l">
              <a:lnSpc>
                <a:spcPct val="150000"/>
              </a:lnSpc>
              <a:buFont typeface="Wingdings" pitchFamily="2" charset="2"/>
              <a:buNone/>
            </a:pPr>
            <a:r>
              <a:rPr lang="en-US" altLang="zh-CN" sz="2000" dirty="0"/>
              <a:t>#include&lt;</a:t>
            </a:r>
            <a:r>
              <a:rPr lang="en-US" altLang="zh-CN" sz="2000" dirty="0" err="1"/>
              <a:t>iostream</a:t>
            </a:r>
            <a:r>
              <a:rPr lang="en-US" altLang="zh-CN" sz="2000" dirty="0"/>
              <a:t>&gt;</a:t>
            </a:r>
          </a:p>
          <a:p>
            <a:pPr algn="l">
              <a:lnSpc>
                <a:spcPct val="150000"/>
              </a:lnSpc>
              <a:buFont typeface="Wingdings" pitchFamily="2" charset="2"/>
              <a:buNone/>
            </a:pPr>
            <a:r>
              <a:rPr lang="en-US" altLang="zh-CN" sz="2000" dirty="0"/>
              <a:t>using namespace </a:t>
            </a:r>
            <a:r>
              <a:rPr lang="en-US" altLang="zh-CN" sz="2000" dirty="0" err="1"/>
              <a:t>std</a:t>
            </a:r>
            <a:r>
              <a:rPr lang="en-US" altLang="zh-CN" sz="2000" dirty="0"/>
              <a:t> ;</a:t>
            </a:r>
          </a:p>
          <a:p>
            <a:pPr algn="l">
              <a:lnSpc>
                <a:spcPct val="150000"/>
              </a:lnSpc>
              <a:buFont typeface="Wingdings" pitchFamily="2" charset="2"/>
              <a:buNone/>
            </a:pPr>
            <a:r>
              <a:rPr lang="en-US" altLang="zh-CN" sz="2000" b="1" dirty="0"/>
              <a:t>class  Base</a:t>
            </a:r>
          </a:p>
          <a:p>
            <a:pPr algn="l">
              <a:lnSpc>
                <a:spcPct val="150000"/>
              </a:lnSpc>
              <a:buFont typeface="Wingdings" pitchFamily="2" charset="2"/>
              <a:buNone/>
            </a:pPr>
            <a:r>
              <a:rPr lang="en-US" altLang="zh-CN" sz="2000" dirty="0"/>
              <a:t>  { public :  Base ( ) { </a:t>
            </a:r>
            <a:r>
              <a:rPr lang="en-US" altLang="zh-CN" sz="2000" dirty="0" err="1"/>
              <a:t>cout</a:t>
            </a:r>
            <a:r>
              <a:rPr lang="en-US" altLang="zh-CN" sz="2000" dirty="0"/>
              <a:t> &lt;&lt; "Base created.\n" ;  }</a:t>
            </a:r>
          </a:p>
          <a:p>
            <a:pPr algn="l">
              <a:lnSpc>
                <a:spcPct val="150000"/>
              </a:lnSpc>
              <a:buFont typeface="Wingdings" pitchFamily="2" charset="2"/>
              <a:buNone/>
            </a:pPr>
            <a:r>
              <a:rPr lang="en-US" altLang="zh-CN" sz="2000" dirty="0"/>
              <a:t>  } ;</a:t>
            </a:r>
          </a:p>
          <a:p>
            <a:pPr algn="l">
              <a:lnSpc>
                <a:spcPct val="150000"/>
              </a:lnSpc>
              <a:buFont typeface="Wingdings" pitchFamily="2" charset="2"/>
              <a:buNone/>
            </a:pPr>
            <a:r>
              <a:rPr lang="en-US" altLang="zh-CN" sz="2000" dirty="0"/>
              <a:t>class  </a:t>
            </a:r>
            <a:r>
              <a:rPr lang="en-US" altLang="zh-CN" sz="2000" dirty="0" err="1"/>
              <a:t>D_class</a:t>
            </a:r>
            <a:r>
              <a:rPr lang="en-US" altLang="zh-CN" sz="2000" dirty="0"/>
              <a:t> : </a:t>
            </a:r>
            <a:r>
              <a:rPr lang="en-US" altLang="zh-CN" sz="2000" b="1" dirty="0"/>
              <a:t>public  Base</a:t>
            </a:r>
          </a:p>
          <a:p>
            <a:pPr algn="l">
              <a:lnSpc>
                <a:spcPct val="150000"/>
              </a:lnSpc>
              <a:buFont typeface="Wingdings" pitchFamily="2" charset="2"/>
              <a:buNone/>
            </a:pPr>
            <a:r>
              <a:rPr lang="en-US" altLang="zh-CN" sz="2000" dirty="0"/>
              <a:t>  { public :  </a:t>
            </a:r>
            <a:r>
              <a:rPr lang="en-US" altLang="zh-CN" sz="2000" dirty="0" err="1"/>
              <a:t>D_class</a:t>
            </a:r>
            <a:r>
              <a:rPr lang="en-US" altLang="zh-CN" sz="2000" dirty="0"/>
              <a:t> ( ) { </a:t>
            </a:r>
            <a:r>
              <a:rPr lang="en-US" altLang="zh-CN" sz="2000" dirty="0" err="1"/>
              <a:t>cout</a:t>
            </a:r>
            <a:r>
              <a:rPr lang="en-US" altLang="zh-CN" sz="2000" dirty="0"/>
              <a:t> &lt;&lt; "</a:t>
            </a:r>
            <a:r>
              <a:rPr lang="en-US" altLang="zh-CN" sz="2000" dirty="0" err="1"/>
              <a:t>D_class</a:t>
            </a:r>
            <a:r>
              <a:rPr lang="en-US" altLang="zh-CN" sz="2000" dirty="0"/>
              <a:t> created.\n" ;  }</a:t>
            </a:r>
          </a:p>
          <a:p>
            <a:pPr algn="l">
              <a:lnSpc>
                <a:spcPct val="150000"/>
              </a:lnSpc>
              <a:buFont typeface="Wingdings" pitchFamily="2" charset="2"/>
              <a:buNone/>
            </a:pPr>
            <a:r>
              <a:rPr lang="en-US" altLang="zh-CN" sz="2000" dirty="0"/>
              <a:t>  } ;</a:t>
            </a:r>
          </a:p>
          <a:p>
            <a:pPr algn="l">
              <a:lnSpc>
                <a:spcPct val="150000"/>
              </a:lnSpc>
              <a:buFont typeface="Wingdings" pitchFamily="2" charset="2"/>
              <a:buNone/>
            </a:pPr>
            <a:r>
              <a:rPr lang="en-US" altLang="zh-CN" sz="2000" dirty="0" err="1"/>
              <a:t>int</a:t>
            </a:r>
            <a:r>
              <a:rPr lang="en-US" altLang="zh-CN" sz="2000" dirty="0"/>
              <a:t> main ( )</a:t>
            </a:r>
          </a:p>
          <a:p>
            <a:pPr algn="l">
              <a:lnSpc>
                <a:spcPct val="150000"/>
              </a:lnSpc>
              <a:buFont typeface="Wingdings" pitchFamily="2" charset="2"/>
              <a:buNone/>
            </a:pPr>
            <a:r>
              <a:rPr lang="en-US" altLang="zh-CN" sz="2000" dirty="0"/>
              <a:t>{ </a:t>
            </a:r>
            <a:r>
              <a:rPr lang="en-US" altLang="zh-CN" sz="2000" dirty="0" err="1"/>
              <a:t>D_class</a:t>
            </a:r>
            <a:r>
              <a:rPr lang="en-US" altLang="zh-CN" sz="2000" dirty="0"/>
              <a:t> d1 ; }</a:t>
            </a:r>
          </a:p>
        </p:txBody>
      </p:sp>
      <p:sp>
        <p:nvSpPr>
          <p:cNvPr id="576516" name="Rectangle 4"/>
          <p:cNvSpPr>
            <a:spLocks noGrp="1" noChangeArrowheads="1"/>
          </p:cNvSpPr>
          <p:nvPr>
            <p:ph type="title" idx="4294967295"/>
          </p:nvPr>
        </p:nvSpPr>
        <p:spPr>
          <a:xfrm>
            <a:off x="838200" y="404813"/>
            <a:ext cx="7543800" cy="1143000"/>
          </a:xfrm>
          <a:prstGeom prst="rect">
            <a:avLst/>
          </a:prstGeom>
        </p:spPr>
        <p:txBody>
          <a:bodyPr/>
          <a:lstStyle/>
          <a:p>
            <a:r>
              <a:rPr lang="en-US" altLang="zh-CN" sz="100" dirty="0">
                <a:solidFill>
                  <a:schemeClr val="bg1"/>
                </a:solidFill>
                <a:latin typeface="宋体" pitchFamily="2" charset="-122"/>
              </a:rPr>
              <a:t>8.3  </a:t>
            </a:r>
            <a:r>
              <a:rPr lang="zh-CN" altLang="en-US" sz="100" dirty="0">
                <a:solidFill>
                  <a:schemeClr val="bg1"/>
                </a:solidFill>
                <a:latin typeface="宋体" pitchFamily="2" charset="-122"/>
              </a:rPr>
              <a:t>基类的初始化</a:t>
            </a:r>
          </a:p>
        </p:txBody>
      </p:sp>
      <p:pic>
        <p:nvPicPr>
          <p:cNvPr id="576518" name="Picture 6"/>
          <p:cNvPicPr>
            <a:picLocks noChangeAspect="1" noChangeArrowheads="1"/>
          </p:cNvPicPr>
          <p:nvPr/>
        </p:nvPicPr>
        <p:blipFill>
          <a:blip r:embed="rId2"/>
          <a:srcRect/>
          <a:stretch>
            <a:fillRect/>
          </a:stretch>
        </p:blipFill>
        <p:spPr bwMode="auto">
          <a:xfrm>
            <a:off x="4787900" y="4292600"/>
            <a:ext cx="3448050" cy="16351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fill="hold" grpId="0" nodeType="afterEffect">
                                  <p:stCondLst>
                                    <p:cond delay="2000"/>
                                  </p:stCondLst>
                                  <p:childTnLst>
                                    <p:set>
                                      <p:cBhvr>
                                        <p:cTn id="6" dur="1" fill="hold">
                                          <p:stCondLst>
                                            <p:cond delay="0"/>
                                          </p:stCondLst>
                                        </p:cTn>
                                        <p:tgtEl>
                                          <p:spTgt spid="576514"/>
                                        </p:tgtEl>
                                        <p:attrNameLst>
                                          <p:attrName>style.visibility</p:attrName>
                                        </p:attrNameLst>
                                      </p:cBhvr>
                                      <p:to>
                                        <p:strVal val="visible"/>
                                      </p:to>
                                    </p:set>
                                    <p:animEffect transition="in" filter="checkerboard(down)">
                                      <p:cBhvr>
                                        <p:cTn id="7" dur="500"/>
                                        <p:tgtEl>
                                          <p:spTgt spid="57651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76518"/>
                                        </p:tgtEl>
                                        <p:attrNameLst>
                                          <p:attrName>style.visibility</p:attrName>
                                        </p:attrNameLst>
                                      </p:cBhvr>
                                      <p:to>
                                        <p:strVal val="visible"/>
                                      </p:to>
                                    </p:set>
                                    <p:animEffect transition="in" filter="checkerboard(across)">
                                      <p:cBhvr>
                                        <p:cTn id="12" dur="500"/>
                                        <p:tgtEl>
                                          <p:spTgt spid="576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514"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ChangeArrowheads="1"/>
          </p:cNvSpPr>
          <p:nvPr/>
        </p:nvSpPr>
        <p:spPr bwMode="auto">
          <a:xfrm>
            <a:off x="762000" y="366337"/>
            <a:ext cx="6781800" cy="5172827"/>
          </a:xfrm>
          <a:prstGeom prst="rect">
            <a:avLst/>
          </a:prstGeom>
          <a:noFill/>
          <a:ln w="9525">
            <a:noFill/>
            <a:miter lim="800000"/>
            <a:headEnd type="none" w="sm" len="med"/>
            <a:tailEnd/>
          </a:ln>
          <a:effectLst/>
        </p:spPr>
        <p:txBody>
          <a:bodyPr lIns="90000" tIns="46800" rIns="90000" bIns="46800" anchor="ctr">
            <a:spAutoFit/>
          </a:bodyPr>
          <a:lstStyle/>
          <a:p>
            <a:pPr algn="l">
              <a:lnSpc>
                <a:spcPct val="150000"/>
              </a:lnSpc>
              <a:buFont typeface="Wingdings" pitchFamily="2" charset="2"/>
              <a:buNone/>
            </a:pPr>
            <a:r>
              <a:rPr lang="en-US" altLang="zh-CN" sz="2000" b="1" i="1" dirty="0">
                <a:solidFill>
                  <a:schemeClr val="folHlink"/>
                </a:solidFill>
              </a:rPr>
              <a:t>// </a:t>
            </a:r>
            <a:r>
              <a:rPr lang="zh-CN" altLang="en-US" sz="2000" b="1" i="1" dirty="0">
                <a:solidFill>
                  <a:schemeClr val="folHlink"/>
                </a:solidFill>
              </a:rPr>
              <a:t>例</a:t>
            </a:r>
            <a:r>
              <a:rPr lang="en-US" altLang="zh-CN" sz="2000" b="1" i="1" dirty="0">
                <a:solidFill>
                  <a:schemeClr val="folHlink"/>
                </a:solidFill>
              </a:rPr>
              <a:t>8-6  </a:t>
            </a:r>
            <a:r>
              <a:rPr lang="zh-CN" altLang="en-US" sz="2000" b="1" i="1" dirty="0">
                <a:solidFill>
                  <a:schemeClr val="folHlink"/>
                </a:solidFill>
              </a:rPr>
              <a:t>调用构造函数顺序测试，构造函数无参数</a:t>
            </a:r>
          </a:p>
          <a:p>
            <a:pPr algn="l">
              <a:lnSpc>
                <a:spcPct val="150000"/>
              </a:lnSpc>
              <a:buFont typeface="Wingdings" pitchFamily="2" charset="2"/>
              <a:buNone/>
            </a:pPr>
            <a:r>
              <a:rPr lang="en-US" altLang="zh-CN" sz="2000" dirty="0"/>
              <a:t>#include&lt;</a:t>
            </a:r>
            <a:r>
              <a:rPr lang="en-US" altLang="zh-CN" sz="2000" dirty="0" err="1"/>
              <a:t>iostream</a:t>
            </a:r>
            <a:r>
              <a:rPr lang="en-US" altLang="zh-CN" sz="2000" dirty="0"/>
              <a:t>&gt;</a:t>
            </a:r>
          </a:p>
          <a:p>
            <a:pPr algn="l">
              <a:lnSpc>
                <a:spcPct val="150000"/>
              </a:lnSpc>
              <a:buFont typeface="Wingdings" pitchFamily="2" charset="2"/>
              <a:buNone/>
            </a:pPr>
            <a:r>
              <a:rPr lang="en-US" altLang="zh-CN" sz="2000" dirty="0"/>
              <a:t>using namespace </a:t>
            </a:r>
            <a:r>
              <a:rPr lang="en-US" altLang="zh-CN" sz="2000" dirty="0" err="1"/>
              <a:t>std</a:t>
            </a:r>
            <a:r>
              <a:rPr lang="en-US" altLang="zh-CN" sz="2000" dirty="0"/>
              <a:t> ;</a:t>
            </a:r>
          </a:p>
          <a:p>
            <a:pPr algn="l">
              <a:lnSpc>
                <a:spcPct val="150000"/>
              </a:lnSpc>
              <a:buFont typeface="Wingdings" pitchFamily="2" charset="2"/>
              <a:buNone/>
            </a:pPr>
            <a:r>
              <a:rPr lang="en-US" altLang="zh-CN" sz="2000" b="1" dirty="0"/>
              <a:t>class  Base</a:t>
            </a:r>
          </a:p>
          <a:p>
            <a:pPr algn="l">
              <a:lnSpc>
                <a:spcPct val="150000"/>
              </a:lnSpc>
              <a:buFont typeface="Wingdings" pitchFamily="2" charset="2"/>
              <a:buNone/>
            </a:pPr>
            <a:r>
              <a:rPr lang="en-US" altLang="zh-CN" sz="2000" dirty="0"/>
              <a:t>  { public :  Base ( ) { </a:t>
            </a:r>
            <a:r>
              <a:rPr lang="en-US" altLang="zh-CN" sz="2000" dirty="0" err="1"/>
              <a:t>cout</a:t>
            </a:r>
            <a:r>
              <a:rPr lang="en-US" altLang="zh-CN" sz="2000" dirty="0"/>
              <a:t> &lt;&lt; "Base created.\n" ;  }</a:t>
            </a:r>
          </a:p>
          <a:p>
            <a:pPr algn="l">
              <a:lnSpc>
                <a:spcPct val="150000"/>
              </a:lnSpc>
              <a:buFont typeface="Wingdings" pitchFamily="2" charset="2"/>
              <a:buNone/>
            </a:pPr>
            <a:r>
              <a:rPr lang="en-US" altLang="zh-CN" sz="2000" dirty="0"/>
              <a:t>  } ;</a:t>
            </a:r>
          </a:p>
          <a:p>
            <a:pPr algn="l">
              <a:lnSpc>
                <a:spcPct val="150000"/>
              </a:lnSpc>
              <a:buFont typeface="Wingdings" pitchFamily="2" charset="2"/>
              <a:buNone/>
            </a:pPr>
            <a:r>
              <a:rPr lang="en-US" altLang="zh-CN" sz="2000" dirty="0"/>
              <a:t>class  </a:t>
            </a:r>
            <a:r>
              <a:rPr lang="en-US" altLang="zh-CN" sz="2000" dirty="0" err="1"/>
              <a:t>D_class</a:t>
            </a:r>
            <a:r>
              <a:rPr lang="en-US" altLang="zh-CN" sz="2000" dirty="0"/>
              <a:t> : </a:t>
            </a:r>
            <a:r>
              <a:rPr lang="en-US" altLang="zh-CN" sz="2000" b="1" dirty="0"/>
              <a:t>public  Base</a:t>
            </a:r>
          </a:p>
          <a:p>
            <a:pPr algn="l">
              <a:lnSpc>
                <a:spcPct val="150000"/>
              </a:lnSpc>
              <a:buFont typeface="Wingdings" pitchFamily="2" charset="2"/>
              <a:buNone/>
            </a:pPr>
            <a:r>
              <a:rPr lang="en-US" altLang="zh-CN" sz="2000" dirty="0"/>
              <a:t>  { public :  </a:t>
            </a:r>
            <a:r>
              <a:rPr lang="en-US" altLang="zh-CN" sz="2000" dirty="0" err="1"/>
              <a:t>D_class</a:t>
            </a:r>
            <a:r>
              <a:rPr lang="en-US" altLang="zh-CN" sz="2000" dirty="0"/>
              <a:t> ( ) { </a:t>
            </a:r>
            <a:r>
              <a:rPr lang="en-US" altLang="zh-CN" sz="2000" dirty="0" err="1"/>
              <a:t>cout</a:t>
            </a:r>
            <a:r>
              <a:rPr lang="en-US" altLang="zh-CN" sz="2000" dirty="0"/>
              <a:t> &lt;&lt; "</a:t>
            </a:r>
            <a:r>
              <a:rPr lang="en-US" altLang="zh-CN" sz="2000" dirty="0" err="1"/>
              <a:t>D_class</a:t>
            </a:r>
            <a:r>
              <a:rPr lang="en-US" altLang="zh-CN" sz="2000" dirty="0"/>
              <a:t> created.\n" ;  }</a:t>
            </a:r>
          </a:p>
          <a:p>
            <a:pPr algn="l">
              <a:lnSpc>
                <a:spcPct val="150000"/>
              </a:lnSpc>
              <a:buFont typeface="Wingdings" pitchFamily="2" charset="2"/>
              <a:buNone/>
            </a:pPr>
            <a:r>
              <a:rPr lang="en-US" altLang="zh-CN" sz="2000" dirty="0"/>
              <a:t>  } ;</a:t>
            </a:r>
          </a:p>
          <a:p>
            <a:pPr algn="l">
              <a:lnSpc>
                <a:spcPct val="150000"/>
              </a:lnSpc>
              <a:buFont typeface="Wingdings" pitchFamily="2" charset="2"/>
              <a:buNone/>
            </a:pPr>
            <a:r>
              <a:rPr lang="en-US" altLang="zh-CN" sz="2000" dirty="0" err="1"/>
              <a:t>int</a:t>
            </a:r>
            <a:r>
              <a:rPr lang="en-US" altLang="zh-CN" sz="2000" dirty="0"/>
              <a:t> main ( )</a:t>
            </a:r>
          </a:p>
          <a:p>
            <a:pPr algn="l">
              <a:lnSpc>
                <a:spcPct val="150000"/>
              </a:lnSpc>
              <a:buFont typeface="Wingdings" pitchFamily="2" charset="2"/>
              <a:buNone/>
            </a:pPr>
            <a:r>
              <a:rPr lang="en-US" altLang="zh-CN" sz="2000" dirty="0"/>
              <a:t>{ </a:t>
            </a:r>
            <a:r>
              <a:rPr lang="en-US" altLang="zh-CN" sz="2000" b="1" dirty="0" err="1">
                <a:solidFill>
                  <a:srgbClr val="0000FF"/>
                </a:solidFill>
              </a:rPr>
              <a:t>D_class</a:t>
            </a:r>
            <a:r>
              <a:rPr lang="en-US" altLang="zh-CN" sz="2000" b="1" dirty="0">
                <a:solidFill>
                  <a:srgbClr val="0000FF"/>
                </a:solidFill>
              </a:rPr>
              <a:t> d1 ;</a:t>
            </a:r>
            <a:r>
              <a:rPr lang="en-US" altLang="zh-CN" sz="2000" dirty="0"/>
              <a:t> }</a:t>
            </a:r>
          </a:p>
        </p:txBody>
      </p:sp>
      <p:sp>
        <p:nvSpPr>
          <p:cNvPr id="577540" name="Rectangle 4"/>
          <p:cNvSpPr>
            <a:spLocks noGrp="1" noChangeArrowheads="1"/>
          </p:cNvSpPr>
          <p:nvPr>
            <p:ph type="title" idx="4294967295"/>
          </p:nvPr>
        </p:nvSpPr>
        <p:spPr>
          <a:xfrm>
            <a:off x="838200" y="404813"/>
            <a:ext cx="7543800" cy="1143000"/>
          </a:xfrm>
          <a:prstGeom prst="rect">
            <a:avLst/>
          </a:prstGeom>
        </p:spPr>
        <p:txBody>
          <a:bodyPr/>
          <a:lstStyle/>
          <a:p>
            <a:r>
              <a:rPr lang="en-US" altLang="zh-CN" sz="100" dirty="0">
                <a:solidFill>
                  <a:schemeClr val="bg1"/>
                </a:solidFill>
                <a:latin typeface="宋体" pitchFamily="2" charset="-122"/>
              </a:rPr>
              <a:t>8.3  </a:t>
            </a:r>
            <a:r>
              <a:rPr lang="zh-CN" altLang="en-US" sz="100" dirty="0">
                <a:solidFill>
                  <a:schemeClr val="bg1"/>
                </a:solidFill>
                <a:latin typeface="宋体" pitchFamily="2" charset="-122"/>
              </a:rPr>
              <a:t>基类的初始化</a:t>
            </a:r>
            <a:endParaRPr lang="zh-CN" altLang="en-US" sz="100" dirty="0">
              <a:solidFill>
                <a:schemeClr val="bg1"/>
              </a:solidFill>
            </a:endParaRPr>
          </a:p>
        </p:txBody>
      </p:sp>
      <p:pic>
        <p:nvPicPr>
          <p:cNvPr id="577542" name="Picture 6"/>
          <p:cNvPicPr>
            <a:picLocks noChangeAspect="1" noChangeArrowheads="1"/>
          </p:cNvPicPr>
          <p:nvPr/>
        </p:nvPicPr>
        <p:blipFill>
          <a:blip r:embed="rId2"/>
          <a:srcRect/>
          <a:stretch>
            <a:fillRect/>
          </a:stretch>
        </p:blipFill>
        <p:spPr bwMode="auto">
          <a:xfrm>
            <a:off x="4787900" y="4292600"/>
            <a:ext cx="3448050" cy="1635125"/>
          </a:xfrm>
          <a:prstGeom prst="rect">
            <a:avLst/>
          </a:prstGeom>
          <a:noFill/>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ChangeArrowheads="1"/>
          </p:cNvSpPr>
          <p:nvPr/>
        </p:nvSpPr>
        <p:spPr bwMode="auto">
          <a:xfrm>
            <a:off x="762000" y="366337"/>
            <a:ext cx="6629400" cy="5172827"/>
          </a:xfrm>
          <a:prstGeom prst="rect">
            <a:avLst/>
          </a:prstGeom>
          <a:noFill/>
          <a:ln w="9525">
            <a:noFill/>
            <a:miter lim="800000"/>
            <a:headEnd type="none" w="sm" len="med"/>
            <a:tailEnd/>
          </a:ln>
          <a:effectLst/>
        </p:spPr>
        <p:txBody>
          <a:bodyPr lIns="90000" tIns="46800" rIns="90000" bIns="46800" anchor="ctr">
            <a:spAutoFit/>
          </a:bodyPr>
          <a:lstStyle/>
          <a:p>
            <a:pPr algn="l">
              <a:lnSpc>
                <a:spcPct val="150000"/>
              </a:lnSpc>
              <a:buFont typeface="Wingdings" pitchFamily="2" charset="2"/>
              <a:buNone/>
            </a:pPr>
            <a:r>
              <a:rPr lang="en-US" altLang="zh-CN" sz="2000" b="1" i="1" dirty="0">
                <a:solidFill>
                  <a:schemeClr val="folHlink"/>
                </a:solidFill>
              </a:rPr>
              <a:t>// </a:t>
            </a:r>
            <a:r>
              <a:rPr lang="zh-CN" altLang="en-US" sz="2000" b="1" i="1" dirty="0">
                <a:solidFill>
                  <a:schemeClr val="folHlink"/>
                </a:solidFill>
              </a:rPr>
              <a:t>例</a:t>
            </a:r>
            <a:r>
              <a:rPr lang="en-US" altLang="zh-CN" sz="2000" b="1" i="1" dirty="0">
                <a:solidFill>
                  <a:schemeClr val="folHlink"/>
                </a:solidFill>
              </a:rPr>
              <a:t>8-6  </a:t>
            </a:r>
            <a:r>
              <a:rPr lang="zh-CN" altLang="en-US" sz="2000" b="1" i="1" dirty="0">
                <a:solidFill>
                  <a:schemeClr val="folHlink"/>
                </a:solidFill>
              </a:rPr>
              <a:t>调用构造函数顺序测试，构造函数无参数</a:t>
            </a:r>
          </a:p>
          <a:p>
            <a:pPr algn="l">
              <a:lnSpc>
                <a:spcPct val="150000"/>
              </a:lnSpc>
              <a:buFont typeface="Wingdings" pitchFamily="2" charset="2"/>
              <a:buNone/>
            </a:pPr>
            <a:r>
              <a:rPr lang="en-US" altLang="zh-CN" sz="2000" dirty="0"/>
              <a:t>#include&lt;</a:t>
            </a:r>
            <a:r>
              <a:rPr lang="en-US" altLang="zh-CN" sz="2000" dirty="0" err="1"/>
              <a:t>iostream</a:t>
            </a:r>
            <a:r>
              <a:rPr lang="en-US" altLang="zh-CN" sz="2000" dirty="0"/>
              <a:t>&gt;</a:t>
            </a:r>
          </a:p>
          <a:p>
            <a:pPr algn="l">
              <a:lnSpc>
                <a:spcPct val="150000"/>
              </a:lnSpc>
              <a:buFont typeface="Wingdings" pitchFamily="2" charset="2"/>
              <a:buNone/>
            </a:pPr>
            <a:r>
              <a:rPr lang="en-US" altLang="zh-CN" sz="2000" dirty="0"/>
              <a:t>using namespace </a:t>
            </a:r>
            <a:r>
              <a:rPr lang="en-US" altLang="zh-CN" sz="2000" dirty="0" err="1"/>
              <a:t>std</a:t>
            </a:r>
            <a:r>
              <a:rPr lang="en-US" altLang="zh-CN" sz="2000" dirty="0"/>
              <a:t> ;</a:t>
            </a:r>
          </a:p>
          <a:p>
            <a:pPr algn="l">
              <a:lnSpc>
                <a:spcPct val="150000"/>
              </a:lnSpc>
              <a:buFont typeface="Wingdings" pitchFamily="2" charset="2"/>
              <a:buNone/>
            </a:pPr>
            <a:r>
              <a:rPr lang="en-US" altLang="zh-CN" sz="2000" b="1" dirty="0"/>
              <a:t>class  Base</a:t>
            </a:r>
          </a:p>
          <a:p>
            <a:pPr algn="l">
              <a:lnSpc>
                <a:spcPct val="150000"/>
              </a:lnSpc>
              <a:buFont typeface="Wingdings" pitchFamily="2" charset="2"/>
              <a:buNone/>
            </a:pPr>
            <a:r>
              <a:rPr lang="en-US" altLang="zh-CN" sz="2000" dirty="0"/>
              <a:t>  { public :  </a:t>
            </a:r>
            <a:r>
              <a:rPr lang="en-US" altLang="zh-CN" sz="2000" b="1" dirty="0">
                <a:solidFill>
                  <a:srgbClr val="0000FF"/>
                </a:solidFill>
              </a:rPr>
              <a:t>Base ( ) { </a:t>
            </a:r>
            <a:r>
              <a:rPr lang="en-US" altLang="zh-CN" sz="2000" b="1" dirty="0" err="1">
                <a:solidFill>
                  <a:srgbClr val="0000FF"/>
                </a:solidFill>
              </a:rPr>
              <a:t>cout</a:t>
            </a:r>
            <a:r>
              <a:rPr lang="en-US" altLang="zh-CN" sz="2000" b="1" dirty="0">
                <a:solidFill>
                  <a:srgbClr val="0000FF"/>
                </a:solidFill>
              </a:rPr>
              <a:t> &lt;&lt; "Base created.\n" ;</a:t>
            </a:r>
            <a:r>
              <a:rPr lang="en-US" altLang="zh-CN" sz="2000" dirty="0"/>
              <a:t>  }</a:t>
            </a:r>
          </a:p>
          <a:p>
            <a:pPr algn="l">
              <a:lnSpc>
                <a:spcPct val="150000"/>
              </a:lnSpc>
              <a:buFont typeface="Wingdings" pitchFamily="2" charset="2"/>
              <a:buNone/>
            </a:pPr>
            <a:r>
              <a:rPr lang="en-US" altLang="zh-CN" sz="2000" dirty="0"/>
              <a:t>  } ;</a:t>
            </a:r>
          </a:p>
          <a:p>
            <a:pPr algn="l">
              <a:lnSpc>
                <a:spcPct val="150000"/>
              </a:lnSpc>
              <a:buFont typeface="Wingdings" pitchFamily="2" charset="2"/>
              <a:buNone/>
            </a:pPr>
            <a:r>
              <a:rPr lang="en-US" altLang="zh-CN" sz="2000" dirty="0"/>
              <a:t>class  </a:t>
            </a:r>
            <a:r>
              <a:rPr lang="en-US" altLang="zh-CN" sz="2000" dirty="0" err="1"/>
              <a:t>D_class</a:t>
            </a:r>
            <a:r>
              <a:rPr lang="en-US" altLang="zh-CN" sz="2000" dirty="0"/>
              <a:t> : </a:t>
            </a:r>
            <a:r>
              <a:rPr lang="en-US" altLang="zh-CN" sz="2000" b="1" dirty="0"/>
              <a:t>public  Base</a:t>
            </a:r>
          </a:p>
          <a:p>
            <a:pPr algn="l">
              <a:lnSpc>
                <a:spcPct val="150000"/>
              </a:lnSpc>
              <a:buFont typeface="Wingdings" pitchFamily="2" charset="2"/>
              <a:buNone/>
            </a:pPr>
            <a:r>
              <a:rPr lang="en-US" altLang="zh-CN" sz="2000" dirty="0"/>
              <a:t>  { public :  </a:t>
            </a:r>
            <a:r>
              <a:rPr lang="en-US" altLang="zh-CN" sz="2000" dirty="0" err="1"/>
              <a:t>D_class</a:t>
            </a:r>
            <a:r>
              <a:rPr lang="en-US" altLang="zh-CN" sz="2000" dirty="0"/>
              <a:t> ( ) { </a:t>
            </a:r>
            <a:r>
              <a:rPr lang="en-US" altLang="zh-CN" sz="2000" dirty="0" err="1"/>
              <a:t>cout</a:t>
            </a:r>
            <a:r>
              <a:rPr lang="en-US" altLang="zh-CN" sz="2000" dirty="0"/>
              <a:t> &lt;&lt; "</a:t>
            </a:r>
            <a:r>
              <a:rPr lang="en-US" altLang="zh-CN" sz="2000" dirty="0" err="1"/>
              <a:t>D_class</a:t>
            </a:r>
            <a:r>
              <a:rPr lang="en-US" altLang="zh-CN" sz="2000" dirty="0"/>
              <a:t> created.\n" ;  }</a:t>
            </a:r>
          </a:p>
          <a:p>
            <a:pPr algn="l">
              <a:lnSpc>
                <a:spcPct val="150000"/>
              </a:lnSpc>
              <a:buFont typeface="Wingdings" pitchFamily="2" charset="2"/>
              <a:buNone/>
            </a:pPr>
            <a:r>
              <a:rPr lang="en-US" altLang="zh-CN" sz="2000" dirty="0"/>
              <a:t>  } ;</a:t>
            </a:r>
          </a:p>
          <a:p>
            <a:pPr algn="l">
              <a:lnSpc>
                <a:spcPct val="150000"/>
              </a:lnSpc>
              <a:buFont typeface="Wingdings" pitchFamily="2" charset="2"/>
              <a:buNone/>
            </a:pPr>
            <a:r>
              <a:rPr lang="en-US" altLang="zh-CN" sz="2000" dirty="0" err="1"/>
              <a:t>int</a:t>
            </a:r>
            <a:r>
              <a:rPr lang="en-US" altLang="zh-CN" sz="2000" dirty="0"/>
              <a:t> main ( )</a:t>
            </a:r>
          </a:p>
          <a:p>
            <a:pPr algn="l">
              <a:lnSpc>
                <a:spcPct val="150000"/>
              </a:lnSpc>
              <a:buFont typeface="Wingdings" pitchFamily="2" charset="2"/>
              <a:buNone/>
            </a:pPr>
            <a:r>
              <a:rPr lang="en-US" altLang="zh-CN" sz="2000" dirty="0"/>
              <a:t>{ </a:t>
            </a:r>
            <a:r>
              <a:rPr lang="en-US" altLang="zh-CN" sz="2000" b="1" dirty="0" err="1">
                <a:solidFill>
                  <a:srgbClr val="0000FF"/>
                </a:solidFill>
              </a:rPr>
              <a:t>D_class</a:t>
            </a:r>
            <a:r>
              <a:rPr lang="en-US" altLang="zh-CN" sz="2000" b="1" dirty="0">
                <a:solidFill>
                  <a:srgbClr val="0000FF"/>
                </a:solidFill>
              </a:rPr>
              <a:t> d1 ;</a:t>
            </a:r>
            <a:r>
              <a:rPr lang="en-US" altLang="zh-CN" sz="2000" dirty="0"/>
              <a:t> }</a:t>
            </a:r>
          </a:p>
        </p:txBody>
      </p:sp>
      <p:sp>
        <p:nvSpPr>
          <p:cNvPr id="578566" name="Rectangle 6"/>
          <p:cNvSpPr>
            <a:spLocks noGrp="1" noChangeArrowheads="1"/>
          </p:cNvSpPr>
          <p:nvPr>
            <p:ph type="title" idx="4294967295"/>
          </p:nvPr>
        </p:nvSpPr>
        <p:spPr>
          <a:xfrm>
            <a:off x="838200" y="404813"/>
            <a:ext cx="7543800" cy="1143000"/>
          </a:xfrm>
          <a:prstGeom prst="rect">
            <a:avLst/>
          </a:prstGeom>
          <a:noFill/>
        </p:spPr>
        <p:txBody>
          <a:bodyPr/>
          <a:lstStyle/>
          <a:p>
            <a:r>
              <a:rPr lang="en-US" altLang="zh-CN" sz="100" dirty="0">
                <a:solidFill>
                  <a:schemeClr val="bg1"/>
                </a:solidFill>
                <a:latin typeface="宋体" pitchFamily="2" charset="-122"/>
              </a:rPr>
              <a:t>8.3  </a:t>
            </a:r>
            <a:r>
              <a:rPr lang="zh-CN" altLang="en-US" sz="100" dirty="0">
                <a:solidFill>
                  <a:schemeClr val="bg1"/>
                </a:solidFill>
                <a:latin typeface="宋体" pitchFamily="2" charset="-122"/>
              </a:rPr>
              <a:t>基类的初始化</a:t>
            </a:r>
            <a:endParaRPr lang="zh-CN" altLang="en-US" sz="100" dirty="0">
              <a:solidFill>
                <a:schemeClr val="bg1"/>
              </a:solidFill>
            </a:endParaRPr>
          </a:p>
        </p:txBody>
      </p:sp>
      <p:pic>
        <p:nvPicPr>
          <p:cNvPr id="578568" name="Picture 8"/>
          <p:cNvPicPr>
            <a:picLocks noChangeAspect="1" noChangeArrowheads="1"/>
          </p:cNvPicPr>
          <p:nvPr/>
        </p:nvPicPr>
        <p:blipFill>
          <a:blip r:embed="rId2"/>
          <a:srcRect/>
          <a:stretch>
            <a:fillRect/>
          </a:stretch>
        </p:blipFill>
        <p:spPr bwMode="auto">
          <a:xfrm>
            <a:off x="4787900" y="4292600"/>
            <a:ext cx="3448050" cy="1635125"/>
          </a:xfrm>
          <a:prstGeom prst="rect">
            <a:avLst/>
          </a:prstGeom>
          <a:noFill/>
        </p:spPr>
      </p:pic>
      <p:sp>
        <p:nvSpPr>
          <p:cNvPr id="578564" name="Oval 4"/>
          <p:cNvSpPr>
            <a:spLocks noChangeArrowheads="1"/>
          </p:cNvSpPr>
          <p:nvPr/>
        </p:nvSpPr>
        <p:spPr bwMode="auto">
          <a:xfrm>
            <a:off x="4764088" y="4519613"/>
            <a:ext cx="1752600" cy="457200"/>
          </a:xfrm>
          <a:prstGeom prst="ellipse">
            <a:avLst/>
          </a:prstGeom>
          <a:noFill/>
          <a:ln w="19050">
            <a:solidFill>
              <a:srgbClr val="FF3300"/>
            </a:solidFill>
            <a:round/>
            <a:headEnd/>
            <a:tailEnd/>
          </a:ln>
          <a:effectLst/>
        </p:spPr>
        <p:txBody>
          <a:bodyPr wrap="none" anchor="ctr"/>
          <a:lstStyle/>
          <a:p>
            <a:endParaRPr lang="zh-CN" altLang="en-US"/>
          </a:p>
        </p:txBody>
      </p:sp>
      <p:sp>
        <p:nvSpPr>
          <p:cNvPr id="578565" name="AutoShape 5"/>
          <p:cNvSpPr>
            <a:spLocks/>
          </p:cNvSpPr>
          <p:nvPr/>
        </p:nvSpPr>
        <p:spPr bwMode="auto">
          <a:xfrm>
            <a:off x="6172200" y="2767013"/>
            <a:ext cx="2743200" cy="533400"/>
          </a:xfrm>
          <a:prstGeom prst="borderCallout2">
            <a:avLst>
              <a:gd name="adj1" fmla="val 21431"/>
              <a:gd name="adj2" fmla="val -2778"/>
              <a:gd name="adj3" fmla="val 21431"/>
              <a:gd name="adj4" fmla="val -10880"/>
              <a:gd name="adj5" fmla="val 314287"/>
              <a:gd name="adj6" fmla="val -36690"/>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40000"/>
              </a:lnSpc>
              <a:spcBef>
                <a:spcPct val="50000"/>
              </a:spcBef>
            </a:pPr>
            <a:r>
              <a:rPr lang="en-US" altLang="zh-CN" sz="2000" b="1"/>
              <a:t>① </a:t>
            </a:r>
            <a:r>
              <a:rPr lang="zh-CN" altLang="en-US" sz="2000" b="1"/>
              <a:t>调用基类构造函数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78564"/>
                                        </p:tgtEl>
                                        <p:attrNameLst>
                                          <p:attrName>style.visibility</p:attrName>
                                        </p:attrNameLst>
                                      </p:cBhvr>
                                      <p:to>
                                        <p:strVal val="visible"/>
                                      </p:to>
                                    </p:set>
                                    <p:animEffect transition="in" filter="box(out)">
                                      <p:cBhvr>
                                        <p:cTn id="7" dur="500"/>
                                        <p:tgtEl>
                                          <p:spTgt spid="57856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578565"/>
                                        </p:tgtEl>
                                        <p:attrNameLst>
                                          <p:attrName>style.visibility</p:attrName>
                                        </p:attrNameLst>
                                      </p:cBhvr>
                                      <p:to>
                                        <p:strVal val="visible"/>
                                      </p:to>
                                    </p:set>
                                    <p:animEffect transition="in" filter="barn(outHorizontal)">
                                      <p:cBhvr>
                                        <p:cTn id="12" dur="500"/>
                                        <p:tgtEl>
                                          <p:spTgt spid="578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64" grpId="0" animBg="1"/>
      <p:bldP spid="578565" grpId="0" animBg="1"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p:cNvSpPr>
            <a:spLocks noChangeArrowheads="1"/>
          </p:cNvSpPr>
          <p:nvPr/>
        </p:nvSpPr>
        <p:spPr bwMode="auto">
          <a:xfrm>
            <a:off x="762000" y="364749"/>
            <a:ext cx="6629400" cy="5172827"/>
          </a:xfrm>
          <a:prstGeom prst="rect">
            <a:avLst/>
          </a:prstGeom>
          <a:noFill/>
          <a:ln w="9525">
            <a:noFill/>
            <a:miter lim="800000"/>
            <a:headEnd type="none" w="sm" len="med"/>
            <a:tailEnd/>
          </a:ln>
          <a:effectLst/>
        </p:spPr>
        <p:txBody>
          <a:bodyPr lIns="90000" tIns="46800" rIns="90000" bIns="46800" anchor="ctr">
            <a:spAutoFit/>
          </a:bodyPr>
          <a:lstStyle/>
          <a:p>
            <a:pPr algn="l">
              <a:lnSpc>
                <a:spcPct val="150000"/>
              </a:lnSpc>
              <a:buFont typeface="Wingdings" pitchFamily="2" charset="2"/>
              <a:buNone/>
            </a:pPr>
            <a:r>
              <a:rPr lang="en-US" altLang="zh-CN" sz="2000" b="1" i="1" dirty="0">
                <a:solidFill>
                  <a:schemeClr val="folHlink"/>
                </a:solidFill>
              </a:rPr>
              <a:t>// </a:t>
            </a:r>
            <a:r>
              <a:rPr lang="zh-CN" altLang="en-US" sz="2000" b="1" i="1" dirty="0">
                <a:solidFill>
                  <a:schemeClr val="folHlink"/>
                </a:solidFill>
              </a:rPr>
              <a:t>例</a:t>
            </a:r>
            <a:r>
              <a:rPr lang="en-US" altLang="zh-CN" sz="2000" b="1" i="1" dirty="0">
                <a:solidFill>
                  <a:schemeClr val="folHlink"/>
                </a:solidFill>
              </a:rPr>
              <a:t>8-6  </a:t>
            </a:r>
            <a:r>
              <a:rPr lang="zh-CN" altLang="en-US" sz="2000" b="1" i="1" dirty="0">
                <a:solidFill>
                  <a:schemeClr val="folHlink"/>
                </a:solidFill>
              </a:rPr>
              <a:t>调用构造函数顺序测试，构造函数无参数</a:t>
            </a:r>
          </a:p>
          <a:p>
            <a:pPr algn="l">
              <a:lnSpc>
                <a:spcPct val="150000"/>
              </a:lnSpc>
              <a:buFont typeface="Wingdings" pitchFamily="2" charset="2"/>
              <a:buNone/>
            </a:pPr>
            <a:r>
              <a:rPr lang="en-US" altLang="zh-CN" sz="2000" dirty="0"/>
              <a:t>#include&lt;</a:t>
            </a:r>
            <a:r>
              <a:rPr lang="en-US" altLang="zh-CN" sz="2000" dirty="0" err="1"/>
              <a:t>iostream</a:t>
            </a:r>
            <a:r>
              <a:rPr lang="en-US" altLang="zh-CN" sz="2000" dirty="0"/>
              <a:t>&gt;</a:t>
            </a:r>
          </a:p>
          <a:p>
            <a:pPr algn="l">
              <a:lnSpc>
                <a:spcPct val="150000"/>
              </a:lnSpc>
              <a:buFont typeface="Wingdings" pitchFamily="2" charset="2"/>
              <a:buNone/>
            </a:pPr>
            <a:r>
              <a:rPr lang="en-US" altLang="zh-CN" sz="2000" dirty="0"/>
              <a:t>using namespace </a:t>
            </a:r>
            <a:r>
              <a:rPr lang="en-US" altLang="zh-CN" sz="2000" dirty="0" err="1"/>
              <a:t>std</a:t>
            </a:r>
            <a:r>
              <a:rPr lang="en-US" altLang="zh-CN" sz="2000" dirty="0"/>
              <a:t> ;</a:t>
            </a:r>
          </a:p>
          <a:p>
            <a:pPr algn="l">
              <a:lnSpc>
                <a:spcPct val="150000"/>
              </a:lnSpc>
              <a:buFont typeface="Wingdings" pitchFamily="2" charset="2"/>
              <a:buNone/>
            </a:pPr>
            <a:r>
              <a:rPr lang="en-US" altLang="zh-CN" sz="2000" b="1" dirty="0"/>
              <a:t>class  Base</a:t>
            </a:r>
          </a:p>
          <a:p>
            <a:pPr algn="l">
              <a:lnSpc>
                <a:spcPct val="150000"/>
              </a:lnSpc>
              <a:buFont typeface="Wingdings" pitchFamily="2" charset="2"/>
              <a:buNone/>
            </a:pPr>
            <a:r>
              <a:rPr lang="en-US" altLang="zh-CN" sz="2000" dirty="0"/>
              <a:t>  { public :  Base ( ) { </a:t>
            </a:r>
            <a:r>
              <a:rPr lang="en-US" altLang="zh-CN" sz="2000" dirty="0" err="1"/>
              <a:t>cout</a:t>
            </a:r>
            <a:r>
              <a:rPr lang="en-US" altLang="zh-CN" sz="2000" dirty="0"/>
              <a:t> &lt;&lt; "Base created.\n" ;  }</a:t>
            </a:r>
          </a:p>
          <a:p>
            <a:pPr algn="l">
              <a:lnSpc>
                <a:spcPct val="150000"/>
              </a:lnSpc>
              <a:buFont typeface="Wingdings" pitchFamily="2" charset="2"/>
              <a:buNone/>
            </a:pPr>
            <a:r>
              <a:rPr lang="en-US" altLang="zh-CN" sz="2000" dirty="0"/>
              <a:t>  } ;</a:t>
            </a:r>
          </a:p>
          <a:p>
            <a:pPr algn="l">
              <a:lnSpc>
                <a:spcPct val="150000"/>
              </a:lnSpc>
              <a:buFont typeface="Wingdings" pitchFamily="2" charset="2"/>
              <a:buNone/>
            </a:pPr>
            <a:r>
              <a:rPr lang="en-US" altLang="zh-CN" sz="2000" dirty="0"/>
              <a:t>class  </a:t>
            </a:r>
            <a:r>
              <a:rPr lang="en-US" altLang="zh-CN" sz="2000" dirty="0" err="1"/>
              <a:t>D_class</a:t>
            </a:r>
            <a:r>
              <a:rPr lang="en-US" altLang="zh-CN" sz="2000" dirty="0"/>
              <a:t> : </a:t>
            </a:r>
            <a:r>
              <a:rPr lang="en-US" altLang="zh-CN" sz="2000" b="1" dirty="0"/>
              <a:t>public  Base</a:t>
            </a:r>
          </a:p>
          <a:p>
            <a:pPr algn="l">
              <a:lnSpc>
                <a:spcPct val="150000"/>
              </a:lnSpc>
              <a:buFont typeface="Wingdings" pitchFamily="2" charset="2"/>
              <a:buNone/>
            </a:pPr>
            <a:r>
              <a:rPr lang="en-US" altLang="zh-CN" sz="2000" dirty="0"/>
              <a:t>  { public :  </a:t>
            </a:r>
            <a:r>
              <a:rPr lang="en-US" altLang="zh-CN" sz="2000" b="1" dirty="0" err="1">
                <a:solidFill>
                  <a:srgbClr val="0000FF"/>
                </a:solidFill>
              </a:rPr>
              <a:t>D_class</a:t>
            </a:r>
            <a:r>
              <a:rPr lang="en-US" altLang="zh-CN" sz="2000" b="1" dirty="0">
                <a:solidFill>
                  <a:srgbClr val="0000FF"/>
                </a:solidFill>
              </a:rPr>
              <a:t> ( ) { </a:t>
            </a:r>
            <a:r>
              <a:rPr lang="en-US" altLang="zh-CN" sz="2000" b="1" dirty="0" err="1">
                <a:solidFill>
                  <a:srgbClr val="0000FF"/>
                </a:solidFill>
              </a:rPr>
              <a:t>cout</a:t>
            </a:r>
            <a:r>
              <a:rPr lang="en-US" altLang="zh-CN" sz="2000" b="1" dirty="0">
                <a:solidFill>
                  <a:srgbClr val="0000FF"/>
                </a:solidFill>
              </a:rPr>
              <a:t> &lt;&lt; "</a:t>
            </a:r>
            <a:r>
              <a:rPr lang="en-US" altLang="zh-CN" sz="2000" b="1" dirty="0" err="1">
                <a:solidFill>
                  <a:srgbClr val="0000FF"/>
                </a:solidFill>
              </a:rPr>
              <a:t>D_class</a:t>
            </a:r>
            <a:r>
              <a:rPr lang="en-US" altLang="zh-CN" sz="2000" b="1" dirty="0">
                <a:solidFill>
                  <a:srgbClr val="0000FF"/>
                </a:solidFill>
              </a:rPr>
              <a:t> created.\n" ;  }</a:t>
            </a:r>
          </a:p>
          <a:p>
            <a:pPr algn="l">
              <a:lnSpc>
                <a:spcPct val="150000"/>
              </a:lnSpc>
              <a:buFont typeface="Wingdings" pitchFamily="2" charset="2"/>
              <a:buNone/>
            </a:pPr>
            <a:r>
              <a:rPr lang="en-US" altLang="zh-CN" sz="2000" dirty="0"/>
              <a:t>  } ;</a:t>
            </a:r>
          </a:p>
          <a:p>
            <a:pPr algn="l">
              <a:lnSpc>
                <a:spcPct val="150000"/>
              </a:lnSpc>
              <a:buFont typeface="Wingdings" pitchFamily="2" charset="2"/>
              <a:buNone/>
            </a:pPr>
            <a:r>
              <a:rPr lang="en-US" altLang="zh-CN" sz="2000" dirty="0" err="1"/>
              <a:t>int</a:t>
            </a:r>
            <a:r>
              <a:rPr lang="en-US" altLang="zh-CN" sz="2000" dirty="0"/>
              <a:t> main ( )</a:t>
            </a:r>
          </a:p>
          <a:p>
            <a:pPr algn="l">
              <a:lnSpc>
                <a:spcPct val="150000"/>
              </a:lnSpc>
              <a:buFont typeface="Wingdings" pitchFamily="2" charset="2"/>
              <a:buNone/>
            </a:pPr>
            <a:r>
              <a:rPr lang="en-US" altLang="zh-CN" sz="2000" dirty="0"/>
              <a:t>{ </a:t>
            </a:r>
            <a:r>
              <a:rPr lang="en-US" altLang="zh-CN" sz="2000" b="1" dirty="0" err="1">
                <a:solidFill>
                  <a:srgbClr val="0000FF"/>
                </a:solidFill>
              </a:rPr>
              <a:t>D_class</a:t>
            </a:r>
            <a:r>
              <a:rPr lang="en-US" altLang="zh-CN" sz="2000" b="1" dirty="0">
                <a:solidFill>
                  <a:srgbClr val="0000FF"/>
                </a:solidFill>
              </a:rPr>
              <a:t> d1 ;</a:t>
            </a:r>
            <a:r>
              <a:rPr lang="en-US" altLang="zh-CN" sz="2000" dirty="0"/>
              <a:t> }</a:t>
            </a:r>
          </a:p>
        </p:txBody>
      </p:sp>
      <p:sp>
        <p:nvSpPr>
          <p:cNvPr id="579590" name="Rectangle 6"/>
          <p:cNvSpPr>
            <a:spLocks noGrp="1" noChangeArrowheads="1"/>
          </p:cNvSpPr>
          <p:nvPr>
            <p:ph type="title" idx="4294967295"/>
          </p:nvPr>
        </p:nvSpPr>
        <p:spPr>
          <a:xfrm>
            <a:off x="838200" y="404813"/>
            <a:ext cx="7543800" cy="1143000"/>
          </a:xfrm>
          <a:prstGeom prst="rect">
            <a:avLst/>
          </a:prstGeom>
          <a:noFill/>
        </p:spPr>
        <p:txBody>
          <a:bodyPr/>
          <a:lstStyle/>
          <a:p>
            <a:r>
              <a:rPr lang="en-US" altLang="zh-CN" sz="100" dirty="0">
                <a:solidFill>
                  <a:schemeClr val="bg1"/>
                </a:solidFill>
                <a:latin typeface="宋体" pitchFamily="2" charset="-122"/>
              </a:rPr>
              <a:t>8.3  </a:t>
            </a:r>
            <a:r>
              <a:rPr lang="zh-CN" altLang="en-US" sz="100" dirty="0">
                <a:solidFill>
                  <a:schemeClr val="bg1"/>
                </a:solidFill>
                <a:latin typeface="宋体" pitchFamily="2" charset="-122"/>
              </a:rPr>
              <a:t>基类的初始化</a:t>
            </a:r>
            <a:endParaRPr lang="zh-CN" altLang="en-US" sz="100" dirty="0">
              <a:solidFill>
                <a:schemeClr val="bg1"/>
              </a:solidFill>
            </a:endParaRPr>
          </a:p>
        </p:txBody>
      </p:sp>
      <p:pic>
        <p:nvPicPr>
          <p:cNvPr id="579592" name="Picture 8"/>
          <p:cNvPicPr>
            <a:picLocks noChangeAspect="1" noChangeArrowheads="1"/>
          </p:cNvPicPr>
          <p:nvPr/>
        </p:nvPicPr>
        <p:blipFill>
          <a:blip r:embed="rId2"/>
          <a:srcRect/>
          <a:stretch>
            <a:fillRect/>
          </a:stretch>
        </p:blipFill>
        <p:spPr bwMode="auto">
          <a:xfrm>
            <a:off x="4787900" y="4292600"/>
            <a:ext cx="3448050" cy="1635125"/>
          </a:xfrm>
          <a:prstGeom prst="rect">
            <a:avLst/>
          </a:prstGeom>
          <a:noFill/>
        </p:spPr>
      </p:pic>
      <p:sp>
        <p:nvSpPr>
          <p:cNvPr id="579588" name="Oval 4"/>
          <p:cNvSpPr>
            <a:spLocks noChangeArrowheads="1"/>
          </p:cNvSpPr>
          <p:nvPr/>
        </p:nvSpPr>
        <p:spPr bwMode="auto">
          <a:xfrm>
            <a:off x="4743450" y="4900613"/>
            <a:ext cx="2133600" cy="304800"/>
          </a:xfrm>
          <a:prstGeom prst="ellipse">
            <a:avLst/>
          </a:prstGeom>
          <a:noFill/>
          <a:ln w="19050">
            <a:solidFill>
              <a:srgbClr val="FF3300"/>
            </a:solidFill>
            <a:round/>
            <a:headEnd/>
            <a:tailEnd/>
          </a:ln>
          <a:effectLst/>
        </p:spPr>
        <p:txBody>
          <a:bodyPr wrap="none" anchor="ctr"/>
          <a:lstStyle/>
          <a:p>
            <a:endParaRPr lang="zh-CN" altLang="en-US"/>
          </a:p>
        </p:txBody>
      </p:sp>
      <p:sp>
        <p:nvSpPr>
          <p:cNvPr id="579589" name="AutoShape 5"/>
          <p:cNvSpPr>
            <a:spLocks/>
          </p:cNvSpPr>
          <p:nvPr/>
        </p:nvSpPr>
        <p:spPr bwMode="auto">
          <a:xfrm>
            <a:off x="5867400" y="3033713"/>
            <a:ext cx="2971800" cy="533400"/>
          </a:xfrm>
          <a:prstGeom prst="borderCallout2">
            <a:avLst>
              <a:gd name="adj1" fmla="val 21431"/>
              <a:gd name="adj2" fmla="val -2565"/>
              <a:gd name="adj3" fmla="val 21431"/>
              <a:gd name="adj4" fmla="val -7583"/>
              <a:gd name="adj5" fmla="val 321431"/>
              <a:gd name="adj6" fmla="val -23611"/>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40000"/>
              </a:lnSpc>
              <a:spcBef>
                <a:spcPct val="50000"/>
              </a:spcBef>
            </a:pPr>
            <a:r>
              <a:rPr lang="en-US" altLang="zh-CN" sz="2000" b="1"/>
              <a:t>② </a:t>
            </a:r>
            <a:r>
              <a:rPr lang="zh-CN" altLang="en-US" sz="2000" b="1"/>
              <a:t>调用派生类构造函数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79588"/>
                                        </p:tgtEl>
                                        <p:attrNameLst>
                                          <p:attrName>style.visibility</p:attrName>
                                        </p:attrNameLst>
                                      </p:cBhvr>
                                      <p:to>
                                        <p:strVal val="visible"/>
                                      </p:to>
                                    </p:set>
                                    <p:animEffect transition="in" filter="box(out)">
                                      <p:cBhvr>
                                        <p:cTn id="7" dur="500"/>
                                        <p:tgtEl>
                                          <p:spTgt spid="57958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579589"/>
                                        </p:tgtEl>
                                        <p:attrNameLst>
                                          <p:attrName>style.visibility</p:attrName>
                                        </p:attrNameLst>
                                      </p:cBhvr>
                                      <p:to>
                                        <p:strVal val="visible"/>
                                      </p:to>
                                    </p:set>
                                    <p:animEffect transition="in" filter="barn(outHorizontal)">
                                      <p:cBhvr>
                                        <p:cTn id="12" dur="500"/>
                                        <p:tgtEl>
                                          <p:spTgt spid="579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588" grpId="0" animBg="1"/>
      <p:bldP spid="579589" grpId="0" animBg="1"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Text Box 2"/>
          <p:cNvSpPr txBox="1">
            <a:spLocks noChangeArrowheads="1"/>
          </p:cNvSpPr>
          <p:nvPr/>
        </p:nvSpPr>
        <p:spPr bwMode="auto">
          <a:xfrm>
            <a:off x="609600" y="152400"/>
            <a:ext cx="8001000" cy="6286336"/>
          </a:xfrm>
          <a:prstGeom prst="rect">
            <a:avLst/>
          </a:prstGeom>
          <a:noFill/>
          <a:ln w="9525">
            <a:noFill/>
            <a:miter lim="800000"/>
            <a:headEnd/>
            <a:tailEnd/>
          </a:ln>
          <a:effectLst/>
        </p:spPr>
        <p:txBody>
          <a:bodyPr>
            <a:spAutoFit/>
          </a:bodyPr>
          <a:lstStyle/>
          <a:p>
            <a:pPr algn="l">
              <a:lnSpc>
                <a:spcPct val="115000"/>
              </a:lnSpc>
              <a:buClr>
                <a:schemeClr val="accent2"/>
              </a:buClr>
              <a:buFont typeface="Wingdings" pitchFamily="2" charset="2"/>
              <a:buNone/>
            </a:pPr>
            <a:r>
              <a:rPr lang="en-US" altLang="zh-CN" sz="1400" b="1" dirty="0"/>
              <a:t>#include&lt;</a:t>
            </a:r>
            <a:r>
              <a:rPr lang="en-US" altLang="zh-CN" sz="1400" b="1" dirty="0" err="1"/>
              <a:t>iostream</a:t>
            </a:r>
            <a:r>
              <a:rPr lang="en-US" altLang="zh-CN" sz="1400" b="1" dirty="0"/>
              <a:t>&gt;</a:t>
            </a:r>
          </a:p>
          <a:p>
            <a:pPr algn="l">
              <a:lnSpc>
                <a:spcPct val="115000"/>
              </a:lnSpc>
              <a:buClr>
                <a:schemeClr val="accent2"/>
              </a:buClr>
              <a:buFont typeface="Wingdings" pitchFamily="2" charset="2"/>
              <a:buNone/>
            </a:pPr>
            <a:r>
              <a:rPr lang="en-US" altLang="zh-CN" sz="1400" b="1" dirty="0"/>
              <a:t>using namespace </a:t>
            </a:r>
            <a:r>
              <a:rPr lang="en-US" altLang="zh-CN" sz="1400" b="1" dirty="0" err="1"/>
              <a:t>std</a:t>
            </a:r>
            <a:r>
              <a:rPr lang="en-US" altLang="zh-CN" sz="1400" b="1" dirty="0"/>
              <a:t> ;</a:t>
            </a:r>
          </a:p>
          <a:p>
            <a:pPr algn="l">
              <a:lnSpc>
                <a:spcPct val="115000"/>
              </a:lnSpc>
              <a:buClr>
                <a:schemeClr val="accent2"/>
              </a:buClr>
              <a:buFont typeface="Wingdings" pitchFamily="2" charset="2"/>
              <a:buNone/>
            </a:pPr>
            <a:r>
              <a:rPr lang="en-US" altLang="zh-CN" sz="1400" b="1" dirty="0"/>
              <a:t>class  </a:t>
            </a:r>
            <a:r>
              <a:rPr lang="en-US" altLang="zh-CN" sz="1400" b="1" dirty="0" err="1"/>
              <a:t>parent_class</a:t>
            </a:r>
            <a:endParaRPr lang="en-US" altLang="zh-CN" sz="1400" b="1" dirty="0"/>
          </a:p>
          <a:p>
            <a:pPr algn="l">
              <a:lnSpc>
                <a:spcPct val="115000"/>
              </a:lnSpc>
              <a:buClr>
                <a:schemeClr val="accent2"/>
              </a:buClr>
              <a:buFont typeface="Wingdings" pitchFamily="2" charset="2"/>
              <a:buNone/>
            </a:pPr>
            <a:r>
              <a:rPr lang="en-US" altLang="zh-CN" sz="1400" b="1" dirty="0"/>
              <a:t>{     </a:t>
            </a:r>
            <a:r>
              <a:rPr lang="en-US" altLang="zh-CN" sz="1400" b="1" dirty="0" err="1"/>
              <a:t>int</a:t>
            </a:r>
            <a:r>
              <a:rPr lang="en-US" altLang="zh-CN" sz="1400" b="1" dirty="0"/>
              <a:t>  data1 , data2 ;</a:t>
            </a:r>
          </a:p>
          <a:p>
            <a:pPr algn="l">
              <a:lnSpc>
                <a:spcPct val="115000"/>
              </a:lnSpc>
              <a:buClr>
                <a:schemeClr val="accent2"/>
              </a:buClr>
              <a:buFont typeface="Wingdings" pitchFamily="2" charset="2"/>
              <a:buNone/>
            </a:pPr>
            <a:r>
              <a:rPr lang="en-US" altLang="zh-CN" sz="1400" b="1" dirty="0"/>
              <a:t>   public :</a:t>
            </a:r>
          </a:p>
          <a:p>
            <a:pPr algn="l">
              <a:lnSpc>
                <a:spcPct val="115000"/>
              </a:lnSpc>
              <a:buClr>
                <a:schemeClr val="accent2"/>
              </a:buClr>
              <a:buFont typeface="Wingdings" pitchFamily="2" charset="2"/>
              <a:buNone/>
            </a:pPr>
            <a:r>
              <a:rPr lang="en-US" altLang="zh-CN" sz="1400" b="1" dirty="0"/>
              <a:t>       </a:t>
            </a:r>
            <a:r>
              <a:rPr lang="en-US" altLang="zh-CN" sz="1400" b="1" dirty="0" err="1"/>
              <a:t>parent_class</a:t>
            </a:r>
            <a:r>
              <a:rPr lang="en-US" altLang="zh-CN" sz="1400" b="1" dirty="0"/>
              <a:t> ( </a:t>
            </a:r>
            <a:r>
              <a:rPr lang="en-US" altLang="zh-CN" sz="1400" b="1" dirty="0" err="1"/>
              <a:t>int</a:t>
            </a:r>
            <a:r>
              <a:rPr lang="en-US" altLang="zh-CN" sz="1400" b="1" dirty="0"/>
              <a:t>  p1 , </a:t>
            </a:r>
            <a:r>
              <a:rPr lang="en-US" altLang="zh-CN" sz="1400" b="1" dirty="0" err="1"/>
              <a:t>int</a:t>
            </a:r>
            <a:r>
              <a:rPr lang="en-US" altLang="zh-CN" sz="1400" b="1" dirty="0"/>
              <a:t>  p2 ) { data1 = p1; data2 = p2; }</a:t>
            </a:r>
          </a:p>
          <a:p>
            <a:pPr algn="l">
              <a:lnSpc>
                <a:spcPct val="115000"/>
              </a:lnSpc>
              <a:buClr>
                <a:schemeClr val="accent2"/>
              </a:buClr>
              <a:buFont typeface="Wingdings" pitchFamily="2" charset="2"/>
              <a:buNone/>
            </a:pPr>
            <a:r>
              <a:rPr lang="en-US" altLang="zh-CN" sz="1400" b="1" dirty="0"/>
              <a:t>       </a:t>
            </a:r>
            <a:r>
              <a:rPr lang="en-US" altLang="zh-CN" sz="1400" b="1" dirty="0" err="1"/>
              <a:t>int</a:t>
            </a:r>
            <a:r>
              <a:rPr lang="en-US" altLang="zh-CN" sz="1400" b="1" dirty="0"/>
              <a:t>  inc1 () { return  ++ data1; }</a:t>
            </a:r>
          </a:p>
          <a:p>
            <a:pPr algn="l">
              <a:lnSpc>
                <a:spcPct val="115000"/>
              </a:lnSpc>
              <a:buClr>
                <a:schemeClr val="accent2"/>
              </a:buClr>
              <a:buFont typeface="Wingdings" pitchFamily="2" charset="2"/>
              <a:buNone/>
            </a:pPr>
            <a:r>
              <a:rPr lang="en-US" altLang="zh-CN" sz="1400" b="1" dirty="0"/>
              <a:t>       </a:t>
            </a:r>
            <a:r>
              <a:rPr lang="en-US" altLang="zh-CN" sz="1400" b="1" dirty="0" err="1"/>
              <a:t>int</a:t>
            </a:r>
            <a:r>
              <a:rPr lang="en-US" altLang="zh-CN" sz="1400" b="1" dirty="0"/>
              <a:t>  inc2 () { return  ++ data2 ; }</a:t>
            </a:r>
          </a:p>
          <a:p>
            <a:pPr algn="l">
              <a:lnSpc>
                <a:spcPct val="115000"/>
              </a:lnSpc>
              <a:buClr>
                <a:schemeClr val="accent2"/>
              </a:buClr>
              <a:buFont typeface="Wingdings" pitchFamily="2" charset="2"/>
              <a:buNone/>
            </a:pPr>
            <a:r>
              <a:rPr lang="en-US" altLang="zh-CN" sz="1400" b="1" dirty="0"/>
              <a:t>       void  display  ()  {</a:t>
            </a:r>
            <a:r>
              <a:rPr lang="en-US" altLang="zh-CN" sz="1400" b="1" dirty="0" err="1"/>
              <a:t>cout</a:t>
            </a:r>
            <a:r>
              <a:rPr lang="en-US" altLang="zh-CN" sz="1400" b="1" dirty="0"/>
              <a:t> &lt;&lt; "data1=" &lt;&lt; data1 &lt;&lt; " , data2=" &lt;&lt; data2 &lt;&lt; </a:t>
            </a:r>
            <a:r>
              <a:rPr lang="en-US" altLang="zh-CN" sz="1400" b="1" dirty="0" err="1"/>
              <a:t>endl</a:t>
            </a:r>
            <a:r>
              <a:rPr lang="en-US" altLang="zh-CN" sz="1400" b="1" dirty="0"/>
              <a:t> ; }</a:t>
            </a:r>
          </a:p>
          <a:p>
            <a:pPr algn="l">
              <a:lnSpc>
                <a:spcPct val="115000"/>
              </a:lnSpc>
              <a:buClr>
                <a:schemeClr val="accent2"/>
              </a:buClr>
              <a:buFont typeface="Wingdings" pitchFamily="2" charset="2"/>
              <a:buNone/>
            </a:pPr>
            <a:r>
              <a:rPr lang="en-US" altLang="zh-CN" sz="1400" b="1" dirty="0"/>
              <a:t>};</a:t>
            </a:r>
          </a:p>
          <a:p>
            <a:pPr algn="l">
              <a:lnSpc>
                <a:spcPct val="115000"/>
              </a:lnSpc>
              <a:buClr>
                <a:schemeClr val="accent2"/>
              </a:buClr>
              <a:buFont typeface="Wingdings" pitchFamily="2" charset="2"/>
              <a:buNone/>
            </a:pPr>
            <a:r>
              <a:rPr lang="en-US" altLang="zh-CN" sz="1400" b="1" dirty="0"/>
              <a:t>class  </a:t>
            </a:r>
            <a:r>
              <a:rPr lang="en-US" altLang="zh-CN" sz="1400" b="1" dirty="0" err="1"/>
              <a:t>derived_class</a:t>
            </a:r>
            <a:r>
              <a:rPr lang="en-US" altLang="zh-CN" sz="1400" b="1" dirty="0"/>
              <a:t> : private  </a:t>
            </a:r>
            <a:r>
              <a:rPr lang="en-US" altLang="zh-CN" sz="1400" b="1" dirty="0" err="1"/>
              <a:t>parent_class</a:t>
            </a:r>
            <a:endParaRPr lang="en-US" altLang="zh-CN" sz="1400" b="1" dirty="0"/>
          </a:p>
          <a:p>
            <a:pPr algn="l">
              <a:lnSpc>
                <a:spcPct val="115000"/>
              </a:lnSpc>
              <a:buClr>
                <a:schemeClr val="accent2"/>
              </a:buClr>
              <a:buFont typeface="Wingdings" pitchFamily="2" charset="2"/>
              <a:buNone/>
            </a:pPr>
            <a:r>
              <a:rPr lang="en-US" altLang="zh-CN" sz="1400" b="1" dirty="0"/>
              <a:t>{     </a:t>
            </a:r>
            <a:r>
              <a:rPr lang="en-US" altLang="zh-CN" sz="1400" b="1" dirty="0" err="1"/>
              <a:t>int</a:t>
            </a:r>
            <a:r>
              <a:rPr lang="en-US" altLang="zh-CN" sz="1400" b="1" dirty="0"/>
              <a:t>  data3 ;</a:t>
            </a:r>
          </a:p>
          <a:p>
            <a:pPr algn="l">
              <a:lnSpc>
                <a:spcPct val="115000"/>
              </a:lnSpc>
              <a:buClr>
                <a:schemeClr val="accent2"/>
              </a:buClr>
              <a:buFont typeface="Wingdings" pitchFamily="2" charset="2"/>
              <a:buNone/>
            </a:pPr>
            <a:r>
              <a:rPr lang="en-US" altLang="zh-CN" sz="1400" b="1" dirty="0"/>
              <a:t>       </a:t>
            </a:r>
            <a:r>
              <a:rPr lang="en-US" altLang="zh-CN" sz="1400" b="1" dirty="0" err="1"/>
              <a:t>parent_class</a:t>
            </a:r>
            <a:r>
              <a:rPr lang="en-US" altLang="zh-CN" sz="1400" b="1" dirty="0"/>
              <a:t>  data4 ;</a:t>
            </a:r>
          </a:p>
          <a:p>
            <a:pPr algn="l">
              <a:lnSpc>
                <a:spcPct val="115000"/>
              </a:lnSpc>
              <a:buClr>
                <a:schemeClr val="accent2"/>
              </a:buClr>
              <a:buFont typeface="Wingdings" pitchFamily="2" charset="2"/>
              <a:buNone/>
            </a:pPr>
            <a:r>
              <a:rPr lang="en-US" altLang="zh-CN" sz="1400" b="1" dirty="0"/>
              <a:t>   public:</a:t>
            </a:r>
          </a:p>
          <a:p>
            <a:pPr algn="l">
              <a:lnSpc>
                <a:spcPct val="115000"/>
              </a:lnSpc>
              <a:buClr>
                <a:schemeClr val="accent2"/>
              </a:buClr>
              <a:buFont typeface="Wingdings" pitchFamily="2" charset="2"/>
              <a:buNone/>
            </a:pPr>
            <a:r>
              <a:rPr lang="en-US" altLang="zh-CN" sz="1400" b="1" dirty="0"/>
              <a:t>       </a:t>
            </a:r>
            <a:r>
              <a:rPr lang="en-US" altLang="zh-CN" sz="1400" b="1" dirty="0" err="1"/>
              <a:t>derived_class</a:t>
            </a:r>
            <a:r>
              <a:rPr lang="en-US" altLang="zh-CN" sz="1400" b="1" dirty="0"/>
              <a:t> ( </a:t>
            </a:r>
            <a:r>
              <a:rPr lang="en-US" altLang="zh-CN" sz="1400" b="1" dirty="0" err="1"/>
              <a:t>int</a:t>
            </a:r>
            <a:r>
              <a:rPr lang="en-US" altLang="zh-CN" sz="1400" b="1" dirty="0"/>
              <a:t>  p1 , </a:t>
            </a:r>
            <a:r>
              <a:rPr lang="en-US" altLang="zh-CN" sz="1400" b="1" dirty="0" err="1"/>
              <a:t>int</a:t>
            </a:r>
            <a:r>
              <a:rPr lang="en-US" altLang="zh-CN" sz="1400" b="1" dirty="0"/>
              <a:t>  p2 , </a:t>
            </a:r>
            <a:r>
              <a:rPr lang="en-US" altLang="zh-CN" sz="1400" b="1" dirty="0" err="1"/>
              <a:t>int</a:t>
            </a:r>
            <a:r>
              <a:rPr lang="en-US" altLang="zh-CN" sz="1400" b="1" dirty="0"/>
              <a:t>  p3 , </a:t>
            </a:r>
            <a:r>
              <a:rPr lang="en-US" altLang="zh-CN" sz="1400" b="1" dirty="0" err="1"/>
              <a:t>int</a:t>
            </a:r>
            <a:r>
              <a:rPr lang="en-US" altLang="zh-CN" sz="1400" b="1" dirty="0"/>
              <a:t>  p4 , </a:t>
            </a:r>
            <a:r>
              <a:rPr lang="en-US" altLang="zh-CN" sz="1400" b="1" dirty="0" err="1"/>
              <a:t>int</a:t>
            </a:r>
            <a:r>
              <a:rPr lang="en-US" altLang="zh-CN" sz="1400" b="1" dirty="0"/>
              <a:t>  p5 ): </a:t>
            </a:r>
            <a:r>
              <a:rPr lang="en-US" altLang="zh-CN" sz="1400" b="1" dirty="0" err="1"/>
              <a:t>parent_class</a:t>
            </a:r>
            <a:r>
              <a:rPr lang="en-US" altLang="zh-CN" sz="1400" b="1" dirty="0"/>
              <a:t> ( p1 , p2 ) , data4 ( p3 , p4 )</a:t>
            </a:r>
          </a:p>
          <a:p>
            <a:pPr algn="l">
              <a:lnSpc>
                <a:spcPct val="115000"/>
              </a:lnSpc>
              <a:buClr>
                <a:schemeClr val="accent2"/>
              </a:buClr>
              <a:buFont typeface="Wingdings" pitchFamily="2" charset="2"/>
              <a:buNone/>
            </a:pPr>
            <a:r>
              <a:rPr lang="en-US" altLang="zh-CN" sz="1400" b="1" dirty="0"/>
              <a:t>           { data3 = p5 ; }</a:t>
            </a:r>
          </a:p>
          <a:p>
            <a:pPr algn="l">
              <a:lnSpc>
                <a:spcPct val="115000"/>
              </a:lnSpc>
              <a:buClr>
                <a:schemeClr val="accent2"/>
              </a:buClr>
              <a:buFont typeface="Wingdings" pitchFamily="2" charset="2"/>
              <a:buNone/>
            </a:pPr>
            <a:r>
              <a:rPr lang="en-US" altLang="zh-CN" sz="1400" b="1" dirty="0"/>
              <a:t>       </a:t>
            </a:r>
            <a:r>
              <a:rPr lang="en-US" altLang="zh-CN" sz="1400" b="1" dirty="0" err="1"/>
              <a:t>int</a:t>
            </a:r>
            <a:r>
              <a:rPr lang="en-US" altLang="zh-CN" sz="1400" b="1" dirty="0"/>
              <a:t>  inc1 ( ) { return  </a:t>
            </a:r>
            <a:r>
              <a:rPr lang="en-US" altLang="zh-CN" sz="1400" b="1" dirty="0" err="1"/>
              <a:t>parent_class</a:t>
            </a:r>
            <a:r>
              <a:rPr lang="en-US" altLang="zh-CN" sz="1400" b="1" dirty="0"/>
              <a:t> :: inc1 ( ) ; }</a:t>
            </a:r>
          </a:p>
          <a:p>
            <a:pPr algn="l">
              <a:lnSpc>
                <a:spcPct val="115000"/>
              </a:lnSpc>
              <a:buClr>
                <a:schemeClr val="accent2"/>
              </a:buClr>
              <a:buFont typeface="Wingdings" pitchFamily="2" charset="2"/>
              <a:buNone/>
            </a:pPr>
            <a:r>
              <a:rPr lang="en-US" altLang="zh-CN" sz="1400" b="1" dirty="0"/>
              <a:t>       </a:t>
            </a:r>
            <a:r>
              <a:rPr lang="en-US" altLang="zh-CN" sz="1400" b="1" dirty="0" err="1"/>
              <a:t>int</a:t>
            </a:r>
            <a:r>
              <a:rPr lang="en-US" altLang="zh-CN" sz="1400" b="1" dirty="0"/>
              <a:t>  inc3 ( ) { return  ++ data3 ; }</a:t>
            </a:r>
          </a:p>
          <a:p>
            <a:pPr algn="l">
              <a:lnSpc>
                <a:spcPct val="115000"/>
              </a:lnSpc>
              <a:buClr>
                <a:schemeClr val="accent2"/>
              </a:buClr>
              <a:buFont typeface="Wingdings" pitchFamily="2" charset="2"/>
              <a:buNone/>
            </a:pPr>
            <a:r>
              <a:rPr lang="en-US" altLang="zh-CN" sz="1400" b="1" dirty="0"/>
              <a:t>       void  display ( )</a:t>
            </a:r>
          </a:p>
          <a:p>
            <a:pPr algn="l">
              <a:lnSpc>
                <a:spcPct val="115000"/>
              </a:lnSpc>
              <a:buClr>
                <a:schemeClr val="accent2"/>
              </a:buClr>
              <a:buFont typeface="Wingdings" pitchFamily="2" charset="2"/>
              <a:buNone/>
            </a:pPr>
            <a:r>
              <a:rPr lang="en-US" altLang="zh-CN" sz="1400" b="1" dirty="0"/>
              <a:t>          { </a:t>
            </a:r>
            <a:r>
              <a:rPr lang="en-US" altLang="zh-CN" sz="1400" b="1" dirty="0" err="1"/>
              <a:t>parent_class</a:t>
            </a:r>
            <a:r>
              <a:rPr lang="en-US" altLang="zh-CN" sz="1400" b="1" dirty="0"/>
              <a:t> :: display ( ) ;   data4.display ( ) ;</a:t>
            </a:r>
          </a:p>
          <a:p>
            <a:pPr algn="l">
              <a:lnSpc>
                <a:spcPct val="115000"/>
              </a:lnSpc>
              <a:buClr>
                <a:schemeClr val="accent2"/>
              </a:buClr>
              <a:buFont typeface="Wingdings" pitchFamily="2" charset="2"/>
              <a:buNone/>
            </a:pPr>
            <a:r>
              <a:rPr lang="en-US" altLang="zh-CN" sz="1400" b="1" dirty="0"/>
              <a:t>             </a:t>
            </a:r>
            <a:r>
              <a:rPr lang="en-US" altLang="zh-CN" sz="1400" b="1" dirty="0" err="1"/>
              <a:t>cout</a:t>
            </a:r>
            <a:r>
              <a:rPr lang="en-US" altLang="zh-CN" sz="1400" b="1" dirty="0"/>
              <a:t> &lt;&lt; "data3=" &lt;&lt; data3 &lt;&lt; </a:t>
            </a:r>
            <a:r>
              <a:rPr lang="en-US" altLang="zh-CN" sz="1400" b="1" dirty="0" err="1"/>
              <a:t>endl</a:t>
            </a:r>
            <a:r>
              <a:rPr lang="en-US" altLang="zh-CN" sz="1400" b="1" dirty="0"/>
              <a:t> ;</a:t>
            </a:r>
          </a:p>
          <a:p>
            <a:pPr algn="l">
              <a:lnSpc>
                <a:spcPct val="115000"/>
              </a:lnSpc>
              <a:buClr>
                <a:schemeClr val="accent2"/>
              </a:buClr>
              <a:buFont typeface="Wingdings" pitchFamily="2" charset="2"/>
              <a:buNone/>
            </a:pPr>
            <a:r>
              <a:rPr lang="en-US" altLang="zh-CN" sz="1400" b="1" dirty="0"/>
              <a:t>          }</a:t>
            </a:r>
          </a:p>
          <a:p>
            <a:pPr algn="l">
              <a:lnSpc>
                <a:spcPct val="115000"/>
              </a:lnSpc>
              <a:buClr>
                <a:schemeClr val="accent2"/>
              </a:buClr>
              <a:buFont typeface="Wingdings" pitchFamily="2" charset="2"/>
              <a:buNone/>
            </a:pPr>
            <a:r>
              <a:rPr lang="en-US" altLang="zh-CN" sz="1400" b="1" dirty="0"/>
              <a:t>} ;</a:t>
            </a:r>
          </a:p>
          <a:p>
            <a:pPr algn="l">
              <a:lnSpc>
                <a:spcPct val="115000"/>
              </a:lnSpc>
              <a:buClr>
                <a:schemeClr val="accent2"/>
              </a:buClr>
              <a:buFont typeface="Wingdings" pitchFamily="2" charset="2"/>
              <a:buNone/>
            </a:pPr>
            <a:r>
              <a:rPr lang="en-US" altLang="zh-CN" sz="1400" b="1" dirty="0" err="1"/>
              <a:t>int</a:t>
            </a:r>
            <a:r>
              <a:rPr lang="en-US" altLang="zh-CN" sz="1400" b="1" dirty="0"/>
              <a:t> main ( )</a:t>
            </a:r>
          </a:p>
          <a:p>
            <a:pPr algn="l">
              <a:lnSpc>
                <a:spcPct val="115000"/>
              </a:lnSpc>
              <a:buClr>
                <a:schemeClr val="accent2"/>
              </a:buClr>
              <a:buFont typeface="Wingdings" pitchFamily="2" charset="2"/>
              <a:buNone/>
            </a:pPr>
            <a:r>
              <a:rPr lang="en-US" altLang="zh-CN" sz="1400" b="1" dirty="0"/>
              <a:t>{ </a:t>
            </a:r>
            <a:r>
              <a:rPr lang="en-US" altLang="zh-CN" sz="1400" b="1" dirty="0" err="1"/>
              <a:t>derived_class</a:t>
            </a:r>
            <a:r>
              <a:rPr lang="en-US" altLang="zh-CN" sz="1400" b="1" dirty="0"/>
              <a:t>  d1 ( 17 , 18 , 1 , 2 , -5 ) ;   d1 . inc1 ( ) ;     d1 . display ( ) ;  }</a:t>
            </a:r>
          </a:p>
        </p:txBody>
      </p:sp>
      <p:sp>
        <p:nvSpPr>
          <p:cNvPr id="580611" name="Rectangle 3"/>
          <p:cNvSpPr>
            <a:spLocks noChangeArrowheads="1"/>
          </p:cNvSpPr>
          <p:nvPr/>
        </p:nvSpPr>
        <p:spPr bwMode="auto">
          <a:xfrm>
            <a:off x="4482785" y="398463"/>
            <a:ext cx="4267515" cy="400110"/>
          </a:xfrm>
          <a:prstGeom prst="rect">
            <a:avLst/>
          </a:prstGeom>
          <a:noFill/>
          <a:ln w="9525">
            <a:noFill/>
            <a:miter lim="800000"/>
            <a:headEnd/>
            <a:tailEnd/>
          </a:ln>
          <a:effectLst/>
        </p:spPr>
        <p:txBody>
          <a:bodyPr wrap="none">
            <a:spAutoFit/>
          </a:bodyPr>
          <a:lstStyle/>
          <a:p>
            <a:pPr algn="r"/>
            <a:r>
              <a:rPr lang="zh-CN" altLang="en-US" sz="2000" b="1" i="1" dirty="0">
                <a:solidFill>
                  <a:schemeClr val="folHlink"/>
                </a:solidFill>
              </a:rPr>
              <a:t>例</a:t>
            </a:r>
            <a:r>
              <a:rPr lang="en-US" altLang="zh-CN" sz="2000" b="1" i="1" dirty="0">
                <a:solidFill>
                  <a:schemeClr val="folHlink"/>
                </a:solidFill>
              </a:rPr>
              <a:t>8-7  </a:t>
            </a:r>
            <a:r>
              <a:rPr lang="zh-CN" altLang="en-US" sz="2000" b="1" i="1" dirty="0">
                <a:solidFill>
                  <a:schemeClr val="folHlink"/>
                </a:solidFill>
              </a:rPr>
              <a:t>带参数构造函数调用顺序测试</a:t>
            </a:r>
          </a:p>
        </p:txBody>
      </p:sp>
      <p:sp>
        <p:nvSpPr>
          <p:cNvPr id="580612" name="Rectangle 4"/>
          <p:cNvSpPr>
            <a:spLocks noGrp="1" noChangeArrowheads="1"/>
          </p:cNvSpPr>
          <p:nvPr>
            <p:ph type="title" idx="4294967295"/>
          </p:nvPr>
        </p:nvSpPr>
        <p:spPr>
          <a:xfrm>
            <a:off x="838200" y="533400"/>
            <a:ext cx="7543800" cy="1143000"/>
          </a:xfrm>
          <a:prstGeom prst="rect">
            <a:avLst/>
          </a:prstGeom>
        </p:spPr>
        <p:txBody>
          <a:bodyPr/>
          <a:lstStyle/>
          <a:p>
            <a:r>
              <a:rPr lang="en-US" altLang="zh-CN" sz="100" dirty="0">
                <a:solidFill>
                  <a:schemeClr val="bg1"/>
                </a:solidFill>
                <a:latin typeface="宋体" pitchFamily="2" charset="-122"/>
              </a:rPr>
              <a:t>8.3  </a:t>
            </a:r>
            <a:r>
              <a:rPr lang="zh-CN" altLang="en-US" sz="100" dirty="0">
                <a:solidFill>
                  <a:schemeClr val="bg1"/>
                </a:solidFill>
                <a:latin typeface="宋体" pitchFamily="2" charset="-122"/>
              </a:rPr>
              <a:t>基类的初始化</a:t>
            </a:r>
            <a:endParaRPr lang="zh-CN" altLang="en-US" sz="1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80611"/>
                                        </p:tgtEl>
                                        <p:attrNameLst>
                                          <p:attrName>style.visibility</p:attrName>
                                        </p:attrNameLst>
                                      </p:cBhvr>
                                      <p:to>
                                        <p:strVal val="visible"/>
                                      </p:to>
                                    </p:set>
                                    <p:animEffect transition="in" filter="checkerboard(across)">
                                      <p:cBhvr>
                                        <p:cTn id="7" dur="500"/>
                                        <p:tgtEl>
                                          <p:spTgt spid="58061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580610"/>
                                        </p:tgtEl>
                                        <p:attrNameLst>
                                          <p:attrName>style.visibility</p:attrName>
                                        </p:attrNameLst>
                                      </p:cBhvr>
                                      <p:to>
                                        <p:strVal val="visible"/>
                                      </p:to>
                                    </p:set>
                                    <p:animEffect transition="in" filter="checkerboard(down)">
                                      <p:cBhvr>
                                        <p:cTn id="12" dur="500"/>
                                        <p:tgtEl>
                                          <p:spTgt spid="580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10" grpId="0" autoUpdateAnimBg="0"/>
      <p:bldP spid="580611"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Text Box 2"/>
          <p:cNvSpPr txBox="1">
            <a:spLocks noChangeArrowheads="1"/>
          </p:cNvSpPr>
          <p:nvPr/>
        </p:nvSpPr>
        <p:spPr bwMode="auto">
          <a:xfrm>
            <a:off x="609600" y="152400"/>
            <a:ext cx="8001000" cy="6286336"/>
          </a:xfrm>
          <a:prstGeom prst="rect">
            <a:avLst/>
          </a:prstGeom>
          <a:noFill/>
          <a:ln w="9525">
            <a:noFill/>
            <a:miter lim="800000"/>
            <a:headEnd/>
            <a:tailEnd/>
          </a:ln>
          <a:effectLst/>
        </p:spPr>
        <p:txBody>
          <a:bodyPr>
            <a:spAutoFit/>
          </a:bodyPr>
          <a:lstStyle/>
          <a:p>
            <a:pPr algn="l">
              <a:lnSpc>
                <a:spcPct val="115000"/>
              </a:lnSpc>
              <a:buClr>
                <a:schemeClr val="accent2"/>
              </a:buClr>
              <a:buFont typeface="Wingdings" pitchFamily="2" charset="2"/>
              <a:buNone/>
            </a:pPr>
            <a:r>
              <a:rPr lang="en-US" altLang="zh-CN" sz="1400" dirty="0"/>
              <a:t>#include&lt;</a:t>
            </a:r>
            <a:r>
              <a:rPr lang="en-US" altLang="zh-CN" sz="1400" dirty="0" err="1"/>
              <a:t>iostream</a:t>
            </a:r>
            <a:r>
              <a:rPr lang="en-US" altLang="zh-CN" sz="1400" dirty="0"/>
              <a:t>&gt;</a:t>
            </a:r>
          </a:p>
          <a:p>
            <a:pPr algn="l">
              <a:lnSpc>
                <a:spcPct val="115000"/>
              </a:lnSpc>
              <a:buClr>
                <a:schemeClr val="accent2"/>
              </a:buClr>
              <a:buFont typeface="Wingdings" pitchFamily="2" charset="2"/>
              <a:buNone/>
            </a:pPr>
            <a:r>
              <a:rPr lang="en-US" altLang="zh-CN" sz="1400" dirty="0"/>
              <a:t>using namespace </a:t>
            </a:r>
            <a:r>
              <a:rPr lang="en-US" altLang="zh-CN" sz="1400" dirty="0" err="1"/>
              <a:t>std</a:t>
            </a:r>
            <a:r>
              <a:rPr lang="en-US" altLang="zh-CN" sz="1400" dirty="0"/>
              <a:t> ;</a:t>
            </a:r>
          </a:p>
          <a:p>
            <a:pPr algn="l">
              <a:lnSpc>
                <a:spcPct val="115000"/>
              </a:lnSpc>
              <a:buClr>
                <a:schemeClr val="accent2"/>
              </a:buClr>
              <a:buFont typeface="Wingdings" pitchFamily="2" charset="2"/>
              <a:buNone/>
            </a:pPr>
            <a:r>
              <a:rPr lang="en-US" altLang="zh-CN" sz="1400" dirty="0"/>
              <a:t>class  </a:t>
            </a:r>
            <a:r>
              <a:rPr lang="en-US" altLang="zh-CN" sz="1400" dirty="0" err="1"/>
              <a:t>parent_class</a:t>
            </a:r>
            <a:endParaRPr lang="en-US" altLang="zh-CN" sz="1400" dirty="0"/>
          </a:p>
          <a:p>
            <a:pPr algn="l">
              <a:lnSpc>
                <a:spcPct val="115000"/>
              </a:lnSpc>
              <a:buClr>
                <a:schemeClr val="accent2"/>
              </a:buClr>
              <a:buFont typeface="Wingdings" pitchFamily="2" charset="2"/>
              <a:buNone/>
            </a:pPr>
            <a:r>
              <a:rPr lang="en-US" altLang="zh-CN" sz="1400" dirty="0"/>
              <a:t>{     </a:t>
            </a:r>
            <a:r>
              <a:rPr lang="en-US" altLang="zh-CN" sz="1400" dirty="0" err="1"/>
              <a:t>int</a:t>
            </a:r>
            <a:r>
              <a:rPr lang="en-US" altLang="zh-CN" sz="1400" dirty="0"/>
              <a:t>  data1 , data2 ;</a:t>
            </a:r>
          </a:p>
          <a:p>
            <a:pPr algn="l">
              <a:lnSpc>
                <a:spcPct val="115000"/>
              </a:lnSpc>
              <a:buClr>
                <a:schemeClr val="accent2"/>
              </a:buClr>
              <a:buFont typeface="Wingdings" pitchFamily="2" charset="2"/>
              <a:buNone/>
            </a:pPr>
            <a:r>
              <a:rPr lang="en-US" altLang="zh-CN" sz="1400" dirty="0"/>
              <a:t>   public :</a:t>
            </a:r>
          </a:p>
          <a:p>
            <a:pPr algn="l">
              <a:lnSpc>
                <a:spcPct val="115000"/>
              </a:lnSpc>
              <a:buClr>
                <a:schemeClr val="accent2"/>
              </a:buClr>
              <a:buFont typeface="Wingdings" pitchFamily="2" charset="2"/>
              <a:buNone/>
            </a:pPr>
            <a:r>
              <a:rPr lang="en-US" altLang="zh-CN" sz="1400" dirty="0"/>
              <a:t>       </a:t>
            </a:r>
            <a:r>
              <a:rPr lang="en-US" altLang="zh-CN" sz="1400" dirty="0" err="1"/>
              <a:t>parent_class</a:t>
            </a:r>
            <a:r>
              <a:rPr lang="en-US" altLang="zh-CN" sz="1400" dirty="0"/>
              <a:t> ( </a:t>
            </a:r>
            <a:r>
              <a:rPr lang="en-US" altLang="zh-CN" sz="1400" dirty="0" err="1"/>
              <a:t>int</a:t>
            </a:r>
            <a:r>
              <a:rPr lang="en-US" altLang="zh-CN" sz="1400" dirty="0"/>
              <a:t>  p1 , </a:t>
            </a:r>
            <a:r>
              <a:rPr lang="en-US" altLang="zh-CN" sz="1400" dirty="0" err="1"/>
              <a:t>int</a:t>
            </a:r>
            <a:r>
              <a:rPr lang="en-US" altLang="zh-CN" sz="1400" dirty="0"/>
              <a:t>  p2 ) { data1 = p1; data2 = p2; }</a:t>
            </a:r>
          </a:p>
          <a:p>
            <a:pPr algn="l">
              <a:lnSpc>
                <a:spcPct val="115000"/>
              </a:lnSpc>
              <a:buClr>
                <a:schemeClr val="accent2"/>
              </a:buClr>
              <a:buFont typeface="Wingdings" pitchFamily="2" charset="2"/>
              <a:buNone/>
            </a:pPr>
            <a:r>
              <a:rPr lang="en-US" altLang="zh-CN" sz="1400" dirty="0"/>
              <a:t>       </a:t>
            </a:r>
            <a:r>
              <a:rPr lang="en-US" altLang="zh-CN" sz="1400" dirty="0" err="1"/>
              <a:t>int</a:t>
            </a:r>
            <a:r>
              <a:rPr lang="en-US" altLang="zh-CN" sz="1400" dirty="0"/>
              <a:t>  inc1 () { return  ++ data1; }</a:t>
            </a:r>
          </a:p>
          <a:p>
            <a:pPr algn="l">
              <a:lnSpc>
                <a:spcPct val="115000"/>
              </a:lnSpc>
              <a:buClr>
                <a:schemeClr val="accent2"/>
              </a:buClr>
              <a:buFont typeface="Wingdings" pitchFamily="2" charset="2"/>
              <a:buNone/>
            </a:pPr>
            <a:r>
              <a:rPr lang="en-US" altLang="zh-CN" sz="1400" dirty="0"/>
              <a:t>       </a:t>
            </a:r>
            <a:r>
              <a:rPr lang="en-US" altLang="zh-CN" sz="1400" dirty="0" err="1"/>
              <a:t>int</a:t>
            </a:r>
            <a:r>
              <a:rPr lang="en-US" altLang="zh-CN" sz="1400" dirty="0"/>
              <a:t>  inc2 () { return  ++ data2 ; }</a:t>
            </a:r>
          </a:p>
          <a:p>
            <a:pPr algn="l">
              <a:lnSpc>
                <a:spcPct val="115000"/>
              </a:lnSpc>
              <a:buClr>
                <a:schemeClr val="accent2"/>
              </a:buClr>
              <a:buFont typeface="Wingdings" pitchFamily="2" charset="2"/>
              <a:buNone/>
            </a:pPr>
            <a:r>
              <a:rPr lang="en-US" altLang="zh-CN" sz="1400" dirty="0"/>
              <a:t>       void  display  ()  {</a:t>
            </a:r>
            <a:r>
              <a:rPr lang="en-US" altLang="zh-CN" sz="1400" dirty="0" err="1"/>
              <a:t>cout</a:t>
            </a:r>
            <a:r>
              <a:rPr lang="en-US" altLang="zh-CN" sz="1400" dirty="0"/>
              <a:t> &lt;&lt; "data1=" &lt;&lt; data1 &lt;&lt; " , data2=" &lt;&lt; data2 &lt;&lt; </a:t>
            </a:r>
            <a:r>
              <a:rPr lang="en-US" altLang="zh-CN" sz="1400" dirty="0" err="1"/>
              <a:t>endl</a:t>
            </a:r>
            <a:r>
              <a:rPr lang="en-US" altLang="zh-CN" sz="1400" dirty="0"/>
              <a:t> ; }</a:t>
            </a:r>
          </a:p>
          <a:p>
            <a:pPr algn="l">
              <a:lnSpc>
                <a:spcPct val="115000"/>
              </a:lnSpc>
              <a:buClr>
                <a:schemeClr val="accent2"/>
              </a:buClr>
              <a:buFont typeface="Wingdings" pitchFamily="2" charset="2"/>
              <a:buNone/>
            </a:pPr>
            <a:r>
              <a:rPr lang="en-US" altLang="zh-CN" sz="1400" dirty="0"/>
              <a:t>};</a:t>
            </a:r>
          </a:p>
          <a:p>
            <a:pPr algn="l">
              <a:lnSpc>
                <a:spcPct val="115000"/>
              </a:lnSpc>
              <a:buClr>
                <a:schemeClr val="accent2"/>
              </a:buClr>
              <a:buFont typeface="Wingdings" pitchFamily="2" charset="2"/>
              <a:buNone/>
            </a:pPr>
            <a:r>
              <a:rPr lang="en-US" altLang="zh-CN" sz="1400" dirty="0"/>
              <a:t>class  </a:t>
            </a:r>
            <a:r>
              <a:rPr lang="en-US" altLang="zh-CN" sz="1400" dirty="0" err="1"/>
              <a:t>derived_class</a:t>
            </a:r>
            <a:r>
              <a:rPr lang="en-US" altLang="zh-CN" sz="1400" dirty="0"/>
              <a:t> : private  </a:t>
            </a:r>
            <a:r>
              <a:rPr lang="en-US" altLang="zh-CN" sz="1400" dirty="0" err="1"/>
              <a:t>parent_class</a:t>
            </a:r>
            <a:endParaRPr lang="en-US" altLang="zh-CN" sz="1400" dirty="0"/>
          </a:p>
          <a:p>
            <a:pPr algn="l">
              <a:lnSpc>
                <a:spcPct val="115000"/>
              </a:lnSpc>
              <a:buClr>
                <a:schemeClr val="accent2"/>
              </a:buClr>
              <a:buFont typeface="Wingdings" pitchFamily="2" charset="2"/>
              <a:buNone/>
            </a:pPr>
            <a:r>
              <a:rPr lang="en-US" altLang="zh-CN" sz="1400" dirty="0"/>
              <a:t>{     </a:t>
            </a:r>
            <a:r>
              <a:rPr lang="en-US" altLang="zh-CN" sz="1400" dirty="0" err="1"/>
              <a:t>int</a:t>
            </a:r>
            <a:r>
              <a:rPr lang="en-US" altLang="zh-CN" sz="1400" dirty="0"/>
              <a:t>  data3 ;</a:t>
            </a:r>
          </a:p>
          <a:p>
            <a:pPr algn="l">
              <a:lnSpc>
                <a:spcPct val="115000"/>
              </a:lnSpc>
              <a:buClr>
                <a:schemeClr val="accent2"/>
              </a:buClr>
              <a:buFont typeface="Wingdings" pitchFamily="2" charset="2"/>
              <a:buNone/>
            </a:pPr>
            <a:r>
              <a:rPr lang="en-US" altLang="zh-CN" sz="1400" dirty="0"/>
              <a:t>       </a:t>
            </a:r>
            <a:r>
              <a:rPr lang="en-US" altLang="zh-CN" sz="1400" dirty="0" err="1"/>
              <a:t>parent_class</a:t>
            </a:r>
            <a:r>
              <a:rPr lang="en-US" altLang="zh-CN" sz="1400" dirty="0"/>
              <a:t>  data4 ;</a:t>
            </a:r>
          </a:p>
          <a:p>
            <a:pPr algn="l">
              <a:lnSpc>
                <a:spcPct val="115000"/>
              </a:lnSpc>
              <a:buClr>
                <a:schemeClr val="accent2"/>
              </a:buClr>
              <a:buFont typeface="Wingdings" pitchFamily="2" charset="2"/>
              <a:buNone/>
            </a:pPr>
            <a:r>
              <a:rPr lang="en-US" altLang="zh-CN" sz="1400" dirty="0"/>
              <a:t>   public:</a:t>
            </a:r>
          </a:p>
          <a:p>
            <a:pPr algn="l">
              <a:lnSpc>
                <a:spcPct val="115000"/>
              </a:lnSpc>
              <a:buClr>
                <a:schemeClr val="accent2"/>
              </a:buClr>
              <a:buFont typeface="Wingdings" pitchFamily="2" charset="2"/>
              <a:buNone/>
            </a:pPr>
            <a:r>
              <a:rPr lang="en-US" altLang="zh-CN" sz="1400" dirty="0"/>
              <a:t>       </a:t>
            </a:r>
            <a:r>
              <a:rPr lang="en-US" altLang="zh-CN" sz="1400" dirty="0" err="1"/>
              <a:t>derived_class</a:t>
            </a:r>
            <a:r>
              <a:rPr lang="en-US" altLang="zh-CN" sz="1400" dirty="0"/>
              <a:t> ( </a:t>
            </a:r>
            <a:r>
              <a:rPr lang="en-US" altLang="zh-CN" sz="1400" dirty="0" err="1"/>
              <a:t>int</a:t>
            </a:r>
            <a:r>
              <a:rPr lang="en-US" altLang="zh-CN" sz="1400" dirty="0"/>
              <a:t>  p1 , </a:t>
            </a:r>
            <a:r>
              <a:rPr lang="en-US" altLang="zh-CN" sz="1400" dirty="0" err="1"/>
              <a:t>int</a:t>
            </a:r>
            <a:r>
              <a:rPr lang="en-US" altLang="zh-CN" sz="1400" dirty="0"/>
              <a:t>  p2 , </a:t>
            </a:r>
            <a:r>
              <a:rPr lang="en-US" altLang="zh-CN" sz="1400" dirty="0" err="1"/>
              <a:t>int</a:t>
            </a:r>
            <a:r>
              <a:rPr lang="en-US" altLang="zh-CN" sz="1400" dirty="0"/>
              <a:t>  p3 , </a:t>
            </a:r>
            <a:r>
              <a:rPr lang="en-US" altLang="zh-CN" sz="1400" dirty="0" err="1"/>
              <a:t>int</a:t>
            </a:r>
            <a:r>
              <a:rPr lang="en-US" altLang="zh-CN" sz="1400" dirty="0"/>
              <a:t>  p4 , </a:t>
            </a:r>
            <a:r>
              <a:rPr lang="en-US" altLang="zh-CN" sz="1400" dirty="0" err="1"/>
              <a:t>int</a:t>
            </a:r>
            <a:r>
              <a:rPr lang="en-US" altLang="zh-CN" sz="1400" dirty="0"/>
              <a:t>  p5 ): </a:t>
            </a:r>
            <a:r>
              <a:rPr lang="en-US" altLang="zh-CN" sz="1400" dirty="0" err="1"/>
              <a:t>parent_class</a:t>
            </a:r>
            <a:r>
              <a:rPr lang="en-US" altLang="zh-CN" sz="1400" dirty="0"/>
              <a:t> ( p1 , p2 ) , data4 ( p3 , p4 )</a:t>
            </a:r>
          </a:p>
          <a:p>
            <a:pPr algn="l">
              <a:lnSpc>
                <a:spcPct val="115000"/>
              </a:lnSpc>
              <a:buClr>
                <a:schemeClr val="accent2"/>
              </a:buClr>
              <a:buFont typeface="Wingdings" pitchFamily="2" charset="2"/>
              <a:buNone/>
            </a:pPr>
            <a:r>
              <a:rPr lang="en-US" altLang="zh-CN" sz="1400" dirty="0"/>
              <a:t>           { data3 = p5 ; }</a:t>
            </a:r>
          </a:p>
          <a:p>
            <a:pPr algn="l">
              <a:lnSpc>
                <a:spcPct val="115000"/>
              </a:lnSpc>
              <a:buClr>
                <a:schemeClr val="accent2"/>
              </a:buClr>
              <a:buFont typeface="Wingdings" pitchFamily="2" charset="2"/>
              <a:buNone/>
            </a:pPr>
            <a:r>
              <a:rPr lang="en-US" altLang="zh-CN" sz="1400" dirty="0"/>
              <a:t>       </a:t>
            </a:r>
            <a:r>
              <a:rPr lang="en-US" altLang="zh-CN" sz="1400" dirty="0" err="1"/>
              <a:t>int</a:t>
            </a:r>
            <a:r>
              <a:rPr lang="en-US" altLang="zh-CN" sz="1400" dirty="0"/>
              <a:t>  inc1 ( ) { return  </a:t>
            </a:r>
            <a:r>
              <a:rPr lang="en-US" altLang="zh-CN" sz="1400" dirty="0" err="1"/>
              <a:t>parent_class</a:t>
            </a:r>
            <a:r>
              <a:rPr lang="en-US" altLang="zh-CN" sz="1400" dirty="0"/>
              <a:t> :: inc1 ( ) ; }</a:t>
            </a:r>
          </a:p>
          <a:p>
            <a:pPr algn="l">
              <a:lnSpc>
                <a:spcPct val="115000"/>
              </a:lnSpc>
              <a:buClr>
                <a:schemeClr val="accent2"/>
              </a:buClr>
              <a:buFont typeface="Wingdings" pitchFamily="2" charset="2"/>
              <a:buNone/>
            </a:pPr>
            <a:r>
              <a:rPr lang="en-US" altLang="zh-CN" sz="1400" dirty="0"/>
              <a:t>       </a:t>
            </a:r>
            <a:r>
              <a:rPr lang="en-US" altLang="zh-CN" sz="1400" dirty="0" err="1"/>
              <a:t>int</a:t>
            </a:r>
            <a:r>
              <a:rPr lang="en-US" altLang="zh-CN" sz="1400" dirty="0"/>
              <a:t>  inc3 ( ) { return  ++ data3 ; }</a:t>
            </a:r>
          </a:p>
          <a:p>
            <a:pPr algn="l">
              <a:lnSpc>
                <a:spcPct val="115000"/>
              </a:lnSpc>
              <a:buClr>
                <a:schemeClr val="accent2"/>
              </a:buClr>
              <a:buFont typeface="Wingdings" pitchFamily="2" charset="2"/>
              <a:buNone/>
            </a:pPr>
            <a:r>
              <a:rPr lang="en-US" altLang="zh-CN" sz="1400" dirty="0"/>
              <a:t>       void  display ( )</a:t>
            </a:r>
          </a:p>
          <a:p>
            <a:pPr algn="l">
              <a:lnSpc>
                <a:spcPct val="115000"/>
              </a:lnSpc>
              <a:buClr>
                <a:schemeClr val="accent2"/>
              </a:buClr>
              <a:buFont typeface="Wingdings" pitchFamily="2" charset="2"/>
              <a:buNone/>
            </a:pPr>
            <a:r>
              <a:rPr lang="en-US" altLang="zh-CN" sz="1400" dirty="0"/>
              <a:t>          { </a:t>
            </a:r>
            <a:r>
              <a:rPr lang="en-US" altLang="zh-CN" sz="1400" dirty="0" err="1"/>
              <a:t>parent_class</a:t>
            </a:r>
            <a:r>
              <a:rPr lang="en-US" altLang="zh-CN" sz="1400" dirty="0"/>
              <a:t> :: display ( ) ;   data4.display ( ) ;</a:t>
            </a:r>
          </a:p>
          <a:p>
            <a:pPr algn="l">
              <a:lnSpc>
                <a:spcPct val="115000"/>
              </a:lnSpc>
              <a:buClr>
                <a:schemeClr val="accent2"/>
              </a:buClr>
              <a:buFont typeface="Wingdings" pitchFamily="2" charset="2"/>
              <a:buNone/>
            </a:pPr>
            <a:r>
              <a:rPr lang="en-US" altLang="zh-CN" sz="1400" dirty="0"/>
              <a:t>             </a:t>
            </a:r>
            <a:r>
              <a:rPr lang="en-US" altLang="zh-CN" sz="1400" dirty="0" err="1"/>
              <a:t>cout</a:t>
            </a:r>
            <a:r>
              <a:rPr lang="en-US" altLang="zh-CN" sz="1400" dirty="0"/>
              <a:t> &lt;&lt; "data3=" &lt;&lt; data3 &lt;&lt; </a:t>
            </a:r>
            <a:r>
              <a:rPr lang="en-US" altLang="zh-CN" sz="1400" dirty="0" err="1"/>
              <a:t>endl</a:t>
            </a:r>
            <a:r>
              <a:rPr lang="en-US" altLang="zh-CN" sz="1400" dirty="0"/>
              <a:t> ;</a:t>
            </a:r>
          </a:p>
          <a:p>
            <a:pPr algn="l">
              <a:lnSpc>
                <a:spcPct val="115000"/>
              </a:lnSpc>
              <a:buClr>
                <a:schemeClr val="accent2"/>
              </a:buClr>
              <a:buFont typeface="Wingdings" pitchFamily="2" charset="2"/>
              <a:buNone/>
            </a:pPr>
            <a:r>
              <a:rPr lang="en-US" altLang="zh-CN" sz="1400" dirty="0"/>
              <a:t>          }</a:t>
            </a:r>
          </a:p>
          <a:p>
            <a:pPr algn="l">
              <a:lnSpc>
                <a:spcPct val="115000"/>
              </a:lnSpc>
              <a:buClr>
                <a:schemeClr val="accent2"/>
              </a:buClr>
              <a:buFont typeface="Wingdings" pitchFamily="2" charset="2"/>
              <a:buNone/>
            </a:pPr>
            <a:r>
              <a:rPr lang="en-US" altLang="zh-CN" sz="1400" dirty="0"/>
              <a:t>} ;</a:t>
            </a:r>
          </a:p>
          <a:p>
            <a:pPr algn="l">
              <a:lnSpc>
                <a:spcPct val="115000"/>
              </a:lnSpc>
              <a:buClr>
                <a:schemeClr val="accent2"/>
              </a:buClr>
              <a:buFont typeface="Wingdings" pitchFamily="2" charset="2"/>
              <a:buNone/>
            </a:pPr>
            <a:r>
              <a:rPr lang="en-US" altLang="zh-CN" sz="1400" dirty="0" err="1"/>
              <a:t>int</a:t>
            </a:r>
            <a:r>
              <a:rPr lang="en-US" altLang="zh-CN" sz="1400" dirty="0"/>
              <a:t> main ( )</a:t>
            </a:r>
          </a:p>
          <a:p>
            <a:pPr algn="l">
              <a:lnSpc>
                <a:spcPct val="115000"/>
              </a:lnSpc>
              <a:buClr>
                <a:schemeClr val="accent2"/>
              </a:buClr>
              <a:buFont typeface="Wingdings" pitchFamily="2" charset="2"/>
              <a:buNone/>
            </a:pPr>
            <a:r>
              <a:rPr lang="en-US" altLang="zh-CN" sz="1400" dirty="0"/>
              <a:t>{ </a:t>
            </a:r>
            <a:r>
              <a:rPr lang="en-US" altLang="zh-CN" sz="1400" dirty="0" err="1"/>
              <a:t>derived_class</a:t>
            </a:r>
            <a:r>
              <a:rPr lang="en-US" altLang="zh-CN" sz="1400" dirty="0"/>
              <a:t>  d1 ( 17 , 18 , 1 , 2 , -5 ) ;   d1 . inc1 ( ) ;     d1 . display ( ) ;  }</a:t>
            </a:r>
          </a:p>
        </p:txBody>
      </p:sp>
      <p:sp>
        <p:nvSpPr>
          <p:cNvPr id="641027" name="Rectangle 3"/>
          <p:cNvSpPr>
            <a:spLocks noChangeArrowheads="1"/>
          </p:cNvSpPr>
          <p:nvPr/>
        </p:nvSpPr>
        <p:spPr bwMode="auto">
          <a:xfrm>
            <a:off x="4482785" y="398463"/>
            <a:ext cx="4267515" cy="400110"/>
          </a:xfrm>
          <a:prstGeom prst="rect">
            <a:avLst/>
          </a:prstGeom>
          <a:noFill/>
          <a:ln w="9525">
            <a:noFill/>
            <a:miter lim="800000"/>
            <a:headEnd/>
            <a:tailEnd/>
          </a:ln>
          <a:effectLst/>
        </p:spPr>
        <p:txBody>
          <a:bodyPr wrap="none">
            <a:spAutoFit/>
          </a:bodyPr>
          <a:lstStyle/>
          <a:p>
            <a:pPr algn="r"/>
            <a:r>
              <a:rPr lang="zh-CN" altLang="en-US" sz="2000" b="1" i="1" dirty="0">
                <a:solidFill>
                  <a:schemeClr val="folHlink"/>
                </a:solidFill>
              </a:rPr>
              <a:t>例</a:t>
            </a:r>
            <a:r>
              <a:rPr lang="en-US" altLang="zh-CN" sz="2000" b="1" i="1" dirty="0">
                <a:solidFill>
                  <a:schemeClr val="folHlink"/>
                </a:solidFill>
              </a:rPr>
              <a:t>8-7  </a:t>
            </a:r>
            <a:r>
              <a:rPr lang="zh-CN" altLang="en-US" sz="2000" b="1" i="1" dirty="0">
                <a:solidFill>
                  <a:schemeClr val="folHlink"/>
                </a:solidFill>
              </a:rPr>
              <a:t>带参数构造函数调用顺序测试</a:t>
            </a:r>
          </a:p>
        </p:txBody>
      </p:sp>
      <p:sp>
        <p:nvSpPr>
          <p:cNvPr id="641028" name="Rectangle 4"/>
          <p:cNvSpPr>
            <a:spLocks noGrp="1" noChangeArrowheads="1"/>
          </p:cNvSpPr>
          <p:nvPr>
            <p:ph type="title" idx="4294967295"/>
          </p:nvPr>
        </p:nvSpPr>
        <p:spPr>
          <a:xfrm>
            <a:off x="838200" y="533400"/>
            <a:ext cx="7543800" cy="1143000"/>
          </a:xfrm>
          <a:prstGeom prst="rect">
            <a:avLst/>
          </a:prstGeom>
        </p:spPr>
        <p:txBody>
          <a:bodyPr/>
          <a:lstStyle/>
          <a:p>
            <a:r>
              <a:rPr lang="en-US" altLang="zh-CN" sz="100" dirty="0">
                <a:solidFill>
                  <a:schemeClr val="bg1"/>
                </a:solidFill>
                <a:latin typeface="宋体" pitchFamily="2" charset="-122"/>
              </a:rPr>
              <a:t>8.3  </a:t>
            </a:r>
            <a:r>
              <a:rPr lang="zh-CN" altLang="en-US" sz="100" dirty="0">
                <a:solidFill>
                  <a:schemeClr val="bg1"/>
                </a:solidFill>
                <a:latin typeface="宋体" pitchFamily="2" charset="-122"/>
              </a:rPr>
              <a:t>基类的初始化</a:t>
            </a:r>
            <a:endParaRPr lang="zh-CN" altLang="en-US" sz="100" dirty="0">
              <a:solidFill>
                <a:schemeClr val="bg1"/>
              </a:solidFill>
            </a:endParaRPr>
          </a:p>
        </p:txBody>
      </p:sp>
      <p:sp>
        <p:nvSpPr>
          <p:cNvPr id="641029" name="Rectangle 5"/>
          <p:cNvSpPr>
            <a:spLocks noChangeArrowheads="1"/>
          </p:cNvSpPr>
          <p:nvPr/>
        </p:nvSpPr>
        <p:spPr bwMode="auto">
          <a:xfrm>
            <a:off x="914400" y="1004888"/>
            <a:ext cx="2157413" cy="260350"/>
          </a:xfrm>
          <a:prstGeom prst="rect">
            <a:avLst/>
          </a:prstGeom>
          <a:gradFill rotWithShape="0">
            <a:gsLst>
              <a:gs pos="0">
                <a:srgbClr val="FF99FF"/>
              </a:gs>
              <a:gs pos="50000">
                <a:srgbClr val="FFFFFF"/>
              </a:gs>
              <a:gs pos="100000">
                <a:srgbClr val="FF99FF"/>
              </a:gs>
            </a:gsLst>
            <a:lin ang="5400000" scaled="1"/>
          </a:gradFill>
          <a:ln w="9525">
            <a:noFill/>
            <a:miter lim="800000"/>
            <a:headEnd/>
            <a:tailEnd/>
          </a:ln>
          <a:effectLst/>
        </p:spPr>
        <p:txBody>
          <a:bodyPr wrap="none">
            <a:spAutoFit/>
          </a:bodyPr>
          <a:lstStyle/>
          <a:p>
            <a:pPr>
              <a:lnSpc>
                <a:spcPct val="55000"/>
              </a:lnSpc>
            </a:pPr>
            <a:r>
              <a:rPr lang="en-US" altLang="zh-CN" sz="2000" b="1"/>
              <a:t>int  data1 , data2 ;</a:t>
            </a:r>
          </a:p>
        </p:txBody>
      </p:sp>
      <p:sp>
        <p:nvSpPr>
          <p:cNvPr id="641030" name="Rectangle 6"/>
          <p:cNvSpPr>
            <a:spLocks noChangeArrowheads="1"/>
          </p:cNvSpPr>
          <p:nvPr/>
        </p:nvSpPr>
        <p:spPr bwMode="auto">
          <a:xfrm>
            <a:off x="914400" y="2924175"/>
            <a:ext cx="1360488" cy="260350"/>
          </a:xfrm>
          <a:prstGeom prst="rect">
            <a:avLst/>
          </a:prstGeom>
          <a:gradFill rotWithShape="0">
            <a:gsLst>
              <a:gs pos="0">
                <a:srgbClr val="FF9900"/>
              </a:gs>
              <a:gs pos="50000">
                <a:srgbClr val="FFFFFF"/>
              </a:gs>
              <a:gs pos="100000">
                <a:srgbClr val="FF9900"/>
              </a:gs>
            </a:gsLst>
            <a:lin ang="5400000" scaled="1"/>
          </a:gradFill>
          <a:ln w="9525">
            <a:noFill/>
            <a:miter lim="800000"/>
            <a:headEnd/>
            <a:tailEnd/>
          </a:ln>
          <a:effectLst/>
        </p:spPr>
        <p:txBody>
          <a:bodyPr wrap="none">
            <a:spAutoFit/>
          </a:bodyPr>
          <a:lstStyle/>
          <a:p>
            <a:pPr algn="l">
              <a:lnSpc>
                <a:spcPct val="55000"/>
              </a:lnSpc>
              <a:buClr>
                <a:schemeClr val="accent2"/>
              </a:buClr>
              <a:buFont typeface="Wingdings" pitchFamily="2" charset="2"/>
              <a:buNone/>
            </a:pPr>
            <a:r>
              <a:rPr lang="en-US" altLang="zh-CN" sz="2000" b="1"/>
              <a:t>int  data3 ;</a:t>
            </a:r>
          </a:p>
        </p:txBody>
      </p:sp>
      <p:sp>
        <p:nvSpPr>
          <p:cNvPr id="641031" name="Rectangle 7"/>
          <p:cNvSpPr>
            <a:spLocks noChangeArrowheads="1"/>
          </p:cNvSpPr>
          <p:nvPr/>
        </p:nvSpPr>
        <p:spPr bwMode="auto">
          <a:xfrm>
            <a:off x="914400" y="3160713"/>
            <a:ext cx="2417763" cy="260350"/>
          </a:xfrm>
          <a:prstGeom prst="rect">
            <a:avLst/>
          </a:prstGeom>
          <a:gradFill rotWithShape="0">
            <a:gsLst>
              <a:gs pos="0">
                <a:srgbClr val="FF99FF"/>
              </a:gs>
              <a:gs pos="50000">
                <a:srgbClr val="FFFFFF"/>
              </a:gs>
              <a:gs pos="100000">
                <a:srgbClr val="FF99FF"/>
              </a:gs>
            </a:gsLst>
            <a:lin ang="5400000" scaled="1"/>
          </a:gradFill>
          <a:ln w="9525">
            <a:noFill/>
            <a:miter lim="800000"/>
            <a:headEnd/>
            <a:tailEnd/>
          </a:ln>
          <a:effectLst/>
        </p:spPr>
        <p:txBody>
          <a:bodyPr wrap="none">
            <a:spAutoFit/>
          </a:bodyPr>
          <a:lstStyle/>
          <a:p>
            <a:pPr>
              <a:lnSpc>
                <a:spcPct val="55000"/>
              </a:lnSpc>
            </a:pPr>
            <a:r>
              <a:rPr lang="en-US" altLang="zh-CN" sz="2000" b="1"/>
              <a:t>parent_class  data4 ;</a:t>
            </a:r>
          </a:p>
        </p:txBody>
      </p:sp>
      <p:grpSp>
        <p:nvGrpSpPr>
          <p:cNvPr id="641059" name="Group 35"/>
          <p:cNvGrpSpPr>
            <a:grpSpLocks/>
          </p:cNvGrpSpPr>
          <p:nvPr/>
        </p:nvGrpSpPr>
        <p:grpSpPr bwMode="auto">
          <a:xfrm>
            <a:off x="3029743" y="1520979"/>
            <a:ext cx="5832475" cy="1447800"/>
            <a:chOff x="2038" y="3408"/>
            <a:chExt cx="3674" cy="912"/>
          </a:xfrm>
        </p:grpSpPr>
        <p:sp>
          <p:nvSpPr>
            <p:cNvPr id="641047" name="Rectangle 23"/>
            <p:cNvSpPr>
              <a:spLocks noChangeArrowheads="1"/>
            </p:cNvSpPr>
            <p:nvPr/>
          </p:nvSpPr>
          <p:spPr bwMode="auto">
            <a:xfrm>
              <a:off x="2064" y="3408"/>
              <a:ext cx="3648" cy="912"/>
            </a:xfrm>
            <a:prstGeom prst="rect">
              <a:avLst/>
            </a:prstGeom>
            <a:solidFill>
              <a:srgbClr val="CCFF99"/>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rgbClr val="CCFF99"/>
              </a:extrusionClr>
            </a:sp3d>
          </p:spPr>
          <p:txBody>
            <a:bodyPr wrap="none" anchor="ctr">
              <a:flatTx/>
            </a:bodyPr>
            <a:lstStyle/>
            <a:p>
              <a:endParaRPr lang="zh-CN" altLang="en-US"/>
            </a:p>
          </p:txBody>
        </p:sp>
        <p:sp>
          <p:nvSpPr>
            <p:cNvPr id="641050" name="Rectangle 26"/>
            <p:cNvSpPr>
              <a:spLocks noChangeArrowheads="1"/>
            </p:cNvSpPr>
            <p:nvPr/>
          </p:nvSpPr>
          <p:spPr bwMode="auto">
            <a:xfrm>
              <a:off x="3080" y="3548"/>
              <a:ext cx="1056" cy="192"/>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r>
                <a:rPr lang="en-US" altLang="zh-CN" sz="1800" b="1"/>
                <a:t>data1	data2</a:t>
              </a:r>
            </a:p>
          </p:txBody>
        </p:sp>
        <p:sp>
          <p:nvSpPr>
            <p:cNvPr id="641051" name="Rectangle 27"/>
            <p:cNvSpPr>
              <a:spLocks noChangeArrowheads="1"/>
            </p:cNvSpPr>
            <p:nvPr/>
          </p:nvSpPr>
          <p:spPr bwMode="auto">
            <a:xfrm>
              <a:off x="4608" y="3836"/>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lnSpc>
                  <a:spcPct val="110000"/>
                </a:lnSpc>
              </a:pPr>
              <a:r>
                <a:rPr lang="en-US" altLang="zh-CN" sz="1800" b="1"/>
                <a:t>         data4	</a:t>
              </a:r>
            </a:p>
            <a:p>
              <a:pPr algn="l">
                <a:lnSpc>
                  <a:spcPct val="110000"/>
                </a:lnSpc>
              </a:pPr>
              <a:r>
                <a:rPr lang="en-US" altLang="zh-CN" sz="1800" b="1" i="1"/>
                <a:t>data1	data2</a:t>
              </a:r>
              <a:r>
                <a:rPr lang="en-US" altLang="zh-CN" sz="1800" b="1"/>
                <a:t>		</a:t>
              </a:r>
            </a:p>
          </p:txBody>
        </p:sp>
        <p:sp>
          <p:nvSpPr>
            <p:cNvPr id="641052" name="Line 28"/>
            <p:cNvSpPr>
              <a:spLocks noChangeShapeType="1"/>
            </p:cNvSpPr>
            <p:nvPr/>
          </p:nvSpPr>
          <p:spPr bwMode="auto">
            <a:xfrm>
              <a:off x="4608" y="4028"/>
              <a:ext cx="1056" cy="0"/>
            </a:xfrm>
            <a:prstGeom prst="line">
              <a:avLst/>
            </a:prstGeom>
            <a:noFill/>
            <a:ln w="9525">
              <a:solidFill>
                <a:schemeClr val="tx1"/>
              </a:solidFill>
              <a:round/>
              <a:headEnd/>
              <a:tailEnd/>
            </a:ln>
            <a:effectLst/>
          </p:spPr>
          <p:txBody>
            <a:bodyPr/>
            <a:lstStyle/>
            <a:p>
              <a:endParaRPr lang="zh-CN" altLang="en-US"/>
            </a:p>
          </p:txBody>
        </p:sp>
        <p:sp>
          <p:nvSpPr>
            <p:cNvPr id="641053" name="Rectangle 29"/>
            <p:cNvSpPr>
              <a:spLocks noChangeArrowheads="1"/>
            </p:cNvSpPr>
            <p:nvPr/>
          </p:nvSpPr>
          <p:spPr bwMode="auto">
            <a:xfrm>
              <a:off x="4128" y="3836"/>
              <a:ext cx="480" cy="384"/>
            </a:xfrm>
            <a:prstGeom prst="rect">
              <a:avLst/>
            </a:prstGeom>
            <a:gradFill rotWithShape="0">
              <a:gsLst>
                <a:gs pos="0">
                  <a:srgbClr val="FF9900"/>
                </a:gs>
                <a:gs pos="50000">
                  <a:srgbClr val="FFFFFF"/>
                </a:gs>
                <a:gs pos="100000">
                  <a:srgbClr val="FF9900"/>
                </a:gs>
              </a:gsLst>
              <a:lin ang="5400000" scaled="1"/>
            </a:gradFill>
            <a:ln w="9525">
              <a:solidFill>
                <a:schemeClr val="tx1"/>
              </a:solidFill>
              <a:miter lim="800000"/>
              <a:headEnd/>
              <a:tailEnd/>
            </a:ln>
            <a:effectLst/>
          </p:spPr>
          <p:txBody>
            <a:bodyPr wrap="none" anchor="ctr"/>
            <a:lstStyle/>
            <a:p>
              <a:r>
                <a:rPr lang="en-US" altLang="zh-CN" sz="1800" b="1"/>
                <a:t>data3</a:t>
              </a:r>
            </a:p>
          </p:txBody>
        </p:sp>
        <p:sp>
          <p:nvSpPr>
            <p:cNvPr id="641054" name="Rectangle 30"/>
            <p:cNvSpPr>
              <a:spLocks noChangeArrowheads="1"/>
            </p:cNvSpPr>
            <p:nvPr/>
          </p:nvSpPr>
          <p:spPr bwMode="auto">
            <a:xfrm>
              <a:off x="2095" y="3502"/>
              <a:ext cx="905" cy="250"/>
            </a:xfrm>
            <a:prstGeom prst="rect">
              <a:avLst/>
            </a:prstGeom>
            <a:noFill/>
            <a:ln w="9525">
              <a:noFill/>
              <a:miter lim="800000"/>
              <a:headEnd/>
              <a:tailEnd/>
            </a:ln>
            <a:effectLst/>
          </p:spPr>
          <p:txBody>
            <a:bodyPr wrap="none">
              <a:spAutoFit/>
            </a:bodyPr>
            <a:lstStyle/>
            <a:p>
              <a:r>
                <a:rPr lang="en-US" altLang="zh-CN" sz="2000"/>
                <a:t>parent_class</a:t>
              </a:r>
            </a:p>
          </p:txBody>
        </p:sp>
        <p:sp>
          <p:nvSpPr>
            <p:cNvPr id="641055" name="Rectangle 31"/>
            <p:cNvSpPr>
              <a:spLocks noChangeArrowheads="1"/>
            </p:cNvSpPr>
            <p:nvPr/>
          </p:nvSpPr>
          <p:spPr bwMode="auto">
            <a:xfrm>
              <a:off x="2038" y="3888"/>
              <a:ext cx="985" cy="250"/>
            </a:xfrm>
            <a:prstGeom prst="rect">
              <a:avLst/>
            </a:prstGeom>
            <a:noFill/>
            <a:ln w="9525">
              <a:noFill/>
              <a:miter lim="800000"/>
              <a:headEnd/>
              <a:tailEnd/>
            </a:ln>
            <a:effectLst/>
          </p:spPr>
          <p:txBody>
            <a:bodyPr wrap="none">
              <a:spAutoFit/>
            </a:bodyPr>
            <a:lstStyle/>
            <a:p>
              <a:r>
                <a:rPr lang="en-US" altLang="zh-CN" sz="2000"/>
                <a:t>derived_class</a:t>
              </a:r>
            </a:p>
          </p:txBody>
        </p:sp>
        <p:sp>
          <p:nvSpPr>
            <p:cNvPr id="641056" name="Rectangle 32"/>
            <p:cNvSpPr>
              <a:spLocks noChangeArrowheads="1"/>
            </p:cNvSpPr>
            <p:nvPr/>
          </p:nvSpPr>
          <p:spPr bwMode="auto">
            <a:xfrm>
              <a:off x="3072" y="3840"/>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prstDash val="dash"/>
              <a:miter lim="800000"/>
              <a:headEnd/>
              <a:tailEnd/>
            </a:ln>
            <a:effectLst/>
          </p:spPr>
          <p:txBody>
            <a:bodyPr wrap="none" anchor="ctr"/>
            <a:lstStyle/>
            <a:p>
              <a:pPr algn="l"/>
              <a:r>
                <a:rPr lang="en-US" altLang="zh-CN" sz="1800" b="1"/>
                <a:t>data1	data2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641029"/>
                                        </p:tgtEl>
                                        <p:attrNameLst>
                                          <p:attrName>style.visibility</p:attrName>
                                        </p:attrNameLst>
                                      </p:cBhvr>
                                      <p:to>
                                        <p:strVal val="visible"/>
                                      </p:to>
                                    </p:set>
                                    <p:anim calcmode="lin" valueType="num">
                                      <p:cBhvr>
                                        <p:cTn id="7" dur="500" fill="hold"/>
                                        <p:tgtEl>
                                          <p:spTgt spid="641029"/>
                                        </p:tgtEl>
                                        <p:attrNameLst>
                                          <p:attrName>ppt_x</p:attrName>
                                        </p:attrNameLst>
                                      </p:cBhvr>
                                      <p:tavLst>
                                        <p:tav tm="0">
                                          <p:val>
                                            <p:strVal val="#ppt_x-#ppt_w/2"/>
                                          </p:val>
                                        </p:tav>
                                        <p:tav tm="100000">
                                          <p:val>
                                            <p:strVal val="#ppt_x"/>
                                          </p:val>
                                        </p:tav>
                                      </p:tavLst>
                                    </p:anim>
                                    <p:anim calcmode="lin" valueType="num">
                                      <p:cBhvr>
                                        <p:cTn id="8" dur="500" fill="hold"/>
                                        <p:tgtEl>
                                          <p:spTgt spid="641029"/>
                                        </p:tgtEl>
                                        <p:attrNameLst>
                                          <p:attrName>ppt_y</p:attrName>
                                        </p:attrNameLst>
                                      </p:cBhvr>
                                      <p:tavLst>
                                        <p:tav tm="0">
                                          <p:val>
                                            <p:strVal val="#ppt_y"/>
                                          </p:val>
                                        </p:tav>
                                        <p:tav tm="100000">
                                          <p:val>
                                            <p:strVal val="#ppt_y"/>
                                          </p:val>
                                        </p:tav>
                                      </p:tavLst>
                                    </p:anim>
                                    <p:anim calcmode="lin" valueType="num">
                                      <p:cBhvr>
                                        <p:cTn id="9" dur="500" fill="hold"/>
                                        <p:tgtEl>
                                          <p:spTgt spid="641029"/>
                                        </p:tgtEl>
                                        <p:attrNameLst>
                                          <p:attrName>ppt_w</p:attrName>
                                        </p:attrNameLst>
                                      </p:cBhvr>
                                      <p:tavLst>
                                        <p:tav tm="0">
                                          <p:val>
                                            <p:fltVal val="0"/>
                                          </p:val>
                                        </p:tav>
                                        <p:tav tm="100000">
                                          <p:val>
                                            <p:strVal val="#ppt_w"/>
                                          </p:val>
                                        </p:tav>
                                      </p:tavLst>
                                    </p:anim>
                                    <p:anim calcmode="lin" valueType="num">
                                      <p:cBhvr>
                                        <p:cTn id="10" dur="500" fill="hold"/>
                                        <p:tgtEl>
                                          <p:spTgt spid="641029"/>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641030"/>
                                        </p:tgtEl>
                                        <p:attrNameLst>
                                          <p:attrName>style.visibility</p:attrName>
                                        </p:attrNameLst>
                                      </p:cBhvr>
                                      <p:to>
                                        <p:strVal val="visible"/>
                                      </p:to>
                                    </p:set>
                                    <p:anim calcmode="lin" valueType="num">
                                      <p:cBhvr>
                                        <p:cTn id="15" dur="500" fill="hold"/>
                                        <p:tgtEl>
                                          <p:spTgt spid="641030"/>
                                        </p:tgtEl>
                                        <p:attrNameLst>
                                          <p:attrName>ppt_x</p:attrName>
                                        </p:attrNameLst>
                                      </p:cBhvr>
                                      <p:tavLst>
                                        <p:tav tm="0">
                                          <p:val>
                                            <p:strVal val="#ppt_x-#ppt_w/2"/>
                                          </p:val>
                                        </p:tav>
                                        <p:tav tm="100000">
                                          <p:val>
                                            <p:strVal val="#ppt_x"/>
                                          </p:val>
                                        </p:tav>
                                      </p:tavLst>
                                    </p:anim>
                                    <p:anim calcmode="lin" valueType="num">
                                      <p:cBhvr>
                                        <p:cTn id="16" dur="500" fill="hold"/>
                                        <p:tgtEl>
                                          <p:spTgt spid="641030"/>
                                        </p:tgtEl>
                                        <p:attrNameLst>
                                          <p:attrName>ppt_y</p:attrName>
                                        </p:attrNameLst>
                                      </p:cBhvr>
                                      <p:tavLst>
                                        <p:tav tm="0">
                                          <p:val>
                                            <p:strVal val="#ppt_y"/>
                                          </p:val>
                                        </p:tav>
                                        <p:tav tm="100000">
                                          <p:val>
                                            <p:strVal val="#ppt_y"/>
                                          </p:val>
                                        </p:tav>
                                      </p:tavLst>
                                    </p:anim>
                                    <p:anim calcmode="lin" valueType="num">
                                      <p:cBhvr>
                                        <p:cTn id="17" dur="500" fill="hold"/>
                                        <p:tgtEl>
                                          <p:spTgt spid="641030"/>
                                        </p:tgtEl>
                                        <p:attrNameLst>
                                          <p:attrName>ppt_w</p:attrName>
                                        </p:attrNameLst>
                                      </p:cBhvr>
                                      <p:tavLst>
                                        <p:tav tm="0">
                                          <p:val>
                                            <p:fltVal val="0"/>
                                          </p:val>
                                        </p:tav>
                                        <p:tav tm="100000">
                                          <p:val>
                                            <p:strVal val="#ppt_w"/>
                                          </p:val>
                                        </p:tav>
                                      </p:tavLst>
                                    </p:anim>
                                    <p:anim calcmode="lin" valueType="num">
                                      <p:cBhvr>
                                        <p:cTn id="18" dur="500" fill="hold"/>
                                        <p:tgtEl>
                                          <p:spTgt spid="641030"/>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641031"/>
                                        </p:tgtEl>
                                        <p:attrNameLst>
                                          <p:attrName>style.visibility</p:attrName>
                                        </p:attrNameLst>
                                      </p:cBhvr>
                                      <p:to>
                                        <p:strVal val="visible"/>
                                      </p:to>
                                    </p:set>
                                    <p:anim calcmode="lin" valueType="num">
                                      <p:cBhvr>
                                        <p:cTn id="23" dur="500" fill="hold"/>
                                        <p:tgtEl>
                                          <p:spTgt spid="641031"/>
                                        </p:tgtEl>
                                        <p:attrNameLst>
                                          <p:attrName>ppt_x</p:attrName>
                                        </p:attrNameLst>
                                      </p:cBhvr>
                                      <p:tavLst>
                                        <p:tav tm="0">
                                          <p:val>
                                            <p:strVal val="#ppt_x-#ppt_w/2"/>
                                          </p:val>
                                        </p:tav>
                                        <p:tav tm="100000">
                                          <p:val>
                                            <p:strVal val="#ppt_x"/>
                                          </p:val>
                                        </p:tav>
                                      </p:tavLst>
                                    </p:anim>
                                    <p:anim calcmode="lin" valueType="num">
                                      <p:cBhvr>
                                        <p:cTn id="24" dur="500" fill="hold"/>
                                        <p:tgtEl>
                                          <p:spTgt spid="641031"/>
                                        </p:tgtEl>
                                        <p:attrNameLst>
                                          <p:attrName>ppt_y</p:attrName>
                                        </p:attrNameLst>
                                      </p:cBhvr>
                                      <p:tavLst>
                                        <p:tav tm="0">
                                          <p:val>
                                            <p:strVal val="#ppt_y"/>
                                          </p:val>
                                        </p:tav>
                                        <p:tav tm="100000">
                                          <p:val>
                                            <p:strVal val="#ppt_y"/>
                                          </p:val>
                                        </p:tav>
                                      </p:tavLst>
                                    </p:anim>
                                    <p:anim calcmode="lin" valueType="num">
                                      <p:cBhvr>
                                        <p:cTn id="25" dur="500" fill="hold"/>
                                        <p:tgtEl>
                                          <p:spTgt spid="641031"/>
                                        </p:tgtEl>
                                        <p:attrNameLst>
                                          <p:attrName>ppt_w</p:attrName>
                                        </p:attrNameLst>
                                      </p:cBhvr>
                                      <p:tavLst>
                                        <p:tav tm="0">
                                          <p:val>
                                            <p:fltVal val="0"/>
                                          </p:val>
                                        </p:tav>
                                        <p:tav tm="100000">
                                          <p:val>
                                            <p:strVal val="#ppt_w"/>
                                          </p:val>
                                        </p:tav>
                                      </p:tavLst>
                                    </p:anim>
                                    <p:anim calcmode="lin" valueType="num">
                                      <p:cBhvr>
                                        <p:cTn id="26" dur="500" fill="hold"/>
                                        <p:tgtEl>
                                          <p:spTgt spid="641031"/>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641059"/>
                                        </p:tgtEl>
                                        <p:attrNameLst>
                                          <p:attrName>style.visibility</p:attrName>
                                        </p:attrNameLst>
                                      </p:cBhvr>
                                      <p:to>
                                        <p:strVal val="visible"/>
                                      </p:to>
                                    </p:set>
                                    <p:animEffect transition="in" filter="blinds(horizontal)">
                                      <p:cBhvr>
                                        <p:cTn id="31" dur="500"/>
                                        <p:tgtEl>
                                          <p:spTgt spid="641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1029" grpId="0" animBg="1" autoUpdateAnimBg="0"/>
      <p:bldP spid="641030" grpId="0" animBg="1" autoUpdateAnimBg="0"/>
      <p:bldP spid="641031" grpId="0" animBg="1"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40" name="Rectangle 8"/>
          <p:cNvSpPr>
            <a:spLocks noChangeArrowheads="1"/>
          </p:cNvSpPr>
          <p:nvPr/>
        </p:nvSpPr>
        <p:spPr bwMode="auto">
          <a:xfrm>
            <a:off x="4482785" y="398463"/>
            <a:ext cx="4267515" cy="400110"/>
          </a:xfrm>
          <a:prstGeom prst="rect">
            <a:avLst/>
          </a:prstGeom>
          <a:noFill/>
          <a:ln w="9525">
            <a:noFill/>
            <a:miter lim="800000"/>
            <a:headEnd/>
            <a:tailEnd/>
          </a:ln>
          <a:effectLst/>
        </p:spPr>
        <p:txBody>
          <a:bodyPr wrap="none">
            <a:spAutoFit/>
          </a:bodyPr>
          <a:lstStyle/>
          <a:p>
            <a:pPr algn="r"/>
            <a:r>
              <a:rPr lang="zh-CN" altLang="en-US" sz="2000" b="1" i="1" dirty="0">
                <a:solidFill>
                  <a:schemeClr val="folHlink"/>
                </a:solidFill>
              </a:rPr>
              <a:t>例</a:t>
            </a:r>
            <a:r>
              <a:rPr lang="en-US" altLang="zh-CN" sz="2000" b="1" i="1" dirty="0">
                <a:solidFill>
                  <a:schemeClr val="folHlink"/>
                </a:solidFill>
              </a:rPr>
              <a:t>8-7  </a:t>
            </a:r>
            <a:r>
              <a:rPr lang="zh-CN" altLang="en-US" sz="2000" b="1" i="1" dirty="0">
                <a:solidFill>
                  <a:schemeClr val="folHlink"/>
                </a:solidFill>
              </a:rPr>
              <a:t>带参数构造函数调用顺序测试</a:t>
            </a:r>
          </a:p>
        </p:txBody>
      </p:sp>
      <p:sp>
        <p:nvSpPr>
          <p:cNvPr id="581634" name="Text Box 2"/>
          <p:cNvSpPr txBox="1">
            <a:spLocks noChangeArrowheads="1"/>
          </p:cNvSpPr>
          <p:nvPr/>
        </p:nvSpPr>
        <p:spPr bwMode="auto">
          <a:xfrm>
            <a:off x="609600" y="152400"/>
            <a:ext cx="8001000" cy="6286336"/>
          </a:xfrm>
          <a:prstGeom prst="rect">
            <a:avLst/>
          </a:prstGeom>
          <a:noFill/>
          <a:ln w="9525">
            <a:noFill/>
            <a:miter lim="800000"/>
            <a:headEnd/>
            <a:tailEnd/>
          </a:ln>
          <a:effectLst/>
        </p:spPr>
        <p:txBody>
          <a:bodyPr>
            <a:spAutoFit/>
          </a:bodyPr>
          <a:lstStyle/>
          <a:p>
            <a:pPr algn="l">
              <a:lnSpc>
                <a:spcPct val="115000"/>
              </a:lnSpc>
              <a:buClr>
                <a:schemeClr val="accent2"/>
              </a:buClr>
              <a:buFont typeface="Wingdings" pitchFamily="2" charset="2"/>
              <a:buNone/>
            </a:pPr>
            <a:r>
              <a:rPr lang="en-US" altLang="zh-CN" sz="1400" dirty="0"/>
              <a:t>#include&lt;</a:t>
            </a:r>
            <a:r>
              <a:rPr lang="en-US" altLang="zh-CN" sz="1400" dirty="0" err="1"/>
              <a:t>iostream</a:t>
            </a:r>
            <a:r>
              <a:rPr lang="en-US" altLang="zh-CN" sz="1400" dirty="0"/>
              <a:t>&gt;</a:t>
            </a:r>
          </a:p>
          <a:p>
            <a:pPr algn="l">
              <a:lnSpc>
                <a:spcPct val="115000"/>
              </a:lnSpc>
              <a:buClr>
                <a:schemeClr val="accent2"/>
              </a:buClr>
              <a:buFont typeface="Wingdings" pitchFamily="2" charset="2"/>
              <a:buNone/>
            </a:pPr>
            <a:r>
              <a:rPr lang="en-US" altLang="zh-CN" sz="1400" dirty="0"/>
              <a:t>using namespace </a:t>
            </a:r>
            <a:r>
              <a:rPr lang="en-US" altLang="zh-CN" sz="1400" dirty="0" err="1"/>
              <a:t>std</a:t>
            </a:r>
            <a:r>
              <a:rPr lang="en-US" altLang="zh-CN" sz="1400" dirty="0"/>
              <a:t> ;</a:t>
            </a:r>
          </a:p>
          <a:p>
            <a:pPr algn="l">
              <a:lnSpc>
                <a:spcPct val="115000"/>
              </a:lnSpc>
              <a:buClr>
                <a:schemeClr val="accent2"/>
              </a:buClr>
              <a:buFont typeface="Wingdings" pitchFamily="2" charset="2"/>
              <a:buNone/>
            </a:pPr>
            <a:r>
              <a:rPr lang="en-US" altLang="zh-CN" sz="1400" b="1" dirty="0"/>
              <a:t>class  </a:t>
            </a:r>
            <a:r>
              <a:rPr lang="en-US" altLang="zh-CN" sz="1400" b="1" dirty="0" err="1"/>
              <a:t>parent_class</a:t>
            </a:r>
            <a:endParaRPr lang="en-US" altLang="zh-CN" sz="1400" b="1" dirty="0"/>
          </a:p>
          <a:p>
            <a:pPr algn="l">
              <a:lnSpc>
                <a:spcPct val="115000"/>
              </a:lnSpc>
              <a:buClr>
                <a:schemeClr val="accent2"/>
              </a:buClr>
              <a:buFont typeface="Wingdings" pitchFamily="2" charset="2"/>
              <a:buNone/>
            </a:pPr>
            <a:r>
              <a:rPr lang="en-US" altLang="zh-CN" sz="1400" b="1" dirty="0"/>
              <a:t>{     </a:t>
            </a:r>
            <a:r>
              <a:rPr lang="en-US" altLang="zh-CN" sz="1400" b="1" dirty="0" err="1"/>
              <a:t>int</a:t>
            </a:r>
            <a:r>
              <a:rPr lang="en-US" altLang="zh-CN" sz="1400" b="1" dirty="0"/>
              <a:t>  data1 , data2 ;</a:t>
            </a:r>
          </a:p>
          <a:p>
            <a:pPr algn="l">
              <a:lnSpc>
                <a:spcPct val="115000"/>
              </a:lnSpc>
              <a:buClr>
                <a:schemeClr val="accent2"/>
              </a:buClr>
              <a:buFont typeface="Wingdings" pitchFamily="2" charset="2"/>
              <a:buNone/>
            </a:pPr>
            <a:r>
              <a:rPr lang="en-US" altLang="zh-CN" sz="1400" b="1" dirty="0"/>
              <a:t>   public :</a:t>
            </a:r>
          </a:p>
          <a:p>
            <a:pPr algn="l">
              <a:lnSpc>
                <a:spcPct val="115000"/>
              </a:lnSpc>
              <a:buClr>
                <a:schemeClr val="accent2"/>
              </a:buClr>
              <a:buFont typeface="Wingdings" pitchFamily="2" charset="2"/>
              <a:buNone/>
            </a:pPr>
            <a:r>
              <a:rPr lang="en-US" altLang="zh-CN" sz="1400" b="1" dirty="0"/>
              <a:t>       </a:t>
            </a:r>
            <a:r>
              <a:rPr lang="en-US" altLang="zh-CN" sz="1400" b="1" dirty="0" err="1"/>
              <a:t>parent_class</a:t>
            </a:r>
            <a:r>
              <a:rPr lang="en-US" altLang="zh-CN" sz="1400" b="1" dirty="0"/>
              <a:t> ( </a:t>
            </a:r>
            <a:r>
              <a:rPr lang="en-US" altLang="zh-CN" sz="1400" b="1" dirty="0" err="1"/>
              <a:t>int</a:t>
            </a:r>
            <a:r>
              <a:rPr lang="en-US" altLang="zh-CN" sz="1400" b="1" dirty="0"/>
              <a:t>  p1 , </a:t>
            </a:r>
            <a:r>
              <a:rPr lang="en-US" altLang="zh-CN" sz="1400" b="1" dirty="0" err="1"/>
              <a:t>int</a:t>
            </a:r>
            <a:r>
              <a:rPr lang="en-US" altLang="zh-CN" sz="1400" b="1" dirty="0"/>
              <a:t>  p2 ) { data1 = p1; data2 = p2; }</a:t>
            </a:r>
          </a:p>
          <a:p>
            <a:pPr algn="l">
              <a:lnSpc>
                <a:spcPct val="115000"/>
              </a:lnSpc>
              <a:buClr>
                <a:schemeClr val="accent2"/>
              </a:buClr>
              <a:buFont typeface="Wingdings" pitchFamily="2" charset="2"/>
              <a:buNone/>
            </a:pPr>
            <a:r>
              <a:rPr lang="en-US" altLang="zh-CN" sz="1400" b="1" dirty="0"/>
              <a:t>       </a:t>
            </a:r>
            <a:r>
              <a:rPr lang="en-US" altLang="zh-CN" sz="1400" b="1" dirty="0" err="1"/>
              <a:t>int</a:t>
            </a:r>
            <a:r>
              <a:rPr lang="en-US" altLang="zh-CN" sz="1400" b="1" dirty="0"/>
              <a:t>  inc1 () { return  ++ data1; }</a:t>
            </a:r>
          </a:p>
          <a:p>
            <a:pPr algn="l">
              <a:lnSpc>
                <a:spcPct val="115000"/>
              </a:lnSpc>
              <a:buClr>
                <a:schemeClr val="accent2"/>
              </a:buClr>
              <a:buFont typeface="Wingdings" pitchFamily="2" charset="2"/>
              <a:buNone/>
            </a:pPr>
            <a:r>
              <a:rPr lang="en-US" altLang="zh-CN" sz="1400" b="1" dirty="0"/>
              <a:t>       </a:t>
            </a:r>
            <a:r>
              <a:rPr lang="en-US" altLang="zh-CN" sz="1400" b="1" dirty="0" err="1"/>
              <a:t>int</a:t>
            </a:r>
            <a:r>
              <a:rPr lang="en-US" altLang="zh-CN" sz="1400" b="1" dirty="0"/>
              <a:t>  inc2 () { return  ++ data2 ; }</a:t>
            </a:r>
          </a:p>
          <a:p>
            <a:pPr algn="l">
              <a:lnSpc>
                <a:spcPct val="115000"/>
              </a:lnSpc>
              <a:buClr>
                <a:schemeClr val="accent2"/>
              </a:buClr>
              <a:buFont typeface="Wingdings" pitchFamily="2" charset="2"/>
              <a:buNone/>
            </a:pPr>
            <a:r>
              <a:rPr lang="en-US" altLang="zh-CN" sz="1400" b="1" dirty="0"/>
              <a:t>       void  display  ()  {</a:t>
            </a:r>
            <a:r>
              <a:rPr lang="en-US" altLang="zh-CN" sz="1400" b="1" dirty="0" err="1"/>
              <a:t>cout</a:t>
            </a:r>
            <a:r>
              <a:rPr lang="en-US" altLang="zh-CN" sz="1400" b="1" dirty="0"/>
              <a:t> &lt;&lt; "data1=" &lt;&lt; data1 &lt;&lt; " , data2=" &lt;&lt; data2 &lt;&lt; </a:t>
            </a:r>
            <a:r>
              <a:rPr lang="en-US" altLang="zh-CN" sz="1400" b="1" dirty="0" err="1"/>
              <a:t>endl</a:t>
            </a:r>
            <a:r>
              <a:rPr lang="en-US" altLang="zh-CN" sz="1400" b="1" dirty="0"/>
              <a:t> ; }</a:t>
            </a:r>
          </a:p>
          <a:p>
            <a:pPr algn="l">
              <a:lnSpc>
                <a:spcPct val="115000"/>
              </a:lnSpc>
              <a:buClr>
                <a:schemeClr val="accent2"/>
              </a:buClr>
              <a:buFont typeface="Wingdings" pitchFamily="2" charset="2"/>
              <a:buNone/>
            </a:pPr>
            <a:r>
              <a:rPr lang="en-US" altLang="zh-CN" sz="1400" b="1" dirty="0"/>
              <a:t>};</a:t>
            </a:r>
          </a:p>
          <a:p>
            <a:pPr algn="l">
              <a:lnSpc>
                <a:spcPct val="115000"/>
              </a:lnSpc>
              <a:buClr>
                <a:schemeClr val="accent2"/>
              </a:buClr>
              <a:buFont typeface="Wingdings" pitchFamily="2" charset="2"/>
              <a:buNone/>
            </a:pPr>
            <a:r>
              <a:rPr lang="en-US" altLang="zh-CN" sz="1400" dirty="0"/>
              <a:t>class  </a:t>
            </a:r>
            <a:r>
              <a:rPr lang="en-US" altLang="zh-CN" sz="1400" dirty="0" err="1"/>
              <a:t>derived_class</a:t>
            </a:r>
            <a:r>
              <a:rPr lang="en-US" altLang="zh-CN" sz="1400" dirty="0"/>
              <a:t> : private  </a:t>
            </a:r>
            <a:r>
              <a:rPr lang="en-US" altLang="zh-CN" sz="1400" dirty="0" err="1"/>
              <a:t>parent_class</a:t>
            </a:r>
            <a:endParaRPr lang="en-US" altLang="zh-CN" sz="1400" dirty="0"/>
          </a:p>
          <a:p>
            <a:pPr algn="l">
              <a:lnSpc>
                <a:spcPct val="115000"/>
              </a:lnSpc>
              <a:buClr>
                <a:schemeClr val="accent2"/>
              </a:buClr>
              <a:buFont typeface="Wingdings" pitchFamily="2" charset="2"/>
              <a:buNone/>
            </a:pPr>
            <a:r>
              <a:rPr lang="en-US" altLang="zh-CN" sz="1400" dirty="0"/>
              <a:t>{     </a:t>
            </a:r>
            <a:r>
              <a:rPr lang="en-US" altLang="zh-CN" sz="1400" dirty="0" err="1"/>
              <a:t>int</a:t>
            </a:r>
            <a:r>
              <a:rPr lang="en-US" altLang="zh-CN" sz="1400" dirty="0"/>
              <a:t>  data3 ;</a:t>
            </a:r>
          </a:p>
          <a:p>
            <a:pPr algn="l">
              <a:lnSpc>
                <a:spcPct val="115000"/>
              </a:lnSpc>
              <a:buClr>
                <a:schemeClr val="accent2"/>
              </a:buClr>
              <a:buFont typeface="Wingdings" pitchFamily="2" charset="2"/>
              <a:buNone/>
            </a:pPr>
            <a:r>
              <a:rPr lang="en-US" altLang="zh-CN" sz="1400" dirty="0"/>
              <a:t>       </a:t>
            </a:r>
            <a:r>
              <a:rPr lang="en-US" altLang="zh-CN" sz="1400" dirty="0" err="1"/>
              <a:t>parent_class</a:t>
            </a:r>
            <a:r>
              <a:rPr lang="en-US" altLang="zh-CN" sz="1400" dirty="0"/>
              <a:t>  data4 ;</a:t>
            </a:r>
          </a:p>
          <a:p>
            <a:pPr algn="l">
              <a:lnSpc>
                <a:spcPct val="115000"/>
              </a:lnSpc>
              <a:buClr>
                <a:schemeClr val="accent2"/>
              </a:buClr>
              <a:buFont typeface="Wingdings" pitchFamily="2" charset="2"/>
              <a:buNone/>
            </a:pPr>
            <a:r>
              <a:rPr lang="en-US" altLang="zh-CN" sz="1400" dirty="0"/>
              <a:t>   public:</a:t>
            </a:r>
          </a:p>
          <a:p>
            <a:pPr algn="l">
              <a:lnSpc>
                <a:spcPct val="115000"/>
              </a:lnSpc>
              <a:buClr>
                <a:schemeClr val="accent2"/>
              </a:buClr>
              <a:buFont typeface="Wingdings" pitchFamily="2" charset="2"/>
              <a:buNone/>
            </a:pPr>
            <a:r>
              <a:rPr lang="en-US" altLang="zh-CN" sz="1400" dirty="0"/>
              <a:t>       </a:t>
            </a:r>
            <a:r>
              <a:rPr lang="en-US" altLang="zh-CN" sz="1400" dirty="0" err="1"/>
              <a:t>derived_class</a:t>
            </a:r>
            <a:r>
              <a:rPr lang="en-US" altLang="zh-CN" sz="1400" dirty="0"/>
              <a:t> ( </a:t>
            </a:r>
            <a:r>
              <a:rPr lang="en-US" altLang="zh-CN" sz="1400" dirty="0" err="1"/>
              <a:t>int</a:t>
            </a:r>
            <a:r>
              <a:rPr lang="en-US" altLang="zh-CN" sz="1400" dirty="0"/>
              <a:t>  p1 , </a:t>
            </a:r>
            <a:r>
              <a:rPr lang="en-US" altLang="zh-CN" sz="1400" dirty="0" err="1"/>
              <a:t>int</a:t>
            </a:r>
            <a:r>
              <a:rPr lang="en-US" altLang="zh-CN" sz="1400" dirty="0"/>
              <a:t>  p2 , </a:t>
            </a:r>
            <a:r>
              <a:rPr lang="en-US" altLang="zh-CN" sz="1400" dirty="0" err="1"/>
              <a:t>int</a:t>
            </a:r>
            <a:r>
              <a:rPr lang="en-US" altLang="zh-CN" sz="1400" dirty="0"/>
              <a:t>  p3 , </a:t>
            </a:r>
            <a:r>
              <a:rPr lang="en-US" altLang="zh-CN" sz="1400" dirty="0" err="1"/>
              <a:t>int</a:t>
            </a:r>
            <a:r>
              <a:rPr lang="en-US" altLang="zh-CN" sz="1400" dirty="0"/>
              <a:t>  p4 , </a:t>
            </a:r>
            <a:r>
              <a:rPr lang="en-US" altLang="zh-CN" sz="1400" dirty="0" err="1"/>
              <a:t>int</a:t>
            </a:r>
            <a:r>
              <a:rPr lang="en-US" altLang="zh-CN" sz="1400" dirty="0"/>
              <a:t>  p5 ): </a:t>
            </a:r>
            <a:r>
              <a:rPr lang="en-US" altLang="zh-CN" sz="1400" dirty="0" err="1"/>
              <a:t>parent_class</a:t>
            </a:r>
            <a:r>
              <a:rPr lang="en-US" altLang="zh-CN" sz="1400" dirty="0"/>
              <a:t> ( p1 , p2 ) , data4 ( p3 , p4 )</a:t>
            </a:r>
          </a:p>
          <a:p>
            <a:pPr algn="l">
              <a:lnSpc>
                <a:spcPct val="115000"/>
              </a:lnSpc>
              <a:buClr>
                <a:schemeClr val="accent2"/>
              </a:buClr>
              <a:buFont typeface="Wingdings" pitchFamily="2" charset="2"/>
              <a:buNone/>
            </a:pPr>
            <a:r>
              <a:rPr lang="en-US" altLang="zh-CN" sz="1400" dirty="0"/>
              <a:t>           { data3 = p5 ; }</a:t>
            </a:r>
          </a:p>
          <a:p>
            <a:pPr algn="l">
              <a:lnSpc>
                <a:spcPct val="115000"/>
              </a:lnSpc>
              <a:buClr>
                <a:schemeClr val="accent2"/>
              </a:buClr>
              <a:buFont typeface="Wingdings" pitchFamily="2" charset="2"/>
              <a:buNone/>
            </a:pPr>
            <a:r>
              <a:rPr lang="en-US" altLang="zh-CN" sz="1400" dirty="0"/>
              <a:t>       </a:t>
            </a:r>
            <a:r>
              <a:rPr lang="en-US" altLang="zh-CN" sz="1400" dirty="0" err="1"/>
              <a:t>int</a:t>
            </a:r>
            <a:r>
              <a:rPr lang="en-US" altLang="zh-CN" sz="1400" dirty="0"/>
              <a:t>  inc1 ( ) { return  </a:t>
            </a:r>
            <a:r>
              <a:rPr lang="en-US" altLang="zh-CN" sz="1400" dirty="0" err="1"/>
              <a:t>parent_class</a:t>
            </a:r>
            <a:r>
              <a:rPr lang="en-US" altLang="zh-CN" sz="1400" dirty="0"/>
              <a:t> :: inc1 ( ) ; }</a:t>
            </a:r>
          </a:p>
          <a:p>
            <a:pPr algn="l">
              <a:lnSpc>
                <a:spcPct val="115000"/>
              </a:lnSpc>
              <a:buClr>
                <a:schemeClr val="accent2"/>
              </a:buClr>
              <a:buFont typeface="Wingdings" pitchFamily="2" charset="2"/>
              <a:buNone/>
            </a:pPr>
            <a:r>
              <a:rPr lang="en-US" altLang="zh-CN" sz="1400" dirty="0"/>
              <a:t>       </a:t>
            </a:r>
            <a:r>
              <a:rPr lang="en-US" altLang="zh-CN" sz="1400" dirty="0" err="1"/>
              <a:t>int</a:t>
            </a:r>
            <a:r>
              <a:rPr lang="en-US" altLang="zh-CN" sz="1400" dirty="0"/>
              <a:t>  inc3 ( ) { return  ++ data3 ; }</a:t>
            </a:r>
          </a:p>
          <a:p>
            <a:pPr algn="l">
              <a:lnSpc>
                <a:spcPct val="115000"/>
              </a:lnSpc>
              <a:buClr>
                <a:schemeClr val="accent2"/>
              </a:buClr>
              <a:buFont typeface="Wingdings" pitchFamily="2" charset="2"/>
              <a:buNone/>
            </a:pPr>
            <a:r>
              <a:rPr lang="en-US" altLang="zh-CN" sz="1400" dirty="0"/>
              <a:t>       void  display ( )</a:t>
            </a:r>
          </a:p>
          <a:p>
            <a:pPr algn="l">
              <a:lnSpc>
                <a:spcPct val="115000"/>
              </a:lnSpc>
              <a:buClr>
                <a:schemeClr val="accent2"/>
              </a:buClr>
              <a:buFont typeface="Wingdings" pitchFamily="2" charset="2"/>
              <a:buNone/>
            </a:pPr>
            <a:r>
              <a:rPr lang="en-US" altLang="zh-CN" sz="1400" dirty="0"/>
              <a:t>          { </a:t>
            </a:r>
            <a:r>
              <a:rPr lang="en-US" altLang="zh-CN" sz="1400" dirty="0" err="1"/>
              <a:t>parent_class</a:t>
            </a:r>
            <a:r>
              <a:rPr lang="en-US" altLang="zh-CN" sz="1400" dirty="0"/>
              <a:t> :: display ( ) ;  data4.display ( ) ;</a:t>
            </a:r>
          </a:p>
          <a:p>
            <a:pPr algn="l">
              <a:lnSpc>
                <a:spcPct val="115000"/>
              </a:lnSpc>
              <a:buClr>
                <a:schemeClr val="accent2"/>
              </a:buClr>
              <a:buFont typeface="Wingdings" pitchFamily="2" charset="2"/>
              <a:buNone/>
            </a:pPr>
            <a:r>
              <a:rPr lang="en-US" altLang="zh-CN" sz="1400" dirty="0"/>
              <a:t>             </a:t>
            </a:r>
            <a:r>
              <a:rPr lang="en-US" altLang="zh-CN" sz="1400" dirty="0" err="1"/>
              <a:t>cout</a:t>
            </a:r>
            <a:r>
              <a:rPr lang="en-US" altLang="zh-CN" sz="1400" dirty="0"/>
              <a:t> &lt;&lt; "data3=" &lt;&lt; data3 &lt;&lt; </a:t>
            </a:r>
            <a:r>
              <a:rPr lang="en-US" altLang="zh-CN" sz="1400" dirty="0" err="1"/>
              <a:t>endl</a:t>
            </a:r>
            <a:r>
              <a:rPr lang="en-US" altLang="zh-CN" sz="1400" dirty="0"/>
              <a:t> ;</a:t>
            </a:r>
          </a:p>
          <a:p>
            <a:pPr algn="l">
              <a:lnSpc>
                <a:spcPct val="115000"/>
              </a:lnSpc>
              <a:buClr>
                <a:schemeClr val="accent2"/>
              </a:buClr>
              <a:buFont typeface="Wingdings" pitchFamily="2" charset="2"/>
              <a:buNone/>
            </a:pPr>
            <a:r>
              <a:rPr lang="en-US" altLang="zh-CN" sz="1400" dirty="0"/>
              <a:t>          }</a:t>
            </a:r>
          </a:p>
          <a:p>
            <a:pPr algn="l">
              <a:lnSpc>
                <a:spcPct val="115000"/>
              </a:lnSpc>
              <a:buClr>
                <a:schemeClr val="accent2"/>
              </a:buClr>
              <a:buFont typeface="Wingdings" pitchFamily="2" charset="2"/>
              <a:buNone/>
            </a:pPr>
            <a:r>
              <a:rPr lang="en-US" altLang="zh-CN" sz="1400" dirty="0"/>
              <a:t>} ;</a:t>
            </a:r>
          </a:p>
          <a:p>
            <a:pPr algn="l">
              <a:lnSpc>
                <a:spcPct val="115000"/>
              </a:lnSpc>
              <a:buClr>
                <a:schemeClr val="accent2"/>
              </a:buClr>
              <a:buFont typeface="Wingdings" pitchFamily="2" charset="2"/>
              <a:buNone/>
            </a:pPr>
            <a:r>
              <a:rPr lang="en-US" altLang="zh-CN" sz="1400" dirty="0" err="1"/>
              <a:t>int</a:t>
            </a:r>
            <a:r>
              <a:rPr lang="en-US" altLang="zh-CN" sz="1400" dirty="0"/>
              <a:t> main ( )</a:t>
            </a:r>
          </a:p>
          <a:p>
            <a:pPr algn="l">
              <a:lnSpc>
                <a:spcPct val="115000"/>
              </a:lnSpc>
              <a:buClr>
                <a:schemeClr val="accent2"/>
              </a:buClr>
              <a:buFont typeface="Wingdings" pitchFamily="2" charset="2"/>
              <a:buNone/>
            </a:pPr>
            <a:r>
              <a:rPr lang="en-US" altLang="zh-CN" sz="1400" dirty="0"/>
              <a:t>{ </a:t>
            </a:r>
            <a:r>
              <a:rPr lang="en-US" altLang="zh-CN" sz="1400" dirty="0" err="1"/>
              <a:t>derived_class</a:t>
            </a:r>
            <a:r>
              <a:rPr lang="en-US" altLang="zh-CN" sz="1400" dirty="0"/>
              <a:t>  d1 ( 17 , 18 , 1 , 2 , -5 ) ;   d1 . inc1 ( ) ;     d1 . display ( ) ;  }</a:t>
            </a:r>
          </a:p>
        </p:txBody>
      </p:sp>
      <p:sp>
        <p:nvSpPr>
          <p:cNvPr id="581636" name="Rectangle 4"/>
          <p:cNvSpPr>
            <a:spLocks noChangeArrowheads="1"/>
          </p:cNvSpPr>
          <p:nvPr/>
        </p:nvSpPr>
        <p:spPr bwMode="auto">
          <a:xfrm>
            <a:off x="609600" y="701675"/>
            <a:ext cx="7772400" cy="2439988"/>
          </a:xfrm>
          <a:prstGeom prst="rect">
            <a:avLst/>
          </a:prstGeom>
          <a:solidFill>
            <a:srgbClr val="CCFFFF"/>
          </a:solidFill>
          <a:ln w="9525">
            <a:noFill/>
            <a:miter lim="800000"/>
            <a:headEnd/>
            <a:tailEnd/>
          </a:ln>
          <a:effectLst>
            <a:prstShdw prst="shdw17" dist="71842" dir="2700000">
              <a:srgbClr val="CCFFFF">
                <a:gamma/>
                <a:shade val="60000"/>
                <a:invGamma/>
              </a:srgbClr>
            </a:prstShdw>
          </a:effectLst>
        </p:spPr>
        <p:txBody>
          <a:bodyPr>
            <a:spAutoFit/>
          </a:bodyPr>
          <a:lstStyle/>
          <a:p>
            <a:pPr algn="l">
              <a:lnSpc>
                <a:spcPct val="50000"/>
              </a:lnSpc>
              <a:spcBef>
                <a:spcPct val="50000"/>
              </a:spcBef>
              <a:buClr>
                <a:schemeClr val="accent2"/>
              </a:buClr>
              <a:buFont typeface="Wingdings" pitchFamily="2" charset="2"/>
              <a:buNone/>
            </a:pPr>
            <a:r>
              <a:rPr lang="en-US" altLang="zh-CN" sz="1800"/>
              <a:t>class  parent_class</a:t>
            </a:r>
          </a:p>
          <a:p>
            <a:pPr algn="l">
              <a:lnSpc>
                <a:spcPct val="50000"/>
              </a:lnSpc>
              <a:spcBef>
                <a:spcPct val="50000"/>
              </a:spcBef>
              <a:buClr>
                <a:schemeClr val="accent2"/>
              </a:buClr>
              <a:buFont typeface="Wingdings" pitchFamily="2" charset="2"/>
              <a:buNone/>
            </a:pPr>
            <a:r>
              <a:rPr lang="en-US" altLang="zh-CN" sz="1800"/>
              <a:t>{     int  data1 , data2 ;</a:t>
            </a:r>
          </a:p>
          <a:p>
            <a:pPr algn="l">
              <a:lnSpc>
                <a:spcPct val="50000"/>
              </a:lnSpc>
              <a:spcBef>
                <a:spcPct val="50000"/>
              </a:spcBef>
              <a:buClr>
                <a:schemeClr val="accent2"/>
              </a:buClr>
              <a:buFont typeface="Wingdings" pitchFamily="2" charset="2"/>
              <a:buNone/>
            </a:pPr>
            <a:r>
              <a:rPr lang="en-US" altLang="zh-CN" sz="1800"/>
              <a:t>   public :</a:t>
            </a:r>
          </a:p>
          <a:p>
            <a:pPr algn="l">
              <a:lnSpc>
                <a:spcPct val="50000"/>
              </a:lnSpc>
              <a:spcBef>
                <a:spcPct val="50000"/>
              </a:spcBef>
              <a:buClr>
                <a:schemeClr val="accent2"/>
              </a:buClr>
              <a:buFont typeface="Wingdings" pitchFamily="2" charset="2"/>
              <a:buNone/>
            </a:pPr>
            <a:r>
              <a:rPr lang="en-US" altLang="zh-CN" sz="1800"/>
              <a:t>       </a:t>
            </a:r>
            <a:r>
              <a:rPr lang="en-US" altLang="zh-CN" sz="1800" b="1">
                <a:solidFill>
                  <a:schemeClr val="accent2"/>
                </a:solidFill>
              </a:rPr>
              <a:t>parent_class ( int  p1 , int  p2 )</a:t>
            </a:r>
            <a:r>
              <a:rPr lang="en-US" altLang="zh-CN" sz="1800"/>
              <a:t> { data1 = p1; data2 = p2; }</a:t>
            </a:r>
          </a:p>
          <a:p>
            <a:pPr algn="l">
              <a:lnSpc>
                <a:spcPct val="50000"/>
              </a:lnSpc>
              <a:spcBef>
                <a:spcPct val="50000"/>
              </a:spcBef>
              <a:buClr>
                <a:schemeClr val="accent2"/>
              </a:buClr>
              <a:buFont typeface="Wingdings" pitchFamily="2" charset="2"/>
              <a:buNone/>
            </a:pPr>
            <a:r>
              <a:rPr lang="en-US" altLang="zh-CN" sz="1800"/>
              <a:t>       int  inc1 () { return  ++ data1; }</a:t>
            </a:r>
          </a:p>
          <a:p>
            <a:pPr algn="l">
              <a:lnSpc>
                <a:spcPct val="50000"/>
              </a:lnSpc>
              <a:spcBef>
                <a:spcPct val="50000"/>
              </a:spcBef>
              <a:buClr>
                <a:schemeClr val="accent2"/>
              </a:buClr>
              <a:buFont typeface="Wingdings" pitchFamily="2" charset="2"/>
              <a:buNone/>
            </a:pPr>
            <a:r>
              <a:rPr lang="en-US" altLang="zh-CN" sz="1800"/>
              <a:t>       int  inc2 () { return  ++ data2 ; }</a:t>
            </a:r>
          </a:p>
          <a:p>
            <a:pPr algn="l">
              <a:lnSpc>
                <a:spcPct val="50000"/>
              </a:lnSpc>
              <a:spcBef>
                <a:spcPct val="50000"/>
              </a:spcBef>
              <a:buClr>
                <a:schemeClr val="accent2"/>
              </a:buClr>
              <a:buFont typeface="Wingdings" pitchFamily="2" charset="2"/>
              <a:buNone/>
            </a:pPr>
            <a:r>
              <a:rPr lang="en-US" altLang="zh-CN" sz="1800"/>
              <a:t>       void  display()  </a:t>
            </a:r>
          </a:p>
          <a:p>
            <a:pPr algn="l">
              <a:lnSpc>
                <a:spcPct val="50000"/>
              </a:lnSpc>
              <a:spcBef>
                <a:spcPct val="50000"/>
              </a:spcBef>
              <a:buClr>
                <a:schemeClr val="accent2"/>
              </a:buClr>
              <a:buFont typeface="Wingdings" pitchFamily="2" charset="2"/>
              <a:buNone/>
            </a:pPr>
            <a:r>
              <a:rPr lang="en-US" altLang="zh-CN" sz="1800"/>
              <a:t>          { cout&lt;&lt;"data1="&lt;&lt;data1&lt;&lt;" , data2="&lt;&lt;data2&lt;&lt;endl ; }</a:t>
            </a:r>
          </a:p>
          <a:p>
            <a:pPr algn="l">
              <a:lnSpc>
                <a:spcPct val="50000"/>
              </a:lnSpc>
              <a:spcBef>
                <a:spcPct val="50000"/>
              </a:spcBef>
              <a:buClr>
                <a:schemeClr val="accent2"/>
              </a:buClr>
              <a:buFont typeface="Wingdings" pitchFamily="2" charset="2"/>
              <a:buNone/>
            </a:pPr>
            <a:r>
              <a:rPr lang="en-US" altLang="zh-CN" sz="1800"/>
              <a:t>};</a:t>
            </a:r>
          </a:p>
        </p:txBody>
      </p:sp>
      <p:sp>
        <p:nvSpPr>
          <p:cNvPr id="581637" name="AutoShape 5"/>
          <p:cNvSpPr>
            <a:spLocks/>
          </p:cNvSpPr>
          <p:nvPr/>
        </p:nvSpPr>
        <p:spPr bwMode="auto">
          <a:xfrm>
            <a:off x="4876800" y="2644775"/>
            <a:ext cx="2286000" cy="914400"/>
          </a:xfrm>
          <a:prstGeom prst="borderCallout2">
            <a:avLst>
              <a:gd name="adj1" fmla="val 12500"/>
              <a:gd name="adj2" fmla="val -3333"/>
              <a:gd name="adj3" fmla="val 12500"/>
              <a:gd name="adj4" fmla="val -19514"/>
              <a:gd name="adj5" fmla="val -118403"/>
              <a:gd name="adj6" fmla="val -71389"/>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基类有一个</a:t>
            </a:r>
          </a:p>
          <a:p>
            <a:pPr eaLnBrk="0" hangingPunct="0">
              <a:lnSpc>
                <a:spcPct val="70000"/>
              </a:lnSpc>
              <a:spcBef>
                <a:spcPct val="50000"/>
              </a:spcBef>
            </a:pPr>
            <a:r>
              <a:rPr lang="zh-CN" altLang="en-US" sz="1800" b="1"/>
              <a:t>参数化的构造函数</a:t>
            </a:r>
          </a:p>
        </p:txBody>
      </p:sp>
      <p:sp>
        <p:nvSpPr>
          <p:cNvPr id="581638" name="Rectangle 6"/>
          <p:cNvSpPr>
            <a:spLocks noGrp="1" noChangeArrowheads="1"/>
          </p:cNvSpPr>
          <p:nvPr>
            <p:ph type="title" idx="4294967295"/>
          </p:nvPr>
        </p:nvSpPr>
        <p:spPr>
          <a:xfrm>
            <a:off x="838200" y="358775"/>
            <a:ext cx="7543800" cy="1143000"/>
          </a:xfrm>
          <a:prstGeom prst="rect">
            <a:avLst/>
          </a:prstGeom>
        </p:spPr>
        <p:txBody>
          <a:bodyPr/>
          <a:lstStyle/>
          <a:p>
            <a:r>
              <a:rPr lang="en-US" altLang="zh-CN" sz="100" dirty="0">
                <a:solidFill>
                  <a:schemeClr val="bg1"/>
                </a:solidFill>
                <a:latin typeface="宋体" pitchFamily="2" charset="-122"/>
              </a:rPr>
              <a:t>8.3  </a:t>
            </a:r>
            <a:r>
              <a:rPr lang="zh-CN" altLang="en-US" sz="100" dirty="0">
                <a:solidFill>
                  <a:schemeClr val="bg1"/>
                </a:solidFill>
                <a:latin typeface="宋体" pitchFamily="2" charset="-122"/>
              </a:rPr>
              <a:t>基类的初始化</a:t>
            </a:r>
            <a:endParaRPr lang="zh-CN" altLang="en-US" sz="100" dirty="0">
              <a:solidFill>
                <a:schemeClr val="bg1"/>
              </a:solidFill>
            </a:endParaRPr>
          </a:p>
        </p:txBody>
      </p:sp>
      <p:grpSp>
        <p:nvGrpSpPr>
          <p:cNvPr id="581688" name="Group 56"/>
          <p:cNvGrpSpPr>
            <a:grpSpLocks/>
          </p:cNvGrpSpPr>
          <p:nvPr/>
        </p:nvGrpSpPr>
        <p:grpSpPr bwMode="auto">
          <a:xfrm>
            <a:off x="3235325" y="5334000"/>
            <a:ext cx="5832475" cy="1447800"/>
            <a:chOff x="2038" y="3408"/>
            <a:chExt cx="3674" cy="912"/>
          </a:xfrm>
        </p:grpSpPr>
        <p:sp>
          <p:nvSpPr>
            <p:cNvPr id="581689" name="Rectangle 57"/>
            <p:cNvSpPr>
              <a:spLocks noChangeArrowheads="1"/>
            </p:cNvSpPr>
            <p:nvPr/>
          </p:nvSpPr>
          <p:spPr bwMode="auto">
            <a:xfrm>
              <a:off x="2064" y="3408"/>
              <a:ext cx="3648" cy="912"/>
            </a:xfrm>
            <a:prstGeom prst="rect">
              <a:avLst/>
            </a:prstGeom>
            <a:solidFill>
              <a:srgbClr val="CCFF99"/>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rgbClr val="CCFF99"/>
              </a:extrusionClr>
            </a:sp3d>
          </p:spPr>
          <p:txBody>
            <a:bodyPr wrap="none" anchor="ctr">
              <a:flatTx/>
            </a:bodyPr>
            <a:lstStyle/>
            <a:p>
              <a:endParaRPr lang="zh-CN" altLang="en-US"/>
            </a:p>
          </p:txBody>
        </p:sp>
        <p:sp>
          <p:nvSpPr>
            <p:cNvPr id="581690" name="Rectangle 58"/>
            <p:cNvSpPr>
              <a:spLocks noChangeArrowheads="1"/>
            </p:cNvSpPr>
            <p:nvPr/>
          </p:nvSpPr>
          <p:spPr bwMode="auto">
            <a:xfrm>
              <a:off x="3080" y="3548"/>
              <a:ext cx="1056" cy="192"/>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r>
                <a:rPr lang="en-US" altLang="zh-CN" sz="1800" b="1">
                  <a:solidFill>
                    <a:schemeClr val="accent2"/>
                  </a:solidFill>
                  <a:effectLst>
                    <a:outerShdw blurRad="38100" dist="38100" dir="2700000" algn="tl">
                      <a:srgbClr val="000000"/>
                    </a:outerShdw>
                  </a:effectLst>
                </a:rPr>
                <a:t>data1	data2</a:t>
              </a:r>
            </a:p>
          </p:txBody>
        </p:sp>
        <p:sp>
          <p:nvSpPr>
            <p:cNvPr id="581691" name="Rectangle 59"/>
            <p:cNvSpPr>
              <a:spLocks noChangeArrowheads="1"/>
            </p:cNvSpPr>
            <p:nvPr/>
          </p:nvSpPr>
          <p:spPr bwMode="auto">
            <a:xfrm>
              <a:off x="4608" y="3836"/>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lnSpc>
                  <a:spcPct val="110000"/>
                </a:lnSpc>
              </a:pPr>
              <a:r>
                <a:rPr lang="en-US" altLang="zh-CN" sz="1800" b="1"/>
                <a:t>         data4	</a:t>
              </a:r>
            </a:p>
            <a:p>
              <a:pPr algn="l">
                <a:lnSpc>
                  <a:spcPct val="110000"/>
                </a:lnSpc>
              </a:pPr>
              <a:r>
                <a:rPr lang="en-US" altLang="zh-CN" sz="1800" b="1" i="1"/>
                <a:t>data1	data2</a:t>
              </a:r>
              <a:r>
                <a:rPr lang="en-US" altLang="zh-CN" sz="1800" b="1"/>
                <a:t>		</a:t>
              </a:r>
            </a:p>
          </p:txBody>
        </p:sp>
        <p:sp>
          <p:nvSpPr>
            <p:cNvPr id="581692" name="Line 60"/>
            <p:cNvSpPr>
              <a:spLocks noChangeShapeType="1"/>
            </p:cNvSpPr>
            <p:nvPr/>
          </p:nvSpPr>
          <p:spPr bwMode="auto">
            <a:xfrm>
              <a:off x="4608" y="4028"/>
              <a:ext cx="1056" cy="0"/>
            </a:xfrm>
            <a:prstGeom prst="line">
              <a:avLst/>
            </a:prstGeom>
            <a:noFill/>
            <a:ln w="9525">
              <a:solidFill>
                <a:schemeClr val="tx1"/>
              </a:solidFill>
              <a:round/>
              <a:headEnd/>
              <a:tailEnd/>
            </a:ln>
            <a:effectLst/>
          </p:spPr>
          <p:txBody>
            <a:bodyPr/>
            <a:lstStyle/>
            <a:p>
              <a:endParaRPr lang="zh-CN" altLang="en-US"/>
            </a:p>
          </p:txBody>
        </p:sp>
        <p:sp>
          <p:nvSpPr>
            <p:cNvPr id="581693" name="Rectangle 61"/>
            <p:cNvSpPr>
              <a:spLocks noChangeArrowheads="1"/>
            </p:cNvSpPr>
            <p:nvPr/>
          </p:nvSpPr>
          <p:spPr bwMode="auto">
            <a:xfrm>
              <a:off x="4128" y="3836"/>
              <a:ext cx="480" cy="384"/>
            </a:xfrm>
            <a:prstGeom prst="rect">
              <a:avLst/>
            </a:prstGeom>
            <a:gradFill rotWithShape="0">
              <a:gsLst>
                <a:gs pos="0">
                  <a:srgbClr val="FF9900"/>
                </a:gs>
                <a:gs pos="50000">
                  <a:srgbClr val="FFFFFF"/>
                </a:gs>
                <a:gs pos="100000">
                  <a:srgbClr val="FF9900"/>
                </a:gs>
              </a:gsLst>
              <a:lin ang="5400000" scaled="1"/>
            </a:gradFill>
            <a:ln w="9525">
              <a:solidFill>
                <a:schemeClr val="tx1"/>
              </a:solidFill>
              <a:miter lim="800000"/>
              <a:headEnd/>
              <a:tailEnd/>
            </a:ln>
            <a:effectLst/>
          </p:spPr>
          <p:txBody>
            <a:bodyPr wrap="none" anchor="ctr"/>
            <a:lstStyle/>
            <a:p>
              <a:r>
                <a:rPr lang="en-US" altLang="zh-CN" sz="1800" b="1"/>
                <a:t>data3</a:t>
              </a:r>
            </a:p>
          </p:txBody>
        </p:sp>
        <p:sp>
          <p:nvSpPr>
            <p:cNvPr id="581694" name="Rectangle 62"/>
            <p:cNvSpPr>
              <a:spLocks noChangeArrowheads="1"/>
            </p:cNvSpPr>
            <p:nvPr/>
          </p:nvSpPr>
          <p:spPr bwMode="auto">
            <a:xfrm>
              <a:off x="2095" y="3502"/>
              <a:ext cx="905" cy="250"/>
            </a:xfrm>
            <a:prstGeom prst="rect">
              <a:avLst/>
            </a:prstGeom>
            <a:noFill/>
            <a:ln w="9525">
              <a:noFill/>
              <a:miter lim="800000"/>
              <a:headEnd/>
              <a:tailEnd/>
            </a:ln>
            <a:effectLst/>
          </p:spPr>
          <p:txBody>
            <a:bodyPr wrap="none">
              <a:spAutoFit/>
            </a:bodyPr>
            <a:lstStyle/>
            <a:p>
              <a:r>
                <a:rPr lang="en-US" altLang="zh-CN" sz="2000"/>
                <a:t>parent_class</a:t>
              </a:r>
            </a:p>
          </p:txBody>
        </p:sp>
        <p:sp>
          <p:nvSpPr>
            <p:cNvPr id="581695" name="Rectangle 63"/>
            <p:cNvSpPr>
              <a:spLocks noChangeArrowheads="1"/>
            </p:cNvSpPr>
            <p:nvPr/>
          </p:nvSpPr>
          <p:spPr bwMode="auto">
            <a:xfrm>
              <a:off x="2038" y="3888"/>
              <a:ext cx="985" cy="250"/>
            </a:xfrm>
            <a:prstGeom prst="rect">
              <a:avLst/>
            </a:prstGeom>
            <a:noFill/>
            <a:ln w="9525">
              <a:noFill/>
              <a:miter lim="800000"/>
              <a:headEnd/>
              <a:tailEnd/>
            </a:ln>
            <a:effectLst/>
          </p:spPr>
          <p:txBody>
            <a:bodyPr wrap="none">
              <a:spAutoFit/>
            </a:bodyPr>
            <a:lstStyle/>
            <a:p>
              <a:r>
                <a:rPr lang="en-US" altLang="zh-CN" sz="2000"/>
                <a:t>derived_class</a:t>
              </a:r>
            </a:p>
          </p:txBody>
        </p:sp>
        <p:sp>
          <p:nvSpPr>
            <p:cNvPr id="581696" name="Rectangle 64"/>
            <p:cNvSpPr>
              <a:spLocks noChangeArrowheads="1"/>
            </p:cNvSpPr>
            <p:nvPr/>
          </p:nvSpPr>
          <p:spPr bwMode="auto">
            <a:xfrm>
              <a:off x="3072" y="3840"/>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prstDash val="dash"/>
              <a:miter lim="800000"/>
              <a:headEnd/>
              <a:tailEnd/>
            </a:ln>
            <a:effectLst/>
          </p:spPr>
          <p:txBody>
            <a:bodyPr wrap="none" anchor="ctr"/>
            <a:lstStyle/>
            <a:p>
              <a:pPr algn="l"/>
              <a:r>
                <a:rPr lang="en-US" altLang="zh-CN" sz="1800" b="1"/>
                <a:t>data1	data2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81636"/>
                                        </p:tgtEl>
                                        <p:attrNameLst>
                                          <p:attrName>style.visibility</p:attrName>
                                        </p:attrNameLst>
                                      </p:cBhvr>
                                      <p:to>
                                        <p:strVal val="visible"/>
                                      </p:to>
                                    </p:set>
                                    <p:anim calcmode="lin" valueType="num">
                                      <p:cBhvr>
                                        <p:cTn id="7" dur="500" fill="hold"/>
                                        <p:tgtEl>
                                          <p:spTgt spid="581636"/>
                                        </p:tgtEl>
                                        <p:attrNameLst>
                                          <p:attrName>ppt_w</p:attrName>
                                        </p:attrNameLst>
                                      </p:cBhvr>
                                      <p:tavLst>
                                        <p:tav tm="0">
                                          <p:val>
                                            <p:fltVal val="0"/>
                                          </p:val>
                                        </p:tav>
                                        <p:tav tm="100000">
                                          <p:val>
                                            <p:strVal val="#ppt_w"/>
                                          </p:val>
                                        </p:tav>
                                      </p:tavLst>
                                    </p:anim>
                                    <p:anim calcmode="lin" valueType="num">
                                      <p:cBhvr>
                                        <p:cTn id="8" dur="500" fill="hold"/>
                                        <p:tgtEl>
                                          <p:spTgt spid="581636"/>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42" fill="hold" grpId="0" nodeType="clickEffect">
                                  <p:stCondLst>
                                    <p:cond delay="0"/>
                                  </p:stCondLst>
                                  <p:childTnLst>
                                    <p:set>
                                      <p:cBhvr>
                                        <p:cTn id="12" dur="1" fill="hold">
                                          <p:stCondLst>
                                            <p:cond delay="0"/>
                                          </p:stCondLst>
                                        </p:cTn>
                                        <p:tgtEl>
                                          <p:spTgt spid="581637"/>
                                        </p:tgtEl>
                                        <p:attrNameLst>
                                          <p:attrName>style.visibility</p:attrName>
                                        </p:attrNameLst>
                                      </p:cBhvr>
                                      <p:to>
                                        <p:strVal val="visible"/>
                                      </p:to>
                                    </p:set>
                                    <p:animEffect transition="in" filter="barn(outHorizontal)">
                                      <p:cBhvr>
                                        <p:cTn id="13" dur="500"/>
                                        <p:tgtEl>
                                          <p:spTgt spid="581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6" grpId="0" animBg="1" autoUpdateAnimBg="0"/>
      <p:bldP spid="581637" grpId="0" animBg="1"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64" name="Rectangle 8"/>
          <p:cNvSpPr>
            <a:spLocks noChangeArrowheads="1"/>
          </p:cNvSpPr>
          <p:nvPr/>
        </p:nvSpPr>
        <p:spPr bwMode="auto">
          <a:xfrm>
            <a:off x="4482785" y="398463"/>
            <a:ext cx="4267515" cy="400110"/>
          </a:xfrm>
          <a:prstGeom prst="rect">
            <a:avLst/>
          </a:prstGeom>
          <a:noFill/>
          <a:ln w="9525">
            <a:noFill/>
            <a:miter lim="800000"/>
            <a:headEnd/>
            <a:tailEnd/>
          </a:ln>
          <a:effectLst/>
        </p:spPr>
        <p:txBody>
          <a:bodyPr wrap="none">
            <a:spAutoFit/>
          </a:bodyPr>
          <a:lstStyle/>
          <a:p>
            <a:pPr algn="r"/>
            <a:r>
              <a:rPr lang="zh-CN" altLang="en-US" sz="2000" b="1" i="1" dirty="0">
                <a:solidFill>
                  <a:schemeClr val="folHlink"/>
                </a:solidFill>
              </a:rPr>
              <a:t>例</a:t>
            </a:r>
            <a:r>
              <a:rPr lang="en-US" altLang="zh-CN" sz="2000" b="1" i="1" dirty="0">
                <a:solidFill>
                  <a:schemeClr val="folHlink"/>
                </a:solidFill>
              </a:rPr>
              <a:t>8-7  </a:t>
            </a:r>
            <a:r>
              <a:rPr lang="zh-CN" altLang="en-US" sz="2000" b="1" i="1" dirty="0">
                <a:solidFill>
                  <a:schemeClr val="folHlink"/>
                </a:solidFill>
              </a:rPr>
              <a:t>带参数构造函数调用顺序测试</a:t>
            </a:r>
          </a:p>
        </p:txBody>
      </p:sp>
      <p:sp>
        <p:nvSpPr>
          <p:cNvPr id="582658" name="Text Box 2"/>
          <p:cNvSpPr txBox="1">
            <a:spLocks noChangeArrowheads="1"/>
          </p:cNvSpPr>
          <p:nvPr/>
        </p:nvSpPr>
        <p:spPr bwMode="auto">
          <a:xfrm>
            <a:off x="609600" y="152400"/>
            <a:ext cx="8001000" cy="6286336"/>
          </a:xfrm>
          <a:prstGeom prst="rect">
            <a:avLst/>
          </a:prstGeom>
          <a:noFill/>
          <a:ln w="9525">
            <a:noFill/>
            <a:miter lim="800000"/>
            <a:headEnd/>
            <a:tailEnd/>
          </a:ln>
          <a:effectLst/>
        </p:spPr>
        <p:txBody>
          <a:bodyPr>
            <a:spAutoFit/>
          </a:bodyPr>
          <a:lstStyle/>
          <a:p>
            <a:pPr algn="l">
              <a:lnSpc>
                <a:spcPct val="115000"/>
              </a:lnSpc>
              <a:buClr>
                <a:schemeClr val="accent2"/>
              </a:buClr>
              <a:buFont typeface="Wingdings" pitchFamily="2" charset="2"/>
              <a:buNone/>
            </a:pPr>
            <a:r>
              <a:rPr lang="en-US" altLang="zh-CN" sz="1400" dirty="0"/>
              <a:t>#include&lt;</a:t>
            </a:r>
            <a:r>
              <a:rPr lang="en-US" altLang="zh-CN" sz="1400" dirty="0" err="1"/>
              <a:t>iostream</a:t>
            </a:r>
            <a:r>
              <a:rPr lang="en-US" altLang="zh-CN" sz="1400" dirty="0"/>
              <a:t>&gt;</a:t>
            </a:r>
          </a:p>
          <a:p>
            <a:pPr algn="l">
              <a:lnSpc>
                <a:spcPct val="115000"/>
              </a:lnSpc>
              <a:buClr>
                <a:schemeClr val="accent2"/>
              </a:buClr>
              <a:buFont typeface="Wingdings" pitchFamily="2" charset="2"/>
              <a:buNone/>
            </a:pPr>
            <a:r>
              <a:rPr lang="en-US" altLang="zh-CN" sz="1400" dirty="0"/>
              <a:t>using namespace </a:t>
            </a:r>
            <a:r>
              <a:rPr lang="en-US" altLang="zh-CN" sz="1400" dirty="0" err="1"/>
              <a:t>std</a:t>
            </a:r>
            <a:r>
              <a:rPr lang="en-US" altLang="zh-CN" sz="1400" dirty="0"/>
              <a:t> ;</a:t>
            </a:r>
          </a:p>
          <a:p>
            <a:pPr algn="l">
              <a:lnSpc>
                <a:spcPct val="115000"/>
              </a:lnSpc>
              <a:buClr>
                <a:schemeClr val="accent2"/>
              </a:buClr>
              <a:buFont typeface="Wingdings" pitchFamily="2" charset="2"/>
              <a:buNone/>
            </a:pPr>
            <a:r>
              <a:rPr lang="en-US" altLang="zh-CN" sz="1400" b="1" dirty="0"/>
              <a:t>class  </a:t>
            </a:r>
            <a:r>
              <a:rPr lang="en-US" altLang="zh-CN" sz="1400" b="1" dirty="0" err="1"/>
              <a:t>parent_class</a:t>
            </a:r>
            <a:endParaRPr lang="en-US" altLang="zh-CN" sz="1400" b="1" dirty="0"/>
          </a:p>
          <a:p>
            <a:pPr algn="l">
              <a:lnSpc>
                <a:spcPct val="115000"/>
              </a:lnSpc>
              <a:buClr>
                <a:schemeClr val="accent2"/>
              </a:buClr>
              <a:buFont typeface="Wingdings" pitchFamily="2" charset="2"/>
              <a:buNone/>
            </a:pPr>
            <a:r>
              <a:rPr lang="en-US" altLang="zh-CN" sz="1400" b="1" dirty="0"/>
              <a:t>{     </a:t>
            </a:r>
            <a:r>
              <a:rPr lang="en-US" altLang="zh-CN" sz="1400" b="1" dirty="0" err="1"/>
              <a:t>int</a:t>
            </a:r>
            <a:r>
              <a:rPr lang="en-US" altLang="zh-CN" sz="1400" b="1" dirty="0"/>
              <a:t>  data1 , data2 ;</a:t>
            </a:r>
          </a:p>
          <a:p>
            <a:pPr algn="l">
              <a:lnSpc>
                <a:spcPct val="115000"/>
              </a:lnSpc>
              <a:buClr>
                <a:schemeClr val="accent2"/>
              </a:buClr>
              <a:buFont typeface="Wingdings" pitchFamily="2" charset="2"/>
              <a:buNone/>
            </a:pPr>
            <a:r>
              <a:rPr lang="en-US" altLang="zh-CN" sz="1400" b="1" dirty="0"/>
              <a:t>   public :</a:t>
            </a:r>
          </a:p>
          <a:p>
            <a:pPr algn="l">
              <a:lnSpc>
                <a:spcPct val="115000"/>
              </a:lnSpc>
              <a:buClr>
                <a:schemeClr val="accent2"/>
              </a:buClr>
              <a:buFont typeface="Wingdings" pitchFamily="2" charset="2"/>
              <a:buNone/>
            </a:pPr>
            <a:r>
              <a:rPr lang="en-US" altLang="zh-CN" sz="1400" b="1" dirty="0"/>
              <a:t>       </a:t>
            </a:r>
            <a:r>
              <a:rPr lang="en-US" altLang="zh-CN" sz="1400" b="1" dirty="0" err="1"/>
              <a:t>parent_class</a:t>
            </a:r>
            <a:r>
              <a:rPr lang="en-US" altLang="zh-CN" sz="1400" b="1" dirty="0"/>
              <a:t> ( </a:t>
            </a:r>
            <a:r>
              <a:rPr lang="en-US" altLang="zh-CN" sz="1400" b="1" dirty="0" err="1"/>
              <a:t>int</a:t>
            </a:r>
            <a:r>
              <a:rPr lang="en-US" altLang="zh-CN" sz="1400" b="1" dirty="0"/>
              <a:t>  p1 , </a:t>
            </a:r>
            <a:r>
              <a:rPr lang="en-US" altLang="zh-CN" sz="1400" b="1" dirty="0" err="1"/>
              <a:t>int</a:t>
            </a:r>
            <a:r>
              <a:rPr lang="en-US" altLang="zh-CN" sz="1400" b="1" dirty="0"/>
              <a:t>  p2 ) { data1 = p1; data2 = p2; }</a:t>
            </a:r>
          </a:p>
          <a:p>
            <a:pPr algn="l">
              <a:lnSpc>
                <a:spcPct val="115000"/>
              </a:lnSpc>
              <a:buClr>
                <a:schemeClr val="accent2"/>
              </a:buClr>
              <a:buFont typeface="Wingdings" pitchFamily="2" charset="2"/>
              <a:buNone/>
            </a:pPr>
            <a:r>
              <a:rPr lang="en-US" altLang="zh-CN" sz="1400" b="1" dirty="0"/>
              <a:t>       </a:t>
            </a:r>
            <a:r>
              <a:rPr lang="en-US" altLang="zh-CN" sz="1400" b="1" dirty="0" err="1"/>
              <a:t>int</a:t>
            </a:r>
            <a:r>
              <a:rPr lang="en-US" altLang="zh-CN" sz="1400" b="1" dirty="0"/>
              <a:t>  inc1 () { return  ++ data1; }</a:t>
            </a:r>
          </a:p>
          <a:p>
            <a:pPr algn="l">
              <a:lnSpc>
                <a:spcPct val="115000"/>
              </a:lnSpc>
              <a:buClr>
                <a:schemeClr val="accent2"/>
              </a:buClr>
              <a:buFont typeface="Wingdings" pitchFamily="2" charset="2"/>
              <a:buNone/>
            </a:pPr>
            <a:r>
              <a:rPr lang="en-US" altLang="zh-CN" sz="1400" b="1" dirty="0"/>
              <a:t>       </a:t>
            </a:r>
            <a:r>
              <a:rPr lang="en-US" altLang="zh-CN" sz="1400" b="1" dirty="0" err="1"/>
              <a:t>int</a:t>
            </a:r>
            <a:r>
              <a:rPr lang="en-US" altLang="zh-CN" sz="1400" b="1" dirty="0"/>
              <a:t>  inc2 () { return  ++ data2 ; }</a:t>
            </a:r>
          </a:p>
          <a:p>
            <a:pPr algn="l">
              <a:lnSpc>
                <a:spcPct val="115000"/>
              </a:lnSpc>
              <a:buClr>
                <a:schemeClr val="accent2"/>
              </a:buClr>
              <a:buFont typeface="Wingdings" pitchFamily="2" charset="2"/>
              <a:buNone/>
            </a:pPr>
            <a:r>
              <a:rPr lang="en-US" altLang="zh-CN" sz="1400" b="1" dirty="0"/>
              <a:t>       void  display  ()  {</a:t>
            </a:r>
            <a:r>
              <a:rPr lang="en-US" altLang="zh-CN" sz="1400" b="1" dirty="0" err="1"/>
              <a:t>cout</a:t>
            </a:r>
            <a:r>
              <a:rPr lang="en-US" altLang="zh-CN" sz="1400" b="1" dirty="0"/>
              <a:t> &lt;&lt; "data1=" &lt;&lt; data1 &lt;&lt; " , data2=" &lt;&lt; data2 &lt;&lt; </a:t>
            </a:r>
            <a:r>
              <a:rPr lang="en-US" altLang="zh-CN" sz="1400" b="1" dirty="0" err="1"/>
              <a:t>endl</a:t>
            </a:r>
            <a:r>
              <a:rPr lang="en-US" altLang="zh-CN" sz="1400" b="1" dirty="0"/>
              <a:t> ; }</a:t>
            </a:r>
          </a:p>
          <a:p>
            <a:pPr algn="l">
              <a:lnSpc>
                <a:spcPct val="115000"/>
              </a:lnSpc>
              <a:buClr>
                <a:schemeClr val="accent2"/>
              </a:buClr>
              <a:buFont typeface="Wingdings" pitchFamily="2" charset="2"/>
              <a:buNone/>
            </a:pPr>
            <a:r>
              <a:rPr lang="en-US" altLang="zh-CN" sz="1400" b="1" dirty="0"/>
              <a:t>};</a:t>
            </a:r>
          </a:p>
          <a:p>
            <a:pPr algn="l">
              <a:lnSpc>
                <a:spcPct val="115000"/>
              </a:lnSpc>
              <a:buClr>
                <a:schemeClr val="accent2"/>
              </a:buClr>
              <a:buFont typeface="Wingdings" pitchFamily="2" charset="2"/>
              <a:buNone/>
            </a:pPr>
            <a:r>
              <a:rPr lang="en-US" altLang="zh-CN" sz="1400" dirty="0"/>
              <a:t>class  </a:t>
            </a:r>
            <a:r>
              <a:rPr lang="en-US" altLang="zh-CN" sz="1400" dirty="0" err="1"/>
              <a:t>derived_class</a:t>
            </a:r>
            <a:r>
              <a:rPr lang="en-US" altLang="zh-CN" sz="1400" dirty="0"/>
              <a:t> : private  </a:t>
            </a:r>
            <a:r>
              <a:rPr lang="en-US" altLang="zh-CN" sz="1400" dirty="0" err="1"/>
              <a:t>parent_class</a:t>
            </a:r>
            <a:endParaRPr lang="en-US" altLang="zh-CN" sz="1400" dirty="0"/>
          </a:p>
          <a:p>
            <a:pPr algn="l">
              <a:lnSpc>
                <a:spcPct val="115000"/>
              </a:lnSpc>
              <a:buClr>
                <a:schemeClr val="accent2"/>
              </a:buClr>
              <a:buFont typeface="Wingdings" pitchFamily="2" charset="2"/>
              <a:buNone/>
            </a:pPr>
            <a:r>
              <a:rPr lang="en-US" altLang="zh-CN" sz="1400" dirty="0"/>
              <a:t>{     </a:t>
            </a:r>
            <a:r>
              <a:rPr lang="en-US" altLang="zh-CN" sz="1400" dirty="0" err="1"/>
              <a:t>int</a:t>
            </a:r>
            <a:r>
              <a:rPr lang="en-US" altLang="zh-CN" sz="1400" dirty="0"/>
              <a:t>  data3 ;</a:t>
            </a:r>
          </a:p>
          <a:p>
            <a:pPr algn="l">
              <a:lnSpc>
                <a:spcPct val="115000"/>
              </a:lnSpc>
              <a:buClr>
                <a:schemeClr val="accent2"/>
              </a:buClr>
              <a:buFont typeface="Wingdings" pitchFamily="2" charset="2"/>
              <a:buNone/>
            </a:pPr>
            <a:r>
              <a:rPr lang="en-US" altLang="zh-CN" sz="1400" dirty="0"/>
              <a:t>       </a:t>
            </a:r>
            <a:r>
              <a:rPr lang="en-US" altLang="zh-CN" sz="1400" dirty="0" err="1"/>
              <a:t>parent_class</a:t>
            </a:r>
            <a:r>
              <a:rPr lang="en-US" altLang="zh-CN" sz="1400" dirty="0"/>
              <a:t>  data4 ;</a:t>
            </a:r>
          </a:p>
          <a:p>
            <a:pPr algn="l">
              <a:lnSpc>
                <a:spcPct val="115000"/>
              </a:lnSpc>
              <a:buClr>
                <a:schemeClr val="accent2"/>
              </a:buClr>
              <a:buFont typeface="Wingdings" pitchFamily="2" charset="2"/>
              <a:buNone/>
            </a:pPr>
            <a:r>
              <a:rPr lang="en-US" altLang="zh-CN" sz="1400" dirty="0"/>
              <a:t>   public:</a:t>
            </a:r>
          </a:p>
          <a:p>
            <a:pPr algn="l">
              <a:lnSpc>
                <a:spcPct val="115000"/>
              </a:lnSpc>
              <a:buClr>
                <a:schemeClr val="accent2"/>
              </a:buClr>
              <a:buFont typeface="Wingdings" pitchFamily="2" charset="2"/>
              <a:buNone/>
            </a:pPr>
            <a:r>
              <a:rPr lang="en-US" altLang="zh-CN" sz="1400" dirty="0"/>
              <a:t>       </a:t>
            </a:r>
            <a:r>
              <a:rPr lang="en-US" altLang="zh-CN" sz="1400" dirty="0" err="1"/>
              <a:t>derived_class</a:t>
            </a:r>
            <a:r>
              <a:rPr lang="en-US" altLang="zh-CN" sz="1400" dirty="0"/>
              <a:t> ( </a:t>
            </a:r>
            <a:r>
              <a:rPr lang="en-US" altLang="zh-CN" sz="1400" dirty="0" err="1"/>
              <a:t>int</a:t>
            </a:r>
            <a:r>
              <a:rPr lang="en-US" altLang="zh-CN" sz="1400" dirty="0"/>
              <a:t>  p1 , </a:t>
            </a:r>
            <a:r>
              <a:rPr lang="en-US" altLang="zh-CN" sz="1400" dirty="0" err="1"/>
              <a:t>int</a:t>
            </a:r>
            <a:r>
              <a:rPr lang="en-US" altLang="zh-CN" sz="1400" dirty="0"/>
              <a:t>  p2 , </a:t>
            </a:r>
            <a:r>
              <a:rPr lang="en-US" altLang="zh-CN" sz="1400" dirty="0" err="1"/>
              <a:t>int</a:t>
            </a:r>
            <a:r>
              <a:rPr lang="en-US" altLang="zh-CN" sz="1400" dirty="0"/>
              <a:t>  p3 , </a:t>
            </a:r>
            <a:r>
              <a:rPr lang="en-US" altLang="zh-CN" sz="1400" dirty="0" err="1"/>
              <a:t>int</a:t>
            </a:r>
            <a:r>
              <a:rPr lang="en-US" altLang="zh-CN" sz="1400" dirty="0"/>
              <a:t>  p4 , </a:t>
            </a:r>
            <a:r>
              <a:rPr lang="en-US" altLang="zh-CN" sz="1400" dirty="0" err="1"/>
              <a:t>int</a:t>
            </a:r>
            <a:r>
              <a:rPr lang="en-US" altLang="zh-CN" sz="1400" dirty="0"/>
              <a:t>  p5 ): </a:t>
            </a:r>
            <a:r>
              <a:rPr lang="en-US" altLang="zh-CN" sz="1400" dirty="0" err="1"/>
              <a:t>parent_class</a:t>
            </a:r>
            <a:r>
              <a:rPr lang="en-US" altLang="zh-CN" sz="1400" dirty="0"/>
              <a:t> ( p1 , p2 ) , data4 ( p3 , p4 )</a:t>
            </a:r>
          </a:p>
          <a:p>
            <a:pPr algn="l">
              <a:lnSpc>
                <a:spcPct val="115000"/>
              </a:lnSpc>
              <a:buClr>
                <a:schemeClr val="accent2"/>
              </a:buClr>
              <a:buFont typeface="Wingdings" pitchFamily="2" charset="2"/>
              <a:buNone/>
            </a:pPr>
            <a:r>
              <a:rPr lang="en-US" altLang="zh-CN" sz="1400" dirty="0"/>
              <a:t>           { data3 = p5 ; }</a:t>
            </a:r>
          </a:p>
          <a:p>
            <a:pPr algn="l">
              <a:lnSpc>
                <a:spcPct val="115000"/>
              </a:lnSpc>
              <a:buClr>
                <a:schemeClr val="accent2"/>
              </a:buClr>
              <a:buFont typeface="Wingdings" pitchFamily="2" charset="2"/>
              <a:buNone/>
            </a:pPr>
            <a:r>
              <a:rPr lang="en-US" altLang="zh-CN" sz="1400" dirty="0"/>
              <a:t>       </a:t>
            </a:r>
            <a:r>
              <a:rPr lang="en-US" altLang="zh-CN" sz="1400" dirty="0" err="1"/>
              <a:t>int</a:t>
            </a:r>
            <a:r>
              <a:rPr lang="en-US" altLang="zh-CN" sz="1400" dirty="0"/>
              <a:t>  inc1 ( ) { return  </a:t>
            </a:r>
            <a:r>
              <a:rPr lang="en-US" altLang="zh-CN" sz="1400" dirty="0" err="1"/>
              <a:t>parent_class</a:t>
            </a:r>
            <a:r>
              <a:rPr lang="en-US" altLang="zh-CN" sz="1400" dirty="0"/>
              <a:t> :: inc1 ( ) ; }</a:t>
            </a:r>
          </a:p>
          <a:p>
            <a:pPr algn="l">
              <a:lnSpc>
                <a:spcPct val="115000"/>
              </a:lnSpc>
              <a:buClr>
                <a:schemeClr val="accent2"/>
              </a:buClr>
              <a:buFont typeface="Wingdings" pitchFamily="2" charset="2"/>
              <a:buNone/>
            </a:pPr>
            <a:r>
              <a:rPr lang="en-US" altLang="zh-CN" sz="1400" dirty="0"/>
              <a:t>       </a:t>
            </a:r>
            <a:r>
              <a:rPr lang="en-US" altLang="zh-CN" sz="1400" dirty="0" err="1"/>
              <a:t>int</a:t>
            </a:r>
            <a:r>
              <a:rPr lang="en-US" altLang="zh-CN" sz="1400" dirty="0"/>
              <a:t>  inc3 ( ) { return  ++ data3 ; }</a:t>
            </a:r>
          </a:p>
          <a:p>
            <a:pPr algn="l">
              <a:lnSpc>
                <a:spcPct val="115000"/>
              </a:lnSpc>
              <a:buClr>
                <a:schemeClr val="accent2"/>
              </a:buClr>
              <a:buFont typeface="Wingdings" pitchFamily="2" charset="2"/>
              <a:buNone/>
            </a:pPr>
            <a:r>
              <a:rPr lang="en-US" altLang="zh-CN" sz="1400" dirty="0"/>
              <a:t>       void  display ( )</a:t>
            </a:r>
          </a:p>
          <a:p>
            <a:pPr algn="l">
              <a:lnSpc>
                <a:spcPct val="115000"/>
              </a:lnSpc>
              <a:buClr>
                <a:schemeClr val="accent2"/>
              </a:buClr>
              <a:buFont typeface="Wingdings" pitchFamily="2" charset="2"/>
              <a:buNone/>
            </a:pPr>
            <a:r>
              <a:rPr lang="en-US" altLang="zh-CN" sz="1400" dirty="0"/>
              <a:t>          { </a:t>
            </a:r>
            <a:r>
              <a:rPr lang="en-US" altLang="zh-CN" sz="1400" dirty="0" err="1"/>
              <a:t>parent_class</a:t>
            </a:r>
            <a:r>
              <a:rPr lang="en-US" altLang="zh-CN" sz="1400" dirty="0"/>
              <a:t> :: display ( ) ;   data4.display ( ) ;</a:t>
            </a:r>
          </a:p>
          <a:p>
            <a:pPr algn="l">
              <a:lnSpc>
                <a:spcPct val="115000"/>
              </a:lnSpc>
              <a:buClr>
                <a:schemeClr val="accent2"/>
              </a:buClr>
              <a:buFont typeface="Wingdings" pitchFamily="2" charset="2"/>
              <a:buNone/>
            </a:pPr>
            <a:r>
              <a:rPr lang="en-US" altLang="zh-CN" sz="1400" dirty="0"/>
              <a:t>             </a:t>
            </a:r>
            <a:r>
              <a:rPr lang="en-US" altLang="zh-CN" sz="1400" dirty="0" err="1"/>
              <a:t>cout</a:t>
            </a:r>
            <a:r>
              <a:rPr lang="en-US" altLang="zh-CN" sz="1400" dirty="0"/>
              <a:t> &lt;&lt; "data3=" &lt;&lt; data3 &lt;&lt; </a:t>
            </a:r>
            <a:r>
              <a:rPr lang="en-US" altLang="zh-CN" sz="1400" dirty="0" err="1"/>
              <a:t>endl</a:t>
            </a:r>
            <a:r>
              <a:rPr lang="en-US" altLang="zh-CN" sz="1400" dirty="0"/>
              <a:t> ;</a:t>
            </a:r>
          </a:p>
          <a:p>
            <a:pPr algn="l">
              <a:lnSpc>
                <a:spcPct val="115000"/>
              </a:lnSpc>
              <a:buClr>
                <a:schemeClr val="accent2"/>
              </a:buClr>
              <a:buFont typeface="Wingdings" pitchFamily="2" charset="2"/>
              <a:buNone/>
            </a:pPr>
            <a:r>
              <a:rPr lang="en-US" altLang="zh-CN" sz="1400" dirty="0"/>
              <a:t>          }</a:t>
            </a:r>
          </a:p>
          <a:p>
            <a:pPr algn="l">
              <a:lnSpc>
                <a:spcPct val="115000"/>
              </a:lnSpc>
              <a:buClr>
                <a:schemeClr val="accent2"/>
              </a:buClr>
              <a:buFont typeface="Wingdings" pitchFamily="2" charset="2"/>
              <a:buNone/>
            </a:pPr>
            <a:r>
              <a:rPr lang="en-US" altLang="zh-CN" sz="1400" dirty="0"/>
              <a:t>} ;</a:t>
            </a:r>
          </a:p>
          <a:p>
            <a:pPr algn="l">
              <a:lnSpc>
                <a:spcPct val="115000"/>
              </a:lnSpc>
              <a:buClr>
                <a:schemeClr val="accent2"/>
              </a:buClr>
              <a:buFont typeface="Wingdings" pitchFamily="2" charset="2"/>
              <a:buNone/>
            </a:pPr>
            <a:r>
              <a:rPr lang="en-US" altLang="zh-CN" sz="1400" dirty="0" err="1"/>
              <a:t>int</a:t>
            </a:r>
            <a:r>
              <a:rPr lang="en-US" altLang="zh-CN" sz="1400" dirty="0"/>
              <a:t> main ( )</a:t>
            </a:r>
          </a:p>
          <a:p>
            <a:pPr algn="l">
              <a:lnSpc>
                <a:spcPct val="115000"/>
              </a:lnSpc>
              <a:buClr>
                <a:schemeClr val="accent2"/>
              </a:buClr>
              <a:buFont typeface="Wingdings" pitchFamily="2" charset="2"/>
              <a:buNone/>
            </a:pPr>
            <a:r>
              <a:rPr lang="en-US" altLang="zh-CN" sz="1400" dirty="0"/>
              <a:t>{ </a:t>
            </a:r>
            <a:r>
              <a:rPr lang="en-US" altLang="zh-CN" sz="1400" dirty="0" err="1"/>
              <a:t>derived_class</a:t>
            </a:r>
            <a:r>
              <a:rPr lang="en-US" altLang="zh-CN" sz="1400" dirty="0"/>
              <a:t>  d1 ( 17 , 18 , 1 , 2 , -5 ) ;   d1 . inc1 ( ) ;     d1 . display ( ) ;  }</a:t>
            </a:r>
          </a:p>
        </p:txBody>
      </p:sp>
      <p:sp>
        <p:nvSpPr>
          <p:cNvPr id="582660" name="Rectangle 4"/>
          <p:cNvSpPr>
            <a:spLocks noChangeArrowheads="1"/>
          </p:cNvSpPr>
          <p:nvPr/>
        </p:nvSpPr>
        <p:spPr bwMode="auto">
          <a:xfrm>
            <a:off x="609600" y="701675"/>
            <a:ext cx="7772400" cy="2439988"/>
          </a:xfrm>
          <a:prstGeom prst="rect">
            <a:avLst/>
          </a:prstGeom>
          <a:solidFill>
            <a:srgbClr val="CCFFFF"/>
          </a:solidFill>
          <a:ln w="9525">
            <a:noFill/>
            <a:miter lim="800000"/>
            <a:headEnd/>
            <a:tailEnd/>
          </a:ln>
          <a:effectLst>
            <a:prstShdw prst="shdw17" dist="71842" dir="2700000">
              <a:srgbClr val="CCFFFF">
                <a:gamma/>
                <a:shade val="60000"/>
                <a:invGamma/>
              </a:srgbClr>
            </a:prstShdw>
          </a:effectLst>
        </p:spPr>
        <p:txBody>
          <a:bodyPr>
            <a:spAutoFit/>
          </a:bodyPr>
          <a:lstStyle/>
          <a:p>
            <a:pPr algn="l">
              <a:lnSpc>
                <a:spcPct val="50000"/>
              </a:lnSpc>
              <a:spcBef>
                <a:spcPct val="50000"/>
              </a:spcBef>
              <a:buClr>
                <a:schemeClr val="accent2"/>
              </a:buClr>
              <a:buFont typeface="Wingdings" pitchFamily="2" charset="2"/>
              <a:buNone/>
            </a:pPr>
            <a:r>
              <a:rPr lang="en-US" altLang="zh-CN" sz="1800"/>
              <a:t>class  parent_class</a:t>
            </a:r>
          </a:p>
          <a:p>
            <a:pPr algn="l">
              <a:lnSpc>
                <a:spcPct val="50000"/>
              </a:lnSpc>
              <a:spcBef>
                <a:spcPct val="50000"/>
              </a:spcBef>
              <a:buClr>
                <a:schemeClr val="accent2"/>
              </a:buClr>
              <a:buFont typeface="Wingdings" pitchFamily="2" charset="2"/>
              <a:buNone/>
            </a:pPr>
            <a:r>
              <a:rPr lang="en-US" altLang="zh-CN" sz="1800"/>
              <a:t>{     int  data1 , data2 ;</a:t>
            </a:r>
          </a:p>
          <a:p>
            <a:pPr algn="l">
              <a:lnSpc>
                <a:spcPct val="50000"/>
              </a:lnSpc>
              <a:spcBef>
                <a:spcPct val="50000"/>
              </a:spcBef>
              <a:buClr>
                <a:schemeClr val="accent2"/>
              </a:buClr>
              <a:buFont typeface="Wingdings" pitchFamily="2" charset="2"/>
              <a:buNone/>
            </a:pPr>
            <a:r>
              <a:rPr lang="en-US" altLang="zh-CN" sz="1800"/>
              <a:t>   public :</a:t>
            </a:r>
          </a:p>
          <a:p>
            <a:pPr algn="l">
              <a:lnSpc>
                <a:spcPct val="50000"/>
              </a:lnSpc>
              <a:spcBef>
                <a:spcPct val="50000"/>
              </a:spcBef>
              <a:buClr>
                <a:schemeClr val="accent2"/>
              </a:buClr>
              <a:buFont typeface="Wingdings" pitchFamily="2" charset="2"/>
              <a:buNone/>
            </a:pPr>
            <a:r>
              <a:rPr lang="en-US" altLang="zh-CN" sz="1800"/>
              <a:t>       parent_class ( int  p1 , int  p2 ) { data1 = p1; data2 = p2; }</a:t>
            </a:r>
          </a:p>
          <a:p>
            <a:pPr algn="l">
              <a:lnSpc>
                <a:spcPct val="50000"/>
              </a:lnSpc>
              <a:spcBef>
                <a:spcPct val="50000"/>
              </a:spcBef>
              <a:buClr>
                <a:schemeClr val="accent2"/>
              </a:buClr>
              <a:buFont typeface="Wingdings" pitchFamily="2" charset="2"/>
              <a:buNone/>
            </a:pPr>
            <a:r>
              <a:rPr lang="en-US" altLang="zh-CN" sz="1800"/>
              <a:t>       </a:t>
            </a:r>
            <a:r>
              <a:rPr lang="en-US" altLang="zh-CN" sz="1800" b="1">
                <a:solidFill>
                  <a:srgbClr val="0000FF"/>
                </a:solidFill>
              </a:rPr>
              <a:t>int  inc1 () { return  ++ data1; }</a:t>
            </a:r>
          </a:p>
          <a:p>
            <a:pPr algn="l">
              <a:lnSpc>
                <a:spcPct val="50000"/>
              </a:lnSpc>
              <a:spcBef>
                <a:spcPct val="50000"/>
              </a:spcBef>
              <a:buClr>
                <a:schemeClr val="accent2"/>
              </a:buClr>
              <a:buFont typeface="Wingdings" pitchFamily="2" charset="2"/>
              <a:buNone/>
            </a:pPr>
            <a:r>
              <a:rPr lang="en-US" altLang="zh-CN" sz="1800" b="1">
                <a:solidFill>
                  <a:srgbClr val="0000FF"/>
                </a:solidFill>
              </a:rPr>
              <a:t>       int  inc2 () { return  ++ data2 ; }</a:t>
            </a:r>
          </a:p>
          <a:p>
            <a:pPr algn="l">
              <a:lnSpc>
                <a:spcPct val="50000"/>
              </a:lnSpc>
              <a:spcBef>
                <a:spcPct val="50000"/>
              </a:spcBef>
              <a:buClr>
                <a:schemeClr val="accent2"/>
              </a:buClr>
              <a:buFont typeface="Wingdings" pitchFamily="2" charset="2"/>
              <a:buNone/>
            </a:pPr>
            <a:r>
              <a:rPr lang="en-US" altLang="zh-CN" sz="1800"/>
              <a:t>       void  display()  </a:t>
            </a:r>
          </a:p>
          <a:p>
            <a:pPr algn="l">
              <a:lnSpc>
                <a:spcPct val="50000"/>
              </a:lnSpc>
              <a:spcBef>
                <a:spcPct val="50000"/>
              </a:spcBef>
              <a:buClr>
                <a:schemeClr val="accent2"/>
              </a:buClr>
              <a:buFont typeface="Wingdings" pitchFamily="2" charset="2"/>
              <a:buNone/>
            </a:pPr>
            <a:r>
              <a:rPr lang="en-US" altLang="zh-CN" sz="1800"/>
              <a:t>          { cout&lt;&lt;"data1="&lt;&lt;data1&lt;&lt;" , data2="&lt;&lt;data2&lt;&lt;endl ; }</a:t>
            </a:r>
          </a:p>
          <a:p>
            <a:pPr algn="l">
              <a:lnSpc>
                <a:spcPct val="50000"/>
              </a:lnSpc>
              <a:spcBef>
                <a:spcPct val="50000"/>
              </a:spcBef>
              <a:buClr>
                <a:schemeClr val="accent2"/>
              </a:buClr>
              <a:buFont typeface="Wingdings" pitchFamily="2" charset="2"/>
              <a:buNone/>
            </a:pPr>
            <a:r>
              <a:rPr lang="en-US" altLang="zh-CN" sz="1800"/>
              <a:t>};</a:t>
            </a:r>
          </a:p>
        </p:txBody>
      </p:sp>
      <p:sp>
        <p:nvSpPr>
          <p:cNvPr id="582661" name="AutoShape 5"/>
          <p:cNvSpPr>
            <a:spLocks/>
          </p:cNvSpPr>
          <p:nvPr/>
        </p:nvSpPr>
        <p:spPr bwMode="auto">
          <a:xfrm>
            <a:off x="5181600" y="2797175"/>
            <a:ext cx="2286000" cy="914400"/>
          </a:xfrm>
          <a:prstGeom prst="borderCallout2">
            <a:avLst>
              <a:gd name="adj1" fmla="val 12500"/>
              <a:gd name="adj2" fmla="val -3333"/>
              <a:gd name="adj3" fmla="val 12500"/>
              <a:gd name="adj4" fmla="val -17222"/>
              <a:gd name="adj5" fmla="val -75523"/>
              <a:gd name="adj6" fmla="val -61736"/>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成员函数</a:t>
            </a:r>
          </a:p>
          <a:p>
            <a:pPr eaLnBrk="0" hangingPunct="0">
              <a:lnSpc>
                <a:spcPct val="70000"/>
              </a:lnSpc>
              <a:spcBef>
                <a:spcPct val="50000"/>
              </a:spcBef>
            </a:pPr>
            <a:r>
              <a:rPr lang="zh-CN" altLang="en-US" sz="1800" b="1"/>
              <a:t>数据成员自增</a:t>
            </a:r>
          </a:p>
        </p:txBody>
      </p:sp>
      <p:sp>
        <p:nvSpPr>
          <p:cNvPr id="582662" name="Rectangle 6"/>
          <p:cNvSpPr>
            <a:spLocks noGrp="1" noChangeArrowheads="1"/>
          </p:cNvSpPr>
          <p:nvPr>
            <p:ph type="title" idx="4294967295"/>
          </p:nvPr>
        </p:nvSpPr>
        <p:spPr>
          <a:xfrm flipV="1">
            <a:off x="7747000" y="115888"/>
            <a:ext cx="1289050" cy="98425"/>
          </a:xfrm>
          <a:prstGeom prst="rect">
            <a:avLst/>
          </a:prstGeom>
        </p:spPr>
        <p:txBody>
          <a:bodyPr/>
          <a:lstStyle/>
          <a:p>
            <a:r>
              <a:rPr lang="en-US" altLang="zh-CN" sz="100" dirty="0">
                <a:solidFill>
                  <a:schemeClr val="bg1"/>
                </a:solidFill>
                <a:latin typeface="宋体" pitchFamily="2" charset="-122"/>
              </a:rPr>
              <a:t>8.3  </a:t>
            </a:r>
            <a:r>
              <a:rPr lang="zh-CN" altLang="en-US" sz="100" dirty="0">
                <a:solidFill>
                  <a:schemeClr val="bg1"/>
                </a:solidFill>
                <a:latin typeface="宋体" pitchFamily="2" charset="-122"/>
              </a:rPr>
              <a:t>基类的初始化</a:t>
            </a:r>
            <a:endParaRPr lang="zh-CN" altLang="en-US" sz="100" dirty="0">
              <a:solidFill>
                <a:schemeClr val="bg1"/>
              </a:solidFill>
            </a:endParaRPr>
          </a:p>
        </p:txBody>
      </p:sp>
      <p:grpSp>
        <p:nvGrpSpPr>
          <p:cNvPr id="582684" name="Group 28"/>
          <p:cNvGrpSpPr>
            <a:grpSpLocks/>
          </p:cNvGrpSpPr>
          <p:nvPr/>
        </p:nvGrpSpPr>
        <p:grpSpPr bwMode="auto">
          <a:xfrm>
            <a:off x="3235325" y="5334000"/>
            <a:ext cx="5832475" cy="1447800"/>
            <a:chOff x="2038" y="3408"/>
            <a:chExt cx="3674" cy="912"/>
          </a:xfrm>
        </p:grpSpPr>
        <p:sp>
          <p:nvSpPr>
            <p:cNvPr id="582685" name="Rectangle 29"/>
            <p:cNvSpPr>
              <a:spLocks noChangeArrowheads="1"/>
            </p:cNvSpPr>
            <p:nvPr/>
          </p:nvSpPr>
          <p:spPr bwMode="auto">
            <a:xfrm>
              <a:off x="2064" y="3408"/>
              <a:ext cx="3648" cy="912"/>
            </a:xfrm>
            <a:prstGeom prst="rect">
              <a:avLst/>
            </a:prstGeom>
            <a:solidFill>
              <a:srgbClr val="CCFF99"/>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rgbClr val="CCFF99"/>
              </a:extrusionClr>
            </a:sp3d>
          </p:spPr>
          <p:txBody>
            <a:bodyPr wrap="none" anchor="ctr">
              <a:flatTx/>
            </a:bodyPr>
            <a:lstStyle/>
            <a:p>
              <a:endParaRPr lang="zh-CN" altLang="en-US"/>
            </a:p>
          </p:txBody>
        </p:sp>
        <p:sp>
          <p:nvSpPr>
            <p:cNvPr id="582686" name="Rectangle 30"/>
            <p:cNvSpPr>
              <a:spLocks noChangeArrowheads="1"/>
            </p:cNvSpPr>
            <p:nvPr/>
          </p:nvSpPr>
          <p:spPr bwMode="auto">
            <a:xfrm>
              <a:off x="3080" y="3548"/>
              <a:ext cx="1056" cy="192"/>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r>
                <a:rPr lang="en-US" altLang="zh-CN" sz="1800" b="1">
                  <a:solidFill>
                    <a:srgbClr val="0000FF"/>
                  </a:solidFill>
                  <a:effectLst>
                    <a:outerShdw blurRad="38100" dist="38100" dir="2700000" algn="tl">
                      <a:srgbClr val="000000"/>
                    </a:outerShdw>
                  </a:effectLst>
                </a:rPr>
                <a:t>data1	data2</a:t>
              </a:r>
            </a:p>
          </p:txBody>
        </p:sp>
        <p:sp>
          <p:nvSpPr>
            <p:cNvPr id="582687" name="Rectangle 31"/>
            <p:cNvSpPr>
              <a:spLocks noChangeArrowheads="1"/>
            </p:cNvSpPr>
            <p:nvPr/>
          </p:nvSpPr>
          <p:spPr bwMode="auto">
            <a:xfrm>
              <a:off x="4608" y="3836"/>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lnSpc>
                  <a:spcPct val="110000"/>
                </a:lnSpc>
              </a:pPr>
              <a:r>
                <a:rPr lang="en-US" altLang="zh-CN" sz="1800" b="1"/>
                <a:t>         data4	</a:t>
              </a:r>
            </a:p>
            <a:p>
              <a:pPr algn="l">
                <a:lnSpc>
                  <a:spcPct val="110000"/>
                </a:lnSpc>
              </a:pPr>
              <a:r>
                <a:rPr lang="en-US" altLang="zh-CN" sz="1800" b="1" i="1"/>
                <a:t>data1	data2</a:t>
              </a:r>
              <a:r>
                <a:rPr lang="en-US" altLang="zh-CN" sz="1800" b="1"/>
                <a:t>		</a:t>
              </a:r>
            </a:p>
          </p:txBody>
        </p:sp>
        <p:sp>
          <p:nvSpPr>
            <p:cNvPr id="582688" name="Line 32"/>
            <p:cNvSpPr>
              <a:spLocks noChangeShapeType="1"/>
            </p:cNvSpPr>
            <p:nvPr/>
          </p:nvSpPr>
          <p:spPr bwMode="auto">
            <a:xfrm>
              <a:off x="4608" y="4028"/>
              <a:ext cx="1056" cy="0"/>
            </a:xfrm>
            <a:prstGeom prst="line">
              <a:avLst/>
            </a:prstGeom>
            <a:noFill/>
            <a:ln w="9525">
              <a:solidFill>
                <a:schemeClr val="tx1"/>
              </a:solidFill>
              <a:round/>
              <a:headEnd/>
              <a:tailEnd/>
            </a:ln>
            <a:effectLst/>
          </p:spPr>
          <p:txBody>
            <a:bodyPr/>
            <a:lstStyle/>
            <a:p>
              <a:endParaRPr lang="zh-CN" altLang="en-US"/>
            </a:p>
          </p:txBody>
        </p:sp>
        <p:sp>
          <p:nvSpPr>
            <p:cNvPr id="582689" name="Rectangle 33"/>
            <p:cNvSpPr>
              <a:spLocks noChangeArrowheads="1"/>
            </p:cNvSpPr>
            <p:nvPr/>
          </p:nvSpPr>
          <p:spPr bwMode="auto">
            <a:xfrm>
              <a:off x="4128" y="3836"/>
              <a:ext cx="480" cy="384"/>
            </a:xfrm>
            <a:prstGeom prst="rect">
              <a:avLst/>
            </a:prstGeom>
            <a:gradFill rotWithShape="0">
              <a:gsLst>
                <a:gs pos="0">
                  <a:srgbClr val="FF9900"/>
                </a:gs>
                <a:gs pos="50000">
                  <a:srgbClr val="FFFFFF"/>
                </a:gs>
                <a:gs pos="100000">
                  <a:srgbClr val="FF9900"/>
                </a:gs>
              </a:gsLst>
              <a:lin ang="5400000" scaled="1"/>
            </a:gradFill>
            <a:ln w="9525">
              <a:solidFill>
                <a:schemeClr val="tx1"/>
              </a:solidFill>
              <a:miter lim="800000"/>
              <a:headEnd/>
              <a:tailEnd/>
            </a:ln>
            <a:effectLst/>
          </p:spPr>
          <p:txBody>
            <a:bodyPr wrap="none" anchor="ctr"/>
            <a:lstStyle/>
            <a:p>
              <a:r>
                <a:rPr lang="en-US" altLang="zh-CN" sz="1800" b="1"/>
                <a:t>data3</a:t>
              </a:r>
            </a:p>
          </p:txBody>
        </p:sp>
        <p:sp>
          <p:nvSpPr>
            <p:cNvPr id="582690" name="Rectangle 34"/>
            <p:cNvSpPr>
              <a:spLocks noChangeArrowheads="1"/>
            </p:cNvSpPr>
            <p:nvPr/>
          </p:nvSpPr>
          <p:spPr bwMode="auto">
            <a:xfrm>
              <a:off x="2095" y="3502"/>
              <a:ext cx="905" cy="250"/>
            </a:xfrm>
            <a:prstGeom prst="rect">
              <a:avLst/>
            </a:prstGeom>
            <a:noFill/>
            <a:ln w="9525">
              <a:noFill/>
              <a:miter lim="800000"/>
              <a:headEnd/>
              <a:tailEnd/>
            </a:ln>
            <a:effectLst/>
          </p:spPr>
          <p:txBody>
            <a:bodyPr wrap="none">
              <a:spAutoFit/>
            </a:bodyPr>
            <a:lstStyle/>
            <a:p>
              <a:r>
                <a:rPr lang="en-US" altLang="zh-CN" sz="2000"/>
                <a:t>parent_class</a:t>
              </a:r>
            </a:p>
          </p:txBody>
        </p:sp>
        <p:sp>
          <p:nvSpPr>
            <p:cNvPr id="582691" name="Rectangle 35"/>
            <p:cNvSpPr>
              <a:spLocks noChangeArrowheads="1"/>
            </p:cNvSpPr>
            <p:nvPr/>
          </p:nvSpPr>
          <p:spPr bwMode="auto">
            <a:xfrm>
              <a:off x="2038" y="3888"/>
              <a:ext cx="985" cy="250"/>
            </a:xfrm>
            <a:prstGeom prst="rect">
              <a:avLst/>
            </a:prstGeom>
            <a:noFill/>
            <a:ln w="9525">
              <a:noFill/>
              <a:miter lim="800000"/>
              <a:headEnd/>
              <a:tailEnd/>
            </a:ln>
            <a:effectLst/>
          </p:spPr>
          <p:txBody>
            <a:bodyPr wrap="none">
              <a:spAutoFit/>
            </a:bodyPr>
            <a:lstStyle/>
            <a:p>
              <a:r>
                <a:rPr lang="en-US" altLang="zh-CN" sz="2000"/>
                <a:t>derived_class</a:t>
              </a:r>
            </a:p>
          </p:txBody>
        </p:sp>
        <p:sp>
          <p:nvSpPr>
            <p:cNvPr id="582692" name="Rectangle 36"/>
            <p:cNvSpPr>
              <a:spLocks noChangeArrowheads="1"/>
            </p:cNvSpPr>
            <p:nvPr/>
          </p:nvSpPr>
          <p:spPr bwMode="auto">
            <a:xfrm>
              <a:off x="3072" y="3840"/>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prstDash val="dash"/>
              <a:miter lim="800000"/>
              <a:headEnd/>
              <a:tailEnd/>
            </a:ln>
            <a:effectLst/>
          </p:spPr>
          <p:txBody>
            <a:bodyPr wrap="none" anchor="ctr"/>
            <a:lstStyle/>
            <a:p>
              <a:pPr algn="l"/>
              <a:r>
                <a:rPr lang="en-US" altLang="zh-CN" sz="1800" b="1"/>
                <a:t>data1	data2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82661"/>
                                        </p:tgtEl>
                                        <p:attrNameLst>
                                          <p:attrName>style.visibility</p:attrName>
                                        </p:attrNameLst>
                                      </p:cBhvr>
                                      <p:to>
                                        <p:strVal val="visible"/>
                                      </p:to>
                                    </p:set>
                                    <p:animEffect transition="in" filter="barn(outHorizontal)">
                                      <p:cBhvr>
                                        <p:cTn id="7" dur="500"/>
                                        <p:tgtEl>
                                          <p:spTgt spid="582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61" grpId="0" animBg="1"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Text Box 2"/>
          <p:cNvSpPr txBox="1">
            <a:spLocks noChangeArrowheads="1"/>
          </p:cNvSpPr>
          <p:nvPr/>
        </p:nvSpPr>
        <p:spPr bwMode="auto">
          <a:xfrm>
            <a:off x="609600" y="152400"/>
            <a:ext cx="8001000" cy="6286336"/>
          </a:xfrm>
          <a:prstGeom prst="rect">
            <a:avLst/>
          </a:prstGeom>
          <a:noFill/>
          <a:ln w="9525">
            <a:noFill/>
            <a:miter lim="800000"/>
            <a:headEnd/>
            <a:tailEnd/>
          </a:ln>
          <a:effectLst/>
        </p:spPr>
        <p:txBody>
          <a:bodyPr>
            <a:spAutoFit/>
          </a:bodyPr>
          <a:lstStyle/>
          <a:p>
            <a:pPr algn="l">
              <a:lnSpc>
                <a:spcPct val="115000"/>
              </a:lnSpc>
              <a:buClr>
                <a:schemeClr val="accent2"/>
              </a:buClr>
              <a:buFont typeface="Wingdings" pitchFamily="2" charset="2"/>
              <a:buNone/>
            </a:pPr>
            <a:r>
              <a:rPr lang="en-US" altLang="zh-CN" sz="1400" dirty="0"/>
              <a:t>#include&lt;</a:t>
            </a:r>
            <a:r>
              <a:rPr lang="en-US" altLang="zh-CN" sz="1400" dirty="0" err="1"/>
              <a:t>iostream</a:t>
            </a:r>
            <a:r>
              <a:rPr lang="en-US" altLang="zh-CN" sz="1400" dirty="0"/>
              <a:t>&gt;</a:t>
            </a:r>
          </a:p>
          <a:p>
            <a:pPr algn="l">
              <a:lnSpc>
                <a:spcPct val="115000"/>
              </a:lnSpc>
              <a:buClr>
                <a:schemeClr val="accent2"/>
              </a:buClr>
              <a:buFont typeface="Wingdings" pitchFamily="2" charset="2"/>
              <a:buNone/>
            </a:pPr>
            <a:r>
              <a:rPr lang="en-US" altLang="zh-CN" sz="1400" dirty="0"/>
              <a:t>using namespace </a:t>
            </a:r>
            <a:r>
              <a:rPr lang="en-US" altLang="zh-CN" sz="1400" dirty="0" err="1"/>
              <a:t>std</a:t>
            </a:r>
            <a:r>
              <a:rPr lang="en-US" altLang="zh-CN" sz="1400" dirty="0"/>
              <a:t> ;</a:t>
            </a:r>
          </a:p>
          <a:p>
            <a:pPr algn="l">
              <a:lnSpc>
                <a:spcPct val="115000"/>
              </a:lnSpc>
              <a:buClr>
                <a:schemeClr val="accent2"/>
              </a:buClr>
              <a:buFont typeface="Wingdings" pitchFamily="2" charset="2"/>
              <a:buNone/>
            </a:pPr>
            <a:r>
              <a:rPr lang="en-US" altLang="zh-CN" sz="1400" dirty="0"/>
              <a:t>class  </a:t>
            </a:r>
            <a:r>
              <a:rPr lang="en-US" altLang="zh-CN" sz="1400" dirty="0" err="1"/>
              <a:t>parent_class</a:t>
            </a:r>
            <a:endParaRPr lang="en-US" altLang="zh-CN" sz="1400" dirty="0"/>
          </a:p>
          <a:p>
            <a:pPr algn="l">
              <a:lnSpc>
                <a:spcPct val="115000"/>
              </a:lnSpc>
              <a:buClr>
                <a:schemeClr val="accent2"/>
              </a:buClr>
              <a:buFont typeface="Wingdings" pitchFamily="2" charset="2"/>
              <a:buNone/>
            </a:pPr>
            <a:r>
              <a:rPr lang="en-US" altLang="zh-CN" sz="1400" dirty="0"/>
              <a:t>{     </a:t>
            </a:r>
            <a:r>
              <a:rPr lang="en-US" altLang="zh-CN" sz="1400" dirty="0" err="1"/>
              <a:t>int</a:t>
            </a:r>
            <a:r>
              <a:rPr lang="en-US" altLang="zh-CN" sz="1400" dirty="0"/>
              <a:t>  data1 , data2 ;</a:t>
            </a:r>
          </a:p>
          <a:p>
            <a:pPr algn="l">
              <a:lnSpc>
                <a:spcPct val="115000"/>
              </a:lnSpc>
              <a:buClr>
                <a:schemeClr val="accent2"/>
              </a:buClr>
              <a:buFont typeface="Wingdings" pitchFamily="2" charset="2"/>
              <a:buNone/>
            </a:pPr>
            <a:r>
              <a:rPr lang="en-US" altLang="zh-CN" sz="1400" dirty="0"/>
              <a:t>   public :</a:t>
            </a:r>
          </a:p>
          <a:p>
            <a:pPr algn="l">
              <a:lnSpc>
                <a:spcPct val="115000"/>
              </a:lnSpc>
              <a:buClr>
                <a:schemeClr val="accent2"/>
              </a:buClr>
              <a:buFont typeface="Wingdings" pitchFamily="2" charset="2"/>
              <a:buNone/>
            </a:pPr>
            <a:r>
              <a:rPr lang="en-US" altLang="zh-CN" sz="1400" dirty="0"/>
              <a:t>       </a:t>
            </a:r>
            <a:r>
              <a:rPr lang="en-US" altLang="zh-CN" sz="1400" dirty="0" err="1"/>
              <a:t>parent_class</a:t>
            </a:r>
            <a:r>
              <a:rPr lang="en-US" altLang="zh-CN" sz="1400" dirty="0"/>
              <a:t> ( </a:t>
            </a:r>
            <a:r>
              <a:rPr lang="en-US" altLang="zh-CN" sz="1400" dirty="0" err="1"/>
              <a:t>int</a:t>
            </a:r>
            <a:r>
              <a:rPr lang="en-US" altLang="zh-CN" sz="1400" dirty="0"/>
              <a:t>  p1 , </a:t>
            </a:r>
            <a:r>
              <a:rPr lang="en-US" altLang="zh-CN" sz="1400" dirty="0" err="1"/>
              <a:t>int</a:t>
            </a:r>
            <a:r>
              <a:rPr lang="en-US" altLang="zh-CN" sz="1400" dirty="0"/>
              <a:t>  p2 ) { data1 = p1; data2 = p2; }</a:t>
            </a:r>
          </a:p>
          <a:p>
            <a:pPr algn="l">
              <a:lnSpc>
                <a:spcPct val="115000"/>
              </a:lnSpc>
              <a:buClr>
                <a:schemeClr val="accent2"/>
              </a:buClr>
              <a:buFont typeface="Wingdings" pitchFamily="2" charset="2"/>
              <a:buNone/>
            </a:pPr>
            <a:r>
              <a:rPr lang="en-US" altLang="zh-CN" sz="1400" dirty="0"/>
              <a:t>       </a:t>
            </a:r>
            <a:r>
              <a:rPr lang="en-US" altLang="zh-CN" sz="1400" dirty="0" err="1"/>
              <a:t>int</a:t>
            </a:r>
            <a:r>
              <a:rPr lang="en-US" altLang="zh-CN" sz="1400" dirty="0"/>
              <a:t>  inc1 () { return  ++ data1; }</a:t>
            </a:r>
          </a:p>
          <a:p>
            <a:pPr algn="l">
              <a:lnSpc>
                <a:spcPct val="115000"/>
              </a:lnSpc>
              <a:buClr>
                <a:schemeClr val="accent2"/>
              </a:buClr>
              <a:buFont typeface="Wingdings" pitchFamily="2" charset="2"/>
              <a:buNone/>
            </a:pPr>
            <a:r>
              <a:rPr lang="en-US" altLang="zh-CN" sz="1400" dirty="0"/>
              <a:t>       </a:t>
            </a:r>
            <a:r>
              <a:rPr lang="en-US" altLang="zh-CN" sz="1400" dirty="0" err="1"/>
              <a:t>int</a:t>
            </a:r>
            <a:r>
              <a:rPr lang="en-US" altLang="zh-CN" sz="1400" dirty="0"/>
              <a:t>  inc2 () { return  ++ data2 ; }</a:t>
            </a:r>
          </a:p>
          <a:p>
            <a:pPr algn="l">
              <a:lnSpc>
                <a:spcPct val="115000"/>
              </a:lnSpc>
              <a:buClr>
                <a:schemeClr val="accent2"/>
              </a:buClr>
              <a:buFont typeface="Wingdings" pitchFamily="2" charset="2"/>
              <a:buNone/>
            </a:pPr>
            <a:r>
              <a:rPr lang="en-US" altLang="zh-CN" sz="1400" dirty="0"/>
              <a:t>       void  display  ()  {</a:t>
            </a:r>
            <a:r>
              <a:rPr lang="en-US" altLang="zh-CN" sz="1400" dirty="0" err="1"/>
              <a:t>cout</a:t>
            </a:r>
            <a:r>
              <a:rPr lang="en-US" altLang="zh-CN" sz="1400" dirty="0"/>
              <a:t> &lt;&lt; "data1=" &lt;&lt; data1 &lt;&lt; " , data2=" &lt;&lt; data2 &lt;&lt; </a:t>
            </a:r>
            <a:r>
              <a:rPr lang="en-US" altLang="zh-CN" sz="1400" dirty="0" err="1"/>
              <a:t>endl</a:t>
            </a:r>
            <a:r>
              <a:rPr lang="en-US" altLang="zh-CN" sz="1400" dirty="0"/>
              <a:t> ; }</a:t>
            </a:r>
          </a:p>
          <a:p>
            <a:pPr algn="l">
              <a:lnSpc>
                <a:spcPct val="115000"/>
              </a:lnSpc>
              <a:buClr>
                <a:schemeClr val="accent2"/>
              </a:buClr>
              <a:buFont typeface="Wingdings" pitchFamily="2" charset="2"/>
              <a:buNone/>
            </a:pPr>
            <a:r>
              <a:rPr lang="en-US" altLang="zh-CN" sz="1400" dirty="0"/>
              <a:t>};</a:t>
            </a:r>
          </a:p>
          <a:p>
            <a:pPr algn="l">
              <a:lnSpc>
                <a:spcPct val="115000"/>
              </a:lnSpc>
              <a:buClr>
                <a:schemeClr val="accent2"/>
              </a:buClr>
              <a:buFont typeface="Wingdings" pitchFamily="2" charset="2"/>
              <a:buNone/>
            </a:pPr>
            <a:r>
              <a:rPr lang="en-US" altLang="zh-CN" sz="1400" b="1" dirty="0"/>
              <a:t>class  </a:t>
            </a:r>
            <a:r>
              <a:rPr lang="en-US" altLang="zh-CN" sz="1400" b="1" dirty="0" err="1"/>
              <a:t>derived_class</a:t>
            </a:r>
            <a:r>
              <a:rPr lang="en-US" altLang="zh-CN" sz="1400" b="1" dirty="0"/>
              <a:t> : private  </a:t>
            </a:r>
            <a:r>
              <a:rPr lang="en-US" altLang="zh-CN" sz="1400" b="1" dirty="0" err="1"/>
              <a:t>parent_class</a:t>
            </a:r>
            <a:endParaRPr lang="en-US" altLang="zh-CN" sz="1400" b="1" dirty="0"/>
          </a:p>
          <a:p>
            <a:pPr algn="l">
              <a:lnSpc>
                <a:spcPct val="115000"/>
              </a:lnSpc>
              <a:buClr>
                <a:schemeClr val="accent2"/>
              </a:buClr>
              <a:buFont typeface="Wingdings" pitchFamily="2" charset="2"/>
              <a:buNone/>
            </a:pPr>
            <a:r>
              <a:rPr lang="en-US" altLang="zh-CN" sz="1400" b="1" dirty="0"/>
              <a:t>{     </a:t>
            </a:r>
            <a:r>
              <a:rPr lang="en-US" altLang="zh-CN" sz="1400" b="1" dirty="0" err="1"/>
              <a:t>int</a:t>
            </a:r>
            <a:r>
              <a:rPr lang="en-US" altLang="zh-CN" sz="1400" b="1" dirty="0"/>
              <a:t>  data3 ;</a:t>
            </a:r>
          </a:p>
          <a:p>
            <a:pPr algn="l">
              <a:lnSpc>
                <a:spcPct val="115000"/>
              </a:lnSpc>
              <a:buClr>
                <a:schemeClr val="accent2"/>
              </a:buClr>
              <a:buFont typeface="Wingdings" pitchFamily="2" charset="2"/>
              <a:buNone/>
            </a:pPr>
            <a:r>
              <a:rPr lang="en-US" altLang="zh-CN" sz="1400" b="1" dirty="0"/>
              <a:t>       </a:t>
            </a:r>
            <a:r>
              <a:rPr lang="en-US" altLang="zh-CN" sz="1400" b="1" dirty="0" err="1"/>
              <a:t>parent_class</a:t>
            </a:r>
            <a:r>
              <a:rPr lang="en-US" altLang="zh-CN" sz="1400" b="1" dirty="0"/>
              <a:t>  data4 ;</a:t>
            </a:r>
          </a:p>
          <a:p>
            <a:pPr algn="l">
              <a:lnSpc>
                <a:spcPct val="115000"/>
              </a:lnSpc>
              <a:buClr>
                <a:schemeClr val="accent2"/>
              </a:buClr>
              <a:buFont typeface="Wingdings" pitchFamily="2" charset="2"/>
              <a:buNone/>
            </a:pPr>
            <a:r>
              <a:rPr lang="en-US" altLang="zh-CN" sz="1400" b="1" dirty="0"/>
              <a:t>   public:</a:t>
            </a:r>
          </a:p>
          <a:p>
            <a:pPr algn="l">
              <a:lnSpc>
                <a:spcPct val="115000"/>
              </a:lnSpc>
              <a:buClr>
                <a:schemeClr val="accent2"/>
              </a:buClr>
              <a:buFont typeface="Wingdings" pitchFamily="2" charset="2"/>
              <a:buNone/>
            </a:pPr>
            <a:r>
              <a:rPr lang="en-US" altLang="zh-CN" sz="1400" b="1" dirty="0"/>
              <a:t>       </a:t>
            </a:r>
            <a:r>
              <a:rPr lang="en-US" altLang="zh-CN" sz="1400" b="1" dirty="0" err="1"/>
              <a:t>derived_class</a:t>
            </a:r>
            <a:r>
              <a:rPr lang="en-US" altLang="zh-CN" sz="1400" b="1" dirty="0"/>
              <a:t> ( </a:t>
            </a:r>
            <a:r>
              <a:rPr lang="en-US" altLang="zh-CN" sz="1400" b="1" dirty="0" err="1"/>
              <a:t>int</a:t>
            </a:r>
            <a:r>
              <a:rPr lang="en-US" altLang="zh-CN" sz="1400" b="1" dirty="0"/>
              <a:t>  p1 , </a:t>
            </a:r>
            <a:r>
              <a:rPr lang="en-US" altLang="zh-CN" sz="1400" b="1" dirty="0" err="1"/>
              <a:t>int</a:t>
            </a:r>
            <a:r>
              <a:rPr lang="en-US" altLang="zh-CN" sz="1400" b="1" dirty="0"/>
              <a:t>  p2 , </a:t>
            </a:r>
            <a:r>
              <a:rPr lang="en-US" altLang="zh-CN" sz="1400" b="1" dirty="0" err="1"/>
              <a:t>int</a:t>
            </a:r>
            <a:r>
              <a:rPr lang="en-US" altLang="zh-CN" sz="1400" b="1" dirty="0"/>
              <a:t>  p3 , </a:t>
            </a:r>
            <a:r>
              <a:rPr lang="en-US" altLang="zh-CN" sz="1400" b="1" dirty="0" err="1"/>
              <a:t>int</a:t>
            </a:r>
            <a:r>
              <a:rPr lang="en-US" altLang="zh-CN" sz="1400" b="1" dirty="0"/>
              <a:t>  p4 , </a:t>
            </a:r>
            <a:r>
              <a:rPr lang="en-US" altLang="zh-CN" sz="1400" b="1" dirty="0" err="1"/>
              <a:t>int</a:t>
            </a:r>
            <a:r>
              <a:rPr lang="en-US" altLang="zh-CN" sz="1400" b="1" dirty="0"/>
              <a:t>  p5 ): </a:t>
            </a:r>
            <a:r>
              <a:rPr lang="en-US" altLang="zh-CN" sz="1400" b="1" dirty="0" err="1"/>
              <a:t>parent_class</a:t>
            </a:r>
            <a:r>
              <a:rPr lang="en-US" altLang="zh-CN" sz="1400" b="1" dirty="0"/>
              <a:t> ( p1 , p2 ) , data4 ( p3 , p4 )</a:t>
            </a:r>
          </a:p>
          <a:p>
            <a:pPr algn="l">
              <a:lnSpc>
                <a:spcPct val="115000"/>
              </a:lnSpc>
              <a:buClr>
                <a:schemeClr val="accent2"/>
              </a:buClr>
              <a:buFont typeface="Wingdings" pitchFamily="2" charset="2"/>
              <a:buNone/>
            </a:pPr>
            <a:r>
              <a:rPr lang="en-US" altLang="zh-CN" sz="1400" b="1" dirty="0"/>
              <a:t>           { data3 = p5 ; }</a:t>
            </a:r>
          </a:p>
          <a:p>
            <a:pPr algn="l">
              <a:lnSpc>
                <a:spcPct val="115000"/>
              </a:lnSpc>
              <a:buClr>
                <a:schemeClr val="accent2"/>
              </a:buClr>
              <a:buFont typeface="Wingdings" pitchFamily="2" charset="2"/>
              <a:buNone/>
            </a:pPr>
            <a:r>
              <a:rPr lang="en-US" altLang="zh-CN" sz="1400" b="1" dirty="0"/>
              <a:t>       </a:t>
            </a:r>
            <a:r>
              <a:rPr lang="en-US" altLang="zh-CN" sz="1400" b="1" dirty="0" err="1"/>
              <a:t>int</a:t>
            </a:r>
            <a:r>
              <a:rPr lang="en-US" altLang="zh-CN" sz="1400" b="1" dirty="0"/>
              <a:t>  inc1 ( ) { return  </a:t>
            </a:r>
            <a:r>
              <a:rPr lang="en-US" altLang="zh-CN" sz="1400" b="1" dirty="0" err="1"/>
              <a:t>parent_class</a:t>
            </a:r>
            <a:r>
              <a:rPr lang="en-US" altLang="zh-CN" sz="1400" b="1" dirty="0"/>
              <a:t> :: inc1 ( ) ; }</a:t>
            </a:r>
          </a:p>
          <a:p>
            <a:pPr algn="l">
              <a:lnSpc>
                <a:spcPct val="115000"/>
              </a:lnSpc>
              <a:buClr>
                <a:schemeClr val="accent2"/>
              </a:buClr>
              <a:buFont typeface="Wingdings" pitchFamily="2" charset="2"/>
              <a:buNone/>
            </a:pPr>
            <a:r>
              <a:rPr lang="en-US" altLang="zh-CN" sz="1400" b="1" dirty="0"/>
              <a:t>       </a:t>
            </a:r>
            <a:r>
              <a:rPr lang="en-US" altLang="zh-CN" sz="1400" b="1" dirty="0" err="1"/>
              <a:t>int</a:t>
            </a:r>
            <a:r>
              <a:rPr lang="en-US" altLang="zh-CN" sz="1400" b="1" dirty="0"/>
              <a:t>  inc3 ( ) { return  ++ data3 ; }</a:t>
            </a:r>
          </a:p>
          <a:p>
            <a:pPr algn="l">
              <a:lnSpc>
                <a:spcPct val="115000"/>
              </a:lnSpc>
              <a:buClr>
                <a:schemeClr val="accent2"/>
              </a:buClr>
              <a:buFont typeface="Wingdings" pitchFamily="2" charset="2"/>
              <a:buNone/>
            </a:pPr>
            <a:r>
              <a:rPr lang="en-US" altLang="zh-CN" sz="1400" b="1" dirty="0"/>
              <a:t>       void  display ( )</a:t>
            </a:r>
          </a:p>
          <a:p>
            <a:pPr algn="l">
              <a:lnSpc>
                <a:spcPct val="115000"/>
              </a:lnSpc>
              <a:buClr>
                <a:schemeClr val="accent2"/>
              </a:buClr>
              <a:buFont typeface="Wingdings" pitchFamily="2" charset="2"/>
              <a:buNone/>
            </a:pPr>
            <a:r>
              <a:rPr lang="en-US" altLang="zh-CN" sz="1400" b="1" dirty="0"/>
              <a:t>          { </a:t>
            </a:r>
            <a:r>
              <a:rPr lang="en-US" altLang="zh-CN" sz="1400" b="1" dirty="0" err="1"/>
              <a:t>parent_class</a:t>
            </a:r>
            <a:r>
              <a:rPr lang="en-US" altLang="zh-CN" sz="1400" b="1" dirty="0"/>
              <a:t> :: display ( ) ;   data4.display ( ) ;</a:t>
            </a:r>
          </a:p>
          <a:p>
            <a:pPr algn="l">
              <a:lnSpc>
                <a:spcPct val="115000"/>
              </a:lnSpc>
              <a:buClr>
                <a:schemeClr val="accent2"/>
              </a:buClr>
              <a:buFont typeface="Wingdings" pitchFamily="2" charset="2"/>
              <a:buNone/>
            </a:pPr>
            <a:r>
              <a:rPr lang="en-US" altLang="zh-CN" sz="1400" b="1" dirty="0"/>
              <a:t>             </a:t>
            </a:r>
            <a:r>
              <a:rPr lang="en-US" altLang="zh-CN" sz="1400" b="1" dirty="0" err="1"/>
              <a:t>cout</a:t>
            </a:r>
            <a:r>
              <a:rPr lang="en-US" altLang="zh-CN" sz="1400" b="1" dirty="0"/>
              <a:t> &lt;&lt; "data3=" &lt;&lt; data3 &lt;&lt; </a:t>
            </a:r>
            <a:r>
              <a:rPr lang="en-US" altLang="zh-CN" sz="1400" b="1" dirty="0" err="1"/>
              <a:t>endl</a:t>
            </a:r>
            <a:r>
              <a:rPr lang="en-US" altLang="zh-CN" sz="1400" b="1" dirty="0"/>
              <a:t> ;</a:t>
            </a:r>
          </a:p>
          <a:p>
            <a:pPr algn="l">
              <a:lnSpc>
                <a:spcPct val="115000"/>
              </a:lnSpc>
              <a:buClr>
                <a:schemeClr val="accent2"/>
              </a:buClr>
              <a:buFont typeface="Wingdings" pitchFamily="2" charset="2"/>
              <a:buNone/>
            </a:pPr>
            <a:r>
              <a:rPr lang="en-US" altLang="zh-CN" sz="1400" b="1" dirty="0"/>
              <a:t>          }</a:t>
            </a:r>
          </a:p>
          <a:p>
            <a:pPr algn="l">
              <a:lnSpc>
                <a:spcPct val="115000"/>
              </a:lnSpc>
              <a:buClr>
                <a:schemeClr val="accent2"/>
              </a:buClr>
              <a:buFont typeface="Wingdings" pitchFamily="2" charset="2"/>
              <a:buNone/>
            </a:pPr>
            <a:r>
              <a:rPr lang="en-US" altLang="zh-CN" sz="1400" b="1" dirty="0"/>
              <a:t>} ;</a:t>
            </a:r>
          </a:p>
          <a:p>
            <a:pPr algn="l">
              <a:lnSpc>
                <a:spcPct val="115000"/>
              </a:lnSpc>
              <a:buClr>
                <a:schemeClr val="accent2"/>
              </a:buClr>
              <a:buFont typeface="Wingdings" pitchFamily="2" charset="2"/>
              <a:buNone/>
            </a:pPr>
            <a:r>
              <a:rPr lang="en-US" altLang="zh-CN" sz="1400" dirty="0" err="1"/>
              <a:t>int</a:t>
            </a:r>
            <a:r>
              <a:rPr lang="en-US" altLang="zh-CN" sz="1400" dirty="0"/>
              <a:t> main ( )</a:t>
            </a:r>
          </a:p>
          <a:p>
            <a:pPr algn="l">
              <a:lnSpc>
                <a:spcPct val="115000"/>
              </a:lnSpc>
              <a:buClr>
                <a:schemeClr val="accent2"/>
              </a:buClr>
              <a:buFont typeface="Wingdings" pitchFamily="2" charset="2"/>
              <a:buNone/>
            </a:pPr>
            <a:r>
              <a:rPr lang="en-US" altLang="zh-CN" sz="1400" dirty="0"/>
              <a:t>{ </a:t>
            </a:r>
            <a:r>
              <a:rPr lang="en-US" altLang="zh-CN" sz="1400" dirty="0" err="1"/>
              <a:t>derived_class</a:t>
            </a:r>
            <a:r>
              <a:rPr lang="en-US" altLang="zh-CN" sz="1400" dirty="0"/>
              <a:t>  d1 ( 17 , 18 , 1 , 2 , -5 ) ;   d1 . inc1 ( ) ;     d1 . display ( ) ;  }</a:t>
            </a:r>
          </a:p>
        </p:txBody>
      </p:sp>
      <p:sp>
        <p:nvSpPr>
          <p:cNvPr id="583684" name="Rectangle 4"/>
          <p:cNvSpPr>
            <a:spLocks noChangeArrowheads="1"/>
          </p:cNvSpPr>
          <p:nvPr/>
        </p:nvSpPr>
        <p:spPr bwMode="auto">
          <a:xfrm>
            <a:off x="495300" y="1528763"/>
            <a:ext cx="8305800" cy="4314825"/>
          </a:xfrm>
          <a:prstGeom prst="rect">
            <a:avLst/>
          </a:prstGeom>
          <a:solidFill>
            <a:srgbClr val="FFD8B1"/>
          </a:solidFill>
          <a:ln w="9525">
            <a:noFill/>
            <a:miter lim="800000"/>
            <a:headEnd/>
            <a:tailEnd/>
          </a:ln>
          <a:effectLst>
            <a:prstShdw prst="shdw17" dist="71842" dir="2700000">
              <a:srgbClr val="FFD8B1">
                <a:gamma/>
                <a:shade val="60000"/>
                <a:invGamma/>
              </a:srgbClr>
            </a:prstShdw>
          </a:effectLst>
        </p:spPr>
        <p:txBody>
          <a:bodyPr>
            <a:spAutoFit/>
          </a:bodyPr>
          <a:lstStyle/>
          <a:p>
            <a:pPr algn="l">
              <a:lnSpc>
                <a:spcPct val="110000"/>
              </a:lnSpc>
              <a:buClr>
                <a:schemeClr val="accent2"/>
              </a:buClr>
              <a:buFont typeface="Wingdings" pitchFamily="2" charset="2"/>
              <a:buNone/>
            </a:pPr>
            <a:r>
              <a:rPr lang="en-US" altLang="zh-CN" sz="1800"/>
              <a:t>class  derived_class : private  parent_class</a:t>
            </a:r>
          </a:p>
          <a:p>
            <a:pPr algn="l">
              <a:lnSpc>
                <a:spcPct val="110000"/>
              </a:lnSpc>
              <a:buClr>
                <a:schemeClr val="accent2"/>
              </a:buClr>
              <a:buFont typeface="Wingdings" pitchFamily="2" charset="2"/>
              <a:buNone/>
            </a:pPr>
            <a:r>
              <a:rPr lang="en-US" altLang="zh-CN" sz="1800"/>
              <a:t>{     int  data3 ;</a:t>
            </a:r>
          </a:p>
          <a:p>
            <a:pPr algn="l">
              <a:lnSpc>
                <a:spcPct val="110000"/>
              </a:lnSpc>
              <a:buClr>
                <a:schemeClr val="accent2"/>
              </a:buClr>
              <a:buFont typeface="Wingdings" pitchFamily="2" charset="2"/>
              <a:buNone/>
            </a:pPr>
            <a:r>
              <a:rPr lang="en-US" altLang="zh-CN" sz="1800"/>
              <a:t>       parent_class  data4 ;</a:t>
            </a:r>
          </a:p>
          <a:p>
            <a:pPr algn="l">
              <a:lnSpc>
                <a:spcPct val="110000"/>
              </a:lnSpc>
              <a:buClr>
                <a:schemeClr val="accent2"/>
              </a:buClr>
              <a:buFont typeface="Wingdings" pitchFamily="2" charset="2"/>
              <a:buNone/>
            </a:pPr>
            <a:r>
              <a:rPr lang="en-US" altLang="zh-CN" sz="1800"/>
              <a:t>   public:</a:t>
            </a:r>
          </a:p>
          <a:p>
            <a:pPr algn="l">
              <a:lnSpc>
                <a:spcPct val="110000"/>
              </a:lnSpc>
              <a:buClr>
                <a:schemeClr val="accent2"/>
              </a:buClr>
              <a:buFont typeface="Wingdings" pitchFamily="2" charset="2"/>
              <a:buNone/>
            </a:pPr>
            <a:r>
              <a:rPr lang="en-US" altLang="zh-CN" sz="1800"/>
              <a:t>       derived_class ( int  p1 , int  p2 , int  p3 , int  p4 , int  p5 )</a:t>
            </a:r>
          </a:p>
          <a:p>
            <a:pPr algn="l">
              <a:lnSpc>
                <a:spcPct val="110000"/>
              </a:lnSpc>
              <a:buClr>
                <a:schemeClr val="accent2"/>
              </a:buClr>
              <a:buFont typeface="Wingdings" pitchFamily="2" charset="2"/>
              <a:buNone/>
            </a:pPr>
            <a:r>
              <a:rPr lang="en-US" altLang="zh-CN" sz="1800"/>
              <a:t>	: parent_class ( p1 , p2 ) , data4 ( p3 , p4 )</a:t>
            </a:r>
          </a:p>
          <a:p>
            <a:pPr algn="l">
              <a:lnSpc>
                <a:spcPct val="110000"/>
              </a:lnSpc>
              <a:buClr>
                <a:schemeClr val="accent2"/>
              </a:buClr>
              <a:buFont typeface="Wingdings" pitchFamily="2" charset="2"/>
              <a:buNone/>
            </a:pPr>
            <a:r>
              <a:rPr lang="en-US" altLang="zh-CN" sz="1800"/>
              <a:t>          { data3 = p5 ; }</a:t>
            </a:r>
          </a:p>
          <a:p>
            <a:pPr algn="l">
              <a:lnSpc>
                <a:spcPct val="110000"/>
              </a:lnSpc>
              <a:buClr>
                <a:schemeClr val="accent2"/>
              </a:buClr>
              <a:buFont typeface="Wingdings" pitchFamily="2" charset="2"/>
              <a:buNone/>
            </a:pPr>
            <a:r>
              <a:rPr lang="en-US" altLang="zh-CN" sz="1800"/>
              <a:t>       int  inc1 ( ) { return  parent_class :: inc1 ( ) ; }</a:t>
            </a:r>
          </a:p>
          <a:p>
            <a:pPr algn="l">
              <a:lnSpc>
                <a:spcPct val="110000"/>
              </a:lnSpc>
              <a:buClr>
                <a:schemeClr val="accent2"/>
              </a:buClr>
              <a:buFont typeface="Wingdings" pitchFamily="2" charset="2"/>
              <a:buNone/>
            </a:pPr>
            <a:r>
              <a:rPr lang="en-US" altLang="zh-CN" sz="1800"/>
              <a:t>       int  inc3 ( ) { return  ++ data3 ; }</a:t>
            </a:r>
          </a:p>
          <a:p>
            <a:pPr algn="l">
              <a:lnSpc>
                <a:spcPct val="110000"/>
              </a:lnSpc>
              <a:buClr>
                <a:schemeClr val="accent2"/>
              </a:buClr>
              <a:buFont typeface="Wingdings" pitchFamily="2" charset="2"/>
              <a:buNone/>
            </a:pPr>
            <a:r>
              <a:rPr lang="en-US" altLang="zh-CN" sz="1800"/>
              <a:t>       void  display ( )</a:t>
            </a:r>
          </a:p>
          <a:p>
            <a:pPr algn="l">
              <a:lnSpc>
                <a:spcPct val="110000"/>
              </a:lnSpc>
              <a:buClr>
                <a:schemeClr val="accent2"/>
              </a:buClr>
              <a:buFont typeface="Wingdings" pitchFamily="2" charset="2"/>
              <a:buNone/>
            </a:pPr>
            <a:r>
              <a:rPr lang="en-US" altLang="zh-CN" sz="1800"/>
              <a:t>          { parent_class :: display ( ) ;   data4.display ( ) ;</a:t>
            </a:r>
          </a:p>
          <a:p>
            <a:pPr algn="l">
              <a:lnSpc>
                <a:spcPct val="110000"/>
              </a:lnSpc>
              <a:buClr>
                <a:schemeClr val="accent2"/>
              </a:buClr>
              <a:buFont typeface="Wingdings" pitchFamily="2" charset="2"/>
              <a:buNone/>
            </a:pPr>
            <a:r>
              <a:rPr lang="en-US" altLang="zh-CN" sz="1800"/>
              <a:t>             cout &lt;&lt; "data3=" &lt;&lt; data3 &lt;&lt; endl ;</a:t>
            </a:r>
          </a:p>
          <a:p>
            <a:pPr algn="l">
              <a:lnSpc>
                <a:spcPct val="110000"/>
              </a:lnSpc>
              <a:buClr>
                <a:schemeClr val="accent2"/>
              </a:buClr>
              <a:buFont typeface="Wingdings" pitchFamily="2" charset="2"/>
              <a:buNone/>
            </a:pPr>
            <a:r>
              <a:rPr lang="en-US" altLang="zh-CN" sz="1800"/>
              <a:t>          }</a:t>
            </a:r>
          </a:p>
          <a:p>
            <a:pPr algn="l">
              <a:lnSpc>
                <a:spcPct val="110000"/>
              </a:lnSpc>
              <a:buClr>
                <a:schemeClr val="accent2"/>
              </a:buClr>
              <a:buFont typeface="Wingdings" pitchFamily="2" charset="2"/>
              <a:buNone/>
            </a:pPr>
            <a:r>
              <a:rPr lang="en-US" altLang="zh-CN" sz="1800"/>
              <a:t>} ;</a:t>
            </a:r>
          </a:p>
        </p:txBody>
      </p:sp>
      <p:sp>
        <p:nvSpPr>
          <p:cNvPr id="583685" name="Rectangle 5"/>
          <p:cNvSpPr>
            <a:spLocks noGrp="1" noChangeArrowheads="1"/>
          </p:cNvSpPr>
          <p:nvPr>
            <p:ph type="title" idx="4294967295"/>
          </p:nvPr>
        </p:nvSpPr>
        <p:spPr>
          <a:xfrm>
            <a:off x="838200" y="533400"/>
            <a:ext cx="7543800" cy="1143000"/>
          </a:xfrm>
          <a:prstGeom prst="rect">
            <a:avLst/>
          </a:prstGeom>
        </p:spPr>
        <p:txBody>
          <a:bodyPr/>
          <a:lstStyle/>
          <a:p>
            <a:r>
              <a:rPr lang="en-US" altLang="zh-CN" sz="100" dirty="0">
                <a:solidFill>
                  <a:schemeClr val="bg1"/>
                </a:solidFill>
                <a:latin typeface="宋体" pitchFamily="2" charset="-122"/>
              </a:rPr>
              <a:t>8.3  </a:t>
            </a:r>
            <a:r>
              <a:rPr lang="zh-CN" altLang="en-US" sz="100" dirty="0">
                <a:solidFill>
                  <a:schemeClr val="bg1"/>
                </a:solidFill>
                <a:latin typeface="宋体" pitchFamily="2" charset="-122"/>
              </a:rPr>
              <a:t>基类的初始化</a:t>
            </a:r>
            <a:endParaRPr lang="zh-CN" altLang="en-US" sz="100" dirty="0">
              <a:solidFill>
                <a:schemeClr val="bg1"/>
              </a:solidFill>
            </a:endParaRPr>
          </a:p>
        </p:txBody>
      </p:sp>
      <p:sp>
        <p:nvSpPr>
          <p:cNvPr id="583687" name="Rectangle 7"/>
          <p:cNvSpPr>
            <a:spLocks noChangeArrowheads="1"/>
          </p:cNvSpPr>
          <p:nvPr/>
        </p:nvSpPr>
        <p:spPr bwMode="auto">
          <a:xfrm>
            <a:off x="4482785" y="398463"/>
            <a:ext cx="4267515" cy="400110"/>
          </a:xfrm>
          <a:prstGeom prst="rect">
            <a:avLst/>
          </a:prstGeom>
          <a:noFill/>
          <a:ln w="9525">
            <a:noFill/>
            <a:miter lim="800000"/>
            <a:headEnd/>
            <a:tailEnd/>
          </a:ln>
          <a:effectLst/>
        </p:spPr>
        <p:txBody>
          <a:bodyPr wrap="none">
            <a:spAutoFit/>
          </a:bodyPr>
          <a:lstStyle/>
          <a:p>
            <a:pPr algn="r"/>
            <a:r>
              <a:rPr lang="zh-CN" altLang="en-US" sz="2000" b="1" i="1" dirty="0">
                <a:solidFill>
                  <a:schemeClr val="folHlink"/>
                </a:solidFill>
              </a:rPr>
              <a:t>例</a:t>
            </a:r>
            <a:r>
              <a:rPr lang="en-US" altLang="zh-CN" sz="2000" b="1" i="1" dirty="0">
                <a:solidFill>
                  <a:schemeClr val="folHlink"/>
                </a:solidFill>
              </a:rPr>
              <a:t>8-7  </a:t>
            </a:r>
            <a:r>
              <a:rPr lang="zh-CN" altLang="en-US" sz="2000" b="1" i="1" dirty="0">
                <a:solidFill>
                  <a:schemeClr val="folHlink"/>
                </a:solidFill>
              </a:rPr>
              <a:t>带参数构造函数调用顺序测试</a:t>
            </a:r>
          </a:p>
        </p:txBody>
      </p:sp>
      <p:grpSp>
        <p:nvGrpSpPr>
          <p:cNvPr id="583707" name="Group 27"/>
          <p:cNvGrpSpPr>
            <a:grpSpLocks/>
          </p:cNvGrpSpPr>
          <p:nvPr/>
        </p:nvGrpSpPr>
        <p:grpSpPr bwMode="auto">
          <a:xfrm>
            <a:off x="3235325" y="5334000"/>
            <a:ext cx="5832475" cy="1447800"/>
            <a:chOff x="2038" y="3408"/>
            <a:chExt cx="3674" cy="912"/>
          </a:xfrm>
        </p:grpSpPr>
        <p:sp>
          <p:nvSpPr>
            <p:cNvPr id="583708" name="Rectangle 28"/>
            <p:cNvSpPr>
              <a:spLocks noChangeArrowheads="1"/>
            </p:cNvSpPr>
            <p:nvPr/>
          </p:nvSpPr>
          <p:spPr bwMode="auto">
            <a:xfrm>
              <a:off x="2064" y="3408"/>
              <a:ext cx="3648" cy="912"/>
            </a:xfrm>
            <a:prstGeom prst="rect">
              <a:avLst/>
            </a:prstGeom>
            <a:solidFill>
              <a:srgbClr val="CCFF99"/>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rgbClr val="CCFF99"/>
              </a:extrusionClr>
            </a:sp3d>
          </p:spPr>
          <p:txBody>
            <a:bodyPr wrap="none" anchor="ctr">
              <a:flatTx/>
            </a:bodyPr>
            <a:lstStyle/>
            <a:p>
              <a:endParaRPr lang="zh-CN" altLang="en-US"/>
            </a:p>
          </p:txBody>
        </p:sp>
        <p:sp>
          <p:nvSpPr>
            <p:cNvPr id="583709" name="Rectangle 29"/>
            <p:cNvSpPr>
              <a:spLocks noChangeArrowheads="1"/>
            </p:cNvSpPr>
            <p:nvPr/>
          </p:nvSpPr>
          <p:spPr bwMode="auto">
            <a:xfrm>
              <a:off x="3080" y="3548"/>
              <a:ext cx="1056" cy="192"/>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r>
                <a:rPr lang="en-US" altLang="zh-CN" sz="1800" b="1"/>
                <a:t>data1	data2</a:t>
              </a:r>
            </a:p>
          </p:txBody>
        </p:sp>
        <p:sp>
          <p:nvSpPr>
            <p:cNvPr id="583710" name="Rectangle 30"/>
            <p:cNvSpPr>
              <a:spLocks noChangeArrowheads="1"/>
            </p:cNvSpPr>
            <p:nvPr/>
          </p:nvSpPr>
          <p:spPr bwMode="auto">
            <a:xfrm>
              <a:off x="4608" y="3836"/>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lnSpc>
                  <a:spcPct val="110000"/>
                </a:lnSpc>
              </a:pPr>
              <a:r>
                <a:rPr lang="en-US" altLang="zh-CN" sz="1800" b="1"/>
                <a:t>         data4	</a:t>
              </a:r>
            </a:p>
            <a:p>
              <a:pPr algn="l">
                <a:lnSpc>
                  <a:spcPct val="110000"/>
                </a:lnSpc>
              </a:pPr>
              <a:r>
                <a:rPr lang="en-US" altLang="zh-CN" sz="1800" b="1" i="1"/>
                <a:t>data1	data2</a:t>
              </a:r>
              <a:r>
                <a:rPr lang="en-US" altLang="zh-CN" sz="1800" b="1"/>
                <a:t>		</a:t>
              </a:r>
            </a:p>
          </p:txBody>
        </p:sp>
        <p:sp>
          <p:nvSpPr>
            <p:cNvPr id="583711" name="Line 31"/>
            <p:cNvSpPr>
              <a:spLocks noChangeShapeType="1"/>
            </p:cNvSpPr>
            <p:nvPr/>
          </p:nvSpPr>
          <p:spPr bwMode="auto">
            <a:xfrm>
              <a:off x="4608" y="4028"/>
              <a:ext cx="1056" cy="0"/>
            </a:xfrm>
            <a:prstGeom prst="line">
              <a:avLst/>
            </a:prstGeom>
            <a:noFill/>
            <a:ln w="9525">
              <a:solidFill>
                <a:schemeClr val="tx1"/>
              </a:solidFill>
              <a:round/>
              <a:headEnd/>
              <a:tailEnd/>
            </a:ln>
            <a:effectLst/>
          </p:spPr>
          <p:txBody>
            <a:bodyPr/>
            <a:lstStyle/>
            <a:p>
              <a:endParaRPr lang="zh-CN" altLang="en-US"/>
            </a:p>
          </p:txBody>
        </p:sp>
        <p:sp>
          <p:nvSpPr>
            <p:cNvPr id="583712" name="Rectangle 32"/>
            <p:cNvSpPr>
              <a:spLocks noChangeArrowheads="1"/>
            </p:cNvSpPr>
            <p:nvPr/>
          </p:nvSpPr>
          <p:spPr bwMode="auto">
            <a:xfrm>
              <a:off x="4128" y="3836"/>
              <a:ext cx="480" cy="384"/>
            </a:xfrm>
            <a:prstGeom prst="rect">
              <a:avLst/>
            </a:prstGeom>
            <a:gradFill rotWithShape="0">
              <a:gsLst>
                <a:gs pos="0">
                  <a:srgbClr val="FF9900"/>
                </a:gs>
                <a:gs pos="50000">
                  <a:srgbClr val="FFFFFF"/>
                </a:gs>
                <a:gs pos="100000">
                  <a:srgbClr val="FF9900"/>
                </a:gs>
              </a:gsLst>
              <a:lin ang="5400000" scaled="1"/>
            </a:gradFill>
            <a:ln w="9525">
              <a:solidFill>
                <a:schemeClr val="tx1"/>
              </a:solidFill>
              <a:miter lim="800000"/>
              <a:headEnd/>
              <a:tailEnd/>
            </a:ln>
            <a:effectLst/>
          </p:spPr>
          <p:txBody>
            <a:bodyPr wrap="none" anchor="ctr"/>
            <a:lstStyle/>
            <a:p>
              <a:r>
                <a:rPr lang="en-US" altLang="zh-CN" sz="1800" b="1"/>
                <a:t>data3</a:t>
              </a:r>
            </a:p>
          </p:txBody>
        </p:sp>
        <p:sp>
          <p:nvSpPr>
            <p:cNvPr id="583713" name="Rectangle 33"/>
            <p:cNvSpPr>
              <a:spLocks noChangeArrowheads="1"/>
            </p:cNvSpPr>
            <p:nvPr/>
          </p:nvSpPr>
          <p:spPr bwMode="auto">
            <a:xfrm>
              <a:off x="2095" y="3502"/>
              <a:ext cx="905" cy="250"/>
            </a:xfrm>
            <a:prstGeom prst="rect">
              <a:avLst/>
            </a:prstGeom>
            <a:noFill/>
            <a:ln w="9525">
              <a:noFill/>
              <a:miter lim="800000"/>
              <a:headEnd/>
              <a:tailEnd/>
            </a:ln>
            <a:effectLst/>
          </p:spPr>
          <p:txBody>
            <a:bodyPr wrap="none">
              <a:spAutoFit/>
            </a:bodyPr>
            <a:lstStyle/>
            <a:p>
              <a:r>
                <a:rPr lang="en-US" altLang="zh-CN" sz="2000"/>
                <a:t>parent_class</a:t>
              </a:r>
            </a:p>
          </p:txBody>
        </p:sp>
        <p:sp>
          <p:nvSpPr>
            <p:cNvPr id="583714" name="Rectangle 34"/>
            <p:cNvSpPr>
              <a:spLocks noChangeArrowheads="1"/>
            </p:cNvSpPr>
            <p:nvPr/>
          </p:nvSpPr>
          <p:spPr bwMode="auto">
            <a:xfrm>
              <a:off x="2038" y="3888"/>
              <a:ext cx="985" cy="250"/>
            </a:xfrm>
            <a:prstGeom prst="rect">
              <a:avLst/>
            </a:prstGeom>
            <a:noFill/>
            <a:ln w="9525">
              <a:noFill/>
              <a:miter lim="800000"/>
              <a:headEnd/>
              <a:tailEnd/>
            </a:ln>
            <a:effectLst/>
          </p:spPr>
          <p:txBody>
            <a:bodyPr wrap="none">
              <a:spAutoFit/>
            </a:bodyPr>
            <a:lstStyle/>
            <a:p>
              <a:r>
                <a:rPr lang="en-US" altLang="zh-CN" sz="2000"/>
                <a:t>derived_class</a:t>
              </a:r>
            </a:p>
          </p:txBody>
        </p:sp>
        <p:sp>
          <p:nvSpPr>
            <p:cNvPr id="583715" name="Rectangle 35"/>
            <p:cNvSpPr>
              <a:spLocks noChangeArrowheads="1"/>
            </p:cNvSpPr>
            <p:nvPr/>
          </p:nvSpPr>
          <p:spPr bwMode="auto">
            <a:xfrm>
              <a:off x="3072" y="3840"/>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prstDash val="dash"/>
              <a:miter lim="800000"/>
              <a:headEnd/>
              <a:tailEnd/>
            </a:ln>
            <a:effectLst/>
          </p:spPr>
          <p:txBody>
            <a:bodyPr wrap="none" anchor="ctr"/>
            <a:lstStyle/>
            <a:p>
              <a:pPr algn="l"/>
              <a:r>
                <a:rPr lang="en-US" altLang="zh-CN" sz="1800" b="1"/>
                <a:t>data1	data2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83684"/>
                                        </p:tgtEl>
                                        <p:attrNameLst>
                                          <p:attrName>style.visibility</p:attrName>
                                        </p:attrNameLst>
                                      </p:cBhvr>
                                      <p:to>
                                        <p:strVal val="visible"/>
                                      </p:to>
                                    </p:set>
                                    <p:anim calcmode="lin" valueType="num">
                                      <p:cBhvr>
                                        <p:cTn id="7" dur="500" fill="hold"/>
                                        <p:tgtEl>
                                          <p:spTgt spid="583684"/>
                                        </p:tgtEl>
                                        <p:attrNameLst>
                                          <p:attrName>ppt_w</p:attrName>
                                        </p:attrNameLst>
                                      </p:cBhvr>
                                      <p:tavLst>
                                        <p:tav tm="0">
                                          <p:val>
                                            <p:fltVal val="0"/>
                                          </p:val>
                                        </p:tav>
                                        <p:tav tm="100000">
                                          <p:val>
                                            <p:strVal val="#ppt_w"/>
                                          </p:val>
                                        </p:tav>
                                      </p:tavLst>
                                    </p:anim>
                                    <p:anim calcmode="lin" valueType="num">
                                      <p:cBhvr>
                                        <p:cTn id="8" dur="500" fill="hold"/>
                                        <p:tgtEl>
                                          <p:spTgt spid="58368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684"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3506" name="Text Box 2"/>
          <p:cNvSpPr txBox="1">
            <a:spLocks noChangeArrowheads="1"/>
          </p:cNvSpPr>
          <p:nvPr/>
        </p:nvSpPr>
        <p:spPr bwMode="auto">
          <a:xfrm>
            <a:off x="647700" y="1066800"/>
            <a:ext cx="8001000" cy="2338388"/>
          </a:xfrm>
          <a:prstGeom prst="rect">
            <a:avLst/>
          </a:prstGeom>
          <a:noFill/>
          <a:ln w="9525">
            <a:noFill/>
            <a:miter lim="800000"/>
            <a:headEnd/>
            <a:tailEnd/>
          </a:ln>
          <a:effectLst/>
        </p:spPr>
        <p:txBody>
          <a:bodyPr>
            <a:spAutoFit/>
          </a:bodyPr>
          <a:lstStyle/>
          <a:p>
            <a:pPr algn="just">
              <a:lnSpc>
                <a:spcPct val="160000"/>
              </a:lnSpc>
              <a:buClr>
                <a:schemeClr val="accent2"/>
              </a:buClr>
              <a:buFont typeface="Wingdings" pitchFamily="2" charset="2"/>
              <a:buNone/>
            </a:pPr>
            <a:r>
              <a:rPr lang="zh-CN" altLang="en-US" sz="2000" b="1" i="1">
                <a:solidFill>
                  <a:srgbClr val="008000"/>
                </a:solidFill>
                <a:ea typeface="Arial Unicode MS" pitchFamily="34" charset="-122"/>
                <a:cs typeface="Arial Unicode MS" pitchFamily="34" charset="-122"/>
              </a:rPr>
              <a:t>类继承关系的语法形式</a:t>
            </a:r>
          </a:p>
          <a:p>
            <a:pPr algn="just">
              <a:lnSpc>
                <a:spcPct val="160000"/>
              </a:lnSpc>
              <a:buClr>
                <a:schemeClr val="accent2"/>
              </a:buClr>
              <a:buFont typeface="Wingdings" pitchFamily="2" charset="2"/>
              <a:buNone/>
            </a:pPr>
            <a:r>
              <a:rPr lang="zh-CN" altLang="en-US" sz="1800">
                <a:ea typeface="Arial Unicode MS" pitchFamily="34" charset="-122"/>
                <a:cs typeface="Arial Unicode MS" pitchFamily="34" charset="-122"/>
              </a:rPr>
              <a:t>	</a:t>
            </a:r>
            <a:r>
              <a:rPr lang="en-US" altLang="zh-CN" sz="1800">
                <a:ea typeface="Arial Unicode MS" pitchFamily="34" charset="-122"/>
                <a:cs typeface="Arial Unicode MS" pitchFamily="34" charset="-122"/>
              </a:rPr>
              <a:t>class </a:t>
            </a:r>
            <a:r>
              <a:rPr lang="zh-CN" altLang="en-US" sz="1800" i="1">
                <a:ea typeface="Arial Unicode MS" pitchFamily="34" charset="-122"/>
                <a:cs typeface="Arial Unicode MS" pitchFamily="34" charset="-122"/>
              </a:rPr>
              <a:t>派生类名</a:t>
            </a:r>
            <a:r>
              <a:rPr lang="zh-CN" altLang="en-US" sz="1800">
                <a:ea typeface="Arial Unicode MS" pitchFamily="34" charset="-122"/>
                <a:cs typeface="Arial Unicode MS" pitchFamily="34" charset="-122"/>
              </a:rPr>
              <a:t> </a:t>
            </a:r>
            <a:r>
              <a:rPr lang="en-US" altLang="zh-CN" sz="1800">
                <a:ea typeface="Arial Unicode MS" pitchFamily="34" charset="-122"/>
                <a:cs typeface="Arial Unicode MS" pitchFamily="34" charset="-122"/>
              </a:rPr>
              <a:t>: </a:t>
            </a:r>
            <a:r>
              <a:rPr lang="zh-CN" altLang="en-US" sz="1800" b="1" i="1">
                <a:solidFill>
                  <a:srgbClr val="0000FF"/>
                </a:solidFill>
                <a:ea typeface="Arial Unicode MS" pitchFamily="34" charset="-122"/>
                <a:cs typeface="Arial Unicode MS" pitchFamily="34" charset="-122"/>
              </a:rPr>
              <a:t>基类名表</a:t>
            </a:r>
          </a:p>
          <a:p>
            <a:pPr algn="just">
              <a:lnSpc>
                <a:spcPct val="160000"/>
              </a:lnSpc>
              <a:buClr>
                <a:schemeClr val="accent2"/>
              </a:buClr>
              <a:buFont typeface="Wingdings" pitchFamily="2" charset="2"/>
              <a:buNone/>
            </a:pPr>
            <a:r>
              <a:rPr lang="zh-CN" altLang="en-US" sz="1800">
                <a:ea typeface="Arial Unicode MS" pitchFamily="34" charset="-122"/>
                <a:cs typeface="Arial Unicode MS" pitchFamily="34" charset="-122"/>
              </a:rPr>
              <a:t> 	</a:t>
            </a:r>
            <a:r>
              <a:rPr lang="en-US" altLang="zh-CN" sz="1800">
                <a:ea typeface="Arial Unicode MS" pitchFamily="34" charset="-122"/>
                <a:cs typeface="Arial Unicode MS" pitchFamily="34" charset="-122"/>
              </a:rPr>
              <a:t>{</a:t>
            </a:r>
          </a:p>
          <a:p>
            <a:pPr algn="just">
              <a:lnSpc>
                <a:spcPct val="160000"/>
              </a:lnSpc>
              <a:buClr>
                <a:schemeClr val="accent2"/>
              </a:buClr>
              <a:buFont typeface="Wingdings" pitchFamily="2" charset="2"/>
              <a:buNone/>
            </a:pPr>
            <a:r>
              <a:rPr lang="en-US" altLang="zh-CN" sz="1800">
                <a:ea typeface="Arial Unicode MS" pitchFamily="34" charset="-122"/>
                <a:cs typeface="Arial Unicode MS" pitchFamily="34" charset="-122"/>
              </a:rPr>
              <a:t>	      </a:t>
            </a:r>
            <a:r>
              <a:rPr lang="zh-CN" altLang="en-US" sz="1800" i="1">
                <a:ea typeface="Arial Unicode MS" pitchFamily="34" charset="-122"/>
                <a:cs typeface="Arial Unicode MS" pitchFamily="34" charset="-122"/>
              </a:rPr>
              <a:t>数据成员和成员函数声明</a:t>
            </a:r>
          </a:p>
          <a:p>
            <a:pPr algn="just">
              <a:lnSpc>
                <a:spcPct val="160000"/>
              </a:lnSpc>
              <a:buClr>
                <a:schemeClr val="accent2"/>
              </a:buClr>
              <a:buFont typeface="Wingdings" pitchFamily="2" charset="2"/>
              <a:buNone/>
            </a:pPr>
            <a:r>
              <a:rPr lang="zh-CN" altLang="en-US" sz="1800">
                <a:ea typeface="Arial Unicode MS" pitchFamily="34" charset="-122"/>
                <a:cs typeface="Arial Unicode MS" pitchFamily="34" charset="-122"/>
              </a:rPr>
              <a:t> 	</a:t>
            </a:r>
            <a:r>
              <a:rPr lang="en-US" altLang="zh-CN" sz="1800">
                <a:ea typeface="Arial Unicode MS" pitchFamily="34" charset="-122"/>
                <a:cs typeface="Arial Unicode MS" pitchFamily="34" charset="-122"/>
              </a:rPr>
              <a:t>};</a:t>
            </a:r>
          </a:p>
        </p:txBody>
      </p:sp>
      <p:sp>
        <p:nvSpPr>
          <p:cNvPr id="533507" name="Rectangle 3"/>
          <p:cNvSpPr>
            <a:spLocks noGrp="1" noChangeArrowheads="1"/>
          </p:cNvSpPr>
          <p:nvPr>
            <p:ph type="ctrTitle" idx="4294967295"/>
          </p:nvPr>
        </p:nvSpPr>
        <p:spPr>
          <a:xfrm>
            <a:off x="533400" y="381000"/>
            <a:ext cx="5561013" cy="609600"/>
          </a:xfrm>
          <a:prstGeom prst="rect">
            <a:avLst/>
          </a:prstGeom>
        </p:spPr>
        <p:txBody>
          <a:bodyPr/>
          <a:lstStyle/>
          <a:p>
            <a:pPr algn="l"/>
            <a:r>
              <a:rPr lang="en-US" altLang="zh-CN" sz="2800" b="1" dirty="0">
                <a:solidFill>
                  <a:schemeClr val="accent2"/>
                </a:solidFill>
                <a:latin typeface="楷体_GB2312" pitchFamily="49" charset="-122"/>
                <a:ea typeface="楷体_GB2312" pitchFamily="49" charset="-122"/>
              </a:rPr>
              <a:t>8.2  </a:t>
            </a:r>
            <a:r>
              <a:rPr lang="zh-CN" altLang="en-US" sz="2800" b="1" dirty="0">
                <a:solidFill>
                  <a:schemeClr val="accent2"/>
                </a:solidFill>
                <a:latin typeface="楷体_GB2312" pitchFamily="49" charset="-122"/>
                <a:ea typeface="楷体_GB2312" pitchFamily="49" charset="-122"/>
              </a:rPr>
              <a:t>基类和派生类</a:t>
            </a:r>
          </a:p>
        </p:txBody>
      </p:sp>
      <p:sp>
        <p:nvSpPr>
          <p:cNvPr id="533508" name="Rectangle 4"/>
          <p:cNvSpPr>
            <a:spLocks noChangeArrowheads="1"/>
          </p:cNvSpPr>
          <p:nvPr/>
        </p:nvSpPr>
        <p:spPr bwMode="auto">
          <a:xfrm>
            <a:off x="647700" y="3624263"/>
            <a:ext cx="7621588" cy="779462"/>
          </a:xfrm>
          <a:prstGeom prst="rect">
            <a:avLst/>
          </a:prstGeom>
          <a:noFill/>
          <a:ln w="9525">
            <a:noFill/>
            <a:miter lim="800000"/>
            <a:headEnd/>
            <a:tailEnd/>
          </a:ln>
          <a:effectLst/>
        </p:spPr>
        <p:txBody>
          <a:bodyPr wrap="none">
            <a:spAutoFit/>
          </a:bodyPr>
          <a:lstStyle/>
          <a:p>
            <a:pPr algn="l"/>
            <a:r>
              <a:rPr lang="zh-CN" altLang="en-US" sz="1800" b="1" i="1">
                <a:solidFill>
                  <a:srgbClr val="0000FF"/>
                </a:solidFill>
                <a:ea typeface="Arial Unicode MS" pitchFamily="34" charset="-122"/>
                <a:cs typeface="Arial Unicode MS" pitchFamily="34" charset="-122"/>
              </a:rPr>
              <a:t>基类名表 </a:t>
            </a:r>
            <a:r>
              <a:rPr lang="zh-CN" altLang="en-US" sz="1800" b="1">
                <a:ea typeface="Arial Unicode MS" pitchFamily="34" charset="-122"/>
                <a:cs typeface="Arial Unicode MS" pitchFamily="34" charset="-122"/>
              </a:rPr>
              <a:t> 构成</a:t>
            </a:r>
          </a:p>
          <a:p>
            <a:pPr algn="l">
              <a:spcBef>
                <a:spcPct val="50000"/>
              </a:spcBef>
              <a:buClr>
                <a:schemeClr val="accent2"/>
              </a:buClr>
              <a:buFont typeface="Wingdings" pitchFamily="2" charset="2"/>
              <a:buNone/>
            </a:pPr>
            <a:r>
              <a:rPr lang="zh-CN" altLang="en-US" sz="1800" b="1">
                <a:ea typeface="Arial Unicode MS" pitchFamily="34" charset="-122"/>
                <a:cs typeface="Arial Unicode MS" pitchFamily="34" charset="-122"/>
              </a:rPr>
              <a:t>	</a:t>
            </a:r>
            <a:r>
              <a:rPr lang="zh-CN" altLang="en-US" sz="1800" b="1" i="1">
                <a:ea typeface="Arial Unicode MS" pitchFamily="34" charset="-122"/>
                <a:cs typeface="Arial Unicode MS" pitchFamily="34" charset="-122"/>
              </a:rPr>
              <a:t>访问控制  基类名</a:t>
            </a:r>
            <a:r>
              <a:rPr lang="en-US" altLang="zh-CN" sz="1800" b="1" i="1" baseline="-30000">
                <a:ea typeface="Arial Unicode MS" pitchFamily="34" charset="-122"/>
                <a:cs typeface="Arial Unicode MS" pitchFamily="34" charset="-122"/>
              </a:rPr>
              <a:t>1</a:t>
            </a:r>
            <a:r>
              <a:rPr lang="zh-CN" altLang="en-US" sz="1800" b="1">
                <a:ea typeface="Arial Unicode MS" pitchFamily="34" charset="-122"/>
                <a:cs typeface="Arial Unicode MS" pitchFamily="34" charset="-122"/>
              </a:rPr>
              <a:t>， </a:t>
            </a:r>
            <a:r>
              <a:rPr lang="zh-CN" altLang="en-US" sz="1800" b="1" i="1">
                <a:ea typeface="Arial Unicode MS" pitchFamily="34" charset="-122"/>
                <a:cs typeface="Arial Unicode MS" pitchFamily="34" charset="-122"/>
              </a:rPr>
              <a:t>访问控制  基类名</a:t>
            </a:r>
            <a:r>
              <a:rPr lang="en-US" altLang="zh-CN" sz="1800" b="1" i="1" baseline="-30000">
                <a:ea typeface="Arial Unicode MS" pitchFamily="34" charset="-122"/>
                <a:cs typeface="Arial Unicode MS" pitchFamily="34" charset="-122"/>
              </a:rPr>
              <a:t>2</a:t>
            </a:r>
            <a:r>
              <a:rPr lang="en-US" altLang="zh-CN" sz="1800" b="1">
                <a:ea typeface="Arial Unicode MS" pitchFamily="34" charset="-122"/>
                <a:cs typeface="Arial Unicode MS" pitchFamily="34" charset="-122"/>
              </a:rPr>
              <a:t> </a:t>
            </a:r>
            <a:r>
              <a:rPr lang="zh-CN" altLang="en-US" sz="1800" b="1">
                <a:ea typeface="Arial Unicode MS" pitchFamily="34" charset="-122"/>
                <a:cs typeface="Arial Unicode MS" pitchFamily="34" charset="-122"/>
              </a:rPr>
              <a:t>，</a:t>
            </a:r>
            <a:r>
              <a:rPr lang="en-US" altLang="zh-CN" sz="1800" b="1">
                <a:ea typeface="Arial Unicode MS" pitchFamily="34" charset="-122"/>
                <a:cs typeface="Arial Unicode MS" pitchFamily="34" charset="-122"/>
              </a:rPr>
              <a:t>… </a:t>
            </a:r>
            <a:r>
              <a:rPr lang="zh-CN" altLang="en-US" sz="1800" b="1">
                <a:ea typeface="Arial Unicode MS" pitchFamily="34" charset="-122"/>
                <a:cs typeface="Arial Unicode MS" pitchFamily="34" charset="-122"/>
              </a:rPr>
              <a:t>， </a:t>
            </a:r>
            <a:r>
              <a:rPr lang="zh-CN" altLang="en-US" sz="1800" b="1" i="1">
                <a:ea typeface="Arial Unicode MS" pitchFamily="34" charset="-122"/>
                <a:cs typeface="Arial Unicode MS" pitchFamily="34" charset="-122"/>
              </a:rPr>
              <a:t>访问控制  基类名</a:t>
            </a:r>
            <a:r>
              <a:rPr lang="en-US" altLang="zh-CN" sz="1800" b="1" i="1" baseline="-30000">
                <a:ea typeface="Arial Unicode MS" pitchFamily="34" charset="-122"/>
                <a:cs typeface="Arial Unicode MS" pitchFamily="34" charset="-122"/>
              </a:rPr>
              <a:t>n</a:t>
            </a:r>
            <a:endParaRPr lang="en-US" altLang="zh-CN" sz="1800" b="1" i="1">
              <a:ea typeface="Arial Unicode MS" pitchFamily="34" charset="-122"/>
              <a:cs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33508"/>
                                        </p:tgtEl>
                                        <p:attrNameLst>
                                          <p:attrName>style.visibility</p:attrName>
                                        </p:attrNameLst>
                                      </p:cBhvr>
                                      <p:to>
                                        <p:strVal val="visible"/>
                                      </p:to>
                                    </p:set>
                                    <p:animEffect transition="in" filter="checkerboard(across)">
                                      <p:cBhvr>
                                        <p:cTn id="7" dur="500"/>
                                        <p:tgtEl>
                                          <p:spTgt spid="533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508"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Text Box 2"/>
          <p:cNvSpPr txBox="1">
            <a:spLocks noChangeArrowheads="1"/>
          </p:cNvSpPr>
          <p:nvPr/>
        </p:nvSpPr>
        <p:spPr bwMode="auto">
          <a:xfrm>
            <a:off x="609600" y="152400"/>
            <a:ext cx="8001000" cy="6286336"/>
          </a:xfrm>
          <a:prstGeom prst="rect">
            <a:avLst/>
          </a:prstGeom>
          <a:noFill/>
          <a:ln w="9525">
            <a:noFill/>
            <a:miter lim="800000"/>
            <a:headEnd/>
            <a:tailEnd/>
          </a:ln>
          <a:effectLst/>
        </p:spPr>
        <p:txBody>
          <a:bodyPr>
            <a:spAutoFit/>
          </a:bodyPr>
          <a:lstStyle/>
          <a:p>
            <a:pPr algn="l">
              <a:lnSpc>
                <a:spcPct val="115000"/>
              </a:lnSpc>
              <a:buClr>
                <a:schemeClr val="accent2"/>
              </a:buClr>
              <a:buFont typeface="Wingdings" pitchFamily="2" charset="2"/>
              <a:buNone/>
            </a:pPr>
            <a:r>
              <a:rPr lang="en-US" altLang="zh-CN" sz="1400" dirty="0"/>
              <a:t>#include&lt;</a:t>
            </a:r>
            <a:r>
              <a:rPr lang="en-US" altLang="zh-CN" sz="1400" dirty="0" err="1"/>
              <a:t>iostream</a:t>
            </a:r>
            <a:r>
              <a:rPr lang="en-US" altLang="zh-CN" sz="1400" dirty="0"/>
              <a:t>&gt;</a:t>
            </a:r>
          </a:p>
          <a:p>
            <a:pPr algn="l">
              <a:lnSpc>
                <a:spcPct val="115000"/>
              </a:lnSpc>
              <a:buClr>
                <a:schemeClr val="accent2"/>
              </a:buClr>
              <a:buFont typeface="Wingdings" pitchFamily="2" charset="2"/>
              <a:buNone/>
            </a:pPr>
            <a:r>
              <a:rPr lang="en-US" altLang="zh-CN" sz="1400" dirty="0"/>
              <a:t>using namespace </a:t>
            </a:r>
            <a:r>
              <a:rPr lang="en-US" altLang="zh-CN" sz="1400" dirty="0" err="1"/>
              <a:t>std</a:t>
            </a:r>
            <a:r>
              <a:rPr lang="en-US" altLang="zh-CN" sz="1400" dirty="0"/>
              <a:t> ;</a:t>
            </a:r>
          </a:p>
          <a:p>
            <a:pPr algn="l">
              <a:lnSpc>
                <a:spcPct val="115000"/>
              </a:lnSpc>
              <a:buClr>
                <a:schemeClr val="accent2"/>
              </a:buClr>
              <a:buFont typeface="Wingdings" pitchFamily="2" charset="2"/>
              <a:buNone/>
            </a:pPr>
            <a:r>
              <a:rPr lang="en-US" altLang="zh-CN" sz="1400" dirty="0"/>
              <a:t>class  </a:t>
            </a:r>
            <a:r>
              <a:rPr lang="en-US" altLang="zh-CN" sz="1400" dirty="0" err="1"/>
              <a:t>parent_class</a:t>
            </a:r>
            <a:endParaRPr lang="en-US" altLang="zh-CN" sz="1400" dirty="0"/>
          </a:p>
          <a:p>
            <a:pPr algn="l">
              <a:lnSpc>
                <a:spcPct val="115000"/>
              </a:lnSpc>
              <a:buClr>
                <a:schemeClr val="accent2"/>
              </a:buClr>
              <a:buFont typeface="Wingdings" pitchFamily="2" charset="2"/>
              <a:buNone/>
            </a:pPr>
            <a:r>
              <a:rPr lang="en-US" altLang="zh-CN" sz="1400" dirty="0"/>
              <a:t>{     </a:t>
            </a:r>
            <a:r>
              <a:rPr lang="en-US" altLang="zh-CN" sz="1400" dirty="0" err="1"/>
              <a:t>int</a:t>
            </a:r>
            <a:r>
              <a:rPr lang="en-US" altLang="zh-CN" sz="1400" dirty="0"/>
              <a:t>  data1 , data2 ;</a:t>
            </a:r>
          </a:p>
          <a:p>
            <a:pPr algn="l">
              <a:lnSpc>
                <a:spcPct val="115000"/>
              </a:lnSpc>
              <a:buClr>
                <a:schemeClr val="accent2"/>
              </a:buClr>
              <a:buFont typeface="Wingdings" pitchFamily="2" charset="2"/>
              <a:buNone/>
            </a:pPr>
            <a:r>
              <a:rPr lang="en-US" altLang="zh-CN" sz="1400" dirty="0"/>
              <a:t>   public :</a:t>
            </a:r>
          </a:p>
          <a:p>
            <a:pPr algn="l">
              <a:lnSpc>
                <a:spcPct val="115000"/>
              </a:lnSpc>
              <a:buClr>
                <a:schemeClr val="accent2"/>
              </a:buClr>
              <a:buFont typeface="Wingdings" pitchFamily="2" charset="2"/>
              <a:buNone/>
            </a:pPr>
            <a:r>
              <a:rPr lang="en-US" altLang="zh-CN" sz="1400" dirty="0"/>
              <a:t>       </a:t>
            </a:r>
            <a:r>
              <a:rPr lang="en-US" altLang="zh-CN" sz="1400" dirty="0" err="1"/>
              <a:t>parent_class</a:t>
            </a:r>
            <a:r>
              <a:rPr lang="en-US" altLang="zh-CN" sz="1400" dirty="0"/>
              <a:t> ( </a:t>
            </a:r>
            <a:r>
              <a:rPr lang="en-US" altLang="zh-CN" sz="1400" dirty="0" err="1"/>
              <a:t>int</a:t>
            </a:r>
            <a:r>
              <a:rPr lang="en-US" altLang="zh-CN" sz="1400" dirty="0"/>
              <a:t>  p1 , </a:t>
            </a:r>
            <a:r>
              <a:rPr lang="en-US" altLang="zh-CN" sz="1400" dirty="0" err="1"/>
              <a:t>int</a:t>
            </a:r>
            <a:r>
              <a:rPr lang="en-US" altLang="zh-CN" sz="1400" dirty="0"/>
              <a:t>  p2 ) { data1 = p1; data2 = p2; }</a:t>
            </a:r>
          </a:p>
          <a:p>
            <a:pPr algn="l">
              <a:lnSpc>
                <a:spcPct val="115000"/>
              </a:lnSpc>
              <a:buClr>
                <a:schemeClr val="accent2"/>
              </a:buClr>
              <a:buFont typeface="Wingdings" pitchFamily="2" charset="2"/>
              <a:buNone/>
            </a:pPr>
            <a:r>
              <a:rPr lang="en-US" altLang="zh-CN" sz="1400" dirty="0"/>
              <a:t>       </a:t>
            </a:r>
            <a:r>
              <a:rPr lang="en-US" altLang="zh-CN" sz="1400" dirty="0" err="1"/>
              <a:t>int</a:t>
            </a:r>
            <a:r>
              <a:rPr lang="en-US" altLang="zh-CN" sz="1400" dirty="0"/>
              <a:t>  inc1 () { return  ++ data1; }</a:t>
            </a:r>
          </a:p>
          <a:p>
            <a:pPr algn="l">
              <a:lnSpc>
                <a:spcPct val="115000"/>
              </a:lnSpc>
              <a:buClr>
                <a:schemeClr val="accent2"/>
              </a:buClr>
              <a:buFont typeface="Wingdings" pitchFamily="2" charset="2"/>
              <a:buNone/>
            </a:pPr>
            <a:r>
              <a:rPr lang="en-US" altLang="zh-CN" sz="1400" dirty="0"/>
              <a:t>       </a:t>
            </a:r>
            <a:r>
              <a:rPr lang="en-US" altLang="zh-CN" sz="1400" dirty="0" err="1"/>
              <a:t>int</a:t>
            </a:r>
            <a:r>
              <a:rPr lang="en-US" altLang="zh-CN" sz="1400" dirty="0"/>
              <a:t>  inc2 () { return  ++ data2 ; }</a:t>
            </a:r>
          </a:p>
          <a:p>
            <a:pPr algn="l">
              <a:lnSpc>
                <a:spcPct val="115000"/>
              </a:lnSpc>
              <a:buClr>
                <a:schemeClr val="accent2"/>
              </a:buClr>
              <a:buFont typeface="Wingdings" pitchFamily="2" charset="2"/>
              <a:buNone/>
            </a:pPr>
            <a:r>
              <a:rPr lang="en-US" altLang="zh-CN" sz="1400" dirty="0"/>
              <a:t>       void  display  ()  {</a:t>
            </a:r>
            <a:r>
              <a:rPr lang="en-US" altLang="zh-CN" sz="1400" dirty="0" err="1"/>
              <a:t>cout</a:t>
            </a:r>
            <a:r>
              <a:rPr lang="en-US" altLang="zh-CN" sz="1400" dirty="0"/>
              <a:t> &lt;&lt; "data1=" &lt;&lt; data1 &lt;&lt; " , data2=" &lt;&lt; data2 &lt;&lt; </a:t>
            </a:r>
            <a:r>
              <a:rPr lang="en-US" altLang="zh-CN" sz="1400" dirty="0" err="1"/>
              <a:t>endl</a:t>
            </a:r>
            <a:r>
              <a:rPr lang="en-US" altLang="zh-CN" sz="1400" dirty="0"/>
              <a:t> ; }</a:t>
            </a:r>
          </a:p>
          <a:p>
            <a:pPr algn="l">
              <a:lnSpc>
                <a:spcPct val="115000"/>
              </a:lnSpc>
              <a:buClr>
                <a:schemeClr val="accent2"/>
              </a:buClr>
              <a:buFont typeface="Wingdings" pitchFamily="2" charset="2"/>
              <a:buNone/>
            </a:pPr>
            <a:r>
              <a:rPr lang="en-US" altLang="zh-CN" sz="1400" dirty="0"/>
              <a:t>};</a:t>
            </a:r>
          </a:p>
          <a:p>
            <a:pPr algn="l">
              <a:lnSpc>
                <a:spcPct val="115000"/>
              </a:lnSpc>
              <a:buClr>
                <a:schemeClr val="accent2"/>
              </a:buClr>
              <a:buFont typeface="Wingdings" pitchFamily="2" charset="2"/>
              <a:buNone/>
            </a:pPr>
            <a:r>
              <a:rPr lang="en-US" altLang="zh-CN" sz="1400" b="1" dirty="0"/>
              <a:t>class  </a:t>
            </a:r>
            <a:r>
              <a:rPr lang="en-US" altLang="zh-CN" sz="1400" b="1" dirty="0" err="1"/>
              <a:t>derived_class</a:t>
            </a:r>
            <a:r>
              <a:rPr lang="en-US" altLang="zh-CN" sz="1400" b="1" dirty="0"/>
              <a:t> : private  </a:t>
            </a:r>
            <a:r>
              <a:rPr lang="en-US" altLang="zh-CN" sz="1400" b="1" dirty="0" err="1"/>
              <a:t>parent_class</a:t>
            </a:r>
            <a:endParaRPr lang="en-US" altLang="zh-CN" sz="1400" b="1" dirty="0"/>
          </a:p>
          <a:p>
            <a:pPr algn="l">
              <a:lnSpc>
                <a:spcPct val="115000"/>
              </a:lnSpc>
              <a:buClr>
                <a:schemeClr val="accent2"/>
              </a:buClr>
              <a:buFont typeface="Wingdings" pitchFamily="2" charset="2"/>
              <a:buNone/>
            </a:pPr>
            <a:r>
              <a:rPr lang="en-US" altLang="zh-CN" sz="1400" b="1" dirty="0"/>
              <a:t>{     </a:t>
            </a:r>
            <a:r>
              <a:rPr lang="en-US" altLang="zh-CN" sz="1400" b="1" dirty="0" err="1"/>
              <a:t>int</a:t>
            </a:r>
            <a:r>
              <a:rPr lang="en-US" altLang="zh-CN" sz="1400" b="1" dirty="0"/>
              <a:t>  data3 ;</a:t>
            </a:r>
          </a:p>
          <a:p>
            <a:pPr algn="l">
              <a:lnSpc>
                <a:spcPct val="115000"/>
              </a:lnSpc>
              <a:buClr>
                <a:schemeClr val="accent2"/>
              </a:buClr>
              <a:buFont typeface="Wingdings" pitchFamily="2" charset="2"/>
              <a:buNone/>
            </a:pPr>
            <a:r>
              <a:rPr lang="en-US" altLang="zh-CN" sz="1400" b="1" dirty="0"/>
              <a:t>       </a:t>
            </a:r>
            <a:r>
              <a:rPr lang="en-US" altLang="zh-CN" sz="1400" b="1" dirty="0" err="1"/>
              <a:t>parent_class</a:t>
            </a:r>
            <a:r>
              <a:rPr lang="en-US" altLang="zh-CN" sz="1400" b="1" dirty="0"/>
              <a:t>  data4 ;</a:t>
            </a:r>
          </a:p>
          <a:p>
            <a:pPr algn="l">
              <a:lnSpc>
                <a:spcPct val="115000"/>
              </a:lnSpc>
              <a:buClr>
                <a:schemeClr val="accent2"/>
              </a:buClr>
              <a:buFont typeface="Wingdings" pitchFamily="2" charset="2"/>
              <a:buNone/>
            </a:pPr>
            <a:r>
              <a:rPr lang="en-US" altLang="zh-CN" sz="1400" b="1" dirty="0"/>
              <a:t>   public:</a:t>
            </a:r>
          </a:p>
          <a:p>
            <a:pPr algn="l">
              <a:lnSpc>
                <a:spcPct val="115000"/>
              </a:lnSpc>
              <a:buClr>
                <a:schemeClr val="accent2"/>
              </a:buClr>
              <a:buFont typeface="Wingdings" pitchFamily="2" charset="2"/>
              <a:buNone/>
            </a:pPr>
            <a:r>
              <a:rPr lang="en-US" altLang="zh-CN" sz="1400" b="1" dirty="0"/>
              <a:t>       </a:t>
            </a:r>
            <a:r>
              <a:rPr lang="en-US" altLang="zh-CN" sz="1400" b="1" dirty="0" err="1"/>
              <a:t>derived_class</a:t>
            </a:r>
            <a:r>
              <a:rPr lang="en-US" altLang="zh-CN" sz="1400" b="1" dirty="0"/>
              <a:t> ( </a:t>
            </a:r>
            <a:r>
              <a:rPr lang="en-US" altLang="zh-CN" sz="1400" b="1" dirty="0" err="1"/>
              <a:t>int</a:t>
            </a:r>
            <a:r>
              <a:rPr lang="en-US" altLang="zh-CN" sz="1400" b="1" dirty="0"/>
              <a:t>  p1 , </a:t>
            </a:r>
            <a:r>
              <a:rPr lang="en-US" altLang="zh-CN" sz="1400" b="1" dirty="0" err="1"/>
              <a:t>int</a:t>
            </a:r>
            <a:r>
              <a:rPr lang="en-US" altLang="zh-CN" sz="1400" b="1" dirty="0"/>
              <a:t>  p2 , </a:t>
            </a:r>
            <a:r>
              <a:rPr lang="en-US" altLang="zh-CN" sz="1400" b="1" dirty="0" err="1"/>
              <a:t>int</a:t>
            </a:r>
            <a:r>
              <a:rPr lang="en-US" altLang="zh-CN" sz="1400" b="1" dirty="0"/>
              <a:t>  p3 , </a:t>
            </a:r>
            <a:r>
              <a:rPr lang="en-US" altLang="zh-CN" sz="1400" b="1" dirty="0" err="1"/>
              <a:t>int</a:t>
            </a:r>
            <a:r>
              <a:rPr lang="en-US" altLang="zh-CN" sz="1400" b="1" dirty="0"/>
              <a:t>  p4 , </a:t>
            </a:r>
            <a:r>
              <a:rPr lang="en-US" altLang="zh-CN" sz="1400" b="1" dirty="0" err="1"/>
              <a:t>int</a:t>
            </a:r>
            <a:r>
              <a:rPr lang="en-US" altLang="zh-CN" sz="1400" b="1" dirty="0"/>
              <a:t>  p5 ): </a:t>
            </a:r>
            <a:r>
              <a:rPr lang="en-US" altLang="zh-CN" sz="1400" b="1" dirty="0" err="1"/>
              <a:t>parent_class</a:t>
            </a:r>
            <a:r>
              <a:rPr lang="en-US" altLang="zh-CN" sz="1400" b="1" dirty="0"/>
              <a:t> ( p1 , p2 ) , data4 ( p3 , p4 )</a:t>
            </a:r>
          </a:p>
          <a:p>
            <a:pPr algn="l">
              <a:lnSpc>
                <a:spcPct val="115000"/>
              </a:lnSpc>
              <a:buClr>
                <a:schemeClr val="accent2"/>
              </a:buClr>
              <a:buFont typeface="Wingdings" pitchFamily="2" charset="2"/>
              <a:buNone/>
            </a:pPr>
            <a:r>
              <a:rPr lang="en-US" altLang="zh-CN" sz="1400" b="1" dirty="0"/>
              <a:t>           { data3 = p5 ; }</a:t>
            </a:r>
          </a:p>
          <a:p>
            <a:pPr algn="l">
              <a:lnSpc>
                <a:spcPct val="115000"/>
              </a:lnSpc>
              <a:buClr>
                <a:schemeClr val="accent2"/>
              </a:buClr>
              <a:buFont typeface="Wingdings" pitchFamily="2" charset="2"/>
              <a:buNone/>
            </a:pPr>
            <a:r>
              <a:rPr lang="en-US" altLang="zh-CN" sz="1400" b="1" dirty="0"/>
              <a:t>       </a:t>
            </a:r>
            <a:r>
              <a:rPr lang="en-US" altLang="zh-CN" sz="1400" b="1" dirty="0" err="1"/>
              <a:t>int</a:t>
            </a:r>
            <a:r>
              <a:rPr lang="en-US" altLang="zh-CN" sz="1400" b="1" dirty="0"/>
              <a:t>  inc1 ( ) { return  </a:t>
            </a:r>
            <a:r>
              <a:rPr lang="en-US" altLang="zh-CN" sz="1400" b="1" dirty="0" err="1"/>
              <a:t>parent_class</a:t>
            </a:r>
            <a:r>
              <a:rPr lang="en-US" altLang="zh-CN" sz="1400" b="1" dirty="0"/>
              <a:t> :: inc1 ( ) ; }</a:t>
            </a:r>
          </a:p>
          <a:p>
            <a:pPr algn="l">
              <a:lnSpc>
                <a:spcPct val="115000"/>
              </a:lnSpc>
              <a:buClr>
                <a:schemeClr val="accent2"/>
              </a:buClr>
              <a:buFont typeface="Wingdings" pitchFamily="2" charset="2"/>
              <a:buNone/>
            </a:pPr>
            <a:r>
              <a:rPr lang="en-US" altLang="zh-CN" sz="1400" b="1" dirty="0"/>
              <a:t>       </a:t>
            </a:r>
            <a:r>
              <a:rPr lang="en-US" altLang="zh-CN" sz="1400" b="1" dirty="0" err="1"/>
              <a:t>int</a:t>
            </a:r>
            <a:r>
              <a:rPr lang="en-US" altLang="zh-CN" sz="1400" b="1" dirty="0"/>
              <a:t>  inc3 ( ) { return  ++ data3 ; }</a:t>
            </a:r>
          </a:p>
          <a:p>
            <a:pPr algn="l">
              <a:lnSpc>
                <a:spcPct val="115000"/>
              </a:lnSpc>
              <a:buClr>
                <a:schemeClr val="accent2"/>
              </a:buClr>
              <a:buFont typeface="Wingdings" pitchFamily="2" charset="2"/>
              <a:buNone/>
            </a:pPr>
            <a:r>
              <a:rPr lang="en-US" altLang="zh-CN" sz="1400" b="1" dirty="0"/>
              <a:t>       void  display ( )</a:t>
            </a:r>
          </a:p>
          <a:p>
            <a:pPr algn="l">
              <a:lnSpc>
                <a:spcPct val="115000"/>
              </a:lnSpc>
              <a:buClr>
                <a:schemeClr val="accent2"/>
              </a:buClr>
              <a:buFont typeface="Wingdings" pitchFamily="2" charset="2"/>
              <a:buNone/>
            </a:pPr>
            <a:r>
              <a:rPr lang="en-US" altLang="zh-CN" sz="1400" b="1" dirty="0"/>
              <a:t>          { </a:t>
            </a:r>
            <a:r>
              <a:rPr lang="en-US" altLang="zh-CN" sz="1400" b="1" dirty="0" err="1"/>
              <a:t>parent_class</a:t>
            </a:r>
            <a:r>
              <a:rPr lang="en-US" altLang="zh-CN" sz="1400" b="1" dirty="0"/>
              <a:t> :: display ( ) ;   data4.display ( ) ;</a:t>
            </a:r>
          </a:p>
          <a:p>
            <a:pPr algn="l">
              <a:lnSpc>
                <a:spcPct val="115000"/>
              </a:lnSpc>
              <a:buClr>
                <a:schemeClr val="accent2"/>
              </a:buClr>
              <a:buFont typeface="Wingdings" pitchFamily="2" charset="2"/>
              <a:buNone/>
            </a:pPr>
            <a:r>
              <a:rPr lang="en-US" altLang="zh-CN" sz="1400" b="1" dirty="0"/>
              <a:t>             </a:t>
            </a:r>
            <a:r>
              <a:rPr lang="en-US" altLang="zh-CN" sz="1400" b="1" dirty="0" err="1"/>
              <a:t>cout</a:t>
            </a:r>
            <a:r>
              <a:rPr lang="en-US" altLang="zh-CN" sz="1400" b="1" dirty="0"/>
              <a:t> &lt;&lt; "data3=" &lt;&lt; data3 &lt;&lt; </a:t>
            </a:r>
            <a:r>
              <a:rPr lang="en-US" altLang="zh-CN" sz="1400" b="1" dirty="0" err="1"/>
              <a:t>endl</a:t>
            </a:r>
            <a:r>
              <a:rPr lang="en-US" altLang="zh-CN" sz="1400" b="1" dirty="0"/>
              <a:t> ;</a:t>
            </a:r>
          </a:p>
          <a:p>
            <a:pPr algn="l">
              <a:lnSpc>
                <a:spcPct val="115000"/>
              </a:lnSpc>
              <a:buClr>
                <a:schemeClr val="accent2"/>
              </a:buClr>
              <a:buFont typeface="Wingdings" pitchFamily="2" charset="2"/>
              <a:buNone/>
            </a:pPr>
            <a:r>
              <a:rPr lang="en-US" altLang="zh-CN" sz="1400" b="1" dirty="0"/>
              <a:t>          }</a:t>
            </a:r>
          </a:p>
          <a:p>
            <a:pPr algn="l">
              <a:lnSpc>
                <a:spcPct val="115000"/>
              </a:lnSpc>
              <a:buClr>
                <a:schemeClr val="accent2"/>
              </a:buClr>
              <a:buFont typeface="Wingdings" pitchFamily="2" charset="2"/>
              <a:buNone/>
            </a:pPr>
            <a:r>
              <a:rPr lang="en-US" altLang="zh-CN" sz="1400" b="1" dirty="0"/>
              <a:t>} ;</a:t>
            </a:r>
          </a:p>
          <a:p>
            <a:pPr algn="l">
              <a:lnSpc>
                <a:spcPct val="115000"/>
              </a:lnSpc>
              <a:buClr>
                <a:schemeClr val="accent2"/>
              </a:buClr>
              <a:buFont typeface="Wingdings" pitchFamily="2" charset="2"/>
              <a:buNone/>
            </a:pPr>
            <a:r>
              <a:rPr lang="en-US" altLang="zh-CN" sz="1400" dirty="0" err="1"/>
              <a:t>int</a:t>
            </a:r>
            <a:r>
              <a:rPr lang="en-US" altLang="zh-CN" sz="1400" dirty="0"/>
              <a:t> main ( )</a:t>
            </a:r>
          </a:p>
          <a:p>
            <a:pPr algn="l">
              <a:lnSpc>
                <a:spcPct val="115000"/>
              </a:lnSpc>
              <a:buClr>
                <a:schemeClr val="accent2"/>
              </a:buClr>
              <a:buFont typeface="Wingdings" pitchFamily="2" charset="2"/>
              <a:buNone/>
            </a:pPr>
            <a:r>
              <a:rPr lang="en-US" altLang="zh-CN" sz="1400" dirty="0"/>
              <a:t>{ </a:t>
            </a:r>
            <a:r>
              <a:rPr lang="en-US" altLang="zh-CN" sz="1400" dirty="0" err="1"/>
              <a:t>derived_class</a:t>
            </a:r>
            <a:r>
              <a:rPr lang="en-US" altLang="zh-CN" sz="1400" dirty="0"/>
              <a:t>  d1 ( 17 , 18 , 1 , 2 , -5 ) ;   d1 . inc1 ( ) ;     d1 . display ( ) ;  }</a:t>
            </a:r>
          </a:p>
        </p:txBody>
      </p:sp>
      <p:sp>
        <p:nvSpPr>
          <p:cNvPr id="584708" name="Rectangle 4"/>
          <p:cNvSpPr>
            <a:spLocks noChangeArrowheads="1"/>
          </p:cNvSpPr>
          <p:nvPr/>
        </p:nvSpPr>
        <p:spPr bwMode="auto">
          <a:xfrm>
            <a:off x="495300" y="1530350"/>
            <a:ext cx="8305800" cy="4314825"/>
          </a:xfrm>
          <a:prstGeom prst="rect">
            <a:avLst/>
          </a:prstGeom>
          <a:solidFill>
            <a:srgbClr val="FFD8B1"/>
          </a:solidFill>
          <a:ln w="9525">
            <a:noFill/>
            <a:miter lim="800000"/>
            <a:headEnd/>
            <a:tailEnd/>
          </a:ln>
          <a:effectLst>
            <a:prstShdw prst="shdw17" dist="71842" dir="2700000">
              <a:srgbClr val="FFD8B1">
                <a:gamma/>
                <a:shade val="60000"/>
                <a:invGamma/>
              </a:srgbClr>
            </a:prstShdw>
          </a:effectLst>
        </p:spPr>
        <p:txBody>
          <a:bodyPr>
            <a:spAutoFit/>
          </a:bodyPr>
          <a:lstStyle/>
          <a:p>
            <a:pPr algn="l">
              <a:lnSpc>
                <a:spcPct val="110000"/>
              </a:lnSpc>
              <a:buClr>
                <a:schemeClr val="accent2"/>
              </a:buClr>
              <a:buFont typeface="Wingdings" pitchFamily="2" charset="2"/>
              <a:buNone/>
            </a:pPr>
            <a:r>
              <a:rPr lang="en-US" altLang="zh-CN" sz="1800"/>
              <a:t>class  derived_class : private  parent_class</a:t>
            </a:r>
          </a:p>
          <a:p>
            <a:pPr algn="l">
              <a:lnSpc>
                <a:spcPct val="110000"/>
              </a:lnSpc>
              <a:buClr>
                <a:schemeClr val="accent2"/>
              </a:buClr>
              <a:buFont typeface="Wingdings" pitchFamily="2" charset="2"/>
              <a:buNone/>
            </a:pPr>
            <a:r>
              <a:rPr lang="en-US" altLang="zh-CN" sz="1800"/>
              <a:t>{     int  data3 ;</a:t>
            </a:r>
          </a:p>
          <a:p>
            <a:pPr algn="l">
              <a:lnSpc>
                <a:spcPct val="110000"/>
              </a:lnSpc>
              <a:buClr>
                <a:schemeClr val="accent2"/>
              </a:buClr>
              <a:buFont typeface="Wingdings" pitchFamily="2" charset="2"/>
              <a:buNone/>
            </a:pPr>
            <a:r>
              <a:rPr lang="en-US" altLang="zh-CN" sz="1800"/>
              <a:t>       </a:t>
            </a:r>
            <a:r>
              <a:rPr lang="en-US" altLang="zh-CN" sz="1800" b="1">
                <a:solidFill>
                  <a:srgbClr val="0000FF"/>
                </a:solidFill>
              </a:rPr>
              <a:t>parent_class  data4</a:t>
            </a:r>
            <a:r>
              <a:rPr lang="en-US" altLang="zh-CN" sz="1800"/>
              <a:t> ;</a:t>
            </a:r>
          </a:p>
          <a:p>
            <a:pPr algn="l">
              <a:lnSpc>
                <a:spcPct val="110000"/>
              </a:lnSpc>
              <a:buClr>
                <a:schemeClr val="accent2"/>
              </a:buClr>
              <a:buFont typeface="Wingdings" pitchFamily="2" charset="2"/>
              <a:buNone/>
            </a:pPr>
            <a:r>
              <a:rPr lang="en-US" altLang="zh-CN" sz="1800"/>
              <a:t>   public:</a:t>
            </a:r>
          </a:p>
          <a:p>
            <a:pPr algn="l">
              <a:lnSpc>
                <a:spcPct val="110000"/>
              </a:lnSpc>
              <a:buClr>
                <a:schemeClr val="accent2"/>
              </a:buClr>
              <a:buFont typeface="Wingdings" pitchFamily="2" charset="2"/>
              <a:buNone/>
            </a:pPr>
            <a:r>
              <a:rPr lang="en-US" altLang="zh-CN" sz="1800"/>
              <a:t>       derived_class ( int  p1 , int  p2 , int  p3 , int  p4 , int  p5 )</a:t>
            </a:r>
          </a:p>
          <a:p>
            <a:pPr algn="l">
              <a:lnSpc>
                <a:spcPct val="110000"/>
              </a:lnSpc>
              <a:buClr>
                <a:schemeClr val="accent2"/>
              </a:buClr>
              <a:buFont typeface="Wingdings" pitchFamily="2" charset="2"/>
              <a:buNone/>
            </a:pPr>
            <a:r>
              <a:rPr lang="en-US" altLang="zh-CN" sz="1800"/>
              <a:t>	: parent_class ( p1 , p2 ) , data4 ( p3 , p4 )</a:t>
            </a:r>
          </a:p>
          <a:p>
            <a:pPr algn="l">
              <a:lnSpc>
                <a:spcPct val="110000"/>
              </a:lnSpc>
              <a:buClr>
                <a:schemeClr val="accent2"/>
              </a:buClr>
              <a:buFont typeface="Wingdings" pitchFamily="2" charset="2"/>
              <a:buNone/>
            </a:pPr>
            <a:r>
              <a:rPr lang="en-US" altLang="zh-CN" sz="1800"/>
              <a:t>          { data3 = p5 ; }</a:t>
            </a:r>
          </a:p>
          <a:p>
            <a:pPr algn="l">
              <a:lnSpc>
                <a:spcPct val="110000"/>
              </a:lnSpc>
              <a:buClr>
                <a:schemeClr val="accent2"/>
              </a:buClr>
              <a:buFont typeface="Wingdings" pitchFamily="2" charset="2"/>
              <a:buNone/>
            </a:pPr>
            <a:r>
              <a:rPr lang="en-US" altLang="zh-CN" sz="1800"/>
              <a:t>       int  inc1 ( ) { return  parent_class :: inc1 ( ) ; }</a:t>
            </a:r>
          </a:p>
          <a:p>
            <a:pPr algn="l">
              <a:lnSpc>
                <a:spcPct val="110000"/>
              </a:lnSpc>
              <a:buClr>
                <a:schemeClr val="accent2"/>
              </a:buClr>
              <a:buFont typeface="Wingdings" pitchFamily="2" charset="2"/>
              <a:buNone/>
            </a:pPr>
            <a:r>
              <a:rPr lang="en-US" altLang="zh-CN" sz="1800"/>
              <a:t>       int  inc3 ( ) { return  ++ data3 ; }</a:t>
            </a:r>
          </a:p>
          <a:p>
            <a:pPr algn="l">
              <a:lnSpc>
                <a:spcPct val="110000"/>
              </a:lnSpc>
              <a:buClr>
                <a:schemeClr val="accent2"/>
              </a:buClr>
              <a:buFont typeface="Wingdings" pitchFamily="2" charset="2"/>
              <a:buNone/>
            </a:pPr>
            <a:r>
              <a:rPr lang="en-US" altLang="zh-CN" sz="1800"/>
              <a:t>       void  display ( )</a:t>
            </a:r>
          </a:p>
          <a:p>
            <a:pPr algn="l">
              <a:lnSpc>
                <a:spcPct val="110000"/>
              </a:lnSpc>
              <a:buClr>
                <a:schemeClr val="accent2"/>
              </a:buClr>
              <a:buFont typeface="Wingdings" pitchFamily="2" charset="2"/>
              <a:buNone/>
            </a:pPr>
            <a:r>
              <a:rPr lang="en-US" altLang="zh-CN" sz="1800"/>
              <a:t>          { parent_class :: display ( ) ;   data4.display ( ) ;</a:t>
            </a:r>
          </a:p>
          <a:p>
            <a:pPr algn="l">
              <a:lnSpc>
                <a:spcPct val="110000"/>
              </a:lnSpc>
              <a:buClr>
                <a:schemeClr val="accent2"/>
              </a:buClr>
              <a:buFont typeface="Wingdings" pitchFamily="2" charset="2"/>
              <a:buNone/>
            </a:pPr>
            <a:r>
              <a:rPr lang="en-US" altLang="zh-CN" sz="1800"/>
              <a:t>             cout &lt;&lt; "data3=" &lt;&lt; data3 &lt;&lt; endl ;</a:t>
            </a:r>
          </a:p>
          <a:p>
            <a:pPr algn="l">
              <a:lnSpc>
                <a:spcPct val="110000"/>
              </a:lnSpc>
              <a:buClr>
                <a:schemeClr val="accent2"/>
              </a:buClr>
              <a:buFont typeface="Wingdings" pitchFamily="2" charset="2"/>
              <a:buNone/>
            </a:pPr>
            <a:r>
              <a:rPr lang="en-US" altLang="zh-CN" sz="1800"/>
              <a:t>          }</a:t>
            </a:r>
          </a:p>
          <a:p>
            <a:pPr algn="l">
              <a:lnSpc>
                <a:spcPct val="110000"/>
              </a:lnSpc>
              <a:buClr>
                <a:schemeClr val="accent2"/>
              </a:buClr>
              <a:buFont typeface="Wingdings" pitchFamily="2" charset="2"/>
              <a:buNone/>
            </a:pPr>
            <a:r>
              <a:rPr lang="en-US" altLang="zh-CN" sz="1800"/>
              <a:t>} ;</a:t>
            </a:r>
          </a:p>
        </p:txBody>
      </p:sp>
      <p:sp>
        <p:nvSpPr>
          <p:cNvPr id="584709" name="AutoShape 5"/>
          <p:cNvSpPr>
            <a:spLocks/>
          </p:cNvSpPr>
          <p:nvPr/>
        </p:nvSpPr>
        <p:spPr bwMode="auto">
          <a:xfrm>
            <a:off x="4648200" y="1196975"/>
            <a:ext cx="1143000" cy="609600"/>
          </a:xfrm>
          <a:prstGeom prst="borderCallout2">
            <a:avLst>
              <a:gd name="adj1" fmla="val 18750"/>
              <a:gd name="adj2" fmla="val -6667"/>
              <a:gd name="adj3" fmla="val 18750"/>
              <a:gd name="adj4" fmla="val -42361"/>
              <a:gd name="adj5" fmla="val 172398"/>
              <a:gd name="adj6" fmla="val -156806"/>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类成员</a:t>
            </a:r>
          </a:p>
        </p:txBody>
      </p:sp>
      <p:sp>
        <p:nvSpPr>
          <p:cNvPr id="584710" name="Rectangle 6"/>
          <p:cNvSpPr>
            <a:spLocks noGrp="1" noChangeArrowheads="1"/>
          </p:cNvSpPr>
          <p:nvPr>
            <p:ph type="title" idx="4294967295"/>
          </p:nvPr>
        </p:nvSpPr>
        <p:spPr>
          <a:xfrm>
            <a:off x="838200" y="533400"/>
            <a:ext cx="7543800" cy="1143000"/>
          </a:xfrm>
          <a:prstGeom prst="rect">
            <a:avLst/>
          </a:prstGeom>
        </p:spPr>
        <p:txBody>
          <a:bodyPr/>
          <a:lstStyle/>
          <a:p>
            <a:r>
              <a:rPr lang="en-US" altLang="zh-CN" sz="100" dirty="0">
                <a:solidFill>
                  <a:schemeClr val="bg1"/>
                </a:solidFill>
                <a:latin typeface="宋体" pitchFamily="2" charset="-122"/>
              </a:rPr>
              <a:t>8.3  </a:t>
            </a:r>
            <a:r>
              <a:rPr lang="zh-CN" altLang="en-US" sz="100" dirty="0">
                <a:solidFill>
                  <a:schemeClr val="bg1"/>
                </a:solidFill>
                <a:latin typeface="宋体" pitchFamily="2" charset="-122"/>
              </a:rPr>
              <a:t>基类的初始化</a:t>
            </a:r>
            <a:endParaRPr lang="zh-CN" altLang="en-US" sz="100" dirty="0">
              <a:solidFill>
                <a:schemeClr val="bg1"/>
              </a:solidFill>
            </a:endParaRPr>
          </a:p>
        </p:txBody>
      </p:sp>
      <p:sp>
        <p:nvSpPr>
          <p:cNvPr id="584712" name="Rectangle 8"/>
          <p:cNvSpPr>
            <a:spLocks noChangeArrowheads="1"/>
          </p:cNvSpPr>
          <p:nvPr/>
        </p:nvSpPr>
        <p:spPr bwMode="auto">
          <a:xfrm>
            <a:off x="4482785" y="398463"/>
            <a:ext cx="4267515" cy="400110"/>
          </a:xfrm>
          <a:prstGeom prst="rect">
            <a:avLst/>
          </a:prstGeom>
          <a:noFill/>
          <a:ln w="9525">
            <a:noFill/>
            <a:miter lim="800000"/>
            <a:headEnd/>
            <a:tailEnd/>
          </a:ln>
          <a:effectLst/>
        </p:spPr>
        <p:txBody>
          <a:bodyPr wrap="none">
            <a:spAutoFit/>
          </a:bodyPr>
          <a:lstStyle/>
          <a:p>
            <a:pPr algn="r"/>
            <a:r>
              <a:rPr lang="zh-CN" altLang="en-US" sz="2000" b="1" i="1" dirty="0">
                <a:solidFill>
                  <a:schemeClr val="folHlink"/>
                </a:solidFill>
              </a:rPr>
              <a:t>例</a:t>
            </a:r>
            <a:r>
              <a:rPr lang="en-US" altLang="zh-CN" sz="2000" b="1" i="1" dirty="0">
                <a:solidFill>
                  <a:schemeClr val="folHlink"/>
                </a:solidFill>
              </a:rPr>
              <a:t>8-7  </a:t>
            </a:r>
            <a:r>
              <a:rPr lang="zh-CN" altLang="en-US" sz="2000" b="1" i="1" dirty="0">
                <a:solidFill>
                  <a:schemeClr val="folHlink"/>
                </a:solidFill>
              </a:rPr>
              <a:t>带参数构造函数调用顺序测试</a:t>
            </a:r>
          </a:p>
        </p:txBody>
      </p:sp>
      <p:grpSp>
        <p:nvGrpSpPr>
          <p:cNvPr id="584732" name="Group 28"/>
          <p:cNvGrpSpPr>
            <a:grpSpLocks/>
          </p:cNvGrpSpPr>
          <p:nvPr/>
        </p:nvGrpSpPr>
        <p:grpSpPr bwMode="auto">
          <a:xfrm>
            <a:off x="3235325" y="5334000"/>
            <a:ext cx="5832475" cy="1447800"/>
            <a:chOff x="2038" y="3408"/>
            <a:chExt cx="3674" cy="912"/>
          </a:xfrm>
        </p:grpSpPr>
        <p:sp>
          <p:nvSpPr>
            <p:cNvPr id="584733" name="Rectangle 29"/>
            <p:cNvSpPr>
              <a:spLocks noChangeArrowheads="1"/>
            </p:cNvSpPr>
            <p:nvPr/>
          </p:nvSpPr>
          <p:spPr bwMode="auto">
            <a:xfrm>
              <a:off x="2064" y="3408"/>
              <a:ext cx="3648" cy="912"/>
            </a:xfrm>
            <a:prstGeom prst="rect">
              <a:avLst/>
            </a:prstGeom>
            <a:solidFill>
              <a:srgbClr val="CCFF99"/>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rgbClr val="CCFF99"/>
              </a:extrusionClr>
            </a:sp3d>
          </p:spPr>
          <p:txBody>
            <a:bodyPr wrap="none" anchor="ctr">
              <a:flatTx/>
            </a:bodyPr>
            <a:lstStyle/>
            <a:p>
              <a:endParaRPr lang="zh-CN" altLang="en-US"/>
            </a:p>
          </p:txBody>
        </p:sp>
        <p:sp>
          <p:nvSpPr>
            <p:cNvPr id="584734" name="Rectangle 30"/>
            <p:cNvSpPr>
              <a:spLocks noChangeArrowheads="1"/>
            </p:cNvSpPr>
            <p:nvPr/>
          </p:nvSpPr>
          <p:spPr bwMode="auto">
            <a:xfrm>
              <a:off x="3080" y="3548"/>
              <a:ext cx="1056" cy="192"/>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r>
                <a:rPr lang="en-US" altLang="zh-CN" sz="1800" b="1"/>
                <a:t>data1	data2</a:t>
              </a:r>
            </a:p>
          </p:txBody>
        </p:sp>
        <p:sp>
          <p:nvSpPr>
            <p:cNvPr id="584735" name="Rectangle 31"/>
            <p:cNvSpPr>
              <a:spLocks noChangeArrowheads="1"/>
            </p:cNvSpPr>
            <p:nvPr/>
          </p:nvSpPr>
          <p:spPr bwMode="auto">
            <a:xfrm>
              <a:off x="4608" y="3836"/>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lnSpc>
                  <a:spcPct val="110000"/>
                </a:lnSpc>
              </a:pPr>
              <a:r>
                <a:rPr lang="en-US" altLang="zh-CN" sz="1800" b="1"/>
                <a:t>         </a:t>
              </a:r>
              <a:r>
                <a:rPr lang="en-US" altLang="zh-CN" sz="1800" b="1">
                  <a:solidFill>
                    <a:srgbClr val="0000FF"/>
                  </a:solidFill>
                  <a:effectLst>
                    <a:outerShdw blurRad="38100" dist="38100" dir="2700000" algn="tl">
                      <a:srgbClr val="000000"/>
                    </a:outerShdw>
                  </a:effectLst>
                </a:rPr>
                <a:t>data4	</a:t>
              </a:r>
            </a:p>
            <a:p>
              <a:pPr algn="l">
                <a:lnSpc>
                  <a:spcPct val="110000"/>
                </a:lnSpc>
              </a:pPr>
              <a:r>
                <a:rPr lang="en-US" altLang="zh-CN" sz="1800" b="1" i="1">
                  <a:solidFill>
                    <a:srgbClr val="0000FF"/>
                  </a:solidFill>
                  <a:effectLst>
                    <a:outerShdw blurRad="38100" dist="38100" dir="2700000" algn="tl">
                      <a:srgbClr val="000000"/>
                    </a:outerShdw>
                  </a:effectLst>
                </a:rPr>
                <a:t>data1	data2</a:t>
              </a:r>
              <a:r>
                <a:rPr lang="en-US" altLang="zh-CN" sz="1800" b="1"/>
                <a:t>		</a:t>
              </a:r>
            </a:p>
          </p:txBody>
        </p:sp>
        <p:sp>
          <p:nvSpPr>
            <p:cNvPr id="584736" name="Line 32"/>
            <p:cNvSpPr>
              <a:spLocks noChangeShapeType="1"/>
            </p:cNvSpPr>
            <p:nvPr/>
          </p:nvSpPr>
          <p:spPr bwMode="auto">
            <a:xfrm>
              <a:off x="4608" y="4028"/>
              <a:ext cx="1056" cy="0"/>
            </a:xfrm>
            <a:prstGeom prst="line">
              <a:avLst/>
            </a:prstGeom>
            <a:noFill/>
            <a:ln w="9525">
              <a:solidFill>
                <a:schemeClr val="tx1"/>
              </a:solidFill>
              <a:round/>
              <a:headEnd/>
              <a:tailEnd/>
            </a:ln>
            <a:effectLst/>
          </p:spPr>
          <p:txBody>
            <a:bodyPr/>
            <a:lstStyle/>
            <a:p>
              <a:endParaRPr lang="zh-CN" altLang="en-US"/>
            </a:p>
          </p:txBody>
        </p:sp>
        <p:sp>
          <p:nvSpPr>
            <p:cNvPr id="584737" name="Rectangle 33"/>
            <p:cNvSpPr>
              <a:spLocks noChangeArrowheads="1"/>
            </p:cNvSpPr>
            <p:nvPr/>
          </p:nvSpPr>
          <p:spPr bwMode="auto">
            <a:xfrm>
              <a:off x="4128" y="3836"/>
              <a:ext cx="480" cy="384"/>
            </a:xfrm>
            <a:prstGeom prst="rect">
              <a:avLst/>
            </a:prstGeom>
            <a:gradFill rotWithShape="0">
              <a:gsLst>
                <a:gs pos="0">
                  <a:srgbClr val="FF9900"/>
                </a:gs>
                <a:gs pos="50000">
                  <a:srgbClr val="FFFFFF"/>
                </a:gs>
                <a:gs pos="100000">
                  <a:srgbClr val="FF9900"/>
                </a:gs>
              </a:gsLst>
              <a:lin ang="5400000" scaled="1"/>
            </a:gradFill>
            <a:ln w="9525">
              <a:solidFill>
                <a:schemeClr val="tx1"/>
              </a:solidFill>
              <a:miter lim="800000"/>
              <a:headEnd/>
              <a:tailEnd/>
            </a:ln>
            <a:effectLst/>
          </p:spPr>
          <p:txBody>
            <a:bodyPr wrap="none" anchor="ctr"/>
            <a:lstStyle/>
            <a:p>
              <a:r>
                <a:rPr lang="en-US" altLang="zh-CN" sz="1800" b="1"/>
                <a:t>data3</a:t>
              </a:r>
            </a:p>
          </p:txBody>
        </p:sp>
        <p:sp>
          <p:nvSpPr>
            <p:cNvPr id="584738" name="Rectangle 34"/>
            <p:cNvSpPr>
              <a:spLocks noChangeArrowheads="1"/>
            </p:cNvSpPr>
            <p:nvPr/>
          </p:nvSpPr>
          <p:spPr bwMode="auto">
            <a:xfrm>
              <a:off x="2095" y="3502"/>
              <a:ext cx="905" cy="250"/>
            </a:xfrm>
            <a:prstGeom prst="rect">
              <a:avLst/>
            </a:prstGeom>
            <a:noFill/>
            <a:ln w="9525">
              <a:noFill/>
              <a:miter lim="800000"/>
              <a:headEnd/>
              <a:tailEnd/>
            </a:ln>
            <a:effectLst/>
          </p:spPr>
          <p:txBody>
            <a:bodyPr wrap="none">
              <a:spAutoFit/>
            </a:bodyPr>
            <a:lstStyle/>
            <a:p>
              <a:r>
                <a:rPr lang="en-US" altLang="zh-CN" sz="2000"/>
                <a:t>parent_class</a:t>
              </a:r>
            </a:p>
          </p:txBody>
        </p:sp>
        <p:sp>
          <p:nvSpPr>
            <p:cNvPr id="584739" name="Rectangle 35"/>
            <p:cNvSpPr>
              <a:spLocks noChangeArrowheads="1"/>
            </p:cNvSpPr>
            <p:nvPr/>
          </p:nvSpPr>
          <p:spPr bwMode="auto">
            <a:xfrm>
              <a:off x="2038" y="3888"/>
              <a:ext cx="985" cy="250"/>
            </a:xfrm>
            <a:prstGeom prst="rect">
              <a:avLst/>
            </a:prstGeom>
            <a:noFill/>
            <a:ln w="9525">
              <a:noFill/>
              <a:miter lim="800000"/>
              <a:headEnd/>
              <a:tailEnd/>
            </a:ln>
            <a:effectLst/>
          </p:spPr>
          <p:txBody>
            <a:bodyPr wrap="none">
              <a:spAutoFit/>
            </a:bodyPr>
            <a:lstStyle/>
            <a:p>
              <a:r>
                <a:rPr lang="en-US" altLang="zh-CN" sz="2000"/>
                <a:t>derived_class</a:t>
              </a:r>
            </a:p>
          </p:txBody>
        </p:sp>
        <p:sp>
          <p:nvSpPr>
            <p:cNvPr id="584740" name="Rectangle 36"/>
            <p:cNvSpPr>
              <a:spLocks noChangeArrowheads="1"/>
            </p:cNvSpPr>
            <p:nvPr/>
          </p:nvSpPr>
          <p:spPr bwMode="auto">
            <a:xfrm>
              <a:off x="3072" y="3840"/>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prstDash val="dash"/>
              <a:miter lim="800000"/>
              <a:headEnd/>
              <a:tailEnd/>
            </a:ln>
            <a:effectLst/>
          </p:spPr>
          <p:txBody>
            <a:bodyPr wrap="none" anchor="ctr"/>
            <a:lstStyle/>
            <a:p>
              <a:pPr algn="l"/>
              <a:r>
                <a:rPr lang="en-US" altLang="zh-CN" sz="1800" b="1"/>
                <a:t>data1	data2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84709"/>
                                        </p:tgtEl>
                                        <p:attrNameLst>
                                          <p:attrName>style.visibility</p:attrName>
                                        </p:attrNameLst>
                                      </p:cBhvr>
                                      <p:to>
                                        <p:strVal val="visible"/>
                                      </p:to>
                                    </p:set>
                                    <p:animEffect transition="in" filter="barn(outHorizontal)">
                                      <p:cBhvr>
                                        <p:cTn id="7" dur="500"/>
                                        <p:tgtEl>
                                          <p:spTgt spid="584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09" grpId="0" animBg="1"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Text Box 2"/>
          <p:cNvSpPr txBox="1">
            <a:spLocks noChangeArrowheads="1"/>
          </p:cNvSpPr>
          <p:nvPr/>
        </p:nvSpPr>
        <p:spPr bwMode="auto">
          <a:xfrm>
            <a:off x="609600" y="152400"/>
            <a:ext cx="8001000" cy="6286336"/>
          </a:xfrm>
          <a:prstGeom prst="rect">
            <a:avLst/>
          </a:prstGeom>
          <a:noFill/>
          <a:ln w="9525">
            <a:noFill/>
            <a:miter lim="800000"/>
            <a:headEnd/>
            <a:tailEnd/>
          </a:ln>
          <a:effectLst/>
        </p:spPr>
        <p:txBody>
          <a:bodyPr>
            <a:spAutoFit/>
          </a:bodyPr>
          <a:lstStyle/>
          <a:p>
            <a:pPr algn="l">
              <a:lnSpc>
                <a:spcPct val="115000"/>
              </a:lnSpc>
              <a:buClr>
                <a:schemeClr val="accent2"/>
              </a:buClr>
              <a:buFont typeface="Wingdings" pitchFamily="2" charset="2"/>
              <a:buNone/>
            </a:pPr>
            <a:r>
              <a:rPr lang="en-US" altLang="zh-CN" sz="1400" dirty="0"/>
              <a:t>#include&lt;</a:t>
            </a:r>
            <a:r>
              <a:rPr lang="en-US" altLang="zh-CN" sz="1400" dirty="0" err="1"/>
              <a:t>iostream</a:t>
            </a:r>
            <a:r>
              <a:rPr lang="en-US" altLang="zh-CN" sz="1400" dirty="0"/>
              <a:t>&gt;</a:t>
            </a:r>
          </a:p>
          <a:p>
            <a:pPr algn="l">
              <a:lnSpc>
                <a:spcPct val="115000"/>
              </a:lnSpc>
              <a:buClr>
                <a:schemeClr val="accent2"/>
              </a:buClr>
              <a:buFont typeface="Wingdings" pitchFamily="2" charset="2"/>
              <a:buNone/>
            </a:pPr>
            <a:r>
              <a:rPr lang="en-US" altLang="zh-CN" sz="1400" dirty="0"/>
              <a:t>using namespace </a:t>
            </a:r>
            <a:r>
              <a:rPr lang="en-US" altLang="zh-CN" sz="1400" dirty="0" err="1"/>
              <a:t>std</a:t>
            </a:r>
            <a:r>
              <a:rPr lang="en-US" altLang="zh-CN" sz="1400" dirty="0"/>
              <a:t> ;</a:t>
            </a:r>
          </a:p>
          <a:p>
            <a:pPr algn="l">
              <a:lnSpc>
                <a:spcPct val="115000"/>
              </a:lnSpc>
              <a:buClr>
                <a:schemeClr val="accent2"/>
              </a:buClr>
              <a:buFont typeface="Wingdings" pitchFamily="2" charset="2"/>
              <a:buNone/>
            </a:pPr>
            <a:r>
              <a:rPr lang="en-US" altLang="zh-CN" sz="1400" dirty="0"/>
              <a:t>class  </a:t>
            </a:r>
            <a:r>
              <a:rPr lang="en-US" altLang="zh-CN" sz="1400" dirty="0" err="1"/>
              <a:t>parent_class</a:t>
            </a:r>
            <a:endParaRPr lang="en-US" altLang="zh-CN" sz="1400" dirty="0"/>
          </a:p>
          <a:p>
            <a:pPr algn="l">
              <a:lnSpc>
                <a:spcPct val="115000"/>
              </a:lnSpc>
              <a:buClr>
                <a:schemeClr val="accent2"/>
              </a:buClr>
              <a:buFont typeface="Wingdings" pitchFamily="2" charset="2"/>
              <a:buNone/>
            </a:pPr>
            <a:r>
              <a:rPr lang="en-US" altLang="zh-CN" sz="1400" dirty="0"/>
              <a:t>{     </a:t>
            </a:r>
            <a:r>
              <a:rPr lang="en-US" altLang="zh-CN" sz="1400" dirty="0" err="1"/>
              <a:t>int</a:t>
            </a:r>
            <a:r>
              <a:rPr lang="en-US" altLang="zh-CN" sz="1400" dirty="0"/>
              <a:t>  data1 , data2 ;</a:t>
            </a:r>
          </a:p>
          <a:p>
            <a:pPr algn="l">
              <a:lnSpc>
                <a:spcPct val="115000"/>
              </a:lnSpc>
              <a:buClr>
                <a:schemeClr val="accent2"/>
              </a:buClr>
              <a:buFont typeface="Wingdings" pitchFamily="2" charset="2"/>
              <a:buNone/>
            </a:pPr>
            <a:r>
              <a:rPr lang="en-US" altLang="zh-CN" sz="1400" dirty="0"/>
              <a:t>   public :</a:t>
            </a:r>
          </a:p>
          <a:p>
            <a:pPr algn="l">
              <a:lnSpc>
                <a:spcPct val="115000"/>
              </a:lnSpc>
              <a:buClr>
                <a:schemeClr val="accent2"/>
              </a:buClr>
              <a:buFont typeface="Wingdings" pitchFamily="2" charset="2"/>
              <a:buNone/>
            </a:pPr>
            <a:r>
              <a:rPr lang="en-US" altLang="zh-CN" sz="1400" dirty="0"/>
              <a:t>       </a:t>
            </a:r>
            <a:r>
              <a:rPr lang="en-US" altLang="zh-CN" sz="1400" dirty="0" err="1"/>
              <a:t>parent_class</a:t>
            </a:r>
            <a:r>
              <a:rPr lang="en-US" altLang="zh-CN" sz="1400" dirty="0"/>
              <a:t> ( </a:t>
            </a:r>
            <a:r>
              <a:rPr lang="en-US" altLang="zh-CN" sz="1400" dirty="0" err="1"/>
              <a:t>int</a:t>
            </a:r>
            <a:r>
              <a:rPr lang="en-US" altLang="zh-CN" sz="1400" dirty="0"/>
              <a:t>  p1 , </a:t>
            </a:r>
            <a:r>
              <a:rPr lang="en-US" altLang="zh-CN" sz="1400" dirty="0" err="1"/>
              <a:t>int</a:t>
            </a:r>
            <a:r>
              <a:rPr lang="en-US" altLang="zh-CN" sz="1400" dirty="0"/>
              <a:t>  p2 ) { data1 = p1; data2 = p2; }</a:t>
            </a:r>
          </a:p>
          <a:p>
            <a:pPr algn="l">
              <a:lnSpc>
                <a:spcPct val="115000"/>
              </a:lnSpc>
              <a:buClr>
                <a:schemeClr val="accent2"/>
              </a:buClr>
              <a:buFont typeface="Wingdings" pitchFamily="2" charset="2"/>
              <a:buNone/>
            </a:pPr>
            <a:r>
              <a:rPr lang="en-US" altLang="zh-CN" sz="1400" dirty="0"/>
              <a:t>       </a:t>
            </a:r>
            <a:r>
              <a:rPr lang="en-US" altLang="zh-CN" sz="1400" dirty="0" err="1"/>
              <a:t>int</a:t>
            </a:r>
            <a:r>
              <a:rPr lang="en-US" altLang="zh-CN" sz="1400" dirty="0"/>
              <a:t>  inc1 () { return  ++ data1; }</a:t>
            </a:r>
          </a:p>
          <a:p>
            <a:pPr algn="l">
              <a:lnSpc>
                <a:spcPct val="115000"/>
              </a:lnSpc>
              <a:buClr>
                <a:schemeClr val="accent2"/>
              </a:buClr>
              <a:buFont typeface="Wingdings" pitchFamily="2" charset="2"/>
              <a:buNone/>
            </a:pPr>
            <a:r>
              <a:rPr lang="en-US" altLang="zh-CN" sz="1400" dirty="0"/>
              <a:t>       </a:t>
            </a:r>
            <a:r>
              <a:rPr lang="en-US" altLang="zh-CN" sz="1400" dirty="0" err="1"/>
              <a:t>int</a:t>
            </a:r>
            <a:r>
              <a:rPr lang="en-US" altLang="zh-CN" sz="1400" dirty="0"/>
              <a:t>  inc2 () { return  ++ data2 ; }</a:t>
            </a:r>
          </a:p>
          <a:p>
            <a:pPr algn="l">
              <a:lnSpc>
                <a:spcPct val="115000"/>
              </a:lnSpc>
              <a:buClr>
                <a:schemeClr val="accent2"/>
              </a:buClr>
              <a:buFont typeface="Wingdings" pitchFamily="2" charset="2"/>
              <a:buNone/>
            </a:pPr>
            <a:r>
              <a:rPr lang="en-US" altLang="zh-CN" sz="1400" dirty="0"/>
              <a:t>       void  display  ()  {</a:t>
            </a:r>
            <a:r>
              <a:rPr lang="en-US" altLang="zh-CN" sz="1400" dirty="0" err="1"/>
              <a:t>cout</a:t>
            </a:r>
            <a:r>
              <a:rPr lang="en-US" altLang="zh-CN" sz="1400" dirty="0"/>
              <a:t> &lt;&lt; "data1=" &lt;&lt; data1 &lt;&lt; " , data2=" &lt;&lt; data2 &lt;&lt; </a:t>
            </a:r>
            <a:r>
              <a:rPr lang="en-US" altLang="zh-CN" sz="1400" dirty="0" err="1"/>
              <a:t>endl</a:t>
            </a:r>
            <a:r>
              <a:rPr lang="en-US" altLang="zh-CN" sz="1400" dirty="0"/>
              <a:t> ; }</a:t>
            </a:r>
          </a:p>
          <a:p>
            <a:pPr algn="l">
              <a:lnSpc>
                <a:spcPct val="115000"/>
              </a:lnSpc>
              <a:buClr>
                <a:schemeClr val="accent2"/>
              </a:buClr>
              <a:buFont typeface="Wingdings" pitchFamily="2" charset="2"/>
              <a:buNone/>
            </a:pPr>
            <a:r>
              <a:rPr lang="en-US" altLang="zh-CN" sz="1400" dirty="0"/>
              <a:t>};</a:t>
            </a:r>
          </a:p>
          <a:p>
            <a:pPr algn="l">
              <a:lnSpc>
                <a:spcPct val="115000"/>
              </a:lnSpc>
              <a:buClr>
                <a:schemeClr val="accent2"/>
              </a:buClr>
              <a:buFont typeface="Wingdings" pitchFamily="2" charset="2"/>
              <a:buNone/>
            </a:pPr>
            <a:r>
              <a:rPr lang="en-US" altLang="zh-CN" sz="1400" b="1" dirty="0"/>
              <a:t>class  </a:t>
            </a:r>
            <a:r>
              <a:rPr lang="en-US" altLang="zh-CN" sz="1400" b="1" dirty="0" err="1"/>
              <a:t>derived_class</a:t>
            </a:r>
            <a:r>
              <a:rPr lang="en-US" altLang="zh-CN" sz="1400" b="1" dirty="0"/>
              <a:t> : private  </a:t>
            </a:r>
            <a:r>
              <a:rPr lang="en-US" altLang="zh-CN" sz="1400" b="1" dirty="0" err="1"/>
              <a:t>parent_class</a:t>
            </a:r>
            <a:endParaRPr lang="en-US" altLang="zh-CN" sz="1400" b="1" dirty="0"/>
          </a:p>
          <a:p>
            <a:pPr algn="l">
              <a:lnSpc>
                <a:spcPct val="115000"/>
              </a:lnSpc>
              <a:buClr>
                <a:schemeClr val="accent2"/>
              </a:buClr>
              <a:buFont typeface="Wingdings" pitchFamily="2" charset="2"/>
              <a:buNone/>
            </a:pPr>
            <a:r>
              <a:rPr lang="en-US" altLang="zh-CN" sz="1400" b="1" dirty="0"/>
              <a:t>{     </a:t>
            </a:r>
            <a:r>
              <a:rPr lang="en-US" altLang="zh-CN" sz="1400" b="1" dirty="0" err="1"/>
              <a:t>int</a:t>
            </a:r>
            <a:r>
              <a:rPr lang="en-US" altLang="zh-CN" sz="1400" b="1" dirty="0"/>
              <a:t>  data3 ;</a:t>
            </a:r>
          </a:p>
          <a:p>
            <a:pPr algn="l">
              <a:lnSpc>
                <a:spcPct val="115000"/>
              </a:lnSpc>
              <a:buClr>
                <a:schemeClr val="accent2"/>
              </a:buClr>
              <a:buFont typeface="Wingdings" pitchFamily="2" charset="2"/>
              <a:buNone/>
            </a:pPr>
            <a:r>
              <a:rPr lang="en-US" altLang="zh-CN" sz="1400" b="1" dirty="0"/>
              <a:t>       </a:t>
            </a:r>
            <a:r>
              <a:rPr lang="en-US" altLang="zh-CN" sz="1400" b="1" dirty="0" err="1"/>
              <a:t>parent_class</a:t>
            </a:r>
            <a:r>
              <a:rPr lang="en-US" altLang="zh-CN" sz="1400" b="1" dirty="0"/>
              <a:t>  data4 ;</a:t>
            </a:r>
          </a:p>
          <a:p>
            <a:pPr algn="l">
              <a:lnSpc>
                <a:spcPct val="115000"/>
              </a:lnSpc>
              <a:buClr>
                <a:schemeClr val="accent2"/>
              </a:buClr>
              <a:buFont typeface="Wingdings" pitchFamily="2" charset="2"/>
              <a:buNone/>
            </a:pPr>
            <a:r>
              <a:rPr lang="en-US" altLang="zh-CN" sz="1400" b="1" dirty="0"/>
              <a:t>   public:</a:t>
            </a:r>
          </a:p>
          <a:p>
            <a:pPr algn="l">
              <a:lnSpc>
                <a:spcPct val="115000"/>
              </a:lnSpc>
              <a:buClr>
                <a:schemeClr val="accent2"/>
              </a:buClr>
              <a:buFont typeface="Wingdings" pitchFamily="2" charset="2"/>
              <a:buNone/>
            </a:pPr>
            <a:r>
              <a:rPr lang="en-US" altLang="zh-CN" sz="1400" b="1" dirty="0"/>
              <a:t>       </a:t>
            </a:r>
            <a:r>
              <a:rPr lang="en-US" altLang="zh-CN" sz="1400" b="1" dirty="0" err="1"/>
              <a:t>derived_class</a:t>
            </a:r>
            <a:r>
              <a:rPr lang="en-US" altLang="zh-CN" sz="1400" b="1" dirty="0"/>
              <a:t> ( </a:t>
            </a:r>
            <a:r>
              <a:rPr lang="en-US" altLang="zh-CN" sz="1400" b="1" dirty="0" err="1"/>
              <a:t>int</a:t>
            </a:r>
            <a:r>
              <a:rPr lang="en-US" altLang="zh-CN" sz="1400" b="1" dirty="0"/>
              <a:t>  p1 , </a:t>
            </a:r>
            <a:r>
              <a:rPr lang="en-US" altLang="zh-CN" sz="1400" b="1" dirty="0" err="1"/>
              <a:t>int</a:t>
            </a:r>
            <a:r>
              <a:rPr lang="en-US" altLang="zh-CN" sz="1400" b="1" dirty="0"/>
              <a:t>  p2 , </a:t>
            </a:r>
            <a:r>
              <a:rPr lang="en-US" altLang="zh-CN" sz="1400" b="1" dirty="0" err="1"/>
              <a:t>int</a:t>
            </a:r>
            <a:r>
              <a:rPr lang="en-US" altLang="zh-CN" sz="1400" b="1" dirty="0"/>
              <a:t>  p3 , </a:t>
            </a:r>
            <a:r>
              <a:rPr lang="en-US" altLang="zh-CN" sz="1400" b="1" dirty="0" err="1"/>
              <a:t>int</a:t>
            </a:r>
            <a:r>
              <a:rPr lang="en-US" altLang="zh-CN" sz="1400" b="1" dirty="0"/>
              <a:t>  p4 , </a:t>
            </a:r>
            <a:r>
              <a:rPr lang="en-US" altLang="zh-CN" sz="1400" b="1" dirty="0" err="1"/>
              <a:t>int</a:t>
            </a:r>
            <a:r>
              <a:rPr lang="en-US" altLang="zh-CN" sz="1400" b="1" dirty="0"/>
              <a:t>  p5 ): </a:t>
            </a:r>
            <a:r>
              <a:rPr lang="en-US" altLang="zh-CN" sz="1400" b="1" dirty="0" err="1"/>
              <a:t>parent_class</a:t>
            </a:r>
            <a:r>
              <a:rPr lang="en-US" altLang="zh-CN" sz="1400" b="1" dirty="0"/>
              <a:t> ( p1 , p2 ) , data4 ( p3 , p4 )</a:t>
            </a:r>
          </a:p>
          <a:p>
            <a:pPr algn="l">
              <a:lnSpc>
                <a:spcPct val="115000"/>
              </a:lnSpc>
              <a:buClr>
                <a:schemeClr val="accent2"/>
              </a:buClr>
              <a:buFont typeface="Wingdings" pitchFamily="2" charset="2"/>
              <a:buNone/>
            </a:pPr>
            <a:r>
              <a:rPr lang="en-US" altLang="zh-CN" sz="1400" b="1" dirty="0"/>
              <a:t>           { data3 = p5 ; }</a:t>
            </a:r>
          </a:p>
          <a:p>
            <a:pPr algn="l">
              <a:lnSpc>
                <a:spcPct val="115000"/>
              </a:lnSpc>
              <a:buClr>
                <a:schemeClr val="accent2"/>
              </a:buClr>
              <a:buFont typeface="Wingdings" pitchFamily="2" charset="2"/>
              <a:buNone/>
            </a:pPr>
            <a:r>
              <a:rPr lang="en-US" altLang="zh-CN" sz="1400" b="1" dirty="0"/>
              <a:t>       </a:t>
            </a:r>
            <a:r>
              <a:rPr lang="en-US" altLang="zh-CN" sz="1400" b="1" dirty="0" err="1"/>
              <a:t>int</a:t>
            </a:r>
            <a:r>
              <a:rPr lang="en-US" altLang="zh-CN" sz="1400" b="1" dirty="0"/>
              <a:t>  inc1 ( ) { return  </a:t>
            </a:r>
            <a:r>
              <a:rPr lang="en-US" altLang="zh-CN" sz="1400" b="1" dirty="0" err="1"/>
              <a:t>parent_class</a:t>
            </a:r>
            <a:r>
              <a:rPr lang="en-US" altLang="zh-CN" sz="1400" b="1" dirty="0"/>
              <a:t> :: inc1 ( ) ; }</a:t>
            </a:r>
          </a:p>
          <a:p>
            <a:pPr algn="l">
              <a:lnSpc>
                <a:spcPct val="115000"/>
              </a:lnSpc>
              <a:buClr>
                <a:schemeClr val="accent2"/>
              </a:buClr>
              <a:buFont typeface="Wingdings" pitchFamily="2" charset="2"/>
              <a:buNone/>
            </a:pPr>
            <a:r>
              <a:rPr lang="en-US" altLang="zh-CN" sz="1400" b="1" dirty="0"/>
              <a:t>       </a:t>
            </a:r>
            <a:r>
              <a:rPr lang="en-US" altLang="zh-CN" sz="1400" b="1" dirty="0" err="1"/>
              <a:t>int</a:t>
            </a:r>
            <a:r>
              <a:rPr lang="en-US" altLang="zh-CN" sz="1400" b="1" dirty="0"/>
              <a:t>  inc3 ( ) { return  ++ data3 ; }</a:t>
            </a:r>
          </a:p>
          <a:p>
            <a:pPr algn="l">
              <a:lnSpc>
                <a:spcPct val="115000"/>
              </a:lnSpc>
              <a:buClr>
                <a:schemeClr val="accent2"/>
              </a:buClr>
              <a:buFont typeface="Wingdings" pitchFamily="2" charset="2"/>
              <a:buNone/>
            </a:pPr>
            <a:r>
              <a:rPr lang="en-US" altLang="zh-CN" sz="1400" b="1" dirty="0"/>
              <a:t>       void  display ( )</a:t>
            </a:r>
          </a:p>
          <a:p>
            <a:pPr algn="l">
              <a:lnSpc>
                <a:spcPct val="115000"/>
              </a:lnSpc>
              <a:buClr>
                <a:schemeClr val="accent2"/>
              </a:buClr>
              <a:buFont typeface="Wingdings" pitchFamily="2" charset="2"/>
              <a:buNone/>
            </a:pPr>
            <a:r>
              <a:rPr lang="en-US" altLang="zh-CN" sz="1400" b="1" dirty="0"/>
              <a:t>          { </a:t>
            </a:r>
            <a:r>
              <a:rPr lang="en-US" altLang="zh-CN" sz="1400" b="1" dirty="0" err="1"/>
              <a:t>parent_class</a:t>
            </a:r>
            <a:r>
              <a:rPr lang="en-US" altLang="zh-CN" sz="1400" b="1" dirty="0"/>
              <a:t> :: display ( ) ;   data4.display ( ) ;</a:t>
            </a:r>
          </a:p>
          <a:p>
            <a:pPr algn="l">
              <a:lnSpc>
                <a:spcPct val="115000"/>
              </a:lnSpc>
              <a:buClr>
                <a:schemeClr val="accent2"/>
              </a:buClr>
              <a:buFont typeface="Wingdings" pitchFamily="2" charset="2"/>
              <a:buNone/>
            </a:pPr>
            <a:r>
              <a:rPr lang="en-US" altLang="zh-CN" sz="1400" b="1" dirty="0"/>
              <a:t>             </a:t>
            </a:r>
            <a:r>
              <a:rPr lang="en-US" altLang="zh-CN" sz="1400" b="1" dirty="0" err="1"/>
              <a:t>cout</a:t>
            </a:r>
            <a:r>
              <a:rPr lang="en-US" altLang="zh-CN" sz="1400" b="1" dirty="0"/>
              <a:t> &lt;&lt; "data3=" &lt;&lt; data3 &lt;&lt; </a:t>
            </a:r>
            <a:r>
              <a:rPr lang="en-US" altLang="zh-CN" sz="1400" b="1" dirty="0" err="1"/>
              <a:t>endl</a:t>
            </a:r>
            <a:r>
              <a:rPr lang="en-US" altLang="zh-CN" sz="1400" b="1" dirty="0"/>
              <a:t> ;</a:t>
            </a:r>
          </a:p>
          <a:p>
            <a:pPr algn="l">
              <a:lnSpc>
                <a:spcPct val="115000"/>
              </a:lnSpc>
              <a:buClr>
                <a:schemeClr val="accent2"/>
              </a:buClr>
              <a:buFont typeface="Wingdings" pitchFamily="2" charset="2"/>
              <a:buNone/>
            </a:pPr>
            <a:r>
              <a:rPr lang="en-US" altLang="zh-CN" sz="1400" b="1" dirty="0"/>
              <a:t>          }</a:t>
            </a:r>
          </a:p>
          <a:p>
            <a:pPr algn="l">
              <a:lnSpc>
                <a:spcPct val="115000"/>
              </a:lnSpc>
              <a:buClr>
                <a:schemeClr val="accent2"/>
              </a:buClr>
              <a:buFont typeface="Wingdings" pitchFamily="2" charset="2"/>
              <a:buNone/>
            </a:pPr>
            <a:r>
              <a:rPr lang="en-US" altLang="zh-CN" sz="1400" b="1" dirty="0"/>
              <a:t>} ;</a:t>
            </a:r>
          </a:p>
          <a:p>
            <a:pPr algn="l">
              <a:lnSpc>
                <a:spcPct val="115000"/>
              </a:lnSpc>
              <a:buClr>
                <a:schemeClr val="accent2"/>
              </a:buClr>
              <a:buFont typeface="Wingdings" pitchFamily="2" charset="2"/>
              <a:buNone/>
            </a:pPr>
            <a:r>
              <a:rPr lang="en-US" altLang="zh-CN" sz="1400" dirty="0" err="1"/>
              <a:t>int</a:t>
            </a:r>
            <a:r>
              <a:rPr lang="en-US" altLang="zh-CN" sz="1400" dirty="0"/>
              <a:t> main ( )</a:t>
            </a:r>
          </a:p>
          <a:p>
            <a:pPr algn="l">
              <a:lnSpc>
                <a:spcPct val="115000"/>
              </a:lnSpc>
              <a:buClr>
                <a:schemeClr val="accent2"/>
              </a:buClr>
              <a:buFont typeface="Wingdings" pitchFamily="2" charset="2"/>
              <a:buNone/>
            </a:pPr>
            <a:r>
              <a:rPr lang="en-US" altLang="zh-CN" sz="1400" dirty="0"/>
              <a:t>{ </a:t>
            </a:r>
            <a:r>
              <a:rPr lang="en-US" altLang="zh-CN" sz="1400" dirty="0" err="1"/>
              <a:t>derived_class</a:t>
            </a:r>
            <a:r>
              <a:rPr lang="en-US" altLang="zh-CN" sz="1400" dirty="0"/>
              <a:t>  d1 ( 17 , 18 , 1 , 2 , -5 ) ;   d1 . inc1 ( ) ;     d1 . display ( ) ;  }</a:t>
            </a:r>
          </a:p>
        </p:txBody>
      </p:sp>
      <p:sp>
        <p:nvSpPr>
          <p:cNvPr id="585732" name="Rectangle 4"/>
          <p:cNvSpPr>
            <a:spLocks noChangeArrowheads="1"/>
          </p:cNvSpPr>
          <p:nvPr/>
        </p:nvSpPr>
        <p:spPr bwMode="auto">
          <a:xfrm>
            <a:off x="495300" y="1530350"/>
            <a:ext cx="8305800" cy="4314825"/>
          </a:xfrm>
          <a:prstGeom prst="rect">
            <a:avLst/>
          </a:prstGeom>
          <a:solidFill>
            <a:srgbClr val="FFD8B1"/>
          </a:solidFill>
          <a:ln w="9525">
            <a:noFill/>
            <a:miter lim="800000"/>
            <a:headEnd/>
            <a:tailEnd/>
          </a:ln>
          <a:effectLst>
            <a:prstShdw prst="shdw17" dist="71842" dir="2700000">
              <a:srgbClr val="FFD8B1">
                <a:gamma/>
                <a:shade val="60000"/>
                <a:invGamma/>
              </a:srgbClr>
            </a:prstShdw>
          </a:effectLst>
        </p:spPr>
        <p:txBody>
          <a:bodyPr>
            <a:spAutoFit/>
          </a:bodyPr>
          <a:lstStyle/>
          <a:p>
            <a:pPr algn="l">
              <a:lnSpc>
                <a:spcPct val="110000"/>
              </a:lnSpc>
              <a:buClr>
                <a:schemeClr val="accent2"/>
              </a:buClr>
              <a:buFont typeface="Wingdings" pitchFamily="2" charset="2"/>
              <a:buNone/>
            </a:pPr>
            <a:r>
              <a:rPr lang="en-US" altLang="zh-CN" sz="1800"/>
              <a:t>class  derived_class : private  parent_class</a:t>
            </a:r>
          </a:p>
          <a:p>
            <a:pPr algn="l">
              <a:lnSpc>
                <a:spcPct val="110000"/>
              </a:lnSpc>
              <a:buClr>
                <a:schemeClr val="accent2"/>
              </a:buClr>
              <a:buFont typeface="Wingdings" pitchFamily="2" charset="2"/>
              <a:buNone/>
            </a:pPr>
            <a:r>
              <a:rPr lang="en-US" altLang="zh-CN" sz="1800"/>
              <a:t>{     int  data3 ;</a:t>
            </a:r>
          </a:p>
          <a:p>
            <a:pPr algn="l">
              <a:lnSpc>
                <a:spcPct val="110000"/>
              </a:lnSpc>
              <a:buClr>
                <a:schemeClr val="accent2"/>
              </a:buClr>
              <a:buFont typeface="Wingdings" pitchFamily="2" charset="2"/>
              <a:buNone/>
            </a:pPr>
            <a:r>
              <a:rPr lang="en-US" altLang="zh-CN" sz="1800"/>
              <a:t>       parent_class  data4 ;</a:t>
            </a:r>
          </a:p>
          <a:p>
            <a:pPr algn="l">
              <a:lnSpc>
                <a:spcPct val="110000"/>
              </a:lnSpc>
              <a:buClr>
                <a:schemeClr val="accent2"/>
              </a:buClr>
              <a:buFont typeface="Wingdings" pitchFamily="2" charset="2"/>
              <a:buNone/>
            </a:pPr>
            <a:r>
              <a:rPr lang="en-US" altLang="zh-CN" sz="1800"/>
              <a:t>   public:</a:t>
            </a:r>
          </a:p>
          <a:p>
            <a:pPr algn="l">
              <a:lnSpc>
                <a:spcPct val="110000"/>
              </a:lnSpc>
              <a:buClr>
                <a:schemeClr val="accent2"/>
              </a:buClr>
              <a:buFont typeface="Wingdings" pitchFamily="2" charset="2"/>
              <a:buNone/>
            </a:pPr>
            <a:r>
              <a:rPr lang="en-US" altLang="zh-CN" sz="1800"/>
              <a:t>       derived_class ( </a:t>
            </a:r>
            <a:r>
              <a:rPr lang="en-US" altLang="zh-CN" sz="1800" b="1">
                <a:solidFill>
                  <a:srgbClr val="0000FF"/>
                </a:solidFill>
              </a:rPr>
              <a:t>int  p1 , int  p2 , int  p3 , int  p4 , int  p5</a:t>
            </a:r>
            <a:r>
              <a:rPr lang="en-US" altLang="zh-CN" sz="1800"/>
              <a:t> )</a:t>
            </a:r>
          </a:p>
          <a:p>
            <a:pPr algn="l">
              <a:lnSpc>
                <a:spcPct val="110000"/>
              </a:lnSpc>
              <a:buClr>
                <a:schemeClr val="accent2"/>
              </a:buClr>
              <a:buFont typeface="Wingdings" pitchFamily="2" charset="2"/>
              <a:buNone/>
            </a:pPr>
            <a:r>
              <a:rPr lang="en-US" altLang="zh-CN" sz="1800"/>
              <a:t>	: parent_class ( p1 , p2 ) , data4 ( p3 , p4 )</a:t>
            </a:r>
          </a:p>
          <a:p>
            <a:pPr algn="l">
              <a:lnSpc>
                <a:spcPct val="110000"/>
              </a:lnSpc>
              <a:buClr>
                <a:schemeClr val="accent2"/>
              </a:buClr>
              <a:buFont typeface="Wingdings" pitchFamily="2" charset="2"/>
              <a:buNone/>
            </a:pPr>
            <a:r>
              <a:rPr lang="en-US" altLang="zh-CN" sz="1800"/>
              <a:t>          { data3 = p5 ; }</a:t>
            </a:r>
          </a:p>
          <a:p>
            <a:pPr algn="l">
              <a:lnSpc>
                <a:spcPct val="110000"/>
              </a:lnSpc>
              <a:buClr>
                <a:schemeClr val="accent2"/>
              </a:buClr>
              <a:buFont typeface="Wingdings" pitchFamily="2" charset="2"/>
              <a:buNone/>
            </a:pPr>
            <a:r>
              <a:rPr lang="en-US" altLang="zh-CN" sz="1800"/>
              <a:t>       int  inc1 ( ) { return  parent_class :: inc1 ( ) ; }</a:t>
            </a:r>
          </a:p>
          <a:p>
            <a:pPr algn="l">
              <a:lnSpc>
                <a:spcPct val="110000"/>
              </a:lnSpc>
              <a:buClr>
                <a:schemeClr val="accent2"/>
              </a:buClr>
              <a:buFont typeface="Wingdings" pitchFamily="2" charset="2"/>
              <a:buNone/>
            </a:pPr>
            <a:r>
              <a:rPr lang="en-US" altLang="zh-CN" sz="1800"/>
              <a:t>       int  inc3 ( ) { return  ++ data3 ; }</a:t>
            </a:r>
          </a:p>
          <a:p>
            <a:pPr algn="l">
              <a:lnSpc>
                <a:spcPct val="110000"/>
              </a:lnSpc>
              <a:buClr>
                <a:schemeClr val="accent2"/>
              </a:buClr>
              <a:buFont typeface="Wingdings" pitchFamily="2" charset="2"/>
              <a:buNone/>
            </a:pPr>
            <a:r>
              <a:rPr lang="en-US" altLang="zh-CN" sz="1800"/>
              <a:t>       void  display ( )</a:t>
            </a:r>
          </a:p>
          <a:p>
            <a:pPr algn="l">
              <a:lnSpc>
                <a:spcPct val="110000"/>
              </a:lnSpc>
              <a:buClr>
                <a:schemeClr val="accent2"/>
              </a:buClr>
              <a:buFont typeface="Wingdings" pitchFamily="2" charset="2"/>
              <a:buNone/>
            </a:pPr>
            <a:r>
              <a:rPr lang="en-US" altLang="zh-CN" sz="1800"/>
              <a:t>          { parent_class :: display ( ) ;   data4.display ( ) ;</a:t>
            </a:r>
          </a:p>
          <a:p>
            <a:pPr algn="l">
              <a:lnSpc>
                <a:spcPct val="110000"/>
              </a:lnSpc>
              <a:buClr>
                <a:schemeClr val="accent2"/>
              </a:buClr>
              <a:buFont typeface="Wingdings" pitchFamily="2" charset="2"/>
              <a:buNone/>
            </a:pPr>
            <a:r>
              <a:rPr lang="en-US" altLang="zh-CN" sz="1800"/>
              <a:t>             cout &lt;&lt; "data3=" &lt;&lt; data3 &lt;&lt; endl ;</a:t>
            </a:r>
          </a:p>
          <a:p>
            <a:pPr algn="l">
              <a:lnSpc>
                <a:spcPct val="110000"/>
              </a:lnSpc>
              <a:buClr>
                <a:schemeClr val="accent2"/>
              </a:buClr>
              <a:buFont typeface="Wingdings" pitchFamily="2" charset="2"/>
              <a:buNone/>
            </a:pPr>
            <a:r>
              <a:rPr lang="en-US" altLang="zh-CN" sz="1800"/>
              <a:t>          }</a:t>
            </a:r>
          </a:p>
          <a:p>
            <a:pPr algn="l">
              <a:lnSpc>
                <a:spcPct val="110000"/>
              </a:lnSpc>
              <a:buClr>
                <a:schemeClr val="accent2"/>
              </a:buClr>
              <a:buFont typeface="Wingdings" pitchFamily="2" charset="2"/>
              <a:buNone/>
            </a:pPr>
            <a:r>
              <a:rPr lang="en-US" altLang="zh-CN" sz="1800"/>
              <a:t>} ;</a:t>
            </a:r>
          </a:p>
        </p:txBody>
      </p:sp>
      <p:sp>
        <p:nvSpPr>
          <p:cNvPr id="585734" name="Rectangle 6"/>
          <p:cNvSpPr>
            <a:spLocks noGrp="1" noChangeArrowheads="1"/>
          </p:cNvSpPr>
          <p:nvPr>
            <p:ph type="title" idx="4294967295"/>
          </p:nvPr>
        </p:nvSpPr>
        <p:spPr>
          <a:xfrm>
            <a:off x="838200" y="533400"/>
            <a:ext cx="7543800" cy="1143000"/>
          </a:xfrm>
          <a:prstGeom prst="rect">
            <a:avLst/>
          </a:prstGeom>
        </p:spPr>
        <p:txBody>
          <a:bodyPr/>
          <a:lstStyle/>
          <a:p>
            <a:r>
              <a:rPr lang="en-US" altLang="zh-CN" sz="100" dirty="0">
                <a:solidFill>
                  <a:schemeClr val="bg1"/>
                </a:solidFill>
                <a:latin typeface="宋体" pitchFamily="2" charset="-122"/>
              </a:rPr>
              <a:t>8.3  </a:t>
            </a:r>
            <a:r>
              <a:rPr lang="zh-CN" altLang="en-US" sz="100" dirty="0">
                <a:solidFill>
                  <a:schemeClr val="bg1"/>
                </a:solidFill>
                <a:latin typeface="宋体" pitchFamily="2" charset="-122"/>
              </a:rPr>
              <a:t>基类的初始化</a:t>
            </a:r>
            <a:endParaRPr lang="zh-CN" altLang="en-US" sz="100" dirty="0">
              <a:solidFill>
                <a:schemeClr val="bg1"/>
              </a:solidFill>
            </a:endParaRPr>
          </a:p>
        </p:txBody>
      </p:sp>
      <p:sp>
        <p:nvSpPr>
          <p:cNvPr id="585736" name="Rectangle 8"/>
          <p:cNvSpPr>
            <a:spLocks noChangeArrowheads="1"/>
          </p:cNvSpPr>
          <p:nvPr/>
        </p:nvSpPr>
        <p:spPr bwMode="auto">
          <a:xfrm>
            <a:off x="4482785" y="398463"/>
            <a:ext cx="4267515" cy="400110"/>
          </a:xfrm>
          <a:prstGeom prst="rect">
            <a:avLst/>
          </a:prstGeom>
          <a:noFill/>
          <a:ln w="9525">
            <a:noFill/>
            <a:miter lim="800000"/>
            <a:headEnd/>
            <a:tailEnd/>
          </a:ln>
          <a:effectLst/>
        </p:spPr>
        <p:txBody>
          <a:bodyPr wrap="none">
            <a:spAutoFit/>
          </a:bodyPr>
          <a:lstStyle/>
          <a:p>
            <a:pPr algn="r"/>
            <a:r>
              <a:rPr lang="zh-CN" altLang="en-US" sz="2000" b="1" i="1" dirty="0">
                <a:solidFill>
                  <a:schemeClr val="folHlink"/>
                </a:solidFill>
              </a:rPr>
              <a:t>例</a:t>
            </a:r>
            <a:r>
              <a:rPr lang="en-US" altLang="zh-CN" sz="2000" b="1" i="1" dirty="0">
                <a:solidFill>
                  <a:schemeClr val="folHlink"/>
                </a:solidFill>
              </a:rPr>
              <a:t>8-7  </a:t>
            </a:r>
            <a:r>
              <a:rPr lang="zh-CN" altLang="en-US" sz="2000" b="1" i="1" dirty="0">
                <a:solidFill>
                  <a:schemeClr val="folHlink"/>
                </a:solidFill>
              </a:rPr>
              <a:t>带参数构造函数调用顺序测试</a:t>
            </a:r>
          </a:p>
        </p:txBody>
      </p:sp>
      <p:sp>
        <p:nvSpPr>
          <p:cNvPr id="585733" name="AutoShape 5"/>
          <p:cNvSpPr>
            <a:spLocks/>
          </p:cNvSpPr>
          <p:nvPr/>
        </p:nvSpPr>
        <p:spPr bwMode="auto">
          <a:xfrm>
            <a:off x="6400800" y="785813"/>
            <a:ext cx="2286000" cy="914400"/>
          </a:xfrm>
          <a:prstGeom prst="borderCallout2">
            <a:avLst>
              <a:gd name="adj1" fmla="val 12500"/>
              <a:gd name="adj2" fmla="val -3333"/>
              <a:gd name="adj3" fmla="val 12500"/>
              <a:gd name="adj4" fmla="val -23472"/>
              <a:gd name="adj5" fmla="val 217884"/>
              <a:gd name="adj6" fmla="val -88056"/>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派生类构造函数</a:t>
            </a:r>
          </a:p>
          <a:p>
            <a:pPr eaLnBrk="0" hangingPunct="0">
              <a:lnSpc>
                <a:spcPct val="70000"/>
              </a:lnSpc>
              <a:spcBef>
                <a:spcPct val="50000"/>
              </a:spcBef>
            </a:pPr>
            <a:r>
              <a:rPr lang="zh-CN" altLang="en-US" sz="1800" b="1"/>
              <a:t>有</a:t>
            </a:r>
            <a:r>
              <a:rPr lang="en-US" altLang="zh-CN" sz="1800" b="1"/>
              <a:t>5</a:t>
            </a:r>
            <a:r>
              <a:rPr lang="zh-CN" altLang="en-US" sz="1800" b="1"/>
              <a:t>个参数</a:t>
            </a:r>
          </a:p>
        </p:txBody>
      </p:sp>
      <p:grpSp>
        <p:nvGrpSpPr>
          <p:cNvPr id="585756" name="Group 28"/>
          <p:cNvGrpSpPr>
            <a:grpSpLocks/>
          </p:cNvGrpSpPr>
          <p:nvPr/>
        </p:nvGrpSpPr>
        <p:grpSpPr bwMode="auto">
          <a:xfrm>
            <a:off x="3235325" y="5334000"/>
            <a:ext cx="5832475" cy="1447800"/>
            <a:chOff x="2038" y="3408"/>
            <a:chExt cx="3674" cy="912"/>
          </a:xfrm>
        </p:grpSpPr>
        <p:sp>
          <p:nvSpPr>
            <p:cNvPr id="585757" name="Rectangle 29"/>
            <p:cNvSpPr>
              <a:spLocks noChangeArrowheads="1"/>
            </p:cNvSpPr>
            <p:nvPr/>
          </p:nvSpPr>
          <p:spPr bwMode="auto">
            <a:xfrm>
              <a:off x="2064" y="3408"/>
              <a:ext cx="3648" cy="912"/>
            </a:xfrm>
            <a:prstGeom prst="rect">
              <a:avLst/>
            </a:prstGeom>
            <a:solidFill>
              <a:srgbClr val="CCFF99"/>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rgbClr val="CCFF99"/>
              </a:extrusionClr>
            </a:sp3d>
          </p:spPr>
          <p:txBody>
            <a:bodyPr wrap="none" anchor="ctr">
              <a:flatTx/>
            </a:bodyPr>
            <a:lstStyle/>
            <a:p>
              <a:endParaRPr lang="zh-CN" altLang="en-US"/>
            </a:p>
          </p:txBody>
        </p:sp>
        <p:sp>
          <p:nvSpPr>
            <p:cNvPr id="585758" name="Rectangle 30"/>
            <p:cNvSpPr>
              <a:spLocks noChangeArrowheads="1"/>
            </p:cNvSpPr>
            <p:nvPr/>
          </p:nvSpPr>
          <p:spPr bwMode="auto">
            <a:xfrm>
              <a:off x="3080" y="3548"/>
              <a:ext cx="1056" cy="192"/>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r>
                <a:rPr lang="en-US" altLang="zh-CN" sz="1800" b="1"/>
                <a:t>data1	data2</a:t>
              </a:r>
            </a:p>
          </p:txBody>
        </p:sp>
        <p:sp>
          <p:nvSpPr>
            <p:cNvPr id="585759" name="Rectangle 31"/>
            <p:cNvSpPr>
              <a:spLocks noChangeArrowheads="1"/>
            </p:cNvSpPr>
            <p:nvPr/>
          </p:nvSpPr>
          <p:spPr bwMode="auto">
            <a:xfrm>
              <a:off x="4608" y="3836"/>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lnSpc>
                  <a:spcPct val="110000"/>
                </a:lnSpc>
              </a:pPr>
              <a:r>
                <a:rPr lang="en-US" altLang="zh-CN" sz="1800" b="1"/>
                <a:t>         data4	</a:t>
              </a:r>
            </a:p>
            <a:p>
              <a:pPr algn="l">
                <a:lnSpc>
                  <a:spcPct val="110000"/>
                </a:lnSpc>
              </a:pPr>
              <a:r>
                <a:rPr lang="en-US" altLang="zh-CN" sz="1800" b="1" i="1"/>
                <a:t>data1	data2</a:t>
              </a:r>
              <a:r>
                <a:rPr lang="en-US" altLang="zh-CN" sz="1800" b="1"/>
                <a:t>		</a:t>
              </a:r>
            </a:p>
          </p:txBody>
        </p:sp>
        <p:sp>
          <p:nvSpPr>
            <p:cNvPr id="585760" name="Line 32"/>
            <p:cNvSpPr>
              <a:spLocks noChangeShapeType="1"/>
            </p:cNvSpPr>
            <p:nvPr/>
          </p:nvSpPr>
          <p:spPr bwMode="auto">
            <a:xfrm>
              <a:off x="4608" y="4028"/>
              <a:ext cx="1056" cy="0"/>
            </a:xfrm>
            <a:prstGeom prst="line">
              <a:avLst/>
            </a:prstGeom>
            <a:noFill/>
            <a:ln w="9525">
              <a:solidFill>
                <a:schemeClr val="tx1"/>
              </a:solidFill>
              <a:round/>
              <a:headEnd/>
              <a:tailEnd/>
            </a:ln>
            <a:effectLst/>
          </p:spPr>
          <p:txBody>
            <a:bodyPr/>
            <a:lstStyle/>
            <a:p>
              <a:endParaRPr lang="zh-CN" altLang="en-US"/>
            </a:p>
          </p:txBody>
        </p:sp>
        <p:sp>
          <p:nvSpPr>
            <p:cNvPr id="585761" name="Rectangle 33"/>
            <p:cNvSpPr>
              <a:spLocks noChangeArrowheads="1"/>
            </p:cNvSpPr>
            <p:nvPr/>
          </p:nvSpPr>
          <p:spPr bwMode="auto">
            <a:xfrm>
              <a:off x="4128" y="3836"/>
              <a:ext cx="480" cy="384"/>
            </a:xfrm>
            <a:prstGeom prst="rect">
              <a:avLst/>
            </a:prstGeom>
            <a:gradFill rotWithShape="0">
              <a:gsLst>
                <a:gs pos="0">
                  <a:srgbClr val="FF9900"/>
                </a:gs>
                <a:gs pos="50000">
                  <a:srgbClr val="FFFFFF"/>
                </a:gs>
                <a:gs pos="100000">
                  <a:srgbClr val="FF9900"/>
                </a:gs>
              </a:gsLst>
              <a:lin ang="5400000" scaled="1"/>
            </a:gradFill>
            <a:ln w="9525">
              <a:solidFill>
                <a:schemeClr val="tx1"/>
              </a:solidFill>
              <a:miter lim="800000"/>
              <a:headEnd/>
              <a:tailEnd/>
            </a:ln>
            <a:effectLst/>
          </p:spPr>
          <p:txBody>
            <a:bodyPr wrap="none" anchor="ctr"/>
            <a:lstStyle/>
            <a:p>
              <a:r>
                <a:rPr lang="en-US" altLang="zh-CN" sz="1800" b="1"/>
                <a:t>data3</a:t>
              </a:r>
            </a:p>
          </p:txBody>
        </p:sp>
        <p:sp>
          <p:nvSpPr>
            <p:cNvPr id="585762" name="Rectangle 34"/>
            <p:cNvSpPr>
              <a:spLocks noChangeArrowheads="1"/>
            </p:cNvSpPr>
            <p:nvPr/>
          </p:nvSpPr>
          <p:spPr bwMode="auto">
            <a:xfrm>
              <a:off x="2095" y="3502"/>
              <a:ext cx="905" cy="250"/>
            </a:xfrm>
            <a:prstGeom prst="rect">
              <a:avLst/>
            </a:prstGeom>
            <a:noFill/>
            <a:ln w="9525">
              <a:noFill/>
              <a:miter lim="800000"/>
              <a:headEnd/>
              <a:tailEnd/>
            </a:ln>
            <a:effectLst/>
          </p:spPr>
          <p:txBody>
            <a:bodyPr wrap="none">
              <a:spAutoFit/>
            </a:bodyPr>
            <a:lstStyle/>
            <a:p>
              <a:r>
                <a:rPr lang="en-US" altLang="zh-CN" sz="2000"/>
                <a:t>parent_class</a:t>
              </a:r>
            </a:p>
          </p:txBody>
        </p:sp>
        <p:sp>
          <p:nvSpPr>
            <p:cNvPr id="585763" name="Rectangle 35"/>
            <p:cNvSpPr>
              <a:spLocks noChangeArrowheads="1"/>
            </p:cNvSpPr>
            <p:nvPr/>
          </p:nvSpPr>
          <p:spPr bwMode="auto">
            <a:xfrm>
              <a:off x="2038" y="3888"/>
              <a:ext cx="985" cy="250"/>
            </a:xfrm>
            <a:prstGeom prst="rect">
              <a:avLst/>
            </a:prstGeom>
            <a:noFill/>
            <a:ln w="9525">
              <a:noFill/>
              <a:miter lim="800000"/>
              <a:headEnd/>
              <a:tailEnd/>
            </a:ln>
            <a:effectLst/>
          </p:spPr>
          <p:txBody>
            <a:bodyPr wrap="none">
              <a:spAutoFit/>
            </a:bodyPr>
            <a:lstStyle/>
            <a:p>
              <a:r>
                <a:rPr lang="en-US" altLang="zh-CN" sz="2000"/>
                <a:t>derived_class</a:t>
              </a:r>
            </a:p>
          </p:txBody>
        </p:sp>
        <p:sp>
          <p:nvSpPr>
            <p:cNvPr id="585764" name="Rectangle 36"/>
            <p:cNvSpPr>
              <a:spLocks noChangeArrowheads="1"/>
            </p:cNvSpPr>
            <p:nvPr/>
          </p:nvSpPr>
          <p:spPr bwMode="auto">
            <a:xfrm>
              <a:off x="3072" y="3840"/>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prstDash val="dash"/>
              <a:miter lim="800000"/>
              <a:headEnd/>
              <a:tailEnd/>
            </a:ln>
            <a:effectLst/>
          </p:spPr>
          <p:txBody>
            <a:bodyPr wrap="none" anchor="ctr"/>
            <a:lstStyle/>
            <a:p>
              <a:pPr algn="l"/>
              <a:r>
                <a:rPr lang="en-US" altLang="zh-CN" sz="1800" b="1"/>
                <a:t>data1	data2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85733"/>
                                        </p:tgtEl>
                                        <p:attrNameLst>
                                          <p:attrName>style.visibility</p:attrName>
                                        </p:attrNameLst>
                                      </p:cBhvr>
                                      <p:to>
                                        <p:strVal val="visible"/>
                                      </p:to>
                                    </p:set>
                                    <p:animEffect transition="in" filter="barn(outHorizontal)">
                                      <p:cBhvr>
                                        <p:cTn id="7" dur="500"/>
                                        <p:tgtEl>
                                          <p:spTgt spid="585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5733" grpId="0" animBg="1"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Text Box 2"/>
          <p:cNvSpPr txBox="1">
            <a:spLocks noChangeArrowheads="1"/>
          </p:cNvSpPr>
          <p:nvPr/>
        </p:nvSpPr>
        <p:spPr bwMode="auto">
          <a:xfrm>
            <a:off x="609600" y="152400"/>
            <a:ext cx="8001000" cy="6286336"/>
          </a:xfrm>
          <a:prstGeom prst="rect">
            <a:avLst/>
          </a:prstGeom>
          <a:noFill/>
          <a:ln w="9525">
            <a:noFill/>
            <a:miter lim="800000"/>
            <a:headEnd/>
            <a:tailEnd/>
          </a:ln>
          <a:effectLst/>
        </p:spPr>
        <p:txBody>
          <a:bodyPr>
            <a:spAutoFit/>
          </a:bodyPr>
          <a:lstStyle/>
          <a:p>
            <a:pPr algn="l">
              <a:lnSpc>
                <a:spcPct val="115000"/>
              </a:lnSpc>
              <a:buClr>
                <a:schemeClr val="accent2"/>
              </a:buClr>
              <a:buFont typeface="Wingdings" pitchFamily="2" charset="2"/>
              <a:buNone/>
            </a:pPr>
            <a:r>
              <a:rPr lang="en-US" altLang="zh-CN" sz="1400" dirty="0"/>
              <a:t>#include&lt;</a:t>
            </a:r>
            <a:r>
              <a:rPr lang="en-US" altLang="zh-CN" sz="1400" dirty="0" err="1"/>
              <a:t>iostream</a:t>
            </a:r>
            <a:r>
              <a:rPr lang="en-US" altLang="zh-CN" sz="1400" dirty="0"/>
              <a:t>&gt;</a:t>
            </a:r>
          </a:p>
          <a:p>
            <a:pPr algn="l">
              <a:lnSpc>
                <a:spcPct val="115000"/>
              </a:lnSpc>
              <a:buClr>
                <a:schemeClr val="accent2"/>
              </a:buClr>
              <a:buFont typeface="Wingdings" pitchFamily="2" charset="2"/>
              <a:buNone/>
            </a:pPr>
            <a:r>
              <a:rPr lang="en-US" altLang="zh-CN" sz="1400" dirty="0"/>
              <a:t>using namespace </a:t>
            </a:r>
            <a:r>
              <a:rPr lang="en-US" altLang="zh-CN" sz="1400" dirty="0" err="1"/>
              <a:t>std</a:t>
            </a:r>
            <a:r>
              <a:rPr lang="en-US" altLang="zh-CN" sz="1400" dirty="0"/>
              <a:t> ;</a:t>
            </a:r>
          </a:p>
          <a:p>
            <a:pPr algn="l">
              <a:lnSpc>
                <a:spcPct val="115000"/>
              </a:lnSpc>
              <a:buClr>
                <a:schemeClr val="accent2"/>
              </a:buClr>
              <a:buFont typeface="Wingdings" pitchFamily="2" charset="2"/>
              <a:buNone/>
            </a:pPr>
            <a:r>
              <a:rPr lang="en-US" altLang="zh-CN" sz="1400" dirty="0"/>
              <a:t>class  </a:t>
            </a:r>
            <a:r>
              <a:rPr lang="en-US" altLang="zh-CN" sz="1400" dirty="0" err="1"/>
              <a:t>parent_class</a:t>
            </a:r>
            <a:endParaRPr lang="en-US" altLang="zh-CN" sz="1400" dirty="0"/>
          </a:p>
          <a:p>
            <a:pPr algn="l">
              <a:lnSpc>
                <a:spcPct val="115000"/>
              </a:lnSpc>
              <a:buClr>
                <a:schemeClr val="accent2"/>
              </a:buClr>
              <a:buFont typeface="Wingdings" pitchFamily="2" charset="2"/>
              <a:buNone/>
            </a:pPr>
            <a:r>
              <a:rPr lang="en-US" altLang="zh-CN" sz="1400" dirty="0"/>
              <a:t>{     </a:t>
            </a:r>
            <a:r>
              <a:rPr lang="en-US" altLang="zh-CN" sz="1400" dirty="0" err="1"/>
              <a:t>int</a:t>
            </a:r>
            <a:r>
              <a:rPr lang="en-US" altLang="zh-CN" sz="1400" dirty="0"/>
              <a:t>  data1 , data2 ;</a:t>
            </a:r>
          </a:p>
          <a:p>
            <a:pPr algn="l">
              <a:lnSpc>
                <a:spcPct val="115000"/>
              </a:lnSpc>
              <a:buClr>
                <a:schemeClr val="accent2"/>
              </a:buClr>
              <a:buFont typeface="Wingdings" pitchFamily="2" charset="2"/>
              <a:buNone/>
            </a:pPr>
            <a:r>
              <a:rPr lang="en-US" altLang="zh-CN" sz="1400" dirty="0"/>
              <a:t>   public :</a:t>
            </a:r>
          </a:p>
          <a:p>
            <a:pPr algn="l">
              <a:lnSpc>
                <a:spcPct val="115000"/>
              </a:lnSpc>
              <a:buClr>
                <a:schemeClr val="accent2"/>
              </a:buClr>
              <a:buFont typeface="Wingdings" pitchFamily="2" charset="2"/>
              <a:buNone/>
            </a:pPr>
            <a:r>
              <a:rPr lang="en-US" altLang="zh-CN" sz="1400" dirty="0"/>
              <a:t>       </a:t>
            </a:r>
            <a:r>
              <a:rPr lang="en-US" altLang="zh-CN" sz="1400" dirty="0" err="1"/>
              <a:t>parent_class</a:t>
            </a:r>
            <a:r>
              <a:rPr lang="en-US" altLang="zh-CN" sz="1400" dirty="0"/>
              <a:t> ( </a:t>
            </a:r>
            <a:r>
              <a:rPr lang="en-US" altLang="zh-CN" sz="1400" dirty="0" err="1"/>
              <a:t>int</a:t>
            </a:r>
            <a:r>
              <a:rPr lang="en-US" altLang="zh-CN" sz="1400" dirty="0"/>
              <a:t>  p1 , </a:t>
            </a:r>
            <a:r>
              <a:rPr lang="en-US" altLang="zh-CN" sz="1400" dirty="0" err="1"/>
              <a:t>int</a:t>
            </a:r>
            <a:r>
              <a:rPr lang="en-US" altLang="zh-CN" sz="1400" dirty="0"/>
              <a:t>  p2 ) { data1 = p1; data2 = p2; }</a:t>
            </a:r>
          </a:p>
          <a:p>
            <a:pPr algn="l">
              <a:lnSpc>
                <a:spcPct val="115000"/>
              </a:lnSpc>
              <a:buClr>
                <a:schemeClr val="accent2"/>
              </a:buClr>
              <a:buFont typeface="Wingdings" pitchFamily="2" charset="2"/>
              <a:buNone/>
            </a:pPr>
            <a:r>
              <a:rPr lang="en-US" altLang="zh-CN" sz="1400" dirty="0"/>
              <a:t>       </a:t>
            </a:r>
            <a:r>
              <a:rPr lang="en-US" altLang="zh-CN" sz="1400" dirty="0" err="1"/>
              <a:t>int</a:t>
            </a:r>
            <a:r>
              <a:rPr lang="en-US" altLang="zh-CN" sz="1400" dirty="0"/>
              <a:t>  inc1 () { return  ++ data1; }</a:t>
            </a:r>
          </a:p>
          <a:p>
            <a:pPr algn="l">
              <a:lnSpc>
                <a:spcPct val="115000"/>
              </a:lnSpc>
              <a:buClr>
                <a:schemeClr val="accent2"/>
              </a:buClr>
              <a:buFont typeface="Wingdings" pitchFamily="2" charset="2"/>
              <a:buNone/>
            </a:pPr>
            <a:r>
              <a:rPr lang="en-US" altLang="zh-CN" sz="1400" dirty="0"/>
              <a:t>       </a:t>
            </a:r>
            <a:r>
              <a:rPr lang="en-US" altLang="zh-CN" sz="1400" dirty="0" err="1"/>
              <a:t>int</a:t>
            </a:r>
            <a:r>
              <a:rPr lang="en-US" altLang="zh-CN" sz="1400" dirty="0"/>
              <a:t>  inc2 () { return  ++ data2 ; }</a:t>
            </a:r>
          </a:p>
          <a:p>
            <a:pPr algn="l">
              <a:lnSpc>
                <a:spcPct val="115000"/>
              </a:lnSpc>
              <a:buClr>
                <a:schemeClr val="accent2"/>
              </a:buClr>
              <a:buFont typeface="Wingdings" pitchFamily="2" charset="2"/>
              <a:buNone/>
            </a:pPr>
            <a:r>
              <a:rPr lang="en-US" altLang="zh-CN" sz="1400" dirty="0"/>
              <a:t>       void  display  ()  {</a:t>
            </a:r>
            <a:r>
              <a:rPr lang="en-US" altLang="zh-CN" sz="1400" dirty="0" err="1"/>
              <a:t>cout</a:t>
            </a:r>
            <a:r>
              <a:rPr lang="en-US" altLang="zh-CN" sz="1400" dirty="0"/>
              <a:t> &lt;&lt; "data1=" &lt;&lt; data1 &lt;&lt; " , data2=" &lt;&lt; data2 &lt;&lt; </a:t>
            </a:r>
            <a:r>
              <a:rPr lang="en-US" altLang="zh-CN" sz="1400" dirty="0" err="1"/>
              <a:t>endl</a:t>
            </a:r>
            <a:r>
              <a:rPr lang="en-US" altLang="zh-CN" sz="1400" dirty="0"/>
              <a:t> ; }</a:t>
            </a:r>
          </a:p>
          <a:p>
            <a:pPr algn="l">
              <a:lnSpc>
                <a:spcPct val="115000"/>
              </a:lnSpc>
              <a:buClr>
                <a:schemeClr val="accent2"/>
              </a:buClr>
              <a:buFont typeface="Wingdings" pitchFamily="2" charset="2"/>
              <a:buNone/>
            </a:pPr>
            <a:r>
              <a:rPr lang="en-US" altLang="zh-CN" sz="1400" dirty="0"/>
              <a:t>};</a:t>
            </a:r>
          </a:p>
          <a:p>
            <a:pPr algn="l">
              <a:lnSpc>
                <a:spcPct val="115000"/>
              </a:lnSpc>
              <a:buClr>
                <a:schemeClr val="accent2"/>
              </a:buClr>
              <a:buFont typeface="Wingdings" pitchFamily="2" charset="2"/>
              <a:buNone/>
            </a:pPr>
            <a:r>
              <a:rPr lang="en-US" altLang="zh-CN" sz="1400" b="1" dirty="0"/>
              <a:t>class  </a:t>
            </a:r>
            <a:r>
              <a:rPr lang="en-US" altLang="zh-CN" sz="1400" b="1" dirty="0" err="1"/>
              <a:t>derived_class</a:t>
            </a:r>
            <a:r>
              <a:rPr lang="en-US" altLang="zh-CN" sz="1400" b="1" dirty="0"/>
              <a:t> : private  </a:t>
            </a:r>
            <a:r>
              <a:rPr lang="en-US" altLang="zh-CN" sz="1400" b="1" dirty="0" err="1"/>
              <a:t>parent_class</a:t>
            </a:r>
            <a:endParaRPr lang="en-US" altLang="zh-CN" sz="1400" b="1" dirty="0"/>
          </a:p>
          <a:p>
            <a:pPr algn="l">
              <a:lnSpc>
                <a:spcPct val="115000"/>
              </a:lnSpc>
              <a:buClr>
                <a:schemeClr val="accent2"/>
              </a:buClr>
              <a:buFont typeface="Wingdings" pitchFamily="2" charset="2"/>
              <a:buNone/>
            </a:pPr>
            <a:r>
              <a:rPr lang="en-US" altLang="zh-CN" sz="1400" b="1" dirty="0"/>
              <a:t>{     </a:t>
            </a:r>
            <a:r>
              <a:rPr lang="en-US" altLang="zh-CN" sz="1400" b="1" dirty="0" err="1"/>
              <a:t>int</a:t>
            </a:r>
            <a:r>
              <a:rPr lang="en-US" altLang="zh-CN" sz="1400" b="1" dirty="0"/>
              <a:t>  data3 ;</a:t>
            </a:r>
          </a:p>
          <a:p>
            <a:pPr algn="l">
              <a:lnSpc>
                <a:spcPct val="115000"/>
              </a:lnSpc>
              <a:buClr>
                <a:schemeClr val="accent2"/>
              </a:buClr>
              <a:buFont typeface="Wingdings" pitchFamily="2" charset="2"/>
              <a:buNone/>
            </a:pPr>
            <a:r>
              <a:rPr lang="en-US" altLang="zh-CN" sz="1400" b="1" dirty="0"/>
              <a:t>       </a:t>
            </a:r>
            <a:r>
              <a:rPr lang="en-US" altLang="zh-CN" sz="1400" b="1" dirty="0" err="1"/>
              <a:t>parent_class</a:t>
            </a:r>
            <a:r>
              <a:rPr lang="en-US" altLang="zh-CN" sz="1400" b="1" dirty="0"/>
              <a:t>  data4 ;</a:t>
            </a:r>
          </a:p>
          <a:p>
            <a:pPr algn="l">
              <a:lnSpc>
                <a:spcPct val="115000"/>
              </a:lnSpc>
              <a:buClr>
                <a:schemeClr val="accent2"/>
              </a:buClr>
              <a:buFont typeface="Wingdings" pitchFamily="2" charset="2"/>
              <a:buNone/>
            </a:pPr>
            <a:r>
              <a:rPr lang="en-US" altLang="zh-CN" sz="1400" b="1" dirty="0"/>
              <a:t>   public:</a:t>
            </a:r>
          </a:p>
          <a:p>
            <a:pPr algn="l">
              <a:lnSpc>
                <a:spcPct val="115000"/>
              </a:lnSpc>
              <a:buClr>
                <a:schemeClr val="accent2"/>
              </a:buClr>
              <a:buFont typeface="Wingdings" pitchFamily="2" charset="2"/>
              <a:buNone/>
            </a:pPr>
            <a:r>
              <a:rPr lang="en-US" altLang="zh-CN" sz="1400" b="1" dirty="0"/>
              <a:t>       </a:t>
            </a:r>
            <a:r>
              <a:rPr lang="en-US" altLang="zh-CN" sz="1400" b="1" dirty="0" err="1"/>
              <a:t>derived_class</a:t>
            </a:r>
            <a:r>
              <a:rPr lang="en-US" altLang="zh-CN" sz="1400" b="1" dirty="0"/>
              <a:t> ( </a:t>
            </a:r>
            <a:r>
              <a:rPr lang="en-US" altLang="zh-CN" sz="1400" b="1" dirty="0" err="1"/>
              <a:t>int</a:t>
            </a:r>
            <a:r>
              <a:rPr lang="en-US" altLang="zh-CN" sz="1400" b="1" dirty="0"/>
              <a:t>  p1 , </a:t>
            </a:r>
            <a:r>
              <a:rPr lang="en-US" altLang="zh-CN" sz="1400" b="1" dirty="0" err="1"/>
              <a:t>int</a:t>
            </a:r>
            <a:r>
              <a:rPr lang="en-US" altLang="zh-CN" sz="1400" b="1" dirty="0"/>
              <a:t>  p2 , </a:t>
            </a:r>
            <a:r>
              <a:rPr lang="en-US" altLang="zh-CN" sz="1400" b="1" dirty="0" err="1"/>
              <a:t>int</a:t>
            </a:r>
            <a:r>
              <a:rPr lang="en-US" altLang="zh-CN" sz="1400" b="1" dirty="0"/>
              <a:t>  p3 , </a:t>
            </a:r>
            <a:r>
              <a:rPr lang="en-US" altLang="zh-CN" sz="1400" b="1" dirty="0" err="1"/>
              <a:t>int</a:t>
            </a:r>
            <a:r>
              <a:rPr lang="en-US" altLang="zh-CN" sz="1400" b="1" dirty="0"/>
              <a:t>  p4 , </a:t>
            </a:r>
            <a:r>
              <a:rPr lang="en-US" altLang="zh-CN" sz="1400" b="1" dirty="0" err="1"/>
              <a:t>int</a:t>
            </a:r>
            <a:r>
              <a:rPr lang="en-US" altLang="zh-CN" sz="1400" b="1" dirty="0"/>
              <a:t>  p5 ): </a:t>
            </a:r>
            <a:r>
              <a:rPr lang="en-US" altLang="zh-CN" sz="1400" b="1" dirty="0" err="1"/>
              <a:t>parent_class</a:t>
            </a:r>
            <a:r>
              <a:rPr lang="en-US" altLang="zh-CN" sz="1400" b="1" dirty="0"/>
              <a:t> ( p1 , p2 ) , data4 ( p3 , p4 )</a:t>
            </a:r>
          </a:p>
          <a:p>
            <a:pPr algn="l">
              <a:lnSpc>
                <a:spcPct val="115000"/>
              </a:lnSpc>
              <a:buClr>
                <a:schemeClr val="accent2"/>
              </a:buClr>
              <a:buFont typeface="Wingdings" pitchFamily="2" charset="2"/>
              <a:buNone/>
            </a:pPr>
            <a:r>
              <a:rPr lang="en-US" altLang="zh-CN" sz="1400" b="1" dirty="0"/>
              <a:t>           { data3 = p5 ; }</a:t>
            </a:r>
          </a:p>
          <a:p>
            <a:pPr algn="l">
              <a:lnSpc>
                <a:spcPct val="115000"/>
              </a:lnSpc>
              <a:buClr>
                <a:schemeClr val="accent2"/>
              </a:buClr>
              <a:buFont typeface="Wingdings" pitchFamily="2" charset="2"/>
              <a:buNone/>
            </a:pPr>
            <a:r>
              <a:rPr lang="en-US" altLang="zh-CN" sz="1400" b="1" dirty="0"/>
              <a:t>       </a:t>
            </a:r>
            <a:r>
              <a:rPr lang="en-US" altLang="zh-CN" sz="1400" b="1" dirty="0" err="1"/>
              <a:t>int</a:t>
            </a:r>
            <a:r>
              <a:rPr lang="en-US" altLang="zh-CN" sz="1400" b="1" dirty="0"/>
              <a:t>  inc1 ( ) { return  </a:t>
            </a:r>
            <a:r>
              <a:rPr lang="en-US" altLang="zh-CN" sz="1400" b="1" dirty="0" err="1"/>
              <a:t>parent_class</a:t>
            </a:r>
            <a:r>
              <a:rPr lang="en-US" altLang="zh-CN" sz="1400" b="1" dirty="0"/>
              <a:t> :: inc1 ( ) ; }</a:t>
            </a:r>
          </a:p>
          <a:p>
            <a:pPr algn="l">
              <a:lnSpc>
                <a:spcPct val="115000"/>
              </a:lnSpc>
              <a:buClr>
                <a:schemeClr val="accent2"/>
              </a:buClr>
              <a:buFont typeface="Wingdings" pitchFamily="2" charset="2"/>
              <a:buNone/>
            </a:pPr>
            <a:r>
              <a:rPr lang="en-US" altLang="zh-CN" sz="1400" b="1" dirty="0"/>
              <a:t>       </a:t>
            </a:r>
            <a:r>
              <a:rPr lang="en-US" altLang="zh-CN" sz="1400" b="1" dirty="0" err="1"/>
              <a:t>int</a:t>
            </a:r>
            <a:r>
              <a:rPr lang="en-US" altLang="zh-CN" sz="1400" b="1" dirty="0"/>
              <a:t>  inc3 ( ) { return  ++ data3 ; }</a:t>
            </a:r>
          </a:p>
          <a:p>
            <a:pPr algn="l">
              <a:lnSpc>
                <a:spcPct val="115000"/>
              </a:lnSpc>
              <a:buClr>
                <a:schemeClr val="accent2"/>
              </a:buClr>
              <a:buFont typeface="Wingdings" pitchFamily="2" charset="2"/>
              <a:buNone/>
            </a:pPr>
            <a:r>
              <a:rPr lang="en-US" altLang="zh-CN" sz="1400" b="1" dirty="0"/>
              <a:t>       void  display ( )</a:t>
            </a:r>
          </a:p>
          <a:p>
            <a:pPr algn="l">
              <a:lnSpc>
                <a:spcPct val="115000"/>
              </a:lnSpc>
              <a:buClr>
                <a:schemeClr val="accent2"/>
              </a:buClr>
              <a:buFont typeface="Wingdings" pitchFamily="2" charset="2"/>
              <a:buNone/>
            </a:pPr>
            <a:r>
              <a:rPr lang="en-US" altLang="zh-CN" sz="1400" b="1" dirty="0"/>
              <a:t>          { </a:t>
            </a:r>
            <a:r>
              <a:rPr lang="en-US" altLang="zh-CN" sz="1400" b="1" dirty="0" err="1"/>
              <a:t>parent_class</a:t>
            </a:r>
            <a:r>
              <a:rPr lang="en-US" altLang="zh-CN" sz="1400" b="1" dirty="0"/>
              <a:t> :: display ( ) ;   data4.display ( ) ;</a:t>
            </a:r>
          </a:p>
          <a:p>
            <a:pPr algn="l">
              <a:lnSpc>
                <a:spcPct val="115000"/>
              </a:lnSpc>
              <a:buClr>
                <a:schemeClr val="accent2"/>
              </a:buClr>
              <a:buFont typeface="Wingdings" pitchFamily="2" charset="2"/>
              <a:buNone/>
            </a:pPr>
            <a:r>
              <a:rPr lang="en-US" altLang="zh-CN" sz="1400" b="1" dirty="0"/>
              <a:t>             </a:t>
            </a:r>
            <a:r>
              <a:rPr lang="en-US" altLang="zh-CN" sz="1400" b="1" dirty="0" err="1"/>
              <a:t>cout</a:t>
            </a:r>
            <a:r>
              <a:rPr lang="en-US" altLang="zh-CN" sz="1400" b="1" dirty="0"/>
              <a:t> &lt;&lt; "data3=" &lt;&lt; data3 &lt;&lt; </a:t>
            </a:r>
            <a:r>
              <a:rPr lang="en-US" altLang="zh-CN" sz="1400" b="1" dirty="0" err="1"/>
              <a:t>endl</a:t>
            </a:r>
            <a:r>
              <a:rPr lang="en-US" altLang="zh-CN" sz="1400" b="1" dirty="0"/>
              <a:t> ;</a:t>
            </a:r>
          </a:p>
          <a:p>
            <a:pPr algn="l">
              <a:lnSpc>
                <a:spcPct val="115000"/>
              </a:lnSpc>
              <a:buClr>
                <a:schemeClr val="accent2"/>
              </a:buClr>
              <a:buFont typeface="Wingdings" pitchFamily="2" charset="2"/>
              <a:buNone/>
            </a:pPr>
            <a:r>
              <a:rPr lang="en-US" altLang="zh-CN" sz="1400" b="1" dirty="0"/>
              <a:t>          }</a:t>
            </a:r>
          </a:p>
          <a:p>
            <a:pPr algn="l">
              <a:lnSpc>
                <a:spcPct val="115000"/>
              </a:lnSpc>
              <a:buClr>
                <a:schemeClr val="accent2"/>
              </a:buClr>
              <a:buFont typeface="Wingdings" pitchFamily="2" charset="2"/>
              <a:buNone/>
            </a:pPr>
            <a:r>
              <a:rPr lang="en-US" altLang="zh-CN" sz="1400" b="1" dirty="0"/>
              <a:t>} ;</a:t>
            </a:r>
          </a:p>
          <a:p>
            <a:pPr algn="l">
              <a:lnSpc>
                <a:spcPct val="115000"/>
              </a:lnSpc>
              <a:buClr>
                <a:schemeClr val="accent2"/>
              </a:buClr>
              <a:buFont typeface="Wingdings" pitchFamily="2" charset="2"/>
              <a:buNone/>
            </a:pPr>
            <a:r>
              <a:rPr lang="en-US" altLang="zh-CN" sz="1400" dirty="0" err="1"/>
              <a:t>int</a:t>
            </a:r>
            <a:r>
              <a:rPr lang="en-US" altLang="zh-CN" sz="1400" dirty="0"/>
              <a:t> main ( )</a:t>
            </a:r>
          </a:p>
          <a:p>
            <a:pPr algn="l">
              <a:lnSpc>
                <a:spcPct val="115000"/>
              </a:lnSpc>
              <a:buClr>
                <a:schemeClr val="accent2"/>
              </a:buClr>
              <a:buFont typeface="Wingdings" pitchFamily="2" charset="2"/>
              <a:buNone/>
            </a:pPr>
            <a:r>
              <a:rPr lang="en-US" altLang="zh-CN" sz="1400" dirty="0"/>
              <a:t>{ </a:t>
            </a:r>
            <a:r>
              <a:rPr lang="en-US" altLang="zh-CN" sz="1400" dirty="0" err="1"/>
              <a:t>derived_class</a:t>
            </a:r>
            <a:r>
              <a:rPr lang="en-US" altLang="zh-CN" sz="1400" dirty="0"/>
              <a:t>  d1 ( 17 , 18 , 1 , 2 , -5 ) ;   d1 . inc1 ( ) ;     d1 . display ( ) ;  }</a:t>
            </a:r>
          </a:p>
        </p:txBody>
      </p:sp>
      <p:sp>
        <p:nvSpPr>
          <p:cNvPr id="586756" name="Rectangle 4"/>
          <p:cNvSpPr>
            <a:spLocks noChangeArrowheads="1"/>
          </p:cNvSpPr>
          <p:nvPr/>
        </p:nvSpPr>
        <p:spPr bwMode="auto">
          <a:xfrm>
            <a:off x="495300" y="1530350"/>
            <a:ext cx="8305800" cy="4314825"/>
          </a:xfrm>
          <a:prstGeom prst="rect">
            <a:avLst/>
          </a:prstGeom>
          <a:solidFill>
            <a:srgbClr val="FFD8B1"/>
          </a:solidFill>
          <a:ln w="9525">
            <a:noFill/>
            <a:miter lim="800000"/>
            <a:headEnd/>
            <a:tailEnd/>
          </a:ln>
          <a:effectLst>
            <a:prstShdw prst="shdw17" dist="71842" dir="2700000">
              <a:srgbClr val="FFD8B1">
                <a:gamma/>
                <a:shade val="60000"/>
                <a:invGamma/>
              </a:srgbClr>
            </a:prstShdw>
          </a:effectLst>
        </p:spPr>
        <p:txBody>
          <a:bodyPr>
            <a:spAutoFit/>
          </a:bodyPr>
          <a:lstStyle/>
          <a:p>
            <a:pPr algn="l">
              <a:lnSpc>
                <a:spcPct val="110000"/>
              </a:lnSpc>
              <a:buClr>
                <a:schemeClr val="accent2"/>
              </a:buClr>
              <a:buFont typeface="Wingdings" pitchFamily="2" charset="2"/>
              <a:buNone/>
            </a:pPr>
            <a:r>
              <a:rPr lang="en-US" altLang="zh-CN" sz="1800"/>
              <a:t>class  derived_class : private  parent_class</a:t>
            </a:r>
          </a:p>
          <a:p>
            <a:pPr algn="l">
              <a:lnSpc>
                <a:spcPct val="110000"/>
              </a:lnSpc>
              <a:buClr>
                <a:schemeClr val="accent2"/>
              </a:buClr>
              <a:buFont typeface="Wingdings" pitchFamily="2" charset="2"/>
              <a:buNone/>
            </a:pPr>
            <a:r>
              <a:rPr lang="en-US" altLang="zh-CN" sz="1800"/>
              <a:t>{     int  data3 ;</a:t>
            </a:r>
          </a:p>
          <a:p>
            <a:pPr algn="l">
              <a:lnSpc>
                <a:spcPct val="110000"/>
              </a:lnSpc>
              <a:buClr>
                <a:schemeClr val="accent2"/>
              </a:buClr>
              <a:buFont typeface="Wingdings" pitchFamily="2" charset="2"/>
              <a:buNone/>
            </a:pPr>
            <a:r>
              <a:rPr lang="en-US" altLang="zh-CN" sz="1800"/>
              <a:t>       parent_class  data4 ;</a:t>
            </a:r>
          </a:p>
          <a:p>
            <a:pPr algn="l">
              <a:lnSpc>
                <a:spcPct val="110000"/>
              </a:lnSpc>
              <a:buClr>
                <a:schemeClr val="accent2"/>
              </a:buClr>
              <a:buFont typeface="Wingdings" pitchFamily="2" charset="2"/>
              <a:buNone/>
            </a:pPr>
            <a:r>
              <a:rPr lang="en-US" altLang="zh-CN" sz="1800"/>
              <a:t>   public:</a:t>
            </a:r>
          </a:p>
          <a:p>
            <a:pPr algn="l">
              <a:lnSpc>
                <a:spcPct val="110000"/>
              </a:lnSpc>
              <a:buClr>
                <a:schemeClr val="accent2"/>
              </a:buClr>
              <a:buFont typeface="Wingdings" pitchFamily="2" charset="2"/>
              <a:buNone/>
            </a:pPr>
            <a:r>
              <a:rPr lang="en-US" altLang="zh-CN" sz="1800"/>
              <a:t>       derived_class ( </a:t>
            </a:r>
            <a:r>
              <a:rPr lang="en-US" altLang="zh-CN" sz="1800" b="1" i="1">
                <a:solidFill>
                  <a:schemeClr val="accent2"/>
                </a:solidFill>
                <a:effectLst>
                  <a:outerShdw blurRad="38100" dist="38100" dir="2700000" algn="tl">
                    <a:srgbClr val="000000"/>
                  </a:outerShdw>
                </a:effectLst>
              </a:rPr>
              <a:t>int  p1 , int  p2</a:t>
            </a:r>
            <a:r>
              <a:rPr lang="en-US" altLang="zh-CN" sz="1800" b="1">
                <a:solidFill>
                  <a:srgbClr val="0000FF"/>
                </a:solidFill>
              </a:rPr>
              <a:t> , int  p3 , int  p4 , int  p5</a:t>
            </a:r>
            <a:r>
              <a:rPr lang="en-US" altLang="zh-CN" sz="1800"/>
              <a:t> )</a:t>
            </a:r>
          </a:p>
          <a:p>
            <a:pPr algn="l">
              <a:lnSpc>
                <a:spcPct val="110000"/>
              </a:lnSpc>
              <a:buClr>
                <a:schemeClr val="accent2"/>
              </a:buClr>
              <a:buFont typeface="Wingdings" pitchFamily="2" charset="2"/>
              <a:buNone/>
            </a:pPr>
            <a:r>
              <a:rPr lang="en-US" altLang="zh-CN" sz="1800"/>
              <a:t>	: </a:t>
            </a:r>
            <a:r>
              <a:rPr lang="en-US" altLang="zh-CN" sz="1800" b="1" i="1">
                <a:solidFill>
                  <a:schemeClr val="accent2"/>
                </a:solidFill>
                <a:effectLst>
                  <a:outerShdw blurRad="38100" dist="38100" dir="2700000" algn="tl">
                    <a:srgbClr val="000000"/>
                  </a:outerShdw>
                </a:effectLst>
              </a:rPr>
              <a:t>parent_class ( p1 , p2 )</a:t>
            </a:r>
            <a:r>
              <a:rPr lang="en-US" altLang="zh-CN" sz="1800"/>
              <a:t> , data4 ( p3 , p4 )</a:t>
            </a:r>
          </a:p>
          <a:p>
            <a:pPr algn="l">
              <a:lnSpc>
                <a:spcPct val="110000"/>
              </a:lnSpc>
              <a:buClr>
                <a:schemeClr val="accent2"/>
              </a:buClr>
              <a:buFont typeface="Wingdings" pitchFamily="2" charset="2"/>
              <a:buNone/>
            </a:pPr>
            <a:r>
              <a:rPr lang="en-US" altLang="zh-CN" sz="1800"/>
              <a:t>          { data3 = p5 ; }</a:t>
            </a:r>
          </a:p>
          <a:p>
            <a:pPr algn="l">
              <a:lnSpc>
                <a:spcPct val="110000"/>
              </a:lnSpc>
              <a:buClr>
                <a:schemeClr val="accent2"/>
              </a:buClr>
              <a:buFont typeface="Wingdings" pitchFamily="2" charset="2"/>
              <a:buNone/>
            </a:pPr>
            <a:r>
              <a:rPr lang="en-US" altLang="zh-CN" sz="1800"/>
              <a:t>       int  inc1 ( ) { return  parent_class :: inc1 ( ) ; }</a:t>
            </a:r>
          </a:p>
          <a:p>
            <a:pPr algn="l">
              <a:lnSpc>
                <a:spcPct val="110000"/>
              </a:lnSpc>
              <a:buClr>
                <a:schemeClr val="accent2"/>
              </a:buClr>
              <a:buFont typeface="Wingdings" pitchFamily="2" charset="2"/>
              <a:buNone/>
            </a:pPr>
            <a:r>
              <a:rPr lang="en-US" altLang="zh-CN" sz="1800"/>
              <a:t>       int  inc3 ( ) { return  ++ data3 ; }</a:t>
            </a:r>
          </a:p>
          <a:p>
            <a:pPr algn="l">
              <a:lnSpc>
                <a:spcPct val="110000"/>
              </a:lnSpc>
              <a:buClr>
                <a:schemeClr val="accent2"/>
              </a:buClr>
              <a:buFont typeface="Wingdings" pitchFamily="2" charset="2"/>
              <a:buNone/>
            </a:pPr>
            <a:r>
              <a:rPr lang="en-US" altLang="zh-CN" sz="1800"/>
              <a:t>       void  display ( )</a:t>
            </a:r>
          </a:p>
          <a:p>
            <a:pPr algn="l">
              <a:lnSpc>
                <a:spcPct val="110000"/>
              </a:lnSpc>
              <a:buClr>
                <a:schemeClr val="accent2"/>
              </a:buClr>
              <a:buFont typeface="Wingdings" pitchFamily="2" charset="2"/>
              <a:buNone/>
            </a:pPr>
            <a:r>
              <a:rPr lang="en-US" altLang="zh-CN" sz="1800"/>
              <a:t>          { parent_class :: display ( ) ;   data4.display ( ) ;</a:t>
            </a:r>
          </a:p>
          <a:p>
            <a:pPr algn="l">
              <a:lnSpc>
                <a:spcPct val="110000"/>
              </a:lnSpc>
              <a:buClr>
                <a:schemeClr val="accent2"/>
              </a:buClr>
              <a:buFont typeface="Wingdings" pitchFamily="2" charset="2"/>
              <a:buNone/>
            </a:pPr>
            <a:r>
              <a:rPr lang="en-US" altLang="zh-CN" sz="1800"/>
              <a:t>             cout &lt;&lt; "data3=" &lt;&lt; data3 &lt;&lt; endl ;</a:t>
            </a:r>
          </a:p>
          <a:p>
            <a:pPr algn="l">
              <a:lnSpc>
                <a:spcPct val="110000"/>
              </a:lnSpc>
              <a:buClr>
                <a:schemeClr val="accent2"/>
              </a:buClr>
              <a:buFont typeface="Wingdings" pitchFamily="2" charset="2"/>
              <a:buNone/>
            </a:pPr>
            <a:r>
              <a:rPr lang="en-US" altLang="zh-CN" sz="1800"/>
              <a:t>          }</a:t>
            </a:r>
          </a:p>
          <a:p>
            <a:pPr algn="l">
              <a:lnSpc>
                <a:spcPct val="110000"/>
              </a:lnSpc>
              <a:buClr>
                <a:schemeClr val="accent2"/>
              </a:buClr>
              <a:buFont typeface="Wingdings" pitchFamily="2" charset="2"/>
              <a:buNone/>
            </a:pPr>
            <a:r>
              <a:rPr lang="en-US" altLang="zh-CN" sz="1800"/>
              <a:t>} ;</a:t>
            </a:r>
          </a:p>
        </p:txBody>
      </p:sp>
      <p:sp>
        <p:nvSpPr>
          <p:cNvPr id="586757" name="AutoShape 5"/>
          <p:cNvSpPr>
            <a:spLocks/>
          </p:cNvSpPr>
          <p:nvPr/>
        </p:nvSpPr>
        <p:spPr bwMode="auto">
          <a:xfrm>
            <a:off x="5486400" y="815975"/>
            <a:ext cx="2286000" cy="609600"/>
          </a:xfrm>
          <a:prstGeom prst="borderCallout2">
            <a:avLst>
              <a:gd name="adj1" fmla="val 18750"/>
              <a:gd name="adj2" fmla="val -3333"/>
              <a:gd name="adj3" fmla="val 18750"/>
              <a:gd name="adj4" fmla="val -23472"/>
              <a:gd name="adj5" fmla="val 326824"/>
              <a:gd name="adj6" fmla="val -88056"/>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调用基类构造函数</a:t>
            </a:r>
          </a:p>
        </p:txBody>
      </p:sp>
      <p:sp>
        <p:nvSpPr>
          <p:cNvPr id="586758" name="Rectangle 6"/>
          <p:cNvSpPr>
            <a:spLocks noGrp="1" noChangeArrowheads="1"/>
          </p:cNvSpPr>
          <p:nvPr>
            <p:ph type="title" idx="4294967295"/>
          </p:nvPr>
        </p:nvSpPr>
        <p:spPr>
          <a:xfrm>
            <a:off x="838200" y="533400"/>
            <a:ext cx="7543800" cy="1143000"/>
          </a:xfrm>
          <a:prstGeom prst="rect">
            <a:avLst/>
          </a:prstGeom>
        </p:spPr>
        <p:txBody>
          <a:bodyPr/>
          <a:lstStyle/>
          <a:p>
            <a:r>
              <a:rPr lang="en-US" altLang="zh-CN" sz="100" dirty="0">
                <a:solidFill>
                  <a:schemeClr val="bg1"/>
                </a:solidFill>
                <a:latin typeface="宋体" pitchFamily="2" charset="-122"/>
              </a:rPr>
              <a:t>8.3  </a:t>
            </a:r>
            <a:r>
              <a:rPr lang="zh-CN" altLang="en-US" sz="100" dirty="0">
                <a:solidFill>
                  <a:schemeClr val="bg1"/>
                </a:solidFill>
                <a:latin typeface="宋体" pitchFamily="2" charset="-122"/>
              </a:rPr>
              <a:t>基类的初始化</a:t>
            </a:r>
            <a:endParaRPr lang="zh-CN" altLang="en-US" sz="100" dirty="0">
              <a:solidFill>
                <a:schemeClr val="bg1"/>
              </a:solidFill>
            </a:endParaRPr>
          </a:p>
        </p:txBody>
      </p:sp>
      <p:sp>
        <p:nvSpPr>
          <p:cNvPr id="586760" name="Rectangle 8"/>
          <p:cNvSpPr>
            <a:spLocks noChangeArrowheads="1"/>
          </p:cNvSpPr>
          <p:nvPr/>
        </p:nvSpPr>
        <p:spPr bwMode="auto">
          <a:xfrm>
            <a:off x="4482785" y="398463"/>
            <a:ext cx="4267515" cy="400110"/>
          </a:xfrm>
          <a:prstGeom prst="rect">
            <a:avLst/>
          </a:prstGeom>
          <a:noFill/>
          <a:ln w="9525">
            <a:noFill/>
            <a:miter lim="800000"/>
            <a:headEnd/>
            <a:tailEnd/>
          </a:ln>
          <a:effectLst/>
        </p:spPr>
        <p:txBody>
          <a:bodyPr wrap="none">
            <a:spAutoFit/>
          </a:bodyPr>
          <a:lstStyle/>
          <a:p>
            <a:pPr algn="r"/>
            <a:r>
              <a:rPr lang="zh-CN" altLang="en-US" sz="2000" b="1" i="1" dirty="0">
                <a:solidFill>
                  <a:schemeClr val="folHlink"/>
                </a:solidFill>
              </a:rPr>
              <a:t>例</a:t>
            </a:r>
            <a:r>
              <a:rPr lang="en-US" altLang="zh-CN" sz="2000" b="1" i="1" dirty="0">
                <a:solidFill>
                  <a:schemeClr val="folHlink"/>
                </a:solidFill>
              </a:rPr>
              <a:t>8-7  </a:t>
            </a:r>
            <a:r>
              <a:rPr lang="zh-CN" altLang="en-US" sz="2000" b="1" i="1" dirty="0">
                <a:solidFill>
                  <a:schemeClr val="folHlink"/>
                </a:solidFill>
              </a:rPr>
              <a:t>带参数构造函数调用顺序测试</a:t>
            </a:r>
          </a:p>
        </p:txBody>
      </p:sp>
      <p:grpSp>
        <p:nvGrpSpPr>
          <p:cNvPr id="586780" name="Group 28"/>
          <p:cNvGrpSpPr>
            <a:grpSpLocks/>
          </p:cNvGrpSpPr>
          <p:nvPr/>
        </p:nvGrpSpPr>
        <p:grpSpPr bwMode="auto">
          <a:xfrm>
            <a:off x="3235325" y="5334000"/>
            <a:ext cx="5832475" cy="1447800"/>
            <a:chOff x="2038" y="3408"/>
            <a:chExt cx="3674" cy="912"/>
          </a:xfrm>
        </p:grpSpPr>
        <p:sp>
          <p:nvSpPr>
            <p:cNvPr id="586781" name="Rectangle 29"/>
            <p:cNvSpPr>
              <a:spLocks noChangeArrowheads="1"/>
            </p:cNvSpPr>
            <p:nvPr/>
          </p:nvSpPr>
          <p:spPr bwMode="auto">
            <a:xfrm>
              <a:off x="2064" y="3408"/>
              <a:ext cx="3648" cy="912"/>
            </a:xfrm>
            <a:prstGeom prst="rect">
              <a:avLst/>
            </a:prstGeom>
            <a:solidFill>
              <a:srgbClr val="CCFF99"/>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rgbClr val="CCFF99"/>
              </a:extrusionClr>
            </a:sp3d>
          </p:spPr>
          <p:txBody>
            <a:bodyPr wrap="none" anchor="ctr">
              <a:flatTx/>
            </a:bodyPr>
            <a:lstStyle/>
            <a:p>
              <a:endParaRPr lang="zh-CN" altLang="en-US"/>
            </a:p>
          </p:txBody>
        </p:sp>
        <p:sp>
          <p:nvSpPr>
            <p:cNvPr id="586782" name="Rectangle 30"/>
            <p:cNvSpPr>
              <a:spLocks noChangeArrowheads="1"/>
            </p:cNvSpPr>
            <p:nvPr/>
          </p:nvSpPr>
          <p:spPr bwMode="auto">
            <a:xfrm>
              <a:off x="3080" y="3548"/>
              <a:ext cx="1056" cy="192"/>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r>
                <a:rPr lang="en-US" altLang="zh-CN" sz="1800" b="1"/>
                <a:t>data1	data2</a:t>
              </a:r>
            </a:p>
          </p:txBody>
        </p:sp>
        <p:sp>
          <p:nvSpPr>
            <p:cNvPr id="586783" name="Rectangle 31"/>
            <p:cNvSpPr>
              <a:spLocks noChangeArrowheads="1"/>
            </p:cNvSpPr>
            <p:nvPr/>
          </p:nvSpPr>
          <p:spPr bwMode="auto">
            <a:xfrm>
              <a:off x="4608" y="3836"/>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lnSpc>
                  <a:spcPct val="110000"/>
                </a:lnSpc>
              </a:pPr>
              <a:r>
                <a:rPr lang="en-US" altLang="zh-CN" sz="1800" b="1"/>
                <a:t>         data4	</a:t>
              </a:r>
            </a:p>
            <a:p>
              <a:pPr algn="l">
                <a:lnSpc>
                  <a:spcPct val="110000"/>
                </a:lnSpc>
              </a:pPr>
              <a:r>
                <a:rPr lang="en-US" altLang="zh-CN" sz="1800" b="1" i="1"/>
                <a:t>data1	data2</a:t>
              </a:r>
              <a:r>
                <a:rPr lang="en-US" altLang="zh-CN" sz="1800" b="1"/>
                <a:t>		</a:t>
              </a:r>
            </a:p>
          </p:txBody>
        </p:sp>
        <p:sp>
          <p:nvSpPr>
            <p:cNvPr id="586784" name="Line 32"/>
            <p:cNvSpPr>
              <a:spLocks noChangeShapeType="1"/>
            </p:cNvSpPr>
            <p:nvPr/>
          </p:nvSpPr>
          <p:spPr bwMode="auto">
            <a:xfrm>
              <a:off x="4608" y="4028"/>
              <a:ext cx="1056" cy="0"/>
            </a:xfrm>
            <a:prstGeom prst="line">
              <a:avLst/>
            </a:prstGeom>
            <a:noFill/>
            <a:ln w="9525">
              <a:solidFill>
                <a:schemeClr val="tx1"/>
              </a:solidFill>
              <a:round/>
              <a:headEnd/>
              <a:tailEnd/>
            </a:ln>
            <a:effectLst/>
          </p:spPr>
          <p:txBody>
            <a:bodyPr/>
            <a:lstStyle/>
            <a:p>
              <a:endParaRPr lang="zh-CN" altLang="en-US"/>
            </a:p>
          </p:txBody>
        </p:sp>
        <p:sp>
          <p:nvSpPr>
            <p:cNvPr id="586785" name="Rectangle 33"/>
            <p:cNvSpPr>
              <a:spLocks noChangeArrowheads="1"/>
            </p:cNvSpPr>
            <p:nvPr/>
          </p:nvSpPr>
          <p:spPr bwMode="auto">
            <a:xfrm>
              <a:off x="4128" y="3836"/>
              <a:ext cx="480" cy="384"/>
            </a:xfrm>
            <a:prstGeom prst="rect">
              <a:avLst/>
            </a:prstGeom>
            <a:gradFill rotWithShape="0">
              <a:gsLst>
                <a:gs pos="0">
                  <a:srgbClr val="FF9900"/>
                </a:gs>
                <a:gs pos="50000">
                  <a:srgbClr val="FFFFFF"/>
                </a:gs>
                <a:gs pos="100000">
                  <a:srgbClr val="FF9900"/>
                </a:gs>
              </a:gsLst>
              <a:lin ang="5400000" scaled="1"/>
            </a:gradFill>
            <a:ln w="9525">
              <a:solidFill>
                <a:schemeClr val="tx1"/>
              </a:solidFill>
              <a:miter lim="800000"/>
              <a:headEnd/>
              <a:tailEnd/>
            </a:ln>
            <a:effectLst/>
          </p:spPr>
          <p:txBody>
            <a:bodyPr wrap="none" anchor="ctr"/>
            <a:lstStyle/>
            <a:p>
              <a:r>
                <a:rPr lang="en-US" altLang="zh-CN" sz="1800" b="1"/>
                <a:t>data3</a:t>
              </a:r>
            </a:p>
          </p:txBody>
        </p:sp>
        <p:sp>
          <p:nvSpPr>
            <p:cNvPr id="586786" name="Rectangle 34"/>
            <p:cNvSpPr>
              <a:spLocks noChangeArrowheads="1"/>
            </p:cNvSpPr>
            <p:nvPr/>
          </p:nvSpPr>
          <p:spPr bwMode="auto">
            <a:xfrm>
              <a:off x="2095" y="3502"/>
              <a:ext cx="905" cy="250"/>
            </a:xfrm>
            <a:prstGeom prst="rect">
              <a:avLst/>
            </a:prstGeom>
            <a:noFill/>
            <a:ln w="9525">
              <a:noFill/>
              <a:miter lim="800000"/>
              <a:headEnd/>
              <a:tailEnd/>
            </a:ln>
            <a:effectLst/>
          </p:spPr>
          <p:txBody>
            <a:bodyPr wrap="none">
              <a:spAutoFit/>
            </a:bodyPr>
            <a:lstStyle/>
            <a:p>
              <a:r>
                <a:rPr lang="en-US" altLang="zh-CN" sz="2000"/>
                <a:t>parent_class</a:t>
              </a:r>
            </a:p>
          </p:txBody>
        </p:sp>
        <p:sp>
          <p:nvSpPr>
            <p:cNvPr id="586787" name="Rectangle 35"/>
            <p:cNvSpPr>
              <a:spLocks noChangeArrowheads="1"/>
            </p:cNvSpPr>
            <p:nvPr/>
          </p:nvSpPr>
          <p:spPr bwMode="auto">
            <a:xfrm>
              <a:off x="2038" y="3888"/>
              <a:ext cx="985" cy="250"/>
            </a:xfrm>
            <a:prstGeom prst="rect">
              <a:avLst/>
            </a:prstGeom>
            <a:noFill/>
            <a:ln w="9525">
              <a:noFill/>
              <a:miter lim="800000"/>
              <a:headEnd/>
              <a:tailEnd/>
            </a:ln>
            <a:effectLst/>
          </p:spPr>
          <p:txBody>
            <a:bodyPr wrap="none">
              <a:spAutoFit/>
            </a:bodyPr>
            <a:lstStyle/>
            <a:p>
              <a:r>
                <a:rPr lang="en-US" altLang="zh-CN" sz="2000"/>
                <a:t>derived_class</a:t>
              </a:r>
            </a:p>
          </p:txBody>
        </p:sp>
        <p:sp>
          <p:nvSpPr>
            <p:cNvPr id="586788" name="Rectangle 36"/>
            <p:cNvSpPr>
              <a:spLocks noChangeArrowheads="1"/>
            </p:cNvSpPr>
            <p:nvPr/>
          </p:nvSpPr>
          <p:spPr bwMode="auto">
            <a:xfrm>
              <a:off x="3072" y="3840"/>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prstDash val="dash"/>
              <a:miter lim="800000"/>
              <a:headEnd/>
              <a:tailEnd/>
            </a:ln>
            <a:effectLst/>
          </p:spPr>
          <p:txBody>
            <a:bodyPr wrap="none" anchor="ctr"/>
            <a:lstStyle/>
            <a:p>
              <a:pPr algn="l"/>
              <a:r>
                <a:rPr lang="en-US" altLang="zh-CN" sz="1800" b="1" i="1">
                  <a:solidFill>
                    <a:schemeClr val="accent2"/>
                  </a:solidFill>
                  <a:effectLst>
                    <a:outerShdw blurRad="38100" dist="38100" dir="2700000" algn="tl">
                      <a:srgbClr val="000000"/>
                    </a:outerShdw>
                  </a:effectLst>
                </a:rPr>
                <a:t>data1	data2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86757"/>
                                        </p:tgtEl>
                                        <p:attrNameLst>
                                          <p:attrName>style.visibility</p:attrName>
                                        </p:attrNameLst>
                                      </p:cBhvr>
                                      <p:to>
                                        <p:strVal val="visible"/>
                                      </p:to>
                                    </p:set>
                                    <p:animEffect transition="in" filter="barn(outHorizontal)">
                                      <p:cBhvr>
                                        <p:cTn id="7" dur="500"/>
                                        <p:tgtEl>
                                          <p:spTgt spid="586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757" grpId="0" animBg="1"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Text Box 2"/>
          <p:cNvSpPr txBox="1">
            <a:spLocks noChangeArrowheads="1"/>
          </p:cNvSpPr>
          <p:nvPr/>
        </p:nvSpPr>
        <p:spPr bwMode="auto">
          <a:xfrm>
            <a:off x="609600" y="152400"/>
            <a:ext cx="8001000" cy="6286336"/>
          </a:xfrm>
          <a:prstGeom prst="rect">
            <a:avLst/>
          </a:prstGeom>
          <a:noFill/>
          <a:ln w="9525">
            <a:noFill/>
            <a:miter lim="800000"/>
            <a:headEnd/>
            <a:tailEnd/>
          </a:ln>
          <a:effectLst/>
        </p:spPr>
        <p:txBody>
          <a:bodyPr>
            <a:spAutoFit/>
          </a:bodyPr>
          <a:lstStyle/>
          <a:p>
            <a:pPr algn="l">
              <a:lnSpc>
                <a:spcPct val="115000"/>
              </a:lnSpc>
              <a:buClr>
                <a:schemeClr val="accent2"/>
              </a:buClr>
              <a:buFont typeface="Wingdings" pitchFamily="2" charset="2"/>
              <a:buNone/>
            </a:pPr>
            <a:r>
              <a:rPr lang="en-US" altLang="zh-CN" sz="1400" dirty="0"/>
              <a:t>#include&lt;</a:t>
            </a:r>
            <a:r>
              <a:rPr lang="en-US" altLang="zh-CN" sz="1400" dirty="0" err="1"/>
              <a:t>iostream</a:t>
            </a:r>
            <a:r>
              <a:rPr lang="en-US" altLang="zh-CN" sz="1400" dirty="0"/>
              <a:t>&gt;</a:t>
            </a:r>
          </a:p>
          <a:p>
            <a:pPr algn="l">
              <a:lnSpc>
                <a:spcPct val="115000"/>
              </a:lnSpc>
              <a:buClr>
                <a:schemeClr val="accent2"/>
              </a:buClr>
              <a:buFont typeface="Wingdings" pitchFamily="2" charset="2"/>
              <a:buNone/>
            </a:pPr>
            <a:r>
              <a:rPr lang="en-US" altLang="zh-CN" sz="1400" dirty="0"/>
              <a:t>using namespace </a:t>
            </a:r>
            <a:r>
              <a:rPr lang="en-US" altLang="zh-CN" sz="1400" dirty="0" err="1"/>
              <a:t>std</a:t>
            </a:r>
            <a:r>
              <a:rPr lang="en-US" altLang="zh-CN" sz="1400" dirty="0"/>
              <a:t> ;</a:t>
            </a:r>
          </a:p>
          <a:p>
            <a:pPr algn="l">
              <a:lnSpc>
                <a:spcPct val="115000"/>
              </a:lnSpc>
              <a:buClr>
                <a:schemeClr val="accent2"/>
              </a:buClr>
              <a:buFont typeface="Wingdings" pitchFamily="2" charset="2"/>
              <a:buNone/>
            </a:pPr>
            <a:r>
              <a:rPr lang="en-US" altLang="zh-CN" sz="1400" dirty="0"/>
              <a:t>class  </a:t>
            </a:r>
            <a:r>
              <a:rPr lang="en-US" altLang="zh-CN" sz="1400" dirty="0" err="1"/>
              <a:t>parent_class</a:t>
            </a:r>
            <a:endParaRPr lang="en-US" altLang="zh-CN" sz="1400" dirty="0"/>
          </a:p>
          <a:p>
            <a:pPr algn="l">
              <a:lnSpc>
                <a:spcPct val="115000"/>
              </a:lnSpc>
              <a:buClr>
                <a:schemeClr val="accent2"/>
              </a:buClr>
              <a:buFont typeface="Wingdings" pitchFamily="2" charset="2"/>
              <a:buNone/>
            </a:pPr>
            <a:r>
              <a:rPr lang="en-US" altLang="zh-CN" sz="1400" dirty="0"/>
              <a:t>{     </a:t>
            </a:r>
            <a:r>
              <a:rPr lang="en-US" altLang="zh-CN" sz="1400" dirty="0" err="1"/>
              <a:t>int</a:t>
            </a:r>
            <a:r>
              <a:rPr lang="en-US" altLang="zh-CN" sz="1400" dirty="0"/>
              <a:t>  data1 , data2 ;</a:t>
            </a:r>
          </a:p>
          <a:p>
            <a:pPr algn="l">
              <a:lnSpc>
                <a:spcPct val="115000"/>
              </a:lnSpc>
              <a:buClr>
                <a:schemeClr val="accent2"/>
              </a:buClr>
              <a:buFont typeface="Wingdings" pitchFamily="2" charset="2"/>
              <a:buNone/>
            </a:pPr>
            <a:r>
              <a:rPr lang="en-US" altLang="zh-CN" sz="1400" dirty="0"/>
              <a:t>   public :</a:t>
            </a:r>
          </a:p>
          <a:p>
            <a:pPr algn="l">
              <a:lnSpc>
                <a:spcPct val="115000"/>
              </a:lnSpc>
              <a:buClr>
                <a:schemeClr val="accent2"/>
              </a:buClr>
              <a:buFont typeface="Wingdings" pitchFamily="2" charset="2"/>
              <a:buNone/>
            </a:pPr>
            <a:r>
              <a:rPr lang="en-US" altLang="zh-CN" sz="1400" dirty="0"/>
              <a:t>       </a:t>
            </a:r>
            <a:r>
              <a:rPr lang="en-US" altLang="zh-CN" sz="1400" dirty="0" err="1"/>
              <a:t>parent_class</a:t>
            </a:r>
            <a:r>
              <a:rPr lang="en-US" altLang="zh-CN" sz="1400" dirty="0"/>
              <a:t> ( </a:t>
            </a:r>
            <a:r>
              <a:rPr lang="en-US" altLang="zh-CN" sz="1400" dirty="0" err="1"/>
              <a:t>int</a:t>
            </a:r>
            <a:r>
              <a:rPr lang="en-US" altLang="zh-CN" sz="1400" dirty="0"/>
              <a:t>  p1 , </a:t>
            </a:r>
            <a:r>
              <a:rPr lang="en-US" altLang="zh-CN" sz="1400" dirty="0" err="1"/>
              <a:t>int</a:t>
            </a:r>
            <a:r>
              <a:rPr lang="en-US" altLang="zh-CN" sz="1400" dirty="0"/>
              <a:t>  p2 ) { data1 = p1; data2 = p2; }</a:t>
            </a:r>
          </a:p>
          <a:p>
            <a:pPr algn="l">
              <a:lnSpc>
                <a:spcPct val="115000"/>
              </a:lnSpc>
              <a:buClr>
                <a:schemeClr val="accent2"/>
              </a:buClr>
              <a:buFont typeface="Wingdings" pitchFamily="2" charset="2"/>
              <a:buNone/>
            </a:pPr>
            <a:r>
              <a:rPr lang="en-US" altLang="zh-CN" sz="1400" dirty="0"/>
              <a:t>       </a:t>
            </a:r>
            <a:r>
              <a:rPr lang="en-US" altLang="zh-CN" sz="1400" dirty="0" err="1"/>
              <a:t>int</a:t>
            </a:r>
            <a:r>
              <a:rPr lang="en-US" altLang="zh-CN" sz="1400" dirty="0"/>
              <a:t>  inc1 () { return  ++ data1; }</a:t>
            </a:r>
          </a:p>
          <a:p>
            <a:pPr algn="l">
              <a:lnSpc>
                <a:spcPct val="115000"/>
              </a:lnSpc>
              <a:buClr>
                <a:schemeClr val="accent2"/>
              </a:buClr>
              <a:buFont typeface="Wingdings" pitchFamily="2" charset="2"/>
              <a:buNone/>
            </a:pPr>
            <a:r>
              <a:rPr lang="en-US" altLang="zh-CN" sz="1400" dirty="0"/>
              <a:t>       </a:t>
            </a:r>
            <a:r>
              <a:rPr lang="en-US" altLang="zh-CN" sz="1400" dirty="0" err="1"/>
              <a:t>int</a:t>
            </a:r>
            <a:r>
              <a:rPr lang="en-US" altLang="zh-CN" sz="1400" dirty="0"/>
              <a:t>  inc2 () { return  ++ data2 ; }</a:t>
            </a:r>
          </a:p>
          <a:p>
            <a:pPr algn="l">
              <a:lnSpc>
                <a:spcPct val="115000"/>
              </a:lnSpc>
              <a:buClr>
                <a:schemeClr val="accent2"/>
              </a:buClr>
              <a:buFont typeface="Wingdings" pitchFamily="2" charset="2"/>
              <a:buNone/>
            </a:pPr>
            <a:r>
              <a:rPr lang="en-US" altLang="zh-CN" sz="1400" dirty="0"/>
              <a:t>       void  display  ()  {</a:t>
            </a:r>
            <a:r>
              <a:rPr lang="en-US" altLang="zh-CN" sz="1400" dirty="0" err="1"/>
              <a:t>cout</a:t>
            </a:r>
            <a:r>
              <a:rPr lang="en-US" altLang="zh-CN" sz="1400" dirty="0"/>
              <a:t> &lt;&lt; "data1=" &lt;&lt; data1 &lt;&lt; " , data2=" &lt;&lt; data2 &lt;&lt; </a:t>
            </a:r>
            <a:r>
              <a:rPr lang="en-US" altLang="zh-CN" sz="1400" dirty="0" err="1"/>
              <a:t>endl</a:t>
            </a:r>
            <a:r>
              <a:rPr lang="en-US" altLang="zh-CN" sz="1400" dirty="0"/>
              <a:t> ; }</a:t>
            </a:r>
          </a:p>
          <a:p>
            <a:pPr algn="l">
              <a:lnSpc>
                <a:spcPct val="115000"/>
              </a:lnSpc>
              <a:buClr>
                <a:schemeClr val="accent2"/>
              </a:buClr>
              <a:buFont typeface="Wingdings" pitchFamily="2" charset="2"/>
              <a:buNone/>
            </a:pPr>
            <a:r>
              <a:rPr lang="en-US" altLang="zh-CN" sz="1400" dirty="0"/>
              <a:t>};</a:t>
            </a:r>
          </a:p>
          <a:p>
            <a:pPr algn="l">
              <a:lnSpc>
                <a:spcPct val="115000"/>
              </a:lnSpc>
              <a:buClr>
                <a:schemeClr val="accent2"/>
              </a:buClr>
              <a:buFont typeface="Wingdings" pitchFamily="2" charset="2"/>
              <a:buNone/>
            </a:pPr>
            <a:r>
              <a:rPr lang="en-US" altLang="zh-CN" sz="1400" b="1" dirty="0"/>
              <a:t>class  </a:t>
            </a:r>
            <a:r>
              <a:rPr lang="en-US" altLang="zh-CN" sz="1400" b="1" dirty="0" err="1"/>
              <a:t>derived_class</a:t>
            </a:r>
            <a:r>
              <a:rPr lang="en-US" altLang="zh-CN" sz="1400" b="1" dirty="0"/>
              <a:t> : private  </a:t>
            </a:r>
            <a:r>
              <a:rPr lang="en-US" altLang="zh-CN" sz="1400" b="1" dirty="0" err="1"/>
              <a:t>parent_class</a:t>
            </a:r>
            <a:endParaRPr lang="en-US" altLang="zh-CN" sz="1400" b="1" dirty="0"/>
          </a:p>
          <a:p>
            <a:pPr algn="l">
              <a:lnSpc>
                <a:spcPct val="115000"/>
              </a:lnSpc>
              <a:buClr>
                <a:schemeClr val="accent2"/>
              </a:buClr>
              <a:buFont typeface="Wingdings" pitchFamily="2" charset="2"/>
              <a:buNone/>
            </a:pPr>
            <a:r>
              <a:rPr lang="en-US" altLang="zh-CN" sz="1400" b="1" dirty="0"/>
              <a:t>{     </a:t>
            </a:r>
            <a:r>
              <a:rPr lang="en-US" altLang="zh-CN" sz="1400" b="1" dirty="0" err="1"/>
              <a:t>int</a:t>
            </a:r>
            <a:r>
              <a:rPr lang="en-US" altLang="zh-CN" sz="1400" b="1" dirty="0"/>
              <a:t>  data3 ;</a:t>
            </a:r>
          </a:p>
          <a:p>
            <a:pPr algn="l">
              <a:lnSpc>
                <a:spcPct val="115000"/>
              </a:lnSpc>
              <a:buClr>
                <a:schemeClr val="accent2"/>
              </a:buClr>
              <a:buFont typeface="Wingdings" pitchFamily="2" charset="2"/>
              <a:buNone/>
            </a:pPr>
            <a:r>
              <a:rPr lang="en-US" altLang="zh-CN" sz="1400" b="1" dirty="0"/>
              <a:t>       </a:t>
            </a:r>
            <a:r>
              <a:rPr lang="en-US" altLang="zh-CN" sz="1400" b="1" dirty="0" err="1"/>
              <a:t>parent_class</a:t>
            </a:r>
            <a:r>
              <a:rPr lang="en-US" altLang="zh-CN" sz="1400" b="1" dirty="0"/>
              <a:t>  data4 ;</a:t>
            </a:r>
          </a:p>
          <a:p>
            <a:pPr algn="l">
              <a:lnSpc>
                <a:spcPct val="115000"/>
              </a:lnSpc>
              <a:buClr>
                <a:schemeClr val="accent2"/>
              </a:buClr>
              <a:buFont typeface="Wingdings" pitchFamily="2" charset="2"/>
              <a:buNone/>
            </a:pPr>
            <a:r>
              <a:rPr lang="en-US" altLang="zh-CN" sz="1400" b="1" dirty="0"/>
              <a:t>   public:</a:t>
            </a:r>
          </a:p>
          <a:p>
            <a:pPr algn="l">
              <a:lnSpc>
                <a:spcPct val="115000"/>
              </a:lnSpc>
              <a:buClr>
                <a:schemeClr val="accent2"/>
              </a:buClr>
              <a:buFont typeface="Wingdings" pitchFamily="2" charset="2"/>
              <a:buNone/>
            </a:pPr>
            <a:r>
              <a:rPr lang="en-US" altLang="zh-CN" sz="1400" b="1" dirty="0"/>
              <a:t>       </a:t>
            </a:r>
            <a:r>
              <a:rPr lang="en-US" altLang="zh-CN" sz="1400" b="1" dirty="0" err="1"/>
              <a:t>derived_class</a:t>
            </a:r>
            <a:r>
              <a:rPr lang="en-US" altLang="zh-CN" sz="1400" b="1" dirty="0"/>
              <a:t> ( </a:t>
            </a:r>
            <a:r>
              <a:rPr lang="en-US" altLang="zh-CN" sz="1400" b="1" dirty="0" err="1"/>
              <a:t>int</a:t>
            </a:r>
            <a:r>
              <a:rPr lang="en-US" altLang="zh-CN" sz="1400" b="1" dirty="0"/>
              <a:t>  p1 , </a:t>
            </a:r>
            <a:r>
              <a:rPr lang="en-US" altLang="zh-CN" sz="1400" b="1" dirty="0" err="1"/>
              <a:t>int</a:t>
            </a:r>
            <a:r>
              <a:rPr lang="en-US" altLang="zh-CN" sz="1400" b="1" dirty="0"/>
              <a:t>  p2 , </a:t>
            </a:r>
            <a:r>
              <a:rPr lang="en-US" altLang="zh-CN" sz="1400" b="1" dirty="0" err="1"/>
              <a:t>int</a:t>
            </a:r>
            <a:r>
              <a:rPr lang="en-US" altLang="zh-CN" sz="1400" b="1" dirty="0"/>
              <a:t>  p3 , </a:t>
            </a:r>
            <a:r>
              <a:rPr lang="en-US" altLang="zh-CN" sz="1400" b="1" dirty="0" err="1"/>
              <a:t>int</a:t>
            </a:r>
            <a:r>
              <a:rPr lang="en-US" altLang="zh-CN" sz="1400" b="1" dirty="0"/>
              <a:t>  p4 , </a:t>
            </a:r>
            <a:r>
              <a:rPr lang="en-US" altLang="zh-CN" sz="1400" b="1" dirty="0" err="1"/>
              <a:t>int</a:t>
            </a:r>
            <a:r>
              <a:rPr lang="en-US" altLang="zh-CN" sz="1400" b="1" dirty="0"/>
              <a:t>  p5 ): </a:t>
            </a:r>
            <a:r>
              <a:rPr lang="en-US" altLang="zh-CN" sz="1400" b="1" dirty="0" err="1"/>
              <a:t>parent_class</a:t>
            </a:r>
            <a:r>
              <a:rPr lang="en-US" altLang="zh-CN" sz="1400" b="1" dirty="0"/>
              <a:t> ( p1 , p2 ) , data4 ( p3 , p4 )</a:t>
            </a:r>
          </a:p>
          <a:p>
            <a:pPr algn="l">
              <a:lnSpc>
                <a:spcPct val="115000"/>
              </a:lnSpc>
              <a:buClr>
                <a:schemeClr val="accent2"/>
              </a:buClr>
              <a:buFont typeface="Wingdings" pitchFamily="2" charset="2"/>
              <a:buNone/>
            </a:pPr>
            <a:r>
              <a:rPr lang="en-US" altLang="zh-CN" sz="1400" b="1" dirty="0"/>
              <a:t>           { data3 = p5 ; }</a:t>
            </a:r>
          </a:p>
          <a:p>
            <a:pPr algn="l">
              <a:lnSpc>
                <a:spcPct val="115000"/>
              </a:lnSpc>
              <a:buClr>
                <a:schemeClr val="accent2"/>
              </a:buClr>
              <a:buFont typeface="Wingdings" pitchFamily="2" charset="2"/>
              <a:buNone/>
            </a:pPr>
            <a:r>
              <a:rPr lang="en-US" altLang="zh-CN" sz="1400" b="1" dirty="0"/>
              <a:t>       </a:t>
            </a:r>
            <a:r>
              <a:rPr lang="en-US" altLang="zh-CN" sz="1400" b="1" dirty="0" err="1"/>
              <a:t>int</a:t>
            </a:r>
            <a:r>
              <a:rPr lang="en-US" altLang="zh-CN" sz="1400" b="1" dirty="0"/>
              <a:t>  inc1 ( ) { return  </a:t>
            </a:r>
            <a:r>
              <a:rPr lang="en-US" altLang="zh-CN" sz="1400" b="1" dirty="0" err="1"/>
              <a:t>parent_class</a:t>
            </a:r>
            <a:r>
              <a:rPr lang="en-US" altLang="zh-CN" sz="1400" b="1" dirty="0"/>
              <a:t> :: inc1 ( ) ; }</a:t>
            </a:r>
          </a:p>
          <a:p>
            <a:pPr algn="l">
              <a:lnSpc>
                <a:spcPct val="115000"/>
              </a:lnSpc>
              <a:buClr>
                <a:schemeClr val="accent2"/>
              </a:buClr>
              <a:buFont typeface="Wingdings" pitchFamily="2" charset="2"/>
              <a:buNone/>
            </a:pPr>
            <a:r>
              <a:rPr lang="en-US" altLang="zh-CN" sz="1400" b="1" dirty="0"/>
              <a:t>       </a:t>
            </a:r>
            <a:r>
              <a:rPr lang="en-US" altLang="zh-CN" sz="1400" b="1" dirty="0" err="1"/>
              <a:t>int</a:t>
            </a:r>
            <a:r>
              <a:rPr lang="en-US" altLang="zh-CN" sz="1400" b="1" dirty="0"/>
              <a:t>  inc3 ( ) { return  ++ data3 ; }</a:t>
            </a:r>
          </a:p>
          <a:p>
            <a:pPr algn="l">
              <a:lnSpc>
                <a:spcPct val="115000"/>
              </a:lnSpc>
              <a:buClr>
                <a:schemeClr val="accent2"/>
              </a:buClr>
              <a:buFont typeface="Wingdings" pitchFamily="2" charset="2"/>
              <a:buNone/>
            </a:pPr>
            <a:r>
              <a:rPr lang="en-US" altLang="zh-CN" sz="1400" b="1" dirty="0"/>
              <a:t>       void  display ( )</a:t>
            </a:r>
          </a:p>
          <a:p>
            <a:pPr algn="l">
              <a:lnSpc>
                <a:spcPct val="115000"/>
              </a:lnSpc>
              <a:buClr>
                <a:schemeClr val="accent2"/>
              </a:buClr>
              <a:buFont typeface="Wingdings" pitchFamily="2" charset="2"/>
              <a:buNone/>
            </a:pPr>
            <a:r>
              <a:rPr lang="en-US" altLang="zh-CN" sz="1400" b="1" dirty="0"/>
              <a:t>          { </a:t>
            </a:r>
            <a:r>
              <a:rPr lang="en-US" altLang="zh-CN" sz="1400" b="1" dirty="0" err="1"/>
              <a:t>parent_class</a:t>
            </a:r>
            <a:r>
              <a:rPr lang="en-US" altLang="zh-CN" sz="1400" b="1" dirty="0"/>
              <a:t> :: display ( ) ;   data4.display ( ) ;</a:t>
            </a:r>
          </a:p>
          <a:p>
            <a:pPr algn="l">
              <a:lnSpc>
                <a:spcPct val="115000"/>
              </a:lnSpc>
              <a:buClr>
                <a:schemeClr val="accent2"/>
              </a:buClr>
              <a:buFont typeface="Wingdings" pitchFamily="2" charset="2"/>
              <a:buNone/>
            </a:pPr>
            <a:r>
              <a:rPr lang="en-US" altLang="zh-CN" sz="1400" b="1" dirty="0"/>
              <a:t>             </a:t>
            </a:r>
            <a:r>
              <a:rPr lang="en-US" altLang="zh-CN" sz="1400" b="1" dirty="0" err="1"/>
              <a:t>cout</a:t>
            </a:r>
            <a:r>
              <a:rPr lang="en-US" altLang="zh-CN" sz="1400" b="1" dirty="0"/>
              <a:t> &lt;&lt; "data3=" &lt;&lt; data3 &lt;&lt; </a:t>
            </a:r>
            <a:r>
              <a:rPr lang="en-US" altLang="zh-CN" sz="1400" b="1" dirty="0" err="1"/>
              <a:t>endl</a:t>
            </a:r>
            <a:r>
              <a:rPr lang="en-US" altLang="zh-CN" sz="1400" b="1" dirty="0"/>
              <a:t> ;</a:t>
            </a:r>
          </a:p>
          <a:p>
            <a:pPr algn="l">
              <a:lnSpc>
                <a:spcPct val="115000"/>
              </a:lnSpc>
              <a:buClr>
                <a:schemeClr val="accent2"/>
              </a:buClr>
              <a:buFont typeface="Wingdings" pitchFamily="2" charset="2"/>
              <a:buNone/>
            </a:pPr>
            <a:r>
              <a:rPr lang="en-US" altLang="zh-CN" sz="1400" b="1" dirty="0"/>
              <a:t>          }</a:t>
            </a:r>
          </a:p>
          <a:p>
            <a:pPr algn="l">
              <a:lnSpc>
                <a:spcPct val="115000"/>
              </a:lnSpc>
              <a:buClr>
                <a:schemeClr val="accent2"/>
              </a:buClr>
              <a:buFont typeface="Wingdings" pitchFamily="2" charset="2"/>
              <a:buNone/>
            </a:pPr>
            <a:r>
              <a:rPr lang="en-US" altLang="zh-CN" sz="1400" b="1" dirty="0"/>
              <a:t>} ;</a:t>
            </a:r>
          </a:p>
          <a:p>
            <a:pPr algn="l">
              <a:lnSpc>
                <a:spcPct val="115000"/>
              </a:lnSpc>
              <a:buClr>
                <a:schemeClr val="accent2"/>
              </a:buClr>
              <a:buFont typeface="Wingdings" pitchFamily="2" charset="2"/>
              <a:buNone/>
            </a:pPr>
            <a:r>
              <a:rPr lang="en-US" altLang="zh-CN" sz="1400" dirty="0" err="1"/>
              <a:t>int</a:t>
            </a:r>
            <a:r>
              <a:rPr lang="en-US" altLang="zh-CN" sz="1400" dirty="0"/>
              <a:t> main ( )</a:t>
            </a:r>
          </a:p>
          <a:p>
            <a:pPr algn="l">
              <a:lnSpc>
                <a:spcPct val="115000"/>
              </a:lnSpc>
              <a:buClr>
                <a:schemeClr val="accent2"/>
              </a:buClr>
              <a:buFont typeface="Wingdings" pitchFamily="2" charset="2"/>
              <a:buNone/>
            </a:pPr>
            <a:r>
              <a:rPr lang="en-US" altLang="zh-CN" sz="1400" dirty="0"/>
              <a:t>{ </a:t>
            </a:r>
            <a:r>
              <a:rPr lang="en-US" altLang="zh-CN" sz="1400" dirty="0" err="1"/>
              <a:t>derived_class</a:t>
            </a:r>
            <a:r>
              <a:rPr lang="en-US" altLang="zh-CN" sz="1400" dirty="0"/>
              <a:t>  d1 ( 17 , 18 , 1 , 2 , -5 ) ;   d1 . inc1 ( ) ;     d1 . display ( ) ;  }</a:t>
            </a:r>
          </a:p>
        </p:txBody>
      </p:sp>
      <p:sp>
        <p:nvSpPr>
          <p:cNvPr id="587780" name="Rectangle 4"/>
          <p:cNvSpPr>
            <a:spLocks noChangeArrowheads="1"/>
          </p:cNvSpPr>
          <p:nvPr/>
        </p:nvSpPr>
        <p:spPr bwMode="auto">
          <a:xfrm>
            <a:off x="495300" y="1530350"/>
            <a:ext cx="8305800" cy="4314825"/>
          </a:xfrm>
          <a:prstGeom prst="rect">
            <a:avLst/>
          </a:prstGeom>
          <a:solidFill>
            <a:srgbClr val="FFD8B1"/>
          </a:solidFill>
          <a:ln w="9525">
            <a:noFill/>
            <a:miter lim="800000"/>
            <a:headEnd/>
            <a:tailEnd/>
          </a:ln>
          <a:effectLst>
            <a:prstShdw prst="shdw17" dist="71842" dir="2700000">
              <a:srgbClr val="FFD8B1">
                <a:gamma/>
                <a:shade val="60000"/>
                <a:invGamma/>
              </a:srgbClr>
            </a:prstShdw>
          </a:effectLst>
        </p:spPr>
        <p:txBody>
          <a:bodyPr>
            <a:spAutoFit/>
          </a:bodyPr>
          <a:lstStyle/>
          <a:p>
            <a:pPr algn="l">
              <a:lnSpc>
                <a:spcPct val="110000"/>
              </a:lnSpc>
              <a:buClr>
                <a:schemeClr val="accent2"/>
              </a:buClr>
              <a:buFont typeface="Wingdings" pitchFamily="2" charset="2"/>
              <a:buNone/>
            </a:pPr>
            <a:r>
              <a:rPr lang="en-US" altLang="zh-CN" sz="1800" dirty="0"/>
              <a:t>class  </a:t>
            </a:r>
            <a:r>
              <a:rPr lang="en-US" altLang="zh-CN" sz="1800" dirty="0" err="1"/>
              <a:t>derived_class</a:t>
            </a:r>
            <a:r>
              <a:rPr lang="en-US" altLang="zh-CN" sz="1800" dirty="0"/>
              <a:t> : private  </a:t>
            </a:r>
            <a:r>
              <a:rPr lang="en-US" altLang="zh-CN" sz="1800" dirty="0" err="1"/>
              <a:t>parent_class</a:t>
            </a:r>
            <a:endParaRPr lang="en-US" altLang="zh-CN" sz="1800" dirty="0"/>
          </a:p>
          <a:p>
            <a:pPr algn="l">
              <a:lnSpc>
                <a:spcPct val="110000"/>
              </a:lnSpc>
              <a:buClr>
                <a:schemeClr val="accent2"/>
              </a:buClr>
              <a:buFont typeface="Wingdings" pitchFamily="2" charset="2"/>
              <a:buNone/>
            </a:pPr>
            <a:r>
              <a:rPr lang="en-US" altLang="zh-CN" sz="1800" dirty="0"/>
              <a:t>{     </a:t>
            </a:r>
            <a:r>
              <a:rPr lang="en-US" altLang="zh-CN" sz="1800" dirty="0" err="1"/>
              <a:t>int</a:t>
            </a:r>
            <a:r>
              <a:rPr lang="en-US" altLang="zh-CN" sz="1800" dirty="0"/>
              <a:t>  data3 ;</a:t>
            </a:r>
          </a:p>
          <a:p>
            <a:pPr algn="l">
              <a:lnSpc>
                <a:spcPct val="110000"/>
              </a:lnSpc>
              <a:buClr>
                <a:schemeClr val="accent2"/>
              </a:buClr>
              <a:buFont typeface="Wingdings" pitchFamily="2" charset="2"/>
              <a:buNone/>
            </a:pPr>
            <a:r>
              <a:rPr lang="en-US" altLang="zh-CN" sz="1800" dirty="0"/>
              <a:t>       </a:t>
            </a:r>
            <a:r>
              <a:rPr lang="en-US" altLang="zh-CN" sz="1800" b="1" dirty="0" err="1">
                <a:solidFill>
                  <a:schemeClr val="accent2"/>
                </a:solidFill>
                <a:effectLst>
                  <a:outerShdw blurRad="38100" dist="38100" dir="2700000" algn="tl">
                    <a:srgbClr val="000000"/>
                  </a:outerShdw>
                </a:effectLst>
              </a:rPr>
              <a:t>parent_class</a:t>
            </a:r>
            <a:r>
              <a:rPr lang="en-US" altLang="zh-CN" sz="1800" b="1" dirty="0">
                <a:solidFill>
                  <a:schemeClr val="accent2"/>
                </a:solidFill>
                <a:effectLst>
                  <a:outerShdw blurRad="38100" dist="38100" dir="2700000" algn="tl">
                    <a:srgbClr val="000000"/>
                  </a:outerShdw>
                </a:effectLst>
              </a:rPr>
              <a:t>  data4 ;</a:t>
            </a:r>
          </a:p>
          <a:p>
            <a:pPr algn="l">
              <a:lnSpc>
                <a:spcPct val="110000"/>
              </a:lnSpc>
              <a:buClr>
                <a:schemeClr val="accent2"/>
              </a:buClr>
              <a:buFont typeface="Wingdings" pitchFamily="2" charset="2"/>
              <a:buNone/>
            </a:pPr>
            <a:r>
              <a:rPr lang="en-US" altLang="zh-CN" sz="1800" dirty="0"/>
              <a:t>   public:</a:t>
            </a:r>
          </a:p>
          <a:p>
            <a:pPr algn="l">
              <a:lnSpc>
                <a:spcPct val="110000"/>
              </a:lnSpc>
              <a:buClr>
                <a:schemeClr val="accent2"/>
              </a:buClr>
              <a:buFont typeface="Wingdings" pitchFamily="2" charset="2"/>
              <a:buNone/>
            </a:pPr>
            <a:r>
              <a:rPr lang="en-US" altLang="zh-CN" sz="1800" dirty="0"/>
              <a:t>       </a:t>
            </a:r>
            <a:r>
              <a:rPr lang="en-US" altLang="zh-CN" sz="1800" dirty="0" err="1"/>
              <a:t>derived_class</a:t>
            </a:r>
            <a:r>
              <a:rPr lang="en-US" altLang="zh-CN" sz="1800" dirty="0"/>
              <a:t> (</a:t>
            </a:r>
            <a:r>
              <a:rPr lang="en-US" altLang="zh-CN" sz="1800" b="1" dirty="0" err="1">
                <a:solidFill>
                  <a:srgbClr val="0000FF"/>
                </a:solidFill>
              </a:rPr>
              <a:t>int</a:t>
            </a:r>
            <a:r>
              <a:rPr lang="en-US" altLang="zh-CN" sz="1800" b="1" dirty="0">
                <a:solidFill>
                  <a:srgbClr val="0000FF"/>
                </a:solidFill>
              </a:rPr>
              <a:t>  p1 , </a:t>
            </a:r>
            <a:r>
              <a:rPr lang="en-US" altLang="zh-CN" sz="1800" b="1" dirty="0" err="1">
                <a:solidFill>
                  <a:srgbClr val="0000FF"/>
                </a:solidFill>
              </a:rPr>
              <a:t>int</a:t>
            </a:r>
            <a:r>
              <a:rPr lang="en-US" altLang="zh-CN" sz="1800" b="1" dirty="0">
                <a:solidFill>
                  <a:srgbClr val="0000FF"/>
                </a:solidFill>
              </a:rPr>
              <a:t>  p2 , </a:t>
            </a:r>
            <a:r>
              <a:rPr lang="en-US" altLang="zh-CN" sz="1800" b="1" i="1" dirty="0" err="1">
                <a:solidFill>
                  <a:schemeClr val="accent2"/>
                </a:solidFill>
                <a:effectLst>
                  <a:outerShdw blurRad="38100" dist="38100" dir="2700000" algn="tl">
                    <a:srgbClr val="000000"/>
                  </a:outerShdw>
                </a:effectLst>
              </a:rPr>
              <a:t>int</a:t>
            </a:r>
            <a:r>
              <a:rPr lang="en-US" altLang="zh-CN" sz="1800" b="1" i="1" dirty="0">
                <a:solidFill>
                  <a:schemeClr val="accent2"/>
                </a:solidFill>
                <a:effectLst>
                  <a:outerShdw blurRad="38100" dist="38100" dir="2700000" algn="tl">
                    <a:srgbClr val="000000"/>
                  </a:outerShdw>
                </a:effectLst>
              </a:rPr>
              <a:t>  p3 , </a:t>
            </a:r>
            <a:r>
              <a:rPr lang="en-US" altLang="zh-CN" sz="1800" b="1" i="1" dirty="0" err="1">
                <a:solidFill>
                  <a:schemeClr val="accent2"/>
                </a:solidFill>
                <a:effectLst>
                  <a:outerShdw blurRad="38100" dist="38100" dir="2700000" algn="tl">
                    <a:srgbClr val="000000"/>
                  </a:outerShdw>
                </a:effectLst>
              </a:rPr>
              <a:t>int</a:t>
            </a:r>
            <a:r>
              <a:rPr lang="en-US" altLang="zh-CN" sz="1800" b="1" i="1" dirty="0">
                <a:solidFill>
                  <a:schemeClr val="accent2"/>
                </a:solidFill>
                <a:effectLst>
                  <a:outerShdw blurRad="38100" dist="38100" dir="2700000" algn="tl">
                    <a:srgbClr val="000000"/>
                  </a:outerShdw>
                </a:effectLst>
              </a:rPr>
              <a:t>  p4</a:t>
            </a:r>
            <a:r>
              <a:rPr lang="en-US" altLang="zh-CN" sz="1800" b="1" dirty="0">
                <a:solidFill>
                  <a:srgbClr val="0000FF"/>
                </a:solidFill>
              </a:rPr>
              <a:t> , </a:t>
            </a:r>
            <a:r>
              <a:rPr lang="en-US" altLang="zh-CN" sz="1800" b="1" dirty="0" err="1">
                <a:solidFill>
                  <a:srgbClr val="0000FF"/>
                </a:solidFill>
              </a:rPr>
              <a:t>int</a:t>
            </a:r>
            <a:r>
              <a:rPr lang="en-US" altLang="zh-CN" sz="1800" b="1" dirty="0">
                <a:solidFill>
                  <a:srgbClr val="0000FF"/>
                </a:solidFill>
              </a:rPr>
              <a:t>  p5</a:t>
            </a:r>
            <a:r>
              <a:rPr lang="en-US" altLang="zh-CN" sz="1800" dirty="0"/>
              <a:t> )</a:t>
            </a:r>
          </a:p>
          <a:p>
            <a:pPr algn="l">
              <a:lnSpc>
                <a:spcPct val="110000"/>
              </a:lnSpc>
              <a:buClr>
                <a:schemeClr val="accent2"/>
              </a:buClr>
              <a:buFont typeface="Wingdings" pitchFamily="2" charset="2"/>
              <a:buNone/>
            </a:pPr>
            <a:r>
              <a:rPr lang="en-US" altLang="zh-CN" sz="1800" dirty="0"/>
              <a:t>	: </a:t>
            </a:r>
            <a:r>
              <a:rPr lang="en-US" altLang="zh-CN" sz="1800" dirty="0" err="1"/>
              <a:t>parent_class</a:t>
            </a:r>
            <a:r>
              <a:rPr lang="en-US" altLang="zh-CN" sz="1800" dirty="0"/>
              <a:t> ( p1 , p2 ) , </a:t>
            </a:r>
            <a:r>
              <a:rPr lang="en-US" altLang="zh-CN" sz="1800" b="1" i="1" dirty="0">
                <a:solidFill>
                  <a:schemeClr val="accent2"/>
                </a:solidFill>
                <a:effectLst>
                  <a:outerShdw blurRad="38100" dist="38100" dir="2700000" algn="tl">
                    <a:srgbClr val="000000"/>
                  </a:outerShdw>
                </a:effectLst>
              </a:rPr>
              <a:t>data4 ( p3 , p4 )</a:t>
            </a:r>
          </a:p>
          <a:p>
            <a:pPr algn="l">
              <a:lnSpc>
                <a:spcPct val="110000"/>
              </a:lnSpc>
              <a:buClr>
                <a:schemeClr val="accent2"/>
              </a:buClr>
              <a:buFont typeface="Wingdings" pitchFamily="2" charset="2"/>
              <a:buNone/>
            </a:pPr>
            <a:r>
              <a:rPr lang="en-US" altLang="zh-CN" sz="1800" dirty="0"/>
              <a:t>          { data3 = p5 ; }</a:t>
            </a:r>
          </a:p>
          <a:p>
            <a:pPr algn="l">
              <a:lnSpc>
                <a:spcPct val="110000"/>
              </a:lnSpc>
              <a:buClr>
                <a:schemeClr val="accent2"/>
              </a:buClr>
              <a:buFont typeface="Wingdings" pitchFamily="2" charset="2"/>
              <a:buNone/>
            </a:pPr>
            <a:r>
              <a:rPr lang="en-US" altLang="zh-CN" sz="1800" dirty="0"/>
              <a:t>       </a:t>
            </a:r>
            <a:r>
              <a:rPr lang="en-US" altLang="zh-CN" sz="1800" dirty="0" err="1"/>
              <a:t>int</a:t>
            </a:r>
            <a:r>
              <a:rPr lang="en-US" altLang="zh-CN" sz="1800" dirty="0"/>
              <a:t>  inc1 ( ) { return  </a:t>
            </a:r>
            <a:r>
              <a:rPr lang="en-US" altLang="zh-CN" sz="1800" dirty="0" err="1"/>
              <a:t>parent_class</a:t>
            </a:r>
            <a:r>
              <a:rPr lang="en-US" altLang="zh-CN" sz="1800" dirty="0"/>
              <a:t> :: inc1 ( ) ; }</a:t>
            </a:r>
          </a:p>
          <a:p>
            <a:pPr algn="l">
              <a:lnSpc>
                <a:spcPct val="110000"/>
              </a:lnSpc>
              <a:buClr>
                <a:schemeClr val="accent2"/>
              </a:buClr>
              <a:buFont typeface="Wingdings" pitchFamily="2" charset="2"/>
              <a:buNone/>
            </a:pPr>
            <a:r>
              <a:rPr lang="en-US" altLang="zh-CN" sz="1800" dirty="0"/>
              <a:t>       </a:t>
            </a:r>
            <a:r>
              <a:rPr lang="en-US" altLang="zh-CN" sz="1800" dirty="0" err="1"/>
              <a:t>int</a:t>
            </a:r>
            <a:r>
              <a:rPr lang="en-US" altLang="zh-CN" sz="1800" dirty="0"/>
              <a:t>  inc3 ( ) { return  ++ data3 ; }</a:t>
            </a:r>
          </a:p>
          <a:p>
            <a:pPr algn="l">
              <a:lnSpc>
                <a:spcPct val="110000"/>
              </a:lnSpc>
              <a:buClr>
                <a:schemeClr val="accent2"/>
              </a:buClr>
              <a:buFont typeface="Wingdings" pitchFamily="2" charset="2"/>
              <a:buNone/>
            </a:pPr>
            <a:r>
              <a:rPr lang="en-US" altLang="zh-CN" sz="1800" dirty="0"/>
              <a:t>       void  display ( )</a:t>
            </a:r>
          </a:p>
          <a:p>
            <a:pPr algn="l">
              <a:lnSpc>
                <a:spcPct val="110000"/>
              </a:lnSpc>
              <a:buClr>
                <a:schemeClr val="accent2"/>
              </a:buClr>
              <a:buFont typeface="Wingdings" pitchFamily="2" charset="2"/>
              <a:buNone/>
            </a:pPr>
            <a:r>
              <a:rPr lang="en-US" altLang="zh-CN" sz="1800" dirty="0"/>
              <a:t>          { </a:t>
            </a:r>
            <a:r>
              <a:rPr lang="en-US" altLang="zh-CN" sz="1800" dirty="0" err="1"/>
              <a:t>parent_class</a:t>
            </a:r>
            <a:r>
              <a:rPr lang="en-US" altLang="zh-CN" sz="1800" dirty="0"/>
              <a:t> :: display ( ) ;   data4.display ( ) ;</a:t>
            </a:r>
          </a:p>
          <a:p>
            <a:pPr algn="l">
              <a:lnSpc>
                <a:spcPct val="110000"/>
              </a:lnSpc>
              <a:buClr>
                <a:schemeClr val="accent2"/>
              </a:buClr>
              <a:buFont typeface="Wingdings" pitchFamily="2" charset="2"/>
              <a:buNone/>
            </a:pPr>
            <a:r>
              <a:rPr lang="en-US" altLang="zh-CN" sz="1800" dirty="0"/>
              <a:t>             </a:t>
            </a:r>
            <a:r>
              <a:rPr lang="en-US" altLang="zh-CN" sz="1800" dirty="0" err="1"/>
              <a:t>cout</a:t>
            </a:r>
            <a:r>
              <a:rPr lang="en-US" altLang="zh-CN" sz="1800" dirty="0"/>
              <a:t> &lt;&lt; "data3=" &lt;&lt; data3 &lt;&lt; </a:t>
            </a:r>
            <a:r>
              <a:rPr lang="en-US" altLang="zh-CN" sz="1800" dirty="0" err="1"/>
              <a:t>endl</a:t>
            </a:r>
            <a:r>
              <a:rPr lang="en-US" altLang="zh-CN" sz="1800" dirty="0"/>
              <a:t> ;</a:t>
            </a:r>
          </a:p>
          <a:p>
            <a:pPr algn="l">
              <a:lnSpc>
                <a:spcPct val="110000"/>
              </a:lnSpc>
              <a:buClr>
                <a:schemeClr val="accent2"/>
              </a:buClr>
              <a:buFont typeface="Wingdings" pitchFamily="2" charset="2"/>
              <a:buNone/>
            </a:pPr>
            <a:r>
              <a:rPr lang="en-US" altLang="zh-CN" sz="1800" dirty="0"/>
              <a:t>          }</a:t>
            </a:r>
          </a:p>
          <a:p>
            <a:pPr algn="l">
              <a:lnSpc>
                <a:spcPct val="110000"/>
              </a:lnSpc>
              <a:buClr>
                <a:schemeClr val="accent2"/>
              </a:buClr>
              <a:buFont typeface="Wingdings" pitchFamily="2" charset="2"/>
              <a:buNone/>
            </a:pPr>
            <a:r>
              <a:rPr lang="en-US" altLang="zh-CN" sz="1800" dirty="0"/>
              <a:t>} ;</a:t>
            </a:r>
          </a:p>
        </p:txBody>
      </p:sp>
      <p:sp>
        <p:nvSpPr>
          <p:cNvPr id="587781" name="AutoShape 5"/>
          <p:cNvSpPr>
            <a:spLocks/>
          </p:cNvSpPr>
          <p:nvPr/>
        </p:nvSpPr>
        <p:spPr bwMode="auto">
          <a:xfrm>
            <a:off x="5715000" y="1425575"/>
            <a:ext cx="1981200" cy="609600"/>
          </a:xfrm>
          <a:prstGeom prst="borderCallout2">
            <a:avLst>
              <a:gd name="adj1" fmla="val 18750"/>
              <a:gd name="adj2" fmla="val -3847"/>
              <a:gd name="adj3" fmla="val 18750"/>
              <a:gd name="adj4" fmla="val -17069"/>
              <a:gd name="adj5" fmla="val 274218"/>
              <a:gd name="adj6" fmla="val -59694"/>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构造对象成员</a:t>
            </a:r>
          </a:p>
        </p:txBody>
      </p:sp>
      <p:sp>
        <p:nvSpPr>
          <p:cNvPr id="587782" name="Rectangle 6"/>
          <p:cNvSpPr>
            <a:spLocks noGrp="1" noChangeArrowheads="1"/>
          </p:cNvSpPr>
          <p:nvPr>
            <p:ph type="title" idx="4294967295"/>
          </p:nvPr>
        </p:nvSpPr>
        <p:spPr>
          <a:xfrm>
            <a:off x="838200" y="533400"/>
            <a:ext cx="7543800" cy="1143000"/>
          </a:xfrm>
          <a:prstGeom prst="rect">
            <a:avLst/>
          </a:prstGeom>
        </p:spPr>
        <p:txBody>
          <a:bodyPr/>
          <a:lstStyle/>
          <a:p>
            <a:r>
              <a:rPr lang="en-US" altLang="zh-CN" sz="100" dirty="0">
                <a:solidFill>
                  <a:schemeClr val="bg1"/>
                </a:solidFill>
                <a:latin typeface="宋体" pitchFamily="2" charset="-122"/>
              </a:rPr>
              <a:t>8.3  </a:t>
            </a:r>
            <a:r>
              <a:rPr lang="zh-CN" altLang="en-US" sz="100" dirty="0">
                <a:solidFill>
                  <a:schemeClr val="bg1"/>
                </a:solidFill>
                <a:latin typeface="宋体" pitchFamily="2" charset="-122"/>
              </a:rPr>
              <a:t>基类的初始化</a:t>
            </a:r>
            <a:endParaRPr lang="zh-CN" altLang="en-US" sz="100" dirty="0">
              <a:solidFill>
                <a:schemeClr val="bg1"/>
              </a:solidFill>
            </a:endParaRPr>
          </a:p>
        </p:txBody>
      </p:sp>
      <p:sp>
        <p:nvSpPr>
          <p:cNvPr id="587784" name="Rectangle 8"/>
          <p:cNvSpPr>
            <a:spLocks noChangeArrowheads="1"/>
          </p:cNvSpPr>
          <p:nvPr/>
        </p:nvSpPr>
        <p:spPr bwMode="auto">
          <a:xfrm>
            <a:off x="4482785" y="398463"/>
            <a:ext cx="4267515" cy="400110"/>
          </a:xfrm>
          <a:prstGeom prst="rect">
            <a:avLst/>
          </a:prstGeom>
          <a:noFill/>
          <a:ln w="9525">
            <a:noFill/>
            <a:miter lim="800000"/>
            <a:headEnd/>
            <a:tailEnd/>
          </a:ln>
          <a:effectLst/>
        </p:spPr>
        <p:txBody>
          <a:bodyPr wrap="none">
            <a:spAutoFit/>
          </a:bodyPr>
          <a:lstStyle/>
          <a:p>
            <a:pPr algn="r"/>
            <a:r>
              <a:rPr lang="zh-CN" altLang="en-US" sz="2000" b="1" i="1" dirty="0">
                <a:solidFill>
                  <a:schemeClr val="folHlink"/>
                </a:solidFill>
              </a:rPr>
              <a:t>例</a:t>
            </a:r>
            <a:r>
              <a:rPr lang="en-US" altLang="zh-CN" sz="2000" b="1" i="1" dirty="0">
                <a:solidFill>
                  <a:schemeClr val="folHlink"/>
                </a:solidFill>
              </a:rPr>
              <a:t>8-7  </a:t>
            </a:r>
            <a:r>
              <a:rPr lang="zh-CN" altLang="en-US" sz="2000" b="1" i="1" dirty="0">
                <a:solidFill>
                  <a:schemeClr val="folHlink"/>
                </a:solidFill>
              </a:rPr>
              <a:t>带参数构造函数调用顺序测试</a:t>
            </a:r>
          </a:p>
        </p:txBody>
      </p:sp>
      <p:grpSp>
        <p:nvGrpSpPr>
          <p:cNvPr id="587804" name="Group 28"/>
          <p:cNvGrpSpPr>
            <a:grpSpLocks/>
          </p:cNvGrpSpPr>
          <p:nvPr/>
        </p:nvGrpSpPr>
        <p:grpSpPr bwMode="auto">
          <a:xfrm>
            <a:off x="3235325" y="5334000"/>
            <a:ext cx="5832475" cy="1447800"/>
            <a:chOff x="2038" y="3408"/>
            <a:chExt cx="3674" cy="912"/>
          </a:xfrm>
        </p:grpSpPr>
        <p:sp>
          <p:nvSpPr>
            <p:cNvPr id="587805" name="Rectangle 29"/>
            <p:cNvSpPr>
              <a:spLocks noChangeArrowheads="1"/>
            </p:cNvSpPr>
            <p:nvPr/>
          </p:nvSpPr>
          <p:spPr bwMode="auto">
            <a:xfrm>
              <a:off x="2064" y="3408"/>
              <a:ext cx="3648" cy="912"/>
            </a:xfrm>
            <a:prstGeom prst="rect">
              <a:avLst/>
            </a:prstGeom>
            <a:solidFill>
              <a:srgbClr val="CCFF99"/>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rgbClr val="CCFF99"/>
              </a:extrusionClr>
            </a:sp3d>
          </p:spPr>
          <p:txBody>
            <a:bodyPr wrap="none" anchor="ctr">
              <a:flatTx/>
            </a:bodyPr>
            <a:lstStyle/>
            <a:p>
              <a:endParaRPr lang="zh-CN" altLang="en-US"/>
            </a:p>
          </p:txBody>
        </p:sp>
        <p:sp>
          <p:nvSpPr>
            <p:cNvPr id="587806" name="Rectangle 30"/>
            <p:cNvSpPr>
              <a:spLocks noChangeArrowheads="1"/>
            </p:cNvSpPr>
            <p:nvPr/>
          </p:nvSpPr>
          <p:spPr bwMode="auto">
            <a:xfrm>
              <a:off x="3080" y="3548"/>
              <a:ext cx="1056" cy="192"/>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r>
                <a:rPr lang="en-US" altLang="zh-CN" sz="1800" b="1"/>
                <a:t>data1	data2</a:t>
              </a:r>
            </a:p>
          </p:txBody>
        </p:sp>
        <p:sp>
          <p:nvSpPr>
            <p:cNvPr id="587807" name="Rectangle 31"/>
            <p:cNvSpPr>
              <a:spLocks noChangeArrowheads="1"/>
            </p:cNvSpPr>
            <p:nvPr/>
          </p:nvSpPr>
          <p:spPr bwMode="auto">
            <a:xfrm>
              <a:off x="4608" y="3836"/>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lnSpc>
                  <a:spcPct val="110000"/>
                </a:lnSpc>
              </a:pPr>
              <a:r>
                <a:rPr lang="en-US" altLang="zh-CN" sz="1800" b="1"/>
                <a:t>         </a:t>
              </a:r>
              <a:r>
                <a:rPr lang="en-US" altLang="zh-CN" sz="1800" b="1">
                  <a:solidFill>
                    <a:schemeClr val="accent2"/>
                  </a:solidFill>
                  <a:effectLst>
                    <a:outerShdw blurRad="38100" dist="38100" dir="2700000" algn="tl">
                      <a:srgbClr val="000000"/>
                    </a:outerShdw>
                  </a:effectLst>
                </a:rPr>
                <a:t>data4	</a:t>
              </a:r>
            </a:p>
            <a:p>
              <a:pPr algn="l">
                <a:lnSpc>
                  <a:spcPct val="110000"/>
                </a:lnSpc>
              </a:pPr>
              <a:r>
                <a:rPr lang="en-US" altLang="zh-CN" sz="1800" b="1" i="1">
                  <a:solidFill>
                    <a:schemeClr val="accent2"/>
                  </a:solidFill>
                  <a:effectLst>
                    <a:outerShdw blurRad="38100" dist="38100" dir="2700000" algn="tl">
                      <a:srgbClr val="000000"/>
                    </a:outerShdw>
                  </a:effectLst>
                </a:rPr>
                <a:t>data1	data2</a:t>
              </a:r>
              <a:r>
                <a:rPr lang="en-US" altLang="zh-CN" sz="1800" b="1"/>
                <a:t>		</a:t>
              </a:r>
            </a:p>
          </p:txBody>
        </p:sp>
        <p:sp>
          <p:nvSpPr>
            <p:cNvPr id="587808" name="Line 32"/>
            <p:cNvSpPr>
              <a:spLocks noChangeShapeType="1"/>
            </p:cNvSpPr>
            <p:nvPr/>
          </p:nvSpPr>
          <p:spPr bwMode="auto">
            <a:xfrm>
              <a:off x="4608" y="4028"/>
              <a:ext cx="1056" cy="0"/>
            </a:xfrm>
            <a:prstGeom prst="line">
              <a:avLst/>
            </a:prstGeom>
            <a:noFill/>
            <a:ln w="9525">
              <a:solidFill>
                <a:schemeClr val="tx1"/>
              </a:solidFill>
              <a:round/>
              <a:headEnd/>
              <a:tailEnd/>
            </a:ln>
            <a:effectLst/>
          </p:spPr>
          <p:txBody>
            <a:bodyPr/>
            <a:lstStyle/>
            <a:p>
              <a:endParaRPr lang="zh-CN" altLang="en-US"/>
            </a:p>
          </p:txBody>
        </p:sp>
        <p:sp>
          <p:nvSpPr>
            <p:cNvPr id="587809" name="Rectangle 33"/>
            <p:cNvSpPr>
              <a:spLocks noChangeArrowheads="1"/>
            </p:cNvSpPr>
            <p:nvPr/>
          </p:nvSpPr>
          <p:spPr bwMode="auto">
            <a:xfrm>
              <a:off x="4128" y="3836"/>
              <a:ext cx="480" cy="384"/>
            </a:xfrm>
            <a:prstGeom prst="rect">
              <a:avLst/>
            </a:prstGeom>
            <a:gradFill rotWithShape="0">
              <a:gsLst>
                <a:gs pos="0">
                  <a:srgbClr val="FF9900"/>
                </a:gs>
                <a:gs pos="50000">
                  <a:srgbClr val="FFFFFF"/>
                </a:gs>
                <a:gs pos="100000">
                  <a:srgbClr val="FF9900"/>
                </a:gs>
              </a:gsLst>
              <a:lin ang="5400000" scaled="1"/>
            </a:gradFill>
            <a:ln w="9525">
              <a:solidFill>
                <a:schemeClr val="tx1"/>
              </a:solidFill>
              <a:miter lim="800000"/>
              <a:headEnd/>
              <a:tailEnd/>
            </a:ln>
            <a:effectLst/>
          </p:spPr>
          <p:txBody>
            <a:bodyPr wrap="none" anchor="ctr"/>
            <a:lstStyle/>
            <a:p>
              <a:r>
                <a:rPr lang="en-US" altLang="zh-CN" sz="1800" b="1"/>
                <a:t>data3</a:t>
              </a:r>
            </a:p>
          </p:txBody>
        </p:sp>
        <p:sp>
          <p:nvSpPr>
            <p:cNvPr id="587810" name="Rectangle 34"/>
            <p:cNvSpPr>
              <a:spLocks noChangeArrowheads="1"/>
            </p:cNvSpPr>
            <p:nvPr/>
          </p:nvSpPr>
          <p:spPr bwMode="auto">
            <a:xfrm>
              <a:off x="2095" y="3502"/>
              <a:ext cx="905" cy="250"/>
            </a:xfrm>
            <a:prstGeom prst="rect">
              <a:avLst/>
            </a:prstGeom>
            <a:noFill/>
            <a:ln w="9525">
              <a:noFill/>
              <a:miter lim="800000"/>
              <a:headEnd/>
              <a:tailEnd/>
            </a:ln>
            <a:effectLst/>
          </p:spPr>
          <p:txBody>
            <a:bodyPr wrap="none">
              <a:spAutoFit/>
            </a:bodyPr>
            <a:lstStyle/>
            <a:p>
              <a:r>
                <a:rPr lang="en-US" altLang="zh-CN" sz="2000"/>
                <a:t>parent_class</a:t>
              </a:r>
            </a:p>
          </p:txBody>
        </p:sp>
        <p:sp>
          <p:nvSpPr>
            <p:cNvPr id="587811" name="Rectangle 35"/>
            <p:cNvSpPr>
              <a:spLocks noChangeArrowheads="1"/>
            </p:cNvSpPr>
            <p:nvPr/>
          </p:nvSpPr>
          <p:spPr bwMode="auto">
            <a:xfrm>
              <a:off x="2038" y="3888"/>
              <a:ext cx="985" cy="250"/>
            </a:xfrm>
            <a:prstGeom prst="rect">
              <a:avLst/>
            </a:prstGeom>
            <a:noFill/>
            <a:ln w="9525">
              <a:noFill/>
              <a:miter lim="800000"/>
              <a:headEnd/>
              <a:tailEnd/>
            </a:ln>
            <a:effectLst/>
          </p:spPr>
          <p:txBody>
            <a:bodyPr wrap="none">
              <a:spAutoFit/>
            </a:bodyPr>
            <a:lstStyle/>
            <a:p>
              <a:r>
                <a:rPr lang="en-US" altLang="zh-CN" sz="2000"/>
                <a:t>derived_class</a:t>
              </a:r>
            </a:p>
          </p:txBody>
        </p:sp>
        <p:sp>
          <p:nvSpPr>
            <p:cNvPr id="587812" name="Rectangle 36"/>
            <p:cNvSpPr>
              <a:spLocks noChangeArrowheads="1"/>
            </p:cNvSpPr>
            <p:nvPr/>
          </p:nvSpPr>
          <p:spPr bwMode="auto">
            <a:xfrm>
              <a:off x="3072" y="3840"/>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prstDash val="dash"/>
              <a:miter lim="800000"/>
              <a:headEnd/>
              <a:tailEnd/>
            </a:ln>
            <a:effectLst/>
          </p:spPr>
          <p:txBody>
            <a:bodyPr wrap="none" anchor="ctr"/>
            <a:lstStyle/>
            <a:p>
              <a:pPr algn="l"/>
              <a:r>
                <a:rPr lang="en-US" altLang="zh-CN" sz="1800" b="1"/>
                <a:t>data1	data2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87781"/>
                                        </p:tgtEl>
                                        <p:attrNameLst>
                                          <p:attrName>style.visibility</p:attrName>
                                        </p:attrNameLst>
                                      </p:cBhvr>
                                      <p:to>
                                        <p:strVal val="visible"/>
                                      </p:to>
                                    </p:set>
                                    <p:animEffect transition="in" filter="barn(outHorizontal)">
                                      <p:cBhvr>
                                        <p:cTn id="7" dur="500"/>
                                        <p:tgtEl>
                                          <p:spTgt spid="587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781" grpId="0" animBg="1"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Text Box 2"/>
          <p:cNvSpPr txBox="1">
            <a:spLocks noChangeArrowheads="1"/>
          </p:cNvSpPr>
          <p:nvPr/>
        </p:nvSpPr>
        <p:spPr bwMode="auto">
          <a:xfrm>
            <a:off x="609600" y="152400"/>
            <a:ext cx="8001000" cy="6286336"/>
          </a:xfrm>
          <a:prstGeom prst="rect">
            <a:avLst/>
          </a:prstGeom>
          <a:noFill/>
          <a:ln w="9525">
            <a:noFill/>
            <a:miter lim="800000"/>
            <a:headEnd/>
            <a:tailEnd/>
          </a:ln>
          <a:effectLst/>
        </p:spPr>
        <p:txBody>
          <a:bodyPr>
            <a:spAutoFit/>
          </a:bodyPr>
          <a:lstStyle/>
          <a:p>
            <a:pPr algn="l">
              <a:lnSpc>
                <a:spcPct val="115000"/>
              </a:lnSpc>
              <a:buClr>
                <a:schemeClr val="accent2"/>
              </a:buClr>
              <a:buFont typeface="Wingdings" pitchFamily="2" charset="2"/>
              <a:buNone/>
            </a:pPr>
            <a:r>
              <a:rPr lang="en-US" altLang="zh-CN" sz="1400" dirty="0"/>
              <a:t>#include&lt;</a:t>
            </a:r>
            <a:r>
              <a:rPr lang="en-US" altLang="zh-CN" sz="1400" dirty="0" err="1"/>
              <a:t>iostream</a:t>
            </a:r>
            <a:r>
              <a:rPr lang="en-US" altLang="zh-CN" sz="1400" dirty="0"/>
              <a:t>&gt;</a:t>
            </a:r>
          </a:p>
          <a:p>
            <a:pPr algn="l">
              <a:lnSpc>
                <a:spcPct val="115000"/>
              </a:lnSpc>
              <a:buClr>
                <a:schemeClr val="accent2"/>
              </a:buClr>
              <a:buFont typeface="Wingdings" pitchFamily="2" charset="2"/>
              <a:buNone/>
            </a:pPr>
            <a:r>
              <a:rPr lang="en-US" altLang="zh-CN" sz="1400" dirty="0"/>
              <a:t>using namespace </a:t>
            </a:r>
            <a:r>
              <a:rPr lang="en-US" altLang="zh-CN" sz="1400" dirty="0" err="1"/>
              <a:t>std</a:t>
            </a:r>
            <a:r>
              <a:rPr lang="en-US" altLang="zh-CN" sz="1400" dirty="0"/>
              <a:t> ;</a:t>
            </a:r>
          </a:p>
          <a:p>
            <a:pPr algn="l">
              <a:lnSpc>
                <a:spcPct val="115000"/>
              </a:lnSpc>
              <a:buClr>
                <a:schemeClr val="accent2"/>
              </a:buClr>
              <a:buFont typeface="Wingdings" pitchFamily="2" charset="2"/>
              <a:buNone/>
            </a:pPr>
            <a:r>
              <a:rPr lang="en-US" altLang="zh-CN" sz="1400" dirty="0"/>
              <a:t>class  </a:t>
            </a:r>
            <a:r>
              <a:rPr lang="en-US" altLang="zh-CN" sz="1400" dirty="0" err="1"/>
              <a:t>parent_class</a:t>
            </a:r>
            <a:endParaRPr lang="en-US" altLang="zh-CN" sz="1400" dirty="0"/>
          </a:p>
          <a:p>
            <a:pPr algn="l">
              <a:lnSpc>
                <a:spcPct val="115000"/>
              </a:lnSpc>
              <a:buClr>
                <a:schemeClr val="accent2"/>
              </a:buClr>
              <a:buFont typeface="Wingdings" pitchFamily="2" charset="2"/>
              <a:buNone/>
            </a:pPr>
            <a:r>
              <a:rPr lang="en-US" altLang="zh-CN" sz="1400" dirty="0"/>
              <a:t>{     </a:t>
            </a:r>
            <a:r>
              <a:rPr lang="en-US" altLang="zh-CN" sz="1400" dirty="0" err="1"/>
              <a:t>int</a:t>
            </a:r>
            <a:r>
              <a:rPr lang="en-US" altLang="zh-CN" sz="1400" dirty="0"/>
              <a:t>  data1 , data2 ;</a:t>
            </a:r>
          </a:p>
          <a:p>
            <a:pPr algn="l">
              <a:lnSpc>
                <a:spcPct val="115000"/>
              </a:lnSpc>
              <a:buClr>
                <a:schemeClr val="accent2"/>
              </a:buClr>
              <a:buFont typeface="Wingdings" pitchFamily="2" charset="2"/>
              <a:buNone/>
            </a:pPr>
            <a:r>
              <a:rPr lang="en-US" altLang="zh-CN" sz="1400" dirty="0"/>
              <a:t>   public :</a:t>
            </a:r>
          </a:p>
          <a:p>
            <a:pPr algn="l">
              <a:lnSpc>
                <a:spcPct val="115000"/>
              </a:lnSpc>
              <a:buClr>
                <a:schemeClr val="accent2"/>
              </a:buClr>
              <a:buFont typeface="Wingdings" pitchFamily="2" charset="2"/>
              <a:buNone/>
            </a:pPr>
            <a:r>
              <a:rPr lang="en-US" altLang="zh-CN" sz="1400" dirty="0"/>
              <a:t>       </a:t>
            </a:r>
            <a:r>
              <a:rPr lang="en-US" altLang="zh-CN" sz="1400" dirty="0" err="1"/>
              <a:t>parent_class</a:t>
            </a:r>
            <a:r>
              <a:rPr lang="en-US" altLang="zh-CN" sz="1400" dirty="0"/>
              <a:t> ( </a:t>
            </a:r>
            <a:r>
              <a:rPr lang="en-US" altLang="zh-CN" sz="1400" dirty="0" err="1"/>
              <a:t>int</a:t>
            </a:r>
            <a:r>
              <a:rPr lang="en-US" altLang="zh-CN" sz="1400" dirty="0"/>
              <a:t>  p1 , </a:t>
            </a:r>
            <a:r>
              <a:rPr lang="en-US" altLang="zh-CN" sz="1400" dirty="0" err="1"/>
              <a:t>int</a:t>
            </a:r>
            <a:r>
              <a:rPr lang="en-US" altLang="zh-CN" sz="1400" dirty="0"/>
              <a:t>  p2 ) { data1 = p1; data2 = p2; }</a:t>
            </a:r>
          </a:p>
          <a:p>
            <a:pPr algn="l">
              <a:lnSpc>
                <a:spcPct val="115000"/>
              </a:lnSpc>
              <a:buClr>
                <a:schemeClr val="accent2"/>
              </a:buClr>
              <a:buFont typeface="Wingdings" pitchFamily="2" charset="2"/>
              <a:buNone/>
            </a:pPr>
            <a:r>
              <a:rPr lang="en-US" altLang="zh-CN" sz="1400" dirty="0"/>
              <a:t>       </a:t>
            </a:r>
            <a:r>
              <a:rPr lang="en-US" altLang="zh-CN" sz="1400" dirty="0" err="1"/>
              <a:t>int</a:t>
            </a:r>
            <a:r>
              <a:rPr lang="en-US" altLang="zh-CN" sz="1400" dirty="0"/>
              <a:t>  inc1 () { return  ++ data1; }</a:t>
            </a:r>
          </a:p>
          <a:p>
            <a:pPr algn="l">
              <a:lnSpc>
                <a:spcPct val="115000"/>
              </a:lnSpc>
              <a:buClr>
                <a:schemeClr val="accent2"/>
              </a:buClr>
              <a:buFont typeface="Wingdings" pitchFamily="2" charset="2"/>
              <a:buNone/>
            </a:pPr>
            <a:r>
              <a:rPr lang="en-US" altLang="zh-CN" sz="1400" dirty="0"/>
              <a:t>       </a:t>
            </a:r>
            <a:r>
              <a:rPr lang="en-US" altLang="zh-CN" sz="1400" dirty="0" err="1"/>
              <a:t>int</a:t>
            </a:r>
            <a:r>
              <a:rPr lang="en-US" altLang="zh-CN" sz="1400" dirty="0"/>
              <a:t>  inc2 () { return  ++ data2 ; }</a:t>
            </a:r>
          </a:p>
          <a:p>
            <a:pPr algn="l">
              <a:lnSpc>
                <a:spcPct val="115000"/>
              </a:lnSpc>
              <a:buClr>
                <a:schemeClr val="accent2"/>
              </a:buClr>
              <a:buFont typeface="Wingdings" pitchFamily="2" charset="2"/>
              <a:buNone/>
            </a:pPr>
            <a:r>
              <a:rPr lang="en-US" altLang="zh-CN" sz="1400" dirty="0"/>
              <a:t>       void  display  ()  {</a:t>
            </a:r>
            <a:r>
              <a:rPr lang="en-US" altLang="zh-CN" sz="1400" dirty="0" err="1"/>
              <a:t>cout</a:t>
            </a:r>
            <a:r>
              <a:rPr lang="en-US" altLang="zh-CN" sz="1400" dirty="0"/>
              <a:t> &lt;&lt; "data1=" &lt;&lt; data1 &lt;&lt; " , data2=" &lt;&lt; data2 &lt;&lt; </a:t>
            </a:r>
            <a:r>
              <a:rPr lang="en-US" altLang="zh-CN" sz="1400" dirty="0" err="1"/>
              <a:t>endl</a:t>
            </a:r>
            <a:r>
              <a:rPr lang="en-US" altLang="zh-CN" sz="1400" dirty="0"/>
              <a:t> ; }</a:t>
            </a:r>
          </a:p>
          <a:p>
            <a:pPr algn="l">
              <a:lnSpc>
                <a:spcPct val="115000"/>
              </a:lnSpc>
              <a:buClr>
                <a:schemeClr val="accent2"/>
              </a:buClr>
              <a:buFont typeface="Wingdings" pitchFamily="2" charset="2"/>
              <a:buNone/>
            </a:pPr>
            <a:r>
              <a:rPr lang="en-US" altLang="zh-CN" sz="1400" dirty="0"/>
              <a:t>};</a:t>
            </a:r>
          </a:p>
          <a:p>
            <a:pPr algn="l">
              <a:lnSpc>
                <a:spcPct val="115000"/>
              </a:lnSpc>
              <a:buClr>
                <a:schemeClr val="accent2"/>
              </a:buClr>
              <a:buFont typeface="Wingdings" pitchFamily="2" charset="2"/>
              <a:buNone/>
            </a:pPr>
            <a:r>
              <a:rPr lang="en-US" altLang="zh-CN" sz="1400" b="1" dirty="0"/>
              <a:t>class  </a:t>
            </a:r>
            <a:r>
              <a:rPr lang="en-US" altLang="zh-CN" sz="1400" b="1" dirty="0" err="1"/>
              <a:t>derived_class</a:t>
            </a:r>
            <a:r>
              <a:rPr lang="en-US" altLang="zh-CN" sz="1400" b="1" dirty="0"/>
              <a:t> : private  </a:t>
            </a:r>
            <a:r>
              <a:rPr lang="en-US" altLang="zh-CN" sz="1400" b="1" dirty="0" err="1"/>
              <a:t>parent_class</a:t>
            </a:r>
            <a:endParaRPr lang="en-US" altLang="zh-CN" sz="1400" b="1" dirty="0"/>
          </a:p>
          <a:p>
            <a:pPr algn="l">
              <a:lnSpc>
                <a:spcPct val="115000"/>
              </a:lnSpc>
              <a:buClr>
                <a:schemeClr val="accent2"/>
              </a:buClr>
              <a:buFont typeface="Wingdings" pitchFamily="2" charset="2"/>
              <a:buNone/>
            </a:pPr>
            <a:r>
              <a:rPr lang="en-US" altLang="zh-CN" sz="1400" b="1" dirty="0"/>
              <a:t>{     </a:t>
            </a:r>
            <a:r>
              <a:rPr lang="en-US" altLang="zh-CN" sz="1400" b="1" dirty="0" err="1"/>
              <a:t>int</a:t>
            </a:r>
            <a:r>
              <a:rPr lang="en-US" altLang="zh-CN" sz="1400" b="1" dirty="0"/>
              <a:t>  data3 ;</a:t>
            </a:r>
          </a:p>
          <a:p>
            <a:pPr algn="l">
              <a:lnSpc>
                <a:spcPct val="115000"/>
              </a:lnSpc>
              <a:buClr>
                <a:schemeClr val="accent2"/>
              </a:buClr>
              <a:buFont typeface="Wingdings" pitchFamily="2" charset="2"/>
              <a:buNone/>
            </a:pPr>
            <a:r>
              <a:rPr lang="en-US" altLang="zh-CN" sz="1400" b="1" dirty="0"/>
              <a:t>       </a:t>
            </a:r>
            <a:r>
              <a:rPr lang="en-US" altLang="zh-CN" sz="1400" b="1" dirty="0" err="1"/>
              <a:t>parent_class</a:t>
            </a:r>
            <a:r>
              <a:rPr lang="en-US" altLang="zh-CN" sz="1400" b="1" dirty="0"/>
              <a:t>  data4 ;</a:t>
            </a:r>
          </a:p>
          <a:p>
            <a:pPr algn="l">
              <a:lnSpc>
                <a:spcPct val="115000"/>
              </a:lnSpc>
              <a:buClr>
                <a:schemeClr val="accent2"/>
              </a:buClr>
              <a:buFont typeface="Wingdings" pitchFamily="2" charset="2"/>
              <a:buNone/>
            </a:pPr>
            <a:r>
              <a:rPr lang="en-US" altLang="zh-CN" sz="1400" b="1" dirty="0"/>
              <a:t>   public:</a:t>
            </a:r>
          </a:p>
          <a:p>
            <a:pPr algn="l">
              <a:lnSpc>
                <a:spcPct val="115000"/>
              </a:lnSpc>
              <a:buClr>
                <a:schemeClr val="accent2"/>
              </a:buClr>
              <a:buFont typeface="Wingdings" pitchFamily="2" charset="2"/>
              <a:buNone/>
            </a:pPr>
            <a:r>
              <a:rPr lang="en-US" altLang="zh-CN" sz="1400" b="1" dirty="0"/>
              <a:t>       </a:t>
            </a:r>
            <a:r>
              <a:rPr lang="en-US" altLang="zh-CN" sz="1400" b="1" dirty="0" err="1"/>
              <a:t>derived_class</a:t>
            </a:r>
            <a:r>
              <a:rPr lang="en-US" altLang="zh-CN" sz="1400" b="1" dirty="0"/>
              <a:t> ( </a:t>
            </a:r>
            <a:r>
              <a:rPr lang="en-US" altLang="zh-CN" sz="1400" b="1" dirty="0" err="1"/>
              <a:t>int</a:t>
            </a:r>
            <a:r>
              <a:rPr lang="en-US" altLang="zh-CN" sz="1400" b="1" dirty="0"/>
              <a:t>  p1 , </a:t>
            </a:r>
            <a:r>
              <a:rPr lang="en-US" altLang="zh-CN" sz="1400" b="1" dirty="0" err="1"/>
              <a:t>int</a:t>
            </a:r>
            <a:r>
              <a:rPr lang="en-US" altLang="zh-CN" sz="1400" b="1" dirty="0"/>
              <a:t>  p2 , </a:t>
            </a:r>
            <a:r>
              <a:rPr lang="en-US" altLang="zh-CN" sz="1400" b="1" dirty="0" err="1"/>
              <a:t>int</a:t>
            </a:r>
            <a:r>
              <a:rPr lang="en-US" altLang="zh-CN" sz="1400" b="1" dirty="0"/>
              <a:t>  p3 , </a:t>
            </a:r>
            <a:r>
              <a:rPr lang="en-US" altLang="zh-CN" sz="1400" b="1" dirty="0" err="1"/>
              <a:t>int</a:t>
            </a:r>
            <a:r>
              <a:rPr lang="en-US" altLang="zh-CN" sz="1400" b="1" dirty="0"/>
              <a:t>  p4 , </a:t>
            </a:r>
            <a:r>
              <a:rPr lang="en-US" altLang="zh-CN" sz="1400" b="1" dirty="0" err="1"/>
              <a:t>int</a:t>
            </a:r>
            <a:r>
              <a:rPr lang="en-US" altLang="zh-CN" sz="1400" b="1" dirty="0"/>
              <a:t>  p5 ): </a:t>
            </a:r>
            <a:r>
              <a:rPr lang="en-US" altLang="zh-CN" sz="1400" b="1" dirty="0" err="1"/>
              <a:t>parent_class</a:t>
            </a:r>
            <a:r>
              <a:rPr lang="en-US" altLang="zh-CN" sz="1400" b="1" dirty="0"/>
              <a:t> ( p1 , p2 ) , data4 ( p3 , p4 )</a:t>
            </a:r>
          </a:p>
          <a:p>
            <a:pPr algn="l">
              <a:lnSpc>
                <a:spcPct val="115000"/>
              </a:lnSpc>
              <a:buClr>
                <a:schemeClr val="accent2"/>
              </a:buClr>
              <a:buFont typeface="Wingdings" pitchFamily="2" charset="2"/>
              <a:buNone/>
            </a:pPr>
            <a:r>
              <a:rPr lang="en-US" altLang="zh-CN" sz="1400" b="1" dirty="0"/>
              <a:t>           { data3 = p5 ; }</a:t>
            </a:r>
          </a:p>
          <a:p>
            <a:pPr algn="l">
              <a:lnSpc>
                <a:spcPct val="115000"/>
              </a:lnSpc>
              <a:buClr>
                <a:schemeClr val="accent2"/>
              </a:buClr>
              <a:buFont typeface="Wingdings" pitchFamily="2" charset="2"/>
              <a:buNone/>
            </a:pPr>
            <a:r>
              <a:rPr lang="en-US" altLang="zh-CN" sz="1400" b="1" dirty="0"/>
              <a:t>       </a:t>
            </a:r>
            <a:r>
              <a:rPr lang="en-US" altLang="zh-CN" sz="1400" b="1" dirty="0" err="1"/>
              <a:t>int</a:t>
            </a:r>
            <a:r>
              <a:rPr lang="en-US" altLang="zh-CN" sz="1400" b="1" dirty="0"/>
              <a:t>  inc1 ( ) { return  </a:t>
            </a:r>
            <a:r>
              <a:rPr lang="en-US" altLang="zh-CN" sz="1400" b="1" dirty="0" err="1"/>
              <a:t>parent_class</a:t>
            </a:r>
            <a:r>
              <a:rPr lang="en-US" altLang="zh-CN" sz="1400" b="1" dirty="0"/>
              <a:t> :: inc1 ( ) ; }</a:t>
            </a:r>
          </a:p>
          <a:p>
            <a:pPr algn="l">
              <a:lnSpc>
                <a:spcPct val="115000"/>
              </a:lnSpc>
              <a:buClr>
                <a:schemeClr val="accent2"/>
              </a:buClr>
              <a:buFont typeface="Wingdings" pitchFamily="2" charset="2"/>
              <a:buNone/>
            </a:pPr>
            <a:r>
              <a:rPr lang="en-US" altLang="zh-CN" sz="1400" b="1" dirty="0"/>
              <a:t>       </a:t>
            </a:r>
            <a:r>
              <a:rPr lang="en-US" altLang="zh-CN" sz="1400" b="1" dirty="0" err="1"/>
              <a:t>int</a:t>
            </a:r>
            <a:r>
              <a:rPr lang="en-US" altLang="zh-CN" sz="1400" b="1" dirty="0"/>
              <a:t>  inc3 ( ) { return  ++ data3 ; }</a:t>
            </a:r>
          </a:p>
          <a:p>
            <a:pPr algn="l">
              <a:lnSpc>
                <a:spcPct val="115000"/>
              </a:lnSpc>
              <a:buClr>
                <a:schemeClr val="accent2"/>
              </a:buClr>
              <a:buFont typeface="Wingdings" pitchFamily="2" charset="2"/>
              <a:buNone/>
            </a:pPr>
            <a:r>
              <a:rPr lang="en-US" altLang="zh-CN" sz="1400" b="1" dirty="0"/>
              <a:t>       void  display ( )</a:t>
            </a:r>
          </a:p>
          <a:p>
            <a:pPr algn="l">
              <a:lnSpc>
                <a:spcPct val="115000"/>
              </a:lnSpc>
              <a:buClr>
                <a:schemeClr val="accent2"/>
              </a:buClr>
              <a:buFont typeface="Wingdings" pitchFamily="2" charset="2"/>
              <a:buNone/>
            </a:pPr>
            <a:r>
              <a:rPr lang="en-US" altLang="zh-CN" sz="1400" b="1" dirty="0"/>
              <a:t>          { </a:t>
            </a:r>
            <a:r>
              <a:rPr lang="en-US" altLang="zh-CN" sz="1400" b="1" dirty="0" err="1"/>
              <a:t>parent_class</a:t>
            </a:r>
            <a:r>
              <a:rPr lang="en-US" altLang="zh-CN" sz="1400" b="1" dirty="0"/>
              <a:t> :: display ( ) ;   data4.display ( ) ;</a:t>
            </a:r>
          </a:p>
          <a:p>
            <a:pPr algn="l">
              <a:lnSpc>
                <a:spcPct val="115000"/>
              </a:lnSpc>
              <a:buClr>
                <a:schemeClr val="accent2"/>
              </a:buClr>
              <a:buFont typeface="Wingdings" pitchFamily="2" charset="2"/>
              <a:buNone/>
            </a:pPr>
            <a:r>
              <a:rPr lang="en-US" altLang="zh-CN" sz="1400" b="1" dirty="0"/>
              <a:t>             </a:t>
            </a:r>
            <a:r>
              <a:rPr lang="en-US" altLang="zh-CN" sz="1400" b="1" dirty="0" err="1"/>
              <a:t>cout</a:t>
            </a:r>
            <a:r>
              <a:rPr lang="en-US" altLang="zh-CN" sz="1400" b="1" dirty="0"/>
              <a:t> &lt;&lt; "data3=" &lt;&lt; data3 &lt;&lt; </a:t>
            </a:r>
            <a:r>
              <a:rPr lang="en-US" altLang="zh-CN" sz="1400" b="1" dirty="0" err="1"/>
              <a:t>endl</a:t>
            </a:r>
            <a:r>
              <a:rPr lang="en-US" altLang="zh-CN" sz="1400" b="1" dirty="0"/>
              <a:t> ;</a:t>
            </a:r>
          </a:p>
          <a:p>
            <a:pPr algn="l">
              <a:lnSpc>
                <a:spcPct val="115000"/>
              </a:lnSpc>
              <a:buClr>
                <a:schemeClr val="accent2"/>
              </a:buClr>
              <a:buFont typeface="Wingdings" pitchFamily="2" charset="2"/>
              <a:buNone/>
            </a:pPr>
            <a:r>
              <a:rPr lang="en-US" altLang="zh-CN" sz="1400" b="1" dirty="0"/>
              <a:t>          }</a:t>
            </a:r>
          </a:p>
          <a:p>
            <a:pPr algn="l">
              <a:lnSpc>
                <a:spcPct val="115000"/>
              </a:lnSpc>
              <a:buClr>
                <a:schemeClr val="accent2"/>
              </a:buClr>
              <a:buFont typeface="Wingdings" pitchFamily="2" charset="2"/>
              <a:buNone/>
            </a:pPr>
            <a:r>
              <a:rPr lang="en-US" altLang="zh-CN" sz="1400" b="1" dirty="0"/>
              <a:t>} ;</a:t>
            </a:r>
          </a:p>
          <a:p>
            <a:pPr algn="l">
              <a:lnSpc>
                <a:spcPct val="115000"/>
              </a:lnSpc>
              <a:buClr>
                <a:schemeClr val="accent2"/>
              </a:buClr>
              <a:buFont typeface="Wingdings" pitchFamily="2" charset="2"/>
              <a:buNone/>
            </a:pPr>
            <a:r>
              <a:rPr lang="en-US" altLang="zh-CN" sz="1400" dirty="0" err="1"/>
              <a:t>int</a:t>
            </a:r>
            <a:r>
              <a:rPr lang="en-US" altLang="zh-CN" sz="1400" dirty="0"/>
              <a:t> main ( )</a:t>
            </a:r>
          </a:p>
          <a:p>
            <a:pPr algn="l">
              <a:lnSpc>
                <a:spcPct val="115000"/>
              </a:lnSpc>
              <a:buClr>
                <a:schemeClr val="accent2"/>
              </a:buClr>
              <a:buFont typeface="Wingdings" pitchFamily="2" charset="2"/>
              <a:buNone/>
            </a:pPr>
            <a:r>
              <a:rPr lang="en-US" altLang="zh-CN" sz="1400" dirty="0"/>
              <a:t>{ </a:t>
            </a:r>
            <a:r>
              <a:rPr lang="en-US" altLang="zh-CN" sz="1400" dirty="0" err="1"/>
              <a:t>derived_class</a:t>
            </a:r>
            <a:r>
              <a:rPr lang="en-US" altLang="zh-CN" sz="1400" dirty="0"/>
              <a:t>  d1 ( 17 , 18 , 1 , 2 , -5 ) ;   d1 . inc1 ( ) ;     d1 . display ( ) ;  }</a:t>
            </a:r>
          </a:p>
        </p:txBody>
      </p:sp>
      <p:sp>
        <p:nvSpPr>
          <p:cNvPr id="588804" name="Rectangle 4"/>
          <p:cNvSpPr>
            <a:spLocks noChangeArrowheads="1"/>
          </p:cNvSpPr>
          <p:nvPr/>
        </p:nvSpPr>
        <p:spPr bwMode="auto">
          <a:xfrm>
            <a:off x="495300" y="1530350"/>
            <a:ext cx="8305800" cy="4314825"/>
          </a:xfrm>
          <a:prstGeom prst="rect">
            <a:avLst/>
          </a:prstGeom>
          <a:solidFill>
            <a:srgbClr val="FFD8B1"/>
          </a:solidFill>
          <a:ln w="9525">
            <a:noFill/>
            <a:miter lim="800000"/>
            <a:headEnd/>
            <a:tailEnd/>
          </a:ln>
          <a:effectLst>
            <a:prstShdw prst="shdw17" dist="71842" dir="2700000">
              <a:srgbClr val="FFD8B1">
                <a:gamma/>
                <a:shade val="60000"/>
                <a:invGamma/>
              </a:srgbClr>
            </a:prstShdw>
          </a:effectLst>
        </p:spPr>
        <p:txBody>
          <a:bodyPr>
            <a:spAutoFit/>
          </a:bodyPr>
          <a:lstStyle/>
          <a:p>
            <a:pPr algn="l">
              <a:lnSpc>
                <a:spcPct val="110000"/>
              </a:lnSpc>
              <a:buClr>
                <a:schemeClr val="accent2"/>
              </a:buClr>
              <a:buFont typeface="Wingdings" pitchFamily="2" charset="2"/>
              <a:buNone/>
            </a:pPr>
            <a:r>
              <a:rPr lang="en-US" altLang="zh-CN" sz="1800"/>
              <a:t>class  derived_class : private  parent_class</a:t>
            </a:r>
          </a:p>
          <a:p>
            <a:pPr algn="l">
              <a:lnSpc>
                <a:spcPct val="110000"/>
              </a:lnSpc>
              <a:buClr>
                <a:schemeClr val="accent2"/>
              </a:buClr>
              <a:buFont typeface="Wingdings" pitchFamily="2" charset="2"/>
              <a:buNone/>
            </a:pPr>
            <a:r>
              <a:rPr lang="en-US" altLang="zh-CN" sz="1800"/>
              <a:t>{     int  data3 ;</a:t>
            </a:r>
          </a:p>
          <a:p>
            <a:pPr algn="l">
              <a:lnSpc>
                <a:spcPct val="110000"/>
              </a:lnSpc>
              <a:buClr>
                <a:schemeClr val="accent2"/>
              </a:buClr>
              <a:buFont typeface="Wingdings" pitchFamily="2" charset="2"/>
              <a:buNone/>
            </a:pPr>
            <a:r>
              <a:rPr lang="en-US" altLang="zh-CN" sz="1800"/>
              <a:t>       parent_class  data4 ;</a:t>
            </a:r>
          </a:p>
          <a:p>
            <a:pPr algn="l">
              <a:lnSpc>
                <a:spcPct val="110000"/>
              </a:lnSpc>
              <a:buClr>
                <a:schemeClr val="accent2"/>
              </a:buClr>
              <a:buFont typeface="Wingdings" pitchFamily="2" charset="2"/>
              <a:buNone/>
            </a:pPr>
            <a:r>
              <a:rPr lang="en-US" altLang="zh-CN" sz="1800"/>
              <a:t>   public:</a:t>
            </a:r>
          </a:p>
          <a:p>
            <a:pPr algn="l">
              <a:lnSpc>
                <a:spcPct val="110000"/>
              </a:lnSpc>
              <a:buClr>
                <a:schemeClr val="accent2"/>
              </a:buClr>
              <a:buFont typeface="Wingdings" pitchFamily="2" charset="2"/>
              <a:buNone/>
            </a:pPr>
            <a:r>
              <a:rPr lang="en-US" altLang="zh-CN" sz="1800"/>
              <a:t>       derived_class (</a:t>
            </a:r>
            <a:r>
              <a:rPr lang="en-US" altLang="zh-CN" sz="1800" b="1">
                <a:solidFill>
                  <a:srgbClr val="0000FF"/>
                </a:solidFill>
              </a:rPr>
              <a:t>int  p1 , int  p2 , int  p3 , int  p4 , </a:t>
            </a:r>
            <a:r>
              <a:rPr lang="en-US" altLang="zh-CN" sz="1800" b="1" i="1">
                <a:solidFill>
                  <a:schemeClr val="accent2"/>
                </a:solidFill>
                <a:effectLst>
                  <a:outerShdw blurRad="38100" dist="38100" dir="2700000" algn="tl">
                    <a:srgbClr val="000000"/>
                  </a:outerShdw>
                </a:effectLst>
              </a:rPr>
              <a:t>int  p5</a:t>
            </a:r>
            <a:r>
              <a:rPr lang="en-US" altLang="zh-CN" sz="1800"/>
              <a:t> )</a:t>
            </a:r>
          </a:p>
          <a:p>
            <a:pPr algn="l">
              <a:lnSpc>
                <a:spcPct val="110000"/>
              </a:lnSpc>
              <a:buClr>
                <a:schemeClr val="accent2"/>
              </a:buClr>
              <a:buFont typeface="Wingdings" pitchFamily="2" charset="2"/>
              <a:buNone/>
            </a:pPr>
            <a:r>
              <a:rPr lang="en-US" altLang="zh-CN" sz="1800"/>
              <a:t>	: parent_class ( p1 , p2 ) , data4 ( p3 , p4 )</a:t>
            </a:r>
          </a:p>
          <a:p>
            <a:pPr algn="l">
              <a:lnSpc>
                <a:spcPct val="110000"/>
              </a:lnSpc>
              <a:buClr>
                <a:schemeClr val="accent2"/>
              </a:buClr>
              <a:buFont typeface="Wingdings" pitchFamily="2" charset="2"/>
              <a:buNone/>
            </a:pPr>
            <a:r>
              <a:rPr lang="en-US" altLang="zh-CN" sz="1800"/>
              <a:t>          { </a:t>
            </a:r>
            <a:r>
              <a:rPr lang="en-US" altLang="zh-CN" sz="1800" b="1" i="1">
                <a:solidFill>
                  <a:schemeClr val="accent2"/>
                </a:solidFill>
                <a:effectLst>
                  <a:outerShdw blurRad="38100" dist="38100" dir="2700000" algn="tl">
                    <a:srgbClr val="000000"/>
                  </a:outerShdw>
                </a:effectLst>
              </a:rPr>
              <a:t>data3 = p5</a:t>
            </a:r>
            <a:r>
              <a:rPr lang="en-US" altLang="zh-CN" sz="1800"/>
              <a:t> ; }</a:t>
            </a:r>
          </a:p>
          <a:p>
            <a:pPr algn="l">
              <a:lnSpc>
                <a:spcPct val="110000"/>
              </a:lnSpc>
              <a:buClr>
                <a:schemeClr val="accent2"/>
              </a:buClr>
              <a:buFont typeface="Wingdings" pitchFamily="2" charset="2"/>
              <a:buNone/>
            </a:pPr>
            <a:r>
              <a:rPr lang="en-US" altLang="zh-CN" sz="1800"/>
              <a:t>       int  inc1 ( ) { return  parent_class :: inc1 ( ) ; }</a:t>
            </a:r>
          </a:p>
          <a:p>
            <a:pPr algn="l">
              <a:lnSpc>
                <a:spcPct val="110000"/>
              </a:lnSpc>
              <a:buClr>
                <a:schemeClr val="accent2"/>
              </a:buClr>
              <a:buFont typeface="Wingdings" pitchFamily="2" charset="2"/>
              <a:buNone/>
            </a:pPr>
            <a:r>
              <a:rPr lang="en-US" altLang="zh-CN" sz="1800"/>
              <a:t>       int  inc3 ( ) { return  ++ data3 ; }</a:t>
            </a:r>
          </a:p>
          <a:p>
            <a:pPr algn="l">
              <a:lnSpc>
                <a:spcPct val="110000"/>
              </a:lnSpc>
              <a:buClr>
                <a:schemeClr val="accent2"/>
              </a:buClr>
              <a:buFont typeface="Wingdings" pitchFamily="2" charset="2"/>
              <a:buNone/>
            </a:pPr>
            <a:r>
              <a:rPr lang="en-US" altLang="zh-CN" sz="1800"/>
              <a:t>       void  display ( )</a:t>
            </a:r>
          </a:p>
          <a:p>
            <a:pPr algn="l">
              <a:lnSpc>
                <a:spcPct val="110000"/>
              </a:lnSpc>
              <a:buClr>
                <a:schemeClr val="accent2"/>
              </a:buClr>
              <a:buFont typeface="Wingdings" pitchFamily="2" charset="2"/>
              <a:buNone/>
            </a:pPr>
            <a:r>
              <a:rPr lang="en-US" altLang="zh-CN" sz="1800"/>
              <a:t>          { parent_class :: display ( ) ;   data4.display ( ) ;</a:t>
            </a:r>
          </a:p>
          <a:p>
            <a:pPr algn="l">
              <a:lnSpc>
                <a:spcPct val="110000"/>
              </a:lnSpc>
              <a:buClr>
                <a:schemeClr val="accent2"/>
              </a:buClr>
              <a:buFont typeface="Wingdings" pitchFamily="2" charset="2"/>
              <a:buNone/>
            </a:pPr>
            <a:r>
              <a:rPr lang="en-US" altLang="zh-CN" sz="1800"/>
              <a:t>             cout &lt;&lt; "data3=" &lt;&lt; data3 &lt;&lt; endl ;</a:t>
            </a:r>
          </a:p>
          <a:p>
            <a:pPr algn="l">
              <a:lnSpc>
                <a:spcPct val="110000"/>
              </a:lnSpc>
              <a:buClr>
                <a:schemeClr val="accent2"/>
              </a:buClr>
              <a:buFont typeface="Wingdings" pitchFamily="2" charset="2"/>
              <a:buNone/>
            </a:pPr>
            <a:r>
              <a:rPr lang="en-US" altLang="zh-CN" sz="1800"/>
              <a:t>          }</a:t>
            </a:r>
          </a:p>
          <a:p>
            <a:pPr algn="l">
              <a:lnSpc>
                <a:spcPct val="110000"/>
              </a:lnSpc>
              <a:buClr>
                <a:schemeClr val="accent2"/>
              </a:buClr>
              <a:buFont typeface="Wingdings" pitchFamily="2" charset="2"/>
              <a:buNone/>
            </a:pPr>
            <a:r>
              <a:rPr lang="en-US" altLang="zh-CN" sz="1800"/>
              <a:t>} ;</a:t>
            </a:r>
          </a:p>
        </p:txBody>
      </p:sp>
      <p:sp>
        <p:nvSpPr>
          <p:cNvPr id="588805" name="AutoShape 5"/>
          <p:cNvSpPr>
            <a:spLocks/>
          </p:cNvSpPr>
          <p:nvPr/>
        </p:nvSpPr>
        <p:spPr bwMode="auto">
          <a:xfrm>
            <a:off x="5486400" y="815975"/>
            <a:ext cx="2286000" cy="609600"/>
          </a:xfrm>
          <a:prstGeom prst="borderCallout2">
            <a:avLst>
              <a:gd name="adj1" fmla="val 18750"/>
              <a:gd name="adj2" fmla="val -3333"/>
              <a:gd name="adj3" fmla="val 18750"/>
              <a:gd name="adj4" fmla="val -32292"/>
              <a:gd name="adj5" fmla="val 429690"/>
              <a:gd name="adj6" fmla="val -125139"/>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对自身数据成员赋值</a:t>
            </a:r>
          </a:p>
        </p:txBody>
      </p:sp>
      <p:sp>
        <p:nvSpPr>
          <p:cNvPr id="588806" name="Rectangle 6"/>
          <p:cNvSpPr>
            <a:spLocks noGrp="1" noChangeArrowheads="1"/>
          </p:cNvSpPr>
          <p:nvPr>
            <p:ph type="title" idx="4294967295"/>
          </p:nvPr>
        </p:nvSpPr>
        <p:spPr>
          <a:xfrm>
            <a:off x="838200" y="533400"/>
            <a:ext cx="7543800" cy="1143000"/>
          </a:xfrm>
          <a:prstGeom prst="rect">
            <a:avLst/>
          </a:prstGeom>
        </p:spPr>
        <p:txBody>
          <a:bodyPr/>
          <a:lstStyle/>
          <a:p>
            <a:r>
              <a:rPr lang="en-US" altLang="zh-CN" sz="100" dirty="0">
                <a:solidFill>
                  <a:schemeClr val="bg1"/>
                </a:solidFill>
                <a:latin typeface="宋体" pitchFamily="2" charset="-122"/>
              </a:rPr>
              <a:t>8.3  </a:t>
            </a:r>
            <a:r>
              <a:rPr lang="zh-CN" altLang="en-US" sz="100" dirty="0">
                <a:solidFill>
                  <a:schemeClr val="bg1"/>
                </a:solidFill>
                <a:latin typeface="宋体" pitchFamily="2" charset="-122"/>
              </a:rPr>
              <a:t>基类的初始化</a:t>
            </a:r>
            <a:endParaRPr lang="zh-CN" altLang="en-US" sz="100" dirty="0">
              <a:solidFill>
                <a:schemeClr val="bg1"/>
              </a:solidFill>
            </a:endParaRPr>
          </a:p>
        </p:txBody>
      </p:sp>
      <p:sp>
        <p:nvSpPr>
          <p:cNvPr id="588808" name="Rectangle 8"/>
          <p:cNvSpPr>
            <a:spLocks noChangeArrowheads="1"/>
          </p:cNvSpPr>
          <p:nvPr/>
        </p:nvSpPr>
        <p:spPr bwMode="auto">
          <a:xfrm>
            <a:off x="4482785" y="398463"/>
            <a:ext cx="4267515" cy="400110"/>
          </a:xfrm>
          <a:prstGeom prst="rect">
            <a:avLst/>
          </a:prstGeom>
          <a:noFill/>
          <a:ln w="9525">
            <a:noFill/>
            <a:miter lim="800000"/>
            <a:headEnd/>
            <a:tailEnd/>
          </a:ln>
          <a:effectLst/>
        </p:spPr>
        <p:txBody>
          <a:bodyPr wrap="none">
            <a:spAutoFit/>
          </a:bodyPr>
          <a:lstStyle/>
          <a:p>
            <a:pPr algn="r"/>
            <a:r>
              <a:rPr lang="zh-CN" altLang="en-US" sz="2000" b="1" i="1" dirty="0">
                <a:solidFill>
                  <a:schemeClr val="folHlink"/>
                </a:solidFill>
              </a:rPr>
              <a:t>例</a:t>
            </a:r>
            <a:r>
              <a:rPr lang="en-US" altLang="zh-CN" sz="2000" b="1" i="1" dirty="0">
                <a:solidFill>
                  <a:schemeClr val="folHlink"/>
                </a:solidFill>
              </a:rPr>
              <a:t>8-7  </a:t>
            </a:r>
            <a:r>
              <a:rPr lang="zh-CN" altLang="en-US" sz="2000" b="1" i="1" dirty="0">
                <a:solidFill>
                  <a:schemeClr val="folHlink"/>
                </a:solidFill>
              </a:rPr>
              <a:t>带参数构造函数调用顺序测试</a:t>
            </a:r>
          </a:p>
        </p:txBody>
      </p:sp>
      <p:grpSp>
        <p:nvGrpSpPr>
          <p:cNvPr id="588828" name="Group 28"/>
          <p:cNvGrpSpPr>
            <a:grpSpLocks/>
          </p:cNvGrpSpPr>
          <p:nvPr/>
        </p:nvGrpSpPr>
        <p:grpSpPr bwMode="auto">
          <a:xfrm>
            <a:off x="3235325" y="5334000"/>
            <a:ext cx="5832475" cy="1447800"/>
            <a:chOff x="2038" y="3408"/>
            <a:chExt cx="3674" cy="912"/>
          </a:xfrm>
        </p:grpSpPr>
        <p:sp>
          <p:nvSpPr>
            <p:cNvPr id="588829" name="Rectangle 29"/>
            <p:cNvSpPr>
              <a:spLocks noChangeArrowheads="1"/>
            </p:cNvSpPr>
            <p:nvPr/>
          </p:nvSpPr>
          <p:spPr bwMode="auto">
            <a:xfrm>
              <a:off x="2064" y="3408"/>
              <a:ext cx="3648" cy="912"/>
            </a:xfrm>
            <a:prstGeom prst="rect">
              <a:avLst/>
            </a:prstGeom>
            <a:solidFill>
              <a:srgbClr val="CCFF99"/>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rgbClr val="CCFF99"/>
              </a:extrusionClr>
            </a:sp3d>
          </p:spPr>
          <p:txBody>
            <a:bodyPr wrap="none" anchor="ctr">
              <a:flatTx/>
            </a:bodyPr>
            <a:lstStyle/>
            <a:p>
              <a:endParaRPr lang="zh-CN" altLang="en-US"/>
            </a:p>
          </p:txBody>
        </p:sp>
        <p:sp>
          <p:nvSpPr>
            <p:cNvPr id="588830" name="Rectangle 30"/>
            <p:cNvSpPr>
              <a:spLocks noChangeArrowheads="1"/>
            </p:cNvSpPr>
            <p:nvPr/>
          </p:nvSpPr>
          <p:spPr bwMode="auto">
            <a:xfrm>
              <a:off x="3080" y="3548"/>
              <a:ext cx="1056" cy="192"/>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r>
                <a:rPr lang="en-US" altLang="zh-CN" sz="1800" b="1"/>
                <a:t>data1	data2</a:t>
              </a:r>
            </a:p>
          </p:txBody>
        </p:sp>
        <p:sp>
          <p:nvSpPr>
            <p:cNvPr id="588831" name="Rectangle 31"/>
            <p:cNvSpPr>
              <a:spLocks noChangeArrowheads="1"/>
            </p:cNvSpPr>
            <p:nvPr/>
          </p:nvSpPr>
          <p:spPr bwMode="auto">
            <a:xfrm>
              <a:off x="4608" y="3836"/>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lnSpc>
                  <a:spcPct val="110000"/>
                </a:lnSpc>
              </a:pPr>
              <a:r>
                <a:rPr lang="en-US" altLang="zh-CN" sz="1800" b="1"/>
                <a:t>         data4	</a:t>
              </a:r>
            </a:p>
            <a:p>
              <a:pPr algn="l">
                <a:lnSpc>
                  <a:spcPct val="110000"/>
                </a:lnSpc>
              </a:pPr>
              <a:r>
                <a:rPr lang="en-US" altLang="zh-CN" sz="1800" b="1" i="1"/>
                <a:t>data1	data2</a:t>
              </a:r>
              <a:r>
                <a:rPr lang="en-US" altLang="zh-CN" sz="1800" b="1"/>
                <a:t>		</a:t>
              </a:r>
            </a:p>
          </p:txBody>
        </p:sp>
        <p:sp>
          <p:nvSpPr>
            <p:cNvPr id="588832" name="Line 32"/>
            <p:cNvSpPr>
              <a:spLocks noChangeShapeType="1"/>
            </p:cNvSpPr>
            <p:nvPr/>
          </p:nvSpPr>
          <p:spPr bwMode="auto">
            <a:xfrm>
              <a:off x="4608" y="4028"/>
              <a:ext cx="1056" cy="0"/>
            </a:xfrm>
            <a:prstGeom prst="line">
              <a:avLst/>
            </a:prstGeom>
            <a:noFill/>
            <a:ln w="9525">
              <a:solidFill>
                <a:schemeClr val="tx1"/>
              </a:solidFill>
              <a:round/>
              <a:headEnd/>
              <a:tailEnd/>
            </a:ln>
            <a:effectLst/>
          </p:spPr>
          <p:txBody>
            <a:bodyPr/>
            <a:lstStyle/>
            <a:p>
              <a:endParaRPr lang="zh-CN" altLang="en-US"/>
            </a:p>
          </p:txBody>
        </p:sp>
        <p:sp>
          <p:nvSpPr>
            <p:cNvPr id="588833" name="Rectangle 33"/>
            <p:cNvSpPr>
              <a:spLocks noChangeArrowheads="1"/>
            </p:cNvSpPr>
            <p:nvPr/>
          </p:nvSpPr>
          <p:spPr bwMode="auto">
            <a:xfrm>
              <a:off x="4128" y="3836"/>
              <a:ext cx="480" cy="384"/>
            </a:xfrm>
            <a:prstGeom prst="rect">
              <a:avLst/>
            </a:prstGeom>
            <a:gradFill rotWithShape="0">
              <a:gsLst>
                <a:gs pos="0">
                  <a:srgbClr val="FF9900"/>
                </a:gs>
                <a:gs pos="50000">
                  <a:srgbClr val="FFFFFF"/>
                </a:gs>
                <a:gs pos="100000">
                  <a:srgbClr val="FF9900"/>
                </a:gs>
              </a:gsLst>
              <a:lin ang="5400000" scaled="1"/>
            </a:gradFill>
            <a:ln w="9525">
              <a:solidFill>
                <a:schemeClr val="tx1"/>
              </a:solidFill>
              <a:miter lim="800000"/>
              <a:headEnd/>
              <a:tailEnd/>
            </a:ln>
            <a:effectLst/>
          </p:spPr>
          <p:txBody>
            <a:bodyPr wrap="none" anchor="ctr"/>
            <a:lstStyle/>
            <a:p>
              <a:r>
                <a:rPr lang="en-US" altLang="zh-CN" sz="1800" b="1">
                  <a:solidFill>
                    <a:schemeClr val="accent2"/>
                  </a:solidFill>
                  <a:effectLst>
                    <a:outerShdw blurRad="38100" dist="38100" dir="2700000" algn="tl">
                      <a:srgbClr val="000000"/>
                    </a:outerShdw>
                  </a:effectLst>
                </a:rPr>
                <a:t>data3</a:t>
              </a:r>
            </a:p>
          </p:txBody>
        </p:sp>
        <p:sp>
          <p:nvSpPr>
            <p:cNvPr id="588834" name="Rectangle 34"/>
            <p:cNvSpPr>
              <a:spLocks noChangeArrowheads="1"/>
            </p:cNvSpPr>
            <p:nvPr/>
          </p:nvSpPr>
          <p:spPr bwMode="auto">
            <a:xfrm>
              <a:off x="2095" y="3502"/>
              <a:ext cx="905" cy="250"/>
            </a:xfrm>
            <a:prstGeom prst="rect">
              <a:avLst/>
            </a:prstGeom>
            <a:noFill/>
            <a:ln w="9525">
              <a:noFill/>
              <a:miter lim="800000"/>
              <a:headEnd/>
              <a:tailEnd/>
            </a:ln>
            <a:effectLst/>
          </p:spPr>
          <p:txBody>
            <a:bodyPr wrap="none">
              <a:spAutoFit/>
            </a:bodyPr>
            <a:lstStyle/>
            <a:p>
              <a:r>
                <a:rPr lang="en-US" altLang="zh-CN" sz="2000"/>
                <a:t>parent_class</a:t>
              </a:r>
            </a:p>
          </p:txBody>
        </p:sp>
        <p:sp>
          <p:nvSpPr>
            <p:cNvPr id="588835" name="Rectangle 35"/>
            <p:cNvSpPr>
              <a:spLocks noChangeArrowheads="1"/>
            </p:cNvSpPr>
            <p:nvPr/>
          </p:nvSpPr>
          <p:spPr bwMode="auto">
            <a:xfrm>
              <a:off x="2038" y="3888"/>
              <a:ext cx="985" cy="250"/>
            </a:xfrm>
            <a:prstGeom prst="rect">
              <a:avLst/>
            </a:prstGeom>
            <a:noFill/>
            <a:ln w="9525">
              <a:noFill/>
              <a:miter lim="800000"/>
              <a:headEnd/>
              <a:tailEnd/>
            </a:ln>
            <a:effectLst/>
          </p:spPr>
          <p:txBody>
            <a:bodyPr wrap="none">
              <a:spAutoFit/>
            </a:bodyPr>
            <a:lstStyle/>
            <a:p>
              <a:r>
                <a:rPr lang="en-US" altLang="zh-CN" sz="2000"/>
                <a:t>derived_class</a:t>
              </a:r>
            </a:p>
          </p:txBody>
        </p:sp>
        <p:sp>
          <p:nvSpPr>
            <p:cNvPr id="588836" name="Rectangle 36"/>
            <p:cNvSpPr>
              <a:spLocks noChangeArrowheads="1"/>
            </p:cNvSpPr>
            <p:nvPr/>
          </p:nvSpPr>
          <p:spPr bwMode="auto">
            <a:xfrm>
              <a:off x="3072" y="3840"/>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prstDash val="dash"/>
              <a:miter lim="800000"/>
              <a:headEnd/>
              <a:tailEnd/>
            </a:ln>
            <a:effectLst/>
          </p:spPr>
          <p:txBody>
            <a:bodyPr wrap="none" anchor="ctr"/>
            <a:lstStyle/>
            <a:p>
              <a:pPr algn="l"/>
              <a:r>
                <a:rPr lang="en-US" altLang="zh-CN" sz="1800" b="1"/>
                <a:t>data1	data2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88805"/>
                                        </p:tgtEl>
                                        <p:attrNameLst>
                                          <p:attrName>style.visibility</p:attrName>
                                        </p:attrNameLst>
                                      </p:cBhvr>
                                      <p:to>
                                        <p:strVal val="visible"/>
                                      </p:to>
                                    </p:set>
                                    <p:animEffect transition="in" filter="barn(outHorizontal)">
                                      <p:cBhvr>
                                        <p:cTn id="7" dur="500"/>
                                        <p:tgtEl>
                                          <p:spTgt spid="588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05" grpId="0" animBg="1"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Text Box 2"/>
          <p:cNvSpPr txBox="1">
            <a:spLocks noChangeArrowheads="1"/>
          </p:cNvSpPr>
          <p:nvPr/>
        </p:nvSpPr>
        <p:spPr bwMode="auto">
          <a:xfrm>
            <a:off x="609600" y="152400"/>
            <a:ext cx="8001000" cy="6286336"/>
          </a:xfrm>
          <a:prstGeom prst="rect">
            <a:avLst/>
          </a:prstGeom>
          <a:noFill/>
          <a:ln w="9525">
            <a:noFill/>
            <a:miter lim="800000"/>
            <a:headEnd/>
            <a:tailEnd/>
          </a:ln>
          <a:effectLst/>
        </p:spPr>
        <p:txBody>
          <a:bodyPr>
            <a:spAutoFit/>
          </a:bodyPr>
          <a:lstStyle/>
          <a:p>
            <a:pPr algn="l">
              <a:lnSpc>
                <a:spcPct val="115000"/>
              </a:lnSpc>
              <a:buClr>
                <a:schemeClr val="accent2"/>
              </a:buClr>
              <a:buFont typeface="Wingdings" pitchFamily="2" charset="2"/>
              <a:buNone/>
            </a:pPr>
            <a:r>
              <a:rPr lang="en-US" altLang="zh-CN" sz="1400" dirty="0"/>
              <a:t>#include&lt;</a:t>
            </a:r>
            <a:r>
              <a:rPr lang="en-US" altLang="zh-CN" sz="1400" dirty="0" err="1"/>
              <a:t>iostream</a:t>
            </a:r>
            <a:r>
              <a:rPr lang="en-US" altLang="zh-CN" sz="1400" dirty="0"/>
              <a:t>&gt;</a:t>
            </a:r>
          </a:p>
          <a:p>
            <a:pPr algn="l">
              <a:lnSpc>
                <a:spcPct val="115000"/>
              </a:lnSpc>
              <a:buClr>
                <a:schemeClr val="accent2"/>
              </a:buClr>
              <a:buFont typeface="Wingdings" pitchFamily="2" charset="2"/>
              <a:buNone/>
            </a:pPr>
            <a:r>
              <a:rPr lang="en-US" altLang="zh-CN" sz="1400" dirty="0"/>
              <a:t>using namespace </a:t>
            </a:r>
            <a:r>
              <a:rPr lang="en-US" altLang="zh-CN" sz="1400" dirty="0" err="1"/>
              <a:t>std</a:t>
            </a:r>
            <a:r>
              <a:rPr lang="en-US" altLang="zh-CN" sz="1400" dirty="0"/>
              <a:t> ;</a:t>
            </a:r>
          </a:p>
          <a:p>
            <a:pPr algn="l">
              <a:lnSpc>
                <a:spcPct val="115000"/>
              </a:lnSpc>
              <a:buClr>
                <a:schemeClr val="accent2"/>
              </a:buClr>
              <a:buFont typeface="Wingdings" pitchFamily="2" charset="2"/>
              <a:buNone/>
            </a:pPr>
            <a:r>
              <a:rPr lang="en-US" altLang="zh-CN" sz="1400" dirty="0"/>
              <a:t>class  </a:t>
            </a:r>
            <a:r>
              <a:rPr lang="en-US" altLang="zh-CN" sz="1400" dirty="0" err="1"/>
              <a:t>parent_class</a:t>
            </a:r>
            <a:endParaRPr lang="en-US" altLang="zh-CN" sz="1400" dirty="0"/>
          </a:p>
          <a:p>
            <a:pPr algn="l">
              <a:lnSpc>
                <a:spcPct val="115000"/>
              </a:lnSpc>
              <a:buClr>
                <a:schemeClr val="accent2"/>
              </a:buClr>
              <a:buFont typeface="Wingdings" pitchFamily="2" charset="2"/>
              <a:buNone/>
            </a:pPr>
            <a:r>
              <a:rPr lang="en-US" altLang="zh-CN" sz="1400" dirty="0"/>
              <a:t>{     </a:t>
            </a:r>
            <a:r>
              <a:rPr lang="en-US" altLang="zh-CN" sz="1400" dirty="0" err="1"/>
              <a:t>int</a:t>
            </a:r>
            <a:r>
              <a:rPr lang="en-US" altLang="zh-CN" sz="1400" dirty="0"/>
              <a:t>  data1 , data2 ;</a:t>
            </a:r>
          </a:p>
          <a:p>
            <a:pPr algn="l">
              <a:lnSpc>
                <a:spcPct val="115000"/>
              </a:lnSpc>
              <a:buClr>
                <a:schemeClr val="accent2"/>
              </a:buClr>
              <a:buFont typeface="Wingdings" pitchFamily="2" charset="2"/>
              <a:buNone/>
            </a:pPr>
            <a:r>
              <a:rPr lang="en-US" altLang="zh-CN" sz="1400" dirty="0"/>
              <a:t>   public :</a:t>
            </a:r>
          </a:p>
          <a:p>
            <a:pPr algn="l">
              <a:lnSpc>
                <a:spcPct val="115000"/>
              </a:lnSpc>
              <a:buClr>
                <a:schemeClr val="accent2"/>
              </a:buClr>
              <a:buFont typeface="Wingdings" pitchFamily="2" charset="2"/>
              <a:buNone/>
            </a:pPr>
            <a:r>
              <a:rPr lang="en-US" altLang="zh-CN" sz="1400" dirty="0"/>
              <a:t>       </a:t>
            </a:r>
            <a:r>
              <a:rPr lang="en-US" altLang="zh-CN" sz="1400" dirty="0" err="1"/>
              <a:t>parent_class</a:t>
            </a:r>
            <a:r>
              <a:rPr lang="en-US" altLang="zh-CN" sz="1400" dirty="0"/>
              <a:t> ( </a:t>
            </a:r>
            <a:r>
              <a:rPr lang="en-US" altLang="zh-CN" sz="1400" dirty="0" err="1"/>
              <a:t>int</a:t>
            </a:r>
            <a:r>
              <a:rPr lang="en-US" altLang="zh-CN" sz="1400" dirty="0"/>
              <a:t>  p1 , </a:t>
            </a:r>
            <a:r>
              <a:rPr lang="en-US" altLang="zh-CN" sz="1400" dirty="0" err="1"/>
              <a:t>int</a:t>
            </a:r>
            <a:r>
              <a:rPr lang="en-US" altLang="zh-CN" sz="1400" dirty="0"/>
              <a:t>  p2 ) { data1 = p1; data2 = p2; }</a:t>
            </a:r>
          </a:p>
          <a:p>
            <a:pPr algn="l">
              <a:lnSpc>
                <a:spcPct val="115000"/>
              </a:lnSpc>
              <a:buClr>
                <a:schemeClr val="accent2"/>
              </a:buClr>
              <a:buFont typeface="Wingdings" pitchFamily="2" charset="2"/>
              <a:buNone/>
            </a:pPr>
            <a:r>
              <a:rPr lang="en-US" altLang="zh-CN" sz="1400" dirty="0"/>
              <a:t>       </a:t>
            </a:r>
            <a:r>
              <a:rPr lang="en-US" altLang="zh-CN" sz="1400" dirty="0" err="1"/>
              <a:t>int</a:t>
            </a:r>
            <a:r>
              <a:rPr lang="en-US" altLang="zh-CN" sz="1400" dirty="0"/>
              <a:t>  inc1 () { return  ++ data1; }</a:t>
            </a:r>
          </a:p>
          <a:p>
            <a:pPr algn="l">
              <a:lnSpc>
                <a:spcPct val="115000"/>
              </a:lnSpc>
              <a:buClr>
                <a:schemeClr val="accent2"/>
              </a:buClr>
              <a:buFont typeface="Wingdings" pitchFamily="2" charset="2"/>
              <a:buNone/>
            </a:pPr>
            <a:r>
              <a:rPr lang="en-US" altLang="zh-CN" sz="1400" dirty="0"/>
              <a:t>       </a:t>
            </a:r>
            <a:r>
              <a:rPr lang="en-US" altLang="zh-CN" sz="1400" dirty="0" err="1"/>
              <a:t>int</a:t>
            </a:r>
            <a:r>
              <a:rPr lang="en-US" altLang="zh-CN" sz="1400" dirty="0"/>
              <a:t>  inc2 () { return  ++ data2 ; }</a:t>
            </a:r>
          </a:p>
          <a:p>
            <a:pPr algn="l">
              <a:lnSpc>
                <a:spcPct val="115000"/>
              </a:lnSpc>
              <a:buClr>
                <a:schemeClr val="accent2"/>
              </a:buClr>
              <a:buFont typeface="Wingdings" pitchFamily="2" charset="2"/>
              <a:buNone/>
            </a:pPr>
            <a:r>
              <a:rPr lang="en-US" altLang="zh-CN" sz="1400" dirty="0"/>
              <a:t>       void  display  ()  {</a:t>
            </a:r>
            <a:r>
              <a:rPr lang="en-US" altLang="zh-CN" sz="1400" dirty="0" err="1"/>
              <a:t>cout</a:t>
            </a:r>
            <a:r>
              <a:rPr lang="en-US" altLang="zh-CN" sz="1400" dirty="0"/>
              <a:t> &lt;&lt; "data1=" &lt;&lt; data1 &lt;&lt; " , data2=" &lt;&lt; data2 &lt;&lt; </a:t>
            </a:r>
            <a:r>
              <a:rPr lang="en-US" altLang="zh-CN" sz="1400" dirty="0" err="1"/>
              <a:t>endl</a:t>
            </a:r>
            <a:r>
              <a:rPr lang="en-US" altLang="zh-CN" sz="1400" dirty="0"/>
              <a:t> ; }</a:t>
            </a:r>
          </a:p>
          <a:p>
            <a:pPr algn="l">
              <a:lnSpc>
                <a:spcPct val="115000"/>
              </a:lnSpc>
              <a:buClr>
                <a:schemeClr val="accent2"/>
              </a:buClr>
              <a:buFont typeface="Wingdings" pitchFamily="2" charset="2"/>
              <a:buNone/>
            </a:pPr>
            <a:r>
              <a:rPr lang="en-US" altLang="zh-CN" sz="1400" dirty="0"/>
              <a:t>};</a:t>
            </a:r>
          </a:p>
          <a:p>
            <a:pPr algn="l">
              <a:lnSpc>
                <a:spcPct val="115000"/>
              </a:lnSpc>
              <a:buClr>
                <a:schemeClr val="accent2"/>
              </a:buClr>
              <a:buFont typeface="Wingdings" pitchFamily="2" charset="2"/>
              <a:buNone/>
            </a:pPr>
            <a:r>
              <a:rPr lang="en-US" altLang="zh-CN" sz="1400" b="1" dirty="0"/>
              <a:t>class  </a:t>
            </a:r>
            <a:r>
              <a:rPr lang="en-US" altLang="zh-CN" sz="1400" b="1" dirty="0" err="1"/>
              <a:t>derived_class</a:t>
            </a:r>
            <a:r>
              <a:rPr lang="en-US" altLang="zh-CN" sz="1400" b="1" dirty="0"/>
              <a:t> : private  </a:t>
            </a:r>
            <a:r>
              <a:rPr lang="en-US" altLang="zh-CN" sz="1400" b="1" dirty="0" err="1"/>
              <a:t>parent_class</a:t>
            </a:r>
            <a:endParaRPr lang="en-US" altLang="zh-CN" sz="1400" b="1" dirty="0"/>
          </a:p>
          <a:p>
            <a:pPr algn="l">
              <a:lnSpc>
                <a:spcPct val="115000"/>
              </a:lnSpc>
              <a:buClr>
                <a:schemeClr val="accent2"/>
              </a:buClr>
              <a:buFont typeface="Wingdings" pitchFamily="2" charset="2"/>
              <a:buNone/>
            </a:pPr>
            <a:r>
              <a:rPr lang="en-US" altLang="zh-CN" sz="1400" b="1" dirty="0"/>
              <a:t>{     </a:t>
            </a:r>
            <a:r>
              <a:rPr lang="en-US" altLang="zh-CN" sz="1400" b="1" dirty="0" err="1"/>
              <a:t>int</a:t>
            </a:r>
            <a:r>
              <a:rPr lang="en-US" altLang="zh-CN" sz="1400" b="1" dirty="0"/>
              <a:t>  data3 ;</a:t>
            </a:r>
          </a:p>
          <a:p>
            <a:pPr algn="l">
              <a:lnSpc>
                <a:spcPct val="115000"/>
              </a:lnSpc>
              <a:buClr>
                <a:schemeClr val="accent2"/>
              </a:buClr>
              <a:buFont typeface="Wingdings" pitchFamily="2" charset="2"/>
              <a:buNone/>
            </a:pPr>
            <a:r>
              <a:rPr lang="en-US" altLang="zh-CN" sz="1400" b="1" dirty="0"/>
              <a:t>       </a:t>
            </a:r>
            <a:r>
              <a:rPr lang="en-US" altLang="zh-CN" sz="1400" b="1" dirty="0" err="1"/>
              <a:t>parent_class</a:t>
            </a:r>
            <a:r>
              <a:rPr lang="en-US" altLang="zh-CN" sz="1400" b="1" dirty="0"/>
              <a:t>  data4 ;</a:t>
            </a:r>
          </a:p>
          <a:p>
            <a:pPr algn="l">
              <a:lnSpc>
                <a:spcPct val="115000"/>
              </a:lnSpc>
              <a:buClr>
                <a:schemeClr val="accent2"/>
              </a:buClr>
              <a:buFont typeface="Wingdings" pitchFamily="2" charset="2"/>
              <a:buNone/>
            </a:pPr>
            <a:r>
              <a:rPr lang="en-US" altLang="zh-CN" sz="1400" b="1" dirty="0"/>
              <a:t>   public:</a:t>
            </a:r>
          </a:p>
          <a:p>
            <a:pPr algn="l">
              <a:lnSpc>
                <a:spcPct val="115000"/>
              </a:lnSpc>
              <a:buClr>
                <a:schemeClr val="accent2"/>
              </a:buClr>
              <a:buFont typeface="Wingdings" pitchFamily="2" charset="2"/>
              <a:buNone/>
            </a:pPr>
            <a:r>
              <a:rPr lang="en-US" altLang="zh-CN" sz="1400" b="1" dirty="0"/>
              <a:t>       </a:t>
            </a:r>
            <a:r>
              <a:rPr lang="en-US" altLang="zh-CN" sz="1400" b="1" dirty="0" err="1"/>
              <a:t>derived_class</a:t>
            </a:r>
            <a:r>
              <a:rPr lang="en-US" altLang="zh-CN" sz="1400" b="1" dirty="0"/>
              <a:t> ( </a:t>
            </a:r>
            <a:r>
              <a:rPr lang="en-US" altLang="zh-CN" sz="1400" b="1" dirty="0" err="1"/>
              <a:t>int</a:t>
            </a:r>
            <a:r>
              <a:rPr lang="en-US" altLang="zh-CN" sz="1400" b="1" dirty="0"/>
              <a:t>  p1 , </a:t>
            </a:r>
            <a:r>
              <a:rPr lang="en-US" altLang="zh-CN" sz="1400" b="1" dirty="0" err="1"/>
              <a:t>int</a:t>
            </a:r>
            <a:r>
              <a:rPr lang="en-US" altLang="zh-CN" sz="1400" b="1" dirty="0"/>
              <a:t>  p2 , </a:t>
            </a:r>
            <a:r>
              <a:rPr lang="en-US" altLang="zh-CN" sz="1400" b="1" dirty="0" err="1"/>
              <a:t>int</a:t>
            </a:r>
            <a:r>
              <a:rPr lang="en-US" altLang="zh-CN" sz="1400" b="1" dirty="0"/>
              <a:t>  p3 , </a:t>
            </a:r>
            <a:r>
              <a:rPr lang="en-US" altLang="zh-CN" sz="1400" b="1" dirty="0" err="1"/>
              <a:t>int</a:t>
            </a:r>
            <a:r>
              <a:rPr lang="en-US" altLang="zh-CN" sz="1400" b="1" dirty="0"/>
              <a:t>  p4 , </a:t>
            </a:r>
            <a:r>
              <a:rPr lang="en-US" altLang="zh-CN" sz="1400" b="1" dirty="0" err="1"/>
              <a:t>int</a:t>
            </a:r>
            <a:r>
              <a:rPr lang="en-US" altLang="zh-CN" sz="1400" b="1" dirty="0"/>
              <a:t>  p5 ): </a:t>
            </a:r>
            <a:r>
              <a:rPr lang="en-US" altLang="zh-CN" sz="1400" b="1" dirty="0" err="1"/>
              <a:t>parent_class</a:t>
            </a:r>
            <a:r>
              <a:rPr lang="en-US" altLang="zh-CN" sz="1400" b="1" dirty="0"/>
              <a:t> ( p1 , p2 ) , data4 ( p3 , p4 )</a:t>
            </a:r>
          </a:p>
          <a:p>
            <a:pPr algn="l">
              <a:lnSpc>
                <a:spcPct val="115000"/>
              </a:lnSpc>
              <a:buClr>
                <a:schemeClr val="accent2"/>
              </a:buClr>
              <a:buFont typeface="Wingdings" pitchFamily="2" charset="2"/>
              <a:buNone/>
            </a:pPr>
            <a:r>
              <a:rPr lang="en-US" altLang="zh-CN" sz="1400" b="1" dirty="0"/>
              <a:t>           { data3 = p5 ; }</a:t>
            </a:r>
          </a:p>
          <a:p>
            <a:pPr algn="l">
              <a:lnSpc>
                <a:spcPct val="115000"/>
              </a:lnSpc>
              <a:buClr>
                <a:schemeClr val="accent2"/>
              </a:buClr>
              <a:buFont typeface="Wingdings" pitchFamily="2" charset="2"/>
              <a:buNone/>
            </a:pPr>
            <a:r>
              <a:rPr lang="en-US" altLang="zh-CN" sz="1400" b="1" dirty="0"/>
              <a:t>       </a:t>
            </a:r>
            <a:r>
              <a:rPr lang="en-US" altLang="zh-CN" sz="1400" b="1" dirty="0" err="1"/>
              <a:t>int</a:t>
            </a:r>
            <a:r>
              <a:rPr lang="en-US" altLang="zh-CN" sz="1400" b="1" dirty="0"/>
              <a:t>  inc1 ( ) { return  </a:t>
            </a:r>
            <a:r>
              <a:rPr lang="en-US" altLang="zh-CN" sz="1400" b="1" dirty="0" err="1"/>
              <a:t>parent_class</a:t>
            </a:r>
            <a:r>
              <a:rPr lang="en-US" altLang="zh-CN" sz="1400" b="1" dirty="0"/>
              <a:t> :: inc1 ( ) ; }</a:t>
            </a:r>
          </a:p>
          <a:p>
            <a:pPr algn="l">
              <a:lnSpc>
                <a:spcPct val="115000"/>
              </a:lnSpc>
              <a:buClr>
                <a:schemeClr val="accent2"/>
              </a:buClr>
              <a:buFont typeface="Wingdings" pitchFamily="2" charset="2"/>
              <a:buNone/>
            </a:pPr>
            <a:r>
              <a:rPr lang="en-US" altLang="zh-CN" sz="1400" b="1" dirty="0"/>
              <a:t>       </a:t>
            </a:r>
            <a:r>
              <a:rPr lang="en-US" altLang="zh-CN" sz="1400" b="1" dirty="0" err="1"/>
              <a:t>int</a:t>
            </a:r>
            <a:r>
              <a:rPr lang="en-US" altLang="zh-CN" sz="1400" b="1" dirty="0"/>
              <a:t>  inc3 ( ) { return  ++ data3 ; }</a:t>
            </a:r>
          </a:p>
          <a:p>
            <a:pPr algn="l">
              <a:lnSpc>
                <a:spcPct val="115000"/>
              </a:lnSpc>
              <a:buClr>
                <a:schemeClr val="accent2"/>
              </a:buClr>
              <a:buFont typeface="Wingdings" pitchFamily="2" charset="2"/>
              <a:buNone/>
            </a:pPr>
            <a:r>
              <a:rPr lang="en-US" altLang="zh-CN" sz="1400" b="1" dirty="0"/>
              <a:t>       void  display ( )</a:t>
            </a:r>
          </a:p>
          <a:p>
            <a:pPr algn="l">
              <a:lnSpc>
                <a:spcPct val="115000"/>
              </a:lnSpc>
              <a:buClr>
                <a:schemeClr val="accent2"/>
              </a:buClr>
              <a:buFont typeface="Wingdings" pitchFamily="2" charset="2"/>
              <a:buNone/>
            </a:pPr>
            <a:r>
              <a:rPr lang="en-US" altLang="zh-CN" sz="1400" b="1" dirty="0"/>
              <a:t>          { </a:t>
            </a:r>
            <a:r>
              <a:rPr lang="en-US" altLang="zh-CN" sz="1400" b="1" dirty="0" err="1"/>
              <a:t>parent_class</a:t>
            </a:r>
            <a:r>
              <a:rPr lang="en-US" altLang="zh-CN" sz="1400" b="1" dirty="0"/>
              <a:t> :: display ( ) ;   data4.display ( ) ;</a:t>
            </a:r>
          </a:p>
          <a:p>
            <a:pPr algn="l">
              <a:lnSpc>
                <a:spcPct val="115000"/>
              </a:lnSpc>
              <a:buClr>
                <a:schemeClr val="accent2"/>
              </a:buClr>
              <a:buFont typeface="Wingdings" pitchFamily="2" charset="2"/>
              <a:buNone/>
            </a:pPr>
            <a:r>
              <a:rPr lang="en-US" altLang="zh-CN" sz="1400" b="1" dirty="0"/>
              <a:t>             </a:t>
            </a:r>
            <a:r>
              <a:rPr lang="en-US" altLang="zh-CN" sz="1400" b="1" dirty="0" err="1"/>
              <a:t>cout</a:t>
            </a:r>
            <a:r>
              <a:rPr lang="en-US" altLang="zh-CN" sz="1400" b="1" dirty="0"/>
              <a:t> &lt;&lt; "data3=" &lt;&lt; data3 &lt;&lt; </a:t>
            </a:r>
            <a:r>
              <a:rPr lang="en-US" altLang="zh-CN" sz="1400" b="1" dirty="0" err="1"/>
              <a:t>endl</a:t>
            </a:r>
            <a:r>
              <a:rPr lang="en-US" altLang="zh-CN" sz="1400" b="1" dirty="0"/>
              <a:t> ;</a:t>
            </a:r>
          </a:p>
          <a:p>
            <a:pPr algn="l">
              <a:lnSpc>
                <a:spcPct val="115000"/>
              </a:lnSpc>
              <a:buClr>
                <a:schemeClr val="accent2"/>
              </a:buClr>
              <a:buFont typeface="Wingdings" pitchFamily="2" charset="2"/>
              <a:buNone/>
            </a:pPr>
            <a:r>
              <a:rPr lang="en-US" altLang="zh-CN" sz="1400" b="1" dirty="0"/>
              <a:t>          }</a:t>
            </a:r>
          </a:p>
          <a:p>
            <a:pPr algn="l">
              <a:lnSpc>
                <a:spcPct val="115000"/>
              </a:lnSpc>
              <a:buClr>
                <a:schemeClr val="accent2"/>
              </a:buClr>
              <a:buFont typeface="Wingdings" pitchFamily="2" charset="2"/>
              <a:buNone/>
            </a:pPr>
            <a:r>
              <a:rPr lang="en-US" altLang="zh-CN" sz="1400" b="1" dirty="0"/>
              <a:t>} ;</a:t>
            </a:r>
          </a:p>
          <a:p>
            <a:pPr algn="l">
              <a:lnSpc>
                <a:spcPct val="115000"/>
              </a:lnSpc>
              <a:buClr>
                <a:schemeClr val="accent2"/>
              </a:buClr>
              <a:buFont typeface="Wingdings" pitchFamily="2" charset="2"/>
              <a:buNone/>
            </a:pPr>
            <a:r>
              <a:rPr lang="en-US" altLang="zh-CN" sz="1400" dirty="0" err="1"/>
              <a:t>int</a:t>
            </a:r>
            <a:r>
              <a:rPr lang="en-US" altLang="zh-CN" sz="1400" dirty="0"/>
              <a:t> main ( )</a:t>
            </a:r>
          </a:p>
          <a:p>
            <a:pPr algn="l">
              <a:lnSpc>
                <a:spcPct val="115000"/>
              </a:lnSpc>
              <a:buClr>
                <a:schemeClr val="accent2"/>
              </a:buClr>
              <a:buFont typeface="Wingdings" pitchFamily="2" charset="2"/>
              <a:buNone/>
            </a:pPr>
            <a:r>
              <a:rPr lang="en-US" altLang="zh-CN" sz="1400" dirty="0"/>
              <a:t>{ </a:t>
            </a:r>
            <a:r>
              <a:rPr lang="en-US" altLang="zh-CN" sz="1400" dirty="0" err="1"/>
              <a:t>derived_class</a:t>
            </a:r>
            <a:r>
              <a:rPr lang="en-US" altLang="zh-CN" sz="1400" dirty="0"/>
              <a:t>  d1 ( 17 , 18 , 1 , 2 , -5 ) ;   d1 . inc1 ( ) ;     d1 . display ( ) ;  }</a:t>
            </a:r>
          </a:p>
        </p:txBody>
      </p:sp>
      <p:sp>
        <p:nvSpPr>
          <p:cNvPr id="589828" name="Rectangle 4"/>
          <p:cNvSpPr>
            <a:spLocks noChangeArrowheads="1"/>
          </p:cNvSpPr>
          <p:nvPr/>
        </p:nvSpPr>
        <p:spPr bwMode="auto">
          <a:xfrm>
            <a:off x="495300" y="1530350"/>
            <a:ext cx="8305800" cy="4314825"/>
          </a:xfrm>
          <a:prstGeom prst="rect">
            <a:avLst/>
          </a:prstGeom>
          <a:solidFill>
            <a:srgbClr val="FFD8B1"/>
          </a:solidFill>
          <a:ln w="9525">
            <a:noFill/>
            <a:miter lim="800000"/>
            <a:headEnd/>
            <a:tailEnd/>
          </a:ln>
          <a:effectLst>
            <a:prstShdw prst="shdw17" dist="71842" dir="2700000">
              <a:srgbClr val="FFD8B1">
                <a:gamma/>
                <a:shade val="60000"/>
                <a:invGamma/>
              </a:srgbClr>
            </a:prstShdw>
          </a:effectLst>
        </p:spPr>
        <p:txBody>
          <a:bodyPr>
            <a:spAutoFit/>
          </a:bodyPr>
          <a:lstStyle/>
          <a:p>
            <a:pPr algn="l">
              <a:lnSpc>
                <a:spcPct val="110000"/>
              </a:lnSpc>
              <a:buClr>
                <a:schemeClr val="accent2"/>
              </a:buClr>
              <a:buFont typeface="Wingdings" pitchFamily="2" charset="2"/>
              <a:buNone/>
            </a:pPr>
            <a:r>
              <a:rPr lang="en-US" altLang="zh-CN" sz="1800"/>
              <a:t>class  derived_class : private  parent_class</a:t>
            </a:r>
          </a:p>
          <a:p>
            <a:pPr algn="l">
              <a:lnSpc>
                <a:spcPct val="110000"/>
              </a:lnSpc>
              <a:buClr>
                <a:schemeClr val="accent2"/>
              </a:buClr>
              <a:buFont typeface="Wingdings" pitchFamily="2" charset="2"/>
              <a:buNone/>
            </a:pPr>
            <a:r>
              <a:rPr lang="en-US" altLang="zh-CN" sz="1800"/>
              <a:t>{     int  data3 ;</a:t>
            </a:r>
          </a:p>
          <a:p>
            <a:pPr algn="l">
              <a:lnSpc>
                <a:spcPct val="110000"/>
              </a:lnSpc>
              <a:buClr>
                <a:schemeClr val="accent2"/>
              </a:buClr>
              <a:buFont typeface="Wingdings" pitchFamily="2" charset="2"/>
              <a:buNone/>
            </a:pPr>
            <a:r>
              <a:rPr lang="en-US" altLang="zh-CN" sz="1800"/>
              <a:t>       parent_class  data4 ;</a:t>
            </a:r>
          </a:p>
          <a:p>
            <a:pPr algn="l">
              <a:lnSpc>
                <a:spcPct val="110000"/>
              </a:lnSpc>
              <a:buClr>
                <a:schemeClr val="accent2"/>
              </a:buClr>
              <a:buFont typeface="Wingdings" pitchFamily="2" charset="2"/>
              <a:buNone/>
            </a:pPr>
            <a:r>
              <a:rPr lang="en-US" altLang="zh-CN" sz="1800"/>
              <a:t>   public:</a:t>
            </a:r>
          </a:p>
          <a:p>
            <a:pPr algn="l">
              <a:lnSpc>
                <a:spcPct val="110000"/>
              </a:lnSpc>
              <a:buClr>
                <a:schemeClr val="accent2"/>
              </a:buClr>
              <a:buFont typeface="Wingdings" pitchFamily="2" charset="2"/>
              <a:buNone/>
            </a:pPr>
            <a:r>
              <a:rPr lang="en-US" altLang="zh-CN" sz="1800"/>
              <a:t>       derived_class (int  p1 , int  p2 , int  p3 , int  p4 , int  p5 )</a:t>
            </a:r>
          </a:p>
          <a:p>
            <a:pPr algn="l">
              <a:lnSpc>
                <a:spcPct val="110000"/>
              </a:lnSpc>
              <a:buClr>
                <a:schemeClr val="accent2"/>
              </a:buClr>
              <a:buFont typeface="Wingdings" pitchFamily="2" charset="2"/>
              <a:buNone/>
            </a:pPr>
            <a:r>
              <a:rPr lang="en-US" altLang="zh-CN" sz="1800"/>
              <a:t>	: parent_class ( p1 , p2 ) , data4 ( p3 , p4 )</a:t>
            </a:r>
          </a:p>
          <a:p>
            <a:pPr algn="l">
              <a:lnSpc>
                <a:spcPct val="110000"/>
              </a:lnSpc>
              <a:buClr>
                <a:schemeClr val="accent2"/>
              </a:buClr>
              <a:buFont typeface="Wingdings" pitchFamily="2" charset="2"/>
              <a:buNone/>
            </a:pPr>
            <a:r>
              <a:rPr lang="en-US" altLang="zh-CN" sz="1800"/>
              <a:t>          { data3 = p5 ; }</a:t>
            </a:r>
          </a:p>
          <a:p>
            <a:pPr algn="l">
              <a:lnSpc>
                <a:spcPct val="110000"/>
              </a:lnSpc>
              <a:buClr>
                <a:schemeClr val="accent2"/>
              </a:buClr>
              <a:buFont typeface="Wingdings" pitchFamily="2" charset="2"/>
              <a:buNone/>
            </a:pPr>
            <a:r>
              <a:rPr lang="en-US" altLang="zh-CN" sz="1800"/>
              <a:t>       int  inc1 ( ) { return  </a:t>
            </a:r>
            <a:r>
              <a:rPr lang="en-US" altLang="zh-CN" sz="1800" b="1">
                <a:solidFill>
                  <a:srgbClr val="0000FF"/>
                </a:solidFill>
              </a:rPr>
              <a:t>parent_class :: inc1 ( )</a:t>
            </a:r>
            <a:r>
              <a:rPr lang="en-US" altLang="zh-CN" sz="1800"/>
              <a:t> ; }</a:t>
            </a:r>
          </a:p>
          <a:p>
            <a:pPr algn="l">
              <a:lnSpc>
                <a:spcPct val="110000"/>
              </a:lnSpc>
              <a:buClr>
                <a:schemeClr val="accent2"/>
              </a:buClr>
              <a:buFont typeface="Wingdings" pitchFamily="2" charset="2"/>
              <a:buNone/>
            </a:pPr>
            <a:r>
              <a:rPr lang="en-US" altLang="zh-CN" sz="1800"/>
              <a:t>       int  inc3 ( ) { return  ++ data3 ; }</a:t>
            </a:r>
          </a:p>
          <a:p>
            <a:pPr algn="l">
              <a:lnSpc>
                <a:spcPct val="110000"/>
              </a:lnSpc>
              <a:buClr>
                <a:schemeClr val="accent2"/>
              </a:buClr>
              <a:buFont typeface="Wingdings" pitchFamily="2" charset="2"/>
              <a:buNone/>
            </a:pPr>
            <a:r>
              <a:rPr lang="en-US" altLang="zh-CN" sz="1800"/>
              <a:t>       void  display ( )</a:t>
            </a:r>
          </a:p>
          <a:p>
            <a:pPr algn="l">
              <a:lnSpc>
                <a:spcPct val="110000"/>
              </a:lnSpc>
              <a:buClr>
                <a:schemeClr val="accent2"/>
              </a:buClr>
              <a:buFont typeface="Wingdings" pitchFamily="2" charset="2"/>
              <a:buNone/>
            </a:pPr>
            <a:r>
              <a:rPr lang="en-US" altLang="zh-CN" sz="1800"/>
              <a:t>          { parent_class :: display ( ) ;   data4.display ( ) ;</a:t>
            </a:r>
          </a:p>
          <a:p>
            <a:pPr algn="l">
              <a:lnSpc>
                <a:spcPct val="110000"/>
              </a:lnSpc>
              <a:buClr>
                <a:schemeClr val="accent2"/>
              </a:buClr>
              <a:buFont typeface="Wingdings" pitchFamily="2" charset="2"/>
              <a:buNone/>
            </a:pPr>
            <a:r>
              <a:rPr lang="en-US" altLang="zh-CN" sz="1800"/>
              <a:t>             cout &lt;&lt; "data3=" &lt;&lt; data3 &lt;&lt; endl ;</a:t>
            </a:r>
          </a:p>
          <a:p>
            <a:pPr algn="l">
              <a:lnSpc>
                <a:spcPct val="110000"/>
              </a:lnSpc>
              <a:buClr>
                <a:schemeClr val="accent2"/>
              </a:buClr>
              <a:buFont typeface="Wingdings" pitchFamily="2" charset="2"/>
              <a:buNone/>
            </a:pPr>
            <a:r>
              <a:rPr lang="en-US" altLang="zh-CN" sz="1800"/>
              <a:t>          }</a:t>
            </a:r>
          </a:p>
          <a:p>
            <a:pPr algn="l">
              <a:lnSpc>
                <a:spcPct val="110000"/>
              </a:lnSpc>
              <a:buClr>
                <a:schemeClr val="accent2"/>
              </a:buClr>
              <a:buFont typeface="Wingdings" pitchFamily="2" charset="2"/>
              <a:buNone/>
            </a:pPr>
            <a:r>
              <a:rPr lang="en-US" altLang="zh-CN" sz="1800"/>
              <a:t>} ;</a:t>
            </a:r>
          </a:p>
        </p:txBody>
      </p:sp>
      <p:sp>
        <p:nvSpPr>
          <p:cNvPr id="589829" name="AutoShape 5"/>
          <p:cNvSpPr>
            <a:spLocks/>
          </p:cNvSpPr>
          <p:nvPr/>
        </p:nvSpPr>
        <p:spPr bwMode="auto">
          <a:xfrm>
            <a:off x="5943600" y="1730375"/>
            <a:ext cx="2362200" cy="914400"/>
          </a:xfrm>
          <a:prstGeom prst="borderCallout2">
            <a:avLst>
              <a:gd name="adj1" fmla="val 12500"/>
              <a:gd name="adj2" fmla="val -3227"/>
              <a:gd name="adj3" fmla="val 12500"/>
              <a:gd name="adj4" fmla="val -22713"/>
              <a:gd name="adj5" fmla="val 217884"/>
              <a:gd name="adj6" fmla="val -85213"/>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调用基类版本的</a:t>
            </a:r>
          </a:p>
          <a:p>
            <a:pPr eaLnBrk="0" hangingPunct="0">
              <a:lnSpc>
                <a:spcPct val="80000"/>
              </a:lnSpc>
              <a:spcBef>
                <a:spcPct val="50000"/>
              </a:spcBef>
            </a:pPr>
            <a:r>
              <a:rPr lang="zh-CN" altLang="en-US" sz="1800" b="1"/>
              <a:t>成员函数</a:t>
            </a:r>
          </a:p>
        </p:txBody>
      </p:sp>
      <p:sp>
        <p:nvSpPr>
          <p:cNvPr id="589830" name="Rectangle 6"/>
          <p:cNvSpPr>
            <a:spLocks noGrp="1" noChangeArrowheads="1"/>
          </p:cNvSpPr>
          <p:nvPr>
            <p:ph type="title" idx="4294967295"/>
          </p:nvPr>
        </p:nvSpPr>
        <p:spPr>
          <a:xfrm>
            <a:off x="838200" y="533400"/>
            <a:ext cx="7543800" cy="1143000"/>
          </a:xfrm>
          <a:prstGeom prst="rect">
            <a:avLst/>
          </a:prstGeom>
        </p:spPr>
        <p:txBody>
          <a:bodyPr/>
          <a:lstStyle/>
          <a:p>
            <a:r>
              <a:rPr lang="en-US" altLang="zh-CN" sz="100" dirty="0">
                <a:solidFill>
                  <a:schemeClr val="bg1"/>
                </a:solidFill>
                <a:latin typeface="宋体" pitchFamily="2" charset="-122"/>
              </a:rPr>
              <a:t>8.3  </a:t>
            </a:r>
            <a:r>
              <a:rPr lang="zh-CN" altLang="en-US" sz="100" dirty="0">
                <a:solidFill>
                  <a:schemeClr val="bg1"/>
                </a:solidFill>
                <a:latin typeface="宋体" pitchFamily="2" charset="-122"/>
              </a:rPr>
              <a:t>基类的初始化</a:t>
            </a:r>
            <a:endParaRPr lang="zh-CN" altLang="en-US" sz="100" dirty="0">
              <a:solidFill>
                <a:schemeClr val="bg1"/>
              </a:solidFill>
            </a:endParaRPr>
          </a:p>
        </p:txBody>
      </p:sp>
      <p:sp>
        <p:nvSpPr>
          <p:cNvPr id="589832" name="Rectangle 8"/>
          <p:cNvSpPr>
            <a:spLocks noChangeArrowheads="1"/>
          </p:cNvSpPr>
          <p:nvPr/>
        </p:nvSpPr>
        <p:spPr bwMode="auto">
          <a:xfrm>
            <a:off x="4482785" y="398463"/>
            <a:ext cx="4267515" cy="400110"/>
          </a:xfrm>
          <a:prstGeom prst="rect">
            <a:avLst/>
          </a:prstGeom>
          <a:noFill/>
          <a:ln w="9525">
            <a:noFill/>
            <a:miter lim="800000"/>
            <a:headEnd/>
            <a:tailEnd/>
          </a:ln>
          <a:effectLst/>
        </p:spPr>
        <p:txBody>
          <a:bodyPr wrap="none">
            <a:spAutoFit/>
          </a:bodyPr>
          <a:lstStyle/>
          <a:p>
            <a:pPr algn="r"/>
            <a:r>
              <a:rPr lang="zh-CN" altLang="en-US" sz="2000" b="1" i="1" dirty="0">
                <a:solidFill>
                  <a:schemeClr val="folHlink"/>
                </a:solidFill>
              </a:rPr>
              <a:t>例</a:t>
            </a:r>
            <a:r>
              <a:rPr lang="en-US" altLang="zh-CN" sz="2000" b="1" i="1" dirty="0">
                <a:solidFill>
                  <a:schemeClr val="folHlink"/>
                </a:solidFill>
              </a:rPr>
              <a:t>8-7  </a:t>
            </a:r>
            <a:r>
              <a:rPr lang="zh-CN" altLang="en-US" sz="2000" b="1" i="1" dirty="0">
                <a:solidFill>
                  <a:schemeClr val="folHlink"/>
                </a:solidFill>
              </a:rPr>
              <a:t>带参数构造函数调用顺序测试</a:t>
            </a:r>
          </a:p>
        </p:txBody>
      </p:sp>
      <p:grpSp>
        <p:nvGrpSpPr>
          <p:cNvPr id="589852" name="Group 28"/>
          <p:cNvGrpSpPr>
            <a:grpSpLocks/>
          </p:cNvGrpSpPr>
          <p:nvPr/>
        </p:nvGrpSpPr>
        <p:grpSpPr bwMode="auto">
          <a:xfrm>
            <a:off x="3235325" y="5334000"/>
            <a:ext cx="5832475" cy="1447800"/>
            <a:chOff x="2038" y="3408"/>
            <a:chExt cx="3674" cy="912"/>
          </a:xfrm>
        </p:grpSpPr>
        <p:sp>
          <p:nvSpPr>
            <p:cNvPr id="589853" name="Rectangle 29"/>
            <p:cNvSpPr>
              <a:spLocks noChangeArrowheads="1"/>
            </p:cNvSpPr>
            <p:nvPr/>
          </p:nvSpPr>
          <p:spPr bwMode="auto">
            <a:xfrm>
              <a:off x="2064" y="3408"/>
              <a:ext cx="3648" cy="912"/>
            </a:xfrm>
            <a:prstGeom prst="rect">
              <a:avLst/>
            </a:prstGeom>
            <a:solidFill>
              <a:srgbClr val="CCFF99"/>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rgbClr val="CCFF99"/>
              </a:extrusionClr>
            </a:sp3d>
          </p:spPr>
          <p:txBody>
            <a:bodyPr wrap="none" anchor="ctr">
              <a:flatTx/>
            </a:bodyPr>
            <a:lstStyle/>
            <a:p>
              <a:endParaRPr lang="zh-CN" altLang="en-US"/>
            </a:p>
          </p:txBody>
        </p:sp>
        <p:sp>
          <p:nvSpPr>
            <p:cNvPr id="589854" name="Rectangle 30"/>
            <p:cNvSpPr>
              <a:spLocks noChangeArrowheads="1"/>
            </p:cNvSpPr>
            <p:nvPr/>
          </p:nvSpPr>
          <p:spPr bwMode="auto">
            <a:xfrm>
              <a:off x="3080" y="3548"/>
              <a:ext cx="1056" cy="192"/>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r>
                <a:rPr lang="en-US" altLang="zh-CN" sz="1800" b="1"/>
                <a:t>data1	data2</a:t>
              </a:r>
            </a:p>
          </p:txBody>
        </p:sp>
        <p:sp>
          <p:nvSpPr>
            <p:cNvPr id="589855" name="Rectangle 31"/>
            <p:cNvSpPr>
              <a:spLocks noChangeArrowheads="1"/>
            </p:cNvSpPr>
            <p:nvPr/>
          </p:nvSpPr>
          <p:spPr bwMode="auto">
            <a:xfrm>
              <a:off x="4608" y="3836"/>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lnSpc>
                  <a:spcPct val="110000"/>
                </a:lnSpc>
              </a:pPr>
              <a:r>
                <a:rPr lang="en-US" altLang="zh-CN" sz="1800" b="1"/>
                <a:t>         data4	</a:t>
              </a:r>
            </a:p>
            <a:p>
              <a:pPr algn="l">
                <a:lnSpc>
                  <a:spcPct val="110000"/>
                </a:lnSpc>
              </a:pPr>
              <a:r>
                <a:rPr lang="en-US" altLang="zh-CN" sz="1800" b="1" i="1"/>
                <a:t>data1	data2</a:t>
              </a:r>
              <a:r>
                <a:rPr lang="en-US" altLang="zh-CN" sz="1800" b="1"/>
                <a:t>		</a:t>
              </a:r>
            </a:p>
          </p:txBody>
        </p:sp>
        <p:sp>
          <p:nvSpPr>
            <p:cNvPr id="589856" name="Line 32"/>
            <p:cNvSpPr>
              <a:spLocks noChangeShapeType="1"/>
            </p:cNvSpPr>
            <p:nvPr/>
          </p:nvSpPr>
          <p:spPr bwMode="auto">
            <a:xfrm>
              <a:off x="4608" y="4028"/>
              <a:ext cx="1056" cy="0"/>
            </a:xfrm>
            <a:prstGeom prst="line">
              <a:avLst/>
            </a:prstGeom>
            <a:noFill/>
            <a:ln w="9525">
              <a:solidFill>
                <a:schemeClr val="tx1"/>
              </a:solidFill>
              <a:round/>
              <a:headEnd/>
              <a:tailEnd/>
            </a:ln>
            <a:effectLst/>
          </p:spPr>
          <p:txBody>
            <a:bodyPr/>
            <a:lstStyle/>
            <a:p>
              <a:endParaRPr lang="zh-CN" altLang="en-US"/>
            </a:p>
          </p:txBody>
        </p:sp>
        <p:sp>
          <p:nvSpPr>
            <p:cNvPr id="589857" name="Rectangle 33"/>
            <p:cNvSpPr>
              <a:spLocks noChangeArrowheads="1"/>
            </p:cNvSpPr>
            <p:nvPr/>
          </p:nvSpPr>
          <p:spPr bwMode="auto">
            <a:xfrm>
              <a:off x="4128" y="3836"/>
              <a:ext cx="480" cy="384"/>
            </a:xfrm>
            <a:prstGeom prst="rect">
              <a:avLst/>
            </a:prstGeom>
            <a:gradFill rotWithShape="0">
              <a:gsLst>
                <a:gs pos="0">
                  <a:srgbClr val="FF9900"/>
                </a:gs>
                <a:gs pos="50000">
                  <a:srgbClr val="FFFFFF"/>
                </a:gs>
                <a:gs pos="100000">
                  <a:srgbClr val="FF9900"/>
                </a:gs>
              </a:gsLst>
              <a:lin ang="5400000" scaled="1"/>
            </a:gradFill>
            <a:ln w="9525">
              <a:solidFill>
                <a:schemeClr val="tx1"/>
              </a:solidFill>
              <a:miter lim="800000"/>
              <a:headEnd/>
              <a:tailEnd/>
            </a:ln>
            <a:effectLst/>
          </p:spPr>
          <p:txBody>
            <a:bodyPr wrap="none" anchor="ctr"/>
            <a:lstStyle/>
            <a:p>
              <a:r>
                <a:rPr lang="en-US" altLang="zh-CN" sz="1800" b="1"/>
                <a:t>data3</a:t>
              </a:r>
            </a:p>
          </p:txBody>
        </p:sp>
        <p:sp>
          <p:nvSpPr>
            <p:cNvPr id="589858" name="Rectangle 34"/>
            <p:cNvSpPr>
              <a:spLocks noChangeArrowheads="1"/>
            </p:cNvSpPr>
            <p:nvPr/>
          </p:nvSpPr>
          <p:spPr bwMode="auto">
            <a:xfrm>
              <a:off x="2095" y="3502"/>
              <a:ext cx="905" cy="250"/>
            </a:xfrm>
            <a:prstGeom prst="rect">
              <a:avLst/>
            </a:prstGeom>
            <a:noFill/>
            <a:ln w="9525">
              <a:noFill/>
              <a:miter lim="800000"/>
              <a:headEnd/>
              <a:tailEnd/>
            </a:ln>
            <a:effectLst/>
          </p:spPr>
          <p:txBody>
            <a:bodyPr wrap="none">
              <a:spAutoFit/>
            </a:bodyPr>
            <a:lstStyle/>
            <a:p>
              <a:r>
                <a:rPr lang="en-US" altLang="zh-CN" sz="2000"/>
                <a:t>parent_class</a:t>
              </a:r>
            </a:p>
          </p:txBody>
        </p:sp>
        <p:sp>
          <p:nvSpPr>
            <p:cNvPr id="589859" name="Rectangle 35"/>
            <p:cNvSpPr>
              <a:spLocks noChangeArrowheads="1"/>
            </p:cNvSpPr>
            <p:nvPr/>
          </p:nvSpPr>
          <p:spPr bwMode="auto">
            <a:xfrm>
              <a:off x="2038" y="3888"/>
              <a:ext cx="985" cy="250"/>
            </a:xfrm>
            <a:prstGeom prst="rect">
              <a:avLst/>
            </a:prstGeom>
            <a:noFill/>
            <a:ln w="9525">
              <a:noFill/>
              <a:miter lim="800000"/>
              <a:headEnd/>
              <a:tailEnd/>
            </a:ln>
            <a:effectLst/>
          </p:spPr>
          <p:txBody>
            <a:bodyPr wrap="none">
              <a:spAutoFit/>
            </a:bodyPr>
            <a:lstStyle/>
            <a:p>
              <a:r>
                <a:rPr lang="en-US" altLang="zh-CN" sz="2000"/>
                <a:t>derived_class</a:t>
              </a:r>
            </a:p>
          </p:txBody>
        </p:sp>
        <p:sp>
          <p:nvSpPr>
            <p:cNvPr id="589860" name="Rectangle 36"/>
            <p:cNvSpPr>
              <a:spLocks noChangeArrowheads="1"/>
            </p:cNvSpPr>
            <p:nvPr/>
          </p:nvSpPr>
          <p:spPr bwMode="auto">
            <a:xfrm>
              <a:off x="3072" y="3840"/>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prstDash val="dash"/>
              <a:miter lim="800000"/>
              <a:headEnd/>
              <a:tailEnd/>
            </a:ln>
            <a:effectLst/>
          </p:spPr>
          <p:txBody>
            <a:bodyPr wrap="none" anchor="ctr"/>
            <a:lstStyle/>
            <a:p>
              <a:pPr algn="l"/>
              <a:r>
                <a:rPr lang="en-US" altLang="zh-CN" sz="1800" b="1">
                  <a:solidFill>
                    <a:srgbClr val="0000FF"/>
                  </a:solidFill>
                  <a:effectLst>
                    <a:outerShdw blurRad="38100" dist="38100" dir="2700000" algn="tl">
                      <a:srgbClr val="000000"/>
                    </a:outerShdw>
                  </a:effectLst>
                </a:rPr>
                <a:t>data1</a:t>
              </a:r>
              <a:r>
                <a:rPr lang="en-US" altLang="zh-CN" sz="1800" b="1"/>
                <a:t>	data2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89829"/>
                                        </p:tgtEl>
                                        <p:attrNameLst>
                                          <p:attrName>style.visibility</p:attrName>
                                        </p:attrNameLst>
                                      </p:cBhvr>
                                      <p:to>
                                        <p:strVal val="visible"/>
                                      </p:to>
                                    </p:set>
                                    <p:animEffect transition="in" filter="barn(outHorizontal)">
                                      <p:cBhvr>
                                        <p:cTn id="7" dur="500"/>
                                        <p:tgtEl>
                                          <p:spTgt spid="5898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29" grpId="0" animBg="1"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609600" y="152400"/>
            <a:ext cx="8001000" cy="6286336"/>
          </a:xfrm>
          <a:prstGeom prst="rect">
            <a:avLst/>
          </a:prstGeom>
          <a:noFill/>
          <a:ln w="9525">
            <a:noFill/>
            <a:miter lim="800000"/>
            <a:headEnd/>
            <a:tailEnd/>
          </a:ln>
          <a:effectLst/>
        </p:spPr>
        <p:txBody>
          <a:bodyPr>
            <a:spAutoFit/>
          </a:bodyPr>
          <a:lstStyle/>
          <a:p>
            <a:pPr algn="l">
              <a:lnSpc>
                <a:spcPct val="115000"/>
              </a:lnSpc>
              <a:buClr>
                <a:schemeClr val="accent2"/>
              </a:buClr>
              <a:buFont typeface="Wingdings" pitchFamily="2" charset="2"/>
              <a:buNone/>
            </a:pPr>
            <a:r>
              <a:rPr lang="en-US" altLang="zh-CN" sz="1400" dirty="0"/>
              <a:t>#include&lt;</a:t>
            </a:r>
            <a:r>
              <a:rPr lang="en-US" altLang="zh-CN" sz="1400" dirty="0" err="1"/>
              <a:t>iostream</a:t>
            </a:r>
            <a:r>
              <a:rPr lang="en-US" altLang="zh-CN" sz="1400" dirty="0"/>
              <a:t>&gt;</a:t>
            </a:r>
          </a:p>
          <a:p>
            <a:pPr algn="l">
              <a:lnSpc>
                <a:spcPct val="115000"/>
              </a:lnSpc>
              <a:buClr>
                <a:schemeClr val="accent2"/>
              </a:buClr>
              <a:buFont typeface="Wingdings" pitchFamily="2" charset="2"/>
              <a:buNone/>
            </a:pPr>
            <a:r>
              <a:rPr lang="en-US" altLang="zh-CN" sz="1400" dirty="0"/>
              <a:t>using namespace </a:t>
            </a:r>
            <a:r>
              <a:rPr lang="en-US" altLang="zh-CN" sz="1400" dirty="0" err="1"/>
              <a:t>std</a:t>
            </a:r>
            <a:r>
              <a:rPr lang="en-US" altLang="zh-CN" sz="1400" dirty="0"/>
              <a:t> ;</a:t>
            </a:r>
          </a:p>
          <a:p>
            <a:pPr algn="l">
              <a:lnSpc>
                <a:spcPct val="115000"/>
              </a:lnSpc>
              <a:buClr>
                <a:schemeClr val="accent2"/>
              </a:buClr>
              <a:buFont typeface="Wingdings" pitchFamily="2" charset="2"/>
              <a:buNone/>
            </a:pPr>
            <a:r>
              <a:rPr lang="en-US" altLang="zh-CN" sz="1400" dirty="0"/>
              <a:t>class  </a:t>
            </a:r>
            <a:r>
              <a:rPr lang="en-US" altLang="zh-CN" sz="1400" dirty="0" err="1"/>
              <a:t>parent_class</a:t>
            </a:r>
            <a:endParaRPr lang="en-US" altLang="zh-CN" sz="1400" dirty="0"/>
          </a:p>
          <a:p>
            <a:pPr algn="l">
              <a:lnSpc>
                <a:spcPct val="115000"/>
              </a:lnSpc>
              <a:buClr>
                <a:schemeClr val="accent2"/>
              </a:buClr>
              <a:buFont typeface="Wingdings" pitchFamily="2" charset="2"/>
              <a:buNone/>
            </a:pPr>
            <a:r>
              <a:rPr lang="en-US" altLang="zh-CN" sz="1400" dirty="0"/>
              <a:t>{     </a:t>
            </a:r>
            <a:r>
              <a:rPr lang="en-US" altLang="zh-CN" sz="1400" dirty="0" err="1"/>
              <a:t>int</a:t>
            </a:r>
            <a:r>
              <a:rPr lang="en-US" altLang="zh-CN" sz="1400" dirty="0"/>
              <a:t>  data1 , data2 ;</a:t>
            </a:r>
          </a:p>
          <a:p>
            <a:pPr algn="l">
              <a:lnSpc>
                <a:spcPct val="115000"/>
              </a:lnSpc>
              <a:buClr>
                <a:schemeClr val="accent2"/>
              </a:buClr>
              <a:buFont typeface="Wingdings" pitchFamily="2" charset="2"/>
              <a:buNone/>
            </a:pPr>
            <a:r>
              <a:rPr lang="en-US" altLang="zh-CN" sz="1400" dirty="0"/>
              <a:t>   public :</a:t>
            </a:r>
          </a:p>
          <a:p>
            <a:pPr algn="l">
              <a:lnSpc>
                <a:spcPct val="115000"/>
              </a:lnSpc>
              <a:buClr>
                <a:schemeClr val="accent2"/>
              </a:buClr>
              <a:buFont typeface="Wingdings" pitchFamily="2" charset="2"/>
              <a:buNone/>
            </a:pPr>
            <a:r>
              <a:rPr lang="en-US" altLang="zh-CN" sz="1400" dirty="0"/>
              <a:t>       </a:t>
            </a:r>
            <a:r>
              <a:rPr lang="en-US" altLang="zh-CN" sz="1400" dirty="0" err="1"/>
              <a:t>parent_class</a:t>
            </a:r>
            <a:r>
              <a:rPr lang="en-US" altLang="zh-CN" sz="1400" dirty="0"/>
              <a:t> ( </a:t>
            </a:r>
            <a:r>
              <a:rPr lang="en-US" altLang="zh-CN" sz="1400" dirty="0" err="1"/>
              <a:t>int</a:t>
            </a:r>
            <a:r>
              <a:rPr lang="en-US" altLang="zh-CN" sz="1400" dirty="0"/>
              <a:t>  p1 , </a:t>
            </a:r>
            <a:r>
              <a:rPr lang="en-US" altLang="zh-CN" sz="1400" dirty="0" err="1"/>
              <a:t>int</a:t>
            </a:r>
            <a:r>
              <a:rPr lang="en-US" altLang="zh-CN" sz="1400" dirty="0"/>
              <a:t>  p2 ) { data1 = p1; data2 = p2; }</a:t>
            </a:r>
          </a:p>
          <a:p>
            <a:pPr algn="l">
              <a:lnSpc>
                <a:spcPct val="115000"/>
              </a:lnSpc>
              <a:buClr>
                <a:schemeClr val="accent2"/>
              </a:buClr>
              <a:buFont typeface="Wingdings" pitchFamily="2" charset="2"/>
              <a:buNone/>
            </a:pPr>
            <a:r>
              <a:rPr lang="en-US" altLang="zh-CN" sz="1400" dirty="0"/>
              <a:t>       </a:t>
            </a:r>
            <a:r>
              <a:rPr lang="en-US" altLang="zh-CN" sz="1400" dirty="0" err="1"/>
              <a:t>int</a:t>
            </a:r>
            <a:r>
              <a:rPr lang="en-US" altLang="zh-CN" sz="1400" dirty="0"/>
              <a:t>  inc1 () { return  ++ data1; }</a:t>
            </a:r>
          </a:p>
          <a:p>
            <a:pPr algn="l">
              <a:lnSpc>
                <a:spcPct val="115000"/>
              </a:lnSpc>
              <a:buClr>
                <a:schemeClr val="accent2"/>
              </a:buClr>
              <a:buFont typeface="Wingdings" pitchFamily="2" charset="2"/>
              <a:buNone/>
            </a:pPr>
            <a:r>
              <a:rPr lang="en-US" altLang="zh-CN" sz="1400" dirty="0"/>
              <a:t>       </a:t>
            </a:r>
            <a:r>
              <a:rPr lang="en-US" altLang="zh-CN" sz="1400" dirty="0" err="1"/>
              <a:t>int</a:t>
            </a:r>
            <a:r>
              <a:rPr lang="en-US" altLang="zh-CN" sz="1400" dirty="0"/>
              <a:t>  inc2 () { return  ++ data2 ; }</a:t>
            </a:r>
          </a:p>
          <a:p>
            <a:pPr algn="l">
              <a:lnSpc>
                <a:spcPct val="115000"/>
              </a:lnSpc>
              <a:buClr>
                <a:schemeClr val="accent2"/>
              </a:buClr>
              <a:buFont typeface="Wingdings" pitchFamily="2" charset="2"/>
              <a:buNone/>
            </a:pPr>
            <a:r>
              <a:rPr lang="en-US" altLang="zh-CN" sz="1400" dirty="0"/>
              <a:t>       void  display  ()  {</a:t>
            </a:r>
            <a:r>
              <a:rPr lang="en-US" altLang="zh-CN" sz="1400" dirty="0" err="1"/>
              <a:t>cout</a:t>
            </a:r>
            <a:r>
              <a:rPr lang="en-US" altLang="zh-CN" sz="1400" dirty="0"/>
              <a:t> &lt;&lt; "data1=" &lt;&lt; data1 &lt;&lt; " , data2=" &lt;&lt; data2 &lt;&lt; </a:t>
            </a:r>
            <a:r>
              <a:rPr lang="en-US" altLang="zh-CN" sz="1400" dirty="0" err="1"/>
              <a:t>endl</a:t>
            </a:r>
            <a:r>
              <a:rPr lang="en-US" altLang="zh-CN" sz="1400" dirty="0"/>
              <a:t> ; }</a:t>
            </a:r>
          </a:p>
          <a:p>
            <a:pPr algn="l">
              <a:lnSpc>
                <a:spcPct val="115000"/>
              </a:lnSpc>
              <a:buClr>
                <a:schemeClr val="accent2"/>
              </a:buClr>
              <a:buFont typeface="Wingdings" pitchFamily="2" charset="2"/>
              <a:buNone/>
            </a:pPr>
            <a:r>
              <a:rPr lang="en-US" altLang="zh-CN" sz="1400" dirty="0"/>
              <a:t>};</a:t>
            </a:r>
          </a:p>
          <a:p>
            <a:pPr algn="l">
              <a:lnSpc>
                <a:spcPct val="115000"/>
              </a:lnSpc>
              <a:buClr>
                <a:schemeClr val="accent2"/>
              </a:buClr>
              <a:buFont typeface="Wingdings" pitchFamily="2" charset="2"/>
              <a:buNone/>
            </a:pPr>
            <a:r>
              <a:rPr lang="en-US" altLang="zh-CN" sz="1400" b="1" dirty="0"/>
              <a:t>class  </a:t>
            </a:r>
            <a:r>
              <a:rPr lang="en-US" altLang="zh-CN" sz="1400" b="1" dirty="0" err="1"/>
              <a:t>derived_class</a:t>
            </a:r>
            <a:r>
              <a:rPr lang="en-US" altLang="zh-CN" sz="1400" b="1" dirty="0"/>
              <a:t> : private  </a:t>
            </a:r>
            <a:r>
              <a:rPr lang="en-US" altLang="zh-CN" sz="1400" b="1" dirty="0" err="1"/>
              <a:t>parent_class</a:t>
            </a:r>
            <a:endParaRPr lang="en-US" altLang="zh-CN" sz="1400" b="1" dirty="0"/>
          </a:p>
          <a:p>
            <a:pPr algn="l">
              <a:lnSpc>
                <a:spcPct val="115000"/>
              </a:lnSpc>
              <a:buClr>
                <a:schemeClr val="accent2"/>
              </a:buClr>
              <a:buFont typeface="Wingdings" pitchFamily="2" charset="2"/>
              <a:buNone/>
            </a:pPr>
            <a:r>
              <a:rPr lang="en-US" altLang="zh-CN" sz="1400" b="1" dirty="0"/>
              <a:t>{     </a:t>
            </a:r>
            <a:r>
              <a:rPr lang="en-US" altLang="zh-CN" sz="1400" b="1" dirty="0" err="1"/>
              <a:t>int</a:t>
            </a:r>
            <a:r>
              <a:rPr lang="en-US" altLang="zh-CN" sz="1400" b="1" dirty="0"/>
              <a:t>  data3 ;</a:t>
            </a:r>
          </a:p>
          <a:p>
            <a:pPr algn="l">
              <a:lnSpc>
                <a:spcPct val="115000"/>
              </a:lnSpc>
              <a:buClr>
                <a:schemeClr val="accent2"/>
              </a:buClr>
              <a:buFont typeface="Wingdings" pitchFamily="2" charset="2"/>
              <a:buNone/>
            </a:pPr>
            <a:r>
              <a:rPr lang="en-US" altLang="zh-CN" sz="1400" b="1" dirty="0"/>
              <a:t>       </a:t>
            </a:r>
            <a:r>
              <a:rPr lang="en-US" altLang="zh-CN" sz="1400" b="1" dirty="0" err="1"/>
              <a:t>parent_class</a:t>
            </a:r>
            <a:r>
              <a:rPr lang="en-US" altLang="zh-CN" sz="1400" b="1" dirty="0"/>
              <a:t>  data4 ;</a:t>
            </a:r>
          </a:p>
          <a:p>
            <a:pPr algn="l">
              <a:lnSpc>
                <a:spcPct val="115000"/>
              </a:lnSpc>
              <a:buClr>
                <a:schemeClr val="accent2"/>
              </a:buClr>
              <a:buFont typeface="Wingdings" pitchFamily="2" charset="2"/>
              <a:buNone/>
            </a:pPr>
            <a:r>
              <a:rPr lang="en-US" altLang="zh-CN" sz="1400" b="1" dirty="0"/>
              <a:t>   public:</a:t>
            </a:r>
          </a:p>
          <a:p>
            <a:pPr algn="l">
              <a:lnSpc>
                <a:spcPct val="115000"/>
              </a:lnSpc>
              <a:buClr>
                <a:schemeClr val="accent2"/>
              </a:buClr>
              <a:buFont typeface="Wingdings" pitchFamily="2" charset="2"/>
              <a:buNone/>
            </a:pPr>
            <a:r>
              <a:rPr lang="en-US" altLang="zh-CN" sz="1400" b="1" dirty="0"/>
              <a:t>       </a:t>
            </a:r>
            <a:r>
              <a:rPr lang="en-US" altLang="zh-CN" sz="1400" b="1" dirty="0" err="1"/>
              <a:t>derived_class</a:t>
            </a:r>
            <a:r>
              <a:rPr lang="en-US" altLang="zh-CN" sz="1400" b="1" dirty="0"/>
              <a:t> ( </a:t>
            </a:r>
            <a:r>
              <a:rPr lang="en-US" altLang="zh-CN" sz="1400" b="1" dirty="0" err="1"/>
              <a:t>int</a:t>
            </a:r>
            <a:r>
              <a:rPr lang="en-US" altLang="zh-CN" sz="1400" b="1" dirty="0"/>
              <a:t>  p1 , </a:t>
            </a:r>
            <a:r>
              <a:rPr lang="en-US" altLang="zh-CN" sz="1400" b="1" dirty="0" err="1"/>
              <a:t>int</a:t>
            </a:r>
            <a:r>
              <a:rPr lang="en-US" altLang="zh-CN" sz="1400" b="1" dirty="0"/>
              <a:t>  p2 , </a:t>
            </a:r>
            <a:r>
              <a:rPr lang="en-US" altLang="zh-CN" sz="1400" b="1" dirty="0" err="1"/>
              <a:t>int</a:t>
            </a:r>
            <a:r>
              <a:rPr lang="en-US" altLang="zh-CN" sz="1400" b="1" dirty="0"/>
              <a:t>  p3 , </a:t>
            </a:r>
            <a:r>
              <a:rPr lang="en-US" altLang="zh-CN" sz="1400" b="1" dirty="0" err="1"/>
              <a:t>int</a:t>
            </a:r>
            <a:r>
              <a:rPr lang="en-US" altLang="zh-CN" sz="1400" b="1" dirty="0"/>
              <a:t>  p4 , </a:t>
            </a:r>
            <a:r>
              <a:rPr lang="en-US" altLang="zh-CN" sz="1400" b="1" dirty="0" err="1"/>
              <a:t>int</a:t>
            </a:r>
            <a:r>
              <a:rPr lang="en-US" altLang="zh-CN" sz="1400" b="1" dirty="0"/>
              <a:t>  p5 ): </a:t>
            </a:r>
            <a:r>
              <a:rPr lang="en-US" altLang="zh-CN" sz="1400" b="1" dirty="0" err="1"/>
              <a:t>parent_class</a:t>
            </a:r>
            <a:r>
              <a:rPr lang="en-US" altLang="zh-CN" sz="1400" b="1" dirty="0"/>
              <a:t> ( p1 , p2 ) , data4 ( p3 , p4 )</a:t>
            </a:r>
          </a:p>
          <a:p>
            <a:pPr algn="l">
              <a:lnSpc>
                <a:spcPct val="115000"/>
              </a:lnSpc>
              <a:buClr>
                <a:schemeClr val="accent2"/>
              </a:buClr>
              <a:buFont typeface="Wingdings" pitchFamily="2" charset="2"/>
              <a:buNone/>
            </a:pPr>
            <a:r>
              <a:rPr lang="en-US" altLang="zh-CN" sz="1400" b="1" dirty="0"/>
              <a:t>           { data3 = p5 ; }</a:t>
            </a:r>
          </a:p>
          <a:p>
            <a:pPr algn="l">
              <a:lnSpc>
                <a:spcPct val="115000"/>
              </a:lnSpc>
              <a:buClr>
                <a:schemeClr val="accent2"/>
              </a:buClr>
              <a:buFont typeface="Wingdings" pitchFamily="2" charset="2"/>
              <a:buNone/>
            </a:pPr>
            <a:r>
              <a:rPr lang="en-US" altLang="zh-CN" sz="1400" b="1" dirty="0"/>
              <a:t>       </a:t>
            </a:r>
            <a:r>
              <a:rPr lang="en-US" altLang="zh-CN" sz="1400" b="1" dirty="0" err="1"/>
              <a:t>int</a:t>
            </a:r>
            <a:r>
              <a:rPr lang="en-US" altLang="zh-CN" sz="1400" b="1" dirty="0"/>
              <a:t>  inc1 ( ) { return  </a:t>
            </a:r>
            <a:r>
              <a:rPr lang="en-US" altLang="zh-CN" sz="1400" b="1" dirty="0" err="1"/>
              <a:t>parent_class</a:t>
            </a:r>
            <a:r>
              <a:rPr lang="en-US" altLang="zh-CN" sz="1400" b="1" dirty="0"/>
              <a:t> :: inc1 ( ) ; }</a:t>
            </a:r>
          </a:p>
          <a:p>
            <a:pPr algn="l">
              <a:lnSpc>
                <a:spcPct val="115000"/>
              </a:lnSpc>
              <a:buClr>
                <a:schemeClr val="accent2"/>
              </a:buClr>
              <a:buFont typeface="Wingdings" pitchFamily="2" charset="2"/>
              <a:buNone/>
            </a:pPr>
            <a:r>
              <a:rPr lang="en-US" altLang="zh-CN" sz="1400" b="1" dirty="0"/>
              <a:t>       </a:t>
            </a:r>
            <a:r>
              <a:rPr lang="en-US" altLang="zh-CN" sz="1400" b="1" dirty="0" err="1"/>
              <a:t>int</a:t>
            </a:r>
            <a:r>
              <a:rPr lang="en-US" altLang="zh-CN" sz="1400" b="1" dirty="0"/>
              <a:t>  inc3 ( ) { return  ++ data3 ; }</a:t>
            </a:r>
          </a:p>
          <a:p>
            <a:pPr algn="l">
              <a:lnSpc>
                <a:spcPct val="115000"/>
              </a:lnSpc>
              <a:buClr>
                <a:schemeClr val="accent2"/>
              </a:buClr>
              <a:buFont typeface="Wingdings" pitchFamily="2" charset="2"/>
              <a:buNone/>
            </a:pPr>
            <a:r>
              <a:rPr lang="en-US" altLang="zh-CN" sz="1400" b="1" dirty="0"/>
              <a:t>       void  display ( )</a:t>
            </a:r>
          </a:p>
          <a:p>
            <a:pPr algn="l">
              <a:lnSpc>
                <a:spcPct val="115000"/>
              </a:lnSpc>
              <a:buClr>
                <a:schemeClr val="accent2"/>
              </a:buClr>
              <a:buFont typeface="Wingdings" pitchFamily="2" charset="2"/>
              <a:buNone/>
            </a:pPr>
            <a:r>
              <a:rPr lang="en-US" altLang="zh-CN" sz="1400" b="1" dirty="0"/>
              <a:t>          { </a:t>
            </a:r>
            <a:r>
              <a:rPr lang="en-US" altLang="zh-CN" sz="1400" b="1" dirty="0" err="1"/>
              <a:t>parent_class</a:t>
            </a:r>
            <a:r>
              <a:rPr lang="en-US" altLang="zh-CN" sz="1400" b="1" dirty="0"/>
              <a:t> :: display ( ) ;   data4.display ( ) ;</a:t>
            </a:r>
          </a:p>
          <a:p>
            <a:pPr algn="l">
              <a:lnSpc>
                <a:spcPct val="115000"/>
              </a:lnSpc>
              <a:buClr>
                <a:schemeClr val="accent2"/>
              </a:buClr>
              <a:buFont typeface="Wingdings" pitchFamily="2" charset="2"/>
              <a:buNone/>
            </a:pPr>
            <a:r>
              <a:rPr lang="en-US" altLang="zh-CN" sz="1400" b="1" dirty="0"/>
              <a:t>             </a:t>
            </a:r>
            <a:r>
              <a:rPr lang="en-US" altLang="zh-CN" sz="1400" b="1" dirty="0" err="1"/>
              <a:t>cout</a:t>
            </a:r>
            <a:r>
              <a:rPr lang="en-US" altLang="zh-CN" sz="1400" b="1" dirty="0"/>
              <a:t> &lt;&lt; "data3=" &lt;&lt; data3 &lt;&lt; </a:t>
            </a:r>
            <a:r>
              <a:rPr lang="en-US" altLang="zh-CN" sz="1400" b="1" dirty="0" err="1"/>
              <a:t>endl</a:t>
            </a:r>
            <a:r>
              <a:rPr lang="en-US" altLang="zh-CN" sz="1400" b="1" dirty="0"/>
              <a:t> ;</a:t>
            </a:r>
          </a:p>
          <a:p>
            <a:pPr algn="l">
              <a:lnSpc>
                <a:spcPct val="115000"/>
              </a:lnSpc>
              <a:buClr>
                <a:schemeClr val="accent2"/>
              </a:buClr>
              <a:buFont typeface="Wingdings" pitchFamily="2" charset="2"/>
              <a:buNone/>
            </a:pPr>
            <a:r>
              <a:rPr lang="en-US" altLang="zh-CN" sz="1400" b="1" dirty="0"/>
              <a:t>          }</a:t>
            </a:r>
          </a:p>
          <a:p>
            <a:pPr algn="l">
              <a:lnSpc>
                <a:spcPct val="115000"/>
              </a:lnSpc>
              <a:buClr>
                <a:schemeClr val="accent2"/>
              </a:buClr>
              <a:buFont typeface="Wingdings" pitchFamily="2" charset="2"/>
              <a:buNone/>
            </a:pPr>
            <a:r>
              <a:rPr lang="en-US" altLang="zh-CN" sz="1400" b="1" dirty="0"/>
              <a:t>} ;</a:t>
            </a:r>
          </a:p>
          <a:p>
            <a:pPr algn="l">
              <a:lnSpc>
                <a:spcPct val="115000"/>
              </a:lnSpc>
              <a:buClr>
                <a:schemeClr val="accent2"/>
              </a:buClr>
              <a:buFont typeface="Wingdings" pitchFamily="2" charset="2"/>
              <a:buNone/>
            </a:pPr>
            <a:r>
              <a:rPr lang="en-US" altLang="zh-CN" sz="1400" dirty="0" err="1"/>
              <a:t>int</a:t>
            </a:r>
            <a:r>
              <a:rPr lang="en-US" altLang="zh-CN" sz="1400" dirty="0"/>
              <a:t> main ( )</a:t>
            </a:r>
          </a:p>
          <a:p>
            <a:pPr algn="l">
              <a:lnSpc>
                <a:spcPct val="115000"/>
              </a:lnSpc>
              <a:buClr>
                <a:schemeClr val="accent2"/>
              </a:buClr>
              <a:buFont typeface="Wingdings" pitchFamily="2" charset="2"/>
              <a:buNone/>
            </a:pPr>
            <a:r>
              <a:rPr lang="en-US" altLang="zh-CN" sz="1400" dirty="0"/>
              <a:t>{ </a:t>
            </a:r>
            <a:r>
              <a:rPr lang="en-US" altLang="zh-CN" sz="1400" dirty="0" err="1"/>
              <a:t>derived_class</a:t>
            </a:r>
            <a:r>
              <a:rPr lang="en-US" altLang="zh-CN" sz="1400" dirty="0"/>
              <a:t>  d1 ( 17 , 18 , 1 , 2 , -5 ) ;   d1 . inc1 ( ) ;     d1 . display ( ) ;  }</a:t>
            </a:r>
          </a:p>
        </p:txBody>
      </p:sp>
      <p:sp>
        <p:nvSpPr>
          <p:cNvPr id="590852" name="Rectangle 4"/>
          <p:cNvSpPr>
            <a:spLocks noChangeArrowheads="1"/>
          </p:cNvSpPr>
          <p:nvPr/>
        </p:nvSpPr>
        <p:spPr bwMode="auto">
          <a:xfrm>
            <a:off x="495300" y="1530350"/>
            <a:ext cx="8305800" cy="4314825"/>
          </a:xfrm>
          <a:prstGeom prst="rect">
            <a:avLst/>
          </a:prstGeom>
          <a:solidFill>
            <a:srgbClr val="FFD8B1"/>
          </a:solidFill>
          <a:ln w="9525">
            <a:noFill/>
            <a:miter lim="800000"/>
            <a:headEnd/>
            <a:tailEnd/>
          </a:ln>
          <a:effectLst>
            <a:prstShdw prst="shdw17" dist="71842" dir="2700000">
              <a:srgbClr val="FFD8B1">
                <a:gamma/>
                <a:shade val="60000"/>
                <a:invGamma/>
              </a:srgbClr>
            </a:prstShdw>
          </a:effectLst>
        </p:spPr>
        <p:txBody>
          <a:bodyPr>
            <a:spAutoFit/>
          </a:bodyPr>
          <a:lstStyle/>
          <a:p>
            <a:pPr algn="l">
              <a:lnSpc>
                <a:spcPct val="110000"/>
              </a:lnSpc>
              <a:buClr>
                <a:schemeClr val="accent2"/>
              </a:buClr>
              <a:buFont typeface="Wingdings" pitchFamily="2" charset="2"/>
              <a:buNone/>
            </a:pPr>
            <a:r>
              <a:rPr lang="en-US" altLang="zh-CN" sz="1800"/>
              <a:t>class  derived_class : private  parent_class</a:t>
            </a:r>
          </a:p>
          <a:p>
            <a:pPr algn="l">
              <a:lnSpc>
                <a:spcPct val="110000"/>
              </a:lnSpc>
              <a:buClr>
                <a:schemeClr val="accent2"/>
              </a:buClr>
              <a:buFont typeface="Wingdings" pitchFamily="2" charset="2"/>
              <a:buNone/>
            </a:pPr>
            <a:r>
              <a:rPr lang="en-US" altLang="zh-CN" sz="1800"/>
              <a:t>{     </a:t>
            </a:r>
            <a:r>
              <a:rPr lang="en-US" altLang="zh-CN" sz="1800" b="1">
                <a:solidFill>
                  <a:srgbClr val="0000FF"/>
                </a:solidFill>
              </a:rPr>
              <a:t>int  data3</a:t>
            </a:r>
            <a:r>
              <a:rPr lang="en-US" altLang="zh-CN" sz="1800"/>
              <a:t> ;</a:t>
            </a:r>
          </a:p>
          <a:p>
            <a:pPr algn="l">
              <a:lnSpc>
                <a:spcPct val="110000"/>
              </a:lnSpc>
              <a:buClr>
                <a:schemeClr val="accent2"/>
              </a:buClr>
              <a:buFont typeface="Wingdings" pitchFamily="2" charset="2"/>
              <a:buNone/>
            </a:pPr>
            <a:r>
              <a:rPr lang="en-US" altLang="zh-CN" sz="1800"/>
              <a:t>       parent_class  data4 ;</a:t>
            </a:r>
          </a:p>
          <a:p>
            <a:pPr algn="l">
              <a:lnSpc>
                <a:spcPct val="110000"/>
              </a:lnSpc>
              <a:buClr>
                <a:schemeClr val="accent2"/>
              </a:buClr>
              <a:buFont typeface="Wingdings" pitchFamily="2" charset="2"/>
              <a:buNone/>
            </a:pPr>
            <a:r>
              <a:rPr lang="en-US" altLang="zh-CN" sz="1800"/>
              <a:t>   public:</a:t>
            </a:r>
          </a:p>
          <a:p>
            <a:pPr algn="l">
              <a:lnSpc>
                <a:spcPct val="110000"/>
              </a:lnSpc>
              <a:buClr>
                <a:schemeClr val="accent2"/>
              </a:buClr>
              <a:buFont typeface="Wingdings" pitchFamily="2" charset="2"/>
              <a:buNone/>
            </a:pPr>
            <a:r>
              <a:rPr lang="en-US" altLang="zh-CN" sz="1800"/>
              <a:t>       derived_class (int  p1 , int  p2 , int  p3 , int  p4 , int  p5 )</a:t>
            </a:r>
          </a:p>
          <a:p>
            <a:pPr algn="l">
              <a:lnSpc>
                <a:spcPct val="110000"/>
              </a:lnSpc>
              <a:buClr>
                <a:schemeClr val="accent2"/>
              </a:buClr>
              <a:buFont typeface="Wingdings" pitchFamily="2" charset="2"/>
              <a:buNone/>
            </a:pPr>
            <a:r>
              <a:rPr lang="en-US" altLang="zh-CN" sz="1800"/>
              <a:t>	: parent_class ( p1 , p2 ) , data4 ( p3 , p4 )</a:t>
            </a:r>
          </a:p>
          <a:p>
            <a:pPr algn="l">
              <a:lnSpc>
                <a:spcPct val="110000"/>
              </a:lnSpc>
              <a:buClr>
                <a:schemeClr val="accent2"/>
              </a:buClr>
              <a:buFont typeface="Wingdings" pitchFamily="2" charset="2"/>
              <a:buNone/>
            </a:pPr>
            <a:r>
              <a:rPr lang="en-US" altLang="zh-CN" sz="1800"/>
              <a:t>          { data3 = p5 ; }</a:t>
            </a:r>
          </a:p>
          <a:p>
            <a:pPr algn="l">
              <a:lnSpc>
                <a:spcPct val="110000"/>
              </a:lnSpc>
              <a:buClr>
                <a:schemeClr val="accent2"/>
              </a:buClr>
              <a:buFont typeface="Wingdings" pitchFamily="2" charset="2"/>
              <a:buNone/>
            </a:pPr>
            <a:r>
              <a:rPr lang="en-US" altLang="zh-CN" sz="1800"/>
              <a:t>       int  inc1 ( ) { return  parent_class :: inc1 ( ) ; }</a:t>
            </a:r>
          </a:p>
          <a:p>
            <a:pPr algn="l">
              <a:lnSpc>
                <a:spcPct val="110000"/>
              </a:lnSpc>
              <a:buClr>
                <a:schemeClr val="accent2"/>
              </a:buClr>
              <a:buFont typeface="Wingdings" pitchFamily="2" charset="2"/>
              <a:buNone/>
            </a:pPr>
            <a:r>
              <a:rPr lang="en-US" altLang="zh-CN" sz="1800"/>
              <a:t>       int  inc3 ( ) { return  </a:t>
            </a:r>
            <a:r>
              <a:rPr lang="en-US" altLang="zh-CN" sz="1800" b="1">
                <a:solidFill>
                  <a:srgbClr val="0000FF"/>
                </a:solidFill>
              </a:rPr>
              <a:t>++ data3</a:t>
            </a:r>
            <a:r>
              <a:rPr lang="en-US" altLang="zh-CN" sz="1800"/>
              <a:t> ; }</a:t>
            </a:r>
          </a:p>
          <a:p>
            <a:pPr algn="l">
              <a:lnSpc>
                <a:spcPct val="110000"/>
              </a:lnSpc>
              <a:buClr>
                <a:schemeClr val="accent2"/>
              </a:buClr>
              <a:buFont typeface="Wingdings" pitchFamily="2" charset="2"/>
              <a:buNone/>
            </a:pPr>
            <a:r>
              <a:rPr lang="en-US" altLang="zh-CN" sz="1800"/>
              <a:t>       void  display ( )</a:t>
            </a:r>
          </a:p>
          <a:p>
            <a:pPr algn="l">
              <a:lnSpc>
                <a:spcPct val="110000"/>
              </a:lnSpc>
              <a:buClr>
                <a:schemeClr val="accent2"/>
              </a:buClr>
              <a:buFont typeface="Wingdings" pitchFamily="2" charset="2"/>
              <a:buNone/>
            </a:pPr>
            <a:r>
              <a:rPr lang="en-US" altLang="zh-CN" sz="1800"/>
              <a:t>          { parent_class :: display ( ) ;   data4.display ( ) ;</a:t>
            </a:r>
          </a:p>
          <a:p>
            <a:pPr algn="l">
              <a:lnSpc>
                <a:spcPct val="110000"/>
              </a:lnSpc>
              <a:buClr>
                <a:schemeClr val="accent2"/>
              </a:buClr>
              <a:buFont typeface="Wingdings" pitchFamily="2" charset="2"/>
              <a:buNone/>
            </a:pPr>
            <a:r>
              <a:rPr lang="en-US" altLang="zh-CN" sz="1800"/>
              <a:t>             cout &lt;&lt; "data3=" &lt;&lt; data3 &lt;&lt; endl ;</a:t>
            </a:r>
          </a:p>
          <a:p>
            <a:pPr algn="l">
              <a:lnSpc>
                <a:spcPct val="110000"/>
              </a:lnSpc>
              <a:buClr>
                <a:schemeClr val="accent2"/>
              </a:buClr>
              <a:buFont typeface="Wingdings" pitchFamily="2" charset="2"/>
              <a:buNone/>
            </a:pPr>
            <a:r>
              <a:rPr lang="en-US" altLang="zh-CN" sz="1800"/>
              <a:t>          }</a:t>
            </a:r>
          </a:p>
          <a:p>
            <a:pPr algn="l">
              <a:lnSpc>
                <a:spcPct val="110000"/>
              </a:lnSpc>
              <a:buClr>
                <a:schemeClr val="accent2"/>
              </a:buClr>
              <a:buFont typeface="Wingdings" pitchFamily="2" charset="2"/>
              <a:buNone/>
            </a:pPr>
            <a:r>
              <a:rPr lang="en-US" altLang="zh-CN" sz="1800"/>
              <a:t>} ;</a:t>
            </a:r>
          </a:p>
        </p:txBody>
      </p:sp>
      <p:sp>
        <p:nvSpPr>
          <p:cNvPr id="590853" name="AutoShape 5"/>
          <p:cNvSpPr>
            <a:spLocks/>
          </p:cNvSpPr>
          <p:nvPr/>
        </p:nvSpPr>
        <p:spPr bwMode="auto">
          <a:xfrm>
            <a:off x="5715000" y="1958975"/>
            <a:ext cx="2286000" cy="609600"/>
          </a:xfrm>
          <a:prstGeom prst="borderCallout2">
            <a:avLst>
              <a:gd name="adj1" fmla="val 18750"/>
              <a:gd name="adj2" fmla="val -3333"/>
              <a:gd name="adj3" fmla="val 18750"/>
              <a:gd name="adj4" fmla="val -23472"/>
              <a:gd name="adj5" fmla="val 326824"/>
              <a:gd name="adj6" fmla="val -88056"/>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派生类数据成员自增</a:t>
            </a:r>
          </a:p>
        </p:txBody>
      </p:sp>
      <p:sp>
        <p:nvSpPr>
          <p:cNvPr id="590854" name="Rectangle 6"/>
          <p:cNvSpPr>
            <a:spLocks noGrp="1" noChangeArrowheads="1"/>
          </p:cNvSpPr>
          <p:nvPr>
            <p:ph type="title" idx="4294967295"/>
          </p:nvPr>
        </p:nvSpPr>
        <p:spPr>
          <a:xfrm>
            <a:off x="838200" y="533400"/>
            <a:ext cx="7543800" cy="1143000"/>
          </a:xfrm>
          <a:prstGeom prst="rect">
            <a:avLst/>
          </a:prstGeom>
        </p:spPr>
        <p:txBody>
          <a:bodyPr/>
          <a:lstStyle/>
          <a:p>
            <a:r>
              <a:rPr lang="en-US" altLang="zh-CN" sz="100" dirty="0">
                <a:solidFill>
                  <a:schemeClr val="bg1"/>
                </a:solidFill>
                <a:latin typeface="宋体" pitchFamily="2" charset="-122"/>
              </a:rPr>
              <a:t>8.3  </a:t>
            </a:r>
            <a:r>
              <a:rPr lang="zh-CN" altLang="en-US" sz="100" dirty="0">
                <a:solidFill>
                  <a:schemeClr val="bg1"/>
                </a:solidFill>
                <a:latin typeface="宋体" pitchFamily="2" charset="-122"/>
              </a:rPr>
              <a:t>基类的初始化</a:t>
            </a:r>
            <a:endParaRPr lang="zh-CN" altLang="en-US" sz="100" dirty="0">
              <a:solidFill>
                <a:schemeClr val="bg1"/>
              </a:solidFill>
            </a:endParaRPr>
          </a:p>
        </p:txBody>
      </p:sp>
      <p:sp>
        <p:nvSpPr>
          <p:cNvPr id="590856" name="Rectangle 8"/>
          <p:cNvSpPr>
            <a:spLocks noChangeArrowheads="1"/>
          </p:cNvSpPr>
          <p:nvPr/>
        </p:nvSpPr>
        <p:spPr bwMode="auto">
          <a:xfrm>
            <a:off x="4482785" y="398463"/>
            <a:ext cx="4267515" cy="400110"/>
          </a:xfrm>
          <a:prstGeom prst="rect">
            <a:avLst/>
          </a:prstGeom>
          <a:noFill/>
          <a:ln w="9525">
            <a:noFill/>
            <a:miter lim="800000"/>
            <a:headEnd/>
            <a:tailEnd/>
          </a:ln>
          <a:effectLst/>
        </p:spPr>
        <p:txBody>
          <a:bodyPr wrap="none">
            <a:spAutoFit/>
          </a:bodyPr>
          <a:lstStyle/>
          <a:p>
            <a:pPr algn="r"/>
            <a:r>
              <a:rPr lang="zh-CN" altLang="en-US" sz="2000" b="1" i="1" dirty="0">
                <a:solidFill>
                  <a:schemeClr val="folHlink"/>
                </a:solidFill>
              </a:rPr>
              <a:t>例</a:t>
            </a:r>
            <a:r>
              <a:rPr lang="en-US" altLang="zh-CN" sz="2000" b="1" i="1" dirty="0">
                <a:solidFill>
                  <a:schemeClr val="folHlink"/>
                </a:solidFill>
              </a:rPr>
              <a:t>8-7  </a:t>
            </a:r>
            <a:r>
              <a:rPr lang="zh-CN" altLang="en-US" sz="2000" b="1" i="1" dirty="0">
                <a:solidFill>
                  <a:schemeClr val="folHlink"/>
                </a:solidFill>
              </a:rPr>
              <a:t>带参数构造函数调用顺序测试</a:t>
            </a:r>
          </a:p>
        </p:txBody>
      </p:sp>
      <p:grpSp>
        <p:nvGrpSpPr>
          <p:cNvPr id="590876" name="Group 28"/>
          <p:cNvGrpSpPr>
            <a:grpSpLocks/>
          </p:cNvGrpSpPr>
          <p:nvPr/>
        </p:nvGrpSpPr>
        <p:grpSpPr bwMode="auto">
          <a:xfrm>
            <a:off x="3235325" y="5334000"/>
            <a:ext cx="5832475" cy="1447800"/>
            <a:chOff x="2038" y="3408"/>
            <a:chExt cx="3674" cy="912"/>
          </a:xfrm>
        </p:grpSpPr>
        <p:sp>
          <p:nvSpPr>
            <p:cNvPr id="590877" name="Rectangle 29"/>
            <p:cNvSpPr>
              <a:spLocks noChangeArrowheads="1"/>
            </p:cNvSpPr>
            <p:nvPr/>
          </p:nvSpPr>
          <p:spPr bwMode="auto">
            <a:xfrm>
              <a:off x="2064" y="3408"/>
              <a:ext cx="3648" cy="912"/>
            </a:xfrm>
            <a:prstGeom prst="rect">
              <a:avLst/>
            </a:prstGeom>
            <a:solidFill>
              <a:srgbClr val="CCFF99"/>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rgbClr val="CCFF99"/>
              </a:extrusionClr>
            </a:sp3d>
          </p:spPr>
          <p:txBody>
            <a:bodyPr wrap="none" anchor="ctr">
              <a:flatTx/>
            </a:bodyPr>
            <a:lstStyle/>
            <a:p>
              <a:endParaRPr lang="zh-CN" altLang="en-US"/>
            </a:p>
          </p:txBody>
        </p:sp>
        <p:sp>
          <p:nvSpPr>
            <p:cNvPr id="590878" name="Rectangle 30"/>
            <p:cNvSpPr>
              <a:spLocks noChangeArrowheads="1"/>
            </p:cNvSpPr>
            <p:nvPr/>
          </p:nvSpPr>
          <p:spPr bwMode="auto">
            <a:xfrm>
              <a:off x="3080" y="3548"/>
              <a:ext cx="1056" cy="192"/>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r>
                <a:rPr lang="en-US" altLang="zh-CN" sz="1800" b="1"/>
                <a:t>data1	data2</a:t>
              </a:r>
            </a:p>
          </p:txBody>
        </p:sp>
        <p:sp>
          <p:nvSpPr>
            <p:cNvPr id="590879" name="Rectangle 31"/>
            <p:cNvSpPr>
              <a:spLocks noChangeArrowheads="1"/>
            </p:cNvSpPr>
            <p:nvPr/>
          </p:nvSpPr>
          <p:spPr bwMode="auto">
            <a:xfrm>
              <a:off x="4608" y="3836"/>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lnSpc>
                  <a:spcPct val="110000"/>
                </a:lnSpc>
              </a:pPr>
              <a:r>
                <a:rPr lang="en-US" altLang="zh-CN" sz="1800" b="1"/>
                <a:t>         data4	</a:t>
              </a:r>
            </a:p>
            <a:p>
              <a:pPr algn="l">
                <a:lnSpc>
                  <a:spcPct val="110000"/>
                </a:lnSpc>
              </a:pPr>
              <a:r>
                <a:rPr lang="en-US" altLang="zh-CN" sz="1800" b="1" i="1"/>
                <a:t>data1	data2</a:t>
              </a:r>
              <a:r>
                <a:rPr lang="en-US" altLang="zh-CN" sz="1800" b="1"/>
                <a:t>		</a:t>
              </a:r>
            </a:p>
          </p:txBody>
        </p:sp>
        <p:sp>
          <p:nvSpPr>
            <p:cNvPr id="590880" name="Line 32"/>
            <p:cNvSpPr>
              <a:spLocks noChangeShapeType="1"/>
            </p:cNvSpPr>
            <p:nvPr/>
          </p:nvSpPr>
          <p:spPr bwMode="auto">
            <a:xfrm>
              <a:off x="4608" y="4028"/>
              <a:ext cx="1056" cy="0"/>
            </a:xfrm>
            <a:prstGeom prst="line">
              <a:avLst/>
            </a:prstGeom>
            <a:noFill/>
            <a:ln w="9525">
              <a:solidFill>
                <a:schemeClr val="tx1"/>
              </a:solidFill>
              <a:round/>
              <a:headEnd/>
              <a:tailEnd/>
            </a:ln>
            <a:effectLst/>
          </p:spPr>
          <p:txBody>
            <a:bodyPr/>
            <a:lstStyle/>
            <a:p>
              <a:endParaRPr lang="zh-CN" altLang="en-US"/>
            </a:p>
          </p:txBody>
        </p:sp>
        <p:sp>
          <p:nvSpPr>
            <p:cNvPr id="590881" name="Rectangle 33"/>
            <p:cNvSpPr>
              <a:spLocks noChangeArrowheads="1"/>
            </p:cNvSpPr>
            <p:nvPr/>
          </p:nvSpPr>
          <p:spPr bwMode="auto">
            <a:xfrm>
              <a:off x="4128" y="3836"/>
              <a:ext cx="480" cy="384"/>
            </a:xfrm>
            <a:prstGeom prst="rect">
              <a:avLst/>
            </a:prstGeom>
            <a:gradFill rotWithShape="0">
              <a:gsLst>
                <a:gs pos="0">
                  <a:srgbClr val="FF9900"/>
                </a:gs>
                <a:gs pos="50000">
                  <a:srgbClr val="FFFFFF"/>
                </a:gs>
                <a:gs pos="100000">
                  <a:srgbClr val="FF9900"/>
                </a:gs>
              </a:gsLst>
              <a:lin ang="5400000" scaled="1"/>
            </a:gradFill>
            <a:ln w="9525">
              <a:solidFill>
                <a:schemeClr val="tx1"/>
              </a:solidFill>
              <a:miter lim="800000"/>
              <a:headEnd/>
              <a:tailEnd/>
            </a:ln>
            <a:effectLst/>
          </p:spPr>
          <p:txBody>
            <a:bodyPr wrap="none" anchor="ctr"/>
            <a:lstStyle/>
            <a:p>
              <a:r>
                <a:rPr lang="en-US" altLang="zh-CN" sz="1800" b="1">
                  <a:solidFill>
                    <a:srgbClr val="0000FF"/>
                  </a:solidFill>
                  <a:effectLst>
                    <a:outerShdw blurRad="38100" dist="38100" dir="2700000" algn="tl">
                      <a:srgbClr val="000000"/>
                    </a:outerShdw>
                  </a:effectLst>
                </a:rPr>
                <a:t>data3</a:t>
              </a:r>
            </a:p>
          </p:txBody>
        </p:sp>
        <p:sp>
          <p:nvSpPr>
            <p:cNvPr id="590882" name="Rectangle 34"/>
            <p:cNvSpPr>
              <a:spLocks noChangeArrowheads="1"/>
            </p:cNvSpPr>
            <p:nvPr/>
          </p:nvSpPr>
          <p:spPr bwMode="auto">
            <a:xfrm>
              <a:off x="2095" y="3502"/>
              <a:ext cx="905" cy="250"/>
            </a:xfrm>
            <a:prstGeom prst="rect">
              <a:avLst/>
            </a:prstGeom>
            <a:noFill/>
            <a:ln w="9525">
              <a:noFill/>
              <a:miter lim="800000"/>
              <a:headEnd/>
              <a:tailEnd/>
            </a:ln>
            <a:effectLst/>
          </p:spPr>
          <p:txBody>
            <a:bodyPr wrap="none">
              <a:spAutoFit/>
            </a:bodyPr>
            <a:lstStyle/>
            <a:p>
              <a:r>
                <a:rPr lang="en-US" altLang="zh-CN" sz="2000"/>
                <a:t>parent_class</a:t>
              </a:r>
            </a:p>
          </p:txBody>
        </p:sp>
        <p:sp>
          <p:nvSpPr>
            <p:cNvPr id="590883" name="Rectangle 35"/>
            <p:cNvSpPr>
              <a:spLocks noChangeArrowheads="1"/>
            </p:cNvSpPr>
            <p:nvPr/>
          </p:nvSpPr>
          <p:spPr bwMode="auto">
            <a:xfrm>
              <a:off x="2038" y="3888"/>
              <a:ext cx="985" cy="250"/>
            </a:xfrm>
            <a:prstGeom prst="rect">
              <a:avLst/>
            </a:prstGeom>
            <a:noFill/>
            <a:ln w="9525">
              <a:noFill/>
              <a:miter lim="800000"/>
              <a:headEnd/>
              <a:tailEnd/>
            </a:ln>
            <a:effectLst/>
          </p:spPr>
          <p:txBody>
            <a:bodyPr wrap="none">
              <a:spAutoFit/>
            </a:bodyPr>
            <a:lstStyle/>
            <a:p>
              <a:r>
                <a:rPr lang="en-US" altLang="zh-CN" sz="2000"/>
                <a:t>derived_class</a:t>
              </a:r>
            </a:p>
          </p:txBody>
        </p:sp>
        <p:sp>
          <p:nvSpPr>
            <p:cNvPr id="590884" name="Rectangle 36"/>
            <p:cNvSpPr>
              <a:spLocks noChangeArrowheads="1"/>
            </p:cNvSpPr>
            <p:nvPr/>
          </p:nvSpPr>
          <p:spPr bwMode="auto">
            <a:xfrm>
              <a:off x="3072" y="3840"/>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prstDash val="dash"/>
              <a:miter lim="800000"/>
              <a:headEnd/>
              <a:tailEnd/>
            </a:ln>
            <a:effectLst/>
          </p:spPr>
          <p:txBody>
            <a:bodyPr wrap="none" anchor="ctr"/>
            <a:lstStyle/>
            <a:p>
              <a:pPr algn="l"/>
              <a:r>
                <a:rPr lang="en-US" altLang="zh-CN" sz="1800" b="1"/>
                <a:t>data1	data2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90853"/>
                                        </p:tgtEl>
                                        <p:attrNameLst>
                                          <p:attrName>style.visibility</p:attrName>
                                        </p:attrNameLst>
                                      </p:cBhvr>
                                      <p:to>
                                        <p:strVal val="visible"/>
                                      </p:to>
                                    </p:set>
                                    <p:animEffect transition="in" filter="barn(outHorizontal)">
                                      <p:cBhvr>
                                        <p:cTn id="7" dur="500"/>
                                        <p:tgtEl>
                                          <p:spTgt spid="590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853" grpId="0" animBg="1"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Text Box 2"/>
          <p:cNvSpPr txBox="1">
            <a:spLocks noChangeArrowheads="1"/>
          </p:cNvSpPr>
          <p:nvPr/>
        </p:nvSpPr>
        <p:spPr bwMode="auto">
          <a:xfrm>
            <a:off x="609600" y="152400"/>
            <a:ext cx="8001000" cy="6286336"/>
          </a:xfrm>
          <a:prstGeom prst="rect">
            <a:avLst/>
          </a:prstGeom>
          <a:noFill/>
          <a:ln w="9525">
            <a:noFill/>
            <a:miter lim="800000"/>
            <a:headEnd/>
            <a:tailEnd/>
          </a:ln>
          <a:effectLst/>
        </p:spPr>
        <p:txBody>
          <a:bodyPr>
            <a:spAutoFit/>
          </a:bodyPr>
          <a:lstStyle/>
          <a:p>
            <a:pPr algn="l">
              <a:lnSpc>
                <a:spcPct val="115000"/>
              </a:lnSpc>
              <a:buClr>
                <a:schemeClr val="accent2"/>
              </a:buClr>
              <a:buFont typeface="Wingdings" pitchFamily="2" charset="2"/>
              <a:buNone/>
            </a:pPr>
            <a:r>
              <a:rPr lang="en-US" altLang="zh-CN" sz="1400" dirty="0"/>
              <a:t>#include&lt;</a:t>
            </a:r>
            <a:r>
              <a:rPr lang="en-US" altLang="zh-CN" sz="1400" dirty="0" err="1"/>
              <a:t>iostream</a:t>
            </a:r>
            <a:r>
              <a:rPr lang="en-US" altLang="zh-CN" sz="1400" dirty="0"/>
              <a:t>&gt;</a:t>
            </a:r>
          </a:p>
          <a:p>
            <a:pPr algn="l">
              <a:lnSpc>
                <a:spcPct val="115000"/>
              </a:lnSpc>
              <a:buClr>
                <a:schemeClr val="accent2"/>
              </a:buClr>
              <a:buFont typeface="Wingdings" pitchFamily="2" charset="2"/>
              <a:buNone/>
            </a:pPr>
            <a:r>
              <a:rPr lang="en-US" altLang="zh-CN" sz="1400" dirty="0"/>
              <a:t>using namespace </a:t>
            </a:r>
            <a:r>
              <a:rPr lang="en-US" altLang="zh-CN" sz="1400" dirty="0" err="1"/>
              <a:t>std</a:t>
            </a:r>
            <a:r>
              <a:rPr lang="en-US" altLang="zh-CN" sz="1400" dirty="0"/>
              <a:t> ;</a:t>
            </a:r>
          </a:p>
          <a:p>
            <a:pPr algn="l">
              <a:lnSpc>
                <a:spcPct val="115000"/>
              </a:lnSpc>
              <a:buClr>
                <a:schemeClr val="accent2"/>
              </a:buClr>
              <a:buFont typeface="Wingdings" pitchFamily="2" charset="2"/>
              <a:buNone/>
            </a:pPr>
            <a:r>
              <a:rPr lang="en-US" altLang="zh-CN" sz="1400" dirty="0"/>
              <a:t>class  </a:t>
            </a:r>
            <a:r>
              <a:rPr lang="en-US" altLang="zh-CN" sz="1400" dirty="0" err="1"/>
              <a:t>parent_class</a:t>
            </a:r>
            <a:endParaRPr lang="en-US" altLang="zh-CN" sz="1400" dirty="0"/>
          </a:p>
          <a:p>
            <a:pPr algn="l">
              <a:lnSpc>
                <a:spcPct val="115000"/>
              </a:lnSpc>
              <a:buClr>
                <a:schemeClr val="accent2"/>
              </a:buClr>
              <a:buFont typeface="Wingdings" pitchFamily="2" charset="2"/>
              <a:buNone/>
            </a:pPr>
            <a:r>
              <a:rPr lang="en-US" altLang="zh-CN" sz="1400" dirty="0"/>
              <a:t>{     </a:t>
            </a:r>
            <a:r>
              <a:rPr lang="en-US" altLang="zh-CN" sz="1400" dirty="0" err="1"/>
              <a:t>int</a:t>
            </a:r>
            <a:r>
              <a:rPr lang="en-US" altLang="zh-CN" sz="1400" dirty="0"/>
              <a:t>  data1 , data2 ;</a:t>
            </a:r>
          </a:p>
          <a:p>
            <a:pPr algn="l">
              <a:lnSpc>
                <a:spcPct val="115000"/>
              </a:lnSpc>
              <a:buClr>
                <a:schemeClr val="accent2"/>
              </a:buClr>
              <a:buFont typeface="Wingdings" pitchFamily="2" charset="2"/>
              <a:buNone/>
            </a:pPr>
            <a:r>
              <a:rPr lang="en-US" altLang="zh-CN" sz="1400" dirty="0"/>
              <a:t>   public :</a:t>
            </a:r>
          </a:p>
          <a:p>
            <a:pPr algn="l">
              <a:lnSpc>
                <a:spcPct val="115000"/>
              </a:lnSpc>
              <a:buClr>
                <a:schemeClr val="accent2"/>
              </a:buClr>
              <a:buFont typeface="Wingdings" pitchFamily="2" charset="2"/>
              <a:buNone/>
            </a:pPr>
            <a:r>
              <a:rPr lang="en-US" altLang="zh-CN" sz="1400" dirty="0"/>
              <a:t>       </a:t>
            </a:r>
            <a:r>
              <a:rPr lang="en-US" altLang="zh-CN" sz="1400" dirty="0" err="1"/>
              <a:t>parent_class</a:t>
            </a:r>
            <a:r>
              <a:rPr lang="en-US" altLang="zh-CN" sz="1400" dirty="0"/>
              <a:t> ( </a:t>
            </a:r>
            <a:r>
              <a:rPr lang="en-US" altLang="zh-CN" sz="1400" dirty="0" err="1"/>
              <a:t>int</a:t>
            </a:r>
            <a:r>
              <a:rPr lang="en-US" altLang="zh-CN" sz="1400" dirty="0"/>
              <a:t>  p1 , </a:t>
            </a:r>
            <a:r>
              <a:rPr lang="en-US" altLang="zh-CN" sz="1400" dirty="0" err="1"/>
              <a:t>int</a:t>
            </a:r>
            <a:r>
              <a:rPr lang="en-US" altLang="zh-CN" sz="1400" dirty="0"/>
              <a:t>  p2 ) { data1 = p1; data2 = p2; }</a:t>
            </a:r>
          </a:p>
          <a:p>
            <a:pPr algn="l">
              <a:lnSpc>
                <a:spcPct val="115000"/>
              </a:lnSpc>
              <a:buClr>
                <a:schemeClr val="accent2"/>
              </a:buClr>
              <a:buFont typeface="Wingdings" pitchFamily="2" charset="2"/>
              <a:buNone/>
            </a:pPr>
            <a:r>
              <a:rPr lang="en-US" altLang="zh-CN" sz="1400" dirty="0"/>
              <a:t>       </a:t>
            </a:r>
            <a:r>
              <a:rPr lang="en-US" altLang="zh-CN" sz="1400" dirty="0" err="1"/>
              <a:t>int</a:t>
            </a:r>
            <a:r>
              <a:rPr lang="en-US" altLang="zh-CN" sz="1400" dirty="0"/>
              <a:t>  inc1 () { return  ++ data1; }</a:t>
            </a:r>
          </a:p>
          <a:p>
            <a:pPr algn="l">
              <a:lnSpc>
                <a:spcPct val="115000"/>
              </a:lnSpc>
              <a:buClr>
                <a:schemeClr val="accent2"/>
              </a:buClr>
              <a:buFont typeface="Wingdings" pitchFamily="2" charset="2"/>
              <a:buNone/>
            </a:pPr>
            <a:r>
              <a:rPr lang="en-US" altLang="zh-CN" sz="1400" dirty="0"/>
              <a:t>       </a:t>
            </a:r>
            <a:r>
              <a:rPr lang="en-US" altLang="zh-CN" sz="1400" dirty="0" err="1"/>
              <a:t>int</a:t>
            </a:r>
            <a:r>
              <a:rPr lang="en-US" altLang="zh-CN" sz="1400" dirty="0"/>
              <a:t>  inc2 () { return  ++ data2 ; }</a:t>
            </a:r>
          </a:p>
          <a:p>
            <a:pPr algn="l">
              <a:lnSpc>
                <a:spcPct val="115000"/>
              </a:lnSpc>
              <a:buClr>
                <a:schemeClr val="accent2"/>
              </a:buClr>
              <a:buFont typeface="Wingdings" pitchFamily="2" charset="2"/>
              <a:buNone/>
            </a:pPr>
            <a:r>
              <a:rPr lang="en-US" altLang="zh-CN" sz="1400" dirty="0"/>
              <a:t>       void  display  ()  {</a:t>
            </a:r>
            <a:r>
              <a:rPr lang="en-US" altLang="zh-CN" sz="1400" dirty="0" err="1"/>
              <a:t>cout</a:t>
            </a:r>
            <a:r>
              <a:rPr lang="en-US" altLang="zh-CN" sz="1400" dirty="0"/>
              <a:t> &lt;&lt; "data1=" &lt;&lt; data1 &lt;&lt; " , data2=" &lt;&lt; data2 &lt;&lt; </a:t>
            </a:r>
            <a:r>
              <a:rPr lang="en-US" altLang="zh-CN" sz="1400" dirty="0" err="1"/>
              <a:t>endl</a:t>
            </a:r>
            <a:r>
              <a:rPr lang="en-US" altLang="zh-CN" sz="1400" dirty="0"/>
              <a:t> ; }</a:t>
            </a:r>
          </a:p>
          <a:p>
            <a:pPr algn="l">
              <a:lnSpc>
                <a:spcPct val="115000"/>
              </a:lnSpc>
              <a:buClr>
                <a:schemeClr val="accent2"/>
              </a:buClr>
              <a:buFont typeface="Wingdings" pitchFamily="2" charset="2"/>
              <a:buNone/>
            </a:pPr>
            <a:r>
              <a:rPr lang="en-US" altLang="zh-CN" sz="1400" dirty="0"/>
              <a:t>};</a:t>
            </a:r>
          </a:p>
          <a:p>
            <a:pPr algn="l">
              <a:lnSpc>
                <a:spcPct val="115000"/>
              </a:lnSpc>
              <a:buClr>
                <a:schemeClr val="accent2"/>
              </a:buClr>
              <a:buFont typeface="Wingdings" pitchFamily="2" charset="2"/>
              <a:buNone/>
            </a:pPr>
            <a:r>
              <a:rPr lang="en-US" altLang="zh-CN" sz="1400" b="1" dirty="0"/>
              <a:t>class  </a:t>
            </a:r>
            <a:r>
              <a:rPr lang="en-US" altLang="zh-CN" sz="1400" b="1" dirty="0" err="1"/>
              <a:t>derived_class</a:t>
            </a:r>
            <a:r>
              <a:rPr lang="en-US" altLang="zh-CN" sz="1400" b="1" dirty="0"/>
              <a:t> : private  </a:t>
            </a:r>
            <a:r>
              <a:rPr lang="en-US" altLang="zh-CN" sz="1400" b="1" dirty="0" err="1"/>
              <a:t>parent_class</a:t>
            </a:r>
            <a:endParaRPr lang="en-US" altLang="zh-CN" sz="1400" b="1" dirty="0"/>
          </a:p>
          <a:p>
            <a:pPr algn="l">
              <a:lnSpc>
                <a:spcPct val="115000"/>
              </a:lnSpc>
              <a:buClr>
                <a:schemeClr val="accent2"/>
              </a:buClr>
              <a:buFont typeface="Wingdings" pitchFamily="2" charset="2"/>
              <a:buNone/>
            </a:pPr>
            <a:r>
              <a:rPr lang="en-US" altLang="zh-CN" sz="1400" b="1" dirty="0"/>
              <a:t>{     </a:t>
            </a:r>
            <a:r>
              <a:rPr lang="en-US" altLang="zh-CN" sz="1400" b="1" dirty="0" err="1"/>
              <a:t>int</a:t>
            </a:r>
            <a:r>
              <a:rPr lang="en-US" altLang="zh-CN" sz="1400" b="1" dirty="0"/>
              <a:t>  data3 ;</a:t>
            </a:r>
          </a:p>
          <a:p>
            <a:pPr algn="l">
              <a:lnSpc>
                <a:spcPct val="115000"/>
              </a:lnSpc>
              <a:buClr>
                <a:schemeClr val="accent2"/>
              </a:buClr>
              <a:buFont typeface="Wingdings" pitchFamily="2" charset="2"/>
              <a:buNone/>
            </a:pPr>
            <a:r>
              <a:rPr lang="en-US" altLang="zh-CN" sz="1400" b="1" dirty="0"/>
              <a:t>       </a:t>
            </a:r>
            <a:r>
              <a:rPr lang="en-US" altLang="zh-CN" sz="1400" b="1" dirty="0" err="1"/>
              <a:t>parent_class</a:t>
            </a:r>
            <a:r>
              <a:rPr lang="en-US" altLang="zh-CN" sz="1400" b="1" dirty="0"/>
              <a:t>  data4 ;</a:t>
            </a:r>
          </a:p>
          <a:p>
            <a:pPr algn="l">
              <a:lnSpc>
                <a:spcPct val="115000"/>
              </a:lnSpc>
              <a:buClr>
                <a:schemeClr val="accent2"/>
              </a:buClr>
              <a:buFont typeface="Wingdings" pitchFamily="2" charset="2"/>
              <a:buNone/>
            </a:pPr>
            <a:r>
              <a:rPr lang="en-US" altLang="zh-CN" sz="1400" b="1" dirty="0"/>
              <a:t>   public:</a:t>
            </a:r>
          </a:p>
          <a:p>
            <a:pPr algn="l">
              <a:lnSpc>
                <a:spcPct val="115000"/>
              </a:lnSpc>
              <a:buClr>
                <a:schemeClr val="accent2"/>
              </a:buClr>
              <a:buFont typeface="Wingdings" pitchFamily="2" charset="2"/>
              <a:buNone/>
            </a:pPr>
            <a:r>
              <a:rPr lang="en-US" altLang="zh-CN" sz="1400" b="1" dirty="0"/>
              <a:t>       </a:t>
            </a:r>
            <a:r>
              <a:rPr lang="en-US" altLang="zh-CN" sz="1400" b="1" dirty="0" err="1"/>
              <a:t>derived_class</a:t>
            </a:r>
            <a:r>
              <a:rPr lang="en-US" altLang="zh-CN" sz="1400" b="1" dirty="0"/>
              <a:t> ( </a:t>
            </a:r>
            <a:r>
              <a:rPr lang="en-US" altLang="zh-CN" sz="1400" b="1" dirty="0" err="1"/>
              <a:t>int</a:t>
            </a:r>
            <a:r>
              <a:rPr lang="en-US" altLang="zh-CN" sz="1400" b="1" dirty="0"/>
              <a:t>  p1 , </a:t>
            </a:r>
            <a:r>
              <a:rPr lang="en-US" altLang="zh-CN" sz="1400" b="1" dirty="0" err="1"/>
              <a:t>int</a:t>
            </a:r>
            <a:r>
              <a:rPr lang="en-US" altLang="zh-CN" sz="1400" b="1" dirty="0"/>
              <a:t>  p2 , </a:t>
            </a:r>
            <a:r>
              <a:rPr lang="en-US" altLang="zh-CN" sz="1400" b="1" dirty="0" err="1"/>
              <a:t>int</a:t>
            </a:r>
            <a:r>
              <a:rPr lang="en-US" altLang="zh-CN" sz="1400" b="1" dirty="0"/>
              <a:t>  p3 , </a:t>
            </a:r>
            <a:r>
              <a:rPr lang="en-US" altLang="zh-CN" sz="1400" b="1" dirty="0" err="1"/>
              <a:t>int</a:t>
            </a:r>
            <a:r>
              <a:rPr lang="en-US" altLang="zh-CN" sz="1400" b="1" dirty="0"/>
              <a:t>  p4 , </a:t>
            </a:r>
            <a:r>
              <a:rPr lang="en-US" altLang="zh-CN" sz="1400" b="1" dirty="0" err="1"/>
              <a:t>int</a:t>
            </a:r>
            <a:r>
              <a:rPr lang="en-US" altLang="zh-CN" sz="1400" b="1" dirty="0"/>
              <a:t>  p5 ): </a:t>
            </a:r>
            <a:r>
              <a:rPr lang="en-US" altLang="zh-CN" sz="1400" b="1" dirty="0" err="1"/>
              <a:t>parent_class</a:t>
            </a:r>
            <a:r>
              <a:rPr lang="en-US" altLang="zh-CN" sz="1400" b="1" dirty="0"/>
              <a:t> ( p1 , p2 ) , data4 ( p3 , p4 )</a:t>
            </a:r>
          </a:p>
          <a:p>
            <a:pPr algn="l">
              <a:lnSpc>
                <a:spcPct val="115000"/>
              </a:lnSpc>
              <a:buClr>
                <a:schemeClr val="accent2"/>
              </a:buClr>
              <a:buFont typeface="Wingdings" pitchFamily="2" charset="2"/>
              <a:buNone/>
            </a:pPr>
            <a:r>
              <a:rPr lang="en-US" altLang="zh-CN" sz="1400" b="1" dirty="0"/>
              <a:t>           { data3 = p5 ; }</a:t>
            </a:r>
          </a:p>
          <a:p>
            <a:pPr algn="l">
              <a:lnSpc>
                <a:spcPct val="115000"/>
              </a:lnSpc>
              <a:buClr>
                <a:schemeClr val="accent2"/>
              </a:buClr>
              <a:buFont typeface="Wingdings" pitchFamily="2" charset="2"/>
              <a:buNone/>
            </a:pPr>
            <a:r>
              <a:rPr lang="en-US" altLang="zh-CN" sz="1400" b="1" dirty="0"/>
              <a:t>       </a:t>
            </a:r>
            <a:r>
              <a:rPr lang="en-US" altLang="zh-CN" sz="1400" b="1" dirty="0" err="1"/>
              <a:t>int</a:t>
            </a:r>
            <a:r>
              <a:rPr lang="en-US" altLang="zh-CN" sz="1400" b="1" dirty="0"/>
              <a:t>  inc1 ( ) { return  </a:t>
            </a:r>
            <a:r>
              <a:rPr lang="en-US" altLang="zh-CN" sz="1400" b="1" dirty="0" err="1"/>
              <a:t>parent_class</a:t>
            </a:r>
            <a:r>
              <a:rPr lang="en-US" altLang="zh-CN" sz="1400" b="1" dirty="0"/>
              <a:t> :: inc1 ( ) ; }</a:t>
            </a:r>
          </a:p>
          <a:p>
            <a:pPr algn="l">
              <a:lnSpc>
                <a:spcPct val="115000"/>
              </a:lnSpc>
              <a:buClr>
                <a:schemeClr val="accent2"/>
              </a:buClr>
              <a:buFont typeface="Wingdings" pitchFamily="2" charset="2"/>
              <a:buNone/>
            </a:pPr>
            <a:r>
              <a:rPr lang="en-US" altLang="zh-CN" sz="1400" b="1" dirty="0"/>
              <a:t>       </a:t>
            </a:r>
            <a:r>
              <a:rPr lang="en-US" altLang="zh-CN" sz="1400" b="1" dirty="0" err="1"/>
              <a:t>int</a:t>
            </a:r>
            <a:r>
              <a:rPr lang="en-US" altLang="zh-CN" sz="1400" b="1" dirty="0"/>
              <a:t>  inc3 ( ) { return  ++ data3 ; }</a:t>
            </a:r>
          </a:p>
          <a:p>
            <a:pPr algn="l">
              <a:lnSpc>
                <a:spcPct val="115000"/>
              </a:lnSpc>
              <a:buClr>
                <a:schemeClr val="accent2"/>
              </a:buClr>
              <a:buFont typeface="Wingdings" pitchFamily="2" charset="2"/>
              <a:buNone/>
            </a:pPr>
            <a:r>
              <a:rPr lang="en-US" altLang="zh-CN" sz="1400" b="1" dirty="0"/>
              <a:t>       void  display ( )</a:t>
            </a:r>
          </a:p>
          <a:p>
            <a:pPr algn="l">
              <a:lnSpc>
                <a:spcPct val="115000"/>
              </a:lnSpc>
              <a:buClr>
                <a:schemeClr val="accent2"/>
              </a:buClr>
              <a:buFont typeface="Wingdings" pitchFamily="2" charset="2"/>
              <a:buNone/>
            </a:pPr>
            <a:r>
              <a:rPr lang="en-US" altLang="zh-CN" sz="1400" b="1" dirty="0"/>
              <a:t>          { </a:t>
            </a:r>
            <a:r>
              <a:rPr lang="en-US" altLang="zh-CN" sz="1400" b="1" dirty="0" err="1"/>
              <a:t>parent_class</a:t>
            </a:r>
            <a:r>
              <a:rPr lang="en-US" altLang="zh-CN" sz="1400" b="1" dirty="0"/>
              <a:t> :: display ( ) ;   data4.display ( ) ;</a:t>
            </a:r>
          </a:p>
          <a:p>
            <a:pPr algn="l">
              <a:lnSpc>
                <a:spcPct val="115000"/>
              </a:lnSpc>
              <a:buClr>
                <a:schemeClr val="accent2"/>
              </a:buClr>
              <a:buFont typeface="Wingdings" pitchFamily="2" charset="2"/>
              <a:buNone/>
            </a:pPr>
            <a:r>
              <a:rPr lang="en-US" altLang="zh-CN" sz="1400" b="1" dirty="0"/>
              <a:t>             </a:t>
            </a:r>
            <a:r>
              <a:rPr lang="en-US" altLang="zh-CN" sz="1400" b="1" dirty="0" err="1"/>
              <a:t>cout</a:t>
            </a:r>
            <a:r>
              <a:rPr lang="en-US" altLang="zh-CN" sz="1400" b="1" dirty="0"/>
              <a:t> &lt;&lt; "data3=" &lt;&lt; data3 &lt;&lt; </a:t>
            </a:r>
            <a:r>
              <a:rPr lang="en-US" altLang="zh-CN" sz="1400" b="1" dirty="0" err="1"/>
              <a:t>endl</a:t>
            </a:r>
            <a:r>
              <a:rPr lang="en-US" altLang="zh-CN" sz="1400" b="1" dirty="0"/>
              <a:t> ;</a:t>
            </a:r>
          </a:p>
          <a:p>
            <a:pPr algn="l">
              <a:lnSpc>
                <a:spcPct val="115000"/>
              </a:lnSpc>
              <a:buClr>
                <a:schemeClr val="accent2"/>
              </a:buClr>
              <a:buFont typeface="Wingdings" pitchFamily="2" charset="2"/>
              <a:buNone/>
            </a:pPr>
            <a:r>
              <a:rPr lang="en-US" altLang="zh-CN" sz="1400" b="1" dirty="0"/>
              <a:t>          }</a:t>
            </a:r>
          </a:p>
          <a:p>
            <a:pPr algn="l">
              <a:lnSpc>
                <a:spcPct val="115000"/>
              </a:lnSpc>
              <a:buClr>
                <a:schemeClr val="accent2"/>
              </a:buClr>
              <a:buFont typeface="Wingdings" pitchFamily="2" charset="2"/>
              <a:buNone/>
            </a:pPr>
            <a:r>
              <a:rPr lang="en-US" altLang="zh-CN" sz="1400" b="1" dirty="0"/>
              <a:t>} ;</a:t>
            </a:r>
          </a:p>
          <a:p>
            <a:pPr algn="l">
              <a:lnSpc>
                <a:spcPct val="115000"/>
              </a:lnSpc>
              <a:buClr>
                <a:schemeClr val="accent2"/>
              </a:buClr>
              <a:buFont typeface="Wingdings" pitchFamily="2" charset="2"/>
              <a:buNone/>
            </a:pPr>
            <a:r>
              <a:rPr lang="en-US" altLang="zh-CN" sz="1400" dirty="0" err="1"/>
              <a:t>int</a:t>
            </a:r>
            <a:r>
              <a:rPr lang="en-US" altLang="zh-CN" sz="1400" dirty="0"/>
              <a:t> main ( )</a:t>
            </a:r>
          </a:p>
          <a:p>
            <a:pPr algn="l">
              <a:lnSpc>
                <a:spcPct val="115000"/>
              </a:lnSpc>
              <a:buClr>
                <a:schemeClr val="accent2"/>
              </a:buClr>
              <a:buFont typeface="Wingdings" pitchFamily="2" charset="2"/>
              <a:buNone/>
            </a:pPr>
            <a:r>
              <a:rPr lang="en-US" altLang="zh-CN" sz="1400" dirty="0"/>
              <a:t>{ </a:t>
            </a:r>
            <a:r>
              <a:rPr lang="en-US" altLang="zh-CN" sz="1400" dirty="0" err="1"/>
              <a:t>derived_class</a:t>
            </a:r>
            <a:r>
              <a:rPr lang="en-US" altLang="zh-CN" sz="1400" dirty="0"/>
              <a:t>  d1 ( 17 , 18 , 1 , 2 , -5 ) ;   d1 . inc1 ( ) ;     d1 . display ( ) ;  }</a:t>
            </a:r>
          </a:p>
        </p:txBody>
      </p:sp>
      <p:sp>
        <p:nvSpPr>
          <p:cNvPr id="591876" name="Rectangle 4"/>
          <p:cNvSpPr>
            <a:spLocks noChangeArrowheads="1"/>
          </p:cNvSpPr>
          <p:nvPr/>
        </p:nvSpPr>
        <p:spPr bwMode="auto">
          <a:xfrm>
            <a:off x="495300" y="1530350"/>
            <a:ext cx="8305800" cy="4314825"/>
          </a:xfrm>
          <a:prstGeom prst="rect">
            <a:avLst/>
          </a:prstGeom>
          <a:solidFill>
            <a:srgbClr val="FFD8B1"/>
          </a:solidFill>
          <a:ln w="9525">
            <a:noFill/>
            <a:miter lim="800000"/>
            <a:headEnd/>
            <a:tailEnd/>
          </a:ln>
          <a:effectLst>
            <a:prstShdw prst="shdw17" dist="71842" dir="2700000">
              <a:srgbClr val="FFD8B1">
                <a:gamma/>
                <a:shade val="60000"/>
                <a:invGamma/>
              </a:srgbClr>
            </a:prstShdw>
          </a:effectLst>
        </p:spPr>
        <p:txBody>
          <a:bodyPr>
            <a:spAutoFit/>
          </a:bodyPr>
          <a:lstStyle/>
          <a:p>
            <a:pPr algn="l">
              <a:lnSpc>
                <a:spcPct val="110000"/>
              </a:lnSpc>
              <a:buClr>
                <a:schemeClr val="accent2"/>
              </a:buClr>
              <a:buFont typeface="Wingdings" pitchFamily="2" charset="2"/>
              <a:buNone/>
            </a:pPr>
            <a:r>
              <a:rPr lang="en-US" altLang="zh-CN" sz="1800"/>
              <a:t>class  derived_class : private  parent_class</a:t>
            </a:r>
          </a:p>
          <a:p>
            <a:pPr algn="l">
              <a:lnSpc>
                <a:spcPct val="110000"/>
              </a:lnSpc>
              <a:buClr>
                <a:schemeClr val="accent2"/>
              </a:buClr>
              <a:buFont typeface="Wingdings" pitchFamily="2" charset="2"/>
              <a:buNone/>
            </a:pPr>
            <a:r>
              <a:rPr lang="en-US" altLang="zh-CN" sz="1800"/>
              <a:t>{     int  data3 ;</a:t>
            </a:r>
          </a:p>
          <a:p>
            <a:pPr algn="l">
              <a:lnSpc>
                <a:spcPct val="110000"/>
              </a:lnSpc>
              <a:buClr>
                <a:schemeClr val="accent2"/>
              </a:buClr>
              <a:buFont typeface="Wingdings" pitchFamily="2" charset="2"/>
              <a:buNone/>
            </a:pPr>
            <a:r>
              <a:rPr lang="en-US" altLang="zh-CN" sz="1800"/>
              <a:t>       parent_class  data4 ;</a:t>
            </a:r>
          </a:p>
          <a:p>
            <a:pPr algn="l">
              <a:lnSpc>
                <a:spcPct val="110000"/>
              </a:lnSpc>
              <a:buClr>
                <a:schemeClr val="accent2"/>
              </a:buClr>
              <a:buFont typeface="Wingdings" pitchFamily="2" charset="2"/>
              <a:buNone/>
            </a:pPr>
            <a:r>
              <a:rPr lang="en-US" altLang="zh-CN" sz="1800"/>
              <a:t>   public:</a:t>
            </a:r>
          </a:p>
          <a:p>
            <a:pPr algn="l">
              <a:lnSpc>
                <a:spcPct val="110000"/>
              </a:lnSpc>
              <a:buClr>
                <a:schemeClr val="accent2"/>
              </a:buClr>
              <a:buFont typeface="Wingdings" pitchFamily="2" charset="2"/>
              <a:buNone/>
            </a:pPr>
            <a:r>
              <a:rPr lang="en-US" altLang="zh-CN" sz="1800"/>
              <a:t>       derived_class (int  p1 , int  p2 , int  p3 , int  p4 , int  p5 )</a:t>
            </a:r>
          </a:p>
          <a:p>
            <a:pPr algn="l">
              <a:lnSpc>
                <a:spcPct val="110000"/>
              </a:lnSpc>
              <a:buClr>
                <a:schemeClr val="accent2"/>
              </a:buClr>
              <a:buFont typeface="Wingdings" pitchFamily="2" charset="2"/>
              <a:buNone/>
            </a:pPr>
            <a:r>
              <a:rPr lang="en-US" altLang="zh-CN" sz="1800"/>
              <a:t>	: parent_class ( p1 , p2 ) , data4 ( p3 , p4 )</a:t>
            </a:r>
          </a:p>
          <a:p>
            <a:pPr algn="l">
              <a:lnSpc>
                <a:spcPct val="110000"/>
              </a:lnSpc>
              <a:buClr>
                <a:schemeClr val="accent2"/>
              </a:buClr>
              <a:buFont typeface="Wingdings" pitchFamily="2" charset="2"/>
              <a:buNone/>
            </a:pPr>
            <a:r>
              <a:rPr lang="en-US" altLang="zh-CN" sz="1800"/>
              <a:t>          { data3 = p5 ; }</a:t>
            </a:r>
          </a:p>
          <a:p>
            <a:pPr algn="l">
              <a:lnSpc>
                <a:spcPct val="110000"/>
              </a:lnSpc>
              <a:buClr>
                <a:schemeClr val="accent2"/>
              </a:buClr>
              <a:buFont typeface="Wingdings" pitchFamily="2" charset="2"/>
              <a:buNone/>
            </a:pPr>
            <a:r>
              <a:rPr lang="en-US" altLang="zh-CN" sz="1800"/>
              <a:t>       int  inc1 ( ) { return  parent_class :: inc1 ( ) ; }</a:t>
            </a:r>
          </a:p>
          <a:p>
            <a:pPr algn="l">
              <a:lnSpc>
                <a:spcPct val="110000"/>
              </a:lnSpc>
              <a:buClr>
                <a:schemeClr val="accent2"/>
              </a:buClr>
              <a:buFont typeface="Wingdings" pitchFamily="2" charset="2"/>
              <a:buNone/>
            </a:pPr>
            <a:r>
              <a:rPr lang="en-US" altLang="zh-CN" sz="1800"/>
              <a:t>       int  inc3 ( ) { return  ++ data3 ; }</a:t>
            </a:r>
          </a:p>
          <a:p>
            <a:pPr algn="l">
              <a:lnSpc>
                <a:spcPct val="110000"/>
              </a:lnSpc>
              <a:buClr>
                <a:schemeClr val="accent2"/>
              </a:buClr>
              <a:buFont typeface="Wingdings" pitchFamily="2" charset="2"/>
              <a:buNone/>
            </a:pPr>
            <a:r>
              <a:rPr lang="en-US" altLang="zh-CN" sz="1800"/>
              <a:t>       void  display ( )</a:t>
            </a:r>
          </a:p>
          <a:p>
            <a:pPr algn="l">
              <a:lnSpc>
                <a:spcPct val="110000"/>
              </a:lnSpc>
              <a:buClr>
                <a:schemeClr val="accent2"/>
              </a:buClr>
              <a:buFont typeface="Wingdings" pitchFamily="2" charset="2"/>
              <a:buNone/>
            </a:pPr>
            <a:r>
              <a:rPr lang="en-US" altLang="zh-CN" sz="1800"/>
              <a:t>          { </a:t>
            </a:r>
            <a:r>
              <a:rPr lang="en-US" altLang="zh-CN" sz="1800" b="1">
                <a:solidFill>
                  <a:srgbClr val="0000FF"/>
                </a:solidFill>
              </a:rPr>
              <a:t>parent_class :: display ( )</a:t>
            </a:r>
            <a:r>
              <a:rPr lang="en-US" altLang="zh-CN" sz="1800"/>
              <a:t> ;   data4.display ( ) ;</a:t>
            </a:r>
          </a:p>
          <a:p>
            <a:pPr algn="l">
              <a:lnSpc>
                <a:spcPct val="110000"/>
              </a:lnSpc>
              <a:buClr>
                <a:schemeClr val="accent2"/>
              </a:buClr>
              <a:buFont typeface="Wingdings" pitchFamily="2" charset="2"/>
              <a:buNone/>
            </a:pPr>
            <a:r>
              <a:rPr lang="en-US" altLang="zh-CN" sz="1800"/>
              <a:t>             cout &lt;&lt; "data3=" &lt;&lt; data3 &lt;&lt; endl ;</a:t>
            </a:r>
          </a:p>
          <a:p>
            <a:pPr algn="l">
              <a:lnSpc>
                <a:spcPct val="110000"/>
              </a:lnSpc>
              <a:buClr>
                <a:schemeClr val="accent2"/>
              </a:buClr>
              <a:buFont typeface="Wingdings" pitchFamily="2" charset="2"/>
              <a:buNone/>
            </a:pPr>
            <a:r>
              <a:rPr lang="en-US" altLang="zh-CN" sz="1800"/>
              <a:t>          }</a:t>
            </a:r>
          </a:p>
          <a:p>
            <a:pPr algn="l">
              <a:lnSpc>
                <a:spcPct val="110000"/>
              </a:lnSpc>
              <a:buClr>
                <a:schemeClr val="accent2"/>
              </a:buClr>
              <a:buFont typeface="Wingdings" pitchFamily="2" charset="2"/>
              <a:buNone/>
            </a:pPr>
            <a:r>
              <a:rPr lang="en-US" altLang="zh-CN" sz="1800"/>
              <a:t>} ;</a:t>
            </a:r>
          </a:p>
        </p:txBody>
      </p:sp>
      <p:sp>
        <p:nvSpPr>
          <p:cNvPr id="591877" name="AutoShape 5"/>
          <p:cNvSpPr>
            <a:spLocks/>
          </p:cNvSpPr>
          <p:nvPr/>
        </p:nvSpPr>
        <p:spPr bwMode="auto">
          <a:xfrm>
            <a:off x="4648200" y="2187575"/>
            <a:ext cx="3124200" cy="1066800"/>
          </a:xfrm>
          <a:prstGeom prst="borderCallout2">
            <a:avLst>
              <a:gd name="adj1" fmla="val 10713"/>
              <a:gd name="adj2" fmla="val -2440"/>
              <a:gd name="adj3" fmla="val 10713"/>
              <a:gd name="adj4" fmla="val -17431"/>
              <a:gd name="adj5" fmla="val 226787"/>
              <a:gd name="adj6" fmla="val -65296"/>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调用基类成员函数</a:t>
            </a:r>
          </a:p>
          <a:p>
            <a:pPr eaLnBrk="0" hangingPunct="0">
              <a:lnSpc>
                <a:spcPct val="90000"/>
              </a:lnSpc>
              <a:spcBef>
                <a:spcPct val="50000"/>
              </a:spcBef>
            </a:pPr>
            <a:r>
              <a:rPr lang="zh-CN" altLang="en-US" sz="1800" b="1"/>
              <a:t>输出从基类继承的数据成员</a:t>
            </a:r>
          </a:p>
        </p:txBody>
      </p:sp>
      <p:sp>
        <p:nvSpPr>
          <p:cNvPr id="591878" name="Rectangle 6"/>
          <p:cNvSpPr>
            <a:spLocks noGrp="1" noChangeArrowheads="1"/>
          </p:cNvSpPr>
          <p:nvPr>
            <p:ph type="title" idx="4294967295"/>
          </p:nvPr>
        </p:nvSpPr>
        <p:spPr>
          <a:xfrm>
            <a:off x="838200" y="533400"/>
            <a:ext cx="7543800" cy="1143000"/>
          </a:xfrm>
          <a:prstGeom prst="rect">
            <a:avLst/>
          </a:prstGeom>
        </p:spPr>
        <p:txBody>
          <a:bodyPr/>
          <a:lstStyle/>
          <a:p>
            <a:r>
              <a:rPr lang="en-US" altLang="zh-CN" sz="100" dirty="0">
                <a:solidFill>
                  <a:schemeClr val="bg1"/>
                </a:solidFill>
                <a:latin typeface="宋体" pitchFamily="2" charset="-122"/>
              </a:rPr>
              <a:t>8.3  </a:t>
            </a:r>
            <a:r>
              <a:rPr lang="zh-CN" altLang="en-US" sz="100" dirty="0">
                <a:solidFill>
                  <a:schemeClr val="bg1"/>
                </a:solidFill>
                <a:latin typeface="宋体" pitchFamily="2" charset="-122"/>
              </a:rPr>
              <a:t>基类的初始化</a:t>
            </a:r>
            <a:endParaRPr lang="zh-CN" altLang="en-US" sz="100" dirty="0">
              <a:solidFill>
                <a:schemeClr val="bg1"/>
              </a:solidFill>
            </a:endParaRPr>
          </a:p>
        </p:txBody>
      </p:sp>
      <p:sp>
        <p:nvSpPr>
          <p:cNvPr id="591880" name="Rectangle 8"/>
          <p:cNvSpPr>
            <a:spLocks noChangeArrowheads="1"/>
          </p:cNvSpPr>
          <p:nvPr/>
        </p:nvSpPr>
        <p:spPr bwMode="auto">
          <a:xfrm>
            <a:off x="4482785" y="398463"/>
            <a:ext cx="4267515" cy="400110"/>
          </a:xfrm>
          <a:prstGeom prst="rect">
            <a:avLst/>
          </a:prstGeom>
          <a:noFill/>
          <a:ln w="9525">
            <a:noFill/>
            <a:miter lim="800000"/>
            <a:headEnd/>
            <a:tailEnd/>
          </a:ln>
          <a:effectLst/>
        </p:spPr>
        <p:txBody>
          <a:bodyPr wrap="none">
            <a:spAutoFit/>
          </a:bodyPr>
          <a:lstStyle/>
          <a:p>
            <a:pPr algn="r"/>
            <a:r>
              <a:rPr lang="zh-CN" altLang="en-US" sz="2000" b="1" i="1" dirty="0">
                <a:solidFill>
                  <a:schemeClr val="folHlink"/>
                </a:solidFill>
              </a:rPr>
              <a:t>例</a:t>
            </a:r>
            <a:r>
              <a:rPr lang="en-US" altLang="zh-CN" sz="2000" b="1" i="1" dirty="0">
                <a:solidFill>
                  <a:schemeClr val="folHlink"/>
                </a:solidFill>
              </a:rPr>
              <a:t>8-7  </a:t>
            </a:r>
            <a:r>
              <a:rPr lang="zh-CN" altLang="en-US" sz="2000" b="1" i="1" dirty="0">
                <a:solidFill>
                  <a:schemeClr val="folHlink"/>
                </a:solidFill>
              </a:rPr>
              <a:t>带参数构造函数调用顺序测试</a:t>
            </a:r>
          </a:p>
        </p:txBody>
      </p:sp>
      <p:grpSp>
        <p:nvGrpSpPr>
          <p:cNvPr id="591900" name="Group 28"/>
          <p:cNvGrpSpPr>
            <a:grpSpLocks/>
          </p:cNvGrpSpPr>
          <p:nvPr/>
        </p:nvGrpSpPr>
        <p:grpSpPr bwMode="auto">
          <a:xfrm>
            <a:off x="3235325" y="5334000"/>
            <a:ext cx="5832475" cy="1447800"/>
            <a:chOff x="2038" y="3408"/>
            <a:chExt cx="3674" cy="912"/>
          </a:xfrm>
        </p:grpSpPr>
        <p:sp>
          <p:nvSpPr>
            <p:cNvPr id="591901" name="Rectangle 29"/>
            <p:cNvSpPr>
              <a:spLocks noChangeArrowheads="1"/>
            </p:cNvSpPr>
            <p:nvPr/>
          </p:nvSpPr>
          <p:spPr bwMode="auto">
            <a:xfrm>
              <a:off x="2064" y="3408"/>
              <a:ext cx="3648" cy="912"/>
            </a:xfrm>
            <a:prstGeom prst="rect">
              <a:avLst/>
            </a:prstGeom>
            <a:solidFill>
              <a:srgbClr val="CCFF99"/>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rgbClr val="CCFF99"/>
              </a:extrusionClr>
            </a:sp3d>
          </p:spPr>
          <p:txBody>
            <a:bodyPr wrap="none" anchor="ctr">
              <a:flatTx/>
            </a:bodyPr>
            <a:lstStyle/>
            <a:p>
              <a:endParaRPr lang="zh-CN" altLang="en-US"/>
            </a:p>
          </p:txBody>
        </p:sp>
        <p:sp>
          <p:nvSpPr>
            <p:cNvPr id="591902" name="Rectangle 30"/>
            <p:cNvSpPr>
              <a:spLocks noChangeArrowheads="1"/>
            </p:cNvSpPr>
            <p:nvPr/>
          </p:nvSpPr>
          <p:spPr bwMode="auto">
            <a:xfrm>
              <a:off x="3080" y="3548"/>
              <a:ext cx="1056" cy="192"/>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r>
                <a:rPr lang="en-US" altLang="zh-CN" sz="1800" b="1"/>
                <a:t>data1	data2</a:t>
              </a:r>
            </a:p>
          </p:txBody>
        </p:sp>
        <p:sp>
          <p:nvSpPr>
            <p:cNvPr id="591903" name="Rectangle 31"/>
            <p:cNvSpPr>
              <a:spLocks noChangeArrowheads="1"/>
            </p:cNvSpPr>
            <p:nvPr/>
          </p:nvSpPr>
          <p:spPr bwMode="auto">
            <a:xfrm>
              <a:off x="4608" y="3836"/>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lnSpc>
                  <a:spcPct val="110000"/>
                </a:lnSpc>
              </a:pPr>
              <a:r>
                <a:rPr lang="en-US" altLang="zh-CN" sz="1800" b="1"/>
                <a:t>         data4	</a:t>
              </a:r>
            </a:p>
            <a:p>
              <a:pPr algn="l">
                <a:lnSpc>
                  <a:spcPct val="110000"/>
                </a:lnSpc>
              </a:pPr>
              <a:r>
                <a:rPr lang="en-US" altLang="zh-CN" sz="1800" b="1" i="1"/>
                <a:t>data1	data2</a:t>
              </a:r>
              <a:r>
                <a:rPr lang="en-US" altLang="zh-CN" sz="1800" b="1"/>
                <a:t>		</a:t>
              </a:r>
            </a:p>
          </p:txBody>
        </p:sp>
        <p:sp>
          <p:nvSpPr>
            <p:cNvPr id="591904" name="Line 32"/>
            <p:cNvSpPr>
              <a:spLocks noChangeShapeType="1"/>
            </p:cNvSpPr>
            <p:nvPr/>
          </p:nvSpPr>
          <p:spPr bwMode="auto">
            <a:xfrm>
              <a:off x="4608" y="4028"/>
              <a:ext cx="1056" cy="0"/>
            </a:xfrm>
            <a:prstGeom prst="line">
              <a:avLst/>
            </a:prstGeom>
            <a:noFill/>
            <a:ln w="9525">
              <a:solidFill>
                <a:schemeClr val="tx1"/>
              </a:solidFill>
              <a:round/>
              <a:headEnd/>
              <a:tailEnd/>
            </a:ln>
            <a:effectLst/>
          </p:spPr>
          <p:txBody>
            <a:bodyPr/>
            <a:lstStyle/>
            <a:p>
              <a:endParaRPr lang="zh-CN" altLang="en-US"/>
            </a:p>
          </p:txBody>
        </p:sp>
        <p:sp>
          <p:nvSpPr>
            <p:cNvPr id="591905" name="Rectangle 33"/>
            <p:cNvSpPr>
              <a:spLocks noChangeArrowheads="1"/>
            </p:cNvSpPr>
            <p:nvPr/>
          </p:nvSpPr>
          <p:spPr bwMode="auto">
            <a:xfrm>
              <a:off x="4128" y="3836"/>
              <a:ext cx="480" cy="384"/>
            </a:xfrm>
            <a:prstGeom prst="rect">
              <a:avLst/>
            </a:prstGeom>
            <a:gradFill rotWithShape="0">
              <a:gsLst>
                <a:gs pos="0">
                  <a:srgbClr val="FF9900"/>
                </a:gs>
                <a:gs pos="50000">
                  <a:srgbClr val="FFFFFF"/>
                </a:gs>
                <a:gs pos="100000">
                  <a:srgbClr val="FF9900"/>
                </a:gs>
              </a:gsLst>
              <a:lin ang="5400000" scaled="1"/>
            </a:gradFill>
            <a:ln w="9525">
              <a:solidFill>
                <a:schemeClr val="tx1"/>
              </a:solidFill>
              <a:miter lim="800000"/>
              <a:headEnd/>
              <a:tailEnd/>
            </a:ln>
            <a:effectLst/>
          </p:spPr>
          <p:txBody>
            <a:bodyPr wrap="none" anchor="ctr"/>
            <a:lstStyle/>
            <a:p>
              <a:r>
                <a:rPr lang="en-US" altLang="zh-CN" sz="1800" b="1"/>
                <a:t>data3</a:t>
              </a:r>
            </a:p>
          </p:txBody>
        </p:sp>
        <p:sp>
          <p:nvSpPr>
            <p:cNvPr id="591906" name="Rectangle 34"/>
            <p:cNvSpPr>
              <a:spLocks noChangeArrowheads="1"/>
            </p:cNvSpPr>
            <p:nvPr/>
          </p:nvSpPr>
          <p:spPr bwMode="auto">
            <a:xfrm>
              <a:off x="2095" y="3502"/>
              <a:ext cx="905" cy="250"/>
            </a:xfrm>
            <a:prstGeom prst="rect">
              <a:avLst/>
            </a:prstGeom>
            <a:noFill/>
            <a:ln w="9525">
              <a:noFill/>
              <a:miter lim="800000"/>
              <a:headEnd/>
              <a:tailEnd/>
            </a:ln>
            <a:effectLst/>
          </p:spPr>
          <p:txBody>
            <a:bodyPr wrap="none">
              <a:spAutoFit/>
            </a:bodyPr>
            <a:lstStyle/>
            <a:p>
              <a:r>
                <a:rPr lang="en-US" altLang="zh-CN" sz="2000"/>
                <a:t>parent_class</a:t>
              </a:r>
            </a:p>
          </p:txBody>
        </p:sp>
        <p:sp>
          <p:nvSpPr>
            <p:cNvPr id="591907" name="Rectangle 35"/>
            <p:cNvSpPr>
              <a:spLocks noChangeArrowheads="1"/>
            </p:cNvSpPr>
            <p:nvPr/>
          </p:nvSpPr>
          <p:spPr bwMode="auto">
            <a:xfrm>
              <a:off x="2038" y="3888"/>
              <a:ext cx="985" cy="250"/>
            </a:xfrm>
            <a:prstGeom prst="rect">
              <a:avLst/>
            </a:prstGeom>
            <a:noFill/>
            <a:ln w="9525">
              <a:noFill/>
              <a:miter lim="800000"/>
              <a:headEnd/>
              <a:tailEnd/>
            </a:ln>
            <a:effectLst/>
          </p:spPr>
          <p:txBody>
            <a:bodyPr wrap="none">
              <a:spAutoFit/>
            </a:bodyPr>
            <a:lstStyle/>
            <a:p>
              <a:r>
                <a:rPr lang="en-US" altLang="zh-CN" sz="2000"/>
                <a:t>derived_class</a:t>
              </a:r>
            </a:p>
          </p:txBody>
        </p:sp>
        <p:sp>
          <p:nvSpPr>
            <p:cNvPr id="591908" name="Rectangle 36"/>
            <p:cNvSpPr>
              <a:spLocks noChangeArrowheads="1"/>
            </p:cNvSpPr>
            <p:nvPr/>
          </p:nvSpPr>
          <p:spPr bwMode="auto">
            <a:xfrm>
              <a:off x="3072" y="3840"/>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prstDash val="dash"/>
              <a:miter lim="800000"/>
              <a:headEnd/>
              <a:tailEnd/>
            </a:ln>
            <a:effectLst/>
          </p:spPr>
          <p:txBody>
            <a:bodyPr wrap="none" anchor="ctr"/>
            <a:lstStyle/>
            <a:p>
              <a:pPr algn="l"/>
              <a:r>
                <a:rPr lang="en-US" altLang="zh-CN" sz="1800" b="1">
                  <a:solidFill>
                    <a:srgbClr val="0000FF"/>
                  </a:solidFill>
                  <a:effectLst>
                    <a:outerShdw blurRad="38100" dist="38100" dir="2700000" algn="tl">
                      <a:srgbClr val="000000"/>
                    </a:outerShdw>
                  </a:effectLst>
                </a:rPr>
                <a:t>data1	data2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91877"/>
                                        </p:tgtEl>
                                        <p:attrNameLst>
                                          <p:attrName>style.visibility</p:attrName>
                                        </p:attrNameLst>
                                      </p:cBhvr>
                                      <p:to>
                                        <p:strVal val="visible"/>
                                      </p:to>
                                    </p:set>
                                    <p:animEffect transition="in" filter="barn(outHorizontal)">
                                      <p:cBhvr>
                                        <p:cTn id="7" dur="500"/>
                                        <p:tgtEl>
                                          <p:spTgt spid="591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877" grpId="0" animBg="1"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Text Box 2"/>
          <p:cNvSpPr txBox="1">
            <a:spLocks noChangeArrowheads="1"/>
          </p:cNvSpPr>
          <p:nvPr/>
        </p:nvSpPr>
        <p:spPr bwMode="auto">
          <a:xfrm>
            <a:off x="609600" y="152400"/>
            <a:ext cx="8001000" cy="6286336"/>
          </a:xfrm>
          <a:prstGeom prst="rect">
            <a:avLst/>
          </a:prstGeom>
          <a:noFill/>
          <a:ln w="9525">
            <a:noFill/>
            <a:miter lim="800000"/>
            <a:headEnd/>
            <a:tailEnd/>
          </a:ln>
          <a:effectLst/>
        </p:spPr>
        <p:txBody>
          <a:bodyPr>
            <a:spAutoFit/>
          </a:bodyPr>
          <a:lstStyle/>
          <a:p>
            <a:pPr algn="l">
              <a:lnSpc>
                <a:spcPct val="115000"/>
              </a:lnSpc>
              <a:buClr>
                <a:schemeClr val="accent2"/>
              </a:buClr>
              <a:buFont typeface="Wingdings" pitchFamily="2" charset="2"/>
              <a:buNone/>
            </a:pPr>
            <a:r>
              <a:rPr lang="en-US" altLang="zh-CN" sz="1400" dirty="0"/>
              <a:t>#include&lt;</a:t>
            </a:r>
            <a:r>
              <a:rPr lang="en-US" altLang="zh-CN" sz="1400" dirty="0" err="1"/>
              <a:t>iostream</a:t>
            </a:r>
            <a:r>
              <a:rPr lang="en-US" altLang="zh-CN" sz="1400" dirty="0"/>
              <a:t>&gt;</a:t>
            </a:r>
          </a:p>
          <a:p>
            <a:pPr algn="l">
              <a:lnSpc>
                <a:spcPct val="115000"/>
              </a:lnSpc>
              <a:buClr>
                <a:schemeClr val="accent2"/>
              </a:buClr>
              <a:buFont typeface="Wingdings" pitchFamily="2" charset="2"/>
              <a:buNone/>
            </a:pPr>
            <a:r>
              <a:rPr lang="en-US" altLang="zh-CN" sz="1400" dirty="0"/>
              <a:t>using namespace </a:t>
            </a:r>
            <a:r>
              <a:rPr lang="en-US" altLang="zh-CN" sz="1400" dirty="0" err="1"/>
              <a:t>std</a:t>
            </a:r>
            <a:r>
              <a:rPr lang="en-US" altLang="zh-CN" sz="1400" dirty="0"/>
              <a:t> ;</a:t>
            </a:r>
          </a:p>
          <a:p>
            <a:pPr algn="l">
              <a:lnSpc>
                <a:spcPct val="115000"/>
              </a:lnSpc>
              <a:buClr>
                <a:schemeClr val="accent2"/>
              </a:buClr>
              <a:buFont typeface="Wingdings" pitchFamily="2" charset="2"/>
              <a:buNone/>
            </a:pPr>
            <a:r>
              <a:rPr lang="en-US" altLang="zh-CN" sz="1400" dirty="0"/>
              <a:t>class  </a:t>
            </a:r>
            <a:r>
              <a:rPr lang="en-US" altLang="zh-CN" sz="1400" dirty="0" err="1"/>
              <a:t>parent_class</a:t>
            </a:r>
            <a:endParaRPr lang="en-US" altLang="zh-CN" sz="1400" dirty="0"/>
          </a:p>
          <a:p>
            <a:pPr algn="l">
              <a:lnSpc>
                <a:spcPct val="115000"/>
              </a:lnSpc>
              <a:buClr>
                <a:schemeClr val="accent2"/>
              </a:buClr>
              <a:buFont typeface="Wingdings" pitchFamily="2" charset="2"/>
              <a:buNone/>
            </a:pPr>
            <a:r>
              <a:rPr lang="en-US" altLang="zh-CN" sz="1400" dirty="0"/>
              <a:t>{     </a:t>
            </a:r>
            <a:r>
              <a:rPr lang="en-US" altLang="zh-CN" sz="1400" dirty="0" err="1"/>
              <a:t>int</a:t>
            </a:r>
            <a:r>
              <a:rPr lang="en-US" altLang="zh-CN" sz="1400" dirty="0"/>
              <a:t>  data1 , data2 ;</a:t>
            </a:r>
          </a:p>
          <a:p>
            <a:pPr algn="l">
              <a:lnSpc>
                <a:spcPct val="115000"/>
              </a:lnSpc>
              <a:buClr>
                <a:schemeClr val="accent2"/>
              </a:buClr>
              <a:buFont typeface="Wingdings" pitchFamily="2" charset="2"/>
              <a:buNone/>
            </a:pPr>
            <a:r>
              <a:rPr lang="en-US" altLang="zh-CN" sz="1400" dirty="0"/>
              <a:t>   public :</a:t>
            </a:r>
          </a:p>
          <a:p>
            <a:pPr algn="l">
              <a:lnSpc>
                <a:spcPct val="115000"/>
              </a:lnSpc>
              <a:buClr>
                <a:schemeClr val="accent2"/>
              </a:buClr>
              <a:buFont typeface="Wingdings" pitchFamily="2" charset="2"/>
              <a:buNone/>
            </a:pPr>
            <a:r>
              <a:rPr lang="en-US" altLang="zh-CN" sz="1400" dirty="0"/>
              <a:t>       </a:t>
            </a:r>
            <a:r>
              <a:rPr lang="en-US" altLang="zh-CN" sz="1400" dirty="0" err="1"/>
              <a:t>parent_class</a:t>
            </a:r>
            <a:r>
              <a:rPr lang="en-US" altLang="zh-CN" sz="1400" dirty="0"/>
              <a:t> ( </a:t>
            </a:r>
            <a:r>
              <a:rPr lang="en-US" altLang="zh-CN" sz="1400" dirty="0" err="1"/>
              <a:t>int</a:t>
            </a:r>
            <a:r>
              <a:rPr lang="en-US" altLang="zh-CN" sz="1400" dirty="0"/>
              <a:t>  p1 , </a:t>
            </a:r>
            <a:r>
              <a:rPr lang="en-US" altLang="zh-CN" sz="1400" dirty="0" err="1"/>
              <a:t>int</a:t>
            </a:r>
            <a:r>
              <a:rPr lang="en-US" altLang="zh-CN" sz="1400" dirty="0"/>
              <a:t>  p2 ) { data1 = p1; data2 = p2; }</a:t>
            </a:r>
          </a:p>
          <a:p>
            <a:pPr algn="l">
              <a:lnSpc>
                <a:spcPct val="115000"/>
              </a:lnSpc>
              <a:buClr>
                <a:schemeClr val="accent2"/>
              </a:buClr>
              <a:buFont typeface="Wingdings" pitchFamily="2" charset="2"/>
              <a:buNone/>
            </a:pPr>
            <a:r>
              <a:rPr lang="en-US" altLang="zh-CN" sz="1400" dirty="0"/>
              <a:t>       </a:t>
            </a:r>
            <a:r>
              <a:rPr lang="en-US" altLang="zh-CN" sz="1400" dirty="0" err="1"/>
              <a:t>int</a:t>
            </a:r>
            <a:r>
              <a:rPr lang="en-US" altLang="zh-CN" sz="1400" dirty="0"/>
              <a:t>  inc1 () { return  ++ data1; }</a:t>
            </a:r>
          </a:p>
          <a:p>
            <a:pPr algn="l">
              <a:lnSpc>
                <a:spcPct val="115000"/>
              </a:lnSpc>
              <a:buClr>
                <a:schemeClr val="accent2"/>
              </a:buClr>
              <a:buFont typeface="Wingdings" pitchFamily="2" charset="2"/>
              <a:buNone/>
            </a:pPr>
            <a:r>
              <a:rPr lang="en-US" altLang="zh-CN" sz="1400" dirty="0"/>
              <a:t>       </a:t>
            </a:r>
            <a:r>
              <a:rPr lang="en-US" altLang="zh-CN" sz="1400" dirty="0" err="1"/>
              <a:t>int</a:t>
            </a:r>
            <a:r>
              <a:rPr lang="en-US" altLang="zh-CN" sz="1400" dirty="0"/>
              <a:t>  inc2 () { return  ++ data2 ; }</a:t>
            </a:r>
          </a:p>
          <a:p>
            <a:pPr algn="l">
              <a:lnSpc>
                <a:spcPct val="115000"/>
              </a:lnSpc>
              <a:buClr>
                <a:schemeClr val="accent2"/>
              </a:buClr>
              <a:buFont typeface="Wingdings" pitchFamily="2" charset="2"/>
              <a:buNone/>
            </a:pPr>
            <a:r>
              <a:rPr lang="en-US" altLang="zh-CN" sz="1400" dirty="0"/>
              <a:t>       void  display  ()  {</a:t>
            </a:r>
            <a:r>
              <a:rPr lang="en-US" altLang="zh-CN" sz="1400" dirty="0" err="1"/>
              <a:t>cout</a:t>
            </a:r>
            <a:r>
              <a:rPr lang="en-US" altLang="zh-CN" sz="1400" dirty="0"/>
              <a:t> &lt;&lt; "data1=" &lt;&lt; data1 &lt;&lt; " , data2=" &lt;&lt; data2 &lt;&lt; </a:t>
            </a:r>
            <a:r>
              <a:rPr lang="en-US" altLang="zh-CN" sz="1400" dirty="0" err="1"/>
              <a:t>endl</a:t>
            </a:r>
            <a:r>
              <a:rPr lang="en-US" altLang="zh-CN" sz="1400" dirty="0"/>
              <a:t> ; }</a:t>
            </a:r>
          </a:p>
          <a:p>
            <a:pPr algn="l">
              <a:lnSpc>
                <a:spcPct val="115000"/>
              </a:lnSpc>
              <a:buClr>
                <a:schemeClr val="accent2"/>
              </a:buClr>
              <a:buFont typeface="Wingdings" pitchFamily="2" charset="2"/>
              <a:buNone/>
            </a:pPr>
            <a:r>
              <a:rPr lang="en-US" altLang="zh-CN" sz="1400" dirty="0"/>
              <a:t>};</a:t>
            </a:r>
          </a:p>
          <a:p>
            <a:pPr algn="l">
              <a:lnSpc>
                <a:spcPct val="115000"/>
              </a:lnSpc>
              <a:buClr>
                <a:schemeClr val="accent2"/>
              </a:buClr>
              <a:buFont typeface="Wingdings" pitchFamily="2" charset="2"/>
              <a:buNone/>
            </a:pPr>
            <a:r>
              <a:rPr lang="en-US" altLang="zh-CN" sz="1400" b="1" dirty="0"/>
              <a:t>class  </a:t>
            </a:r>
            <a:r>
              <a:rPr lang="en-US" altLang="zh-CN" sz="1400" b="1" dirty="0" err="1"/>
              <a:t>derived_class</a:t>
            </a:r>
            <a:r>
              <a:rPr lang="en-US" altLang="zh-CN" sz="1400" b="1" dirty="0"/>
              <a:t> : private  </a:t>
            </a:r>
            <a:r>
              <a:rPr lang="en-US" altLang="zh-CN" sz="1400" b="1" dirty="0" err="1"/>
              <a:t>parent_class</a:t>
            </a:r>
            <a:endParaRPr lang="en-US" altLang="zh-CN" sz="1400" b="1" dirty="0"/>
          </a:p>
          <a:p>
            <a:pPr algn="l">
              <a:lnSpc>
                <a:spcPct val="115000"/>
              </a:lnSpc>
              <a:buClr>
                <a:schemeClr val="accent2"/>
              </a:buClr>
              <a:buFont typeface="Wingdings" pitchFamily="2" charset="2"/>
              <a:buNone/>
            </a:pPr>
            <a:r>
              <a:rPr lang="en-US" altLang="zh-CN" sz="1400" b="1" dirty="0"/>
              <a:t>{     </a:t>
            </a:r>
            <a:r>
              <a:rPr lang="en-US" altLang="zh-CN" sz="1400" b="1" dirty="0" err="1"/>
              <a:t>int</a:t>
            </a:r>
            <a:r>
              <a:rPr lang="en-US" altLang="zh-CN" sz="1400" b="1" dirty="0"/>
              <a:t>  data3 ;</a:t>
            </a:r>
          </a:p>
          <a:p>
            <a:pPr algn="l">
              <a:lnSpc>
                <a:spcPct val="115000"/>
              </a:lnSpc>
              <a:buClr>
                <a:schemeClr val="accent2"/>
              </a:buClr>
              <a:buFont typeface="Wingdings" pitchFamily="2" charset="2"/>
              <a:buNone/>
            </a:pPr>
            <a:r>
              <a:rPr lang="en-US" altLang="zh-CN" sz="1400" b="1" dirty="0"/>
              <a:t>       </a:t>
            </a:r>
            <a:r>
              <a:rPr lang="en-US" altLang="zh-CN" sz="1400" b="1" dirty="0" err="1"/>
              <a:t>parent_class</a:t>
            </a:r>
            <a:r>
              <a:rPr lang="en-US" altLang="zh-CN" sz="1400" b="1" dirty="0"/>
              <a:t>  data4 ;</a:t>
            </a:r>
          </a:p>
          <a:p>
            <a:pPr algn="l">
              <a:lnSpc>
                <a:spcPct val="115000"/>
              </a:lnSpc>
              <a:buClr>
                <a:schemeClr val="accent2"/>
              </a:buClr>
              <a:buFont typeface="Wingdings" pitchFamily="2" charset="2"/>
              <a:buNone/>
            </a:pPr>
            <a:r>
              <a:rPr lang="en-US" altLang="zh-CN" sz="1400" b="1" dirty="0"/>
              <a:t>   public:</a:t>
            </a:r>
          </a:p>
          <a:p>
            <a:pPr algn="l">
              <a:lnSpc>
                <a:spcPct val="115000"/>
              </a:lnSpc>
              <a:buClr>
                <a:schemeClr val="accent2"/>
              </a:buClr>
              <a:buFont typeface="Wingdings" pitchFamily="2" charset="2"/>
              <a:buNone/>
            </a:pPr>
            <a:r>
              <a:rPr lang="en-US" altLang="zh-CN" sz="1400" b="1" dirty="0"/>
              <a:t>       </a:t>
            </a:r>
            <a:r>
              <a:rPr lang="en-US" altLang="zh-CN" sz="1400" b="1" dirty="0" err="1"/>
              <a:t>derived_class</a:t>
            </a:r>
            <a:r>
              <a:rPr lang="en-US" altLang="zh-CN" sz="1400" b="1" dirty="0"/>
              <a:t> ( </a:t>
            </a:r>
            <a:r>
              <a:rPr lang="en-US" altLang="zh-CN" sz="1400" b="1" dirty="0" err="1"/>
              <a:t>int</a:t>
            </a:r>
            <a:r>
              <a:rPr lang="en-US" altLang="zh-CN" sz="1400" b="1" dirty="0"/>
              <a:t>  p1 , </a:t>
            </a:r>
            <a:r>
              <a:rPr lang="en-US" altLang="zh-CN" sz="1400" b="1" dirty="0" err="1"/>
              <a:t>int</a:t>
            </a:r>
            <a:r>
              <a:rPr lang="en-US" altLang="zh-CN" sz="1400" b="1" dirty="0"/>
              <a:t>  p2 , </a:t>
            </a:r>
            <a:r>
              <a:rPr lang="en-US" altLang="zh-CN" sz="1400" b="1" dirty="0" err="1"/>
              <a:t>int</a:t>
            </a:r>
            <a:r>
              <a:rPr lang="en-US" altLang="zh-CN" sz="1400" b="1" dirty="0"/>
              <a:t>  p3 , </a:t>
            </a:r>
            <a:r>
              <a:rPr lang="en-US" altLang="zh-CN" sz="1400" b="1" dirty="0" err="1"/>
              <a:t>int</a:t>
            </a:r>
            <a:r>
              <a:rPr lang="en-US" altLang="zh-CN" sz="1400" b="1" dirty="0"/>
              <a:t>  p4 , </a:t>
            </a:r>
            <a:r>
              <a:rPr lang="en-US" altLang="zh-CN" sz="1400" b="1" dirty="0" err="1"/>
              <a:t>int</a:t>
            </a:r>
            <a:r>
              <a:rPr lang="en-US" altLang="zh-CN" sz="1400" b="1" dirty="0"/>
              <a:t>  p5 ): </a:t>
            </a:r>
            <a:r>
              <a:rPr lang="en-US" altLang="zh-CN" sz="1400" b="1" dirty="0" err="1"/>
              <a:t>parent_class</a:t>
            </a:r>
            <a:r>
              <a:rPr lang="en-US" altLang="zh-CN" sz="1400" b="1" dirty="0"/>
              <a:t> ( p1 , p2 ) , data4 ( p3 , p4 )</a:t>
            </a:r>
          </a:p>
          <a:p>
            <a:pPr algn="l">
              <a:lnSpc>
                <a:spcPct val="115000"/>
              </a:lnSpc>
              <a:buClr>
                <a:schemeClr val="accent2"/>
              </a:buClr>
              <a:buFont typeface="Wingdings" pitchFamily="2" charset="2"/>
              <a:buNone/>
            </a:pPr>
            <a:r>
              <a:rPr lang="en-US" altLang="zh-CN" sz="1400" b="1" dirty="0"/>
              <a:t>           { data3 = p5 ; }</a:t>
            </a:r>
          </a:p>
          <a:p>
            <a:pPr algn="l">
              <a:lnSpc>
                <a:spcPct val="115000"/>
              </a:lnSpc>
              <a:buClr>
                <a:schemeClr val="accent2"/>
              </a:buClr>
              <a:buFont typeface="Wingdings" pitchFamily="2" charset="2"/>
              <a:buNone/>
            </a:pPr>
            <a:r>
              <a:rPr lang="en-US" altLang="zh-CN" sz="1400" b="1" dirty="0"/>
              <a:t>       </a:t>
            </a:r>
            <a:r>
              <a:rPr lang="en-US" altLang="zh-CN" sz="1400" b="1" dirty="0" err="1"/>
              <a:t>int</a:t>
            </a:r>
            <a:r>
              <a:rPr lang="en-US" altLang="zh-CN" sz="1400" b="1" dirty="0"/>
              <a:t>  inc1 ( ) { return  </a:t>
            </a:r>
            <a:r>
              <a:rPr lang="en-US" altLang="zh-CN" sz="1400" b="1" dirty="0" err="1"/>
              <a:t>parent_class</a:t>
            </a:r>
            <a:r>
              <a:rPr lang="en-US" altLang="zh-CN" sz="1400" b="1" dirty="0"/>
              <a:t> :: inc1 ( ) ; }</a:t>
            </a:r>
          </a:p>
          <a:p>
            <a:pPr algn="l">
              <a:lnSpc>
                <a:spcPct val="115000"/>
              </a:lnSpc>
              <a:buClr>
                <a:schemeClr val="accent2"/>
              </a:buClr>
              <a:buFont typeface="Wingdings" pitchFamily="2" charset="2"/>
              <a:buNone/>
            </a:pPr>
            <a:r>
              <a:rPr lang="en-US" altLang="zh-CN" sz="1400" b="1" dirty="0"/>
              <a:t>       </a:t>
            </a:r>
            <a:r>
              <a:rPr lang="en-US" altLang="zh-CN" sz="1400" b="1" dirty="0" err="1"/>
              <a:t>int</a:t>
            </a:r>
            <a:r>
              <a:rPr lang="en-US" altLang="zh-CN" sz="1400" b="1" dirty="0"/>
              <a:t>  inc3 ( ) { return  ++ data3 ; }</a:t>
            </a:r>
          </a:p>
          <a:p>
            <a:pPr algn="l">
              <a:lnSpc>
                <a:spcPct val="115000"/>
              </a:lnSpc>
              <a:buClr>
                <a:schemeClr val="accent2"/>
              </a:buClr>
              <a:buFont typeface="Wingdings" pitchFamily="2" charset="2"/>
              <a:buNone/>
            </a:pPr>
            <a:r>
              <a:rPr lang="en-US" altLang="zh-CN" sz="1400" b="1" dirty="0"/>
              <a:t>       void  display ( )</a:t>
            </a:r>
          </a:p>
          <a:p>
            <a:pPr algn="l">
              <a:lnSpc>
                <a:spcPct val="115000"/>
              </a:lnSpc>
              <a:buClr>
                <a:schemeClr val="accent2"/>
              </a:buClr>
              <a:buFont typeface="Wingdings" pitchFamily="2" charset="2"/>
              <a:buNone/>
            </a:pPr>
            <a:r>
              <a:rPr lang="en-US" altLang="zh-CN" sz="1400" b="1" dirty="0"/>
              <a:t>          { </a:t>
            </a:r>
            <a:r>
              <a:rPr lang="en-US" altLang="zh-CN" sz="1400" b="1" dirty="0" err="1"/>
              <a:t>parent_class</a:t>
            </a:r>
            <a:r>
              <a:rPr lang="en-US" altLang="zh-CN" sz="1400" b="1" dirty="0"/>
              <a:t> :: display ( ) ;   data4.display ( ) ;</a:t>
            </a:r>
          </a:p>
          <a:p>
            <a:pPr algn="l">
              <a:lnSpc>
                <a:spcPct val="115000"/>
              </a:lnSpc>
              <a:buClr>
                <a:schemeClr val="accent2"/>
              </a:buClr>
              <a:buFont typeface="Wingdings" pitchFamily="2" charset="2"/>
              <a:buNone/>
            </a:pPr>
            <a:r>
              <a:rPr lang="en-US" altLang="zh-CN" sz="1400" b="1" dirty="0"/>
              <a:t>             </a:t>
            </a:r>
            <a:r>
              <a:rPr lang="en-US" altLang="zh-CN" sz="1400" b="1" dirty="0" err="1"/>
              <a:t>cout</a:t>
            </a:r>
            <a:r>
              <a:rPr lang="en-US" altLang="zh-CN" sz="1400" b="1" dirty="0"/>
              <a:t> &lt;&lt; "data3=" &lt;&lt; data3 &lt;&lt; </a:t>
            </a:r>
            <a:r>
              <a:rPr lang="en-US" altLang="zh-CN" sz="1400" b="1" dirty="0" err="1"/>
              <a:t>endl</a:t>
            </a:r>
            <a:r>
              <a:rPr lang="en-US" altLang="zh-CN" sz="1400" b="1" dirty="0"/>
              <a:t> ;</a:t>
            </a:r>
          </a:p>
          <a:p>
            <a:pPr algn="l">
              <a:lnSpc>
                <a:spcPct val="115000"/>
              </a:lnSpc>
              <a:buClr>
                <a:schemeClr val="accent2"/>
              </a:buClr>
              <a:buFont typeface="Wingdings" pitchFamily="2" charset="2"/>
              <a:buNone/>
            </a:pPr>
            <a:r>
              <a:rPr lang="en-US" altLang="zh-CN" sz="1400" b="1" dirty="0"/>
              <a:t>          }</a:t>
            </a:r>
          </a:p>
          <a:p>
            <a:pPr algn="l">
              <a:lnSpc>
                <a:spcPct val="115000"/>
              </a:lnSpc>
              <a:buClr>
                <a:schemeClr val="accent2"/>
              </a:buClr>
              <a:buFont typeface="Wingdings" pitchFamily="2" charset="2"/>
              <a:buNone/>
            </a:pPr>
            <a:r>
              <a:rPr lang="en-US" altLang="zh-CN" sz="1400" b="1" dirty="0"/>
              <a:t>} ;</a:t>
            </a:r>
          </a:p>
          <a:p>
            <a:pPr algn="l">
              <a:lnSpc>
                <a:spcPct val="115000"/>
              </a:lnSpc>
              <a:buClr>
                <a:schemeClr val="accent2"/>
              </a:buClr>
              <a:buFont typeface="Wingdings" pitchFamily="2" charset="2"/>
              <a:buNone/>
            </a:pPr>
            <a:r>
              <a:rPr lang="en-US" altLang="zh-CN" sz="1400" dirty="0" err="1"/>
              <a:t>int</a:t>
            </a:r>
            <a:r>
              <a:rPr lang="en-US" altLang="zh-CN" sz="1400" dirty="0"/>
              <a:t> main ( )</a:t>
            </a:r>
          </a:p>
          <a:p>
            <a:pPr algn="l">
              <a:lnSpc>
                <a:spcPct val="115000"/>
              </a:lnSpc>
              <a:buClr>
                <a:schemeClr val="accent2"/>
              </a:buClr>
              <a:buFont typeface="Wingdings" pitchFamily="2" charset="2"/>
              <a:buNone/>
            </a:pPr>
            <a:r>
              <a:rPr lang="en-US" altLang="zh-CN" sz="1400" dirty="0"/>
              <a:t>{ </a:t>
            </a:r>
            <a:r>
              <a:rPr lang="en-US" altLang="zh-CN" sz="1400" dirty="0" err="1"/>
              <a:t>derived_class</a:t>
            </a:r>
            <a:r>
              <a:rPr lang="en-US" altLang="zh-CN" sz="1400" dirty="0"/>
              <a:t>  d1 ( 17 , 18 , 1 , 2 , -5 ) ;   d1 . inc1 ( ) ;     d1 . display ( ) ;  }</a:t>
            </a:r>
          </a:p>
        </p:txBody>
      </p:sp>
      <p:sp>
        <p:nvSpPr>
          <p:cNvPr id="592900" name="Rectangle 4"/>
          <p:cNvSpPr>
            <a:spLocks noChangeArrowheads="1"/>
          </p:cNvSpPr>
          <p:nvPr/>
        </p:nvSpPr>
        <p:spPr bwMode="auto">
          <a:xfrm>
            <a:off x="495300" y="1530350"/>
            <a:ext cx="8305800" cy="4314825"/>
          </a:xfrm>
          <a:prstGeom prst="rect">
            <a:avLst/>
          </a:prstGeom>
          <a:solidFill>
            <a:srgbClr val="FFD8B1"/>
          </a:solidFill>
          <a:ln w="9525">
            <a:noFill/>
            <a:miter lim="800000"/>
            <a:headEnd/>
            <a:tailEnd/>
          </a:ln>
          <a:effectLst>
            <a:prstShdw prst="shdw17" dist="71842" dir="2700000">
              <a:srgbClr val="FFD8B1">
                <a:gamma/>
                <a:shade val="60000"/>
                <a:invGamma/>
              </a:srgbClr>
            </a:prstShdw>
          </a:effectLst>
        </p:spPr>
        <p:txBody>
          <a:bodyPr>
            <a:spAutoFit/>
          </a:bodyPr>
          <a:lstStyle/>
          <a:p>
            <a:pPr algn="l">
              <a:lnSpc>
                <a:spcPct val="110000"/>
              </a:lnSpc>
              <a:buClr>
                <a:schemeClr val="accent2"/>
              </a:buClr>
              <a:buFont typeface="Wingdings" pitchFamily="2" charset="2"/>
              <a:buNone/>
            </a:pPr>
            <a:r>
              <a:rPr lang="en-US" altLang="zh-CN" sz="1800"/>
              <a:t>class  derived_class : private  parent_class</a:t>
            </a:r>
          </a:p>
          <a:p>
            <a:pPr algn="l">
              <a:lnSpc>
                <a:spcPct val="110000"/>
              </a:lnSpc>
              <a:buClr>
                <a:schemeClr val="accent2"/>
              </a:buClr>
              <a:buFont typeface="Wingdings" pitchFamily="2" charset="2"/>
              <a:buNone/>
            </a:pPr>
            <a:r>
              <a:rPr lang="en-US" altLang="zh-CN" sz="1800"/>
              <a:t>{     int  data3 ;</a:t>
            </a:r>
          </a:p>
          <a:p>
            <a:pPr algn="l">
              <a:lnSpc>
                <a:spcPct val="110000"/>
              </a:lnSpc>
              <a:buClr>
                <a:schemeClr val="accent2"/>
              </a:buClr>
              <a:buFont typeface="Wingdings" pitchFamily="2" charset="2"/>
              <a:buNone/>
            </a:pPr>
            <a:r>
              <a:rPr lang="en-US" altLang="zh-CN" sz="1800"/>
              <a:t>       parent_class  data4 ;</a:t>
            </a:r>
          </a:p>
          <a:p>
            <a:pPr algn="l">
              <a:lnSpc>
                <a:spcPct val="110000"/>
              </a:lnSpc>
              <a:buClr>
                <a:schemeClr val="accent2"/>
              </a:buClr>
              <a:buFont typeface="Wingdings" pitchFamily="2" charset="2"/>
              <a:buNone/>
            </a:pPr>
            <a:r>
              <a:rPr lang="en-US" altLang="zh-CN" sz="1800"/>
              <a:t>   public:</a:t>
            </a:r>
          </a:p>
          <a:p>
            <a:pPr algn="l">
              <a:lnSpc>
                <a:spcPct val="110000"/>
              </a:lnSpc>
              <a:buClr>
                <a:schemeClr val="accent2"/>
              </a:buClr>
              <a:buFont typeface="Wingdings" pitchFamily="2" charset="2"/>
              <a:buNone/>
            </a:pPr>
            <a:r>
              <a:rPr lang="en-US" altLang="zh-CN" sz="1800"/>
              <a:t>       derived_class (int  p1 , int  p2 , int  p3 , int  p4 , int  p5 )</a:t>
            </a:r>
          </a:p>
          <a:p>
            <a:pPr algn="l">
              <a:lnSpc>
                <a:spcPct val="110000"/>
              </a:lnSpc>
              <a:buClr>
                <a:schemeClr val="accent2"/>
              </a:buClr>
              <a:buFont typeface="Wingdings" pitchFamily="2" charset="2"/>
              <a:buNone/>
            </a:pPr>
            <a:r>
              <a:rPr lang="en-US" altLang="zh-CN" sz="1800"/>
              <a:t>	: parent_class ( p1 , p2 ) , data4 ( p3 , p4 )</a:t>
            </a:r>
          </a:p>
          <a:p>
            <a:pPr algn="l">
              <a:lnSpc>
                <a:spcPct val="110000"/>
              </a:lnSpc>
              <a:buClr>
                <a:schemeClr val="accent2"/>
              </a:buClr>
              <a:buFont typeface="Wingdings" pitchFamily="2" charset="2"/>
              <a:buNone/>
            </a:pPr>
            <a:r>
              <a:rPr lang="en-US" altLang="zh-CN" sz="1800"/>
              <a:t>          { data3 = p5 ; }</a:t>
            </a:r>
          </a:p>
          <a:p>
            <a:pPr algn="l">
              <a:lnSpc>
                <a:spcPct val="110000"/>
              </a:lnSpc>
              <a:buClr>
                <a:schemeClr val="accent2"/>
              </a:buClr>
              <a:buFont typeface="Wingdings" pitchFamily="2" charset="2"/>
              <a:buNone/>
            </a:pPr>
            <a:r>
              <a:rPr lang="en-US" altLang="zh-CN" sz="1800"/>
              <a:t>       int  inc1 ( ) { return  parent_class :: inc1 ( ) ; }</a:t>
            </a:r>
          </a:p>
          <a:p>
            <a:pPr algn="l">
              <a:lnSpc>
                <a:spcPct val="110000"/>
              </a:lnSpc>
              <a:buClr>
                <a:schemeClr val="accent2"/>
              </a:buClr>
              <a:buFont typeface="Wingdings" pitchFamily="2" charset="2"/>
              <a:buNone/>
            </a:pPr>
            <a:r>
              <a:rPr lang="en-US" altLang="zh-CN" sz="1800"/>
              <a:t>       int  inc3 ( ) { return  ++ data3 ; }</a:t>
            </a:r>
          </a:p>
          <a:p>
            <a:pPr algn="l">
              <a:lnSpc>
                <a:spcPct val="110000"/>
              </a:lnSpc>
              <a:buClr>
                <a:schemeClr val="accent2"/>
              </a:buClr>
              <a:buFont typeface="Wingdings" pitchFamily="2" charset="2"/>
              <a:buNone/>
            </a:pPr>
            <a:r>
              <a:rPr lang="en-US" altLang="zh-CN" sz="1800"/>
              <a:t>       void  display ( )</a:t>
            </a:r>
          </a:p>
          <a:p>
            <a:pPr algn="l">
              <a:lnSpc>
                <a:spcPct val="110000"/>
              </a:lnSpc>
              <a:buClr>
                <a:schemeClr val="accent2"/>
              </a:buClr>
              <a:buFont typeface="Wingdings" pitchFamily="2" charset="2"/>
              <a:buNone/>
            </a:pPr>
            <a:r>
              <a:rPr lang="en-US" altLang="zh-CN" sz="1800"/>
              <a:t>          { parent_class :: display ( ) ;   </a:t>
            </a:r>
            <a:r>
              <a:rPr lang="en-US" altLang="zh-CN" sz="1800" b="1">
                <a:solidFill>
                  <a:srgbClr val="0000FF"/>
                </a:solidFill>
              </a:rPr>
              <a:t>data4.display ( )</a:t>
            </a:r>
            <a:r>
              <a:rPr lang="en-US" altLang="zh-CN" sz="1800"/>
              <a:t> ;</a:t>
            </a:r>
          </a:p>
          <a:p>
            <a:pPr algn="l">
              <a:lnSpc>
                <a:spcPct val="110000"/>
              </a:lnSpc>
              <a:buClr>
                <a:schemeClr val="accent2"/>
              </a:buClr>
              <a:buFont typeface="Wingdings" pitchFamily="2" charset="2"/>
              <a:buNone/>
            </a:pPr>
            <a:r>
              <a:rPr lang="en-US" altLang="zh-CN" sz="1800"/>
              <a:t>             cout &lt;&lt; "data3=" &lt;&lt; data3 &lt;&lt; endl ;</a:t>
            </a:r>
          </a:p>
          <a:p>
            <a:pPr algn="l">
              <a:lnSpc>
                <a:spcPct val="110000"/>
              </a:lnSpc>
              <a:buClr>
                <a:schemeClr val="accent2"/>
              </a:buClr>
              <a:buFont typeface="Wingdings" pitchFamily="2" charset="2"/>
              <a:buNone/>
            </a:pPr>
            <a:r>
              <a:rPr lang="en-US" altLang="zh-CN" sz="1800"/>
              <a:t>          }</a:t>
            </a:r>
          </a:p>
          <a:p>
            <a:pPr algn="l">
              <a:lnSpc>
                <a:spcPct val="110000"/>
              </a:lnSpc>
              <a:buClr>
                <a:schemeClr val="accent2"/>
              </a:buClr>
              <a:buFont typeface="Wingdings" pitchFamily="2" charset="2"/>
              <a:buNone/>
            </a:pPr>
            <a:r>
              <a:rPr lang="en-US" altLang="zh-CN" sz="1800"/>
              <a:t>} ;</a:t>
            </a:r>
          </a:p>
        </p:txBody>
      </p:sp>
      <p:sp>
        <p:nvSpPr>
          <p:cNvPr id="592901" name="AutoShape 5"/>
          <p:cNvSpPr>
            <a:spLocks/>
          </p:cNvSpPr>
          <p:nvPr/>
        </p:nvSpPr>
        <p:spPr bwMode="auto">
          <a:xfrm>
            <a:off x="5867400" y="2263775"/>
            <a:ext cx="2819400" cy="990600"/>
          </a:xfrm>
          <a:prstGeom prst="borderCallout2">
            <a:avLst>
              <a:gd name="adj1" fmla="val 11537"/>
              <a:gd name="adj2" fmla="val -2704"/>
              <a:gd name="adj3" fmla="val 11537"/>
              <a:gd name="adj4" fmla="val -12333"/>
              <a:gd name="adj5" fmla="val 234454"/>
              <a:gd name="adj6" fmla="val -43185"/>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调用对象成员的成员函数</a:t>
            </a:r>
          </a:p>
          <a:p>
            <a:pPr eaLnBrk="0" hangingPunct="0">
              <a:lnSpc>
                <a:spcPct val="80000"/>
              </a:lnSpc>
              <a:spcBef>
                <a:spcPct val="50000"/>
              </a:spcBef>
            </a:pPr>
            <a:r>
              <a:rPr lang="zh-CN" altLang="en-US" sz="1800" b="1"/>
              <a:t>输出对象成员数据</a:t>
            </a:r>
          </a:p>
        </p:txBody>
      </p:sp>
      <p:sp>
        <p:nvSpPr>
          <p:cNvPr id="592902" name="Rectangle 6"/>
          <p:cNvSpPr>
            <a:spLocks noGrp="1" noChangeArrowheads="1"/>
          </p:cNvSpPr>
          <p:nvPr>
            <p:ph type="title" idx="4294967295"/>
          </p:nvPr>
        </p:nvSpPr>
        <p:spPr>
          <a:xfrm>
            <a:off x="838200" y="533400"/>
            <a:ext cx="7543800" cy="1143000"/>
          </a:xfrm>
          <a:prstGeom prst="rect">
            <a:avLst/>
          </a:prstGeom>
        </p:spPr>
        <p:txBody>
          <a:bodyPr/>
          <a:lstStyle/>
          <a:p>
            <a:r>
              <a:rPr lang="en-US" altLang="zh-CN" sz="100" dirty="0">
                <a:solidFill>
                  <a:schemeClr val="bg1"/>
                </a:solidFill>
                <a:latin typeface="宋体" pitchFamily="2" charset="-122"/>
              </a:rPr>
              <a:t>8.3  </a:t>
            </a:r>
            <a:r>
              <a:rPr lang="zh-CN" altLang="en-US" sz="100" dirty="0">
                <a:solidFill>
                  <a:schemeClr val="bg1"/>
                </a:solidFill>
                <a:latin typeface="宋体" pitchFamily="2" charset="-122"/>
              </a:rPr>
              <a:t>基类的初始化</a:t>
            </a:r>
            <a:endParaRPr lang="zh-CN" altLang="en-US" sz="100" dirty="0">
              <a:solidFill>
                <a:schemeClr val="bg1"/>
              </a:solidFill>
            </a:endParaRPr>
          </a:p>
        </p:txBody>
      </p:sp>
      <p:sp>
        <p:nvSpPr>
          <p:cNvPr id="592904" name="Rectangle 8"/>
          <p:cNvSpPr>
            <a:spLocks noChangeArrowheads="1"/>
          </p:cNvSpPr>
          <p:nvPr/>
        </p:nvSpPr>
        <p:spPr bwMode="auto">
          <a:xfrm>
            <a:off x="4482785" y="398463"/>
            <a:ext cx="4267515" cy="400110"/>
          </a:xfrm>
          <a:prstGeom prst="rect">
            <a:avLst/>
          </a:prstGeom>
          <a:noFill/>
          <a:ln w="9525">
            <a:noFill/>
            <a:miter lim="800000"/>
            <a:headEnd/>
            <a:tailEnd/>
          </a:ln>
          <a:effectLst/>
        </p:spPr>
        <p:txBody>
          <a:bodyPr wrap="none">
            <a:spAutoFit/>
          </a:bodyPr>
          <a:lstStyle/>
          <a:p>
            <a:pPr algn="r"/>
            <a:r>
              <a:rPr lang="zh-CN" altLang="en-US" sz="2000" b="1" i="1" dirty="0">
                <a:solidFill>
                  <a:schemeClr val="folHlink"/>
                </a:solidFill>
              </a:rPr>
              <a:t>例</a:t>
            </a:r>
            <a:r>
              <a:rPr lang="en-US" altLang="zh-CN" sz="2000" b="1" i="1" dirty="0">
                <a:solidFill>
                  <a:schemeClr val="folHlink"/>
                </a:solidFill>
              </a:rPr>
              <a:t>8-7  </a:t>
            </a:r>
            <a:r>
              <a:rPr lang="zh-CN" altLang="en-US" sz="2000" b="1" i="1" dirty="0">
                <a:solidFill>
                  <a:schemeClr val="folHlink"/>
                </a:solidFill>
              </a:rPr>
              <a:t>带参数构造函数调用顺序测试</a:t>
            </a:r>
          </a:p>
        </p:txBody>
      </p:sp>
      <p:grpSp>
        <p:nvGrpSpPr>
          <p:cNvPr id="592924" name="Group 28"/>
          <p:cNvGrpSpPr>
            <a:grpSpLocks/>
          </p:cNvGrpSpPr>
          <p:nvPr/>
        </p:nvGrpSpPr>
        <p:grpSpPr bwMode="auto">
          <a:xfrm>
            <a:off x="3235325" y="5334000"/>
            <a:ext cx="5832475" cy="1447800"/>
            <a:chOff x="2038" y="3408"/>
            <a:chExt cx="3674" cy="912"/>
          </a:xfrm>
        </p:grpSpPr>
        <p:sp>
          <p:nvSpPr>
            <p:cNvPr id="592925" name="Rectangle 29"/>
            <p:cNvSpPr>
              <a:spLocks noChangeArrowheads="1"/>
            </p:cNvSpPr>
            <p:nvPr/>
          </p:nvSpPr>
          <p:spPr bwMode="auto">
            <a:xfrm>
              <a:off x="2064" y="3408"/>
              <a:ext cx="3648" cy="912"/>
            </a:xfrm>
            <a:prstGeom prst="rect">
              <a:avLst/>
            </a:prstGeom>
            <a:solidFill>
              <a:srgbClr val="CCFF99"/>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rgbClr val="CCFF99"/>
              </a:extrusionClr>
            </a:sp3d>
          </p:spPr>
          <p:txBody>
            <a:bodyPr wrap="none" anchor="ctr">
              <a:flatTx/>
            </a:bodyPr>
            <a:lstStyle/>
            <a:p>
              <a:endParaRPr lang="zh-CN" altLang="en-US"/>
            </a:p>
          </p:txBody>
        </p:sp>
        <p:sp>
          <p:nvSpPr>
            <p:cNvPr id="592926" name="Rectangle 30"/>
            <p:cNvSpPr>
              <a:spLocks noChangeArrowheads="1"/>
            </p:cNvSpPr>
            <p:nvPr/>
          </p:nvSpPr>
          <p:spPr bwMode="auto">
            <a:xfrm>
              <a:off x="3080" y="3548"/>
              <a:ext cx="1056" cy="192"/>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r>
                <a:rPr lang="en-US" altLang="zh-CN" sz="1800" b="1"/>
                <a:t>data1	data2</a:t>
              </a:r>
            </a:p>
          </p:txBody>
        </p:sp>
        <p:sp>
          <p:nvSpPr>
            <p:cNvPr id="592927" name="Rectangle 31"/>
            <p:cNvSpPr>
              <a:spLocks noChangeArrowheads="1"/>
            </p:cNvSpPr>
            <p:nvPr/>
          </p:nvSpPr>
          <p:spPr bwMode="auto">
            <a:xfrm>
              <a:off x="4608" y="3836"/>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lnSpc>
                  <a:spcPct val="110000"/>
                </a:lnSpc>
              </a:pPr>
              <a:r>
                <a:rPr lang="en-US" altLang="zh-CN" sz="1800" b="1"/>
                <a:t>         </a:t>
              </a:r>
              <a:r>
                <a:rPr lang="en-US" altLang="zh-CN" sz="1800" b="1">
                  <a:solidFill>
                    <a:srgbClr val="0000FF"/>
                  </a:solidFill>
                  <a:effectLst>
                    <a:outerShdw blurRad="38100" dist="38100" dir="2700000" algn="tl">
                      <a:srgbClr val="000000"/>
                    </a:outerShdw>
                  </a:effectLst>
                </a:rPr>
                <a:t>data4	</a:t>
              </a:r>
            </a:p>
            <a:p>
              <a:pPr algn="l">
                <a:lnSpc>
                  <a:spcPct val="110000"/>
                </a:lnSpc>
              </a:pPr>
              <a:r>
                <a:rPr lang="en-US" altLang="zh-CN" sz="1800" b="1" i="1">
                  <a:solidFill>
                    <a:srgbClr val="0000FF"/>
                  </a:solidFill>
                  <a:effectLst>
                    <a:outerShdw blurRad="38100" dist="38100" dir="2700000" algn="tl">
                      <a:srgbClr val="000000"/>
                    </a:outerShdw>
                  </a:effectLst>
                </a:rPr>
                <a:t>data1	data2</a:t>
              </a:r>
              <a:r>
                <a:rPr lang="en-US" altLang="zh-CN" sz="1800" b="1"/>
                <a:t>		</a:t>
              </a:r>
            </a:p>
          </p:txBody>
        </p:sp>
        <p:sp>
          <p:nvSpPr>
            <p:cNvPr id="592928" name="Line 32"/>
            <p:cNvSpPr>
              <a:spLocks noChangeShapeType="1"/>
            </p:cNvSpPr>
            <p:nvPr/>
          </p:nvSpPr>
          <p:spPr bwMode="auto">
            <a:xfrm>
              <a:off x="4608" y="4028"/>
              <a:ext cx="1056" cy="0"/>
            </a:xfrm>
            <a:prstGeom prst="line">
              <a:avLst/>
            </a:prstGeom>
            <a:noFill/>
            <a:ln w="9525">
              <a:solidFill>
                <a:schemeClr val="tx1"/>
              </a:solidFill>
              <a:round/>
              <a:headEnd/>
              <a:tailEnd/>
            </a:ln>
            <a:effectLst/>
          </p:spPr>
          <p:txBody>
            <a:bodyPr/>
            <a:lstStyle/>
            <a:p>
              <a:endParaRPr lang="zh-CN" altLang="en-US"/>
            </a:p>
          </p:txBody>
        </p:sp>
        <p:sp>
          <p:nvSpPr>
            <p:cNvPr id="592929" name="Rectangle 33"/>
            <p:cNvSpPr>
              <a:spLocks noChangeArrowheads="1"/>
            </p:cNvSpPr>
            <p:nvPr/>
          </p:nvSpPr>
          <p:spPr bwMode="auto">
            <a:xfrm>
              <a:off x="4128" y="3836"/>
              <a:ext cx="480" cy="384"/>
            </a:xfrm>
            <a:prstGeom prst="rect">
              <a:avLst/>
            </a:prstGeom>
            <a:gradFill rotWithShape="0">
              <a:gsLst>
                <a:gs pos="0">
                  <a:srgbClr val="FF9900"/>
                </a:gs>
                <a:gs pos="50000">
                  <a:srgbClr val="FFFFFF"/>
                </a:gs>
                <a:gs pos="100000">
                  <a:srgbClr val="FF9900"/>
                </a:gs>
              </a:gsLst>
              <a:lin ang="5400000" scaled="1"/>
            </a:gradFill>
            <a:ln w="9525">
              <a:solidFill>
                <a:schemeClr val="tx1"/>
              </a:solidFill>
              <a:miter lim="800000"/>
              <a:headEnd/>
              <a:tailEnd/>
            </a:ln>
            <a:effectLst/>
          </p:spPr>
          <p:txBody>
            <a:bodyPr wrap="none" anchor="ctr"/>
            <a:lstStyle/>
            <a:p>
              <a:r>
                <a:rPr lang="en-US" altLang="zh-CN" sz="1800" b="1"/>
                <a:t>data3</a:t>
              </a:r>
            </a:p>
          </p:txBody>
        </p:sp>
        <p:sp>
          <p:nvSpPr>
            <p:cNvPr id="592930" name="Rectangle 34"/>
            <p:cNvSpPr>
              <a:spLocks noChangeArrowheads="1"/>
            </p:cNvSpPr>
            <p:nvPr/>
          </p:nvSpPr>
          <p:spPr bwMode="auto">
            <a:xfrm>
              <a:off x="2095" y="3502"/>
              <a:ext cx="905" cy="250"/>
            </a:xfrm>
            <a:prstGeom prst="rect">
              <a:avLst/>
            </a:prstGeom>
            <a:noFill/>
            <a:ln w="9525">
              <a:noFill/>
              <a:miter lim="800000"/>
              <a:headEnd/>
              <a:tailEnd/>
            </a:ln>
            <a:effectLst/>
          </p:spPr>
          <p:txBody>
            <a:bodyPr wrap="none">
              <a:spAutoFit/>
            </a:bodyPr>
            <a:lstStyle/>
            <a:p>
              <a:r>
                <a:rPr lang="en-US" altLang="zh-CN" sz="2000"/>
                <a:t>parent_class</a:t>
              </a:r>
            </a:p>
          </p:txBody>
        </p:sp>
        <p:sp>
          <p:nvSpPr>
            <p:cNvPr id="592931" name="Rectangle 35"/>
            <p:cNvSpPr>
              <a:spLocks noChangeArrowheads="1"/>
            </p:cNvSpPr>
            <p:nvPr/>
          </p:nvSpPr>
          <p:spPr bwMode="auto">
            <a:xfrm>
              <a:off x="2038" y="3888"/>
              <a:ext cx="985" cy="250"/>
            </a:xfrm>
            <a:prstGeom prst="rect">
              <a:avLst/>
            </a:prstGeom>
            <a:noFill/>
            <a:ln w="9525">
              <a:noFill/>
              <a:miter lim="800000"/>
              <a:headEnd/>
              <a:tailEnd/>
            </a:ln>
            <a:effectLst/>
          </p:spPr>
          <p:txBody>
            <a:bodyPr wrap="none">
              <a:spAutoFit/>
            </a:bodyPr>
            <a:lstStyle/>
            <a:p>
              <a:r>
                <a:rPr lang="en-US" altLang="zh-CN" sz="2000"/>
                <a:t>derived_class</a:t>
              </a:r>
            </a:p>
          </p:txBody>
        </p:sp>
        <p:sp>
          <p:nvSpPr>
            <p:cNvPr id="592932" name="Rectangle 36"/>
            <p:cNvSpPr>
              <a:spLocks noChangeArrowheads="1"/>
            </p:cNvSpPr>
            <p:nvPr/>
          </p:nvSpPr>
          <p:spPr bwMode="auto">
            <a:xfrm>
              <a:off x="3072" y="3840"/>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prstDash val="dash"/>
              <a:miter lim="800000"/>
              <a:headEnd/>
              <a:tailEnd/>
            </a:ln>
            <a:effectLst/>
          </p:spPr>
          <p:txBody>
            <a:bodyPr wrap="none" anchor="ctr"/>
            <a:lstStyle/>
            <a:p>
              <a:pPr algn="l"/>
              <a:r>
                <a:rPr lang="en-US" altLang="zh-CN" sz="1800" b="1"/>
                <a:t>data1	data2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92901"/>
                                        </p:tgtEl>
                                        <p:attrNameLst>
                                          <p:attrName>style.visibility</p:attrName>
                                        </p:attrNameLst>
                                      </p:cBhvr>
                                      <p:to>
                                        <p:strVal val="visible"/>
                                      </p:to>
                                    </p:set>
                                    <p:animEffect transition="in" filter="barn(outHorizontal)">
                                      <p:cBhvr>
                                        <p:cTn id="7" dur="500"/>
                                        <p:tgtEl>
                                          <p:spTgt spid="592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901" grpId="0" animBg="1"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Text Box 2"/>
          <p:cNvSpPr txBox="1">
            <a:spLocks noChangeArrowheads="1"/>
          </p:cNvSpPr>
          <p:nvPr/>
        </p:nvSpPr>
        <p:spPr bwMode="auto">
          <a:xfrm>
            <a:off x="609600" y="152400"/>
            <a:ext cx="8001000" cy="6286336"/>
          </a:xfrm>
          <a:prstGeom prst="rect">
            <a:avLst/>
          </a:prstGeom>
          <a:noFill/>
          <a:ln w="9525">
            <a:noFill/>
            <a:miter lim="800000"/>
            <a:headEnd/>
            <a:tailEnd/>
          </a:ln>
          <a:effectLst/>
        </p:spPr>
        <p:txBody>
          <a:bodyPr>
            <a:spAutoFit/>
          </a:bodyPr>
          <a:lstStyle/>
          <a:p>
            <a:pPr algn="l">
              <a:lnSpc>
                <a:spcPct val="115000"/>
              </a:lnSpc>
              <a:buClr>
                <a:schemeClr val="accent2"/>
              </a:buClr>
              <a:buFont typeface="Wingdings" pitchFamily="2" charset="2"/>
              <a:buNone/>
            </a:pPr>
            <a:r>
              <a:rPr lang="en-US" altLang="zh-CN" sz="1400" dirty="0"/>
              <a:t>#include&lt;</a:t>
            </a:r>
            <a:r>
              <a:rPr lang="en-US" altLang="zh-CN" sz="1400" dirty="0" err="1"/>
              <a:t>iostream</a:t>
            </a:r>
            <a:r>
              <a:rPr lang="en-US" altLang="zh-CN" sz="1400" dirty="0"/>
              <a:t>&gt;</a:t>
            </a:r>
          </a:p>
          <a:p>
            <a:pPr algn="l">
              <a:lnSpc>
                <a:spcPct val="115000"/>
              </a:lnSpc>
              <a:buClr>
                <a:schemeClr val="accent2"/>
              </a:buClr>
              <a:buFont typeface="Wingdings" pitchFamily="2" charset="2"/>
              <a:buNone/>
            </a:pPr>
            <a:r>
              <a:rPr lang="en-US" altLang="zh-CN" sz="1400" dirty="0"/>
              <a:t>using namespace </a:t>
            </a:r>
            <a:r>
              <a:rPr lang="en-US" altLang="zh-CN" sz="1400" dirty="0" err="1"/>
              <a:t>std</a:t>
            </a:r>
            <a:r>
              <a:rPr lang="en-US" altLang="zh-CN" sz="1400" dirty="0"/>
              <a:t> ;</a:t>
            </a:r>
          </a:p>
          <a:p>
            <a:pPr algn="l">
              <a:lnSpc>
                <a:spcPct val="115000"/>
              </a:lnSpc>
              <a:buClr>
                <a:schemeClr val="accent2"/>
              </a:buClr>
              <a:buFont typeface="Wingdings" pitchFamily="2" charset="2"/>
              <a:buNone/>
            </a:pPr>
            <a:r>
              <a:rPr lang="en-US" altLang="zh-CN" sz="1400" dirty="0"/>
              <a:t>class  </a:t>
            </a:r>
            <a:r>
              <a:rPr lang="en-US" altLang="zh-CN" sz="1400" dirty="0" err="1"/>
              <a:t>parent_class</a:t>
            </a:r>
            <a:endParaRPr lang="en-US" altLang="zh-CN" sz="1400" dirty="0"/>
          </a:p>
          <a:p>
            <a:pPr algn="l">
              <a:lnSpc>
                <a:spcPct val="115000"/>
              </a:lnSpc>
              <a:buClr>
                <a:schemeClr val="accent2"/>
              </a:buClr>
              <a:buFont typeface="Wingdings" pitchFamily="2" charset="2"/>
              <a:buNone/>
            </a:pPr>
            <a:r>
              <a:rPr lang="en-US" altLang="zh-CN" sz="1400" dirty="0"/>
              <a:t>{     </a:t>
            </a:r>
            <a:r>
              <a:rPr lang="en-US" altLang="zh-CN" sz="1400" dirty="0" err="1"/>
              <a:t>int</a:t>
            </a:r>
            <a:r>
              <a:rPr lang="en-US" altLang="zh-CN" sz="1400" dirty="0"/>
              <a:t>  data1 , data2 ;</a:t>
            </a:r>
          </a:p>
          <a:p>
            <a:pPr algn="l">
              <a:lnSpc>
                <a:spcPct val="115000"/>
              </a:lnSpc>
              <a:buClr>
                <a:schemeClr val="accent2"/>
              </a:buClr>
              <a:buFont typeface="Wingdings" pitchFamily="2" charset="2"/>
              <a:buNone/>
            </a:pPr>
            <a:r>
              <a:rPr lang="en-US" altLang="zh-CN" sz="1400" dirty="0"/>
              <a:t>   public :</a:t>
            </a:r>
          </a:p>
          <a:p>
            <a:pPr algn="l">
              <a:lnSpc>
                <a:spcPct val="115000"/>
              </a:lnSpc>
              <a:buClr>
                <a:schemeClr val="accent2"/>
              </a:buClr>
              <a:buFont typeface="Wingdings" pitchFamily="2" charset="2"/>
              <a:buNone/>
            </a:pPr>
            <a:r>
              <a:rPr lang="en-US" altLang="zh-CN" sz="1400" dirty="0"/>
              <a:t>       </a:t>
            </a:r>
            <a:r>
              <a:rPr lang="en-US" altLang="zh-CN" sz="1400" dirty="0" err="1"/>
              <a:t>parent_class</a:t>
            </a:r>
            <a:r>
              <a:rPr lang="en-US" altLang="zh-CN" sz="1400" dirty="0"/>
              <a:t> ( </a:t>
            </a:r>
            <a:r>
              <a:rPr lang="en-US" altLang="zh-CN" sz="1400" dirty="0" err="1"/>
              <a:t>int</a:t>
            </a:r>
            <a:r>
              <a:rPr lang="en-US" altLang="zh-CN" sz="1400" dirty="0"/>
              <a:t>  p1 , </a:t>
            </a:r>
            <a:r>
              <a:rPr lang="en-US" altLang="zh-CN" sz="1400" dirty="0" err="1"/>
              <a:t>int</a:t>
            </a:r>
            <a:r>
              <a:rPr lang="en-US" altLang="zh-CN" sz="1400" dirty="0"/>
              <a:t>  p2 ) { data1 = p1; data2 = p2; }</a:t>
            </a:r>
          </a:p>
          <a:p>
            <a:pPr algn="l">
              <a:lnSpc>
                <a:spcPct val="115000"/>
              </a:lnSpc>
              <a:buClr>
                <a:schemeClr val="accent2"/>
              </a:buClr>
              <a:buFont typeface="Wingdings" pitchFamily="2" charset="2"/>
              <a:buNone/>
            </a:pPr>
            <a:r>
              <a:rPr lang="en-US" altLang="zh-CN" sz="1400" dirty="0"/>
              <a:t>       </a:t>
            </a:r>
            <a:r>
              <a:rPr lang="en-US" altLang="zh-CN" sz="1400" dirty="0" err="1"/>
              <a:t>int</a:t>
            </a:r>
            <a:r>
              <a:rPr lang="en-US" altLang="zh-CN" sz="1400" dirty="0"/>
              <a:t>  inc1 () { return  ++ data1; }</a:t>
            </a:r>
          </a:p>
          <a:p>
            <a:pPr algn="l">
              <a:lnSpc>
                <a:spcPct val="115000"/>
              </a:lnSpc>
              <a:buClr>
                <a:schemeClr val="accent2"/>
              </a:buClr>
              <a:buFont typeface="Wingdings" pitchFamily="2" charset="2"/>
              <a:buNone/>
            </a:pPr>
            <a:r>
              <a:rPr lang="en-US" altLang="zh-CN" sz="1400" dirty="0"/>
              <a:t>       </a:t>
            </a:r>
            <a:r>
              <a:rPr lang="en-US" altLang="zh-CN" sz="1400" dirty="0" err="1"/>
              <a:t>int</a:t>
            </a:r>
            <a:r>
              <a:rPr lang="en-US" altLang="zh-CN" sz="1400" dirty="0"/>
              <a:t>  inc2 () { return  ++ data2 ; }</a:t>
            </a:r>
          </a:p>
          <a:p>
            <a:pPr algn="l">
              <a:lnSpc>
                <a:spcPct val="115000"/>
              </a:lnSpc>
              <a:buClr>
                <a:schemeClr val="accent2"/>
              </a:buClr>
              <a:buFont typeface="Wingdings" pitchFamily="2" charset="2"/>
              <a:buNone/>
            </a:pPr>
            <a:r>
              <a:rPr lang="en-US" altLang="zh-CN" sz="1400" dirty="0"/>
              <a:t>       void  display  ()  {</a:t>
            </a:r>
            <a:r>
              <a:rPr lang="en-US" altLang="zh-CN" sz="1400" dirty="0" err="1"/>
              <a:t>cout</a:t>
            </a:r>
            <a:r>
              <a:rPr lang="en-US" altLang="zh-CN" sz="1400" dirty="0"/>
              <a:t> &lt;&lt; "data1=" &lt;&lt; data1 &lt;&lt; " , data2=" &lt;&lt; data2 &lt;&lt; </a:t>
            </a:r>
            <a:r>
              <a:rPr lang="en-US" altLang="zh-CN" sz="1400" dirty="0" err="1"/>
              <a:t>endl</a:t>
            </a:r>
            <a:r>
              <a:rPr lang="en-US" altLang="zh-CN" sz="1400" dirty="0"/>
              <a:t> ; }</a:t>
            </a:r>
          </a:p>
          <a:p>
            <a:pPr algn="l">
              <a:lnSpc>
                <a:spcPct val="115000"/>
              </a:lnSpc>
              <a:buClr>
                <a:schemeClr val="accent2"/>
              </a:buClr>
              <a:buFont typeface="Wingdings" pitchFamily="2" charset="2"/>
              <a:buNone/>
            </a:pPr>
            <a:r>
              <a:rPr lang="en-US" altLang="zh-CN" sz="1400" dirty="0"/>
              <a:t>};</a:t>
            </a:r>
          </a:p>
          <a:p>
            <a:pPr algn="l">
              <a:lnSpc>
                <a:spcPct val="115000"/>
              </a:lnSpc>
              <a:buClr>
                <a:schemeClr val="accent2"/>
              </a:buClr>
              <a:buFont typeface="Wingdings" pitchFamily="2" charset="2"/>
              <a:buNone/>
            </a:pPr>
            <a:r>
              <a:rPr lang="en-US" altLang="zh-CN" sz="1400" b="1" dirty="0"/>
              <a:t>class  </a:t>
            </a:r>
            <a:r>
              <a:rPr lang="en-US" altLang="zh-CN" sz="1400" b="1" dirty="0" err="1"/>
              <a:t>derived_class</a:t>
            </a:r>
            <a:r>
              <a:rPr lang="en-US" altLang="zh-CN" sz="1400" b="1" dirty="0"/>
              <a:t> : private  </a:t>
            </a:r>
            <a:r>
              <a:rPr lang="en-US" altLang="zh-CN" sz="1400" b="1" dirty="0" err="1"/>
              <a:t>parent_class</a:t>
            </a:r>
            <a:endParaRPr lang="en-US" altLang="zh-CN" sz="1400" b="1" dirty="0"/>
          </a:p>
          <a:p>
            <a:pPr algn="l">
              <a:lnSpc>
                <a:spcPct val="115000"/>
              </a:lnSpc>
              <a:buClr>
                <a:schemeClr val="accent2"/>
              </a:buClr>
              <a:buFont typeface="Wingdings" pitchFamily="2" charset="2"/>
              <a:buNone/>
            </a:pPr>
            <a:r>
              <a:rPr lang="en-US" altLang="zh-CN" sz="1400" b="1" dirty="0"/>
              <a:t>{     </a:t>
            </a:r>
            <a:r>
              <a:rPr lang="en-US" altLang="zh-CN" sz="1400" b="1" dirty="0" err="1"/>
              <a:t>int</a:t>
            </a:r>
            <a:r>
              <a:rPr lang="en-US" altLang="zh-CN" sz="1400" b="1" dirty="0"/>
              <a:t>  data3 ;</a:t>
            </a:r>
          </a:p>
          <a:p>
            <a:pPr algn="l">
              <a:lnSpc>
                <a:spcPct val="115000"/>
              </a:lnSpc>
              <a:buClr>
                <a:schemeClr val="accent2"/>
              </a:buClr>
              <a:buFont typeface="Wingdings" pitchFamily="2" charset="2"/>
              <a:buNone/>
            </a:pPr>
            <a:r>
              <a:rPr lang="en-US" altLang="zh-CN" sz="1400" b="1" dirty="0"/>
              <a:t>       </a:t>
            </a:r>
            <a:r>
              <a:rPr lang="en-US" altLang="zh-CN" sz="1400" b="1" dirty="0" err="1"/>
              <a:t>parent_class</a:t>
            </a:r>
            <a:r>
              <a:rPr lang="en-US" altLang="zh-CN" sz="1400" b="1" dirty="0"/>
              <a:t>  data4 ;</a:t>
            </a:r>
          </a:p>
          <a:p>
            <a:pPr algn="l">
              <a:lnSpc>
                <a:spcPct val="115000"/>
              </a:lnSpc>
              <a:buClr>
                <a:schemeClr val="accent2"/>
              </a:buClr>
              <a:buFont typeface="Wingdings" pitchFamily="2" charset="2"/>
              <a:buNone/>
            </a:pPr>
            <a:r>
              <a:rPr lang="en-US" altLang="zh-CN" sz="1400" b="1" dirty="0"/>
              <a:t>   public:</a:t>
            </a:r>
          </a:p>
          <a:p>
            <a:pPr algn="l">
              <a:lnSpc>
                <a:spcPct val="115000"/>
              </a:lnSpc>
              <a:buClr>
                <a:schemeClr val="accent2"/>
              </a:buClr>
              <a:buFont typeface="Wingdings" pitchFamily="2" charset="2"/>
              <a:buNone/>
            </a:pPr>
            <a:r>
              <a:rPr lang="en-US" altLang="zh-CN" sz="1400" b="1" dirty="0"/>
              <a:t>       </a:t>
            </a:r>
            <a:r>
              <a:rPr lang="en-US" altLang="zh-CN" sz="1400" b="1" dirty="0" err="1"/>
              <a:t>derived_class</a:t>
            </a:r>
            <a:r>
              <a:rPr lang="en-US" altLang="zh-CN" sz="1400" b="1" dirty="0"/>
              <a:t> ( </a:t>
            </a:r>
            <a:r>
              <a:rPr lang="en-US" altLang="zh-CN" sz="1400" b="1" dirty="0" err="1"/>
              <a:t>int</a:t>
            </a:r>
            <a:r>
              <a:rPr lang="en-US" altLang="zh-CN" sz="1400" b="1" dirty="0"/>
              <a:t>  p1 , </a:t>
            </a:r>
            <a:r>
              <a:rPr lang="en-US" altLang="zh-CN" sz="1400" b="1" dirty="0" err="1"/>
              <a:t>int</a:t>
            </a:r>
            <a:r>
              <a:rPr lang="en-US" altLang="zh-CN" sz="1400" b="1" dirty="0"/>
              <a:t>  p2 , </a:t>
            </a:r>
            <a:r>
              <a:rPr lang="en-US" altLang="zh-CN" sz="1400" b="1" dirty="0" err="1"/>
              <a:t>int</a:t>
            </a:r>
            <a:r>
              <a:rPr lang="en-US" altLang="zh-CN" sz="1400" b="1" dirty="0"/>
              <a:t>  p3 , </a:t>
            </a:r>
            <a:r>
              <a:rPr lang="en-US" altLang="zh-CN" sz="1400" b="1" dirty="0" err="1"/>
              <a:t>int</a:t>
            </a:r>
            <a:r>
              <a:rPr lang="en-US" altLang="zh-CN" sz="1400" b="1" dirty="0"/>
              <a:t>  p4 , </a:t>
            </a:r>
            <a:r>
              <a:rPr lang="en-US" altLang="zh-CN" sz="1400" b="1" dirty="0" err="1"/>
              <a:t>int</a:t>
            </a:r>
            <a:r>
              <a:rPr lang="en-US" altLang="zh-CN" sz="1400" b="1" dirty="0"/>
              <a:t>  p5 ): </a:t>
            </a:r>
            <a:r>
              <a:rPr lang="en-US" altLang="zh-CN" sz="1400" b="1" dirty="0" err="1"/>
              <a:t>parent_class</a:t>
            </a:r>
            <a:r>
              <a:rPr lang="en-US" altLang="zh-CN" sz="1400" b="1" dirty="0"/>
              <a:t> ( p1 , p2 ) , data4 ( p3 , p4 )</a:t>
            </a:r>
          </a:p>
          <a:p>
            <a:pPr algn="l">
              <a:lnSpc>
                <a:spcPct val="115000"/>
              </a:lnSpc>
              <a:buClr>
                <a:schemeClr val="accent2"/>
              </a:buClr>
              <a:buFont typeface="Wingdings" pitchFamily="2" charset="2"/>
              <a:buNone/>
            </a:pPr>
            <a:r>
              <a:rPr lang="en-US" altLang="zh-CN" sz="1400" b="1" dirty="0"/>
              <a:t>           { data3 = p5 ; }</a:t>
            </a:r>
          </a:p>
          <a:p>
            <a:pPr algn="l">
              <a:lnSpc>
                <a:spcPct val="115000"/>
              </a:lnSpc>
              <a:buClr>
                <a:schemeClr val="accent2"/>
              </a:buClr>
              <a:buFont typeface="Wingdings" pitchFamily="2" charset="2"/>
              <a:buNone/>
            </a:pPr>
            <a:r>
              <a:rPr lang="en-US" altLang="zh-CN" sz="1400" b="1" dirty="0"/>
              <a:t>       </a:t>
            </a:r>
            <a:r>
              <a:rPr lang="en-US" altLang="zh-CN" sz="1400" b="1" dirty="0" err="1"/>
              <a:t>int</a:t>
            </a:r>
            <a:r>
              <a:rPr lang="en-US" altLang="zh-CN" sz="1400" b="1" dirty="0"/>
              <a:t>  inc1 ( ) { return  </a:t>
            </a:r>
            <a:r>
              <a:rPr lang="en-US" altLang="zh-CN" sz="1400" b="1" dirty="0" err="1"/>
              <a:t>parent_class</a:t>
            </a:r>
            <a:r>
              <a:rPr lang="en-US" altLang="zh-CN" sz="1400" b="1" dirty="0"/>
              <a:t> :: inc1 ( ) ; }</a:t>
            </a:r>
          </a:p>
          <a:p>
            <a:pPr algn="l">
              <a:lnSpc>
                <a:spcPct val="115000"/>
              </a:lnSpc>
              <a:buClr>
                <a:schemeClr val="accent2"/>
              </a:buClr>
              <a:buFont typeface="Wingdings" pitchFamily="2" charset="2"/>
              <a:buNone/>
            </a:pPr>
            <a:r>
              <a:rPr lang="en-US" altLang="zh-CN" sz="1400" b="1" dirty="0"/>
              <a:t>       </a:t>
            </a:r>
            <a:r>
              <a:rPr lang="en-US" altLang="zh-CN" sz="1400" b="1" dirty="0" err="1"/>
              <a:t>int</a:t>
            </a:r>
            <a:r>
              <a:rPr lang="en-US" altLang="zh-CN" sz="1400" b="1" dirty="0"/>
              <a:t>  inc3 ( ) { return  ++ data3 ; }</a:t>
            </a:r>
          </a:p>
          <a:p>
            <a:pPr algn="l">
              <a:lnSpc>
                <a:spcPct val="115000"/>
              </a:lnSpc>
              <a:buClr>
                <a:schemeClr val="accent2"/>
              </a:buClr>
              <a:buFont typeface="Wingdings" pitchFamily="2" charset="2"/>
              <a:buNone/>
            </a:pPr>
            <a:r>
              <a:rPr lang="en-US" altLang="zh-CN" sz="1400" b="1" dirty="0"/>
              <a:t>       void  display ( )</a:t>
            </a:r>
          </a:p>
          <a:p>
            <a:pPr algn="l">
              <a:lnSpc>
                <a:spcPct val="115000"/>
              </a:lnSpc>
              <a:buClr>
                <a:schemeClr val="accent2"/>
              </a:buClr>
              <a:buFont typeface="Wingdings" pitchFamily="2" charset="2"/>
              <a:buNone/>
            </a:pPr>
            <a:r>
              <a:rPr lang="en-US" altLang="zh-CN" sz="1400" b="1" dirty="0"/>
              <a:t>          { </a:t>
            </a:r>
            <a:r>
              <a:rPr lang="en-US" altLang="zh-CN" sz="1400" b="1" dirty="0" err="1"/>
              <a:t>parent_class</a:t>
            </a:r>
            <a:r>
              <a:rPr lang="en-US" altLang="zh-CN" sz="1400" b="1" dirty="0"/>
              <a:t> :: display ( ) ;   data4.display ( ) ;</a:t>
            </a:r>
          </a:p>
          <a:p>
            <a:pPr algn="l">
              <a:lnSpc>
                <a:spcPct val="115000"/>
              </a:lnSpc>
              <a:buClr>
                <a:schemeClr val="accent2"/>
              </a:buClr>
              <a:buFont typeface="Wingdings" pitchFamily="2" charset="2"/>
              <a:buNone/>
            </a:pPr>
            <a:r>
              <a:rPr lang="en-US" altLang="zh-CN" sz="1400" b="1" dirty="0"/>
              <a:t>             </a:t>
            </a:r>
            <a:r>
              <a:rPr lang="en-US" altLang="zh-CN" sz="1400" b="1" dirty="0" err="1"/>
              <a:t>cout</a:t>
            </a:r>
            <a:r>
              <a:rPr lang="en-US" altLang="zh-CN" sz="1400" b="1" dirty="0"/>
              <a:t> &lt;&lt; "data3=" &lt;&lt; data3 &lt;&lt; </a:t>
            </a:r>
            <a:r>
              <a:rPr lang="en-US" altLang="zh-CN" sz="1400" b="1" dirty="0" err="1"/>
              <a:t>endl</a:t>
            </a:r>
            <a:r>
              <a:rPr lang="en-US" altLang="zh-CN" sz="1400" b="1" dirty="0"/>
              <a:t> ;</a:t>
            </a:r>
          </a:p>
          <a:p>
            <a:pPr algn="l">
              <a:lnSpc>
                <a:spcPct val="115000"/>
              </a:lnSpc>
              <a:buClr>
                <a:schemeClr val="accent2"/>
              </a:buClr>
              <a:buFont typeface="Wingdings" pitchFamily="2" charset="2"/>
              <a:buNone/>
            </a:pPr>
            <a:r>
              <a:rPr lang="en-US" altLang="zh-CN" sz="1400" b="1" dirty="0"/>
              <a:t>          }</a:t>
            </a:r>
          </a:p>
          <a:p>
            <a:pPr algn="l">
              <a:lnSpc>
                <a:spcPct val="115000"/>
              </a:lnSpc>
              <a:buClr>
                <a:schemeClr val="accent2"/>
              </a:buClr>
              <a:buFont typeface="Wingdings" pitchFamily="2" charset="2"/>
              <a:buNone/>
            </a:pPr>
            <a:r>
              <a:rPr lang="en-US" altLang="zh-CN" sz="1400" b="1" dirty="0"/>
              <a:t>} ;</a:t>
            </a:r>
          </a:p>
          <a:p>
            <a:pPr algn="l">
              <a:lnSpc>
                <a:spcPct val="115000"/>
              </a:lnSpc>
              <a:buClr>
                <a:schemeClr val="accent2"/>
              </a:buClr>
              <a:buFont typeface="Wingdings" pitchFamily="2" charset="2"/>
              <a:buNone/>
            </a:pPr>
            <a:r>
              <a:rPr lang="en-US" altLang="zh-CN" sz="1400" dirty="0" err="1"/>
              <a:t>int</a:t>
            </a:r>
            <a:r>
              <a:rPr lang="en-US" altLang="zh-CN" sz="1400" dirty="0"/>
              <a:t> main ( )</a:t>
            </a:r>
          </a:p>
          <a:p>
            <a:pPr algn="l">
              <a:lnSpc>
                <a:spcPct val="115000"/>
              </a:lnSpc>
              <a:buClr>
                <a:schemeClr val="accent2"/>
              </a:buClr>
              <a:buFont typeface="Wingdings" pitchFamily="2" charset="2"/>
              <a:buNone/>
            </a:pPr>
            <a:r>
              <a:rPr lang="en-US" altLang="zh-CN" sz="1400" dirty="0"/>
              <a:t>{ </a:t>
            </a:r>
            <a:r>
              <a:rPr lang="en-US" altLang="zh-CN" sz="1400" dirty="0" err="1"/>
              <a:t>derived_class</a:t>
            </a:r>
            <a:r>
              <a:rPr lang="en-US" altLang="zh-CN" sz="1400" dirty="0"/>
              <a:t>  d1 ( 17 , 18 , 1 , 2 , -5 ) ;   d1 . inc1 ( ) ;     d1 . display ( ) ;  }</a:t>
            </a:r>
          </a:p>
        </p:txBody>
      </p:sp>
      <p:sp>
        <p:nvSpPr>
          <p:cNvPr id="593924" name="Rectangle 4"/>
          <p:cNvSpPr>
            <a:spLocks noChangeArrowheads="1"/>
          </p:cNvSpPr>
          <p:nvPr/>
        </p:nvSpPr>
        <p:spPr bwMode="auto">
          <a:xfrm>
            <a:off x="495300" y="1530350"/>
            <a:ext cx="8305800" cy="4314825"/>
          </a:xfrm>
          <a:prstGeom prst="rect">
            <a:avLst/>
          </a:prstGeom>
          <a:solidFill>
            <a:srgbClr val="FFD8B1"/>
          </a:solidFill>
          <a:ln w="9525">
            <a:noFill/>
            <a:miter lim="800000"/>
            <a:headEnd/>
            <a:tailEnd/>
          </a:ln>
          <a:effectLst>
            <a:prstShdw prst="shdw17" dist="71842" dir="2700000">
              <a:srgbClr val="FFD8B1">
                <a:gamma/>
                <a:shade val="60000"/>
                <a:invGamma/>
              </a:srgbClr>
            </a:prstShdw>
          </a:effectLst>
        </p:spPr>
        <p:txBody>
          <a:bodyPr>
            <a:spAutoFit/>
          </a:bodyPr>
          <a:lstStyle/>
          <a:p>
            <a:pPr algn="l">
              <a:lnSpc>
                <a:spcPct val="110000"/>
              </a:lnSpc>
              <a:buClr>
                <a:schemeClr val="accent2"/>
              </a:buClr>
              <a:buFont typeface="Wingdings" pitchFamily="2" charset="2"/>
              <a:buNone/>
            </a:pPr>
            <a:r>
              <a:rPr lang="en-US" altLang="zh-CN" sz="1800"/>
              <a:t>class  derived_class : private  parent_class</a:t>
            </a:r>
          </a:p>
          <a:p>
            <a:pPr algn="l">
              <a:lnSpc>
                <a:spcPct val="110000"/>
              </a:lnSpc>
              <a:buClr>
                <a:schemeClr val="accent2"/>
              </a:buClr>
              <a:buFont typeface="Wingdings" pitchFamily="2" charset="2"/>
              <a:buNone/>
            </a:pPr>
            <a:r>
              <a:rPr lang="en-US" altLang="zh-CN" sz="1800"/>
              <a:t>{     int  data3 ;</a:t>
            </a:r>
          </a:p>
          <a:p>
            <a:pPr algn="l">
              <a:lnSpc>
                <a:spcPct val="110000"/>
              </a:lnSpc>
              <a:buClr>
                <a:schemeClr val="accent2"/>
              </a:buClr>
              <a:buFont typeface="Wingdings" pitchFamily="2" charset="2"/>
              <a:buNone/>
            </a:pPr>
            <a:r>
              <a:rPr lang="en-US" altLang="zh-CN" sz="1800"/>
              <a:t>       parent_class  data4 ;</a:t>
            </a:r>
          </a:p>
          <a:p>
            <a:pPr algn="l">
              <a:lnSpc>
                <a:spcPct val="110000"/>
              </a:lnSpc>
              <a:buClr>
                <a:schemeClr val="accent2"/>
              </a:buClr>
              <a:buFont typeface="Wingdings" pitchFamily="2" charset="2"/>
              <a:buNone/>
            </a:pPr>
            <a:r>
              <a:rPr lang="en-US" altLang="zh-CN" sz="1800"/>
              <a:t>   public:</a:t>
            </a:r>
          </a:p>
          <a:p>
            <a:pPr algn="l">
              <a:lnSpc>
                <a:spcPct val="110000"/>
              </a:lnSpc>
              <a:buClr>
                <a:schemeClr val="accent2"/>
              </a:buClr>
              <a:buFont typeface="Wingdings" pitchFamily="2" charset="2"/>
              <a:buNone/>
            </a:pPr>
            <a:r>
              <a:rPr lang="en-US" altLang="zh-CN" sz="1800"/>
              <a:t>       derived_class (int  p1 , int  p2 , int  p3 , int  p4 , int  p5 )</a:t>
            </a:r>
          </a:p>
          <a:p>
            <a:pPr algn="l">
              <a:lnSpc>
                <a:spcPct val="110000"/>
              </a:lnSpc>
              <a:buClr>
                <a:schemeClr val="accent2"/>
              </a:buClr>
              <a:buFont typeface="Wingdings" pitchFamily="2" charset="2"/>
              <a:buNone/>
            </a:pPr>
            <a:r>
              <a:rPr lang="en-US" altLang="zh-CN" sz="1800"/>
              <a:t>	: parent_class ( p1 , p2 ) , data4 ( p3 , p4 )</a:t>
            </a:r>
          </a:p>
          <a:p>
            <a:pPr algn="l">
              <a:lnSpc>
                <a:spcPct val="110000"/>
              </a:lnSpc>
              <a:buClr>
                <a:schemeClr val="accent2"/>
              </a:buClr>
              <a:buFont typeface="Wingdings" pitchFamily="2" charset="2"/>
              <a:buNone/>
            </a:pPr>
            <a:r>
              <a:rPr lang="en-US" altLang="zh-CN" sz="1800"/>
              <a:t>          { data3 = p5 ; }</a:t>
            </a:r>
          </a:p>
          <a:p>
            <a:pPr algn="l">
              <a:lnSpc>
                <a:spcPct val="110000"/>
              </a:lnSpc>
              <a:buClr>
                <a:schemeClr val="accent2"/>
              </a:buClr>
              <a:buFont typeface="Wingdings" pitchFamily="2" charset="2"/>
              <a:buNone/>
            </a:pPr>
            <a:r>
              <a:rPr lang="en-US" altLang="zh-CN" sz="1800"/>
              <a:t>       int  inc1 ( ) { return  parent_class :: inc1 ( ) ; }</a:t>
            </a:r>
          </a:p>
          <a:p>
            <a:pPr algn="l">
              <a:lnSpc>
                <a:spcPct val="110000"/>
              </a:lnSpc>
              <a:buClr>
                <a:schemeClr val="accent2"/>
              </a:buClr>
              <a:buFont typeface="Wingdings" pitchFamily="2" charset="2"/>
              <a:buNone/>
            </a:pPr>
            <a:r>
              <a:rPr lang="en-US" altLang="zh-CN" sz="1800"/>
              <a:t>       int  inc3 ( ) { return  ++ data3 ; }</a:t>
            </a:r>
          </a:p>
          <a:p>
            <a:pPr algn="l">
              <a:lnSpc>
                <a:spcPct val="110000"/>
              </a:lnSpc>
              <a:buClr>
                <a:schemeClr val="accent2"/>
              </a:buClr>
              <a:buFont typeface="Wingdings" pitchFamily="2" charset="2"/>
              <a:buNone/>
            </a:pPr>
            <a:r>
              <a:rPr lang="en-US" altLang="zh-CN" sz="1800"/>
              <a:t>       void  display ( )</a:t>
            </a:r>
          </a:p>
          <a:p>
            <a:pPr algn="l">
              <a:lnSpc>
                <a:spcPct val="110000"/>
              </a:lnSpc>
              <a:buClr>
                <a:schemeClr val="accent2"/>
              </a:buClr>
              <a:buFont typeface="Wingdings" pitchFamily="2" charset="2"/>
              <a:buNone/>
            </a:pPr>
            <a:r>
              <a:rPr lang="en-US" altLang="zh-CN" sz="1800"/>
              <a:t>          { parent_class :: display ( ) ;   data4.display ( ) ;</a:t>
            </a:r>
          </a:p>
          <a:p>
            <a:pPr algn="l">
              <a:lnSpc>
                <a:spcPct val="110000"/>
              </a:lnSpc>
              <a:buClr>
                <a:schemeClr val="accent2"/>
              </a:buClr>
              <a:buFont typeface="Wingdings" pitchFamily="2" charset="2"/>
              <a:buNone/>
            </a:pPr>
            <a:r>
              <a:rPr lang="en-US" altLang="zh-CN" sz="1800"/>
              <a:t>             </a:t>
            </a:r>
            <a:r>
              <a:rPr lang="en-US" altLang="zh-CN" sz="1800" b="1">
                <a:solidFill>
                  <a:srgbClr val="0000FF"/>
                </a:solidFill>
              </a:rPr>
              <a:t>cout &lt;&lt; "data3=" &lt;&lt; data3 &lt;&lt; endl</a:t>
            </a:r>
            <a:r>
              <a:rPr lang="en-US" altLang="zh-CN" sz="1800"/>
              <a:t> ;</a:t>
            </a:r>
          </a:p>
          <a:p>
            <a:pPr algn="l">
              <a:lnSpc>
                <a:spcPct val="110000"/>
              </a:lnSpc>
              <a:buClr>
                <a:schemeClr val="accent2"/>
              </a:buClr>
              <a:buFont typeface="Wingdings" pitchFamily="2" charset="2"/>
              <a:buNone/>
            </a:pPr>
            <a:r>
              <a:rPr lang="en-US" altLang="zh-CN" sz="1800"/>
              <a:t>          }</a:t>
            </a:r>
          </a:p>
          <a:p>
            <a:pPr algn="l">
              <a:lnSpc>
                <a:spcPct val="110000"/>
              </a:lnSpc>
              <a:buClr>
                <a:schemeClr val="accent2"/>
              </a:buClr>
              <a:buFont typeface="Wingdings" pitchFamily="2" charset="2"/>
              <a:buNone/>
            </a:pPr>
            <a:r>
              <a:rPr lang="en-US" altLang="zh-CN" sz="1800"/>
              <a:t>} ;</a:t>
            </a:r>
          </a:p>
        </p:txBody>
      </p:sp>
      <p:sp>
        <p:nvSpPr>
          <p:cNvPr id="593925" name="AutoShape 5"/>
          <p:cNvSpPr>
            <a:spLocks/>
          </p:cNvSpPr>
          <p:nvPr/>
        </p:nvSpPr>
        <p:spPr bwMode="auto">
          <a:xfrm>
            <a:off x="6096000" y="2949575"/>
            <a:ext cx="2286000" cy="609600"/>
          </a:xfrm>
          <a:prstGeom prst="borderCallout2">
            <a:avLst>
              <a:gd name="adj1" fmla="val 18750"/>
              <a:gd name="adj2" fmla="val -3333"/>
              <a:gd name="adj3" fmla="val 18750"/>
              <a:gd name="adj4" fmla="val -23472"/>
              <a:gd name="adj5" fmla="val 326824"/>
              <a:gd name="adj6" fmla="val -88056"/>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输出自身数据成员</a:t>
            </a:r>
          </a:p>
        </p:txBody>
      </p:sp>
      <p:sp>
        <p:nvSpPr>
          <p:cNvPr id="593926" name="Rectangle 6"/>
          <p:cNvSpPr>
            <a:spLocks noGrp="1" noChangeArrowheads="1"/>
          </p:cNvSpPr>
          <p:nvPr>
            <p:ph type="title" idx="4294967295"/>
          </p:nvPr>
        </p:nvSpPr>
        <p:spPr>
          <a:xfrm>
            <a:off x="838200" y="533400"/>
            <a:ext cx="7543800" cy="1143000"/>
          </a:xfrm>
          <a:prstGeom prst="rect">
            <a:avLst/>
          </a:prstGeom>
        </p:spPr>
        <p:txBody>
          <a:bodyPr/>
          <a:lstStyle/>
          <a:p>
            <a:r>
              <a:rPr lang="en-US" altLang="zh-CN" sz="100" dirty="0">
                <a:solidFill>
                  <a:schemeClr val="bg1"/>
                </a:solidFill>
                <a:latin typeface="宋体" pitchFamily="2" charset="-122"/>
              </a:rPr>
              <a:t>8.3  </a:t>
            </a:r>
            <a:r>
              <a:rPr lang="zh-CN" altLang="en-US" sz="100" dirty="0">
                <a:solidFill>
                  <a:schemeClr val="bg1"/>
                </a:solidFill>
                <a:latin typeface="宋体" pitchFamily="2" charset="-122"/>
              </a:rPr>
              <a:t>基类的初始化</a:t>
            </a:r>
            <a:endParaRPr lang="zh-CN" altLang="en-US" sz="100" dirty="0">
              <a:solidFill>
                <a:schemeClr val="bg1"/>
              </a:solidFill>
            </a:endParaRPr>
          </a:p>
        </p:txBody>
      </p:sp>
      <p:sp>
        <p:nvSpPr>
          <p:cNvPr id="593928" name="Rectangle 8"/>
          <p:cNvSpPr>
            <a:spLocks noChangeArrowheads="1"/>
          </p:cNvSpPr>
          <p:nvPr/>
        </p:nvSpPr>
        <p:spPr bwMode="auto">
          <a:xfrm>
            <a:off x="4482785" y="398463"/>
            <a:ext cx="4267515" cy="400110"/>
          </a:xfrm>
          <a:prstGeom prst="rect">
            <a:avLst/>
          </a:prstGeom>
          <a:noFill/>
          <a:ln w="9525">
            <a:noFill/>
            <a:miter lim="800000"/>
            <a:headEnd/>
            <a:tailEnd/>
          </a:ln>
          <a:effectLst/>
        </p:spPr>
        <p:txBody>
          <a:bodyPr wrap="none">
            <a:spAutoFit/>
          </a:bodyPr>
          <a:lstStyle/>
          <a:p>
            <a:pPr algn="r"/>
            <a:r>
              <a:rPr lang="zh-CN" altLang="en-US" sz="2000" b="1" i="1" dirty="0">
                <a:solidFill>
                  <a:schemeClr val="folHlink"/>
                </a:solidFill>
              </a:rPr>
              <a:t>例</a:t>
            </a:r>
            <a:r>
              <a:rPr lang="en-US" altLang="zh-CN" sz="2000" b="1" i="1" dirty="0">
                <a:solidFill>
                  <a:schemeClr val="folHlink"/>
                </a:solidFill>
              </a:rPr>
              <a:t>8-7  </a:t>
            </a:r>
            <a:r>
              <a:rPr lang="zh-CN" altLang="en-US" sz="2000" b="1" i="1" dirty="0">
                <a:solidFill>
                  <a:schemeClr val="folHlink"/>
                </a:solidFill>
              </a:rPr>
              <a:t>带参数构造函数调用顺序测试</a:t>
            </a:r>
          </a:p>
        </p:txBody>
      </p:sp>
      <p:grpSp>
        <p:nvGrpSpPr>
          <p:cNvPr id="593948" name="Group 28"/>
          <p:cNvGrpSpPr>
            <a:grpSpLocks/>
          </p:cNvGrpSpPr>
          <p:nvPr/>
        </p:nvGrpSpPr>
        <p:grpSpPr bwMode="auto">
          <a:xfrm>
            <a:off x="3235325" y="5334000"/>
            <a:ext cx="5832475" cy="1447800"/>
            <a:chOff x="2038" y="3408"/>
            <a:chExt cx="3674" cy="912"/>
          </a:xfrm>
        </p:grpSpPr>
        <p:sp>
          <p:nvSpPr>
            <p:cNvPr id="593949" name="Rectangle 29"/>
            <p:cNvSpPr>
              <a:spLocks noChangeArrowheads="1"/>
            </p:cNvSpPr>
            <p:nvPr/>
          </p:nvSpPr>
          <p:spPr bwMode="auto">
            <a:xfrm>
              <a:off x="2064" y="3408"/>
              <a:ext cx="3648" cy="912"/>
            </a:xfrm>
            <a:prstGeom prst="rect">
              <a:avLst/>
            </a:prstGeom>
            <a:solidFill>
              <a:srgbClr val="CCFF99"/>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rgbClr val="CCFF99"/>
              </a:extrusionClr>
            </a:sp3d>
          </p:spPr>
          <p:txBody>
            <a:bodyPr wrap="none" anchor="ctr">
              <a:flatTx/>
            </a:bodyPr>
            <a:lstStyle/>
            <a:p>
              <a:endParaRPr lang="zh-CN" altLang="en-US"/>
            </a:p>
          </p:txBody>
        </p:sp>
        <p:sp>
          <p:nvSpPr>
            <p:cNvPr id="593950" name="Rectangle 30"/>
            <p:cNvSpPr>
              <a:spLocks noChangeArrowheads="1"/>
            </p:cNvSpPr>
            <p:nvPr/>
          </p:nvSpPr>
          <p:spPr bwMode="auto">
            <a:xfrm>
              <a:off x="3080" y="3548"/>
              <a:ext cx="1056" cy="192"/>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r>
                <a:rPr lang="en-US" altLang="zh-CN" sz="1800" b="1"/>
                <a:t>data1	data2</a:t>
              </a:r>
            </a:p>
          </p:txBody>
        </p:sp>
        <p:sp>
          <p:nvSpPr>
            <p:cNvPr id="593951" name="Rectangle 31"/>
            <p:cNvSpPr>
              <a:spLocks noChangeArrowheads="1"/>
            </p:cNvSpPr>
            <p:nvPr/>
          </p:nvSpPr>
          <p:spPr bwMode="auto">
            <a:xfrm>
              <a:off x="4608" y="3836"/>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lnSpc>
                  <a:spcPct val="110000"/>
                </a:lnSpc>
              </a:pPr>
              <a:r>
                <a:rPr lang="en-US" altLang="zh-CN" sz="1800" b="1"/>
                <a:t>         data4	</a:t>
              </a:r>
            </a:p>
            <a:p>
              <a:pPr algn="l">
                <a:lnSpc>
                  <a:spcPct val="110000"/>
                </a:lnSpc>
              </a:pPr>
              <a:r>
                <a:rPr lang="en-US" altLang="zh-CN" sz="1800" b="1" i="1"/>
                <a:t>data1	data2</a:t>
              </a:r>
              <a:r>
                <a:rPr lang="en-US" altLang="zh-CN" sz="1800" b="1"/>
                <a:t>		</a:t>
              </a:r>
            </a:p>
          </p:txBody>
        </p:sp>
        <p:sp>
          <p:nvSpPr>
            <p:cNvPr id="593952" name="Line 32"/>
            <p:cNvSpPr>
              <a:spLocks noChangeShapeType="1"/>
            </p:cNvSpPr>
            <p:nvPr/>
          </p:nvSpPr>
          <p:spPr bwMode="auto">
            <a:xfrm>
              <a:off x="4608" y="4028"/>
              <a:ext cx="1056" cy="0"/>
            </a:xfrm>
            <a:prstGeom prst="line">
              <a:avLst/>
            </a:prstGeom>
            <a:noFill/>
            <a:ln w="9525">
              <a:solidFill>
                <a:schemeClr val="tx1"/>
              </a:solidFill>
              <a:round/>
              <a:headEnd/>
              <a:tailEnd/>
            </a:ln>
            <a:effectLst/>
          </p:spPr>
          <p:txBody>
            <a:bodyPr/>
            <a:lstStyle/>
            <a:p>
              <a:endParaRPr lang="zh-CN" altLang="en-US"/>
            </a:p>
          </p:txBody>
        </p:sp>
        <p:sp>
          <p:nvSpPr>
            <p:cNvPr id="593953" name="Rectangle 33"/>
            <p:cNvSpPr>
              <a:spLocks noChangeArrowheads="1"/>
            </p:cNvSpPr>
            <p:nvPr/>
          </p:nvSpPr>
          <p:spPr bwMode="auto">
            <a:xfrm>
              <a:off x="4128" y="3836"/>
              <a:ext cx="480" cy="384"/>
            </a:xfrm>
            <a:prstGeom prst="rect">
              <a:avLst/>
            </a:prstGeom>
            <a:gradFill rotWithShape="0">
              <a:gsLst>
                <a:gs pos="0">
                  <a:srgbClr val="FF9900"/>
                </a:gs>
                <a:gs pos="50000">
                  <a:srgbClr val="FFFFFF"/>
                </a:gs>
                <a:gs pos="100000">
                  <a:srgbClr val="FF9900"/>
                </a:gs>
              </a:gsLst>
              <a:lin ang="5400000" scaled="1"/>
            </a:gradFill>
            <a:ln w="9525">
              <a:solidFill>
                <a:schemeClr val="tx1"/>
              </a:solidFill>
              <a:miter lim="800000"/>
              <a:headEnd/>
              <a:tailEnd/>
            </a:ln>
            <a:effectLst/>
          </p:spPr>
          <p:txBody>
            <a:bodyPr wrap="none" anchor="ctr"/>
            <a:lstStyle/>
            <a:p>
              <a:r>
                <a:rPr lang="en-US" altLang="zh-CN" sz="1800" b="1">
                  <a:solidFill>
                    <a:srgbClr val="0000FF"/>
                  </a:solidFill>
                  <a:effectLst>
                    <a:outerShdw blurRad="38100" dist="38100" dir="2700000" algn="tl">
                      <a:srgbClr val="000000"/>
                    </a:outerShdw>
                  </a:effectLst>
                </a:rPr>
                <a:t>data3</a:t>
              </a:r>
            </a:p>
          </p:txBody>
        </p:sp>
        <p:sp>
          <p:nvSpPr>
            <p:cNvPr id="593954" name="Rectangle 34"/>
            <p:cNvSpPr>
              <a:spLocks noChangeArrowheads="1"/>
            </p:cNvSpPr>
            <p:nvPr/>
          </p:nvSpPr>
          <p:spPr bwMode="auto">
            <a:xfrm>
              <a:off x="2095" y="3502"/>
              <a:ext cx="905" cy="250"/>
            </a:xfrm>
            <a:prstGeom prst="rect">
              <a:avLst/>
            </a:prstGeom>
            <a:noFill/>
            <a:ln w="9525">
              <a:noFill/>
              <a:miter lim="800000"/>
              <a:headEnd/>
              <a:tailEnd/>
            </a:ln>
            <a:effectLst/>
          </p:spPr>
          <p:txBody>
            <a:bodyPr wrap="none">
              <a:spAutoFit/>
            </a:bodyPr>
            <a:lstStyle/>
            <a:p>
              <a:r>
                <a:rPr lang="en-US" altLang="zh-CN" sz="2000"/>
                <a:t>parent_class</a:t>
              </a:r>
            </a:p>
          </p:txBody>
        </p:sp>
        <p:sp>
          <p:nvSpPr>
            <p:cNvPr id="593955" name="Rectangle 35"/>
            <p:cNvSpPr>
              <a:spLocks noChangeArrowheads="1"/>
            </p:cNvSpPr>
            <p:nvPr/>
          </p:nvSpPr>
          <p:spPr bwMode="auto">
            <a:xfrm>
              <a:off x="2038" y="3888"/>
              <a:ext cx="985" cy="250"/>
            </a:xfrm>
            <a:prstGeom prst="rect">
              <a:avLst/>
            </a:prstGeom>
            <a:noFill/>
            <a:ln w="9525">
              <a:noFill/>
              <a:miter lim="800000"/>
              <a:headEnd/>
              <a:tailEnd/>
            </a:ln>
            <a:effectLst/>
          </p:spPr>
          <p:txBody>
            <a:bodyPr wrap="none">
              <a:spAutoFit/>
            </a:bodyPr>
            <a:lstStyle/>
            <a:p>
              <a:r>
                <a:rPr lang="en-US" altLang="zh-CN" sz="2000"/>
                <a:t>derived_class</a:t>
              </a:r>
            </a:p>
          </p:txBody>
        </p:sp>
        <p:sp>
          <p:nvSpPr>
            <p:cNvPr id="593956" name="Rectangle 36"/>
            <p:cNvSpPr>
              <a:spLocks noChangeArrowheads="1"/>
            </p:cNvSpPr>
            <p:nvPr/>
          </p:nvSpPr>
          <p:spPr bwMode="auto">
            <a:xfrm>
              <a:off x="3072" y="3840"/>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prstDash val="dash"/>
              <a:miter lim="800000"/>
              <a:headEnd/>
              <a:tailEnd/>
            </a:ln>
            <a:effectLst/>
          </p:spPr>
          <p:txBody>
            <a:bodyPr wrap="none" anchor="ctr"/>
            <a:lstStyle/>
            <a:p>
              <a:pPr algn="l"/>
              <a:r>
                <a:rPr lang="en-US" altLang="zh-CN" sz="1800" b="1"/>
                <a:t>data1	data2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93925"/>
                                        </p:tgtEl>
                                        <p:attrNameLst>
                                          <p:attrName>style.visibility</p:attrName>
                                        </p:attrNameLst>
                                      </p:cBhvr>
                                      <p:to>
                                        <p:strVal val="visible"/>
                                      </p:to>
                                    </p:set>
                                    <p:animEffect transition="in" filter="barn(outHorizontal)">
                                      <p:cBhvr>
                                        <p:cTn id="7" dur="500"/>
                                        <p:tgtEl>
                                          <p:spTgt spid="5939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25"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4530" name="Text Box 2"/>
          <p:cNvSpPr txBox="1">
            <a:spLocks noChangeArrowheads="1"/>
          </p:cNvSpPr>
          <p:nvPr/>
        </p:nvSpPr>
        <p:spPr bwMode="auto">
          <a:xfrm>
            <a:off x="647700" y="1066800"/>
            <a:ext cx="8001000" cy="2338388"/>
          </a:xfrm>
          <a:prstGeom prst="rect">
            <a:avLst/>
          </a:prstGeom>
          <a:noFill/>
          <a:ln w="9525">
            <a:noFill/>
            <a:miter lim="800000"/>
            <a:headEnd/>
            <a:tailEnd/>
          </a:ln>
          <a:effectLst/>
        </p:spPr>
        <p:txBody>
          <a:bodyPr>
            <a:spAutoFit/>
          </a:bodyPr>
          <a:lstStyle/>
          <a:p>
            <a:pPr algn="just">
              <a:lnSpc>
                <a:spcPct val="160000"/>
              </a:lnSpc>
              <a:buClr>
                <a:schemeClr val="accent2"/>
              </a:buClr>
              <a:buFont typeface="Wingdings" pitchFamily="2" charset="2"/>
              <a:buNone/>
            </a:pPr>
            <a:r>
              <a:rPr lang="zh-CN" altLang="en-US" sz="2000" b="1" i="1">
                <a:solidFill>
                  <a:srgbClr val="008000"/>
                </a:solidFill>
                <a:ea typeface="Arial Unicode MS" pitchFamily="34" charset="-122"/>
                <a:cs typeface="Arial Unicode MS" pitchFamily="34" charset="-122"/>
              </a:rPr>
              <a:t>类继承关系的语法形式</a:t>
            </a:r>
          </a:p>
          <a:p>
            <a:pPr algn="just">
              <a:lnSpc>
                <a:spcPct val="160000"/>
              </a:lnSpc>
              <a:buClr>
                <a:schemeClr val="accent2"/>
              </a:buClr>
              <a:buFont typeface="Wingdings" pitchFamily="2" charset="2"/>
              <a:buNone/>
            </a:pPr>
            <a:r>
              <a:rPr lang="zh-CN" altLang="en-US" sz="1800" b="1">
                <a:ea typeface="Arial Unicode MS" pitchFamily="34" charset="-122"/>
                <a:cs typeface="Arial Unicode MS" pitchFamily="34" charset="-122"/>
              </a:rPr>
              <a:t>	</a:t>
            </a:r>
            <a:r>
              <a:rPr lang="en-US" altLang="zh-CN" sz="1800" b="1">
                <a:ea typeface="Arial Unicode MS" pitchFamily="34" charset="-122"/>
                <a:cs typeface="Arial Unicode MS" pitchFamily="34" charset="-122"/>
              </a:rPr>
              <a:t>class </a:t>
            </a:r>
            <a:r>
              <a:rPr lang="zh-CN" altLang="en-US" sz="1800" b="1" i="1">
                <a:ea typeface="Arial Unicode MS" pitchFamily="34" charset="-122"/>
                <a:cs typeface="Arial Unicode MS" pitchFamily="34" charset="-122"/>
              </a:rPr>
              <a:t>派生类名</a:t>
            </a:r>
            <a:r>
              <a:rPr lang="zh-CN" altLang="en-US" sz="1800" b="1">
                <a:ea typeface="Arial Unicode MS" pitchFamily="34" charset="-122"/>
                <a:cs typeface="Arial Unicode MS" pitchFamily="34" charset="-122"/>
              </a:rPr>
              <a:t> </a:t>
            </a:r>
            <a:r>
              <a:rPr lang="en-US" altLang="zh-CN" sz="1800" b="1">
                <a:ea typeface="Arial Unicode MS" pitchFamily="34" charset="-122"/>
                <a:cs typeface="Arial Unicode MS" pitchFamily="34" charset="-122"/>
              </a:rPr>
              <a:t>: </a:t>
            </a:r>
            <a:r>
              <a:rPr lang="zh-CN" altLang="en-US" sz="1800" b="1" i="1">
                <a:ea typeface="Arial Unicode MS" pitchFamily="34" charset="-122"/>
                <a:cs typeface="Arial Unicode MS" pitchFamily="34" charset="-122"/>
              </a:rPr>
              <a:t>基类名表</a:t>
            </a:r>
          </a:p>
          <a:p>
            <a:pPr algn="just">
              <a:lnSpc>
                <a:spcPct val="160000"/>
              </a:lnSpc>
              <a:buClr>
                <a:schemeClr val="accent2"/>
              </a:buClr>
              <a:buFont typeface="Wingdings" pitchFamily="2" charset="2"/>
              <a:buNone/>
            </a:pPr>
            <a:r>
              <a:rPr lang="zh-CN" altLang="en-US" sz="1800" b="1">
                <a:ea typeface="Arial Unicode MS" pitchFamily="34" charset="-122"/>
                <a:cs typeface="Arial Unicode MS" pitchFamily="34" charset="-122"/>
              </a:rPr>
              <a:t> 	</a:t>
            </a:r>
            <a:r>
              <a:rPr lang="en-US" altLang="zh-CN" sz="1800" b="1">
                <a:ea typeface="Arial Unicode MS" pitchFamily="34" charset="-122"/>
                <a:cs typeface="Arial Unicode MS" pitchFamily="34" charset="-122"/>
              </a:rPr>
              <a:t>{</a:t>
            </a:r>
          </a:p>
          <a:p>
            <a:pPr algn="just">
              <a:lnSpc>
                <a:spcPct val="160000"/>
              </a:lnSpc>
              <a:buClr>
                <a:schemeClr val="accent2"/>
              </a:buClr>
              <a:buFont typeface="Wingdings" pitchFamily="2" charset="2"/>
              <a:buNone/>
            </a:pPr>
            <a:r>
              <a:rPr lang="en-US" altLang="zh-CN" sz="1800" b="1">
                <a:ea typeface="Arial Unicode MS" pitchFamily="34" charset="-122"/>
                <a:cs typeface="Arial Unicode MS" pitchFamily="34" charset="-122"/>
              </a:rPr>
              <a:t>	      </a:t>
            </a:r>
            <a:r>
              <a:rPr lang="zh-CN" altLang="en-US" sz="1800" b="1" i="1">
                <a:ea typeface="Arial Unicode MS" pitchFamily="34" charset="-122"/>
                <a:cs typeface="Arial Unicode MS" pitchFamily="34" charset="-122"/>
              </a:rPr>
              <a:t>数据成员和成员函数声明</a:t>
            </a:r>
          </a:p>
          <a:p>
            <a:pPr algn="just">
              <a:lnSpc>
                <a:spcPct val="160000"/>
              </a:lnSpc>
              <a:buClr>
                <a:schemeClr val="accent2"/>
              </a:buClr>
              <a:buFont typeface="Wingdings" pitchFamily="2" charset="2"/>
              <a:buNone/>
            </a:pPr>
            <a:r>
              <a:rPr lang="zh-CN" altLang="en-US" sz="1800" b="1">
                <a:ea typeface="Arial Unicode MS" pitchFamily="34" charset="-122"/>
                <a:cs typeface="Arial Unicode MS" pitchFamily="34" charset="-122"/>
              </a:rPr>
              <a:t> 	</a:t>
            </a:r>
            <a:r>
              <a:rPr lang="en-US" altLang="zh-CN" sz="1800" b="1">
                <a:ea typeface="Arial Unicode MS" pitchFamily="34" charset="-122"/>
                <a:cs typeface="Arial Unicode MS" pitchFamily="34" charset="-122"/>
              </a:rPr>
              <a:t>};</a:t>
            </a:r>
          </a:p>
        </p:txBody>
      </p:sp>
      <p:sp>
        <p:nvSpPr>
          <p:cNvPr id="534531" name="Rectangle 3"/>
          <p:cNvSpPr>
            <a:spLocks noGrp="1" noChangeArrowheads="1"/>
          </p:cNvSpPr>
          <p:nvPr>
            <p:ph type="ctrTitle" idx="4294967295"/>
          </p:nvPr>
        </p:nvSpPr>
        <p:spPr>
          <a:xfrm>
            <a:off x="533400" y="381000"/>
            <a:ext cx="5561013" cy="609600"/>
          </a:xfrm>
          <a:prstGeom prst="rect">
            <a:avLst/>
          </a:prstGeom>
        </p:spPr>
        <p:txBody>
          <a:bodyPr/>
          <a:lstStyle/>
          <a:p>
            <a:pPr algn="l"/>
            <a:r>
              <a:rPr lang="en-US" altLang="zh-CN" sz="2800" b="1" dirty="0">
                <a:solidFill>
                  <a:schemeClr val="accent2"/>
                </a:solidFill>
                <a:latin typeface="楷体_GB2312" pitchFamily="49" charset="-122"/>
                <a:ea typeface="楷体_GB2312" pitchFamily="49" charset="-122"/>
              </a:rPr>
              <a:t>8.2  </a:t>
            </a:r>
            <a:r>
              <a:rPr lang="zh-CN" altLang="en-US" sz="2800" b="1" dirty="0">
                <a:solidFill>
                  <a:schemeClr val="accent2"/>
                </a:solidFill>
                <a:latin typeface="楷体_GB2312" pitchFamily="49" charset="-122"/>
                <a:ea typeface="楷体_GB2312" pitchFamily="49" charset="-122"/>
              </a:rPr>
              <a:t>基类和派生类</a:t>
            </a:r>
          </a:p>
        </p:txBody>
      </p:sp>
      <p:sp>
        <p:nvSpPr>
          <p:cNvPr id="534532" name="Rectangle 4"/>
          <p:cNvSpPr>
            <a:spLocks noChangeArrowheads="1"/>
          </p:cNvSpPr>
          <p:nvPr/>
        </p:nvSpPr>
        <p:spPr bwMode="auto">
          <a:xfrm>
            <a:off x="647700" y="3625850"/>
            <a:ext cx="7621588" cy="779463"/>
          </a:xfrm>
          <a:prstGeom prst="rect">
            <a:avLst/>
          </a:prstGeom>
          <a:noFill/>
          <a:ln w="9525">
            <a:noFill/>
            <a:miter lim="800000"/>
            <a:headEnd/>
            <a:tailEnd/>
          </a:ln>
          <a:effectLst/>
        </p:spPr>
        <p:txBody>
          <a:bodyPr wrap="none">
            <a:spAutoFit/>
          </a:bodyPr>
          <a:lstStyle/>
          <a:p>
            <a:pPr algn="l"/>
            <a:r>
              <a:rPr lang="zh-CN" altLang="en-US" sz="1800" b="1" i="1">
                <a:ea typeface="Arial Unicode MS" pitchFamily="34" charset="-122"/>
                <a:cs typeface="Arial Unicode MS" pitchFamily="34" charset="-122"/>
              </a:rPr>
              <a:t>基类名表</a:t>
            </a:r>
            <a:r>
              <a:rPr lang="zh-CN" altLang="en-US" sz="1800" b="1" i="1">
                <a:solidFill>
                  <a:srgbClr val="0000FF"/>
                </a:solidFill>
                <a:ea typeface="Arial Unicode MS" pitchFamily="34" charset="-122"/>
                <a:cs typeface="Arial Unicode MS" pitchFamily="34" charset="-122"/>
              </a:rPr>
              <a:t> </a:t>
            </a:r>
            <a:r>
              <a:rPr lang="zh-CN" altLang="en-US" sz="1800" b="1">
                <a:ea typeface="Arial Unicode MS" pitchFamily="34" charset="-122"/>
                <a:cs typeface="Arial Unicode MS" pitchFamily="34" charset="-122"/>
              </a:rPr>
              <a:t> 构成</a:t>
            </a:r>
          </a:p>
          <a:p>
            <a:pPr algn="l">
              <a:spcBef>
                <a:spcPct val="50000"/>
              </a:spcBef>
              <a:buClr>
                <a:schemeClr val="accent2"/>
              </a:buClr>
              <a:buFont typeface="Wingdings" pitchFamily="2" charset="2"/>
              <a:buNone/>
            </a:pPr>
            <a:r>
              <a:rPr lang="zh-CN" altLang="en-US" sz="1800" b="1">
                <a:ea typeface="Arial Unicode MS" pitchFamily="34" charset="-122"/>
                <a:cs typeface="Arial Unicode MS" pitchFamily="34" charset="-122"/>
              </a:rPr>
              <a:t>	</a:t>
            </a:r>
            <a:r>
              <a:rPr lang="zh-CN" altLang="en-US" sz="1800" b="1" i="1">
                <a:solidFill>
                  <a:srgbClr val="0000FF"/>
                </a:solidFill>
                <a:ea typeface="Arial Unicode MS" pitchFamily="34" charset="-122"/>
                <a:cs typeface="Arial Unicode MS" pitchFamily="34" charset="-122"/>
              </a:rPr>
              <a:t>访问控制</a:t>
            </a:r>
            <a:r>
              <a:rPr lang="zh-CN" altLang="en-US" sz="1800" b="1" i="1">
                <a:ea typeface="Arial Unicode MS" pitchFamily="34" charset="-122"/>
                <a:cs typeface="Arial Unicode MS" pitchFamily="34" charset="-122"/>
              </a:rPr>
              <a:t>  基类名</a:t>
            </a:r>
            <a:r>
              <a:rPr lang="en-US" altLang="zh-CN" sz="1800" b="1" i="1" baseline="-30000">
                <a:ea typeface="Arial Unicode MS" pitchFamily="34" charset="-122"/>
                <a:cs typeface="Arial Unicode MS" pitchFamily="34" charset="-122"/>
              </a:rPr>
              <a:t>1</a:t>
            </a:r>
            <a:r>
              <a:rPr lang="zh-CN" altLang="en-US" sz="1800" b="1">
                <a:ea typeface="Arial Unicode MS" pitchFamily="34" charset="-122"/>
                <a:cs typeface="Arial Unicode MS" pitchFamily="34" charset="-122"/>
              </a:rPr>
              <a:t>， </a:t>
            </a:r>
            <a:r>
              <a:rPr lang="zh-CN" altLang="en-US" sz="1800" b="1" i="1">
                <a:solidFill>
                  <a:srgbClr val="0000FF"/>
                </a:solidFill>
                <a:ea typeface="Arial Unicode MS" pitchFamily="34" charset="-122"/>
                <a:cs typeface="Arial Unicode MS" pitchFamily="34" charset="-122"/>
              </a:rPr>
              <a:t>访问控制</a:t>
            </a:r>
            <a:r>
              <a:rPr lang="zh-CN" altLang="en-US" sz="1800" b="1" i="1">
                <a:ea typeface="Arial Unicode MS" pitchFamily="34" charset="-122"/>
                <a:cs typeface="Arial Unicode MS" pitchFamily="34" charset="-122"/>
              </a:rPr>
              <a:t>  基类名</a:t>
            </a:r>
            <a:r>
              <a:rPr lang="en-US" altLang="zh-CN" sz="1800" b="1" i="1" baseline="-30000">
                <a:ea typeface="Arial Unicode MS" pitchFamily="34" charset="-122"/>
                <a:cs typeface="Arial Unicode MS" pitchFamily="34" charset="-122"/>
              </a:rPr>
              <a:t>2</a:t>
            </a:r>
            <a:r>
              <a:rPr lang="en-US" altLang="zh-CN" sz="1800" b="1">
                <a:ea typeface="Arial Unicode MS" pitchFamily="34" charset="-122"/>
                <a:cs typeface="Arial Unicode MS" pitchFamily="34" charset="-122"/>
              </a:rPr>
              <a:t> </a:t>
            </a:r>
            <a:r>
              <a:rPr lang="zh-CN" altLang="en-US" sz="1800" b="1">
                <a:ea typeface="Arial Unicode MS" pitchFamily="34" charset="-122"/>
                <a:cs typeface="Arial Unicode MS" pitchFamily="34" charset="-122"/>
              </a:rPr>
              <a:t>，</a:t>
            </a:r>
            <a:r>
              <a:rPr lang="en-US" altLang="zh-CN" sz="1800" b="1">
                <a:ea typeface="Arial Unicode MS" pitchFamily="34" charset="-122"/>
                <a:cs typeface="Arial Unicode MS" pitchFamily="34" charset="-122"/>
              </a:rPr>
              <a:t>… </a:t>
            </a:r>
            <a:r>
              <a:rPr lang="zh-CN" altLang="en-US" sz="1800" b="1">
                <a:ea typeface="Arial Unicode MS" pitchFamily="34" charset="-122"/>
                <a:cs typeface="Arial Unicode MS" pitchFamily="34" charset="-122"/>
              </a:rPr>
              <a:t>， </a:t>
            </a:r>
            <a:r>
              <a:rPr lang="zh-CN" altLang="en-US" sz="1800" b="1" i="1">
                <a:solidFill>
                  <a:srgbClr val="0000FF"/>
                </a:solidFill>
                <a:ea typeface="Arial Unicode MS" pitchFamily="34" charset="-122"/>
                <a:cs typeface="Arial Unicode MS" pitchFamily="34" charset="-122"/>
              </a:rPr>
              <a:t>访问控制</a:t>
            </a:r>
            <a:r>
              <a:rPr lang="zh-CN" altLang="en-US" sz="1800" b="1" i="1">
                <a:ea typeface="Arial Unicode MS" pitchFamily="34" charset="-122"/>
                <a:cs typeface="Arial Unicode MS" pitchFamily="34" charset="-122"/>
              </a:rPr>
              <a:t>  基类名</a:t>
            </a:r>
            <a:r>
              <a:rPr lang="en-US" altLang="zh-CN" sz="1800" b="1" i="1" baseline="-30000">
                <a:ea typeface="Arial Unicode MS" pitchFamily="34" charset="-122"/>
                <a:cs typeface="Arial Unicode MS" pitchFamily="34" charset="-122"/>
              </a:rPr>
              <a:t>n</a:t>
            </a:r>
            <a:endParaRPr lang="en-US" altLang="zh-CN" sz="1800" b="1" i="1">
              <a:ea typeface="Arial Unicode MS" pitchFamily="34" charset="-122"/>
              <a:cs typeface="Arial Unicode MS" pitchFamily="34" charset="-122"/>
            </a:endParaRPr>
          </a:p>
        </p:txBody>
      </p:sp>
      <p:sp>
        <p:nvSpPr>
          <p:cNvPr id="534533" name="Rectangle 5"/>
          <p:cNvSpPr>
            <a:spLocks noChangeArrowheads="1"/>
          </p:cNvSpPr>
          <p:nvPr/>
        </p:nvSpPr>
        <p:spPr bwMode="auto">
          <a:xfrm>
            <a:off x="647700" y="4538663"/>
            <a:ext cx="6858000" cy="1628775"/>
          </a:xfrm>
          <a:prstGeom prst="rect">
            <a:avLst/>
          </a:prstGeom>
          <a:noFill/>
          <a:ln w="9525">
            <a:noFill/>
            <a:miter lim="800000"/>
            <a:headEnd type="none" w="sm" len="med"/>
            <a:tailEnd/>
          </a:ln>
          <a:effectLst/>
        </p:spPr>
        <p:txBody>
          <a:bodyPr lIns="90000" tIns="46800" rIns="90000" bIns="46800" anchor="ctr">
            <a:spAutoFit/>
          </a:bodyPr>
          <a:lstStyle/>
          <a:p>
            <a:pPr algn="l">
              <a:lnSpc>
                <a:spcPct val="140000"/>
              </a:lnSpc>
            </a:pPr>
            <a:r>
              <a:rPr lang="zh-CN" altLang="en-US" sz="1800" b="1" i="1">
                <a:solidFill>
                  <a:srgbClr val="0000FF"/>
                </a:solidFill>
                <a:ea typeface="Arial Unicode MS" pitchFamily="34" charset="-122"/>
                <a:cs typeface="Arial Unicode MS" pitchFamily="34" charset="-122"/>
              </a:rPr>
              <a:t>访问控制</a:t>
            </a:r>
            <a:r>
              <a:rPr lang="zh-CN" altLang="en-US" sz="1800" b="1" i="1">
                <a:ea typeface="Arial Unicode MS" pitchFamily="34" charset="-122"/>
                <a:cs typeface="Arial Unicode MS" pitchFamily="34" charset="-122"/>
              </a:rPr>
              <a:t> </a:t>
            </a:r>
            <a:r>
              <a:rPr lang="zh-CN" altLang="en-US" sz="1800" b="1">
                <a:ea typeface="Arial Unicode MS" pitchFamily="34" charset="-122"/>
                <a:cs typeface="Arial Unicode MS" pitchFamily="34" charset="-122"/>
              </a:rPr>
              <a:t>表示派生类对基类的继承方式，使用关键字：</a:t>
            </a:r>
          </a:p>
          <a:p>
            <a:pPr algn="l">
              <a:lnSpc>
                <a:spcPct val="140000"/>
              </a:lnSpc>
            </a:pPr>
            <a:r>
              <a:rPr lang="zh-CN" altLang="en-US" sz="1800" b="1">
                <a:solidFill>
                  <a:srgbClr val="00CC00"/>
                </a:solidFill>
                <a:ea typeface="Arial Unicode MS" pitchFamily="34" charset="-122"/>
                <a:cs typeface="Arial Unicode MS" pitchFamily="34" charset="-122"/>
              </a:rPr>
              <a:t>  	</a:t>
            </a:r>
            <a:r>
              <a:rPr lang="en-US" altLang="zh-CN" sz="1800" b="1">
                <a:solidFill>
                  <a:srgbClr val="008000"/>
                </a:solidFill>
                <a:effectLst>
                  <a:outerShdw blurRad="38100" dist="38100" dir="2700000" algn="tl">
                    <a:srgbClr val="000000"/>
                  </a:outerShdw>
                </a:effectLst>
                <a:ea typeface="Arial Unicode MS" pitchFamily="34" charset="-122"/>
                <a:cs typeface="Arial Unicode MS" pitchFamily="34" charset="-122"/>
              </a:rPr>
              <a:t>public</a:t>
            </a:r>
            <a:r>
              <a:rPr lang="en-US" altLang="zh-CN" sz="1800" b="1">
                <a:ea typeface="Arial Unicode MS" pitchFamily="34" charset="-122"/>
                <a:cs typeface="Arial Unicode MS" pitchFamily="34" charset="-122"/>
              </a:rPr>
              <a:t>		</a:t>
            </a:r>
            <a:r>
              <a:rPr lang="zh-CN" altLang="en-US" sz="1800" b="1">
                <a:ea typeface="Arial Unicode MS" pitchFamily="34" charset="-122"/>
                <a:cs typeface="Arial Unicode MS" pitchFamily="34" charset="-122"/>
              </a:rPr>
              <a:t>公有继承</a:t>
            </a:r>
          </a:p>
          <a:p>
            <a:pPr algn="l">
              <a:lnSpc>
                <a:spcPct val="140000"/>
              </a:lnSpc>
            </a:pPr>
            <a:r>
              <a:rPr lang="zh-CN" altLang="en-US" sz="1800" b="1">
                <a:ea typeface="Arial Unicode MS" pitchFamily="34" charset="-122"/>
                <a:cs typeface="Arial Unicode MS" pitchFamily="34" charset="-122"/>
              </a:rPr>
              <a:t> 	</a:t>
            </a:r>
            <a:r>
              <a:rPr lang="en-US" altLang="zh-CN" sz="1800" b="1">
                <a:solidFill>
                  <a:srgbClr val="008000"/>
                </a:solidFill>
                <a:effectLst>
                  <a:outerShdw blurRad="38100" dist="38100" dir="2700000" algn="tl">
                    <a:srgbClr val="000000"/>
                  </a:outerShdw>
                </a:effectLst>
                <a:ea typeface="Arial Unicode MS" pitchFamily="34" charset="-122"/>
                <a:cs typeface="Arial Unicode MS" pitchFamily="34" charset="-122"/>
              </a:rPr>
              <a:t>private</a:t>
            </a:r>
            <a:r>
              <a:rPr lang="en-US" altLang="zh-CN" sz="1800" b="1">
                <a:solidFill>
                  <a:srgbClr val="FF6600"/>
                </a:solidFill>
                <a:ea typeface="Arial Unicode MS" pitchFamily="34" charset="-122"/>
                <a:cs typeface="Arial Unicode MS" pitchFamily="34" charset="-122"/>
              </a:rPr>
              <a:t>	</a:t>
            </a:r>
            <a:r>
              <a:rPr lang="en-US" altLang="zh-CN" sz="1800" b="1">
                <a:ea typeface="Arial Unicode MS" pitchFamily="34" charset="-122"/>
                <a:cs typeface="Arial Unicode MS" pitchFamily="34" charset="-122"/>
              </a:rPr>
              <a:t>	</a:t>
            </a:r>
            <a:r>
              <a:rPr lang="zh-CN" altLang="en-US" sz="1800" b="1">
                <a:ea typeface="Arial Unicode MS" pitchFamily="34" charset="-122"/>
                <a:cs typeface="Arial Unicode MS" pitchFamily="34" charset="-122"/>
              </a:rPr>
              <a:t>私有继承</a:t>
            </a:r>
          </a:p>
          <a:p>
            <a:pPr algn="l">
              <a:lnSpc>
                <a:spcPct val="140000"/>
              </a:lnSpc>
            </a:pPr>
            <a:r>
              <a:rPr lang="zh-CN" altLang="en-US" sz="1800" b="1">
                <a:solidFill>
                  <a:srgbClr val="FFFF00"/>
                </a:solidFill>
                <a:ea typeface="Arial Unicode MS" pitchFamily="34" charset="-122"/>
                <a:cs typeface="Arial Unicode MS" pitchFamily="34" charset="-122"/>
              </a:rPr>
              <a:t>  	</a:t>
            </a:r>
            <a:r>
              <a:rPr lang="en-US" altLang="zh-CN" sz="1800" b="1">
                <a:solidFill>
                  <a:srgbClr val="008000"/>
                </a:solidFill>
                <a:effectLst>
                  <a:outerShdw blurRad="38100" dist="38100" dir="2700000" algn="tl">
                    <a:srgbClr val="000000"/>
                  </a:outerShdw>
                </a:effectLst>
                <a:ea typeface="Arial Unicode MS" pitchFamily="34" charset="-122"/>
                <a:cs typeface="Arial Unicode MS" pitchFamily="34" charset="-122"/>
              </a:rPr>
              <a:t>protected</a:t>
            </a:r>
            <a:r>
              <a:rPr lang="en-US" altLang="zh-CN" sz="1800" b="1">
                <a:ea typeface="Arial Unicode MS" pitchFamily="34" charset="-122"/>
                <a:cs typeface="Arial Unicode MS" pitchFamily="34" charset="-122"/>
              </a:rPr>
              <a:t>	</a:t>
            </a:r>
            <a:r>
              <a:rPr lang="zh-CN" altLang="en-US" sz="1800" b="1">
                <a:ea typeface="Arial Unicode MS" pitchFamily="34" charset="-122"/>
                <a:cs typeface="Arial Unicode MS" pitchFamily="34" charset="-122"/>
              </a:rPr>
              <a:t>保护继承</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2000"/>
                                  </p:stCondLst>
                                  <p:childTnLst>
                                    <p:set>
                                      <p:cBhvr>
                                        <p:cTn id="6" dur="1" fill="hold">
                                          <p:stCondLst>
                                            <p:cond delay="0"/>
                                          </p:stCondLst>
                                        </p:cTn>
                                        <p:tgtEl>
                                          <p:spTgt spid="534533"/>
                                        </p:tgtEl>
                                        <p:attrNameLst>
                                          <p:attrName>style.visibility</p:attrName>
                                        </p:attrNameLst>
                                      </p:cBhvr>
                                      <p:to>
                                        <p:strVal val="visible"/>
                                      </p:to>
                                    </p:set>
                                    <p:animEffect transition="in" filter="blinds(vertical)">
                                      <p:cBhvr>
                                        <p:cTn id="7" dur="500"/>
                                        <p:tgtEl>
                                          <p:spTgt spid="534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533"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Text Box 2"/>
          <p:cNvSpPr txBox="1">
            <a:spLocks noChangeArrowheads="1"/>
          </p:cNvSpPr>
          <p:nvPr/>
        </p:nvSpPr>
        <p:spPr bwMode="auto">
          <a:xfrm>
            <a:off x="609600" y="152400"/>
            <a:ext cx="8001000" cy="6286336"/>
          </a:xfrm>
          <a:prstGeom prst="rect">
            <a:avLst/>
          </a:prstGeom>
          <a:noFill/>
          <a:ln w="9525">
            <a:noFill/>
            <a:miter lim="800000"/>
            <a:headEnd/>
            <a:tailEnd/>
          </a:ln>
          <a:effectLst/>
        </p:spPr>
        <p:txBody>
          <a:bodyPr>
            <a:spAutoFit/>
          </a:bodyPr>
          <a:lstStyle/>
          <a:p>
            <a:pPr algn="l">
              <a:lnSpc>
                <a:spcPct val="115000"/>
              </a:lnSpc>
              <a:buClr>
                <a:schemeClr val="accent2"/>
              </a:buClr>
              <a:buFont typeface="Wingdings" pitchFamily="2" charset="2"/>
              <a:buNone/>
            </a:pPr>
            <a:r>
              <a:rPr lang="en-US" altLang="zh-CN" sz="1400" dirty="0"/>
              <a:t>#include&lt;</a:t>
            </a:r>
            <a:r>
              <a:rPr lang="en-US" altLang="zh-CN" sz="1400" dirty="0" err="1"/>
              <a:t>iostream</a:t>
            </a:r>
            <a:r>
              <a:rPr lang="en-US" altLang="zh-CN" sz="1400" dirty="0"/>
              <a:t>&gt;</a:t>
            </a:r>
          </a:p>
          <a:p>
            <a:pPr algn="l">
              <a:lnSpc>
                <a:spcPct val="115000"/>
              </a:lnSpc>
              <a:buClr>
                <a:schemeClr val="accent2"/>
              </a:buClr>
              <a:buFont typeface="Wingdings" pitchFamily="2" charset="2"/>
              <a:buNone/>
            </a:pPr>
            <a:r>
              <a:rPr lang="en-US" altLang="zh-CN" sz="1400" dirty="0"/>
              <a:t>using namespace </a:t>
            </a:r>
            <a:r>
              <a:rPr lang="en-US" altLang="zh-CN" sz="1400" dirty="0" err="1"/>
              <a:t>std</a:t>
            </a:r>
            <a:r>
              <a:rPr lang="en-US" altLang="zh-CN" sz="1400" dirty="0"/>
              <a:t> ;</a:t>
            </a:r>
          </a:p>
          <a:p>
            <a:pPr algn="l">
              <a:lnSpc>
                <a:spcPct val="115000"/>
              </a:lnSpc>
              <a:buClr>
                <a:schemeClr val="accent2"/>
              </a:buClr>
              <a:buFont typeface="Wingdings" pitchFamily="2" charset="2"/>
              <a:buNone/>
            </a:pPr>
            <a:r>
              <a:rPr lang="en-US" altLang="zh-CN" sz="1400" dirty="0"/>
              <a:t>class  </a:t>
            </a:r>
            <a:r>
              <a:rPr lang="en-US" altLang="zh-CN" sz="1400" dirty="0" err="1"/>
              <a:t>parent_class</a:t>
            </a:r>
            <a:endParaRPr lang="en-US" altLang="zh-CN" sz="1400" dirty="0"/>
          </a:p>
          <a:p>
            <a:pPr algn="l">
              <a:lnSpc>
                <a:spcPct val="115000"/>
              </a:lnSpc>
              <a:buClr>
                <a:schemeClr val="accent2"/>
              </a:buClr>
              <a:buFont typeface="Wingdings" pitchFamily="2" charset="2"/>
              <a:buNone/>
            </a:pPr>
            <a:r>
              <a:rPr lang="en-US" altLang="zh-CN" sz="1400" dirty="0"/>
              <a:t>{     </a:t>
            </a:r>
            <a:r>
              <a:rPr lang="en-US" altLang="zh-CN" sz="1400" dirty="0" err="1"/>
              <a:t>int</a:t>
            </a:r>
            <a:r>
              <a:rPr lang="en-US" altLang="zh-CN" sz="1400" dirty="0"/>
              <a:t>  data1 , data2 ;</a:t>
            </a:r>
          </a:p>
          <a:p>
            <a:pPr algn="l">
              <a:lnSpc>
                <a:spcPct val="115000"/>
              </a:lnSpc>
              <a:buClr>
                <a:schemeClr val="accent2"/>
              </a:buClr>
              <a:buFont typeface="Wingdings" pitchFamily="2" charset="2"/>
              <a:buNone/>
            </a:pPr>
            <a:r>
              <a:rPr lang="en-US" altLang="zh-CN" sz="1400" dirty="0"/>
              <a:t>   public :</a:t>
            </a:r>
          </a:p>
          <a:p>
            <a:pPr algn="l">
              <a:lnSpc>
                <a:spcPct val="115000"/>
              </a:lnSpc>
              <a:buClr>
                <a:schemeClr val="accent2"/>
              </a:buClr>
              <a:buFont typeface="Wingdings" pitchFamily="2" charset="2"/>
              <a:buNone/>
            </a:pPr>
            <a:r>
              <a:rPr lang="en-US" altLang="zh-CN" sz="1400" dirty="0"/>
              <a:t>       </a:t>
            </a:r>
            <a:r>
              <a:rPr lang="en-US" altLang="zh-CN" sz="1400" dirty="0" err="1"/>
              <a:t>parent_class</a:t>
            </a:r>
            <a:r>
              <a:rPr lang="en-US" altLang="zh-CN" sz="1400" dirty="0"/>
              <a:t> ( </a:t>
            </a:r>
            <a:r>
              <a:rPr lang="en-US" altLang="zh-CN" sz="1400" dirty="0" err="1"/>
              <a:t>int</a:t>
            </a:r>
            <a:r>
              <a:rPr lang="en-US" altLang="zh-CN" sz="1400" dirty="0"/>
              <a:t>  p1 , </a:t>
            </a:r>
            <a:r>
              <a:rPr lang="en-US" altLang="zh-CN" sz="1400" dirty="0" err="1"/>
              <a:t>int</a:t>
            </a:r>
            <a:r>
              <a:rPr lang="en-US" altLang="zh-CN" sz="1400" dirty="0"/>
              <a:t>  p2 ) { data1 = p1; data2 = p2; }</a:t>
            </a:r>
          </a:p>
          <a:p>
            <a:pPr algn="l">
              <a:lnSpc>
                <a:spcPct val="115000"/>
              </a:lnSpc>
              <a:buClr>
                <a:schemeClr val="accent2"/>
              </a:buClr>
              <a:buFont typeface="Wingdings" pitchFamily="2" charset="2"/>
              <a:buNone/>
            </a:pPr>
            <a:r>
              <a:rPr lang="en-US" altLang="zh-CN" sz="1400" dirty="0"/>
              <a:t>       </a:t>
            </a:r>
            <a:r>
              <a:rPr lang="en-US" altLang="zh-CN" sz="1400" dirty="0" err="1"/>
              <a:t>int</a:t>
            </a:r>
            <a:r>
              <a:rPr lang="en-US" altLang="zh-CN" sz="1400" dirty="0"/>
              <a:t>  inc1 () { return  ++ data1; }</a:t>
            </a:r>
          </a:p>
          <a:p>
            <a:pPr algn="l">
              <a:lnSpc>
                <a:spcPct val="115000"/>
              </a:lnSpc>
              <a:buClr>
                <a:schemeClr val="accent2"/>
              </a:buClr>
              <a:buFont typeface="Wingdings" pitchFamily="2" charset="2"/>
              <a:buNone/>
            </a:pPr>
            <a:r>
              <a:rPr lang="en-US" altLang="zh-CN" sz="1400" dirty="0"/>
              <a:t>       </a:t>
            </a:r>
            <a:r>
              <a:rPr lang="en-US" altLang="zh-CN" sz="1400" dirty="0" err="1"/>
              <a:t>int</a:t>
            </a:r>
            <a:r>
              <a:rPr lang="en-US" altLang="zh-CN" sz="1400" dirty="0"/>
              <a:t>  inc2 () { return  ++ data2 ; }</a:t>
            </a:r>
          </a:p>
          <a:p>
            <a:pPr algn="l">
              <a:lnSpc>
                <a:spcPct val="115000"/>
              </a:lnSpc>
              <a:buClr>
                <a:schemeClr val="accent2"/>
              </a:buClr>
              <a:buFont typeface="Wingdings" pitchFamily="2" charset="2"/>
              <a:buNone/>
            </a:pPr>
            <a:r>
              <a:rPr lang="en-US" altLang="zh-CN" sz="1400" dirty="0"/>
              <a:t>       void  display  ()  {</a:t>
            </a:r>
            <a:r>
              <a:rPr lang="en-US" altLang="zh-CN" sz="1400" dirty="0" err="1"/>
              <a:t>cout</a:t>
            </a:r>
            <a:r>
              <a:rPr lang="en-US" altLang="zh-CN" sz="1400" dirty="0"/>
              <a:t> &lt;&lt; "data1=" &lt;&lt; data1 &lt;&lt; " , data2=" &lt;&lt; data2 &lt;&lt; </a:t>
            </a:r>
            <a:r>
              <a:rPr lang="en-US" altLang="zh-CN" sz="1400" dirty="0" err="1"/>
              <a:t>endl</a:t>
            </a:r>
            <a:r>
              <a:rPr lang="en-US" altLang="zh-CN" sz="1400" dirty="0"/>
              <a:t> ; }</a:t>
            </a:r>
          </a:p>
          <a:p>
            <a:pPr algn="l">
              <a:lnSpc>
                <a:spcPct val="115000"/>
              </a:lnSpc>
              <a:buClr>
                <a:schemeClr val="accent2"/>
              </a:buClr>
              <a:buFont typeface="Wingdings" pitchFamily="2" charset="2"/>
              <a:buNone/>
            </a:pPr>
            <a:r>
              <a:rPr lang="en-US" altLang="zh-CN" sz="1400" dirty="0"/>
              <a:t>};</a:t>
            </a:r>
          </a:p>
          <a:p>
            <a:pPr algn="l">
              <a:lnSpc>
                <a:spcPct val="115000"/>
              </a:lnSpc>
              <a:buClr>
                <a:schemeClr val="accent2"/>
              </a:buClr>
              <a:buFont typeface="Wingdings" pitchFamily="2" charset="2"/>
              <a:buNone/>
            </a:pPr>
            <a:r>
              <a:rPr lang="en-US" altLang="zh-CN" sz="1400" dirty="0"/>
              <a:t>class  </a:t>
            </a:r>
            <a:r>
              <a:rPr lang="en-US" altLang="zh-CN" sz="1400" dirty="0" err="1"/>
              <a:t>derived_class</a:t>
            </a:r>
            <a:r>
              <a:rPr lang="en-US" altLang="zh-CN" sz="1400" dirty="0"/>
              <a:t> : private  </a:t>
            </a:r>
            <a:r>
              <a:rPr lang="en-US" altLang="zh-CN" sz="1400" dirty="0" err="1"/>
              <a:t>parent_class</a:t>
            </a:r>
            <a:endParaRPr lang="en-US" altLang="zh-CN" sz="1400" dirty="0"/>
          </a:p>
          <a:p>
            <a:pPr algn="l">
              <a:lnSpc>
                <a:spcPct val="115000"/>
              </a:lnSpc>
              <a:buClr>
                <a:schemeClr val="accent2"/>
              </a:buClr>
              <a:buFont typeface="Wingdings" pitchFamily="2" charset="2"/>
              <a:buNone/>
            </a:pPr>
            <a:r>
              <a:rPr lang="en-US" altLang="zh-CN" sz="1400" dirty="0"/>
              <a:t>{     </a:t>
            </a:r>
            <a:r>
              <a:rPr lang="en-US" altLang="zh-CN" sz="1400" dirty="0" err="1"/>
              <a:t>int</a:t>
            </a:r>
            <a:r>
              <a:rPr lang="en-US" altLang="zh-CN" sz="1400" dirty="0"/>
              <a:t>  data3 ;</a:t>
            </a:r>
          </a:p>
          <a:p>
            <a:pPr algn="l">
              <a:lnSpc>
                <a:spcPct val="115000"/>
              </a:lnSpc>
              <a:buClr>
                <a:schemeClr val="accent2"/>
              </a:buClr>
              <a:buFont typeface="Wingdings" pitchFamily="2" charset="2"/>
              <a:buNone/>
            </a:pPr>
            <a:r>
              <a:rPr lang="en-US" altLang="zh-CN" sz="1400" dirty="0"/>
              <a:t>       </a:t>
            </a:r>
            <a:r>
              <a:rPr lang="en-US" altLang="zh-CN" sz="1400" dirty="0" err="1"/>
              <a:t>parent_class</a:t>
            </a:r>
            <a:r>
              <a:rPr lang="en-US" altLang="zh-CN" sz="1400" dirty="0"/>
              <a:t>  data4 ;</a:t>
            </a:r>
          </a:p>
          <a:p>
            <a:pPr algn="l">
              <a:lnSpc>
                <a:spcPct val="115000"/>
              </a:lnSpc>
              <a:buClr>
                <a:schemeClr val="accent2"/>
              </a:buClr>
              <a:buFont typeface="Wingdings" pitchFamily="2" charset="2"/>
              <a:buNone/>
            </a:pPr>
            <a:r>
              <a:rPr lang="en-US" altLang="zh-CN" sz="1400" dirty="0"/>
              <a:t>   public:</a:t>
            </a:r>
          </a:p>
          <a:p>
            <a:pPr algn="l">
              <a:lnSpc>
                <a:spcPct val="115000"/>
              </a:lnSpc>
              <a:buClr>
                <a:schemeClr val="accent2"/>
              </a:buClr>
              <a:buFont typeface="Wingdings" pitchFamily="2" charset="2"/>
              <a:buNone/>
            </a:pPr>
            <a:r>
              <a:rPr lang="en-US" altLang="zh-CN" sz="1400" dirty="0"/>
              <a:t>       </a:t>
            </a:r>
            <a:r>
              <a:rPr lang="en-US" altLang="zh-CN" sz="1400" dirty="0" err="1"/>
              <a:t>derived_class</a:t>
            </a:r>
            <a:r>
              <a:rPr lang="en-US" altLang="zh-CN" sz="1400" dirty="0"/>
              <a:t> ( </a:t>
            </a:r>
            <a:r>
              <a:rPr lang="en-US" altLang="zh-CN" sz="1400" dirty="0" err="1"/>
              <a:t>int</a:t>
            </a:r>
            <a:r>
              <a:rPr lang="en-US" altLang="zh-CN" sz="1400" dirty="0"/>
              <a:t>  p1 , </a:t>
            </a:r>
            <a:r>
              <a:rPr lang="en-US" altLang="zh-CN" sz="1400" dirty="0" err="1"/>
              <a:t>int</a:t>
            </a:r>
            <a:r>
              <a:rPr lang="en-US" altLang="zh-CN" sz="1400" dirty="0"/>
              <a:t>  p2 , </a:t>
            </a:r>
            <a:r>
              <a:rPr lang="en-US" altLang="zh-CN" sz="1400" dirty="0" err="1"/>
              <a:t>int</a:t>
            </a:r>
            <a:r>
              <a:rPr lang="en-US" altLang="zh-CN" sz="1400" dirty="0"/>
              <a:t>  p3 , </a:t>
            </a:r>
            <a:r>
              <a:rPr lang="en-US" altLang="zh-CN" sz="1400" dirty="0" err="1"/>
              <a:t>int</a:t>
            </a:r>
            <a:r>
              <a:rPr lang="en-US" altLang="zh-CN" sz="1400" dirty="0"/>
              <a:t>  p4 , </a:t>
            </a:r>
            <a:r>
              <a:rPr lang="en-US" altLang="zh-CN" sz="1400" dirty="0" err="1"/>
              <a:t>int</a:t>
            </a:r>
            <a:r>
              <a:rPr lang="en-US" altLang="zh-CN" sz="1400" dirty="0"/>
              <a:t>  p5 ): </a:t>
            </a:r>
            <a:r>
              <a:rPr lang="en-US" altLang="zh-CN" sz="1400" dirty="0" err="1"/>
              <a:t>parent_class</a:t>
            </a:r>
            <a:r>
              <a:rPr lang="en-US" altLang="zh-CN" sz="1400" dirty="0"/>
              <a:t> ( p1 , p2 ) , data4 ( p3 , p4 )</a:t>
            </a:r>
          </a:p>
          <a:p>
            <a:pPr algn="l">
              <a:lnSpc>
                <a:spcPct val="115000"/>
              </a:lnSpc>
              <a:buClr>
                <a:schemeClr val="accent2"/>
              </a:buClr>
              <a:buFont typeface="Wingdings" pitchFamily="2" charset="2"/>
              <a:buNone/>
            </a:pPr>
            <a:r>
              <a:rPr lang="en-US" altLang="zh-CN" sz="1400" dirty="0"/>
              <a:t>           { data3 = p5 ; }</a:t>
            </a:r>
          </a:p>
          <a:p>
            <a:pPr algn="l">
              <a:lnSpc>
                <a:spcPct val="115000"/>
              </a:lnSpc>
              <a:buClr>
                <a:schemeClr val="accent2"/>
              </a:buClr>
              <a:buFont typeface="Wingdings" pitchFamily="2" charset="2"/>
              <a:buNone/>
            </a:pPr>
            <a:r>
              <a:rPr lang="en-US" altLang="zh-CN" sz="1400" dirty="0"/>
              <a:t>       </a:t>
            </a:r>
            <a:r>
              <a:rPr lang="en-US" altLang="zh-CN" sz="1400" dirty="0" err="1"/>
              <a:t>int</a:t>
            </a:r>
            <a:r>
              <a:rPr lang="en-US" altLang="zh-CN" sz="1400" dirty="0"/>
              <a:t>  inc1 ( ) { return  </a:t>
            </a:r>
            <a:r>
              <a:rPr lang="en-US" altLang="zh-CN" sz="1400" dirty="0" err="1"/>
              <a:t>parent_class</a:t>
            </a:r>
            <a:r>
              <a:rPr lang="en-US" altLang="zh-CN" sz="1400" dirty="0"/>
              <a:t> :: inc1 ( ) ; }</a:t>
            </a:r>
          </a:p>
          <a:p>
            <a:pPr algn="l">
              <a:lnSpc>
                <a:spcPct val="115000"/>
              </a:lnSpc>
              <a:buClr>
                <a:schemeClr val="accent2"/>
              </a:buClr>
              <a:buFont typeface="Wingdings" pitchFamily="2" charset="2"/>
              <a:buNone/>
            </a:pPr>
            <a:r>
              <a:rPr lang="en-US" altLang="zh-CN" sz="1400" dirty="0"/>
              <a:t>       </a:t>
            </a:r>
            <a:r>
              <a:rPr lang="en-US" altLang="zh-CN" sz="1400" dirty="0" err="1"/>
              <a:t>int</a:t>
            </a:r>
            <a:r>
              <a:rPr lang="en-US" altLang="zh-CN" sz="1400" dirty="0"/>
              <a:t>  inc3 ( ) { return  ++ data3 ; }</a:t>
            </a:r>
          </a:p>
          <a:p>
            <a:pPr algn="l">
              <a:lnSpc>
                <a:spcPct val="115000"/>
              </a:lnSpc>
              <a:buClr>
                <a:schemeClr val="accent2"/>
              </a:buClr>
              <a:buFont typeface="Wingdings" pitchFamily="2" charset="2"/>
              <a:buNone/>
            </a:pPr>
            <a:r>
              <a:rPr lang="en-US" altLang="zh-CN" sz="1400" dirty="0"/>
              <a:t>       void  display ( )</a:t>
            </a:r>
          </a:p>
          <a:p>
            <a:pPr algn="l">
              <a:lnSpc>
                <a:spcPct val="115000"/>
              </a:lnSpc>
              <a:buClr>
                <a:schemeClr val="accent2"/>
              </a:buClr>
              <a:buFont typeface="Wingdings" pitchFamily="2" charset="2"/>
              <a:buNone/>
            </a:pPr>
            <a:r>
              <a:rPr lang="en-US" altLang="zh-CN" sz="1400" dirty="0"/>
              <a:t>          { </a:t>
            </a:r>
            <a:r>
              <a:rPr lang="en-US" altLang="zh-CN" sz="1400" dirty="0" err="1"/>
              <a:t>parent_class</a:t>
            </a:r>
            <a:r>
              <a:rPr lang="en-US" altLang="zh-CN" sz="1400" dirty="0"/>
              <a:t> :: display ( ) ;   data4.display ( ) ;</a:t>
            </a:r>
          </a:p>
          <a:p>
            <a:pPr algn="l">
              <a:lnSpc>
                <a:spcPct val="115000"/>
              </a:lnSpc>
              <a:buClr>
                <a:schemeClr val="accent2"/>
              </a:buClr>
              <a:buFont typeface="Wingdings" pitchFamily="2" charset="2"/>
              <a:buNone/>
            </a:pPr>
            <a:r>
              <a:rPr lang="en-US" altLang="zh-CN" sz="1400" dirty="0"/>
              <a:t>             </a:t>
            </a:r>
            <a:r>
              <a:rPr lang="en-US" altLang="zh-CN" sz="1400" dirty="0" err="1"/>
              <a:t>cout</a:t>
            </a:r>
            <a:r>
              <a:rPr lang="en-US" altLang="zh-CN" sz="1400" dirty="0"/>
              <a:t> &lt;&lt; "data3=" &lt;&lt; data3 &lt;&lt; </a:t>
            </a:r>
            <a:r>
              <a:rPr lang="en-US" altLang="zh-CN" sz="1400" dirty="0" err="1"/>
              <a:t>endl</a:t>
            </a:r>
            <a:r>
              <a:rPr lang="en-US" altLang="zh-CN" sz="1400" dirty="0"/>
              <a:t> ;</a:t>
            </a:r>
          </a:p>
          <a:p>
            <a:pPr algn="l">
              <a:lnSpc>
                <a:spcPct val="115000"/>
              </a:lnSpc>
              <a:buClr>
                <a:schemeClr val="accent2"/>
              </a:buClr>
              <a:buFont typeface="Wingdings" pitchFamily="2" charset="2"/>
              <a:buNone/>
            </a:pPr>
            <a:r>
              <a:rPr lang="en-US" altLang="zh-CN" sz="1400" dirty="0"/>
              <a:t>          }</a:t>
            </a:r>
          </a:p>
          <a:p>
            <a:pPr algn="l">
              <a:lnSpc>
                <a:spcPct val="115000"/>
              </a:lnSpc>
              <a:buClr>
                <a:schemeClr val="accent2"/>
              </a:buClr>
              <a:buFont typeface="Wingdings" pitchFamily="2" charset="2"/>
              <a:buNone/>
            </a:pPr>
            <a:r>
              <a:rPr lang="en-US" altLang="zh-CN" sz="1400" dirty="0"/>
              <a:t>} ;</a:t>
            </a:r>
          </a:p>
          <a:p>
            <a:pPr algn="l">
              <a:lnSpc>
                <a:spcPct val="115000"/>
              </a:lnSpc>
              <a:buClr>
                <a:schemeClr val="accent2"/>
              </a:buClr>
              <a:buFont typeface="Wingdings" pitchFamily="2" charset="2"/>
              <a:buNone/>
            </a:pPr>
            <a:r>
              <a:rPr lang="en-US" altLang="zh-CN" sz="1400" b="1" dirty="0" err="1"/>
              <a:t>int</a:t>
            </a:r>
            <a:r>
              <a:rPr lang="en-US" altLang="zh-CN" sz="1400" b="1" dirty="0"/>
              <a:t> main ( )</a:t>
            </a:r>
          </a:p>
          <a:p>
            <a:pPr algn="l">
              <a:lnSpc>
                <a:spcPct val="115000"/>
              </a:lnSpc>
              <a:buClr>
                <a:schemeClr val="accent2"/>
              </a:buClr>
              <a:buFont typeface="Wingdings" pitchFamily="2" charset="2"/>
              <a:buNone/>
            </a:pPr>
            <a:r>
              <a:rPr lang="en-US" altLang="zh-CN" sz="1400" b="1" dirty="0"/>
              <a:t>{ </a:t>
            </a:r>
            <a:r>
              <a:rPr lang="en-US" altLang="zh-CN" sz="1400" b="1" dirty="0" err="1"/>
              <a:t>derived_class</a:t>
            </a:r>
            <a:r>
              <a:rPr lang="en-US" altLang="zh-CN" sz="1400" b="1" dirty="0"/>
              <a:t>  d1 ( 17 , 18 , 1 , 2 , -5 ) ;   d1 . inc1 ( ) ;     d1 . display ( ) ;  }</a:t>
            </a:r>
          </a:p>
        </p:txBody>
      </p:sp>
      <p:sp>
        <p:nvSpPr>
          <p:cNvPr id="594948" name="Rectangle 4"/>
          <p:cNvSpPr>
            <a:spLocks noChangeArrowheads="1"/>
          </p:cNvSpPr>
          <p:nvPr/>
        </p:nvSpPr>
        <p:spPr bwMode="auto">
          <a:xfrm>
            <a:off x="685800" y="4724400"/>
            <a:ext cx="4572000" cy="1604963"/>
          </a:xfrm>
          <a:prstGeom prst="rect">
            <a:avLst/>
          </a:prstGeom>
          <a:solidFill>
            <a:srgbClr val="FFCCFF"/>
          </a:solidFill>
          <a:ln w="9525">
            <a:noFill/>
            <a:miter lim="800000"/>
            <a:headEnd/>
            <a:tailEnd/>
          </a:ln>
          <a:effectLst>
            <a:prstShdw prst="shdw17" dist="71842" dir="2700000">
              <a:srgbClr val="FFCCFF">
                <a:gamma/>
                <a:shade val="60000"/>
                <a:invGamma/>
              </a:srgbClr>
            </a:prstShdw>
          </a:effectLst>
        </p:spPr>
        <p:txBody>
          <a:bodyPr>
            <a:spAutoFit/>
          </a:bodyPr>
          <a:lstStyle/>
          <a:p>
            <a:pPr algn="l">
              <a:lnSpc>
                <a:spcPct val="70000"/>
              </a:lnSpc>
              <a:spcBef>
                <a:spcPct val="50000"/>
              </a:spcBef>
              <a:buClr>
                <a:schemeClr val="accent2"/>
              </a:buClr>
              <a:buFont typeface="Wingdings" pitchFamily="2" charset="2"/>
              <a:buNone/>
            </a:pPr>
            <a:r>
              <a:rPr lang="en-US" altLang="zh-CN" sz="1800" dirty="0" err="1"/>
              <a:t>int</a:t>
            </a:r>
            <a:r>
              <a:rPr lang="en-US" altLang="zh-CN" sz="1800" dirty="0"/>
              <a:t> main ( )</a:t>
            </a:r>
          </a:p>
          <a:p>
            <a:pPr algn="l">
              <a:lnSpc>
                <a:spcPct val="70000"/>
              </a:lnSpc>
              <a:spcBef>
                <a:spcPct val="50000"/>
              </a:spcBef>
              <a:buClr>
                <a:schemeClr val="accent2"/>
              </a:buClr>
              <a:buFont typeface="Wingdings" pitchFamily="2" charset="2"/>
              <a:buNone/>
            </a:pPr>
            <a:r>
              <a:rPr lang="en-US" altLang="zh-CN" sz="1800" dirty="0"/>
              <a:t>{ </a:t>
            </a:r>
            <a:r>
              <a:rPr lang="en-US" altLang="zh-CN" sz="1800" dirty="0" err="1"/>
              <a:t>derived_class</a:t>
            </a:r>
            <a:r>
              <a:rPr lang="en-US" altLang="zh-CN" sz="1800" dirty="0"/>
              <a:t>  d1 ( 17 , 18 , 1 , 2 , -5 ) ;   </a:t>
            </a:r>
          </a:p>
          <a:p>
            <a:pPr algn="l">
              <a:lnSpc>
                <a:spcPct val="70000"/>
              </a:lnSpc>
              <a:spcBef>
                <a:spcPct val="50000"/>
              </a:spcBef>
              <a:buClr>
                <a:schemeClr val="accent2"/>
              </a:buClr>
              <a:buFont typeface="Wingdings" pitchFamily="2" charset="2"/>
              <a:buNone/>
            </a:pPr>
            <a:r>
              <a:rPr lang="en-US" altLang="zh-CN" sz="1800" dirty="0"/>
              <a:t>   d1 . inc1 ( ) ;</a:t>
            </a:r>
          </a:p>
          <a:p>
            <a:pPr algn="l">
              <a:lnSpc>
                <a:spcPct val="70000"/>
              </a:lnSpc>
              <a:spcBef>
                <a:spcPct val="50000"/>
              </a:spcBef>
              <a:buClr>
                <a:schemeClr val="accent2"/>
              </a:buClr>
              <a:buFont typeface="Wingdings" pitchFamily="2" charset="2"/>
              <a:buNone/>
            </a:pPr>
            <a:r>
              <a:rPr lang="en-US" altLang="zh-CN" sz="1800" dirty="0"/>
              <a:t>   d1 . display ( ) ;</a:t>
            </a:r>
          </a:p>
          <a:p>
            <a:pPr algn="l">
              <a:lnSpc>
                <a:spcPct val="70000"/>
              </a:lnSpc>
              <a:spcBef>
                <a:spcPct val="50000"/>
              </a:spcBef>
              <a:buClr>
                <a:schemeClr val="accent2"/>
              </a:buClr>
              <a:buFont typeface="Wingdings" pitchFamily="2" charset="2"/>
              <a:buNone/>
            </a:pPr>
            <a:r>
              <a:rPr lang="en-US" altLang="zh-CN" sz="1800" dirty="0"/>
              <a:t>}</a:t>
            </a:r>
          </a:p>
        </p:txBody>
      </p:sp>
      <p:sp>
        <p:nvSpPr>
          <p:cNvPr id="594949" name="Rectangle 5"/>
          <p:cNvSpPr>
            <a:spLocks noGrp="1" noChangeArrowheads="1"/>
          </p:cNvSpPr>
          <p:nvPr>
            <p:ph type="title" idx="4294967295"/>
          </p:nvPr>
        </p:nvSpPr>
        <p:spPr>
          <a:xfrm>
            <a:off x="838200" y="533400"/>
            <a:ext cx="7543800" cy="1143000"/>
          </a:xfrm>
          <a:prstGeom prst="rect">
            <a:avLst/>
          </a:prstGeom>
        </p:spPr>
        <p:txBody>
          <a:bodyPr/>
          <a:lstStyle/>
          <a:p>
            <a:r>
              <a:rPr lang="en-US" altLang="zh-CN" sz="800" dirty="0">
                <a:solidFill>
                  <a:schemeClr val="bg1"/>
                </a:solidFill>
                <a:latin typeface="宋体" pitchFamily="2" charset="-122"/>
              </a:rPr>
              <a:t>8.3  </a:t>
            </a:r>
            <a:r>
              <a:rPr lang="zh-CN" altLang="en-US" sz="800" dirty="0">
                <a:solidFill>
                  <a:schemeClr val="bg1"/>
                </a:solidFill>
                <a:latin typeface="宋体" pitchFamily="2" charset="-122"/>
              </a:rPr>
              <a:t>基类的初始化</a:t>
            </a:r>
            <a:endParaRPr lang="zh-CN" altLang="en-US" sz="800" dirty="0">
              <a:solidFill>
                <a:schemeClr val="bg1"/>
              </a:solidFill>
            </a:endParaRPr>
          </a:p>
        </p:txBody>
      </p:sp>
      <p:sp>
        <p:nvSpPr>
          <p:cNvPr id="594951" name="Rectangle 7"/>
          <p:cNvSpPr>
            <a:spLocks noChangeArrowheads="1"/>
          </p:cNvSpPr>
          <p:nvPr/>
        </p:nvSpPr>
        <p:spPr bwMode="auto">
          <a:xfrm>
            <a:off x="4482785" y="398463"/>
            <a:ext cx="4267515" cy="400110"/>
          </a:xfrm>
          <a:prstGeom prst="rect">
            <a:avLst/>
          </a:prstGeom>
          <a:noFill/>
          <a:ln w="9525">
            <a:noFill/>
            <a:miter lim="800000"/>
            <a:headEnd/>
            <a:tailEnd/>
          </a:ln>
          <a:effectLst/>
        </p:spPr>
        <p:txBody>
          <a:bodyPr wrap="none">
            <a:spAutoFit/>
          </a:bodyPr>
          <a:lstStyle/>
          <a:p>
            <a:pPr algn="r"/>
            <a:r>
              <a:rPr lang="zh-CN" altLang="en-US" sz="2000" b="1" i="1" dirty="0">
                <a:solidFill>
                  <a:schemeClr val="folHlink"/>
                </a:solidFill>
              </a:rPr>
              <a:t>例</a:t>
            </a:r>
            <a:r>
              <a:rPr lang="en-US" altLang="zh-CN" sz="2000" b="1" i="1" dirty="0">
                <a:solidFill>
                  <a:schemeClr val="folHlink"/>
                </a:solidFill>
              </a:rPr>
              <a:t>8-7  </a:t>
            </a:r>
            <a:r>
              <a:rPr lang="zh-CN" altLang="en-US" sz="2000" b="1" i="1" dirty="0">
                <a:solidFill>
                  <a:schemeClr val="folHlink"/>
                </a:solidFill>
              </a:rPr>
              <a:t>带参数构造函数调用顺序测试</a:t>
            </a:r>
          </a:p>
        </p:txBody>
      </p:sp>
      <p:grpSp>
        <p:nvGrpSpPr>
          <p:cNvPr id="594971" name="Group 27"/>
          <p:cNvGrpSpPr>
            <a:grpSpLocks/>
          </p:cNvGrpSpPr>
          <p:nvPr/>
        </p:nvGrpSpPr>
        <p:grpSpPr bwMode="auto">
          <a:xfrm>
            <a:off x="3235325" y="5334000"/>
            <a:ext cx="5832475" cy="1447800"/>
            <a:chOff x="2038" y="3408"/>
            <a:chExt cx="3674" cy="912"/>
          </a:xfrm>
        </p:grpSpPr>
        <p:sp>
          <p:nvSpPr>
            <p:cNvPr id="594972" name="Rectangle 28"/>
            <p:cNvSpPr>
              <a:spLocks noChangeArrowheads="1"/>
            </p:cNvSpPr>
            <p:nvPr/>
          </p:nvSpPr>
          <p:spPr bwMode="auto">
            <a:xfrm>
              <a:off x="2064" y="3408"/>
              <a:ext cx="3648" cy="912"/>
            </a:xfrm>
            <a:prstGeom prst="rect">
              <a:avLst/>
            </a:prstGeom>
            <a:solidFill>
              <a:srgbClr val="CCFF99"/>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rgbClr val="CCFF99"/>
              </a:extrusionClr>
            </a:sp3d>
          </p:spPr>
          <p:txBody>
            <a:bodyPr wrap="none" anchor="ctr">
              <a:flatTx/>
            </a:bodyPr>
            <a:lstStyle/>
            <a:p>
              <a:endParaRPr lang="zh-CN" altLang="en-US"/>
            </a:p>
          </p:txBody>
        </p:sp>
        <p:sp>
          <p:nvSpPr>
            <p:cNvPr id="594973" name="Rectangle 29"/>
            <p:cNvSpPr>
              <a:spLocks noChangeArrowheads="1"/>
            </p:cNvSpPr>
            <p:nvPr/>
          </p:nvSpPr>
          <p:spPr bwMode="auto">
            <a:xfrm>
              <a:off x="3080" y="3548"/>
              <a:ext cx="1056" cy="192"/>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r>
                <a:rPr lang="en-US" altLang="zh-CN" sz="1800" b="1"/>
                <a:t>data1	data2</a:t>
              </a:r>
            </a:p>
          </p:txBody>
        </p:sp>
        <p:sp>
          <p:nvSpPr>
            <p:cNvPr id="594974" name="Rectangle 30"/>
            <p:cNvSpPr>
              <a:spLocks noChangeArrowheads="1"/>
            </p:cNvSpPr>
            <p:nvPr/>
          </p:nvSpPr>
          <p:spPr bwMode="auto">
            <a:xfrm>
              <a:off x="4608" y="3836"/>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lnSpc>
                  <a:spcPct val="110000"/>
                </a:lnSpc>
              </a:pPr>
              <a:r>
                <a:rPr lang="en-US" altLang="zh-CN" sz="1800" b="1"/>
                <a:t>         data4	</a:t>
              </a:r>
            </a:p>
            <a:p>
              <a:pPr algn="l">
                <a:lnSpc>
                  <a:spcPct val="110000"/>
                </a:lnSpc>
              </a:pPr>
              <a:r>
                <a:rPr lang="en-US" altLang="zh-CN" sz="1800" b="1" i="1"/>
                <a:t>data1	data2</a:t>
              </a:r>
              <a:r>
                <a:rPr lang="en-US" altLang="zh-CN" sz="1800" b="1"/>
                <a:t>		</a:t>
              </a:r>
            </a:p>
          </p:txBody>
        </p:sp>
        <p:sp>
          <p:nvSpPr>
            <p:cNvPr id="594975" name="Line 31"/>
            <p:cNvSpPr>
              <a:spLocks noChangeShapeType="1"/>
            </p:cNvSpPr>
            <p:nvPr/>
          </p:nvSpPr>
          <p:spPr bwMode="auto">
            <a:xfrm>
              <a:off x="4608" y="4028"/>
              <a:ext cx="1056" cy="0"/>
            </a:xfrm>
            <a:prstGeom prst="line">
              <a:avLst/>
            </a:prstGeom>
            <a:noFill/>
            <a:ln w="9525">
              <a:solidFill>
                <a:schemeClr val="tx1"/>
              </a:solidFill>
              <a:round/>
              <a:headEnd/>
              <a:tailEnd/>
            </a:ln>
            <a:effectLst/>
          </p:spPr>
          <p:txBody>
            <a:bodyPr/>
            <a:lstStyle/>
            <a:p>
              <a:endParaRPr lang="zh-CN" altLang="en-US"/>
            </a:p>
          </p:txBody>
        </p:sp>
        <p:sp>
          <p:nvSpPr>
            <p:cNvPr id="594976" name="Rectangle 32"/>
            <p:cNvSpPr>
              <a:spLocks noChangeArrowheads="1"/>
            </p:cNvSpPr>
            <p:nvPr/>
          </p:nvSpPr>
          <p:spPr bwMode="auto">
            <a:xfrm>
              <a:off x="4128" y="3836"/>
              <a:ext cx="480" cy="384"/>
            </a:xfrm>
            <a:prstGeom prst="rect">
              <a:avLst/>
            </a:prstGeom>
            <a:gradFill rotWithShape="0">
              <a:gsLst>
                <a:gs pos="0">
                  <a:srgbClr val="FF9900"/>
                </a:gs>
                <a:gs pos="50000">
                  <a:srgbClr val="FFFFFF"/>
                </a:gs>
                <a:gs pos="100000">
                  <a:srgbClr val="FF9900"/>
                </a:gs>
              </a:gsLst>
              <a:lin ang="5400000" scaled="1"/>
            </a:gradFill>
            <a:ln w="9525">
              <a:solidFill>
                <a:schemeClr val="tx1"/>
              </a:solidFill>
              <a:miter lim="800000"/>
              <a:headEnd/>
              <a:tailEnd/>
            </a:ln>
            <a:effectLst/>
          </p:spPr>
          <p:txBody>
            <a:bodyPr wrap="none" anchor="ctr"/>
            <a:lstStyle/>
            <a:p>
              <a:r>
                <a:rPr lang="en-US" altLang="zh-CN" sz="1800" b="1"/>
                <a:t>data3</a:t>
              </a:r>
            </a:p>
          </p:txBody>
        </p:sp>
        <p:sp>
          <p:nvSpPr>
            <p:cNvPr id="594977" name="Rectangle 33"/>
            <p:cNvSpPr>
              <a:spLocks noChangeArrowheads="1"/>
            </p:cNvSpPr>
            <p:nvPr/>
          </p:nvSpPr>
          <p:spPr bwMode="auto">
            <a:xfrm>
              <a:off x="2095" y="3502"/>
              <a:ext cx="905" cy="250"/>
            </a:xfrm>
            <a:prstGeom prst="rect">
              <a:avLst/>
            </a:prstGeom>
            <a:noFill/>
            <a:ln w="9525">
              <a:noFill/>
              <a:miter lim="800000"/>
              <a:headEnd/>
              <a:tailEnd/>
            </a:ln>
            <a:effectLst/>
          </p:spPr>
          <p:txBody>
            <a:bodyPr wrap="none">
              <a:spAutoFit/>
            </a:bodyPr>
            <a:lstStyle/>
            <a:p>
              <a:r>
                <a:rPr lang="en-US" altLang="zh-CN" sz="2000"/>
                <a:t>parent_class</a:t>
              </a:r>
            </a:p>
          </p:txBody>
        </p:sp>
        <p:sp>
          <p:nvSpPr>
            <p:cNvPr id="594978" name="Rectangle 34"/>
            <p:cNvSpPr>
              <a:spLocks noChangeArrowheads="1"/>
            </p:cNvSpPr>
            <p:nvPr/>
          </p:nvSpPr>
          <p:spPr bwMode="auto">
            <a:xfrm>
              <a:off x="2038" y="3888"/>
              <a:ext cx="985" cy="250"/>
            </a:xfrm>
            <a:prstGeom prst="rect">
              <a:avLst/>
            </a:prstGeom>
            <a:noFill/>
            <a:ln w="9525">
              <a:noFill/>
              <a:miter lim="800000"/>
              <a:headEnd/>
              <a:tailEnd/>
            </a:ln>
            <a:effectLst/>
          </p:spPr>
          <p:txBody>
            <a:bodyPr wrap="none">
              <a:spAutoFit/>
            </a:bodyPr>
            <a:lstStyle/>
            <a:p>
              <a:r>
                <a:rPr lang="en-US" altLang="zh-CN" sz="2000"/>
                <a:t>derived_class</a:t>
              </a:r>
            </a:p>
          </p:txBody>
        </p:sp>
        <p:sp>
          <p:nvSpPr>
            <p:cNvPr id="594979" name="Rectangle 35"/>
            <p:cNvSpPr>
              <a:spLocks noChangeArrowheads="1"/>
            </p:cNvSpPr>
            <p:nvPr/>
          </p:nvSpPr>
          <p:spPr bwMode="auto">
            <a:xfrm>
              <a:off x="3072" y="3840"/>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prstDash val="dash"/>
              <a:miter lim="800000"/>
              <a:headEnd/>
              <a:tailEnd/>
            </a:ln>
            <a:effectLst/>
          </p:spPr>
          <p:txBody>
            <a:bodyPr wrap="none" anchor="ctr"/>
            <a:lstStyle/>
            <a:p>
              <a:pPr algn="l"/>
              <a:r>
                <a:rPr lang="en-US" altLang="zh-CN" sz="1800" b="1"/>
                <a:t>data1	data2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94948"/>
                                        </p:tgtEl>
                                        <p:attrNameLst>
                                          <p:attrName>style.visibility</p:attrName>
                                        </p:attrNameLst>
                                      </p:cBhvr>
                                      <p:to>
                                        <p:strVal val="visible"/>
                                      </p:to>
                                    </p:set>
                                    <p:anim calcmode="lin" valueType="num">
                                      <p:cBhvr>
                                        <p:cTn id="7" dur="500" fill="hold"/>
                                        <p:tgtEl>
                                          <p:spTgt spid="594948"/>
                                        </p:tgtEl>
                                        <p:attrNameLst>
                                          <p:attrName>ppt_w</p:attrName>
                                        </p:attrNameLst>
                                      </p:cBhvr>
                                      <p:tavLst>
                                        <p:tav tm="0">
                                          <p:val>
                                            <p:fltVal val="0"/>
                                          </p:val>
                                        </p:tav>
                                        <p:tav tm="100000">
                                          <p:val>
                                            <p:strVal val="#ppt_w"/>
                                          </p:val>
                                        </p:tav>
                                      </p:tavLst>
                                    </p:anim>
                                    <p:anim calcmode="lin" valueType="num">
                                      <p:cBhvr>
                                        <p:cTn id="8" dur="500" fill="hold"/>
                                        <p:tgtEl>
                                          <p:spTgt spid="59494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48" grpId="0" animBg="1"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Text Box 2"/>
          <p:cNvSpPr txBox="1">
            <a:spLocks noChangeArrowheads="1"/>
          </p:cNvSpPr>
          <p:nvPr/>
        </p:nvSpPr>
        <p:spPr bwMode="auto">
          <a:xfrm>
            <a:off x="609600" y="152400"/>
            <a:ext cx="8153400" cy="6286336"/>
          </a:xfrm>
          <a:prstGeom prst="rect">
            <a:avLst/>
          </a:prstGeom>
          <a:noFill/>
          <a:ln w="9525">
            <a:noFill/>
            <a:miter lim="800000"/>
            <a:headEnd/>
            <a:tailEnd/>
          </a:ln>
          <a:effectLst/>
        </p:spPr>
        <p:txBody>
          <a:bodyPr>
            <a:spAutoFit/>
          </a:bodyPr>
          <a:lstStyle/>
          <a:p>
            <a:pPr algn="l">
              <a:lnSpc>
                <a:spcPct val="115000"/>
              </a:lnSpc>
              <a:buClr>
                <a:schemeClr val="accent2"/>
              </a:buClr>
              <a:buFont typeface="Wingdings" pitchFamily="2" charset="2"/>
              <a:buNone/>
            </a:pPr>
            <a:r>
              <a:rPr lang="en-US" altLang="zh-CN" sz="1400" dirty="0"/>
              <a:t>#include&lt;</a:t>
            </a:r>
            <a:r>
              <a:rPr lang="en-US" altLang="zh-CN" sz="1400" dirty="0" err="1"/>
              <a:t>iostream</a:t>
            </a:r>
            <a:r>
              <a:rPr lang="en-US" altLang="zh-CN" sz="1400" dirty="0"/>
              <a:t>&gt;</a:t>
            </a:r>
          </a:p>
          <a:p>
            <a:pPr algn="l">
              <a:lnSpc>
                <a:spcPct val="115000"/>
              </a:lnSpc>
              <a:buClr>
                <a:schemeClr val="accent2"/>
              </a:buClr>
              <a:buFont typeface="Wingdings" pitchFamily="2" charset="2"/>
              <a:buNone/>
            </a:pPr>
            <a:r>
              <a:rPr lang="en-US" altLang="zh-CN" sz="1400" dirty="0"/>
              <a:t>using namespace </a:t>
            </a:r>
            <a:r>
              <a:rPr lang="en-US" altLang="zh-CN" sz="1400" dirty="0" err="1"/>
              <a:t>std</a:t>
            </a:r>
            <a:r>
              <a:rPr lang="en-US" altLang="zh-CN" sz="1400" dirty="0"/>
              <a:t> ;</a:t>
            </a:r>
          </a:p>
          <a:p>
            <a:pPr algn="l">
              <a:lnSpc>
                <a:spcPct val="115000"/>
              </a:lnSpc>
              <a:buClr>
                <a:schemeClr val="accent2"/>
              </a:buClr>
              <a:buFont typeface="Wingdings" pitchFamily="2" charset="2"/>
              <a:buNone/>
            </a:pPr>
            <a:r>
              <a:rPr lang="en-US" altLang="zh-CN" sz="1400" dirty="0"/>
              <a:t>class  </a:t>
            </a:r>
            <a:r>
              <a:rPr lang="en-US" altLang="zh-CN" sz="1400" dirty="0" err="1"/>
              <a:t>parent_class</a:t>
            </a:r>
            <a:endParaRPr lang="en-US" altLang="zh-CN" sz="1400" dirty="0"/>
          </a:p>
          <a:p>
            <a:pPr algn="l">
              <a:lnSpc>
                <a:spcPct val="115000"/>
              </a:lnSpc>
              <a:buClr>
                <a:schemeClr val="accent2"/>
              </a:buClr>
              <a:buFont typeface="Wingdings" pitchFamily="2" charset="2"/>
              <a:buNone/>
            </a:pPr>
            <a:r>
              <a:rPr lang="en-US" altLang="zh-CN" sz="1400" dirty="0"/>
              <a:t>{     </a:t>
            </a:r>
            <a:r>
              <a:rPr lang="en-US" altLang="zh-CN" sz="1400" dirty="0" err="1"/>
              <a:t>int</a:t>
            </a:r>
            <a:r>
              <a:rPr lang="en-US" altLang="zh-CN" sz="1400" dirty="0"/>
              <a:t>  data1 , data2 ;</a:t>
            </a:r>
          </a:p>
          <a:p>
            <a:pPr algn="l">
              <a:lnSpc>
                <a:spcPct val="115000"/>
              </a:lnSpc>
              <a:buClr>
                <a:schemeClr val="accent2"/>
              </a:buClr>
              <a:buFont typeface="Wingdings" pitchFamily="2" charset="2"/>
              <a:buNone/>
            </a:pPr>
            <a:r>
              <a:rPr lang="en-US" altLang="zh-CN" sz="1400" dirty="0"/>
              <a:t>   public :</a:t>
            </a:r>
          </a:p>
          <a:p>
            <a:pPr algn="l">
              <a:lnSpc>
                <a:spcPct val="115000"/>
              </a:lnSpc>
              <a:buClr>
                <a:schemeClr val="accent2"/>
              </a:buClr>
              <a:buFont typeface="Wingdings" pitchFamily="2" charset="2"/>
              <a:buNone/>
            </a:pPr>
            <a:r>
              <a:rPr lang="en-US" altLang="zh-CN" sz="1400" dirty="0"/>
              <a:t>       </a:t>
            </a:r>
            <a:r>
              <a:rPr lang="en-US" altLang="zh-CN" sz="1400" dirty="0" err="1"/>
              <a:t>parent_class</a:t>
            </a:r>
            <a:r>
              <a:rPr lang="en-US" altLang="zh-CN" sz="1400" dirty="0"/>
              <a:t> ( </a:t>
            </a:r>
            <a:r>
              <a:rPr lang="en-US" altLang="zh-CN" sz="1400" dirty="0" err="1"/>
              <a:t>int</a:t>
            </a:r>
            <a:r>
              <a:rPr lang="en-US" altLang="zh-CN" sz="1400" dirty="0"/>
              <a:t>  p1 , </a:t>
            </a:r>
            <a:r>
              <a:rPr lang="en-US" altLang="zh-CN" sz="1400" dirty="0" err="1"/>
              <a:t>int</a:t>
            </a:r>
            <a:r>
              <a:rPr lang="en-US" altLang="zh-CN" sz="1400" dirty="0"/>
              <a:t>  p2 ) { data1 = p1; data2 = p2; }</a:t>
            </a:r>
          </a:p>
          <a:p>
            <a:pPr algn="l">
              <a:lnSpc>
                <a:spcPct val="115000"/>
              </a:lnSpc>
              <a:buClr>
                <a:schemeClr val="accent2"/>
              </a:buClr>
              <a:buFont typeface="Wingdings" pitchFamily="2" charset="2"/>
              <a:buNone/>
            </a:pPr>
            <a:r>
              <a:rPr lang="en-US" altLang="zh-CN" sz="1400" dirty="0"/>
              <a:t>       </a:t>
            </a:r>
            <a:r>
              <a:rPr lang="en-US" altLang="zh-CN" sz="1400" dirty="0" err="1"/>
              <a:t>int</a:t>
            </a:r>
            <a:r>
              <a:rPr lang="en-US" altLang="zh-CN" sz="1400" dirty="0"/>
              <a:t>  inc1 () { return  ++ data1; }</a:t>
            </a:r>
          </a:p>
          <a:p>
            <a:pPr algn="l">
              <a:lnSpc>
                <a:spcPct val="115000"/>
              </a:lnSpc>
              <a:buClr>
                <a:schemeClr val="accent2"/>
              </a:buClr>
              <a:buFont typeface="Wingdings" pitchFamily="2" charset="2"/>
              <a:buNone/>
            </a:pPr>
            <a:r>
              <a:rPr lang="en-US" altLang="zh-CN" sz="1400" dirty="0"/>
              <a:t>       </a:t>
            </a:r>
            <a:r>
              <a:rPr lang="en-US" altLang="zh-CN" sz="1400" dirty="0" err="1"/>
              <a:t>int</a:t>
            </a:r>
            <a:r>
              <a:rPr lang="en-US" altLang="zh-CN" sz="1400" dirty="0"/>
              <a:t>  inc2 () { return  ++ data2 ; }</a:t>
            </a:r>
          </a:p>
          <a:p>
            <a:pPr algn="l">
              <a:lnSpc>
                <a:spcPct val="115000"/>
              </a:lnSpc>
              <a:buClr>
                <a:schemeClr val="accent2"/>
              </a:buClr>
              <a:buFont typeface="Wingdings" pitchFamily="2" charset="2"/>
              <a:buNone/>
            </a:pPr>
            <a:r>
              <a:rPr lang="en-US" altLang="zh-CN" sz="1400" dirty="0"/>
              <a:t>       void  display  ()  {</a:t>
            </a:r>
            <a:r>
              <a:rPr lang="en-US" altLang="zh-CN" sz="1400" dirty="0" err="1"/>
              <a:t>cout</a:t>
            </a:r>
            <a:r>
              <a:rPr lang="en-US" altLang="zh-CN" sz="1400" dirty="0"/>
              <a:t> &lt;&lt; "data1=" &lt;&lt; data1 &lt;&lt; " , data2=" &lt;&lt; data2 &lt;&lt; </a:t>
            </a:r>
            <a:r>
              <a:rPr lang="en-US" altLang="zh-CN" sz="1400" dirty="0" err="1"/>
              <a:t>endl</a:t>
            </a:r>
            <a:r>
              <a:rPr lang="en-US" altLang="zh-CN" sz="1400" dirty="0"/>
              <a:t> ; }</a:t>
            </a:r>
          </a:p>
          <a:p>
            <a:pPr algn="l">
              <a:lnSpc>
                <a:spcPct val="115000"/>
              </a:lnSpc>
              <a:buClr>
                <a:schemeClr val="accent2"/>
              </a:buClr>
              <a:buFont typeface="Wingdings" pitchFamily="2" charset="2"/>
              <a:buNone/>
            </a:pPr>
            <a:r>
              <a:rPr lang="en-US" altLang="zh-CN" sz="1400" dirty="0"/>
              <a:t>};</a:t>
            </a:r>
          </a:p>
          <a:p>
            <a:pPr algn="l">
              <a:lnSpc>
                <a:spcPct val="115000"/>
              </a:lnSpc>
              <a:buClr>
                <a:schemeClr val="accent2"/>
              </a:buClr>
              <a:buFont typeface="Wingdings" pitchFamily="2" charset="2"/>
              <a:buNone/>
            </a:pPr>
            <a:r>
              <a:rPr lang="en-US" altLang="zh-CN" sz="1400" dirty="0"/>
              <a:t>class  </a:t>
            </a:r>
            <a:r>
              <a:rPr lang="en-US" altLang="zh-CN" sz="1400" dirty="0" err="1"/>
              <a:t>derived_class</a:t>
            </a:r>
            <a:r>
              <a:rPr lang="en-US" altLang="zh-CN" sz="1400" dirty="0"/>
              <a:t> : private  </a:t>
            </a:r>
            <a:r>
              <a:rPr lang="en-US" altLang="zh-CN" sz="1400" dirty="0" err="1"/>
              <a:t>parent_class</a:t>
            </a:r>
            <a:endParaRPr lang="en-US" altLang="zh-CN" sz="1400" dirty="0"/>
          </a:p>
          <a:p>
            <a:pPr algn="l">
              <a:lnSpc>
                <a:spcPct val="115000"/>
              </a:lnSpc>
              <a:buClr>
                <a:schemeClr val="accent2"/>
              </a:buClr>
              <a:buFont typeface="Wingdings" pitchFamily="2" charset="2"/>
              <a:buNone/>
            </a:pPr>
            <a:r>
              <a:rPr lang="en-US" altLang="zh-CN" sz="1400" dirty="0"/>
              <a:t>{     </a:t>
            </a:r>
            <a:r>
              <a:rPr lang="en-US" altLang="zh-CN" sz="1400" dirty="0" err="1"/>
              <a:t>int</a:t>
            </a:r>
            <a:r>
              <a:rPr lang="en-US" altLang="zh-CN" sz="1400" dirty="0"/>
              <a:t>  data3 ;</a:t>
            </a:r>
          </a:p>
          <a:p>
            <a:pPr algn="l">
              <a:lnSpc>
                <a:spcPct val="115000"/>
              </a:lnSpc>
              <a:buClr>
                <a:schemeClr val="accent2"/>
              </a:buClr>
              <a:buFont typeface="Wingdings" pitchFamily="2" charset="2"/>
              <a:buNone/>
            </a:pPr>
            <a:r>
              <a:rPr lang="en-US" altLang="zh-CN" sz="1400" dirty="0"/>
              <a:t>       </a:t>
            </a:r>
            <a:r>
              <a:rPr lang="en-US" altLang="zh-CN" sz="1400" dirty="0" err="1"/>
              <a:t>parent_class</a:t>
            </a:r>
            <a:r>
              <a:rPr lang="en-US" altLang="zh-CN" sz="1400" dirty="0"/>
              <a:t>  data4 ;</a:t>
            </a:r>
          </a:p>
          <a:p>
            <a:pPr algn="l">
              <a:lnSpc>
                <a:spcPct val="115000"/>
              </a:lnSpc>
              <a:buClr>
                <a:schemeClr val="accent2"/>
              </a:buClr>
              <a:buFont typeface="Wingdings" pitchFamily="2" charset="2"/>
              <a:buNone/>
            </a:pPr>
            <a:r>
              <a:rPr lang="en-US" altLang="zh-CN" sz="1400" dirty="0"/>
              <a:t>   public:</a:t>
            </a:r>
          </a:p>
          <a:p>
            <a:pPr algn="l">
              <a:lnSpc>
                <a:spcPct val="115000"/>
              </a:lnSpc>
              <a:buClr>
                <a:schemeClr val="accent2"/>
              </a:buClr>
              <a:buFont typeface="Wingdings" pitchFamily="2" charset="2"/>
              <a:buNone/>
            </a:pPr>
            <a:r>
              <a:rPr lang="en-US" altLang="zh-CN" sz="1400" dirty="0"/>
              <a:t>       </a:t>
            </a:r>
            <a:r>
              <a:rPr lang="en-US" altLang="zh-CN" sz="1400" b="1" dirty="0" err="1">
                <a:solidFill>
                  <a:srgbClr val="0000FF"/>
                </a:solidFill>
              </a:rPr>
              <a:t>derived_class</a:t>
            </a:r>
            <a:r>
              <a:rPr lang="en-US" altLang="zh-CN" sz="1400" b="1" dirty="0">
                <a:solidFill>
                  <a:srgbClr val="0000FF"/>
                </a:solidFill>
              </a:rPr>
              <a:t> ( </a:t>
            </a:r>
            <a:r>
              <a:rPr lang="en-US" altLang="zh-CN" sz="1400" b="1" dirty="0" err="1">
                <a:solidFill>
                  <a:srgbClr val="0000FF"/>
                </a:solidFill>
              </a:rPr>
              <a:t>int</a:t>
            </a:r>
            <a:r>
              <a:rPr lang="en-US" altLang="zh-CN" sz="1400" b="1" dirty="0">
                <a:solidFill>
                  <a:srgbClr val="0000FF"/>
                </a:solidFill>
              </a:rPr>
              <a:t>  p1 , </a:t>
            </a:r>
            <a:r>
              <a:rPr lang="en-US" altLang="zh-CN" sz="1400" b="1" dirty="0" err="1">
                <a:solidFill>
                  <a:srgbClr val="0000FF"/>
                </a:solidFill>
              </a:rPr>
              <a:t>int</a:t>
            </a:r>
            <a:r>
              <a:rPr lang="en-US" altLang="zh-CN" sz="1400" b="1" dirty="0">
                <a:solidFill>
                  <a:srgbClr val="0000FF"/>
                </a:solidFill>
              </a:rPr>
              <a:t>  p2 , </a:t>
            </a:r>
            <a:r>
              <a:rPr lang="en-US" altLang="zh-CN" sz="1400" b="1" dirty="0" err="1">
                <a:solidFill>
                  <a:srgbClr val="0000FF"/>
                </a:solidFill>
              </a:rPr>
              <a:t>int</a:t>
            </a:r>
            <a:r>
              <a:rPr lang="en-US" altLang="zh-CN" sz="1400" b="1" dirty="0">
                <a:solidFill>
                  <a:srgbClr val="0000FF"/>
                </a:solidFill>
              </a:rPr>
              <a:t>  p3 , </a:t>
            </a:r>
            <a:r>
              <a:rPr lang="en-US" altLang="zh-CN" sz="1400" b="1" dirty="0" err="1">
                <a:solidFill>
                  <a:srgbClr val="0000FF"/>
                </a:solidFill>
              </a:rPr>
              <a:t>int</a:t>
            </a:r>
            <a:r>
              <a:rPr lang="en-US" altLang="zh-CN" sz="1400" b="1" dirty="0">
                <a:solidFill>
                  <a:srgbClr val="0000FF"/>
                </a:solidFill>
              </a:rPr>
              <a:t>  p4 , </a:t>
            </a:r>
            <a:r>
              <a:rPr lang="en-US" altLang="zh-CN" sz="1400" b="1" dirty="0" err="1">
                <a:solidFill>
                  <a:srgbClr val="0000FF"/>
                </a:solidFill>
              </a:rPr>
              <a:t>int</a:t>
            </a:r>
            <a:r>
              <a:rPr lang="en-US" altLang="zh-CN" sz="1400" b="1" dirty="0">
                <a:solidFill>
                  <a:srgbClr val="0000FF"/>
                </a:solidFill>
              </a:rPr>
              <a:t>  p5 ): </a:t>
            </a:r>
            <a:r>
              <a:rPr lang="en-US" altLang="zh-CN" sz="1400" b="1" dirty="0" err="1">
                <a:solidFill>
                  <a:srgbClr val="0000FF"/>
                </a:solidFill>
              </a:rPr>
              <a:t>parent_class</a:t>
            </a:r>
            <a:r>
              <a:rPr lang="en-US" altLang="zh-CN" sz="1400" b="1" dirty="0">
                <a:solidFill>
                  <a:srgbClr val="0000FF"/>
                </a:solidFill>
              </a:rPr>
              <a:t> ( p1 , p2 ) , data4 ( p3 , p4 )</a:t>
            </a:r>
          </a:p>
          <a:p>
            <a:pPr algn="l">
              <a:lnSpc>
                <a:spcPct val="115000"/>
              </a:lnSpc>
              <a:buClr>
                <a:schemeClr val="accent2"/>
              </a:buClr>
              <a:buFont typeface="Wingdings" pitchFamily="2" charset="2"/>
              <a:buNone/>
            </a:pPr>
            <a:r>
              <a:rPr lang="en-US" altLang="zh-CN" sz="1400" b="1" dirty="0">
                <a:solidFill>
                  <a:srgbClr val="0000FF"/>
                </a:solidFill>
              </a:rPr>
              <a:t>           { data3 = p5 ; }</a:t>
            </a:r>
          </a:p>
          <a:p>
            <a:pPr algn="l">
              <a:lnSpc>
                <a:spcPct val="115000"/>
              </a:lnSpc>
              <a:buClr>
                <a:schemeClr val="accent2"/>
              </a:buClr>
              <a:buFont typeface="Wingdings" pitchFamily="2" charset="2"/>
              <a:buNone/>
            </a:pPr>
            <a:r>
              <a:rPr lang="en-US" altLang="zh-CN" sz="1400" dirty="0"/>
              <a:t>       </a:t>
            </a:r>
            <a:r>
              <a:rPr lang="en-US" altLang="zh-CN" sz="1400" dirty="0" err="1"/>
              <a:t>int</a:t>
            </a:r>
            <a:r>
              <a:rPr lang="en-US" altLang="zh-CN" sz="1400" dirty="0"/>
              <a:t>  inc1 ( ) { return  </a:t>
            </a:r>
            <a:r>
              <a:rPr lang="en-US" altLang="zh-CN" sz="1400" dirty="0" err="1"/>
              <a:t>parent_class</a:t>
            </a:r>
            <a:r>
              <a:rPr lang="en-US" altLang="zh-CN" sz="1400" dirty="0"/>
              <a:t> :: inc1 ( ) ; }</a:t>
            </a:r>
          </a:p>
          <a:p>
            <a:pPr algn="l">
              <a:lnSpc>
                <a:spcPct val="115000"/>
              </a:lnSpc>
              <a:buClr>
                <a:schemeClr val="accent2"/>
              </a:buClr>
              <a:buFont typeface="Wingdings" pitchFamily="2" charset="2"/>
              <a:buNone/>
            </a:pPr>
            <a:r>
              <a:rPr lang="en-US" altLang="zh-CN" sz="1400" dirty="0"/>
              <a:t>       </a:t>
            </a:r>
            <a:r>
              <a:rPr lang="en-US" altLang="zh-CN" sz="1400" dirty="0" err="1"/>
              <a:t>int</a:t>
            </a:r>
            <a:r>
              <a:rPr lang="en-US" altLang="zh-CN" sz="1400" dirty="0"/>
              <a:t>  inc3 ( ) { return  ++ data3 ; }</a:t>
            </a:r>
          </a:p>
          <a:p>
            <a:pPr algn="l">
              <a:lnSpc>
                <a:spcPct val="115000"/>
              </a:lnSpc>
              <a:buClr>
                <a:schemeClr val="accent2"/>
              </a:buClr>
              <a:buFont typeface="Wingdings" pitchFamily="2" charset="2"/>
              <a:buNone/>
            </a:pPr>
            <a:r>
              <a:rPr lang="en-US" altLang="zh-CN" sz="1400" dirty="0"/>
              <a:t>       void  display ( )</a:t>
            </a:r>
          </a:p>
          <a:p>
            <a:pPr algn="l">
              <a:lnSpc>
                <a:spcPct val="115000"/>
              </a:lnSpc>
              <a:buClr>
                <a:schemeClr val="accent2"/>
              </a:buClr>
              <a:buFont typeface="Wingdings" pitchFamily="2" charset="2"/>
              <a:buNone/>
            </a:pPr>
            <a:r>
              <a:rPr lang="en-US" altLang="zh-CN" sz="1400" dirty="0"/>
              <a:t>          { </a:t>
            </a:r>
            <a:r>
              <a:rPr lang="en-US" altLang="zh-CN" sz="1400" dirty="0" err="1"/>
              <a:t>parent_class</a:t>
            </a:r>
            <a:r>
              <a:rPr lang="en-US" altLang="zh-CN" sz="1400" dirty="0"/>
              <a:t> :: display ( ) ;   data4.display ( ) ;</a:t>
            </a:r>
          </a:p>
          <a:p>
            <a:pPr algn="l">
              <a:lnSpc>
                <a:spcPct val="115000"/>
              </a:lnSpc>
              <a:buClr>
                <a:schemeClr val="accent2"/>
              </a:buClr>
              <a:buFont typeface="Wingdings" pitchFamily="2" charset="2"/>
              <a:buNone/>
            </a:pPr>
            <a:r>
              <a:rPr lang="en-US" altLang="zh-CN" sz="1400" dirty="0"/>
              <a:t>             </a:t>
            </a:r>
            <a:r>
              <a:rPr lang="en-US" altLang="zh-CN" sz="1400" dirty="0" err="1"/>
              <a:t>cout</a:t>
            </a:r>
            <a:r>
              <a:rPr lang="en-US" altLang="zh-CN" sz="1400" dirty="0"/>
              <a:t> &lt;&lt; "data3=" &lt;&lt; data3 &lt;&lt; </a:t>
            </a:r>
            <a:r>
              <a:rPr lang="en-US" altLang="zh-CN" sz="1400" dirty="0" err="1"/>
              <a:t>endl</a:t>
            </a:r>
            <a:r>
              <a:rPr lang="en-US" altLang="zh-CN" sz="1400" dirty="0"/>
              <a:t> ;</a:t>
            </a:r>
          </a:p>
          <a:p>
            <a:pPr algn="l">
              <a:lnSpc>
                <a:spcPct val="115000"/>
              </a:lnSpc>
              <a:buClr>
                <a:schemeClr val="accent2"/>
              </a:buClr>
              <a:buFont typeface="Wingdings" pitchFamily="2" charset="2"/>
              <a:buNone/>
            </a:pPr>
            <a:r>
              <a:rPr lang="en-US" altLang="zh-CN" sz="1400" dirty="0"/>
              <a:t>          }</a:t>
            </a:r>
          </a:p>
          <a:p>
            <a:pPr algn="l">
              <a:lnSpc>
                <a:spcPct val="115000"/>
              </a:lnSpc>
              <a:buClr>
                <a:schemeClr val="accent2"/>
              </a:buClr>
              <a:buFont typeface="Wingdings" pitchFamily="2" charset="2"/>
              <a:buNone/>
            </a:pPr>
            <a:r>
              <a:rPr lang="en-US" altLang="zh-CN" sz="1400" dirty="0"/>
              <a:t>} ;</a:t>
            </a:r>
          </a:p>
          <a:p>
            <a:pPr algn="l">
              <a:lnSpc>
                <a:spcPct val="115000"/>
              </a:lnSpc>
              <a:buClr>
                <a:schemeClr val="accent2"/>
              </a:buClr>
              <a:buFont typeface="Wingdings" pitchFamily="2" charset="2"/>
              <a:buNone/>
            </a:pPr>
            <a:r>
              <a:rPr lang="en-US" altLang="zh-CN" sz="1400" b="1" dirty="0" err="1"/>
              <a:t>int</a:t>
            </a:r>
            <a:r>
              <a:rPr lang="en-US" altLang="zh-CN" sz="1400" b="1" dirty="0"/>
              <a:t> main ( )</a:t>
            </a:r>
          </a:p>
          <a:p>
            <a:pPr algn="l">
              <a:lnSpc>
                <a:spcPct val="115000"/>
              </a:lnSpc>
              <a:buClr>
                <a:schemeClr val="accent2"/>
              </a:buClr>
              <a:buFont typeface="Wingdings" pitchFamily="2" charset="2"/>
              <a:buNone/>
            </a:pPr>
            <a:r>
              <a:rPr lang="en-US" altLang="zh-CN" sz="1400" b="1" dirty="0"/>
              <a:t>{ </a:t>
            </a:r>
            <a:r>
              <a:rPr lang="en-US" altLang="zh-CN" sz="1400" b="1" dirty="0" err="1"/>
              <a:t>derived_class</a:t>
            </a:r>
            <a:r>
              <a:rPr lang="en-US" altLang="zh-CN" sz="1400" b="1" dirty="0"/>
              <a:t>  d1 ( 17 , 18 , 1 , 2 , -5 ) ;   d1 . inc1 ( ) ;     d1 . display ( ) ;  }</a:t>
            </a:r>
          </a:p>
        </p:txBody>
      </p:sp>
      <p:sp>
        <p:nvSpPr>
          <p:cNvPr id="595972" name="Rectangle 4"/>
          <p:cNvSpPr>
            <a:spLocks noChangeArrowheads="1"/>
          </p:cNvSpPr>
          <p:nvPr/>
        </p:nvSpPr>
        <p:spPr bwMode="auto">
          <a:xfrm>
            <a:off x="685800" y="4724400"/>
            <a:ext cx="4572000" cy="1604963"/>
          </a:xfrm>
          <a:prstGeom prst="rect">
            <a:avLst/>
          </a:prstGeom>
          <a:solidFill>
            <a:srgbClr val="FFCCFF"/>
          </a:solidFill>
          <a:ln w="9525">
            <a:noFill/>
            <a:miter lim="800000"/>
            <a:headEnd/>
            <a:tailEnd/>
          </a:ln>
          <a:effectLst>
            <a:prstShdw prst="shdw17" dist="71842" dir="2700000">
              <a:srgbClr val="FFCCFF">
                <a:gamma/>
                <a:shade val="60000"/>
                <a:invGamma/>
              </a:srgbClr>
            </a:prstShdw>
          </a:effectLst>
        </p:spPr>
        <p:txBody>
          <a:bodyPr>
            <a:spAutoFit/>
          </a:bodyPr>
          <a:lstStyle/>
          <a:p>
            <a:pPr algn="l">
              <a:lnSpc>
                <a:spcPct val="70000"/>
              </a:lnSpc>
              <a:spcBef>
                <a:spcPct val="50000"/>
              </a:spcBef>
              <a:buClr>
                <a:schemeClr val="accent2"/>
              </a:buClr>
              <a:buFont typeface="Wingdings" pitchFamily="2" charset="2"/>
              <a:buNone/>
            </a:pPr>
            <a:r>
              <a:rPr lang="en-US" altLang="zh-CN" sz="1800" dirty="0" err="1"/>
              <a:t>int</a:t>
            </a:r>
            <a:r>
              <a:rPr lang="en-US" altLang="zh-CN" sz="1800" dirty="0"/>
              <a:t> main ( )</a:t>
            </a:r>
          </a:p>
          <a:p>
            <a:pPr algn="l">
              <a:lnSpc>
                <a:spcPct val="70000"/>
              </a:lnSpc>
              <a:spcBef>
                <a:spcPct val="50000"/>
              </a:spcBef>
              <a:buClr>
                <a:schemeClr val="accent2"/>
              </a:buClr>
              <a:buFont typeface="Wingdings" pitchFamily="2" charset="2"/>
              <a:buNone/>
            </a:pPr>
            <a:r>
              <a:rPr lang="en-US" altLang="zh-CN" sz="1800" dirty="0"/>
              <a:t>{ </a:t>
            </a:r>
            <a:r>
              <a:rPr lang="en-US" altLang="zh-CN" sz="1800" b="1" dirty="0" err="1">
                <a:solidFill>
                  <a:srgbClr val="0000FF"/>
                </a:solidFill>
              </a:rPr>
              <a:t>derived_class</a:t>
            </a:r>
            <a:r>
              <a:rPr lang="en-US" altLang="zh-CN" sz="1800" b="1" dirty="0">
                <a:solidFill>
                  <a:srgbClr val="0000FF"/>
                </a:solidFill>
              </a:rPr>
              <a:t>  d1 ( 17 , 18 , 1 , 2 , -5 )</a:t>
            </a:r>
            <a:r>
              <a:rPr lang="en-US" altLang="zh-CN" sz="1800" dirty="0"/>
              <a:t> ;   </a:t>
            </a:r>
          </a:p>
          <a:p>
            <a:pPr algn="l">
              <a:lnSpc>
                <a:spcPct val="70000"/>
              </a:lnSpc>
              <a:spcBef>
                <a:spcPct val="50000"/>
              </a:spcBef>
              <a:buClr>
                <a:schemeClr val="accent2"/>
              </a:buClr>
              <a:buFont typeface="Wingdings" pitchFamily="2" charset="2"/>
              <a:buNone/>
            </a:pPr>
            <a:r>
              <a:rPr lang="en-US" altLang="zh-CN" sz="1800" dirty="0"/>
              <a:t>   d1 . inc1 ( ) ;</a:t>
            </a:r>
          </a:p>
          <a:p>
            <a:pPr algn="l">
              <a:lnSpc>
                <a:spcPct val="70000"/>
              </a:lnSpc>
              <a:spcBef>
                <a:spcPct val="50000"/>
              </a:spcBef>
              <a:buClr>
                <a:schemeClr val="accent2"/>
              </a:buClr>
              <a:buFont typeface="Wingdings" pitchFamily="2" charset="2"/>
              <a:buNone/>
            </a:pPr>
            <a:r>
              <a:rPr lang="en-US" altLang="zh-CN" sz="1800" dirty="0"/>
              <a:t>   d1 . display ( ) ;</a:t>
            </a:r>
          </a:p>
          <a:p>
            <a:pPr algn="l">
              <a:lnSpc>
                <a:spcPct val="70000"/>
              </a:lnSpc>
              <a:spcBef>
                <a:spcPct val="50000"/>
              </a:spcBef>
              <a:buClr>
                <a:schemeClr val="accent2"/>
              </a:buClr>
              <a:buFont typeface="Wingdings" pitchFamily="2" charset="2"/>
              <a:buNone/>
            </a:pPr>
            <a:r>
              <a:rPr lang="en-US" altLang="zh-CN" sz="1800" dirty="0"/>
              <a:t>}</a:t>
            </a:r>
          </a:p>
        </p:txBody>
      </p:sp>
      <p:sp>
        <p:nvSpPr>
          <p:cNvPr id="595973" name="AutoShape 5"/>
          <p:cNvSpPr>
            <a:spLocks/>
          </p:cNvSpPr>
          <p:nvPr/>
        </p:nvSpPr>
        <p:spPr bwMode="auto">
          <a:xfrm>
            <a:off x="5638800" y="2438400"/>
            <a:ext cx="2286000" cy="609600"/>
          </a:xfrm>
          <a:prstGeom prst="borderCallout2">
            <a:avLst>
              <a:gd name="adj1" fmla="val 18750"/>
              <a:gd name="adj2" fmla="val -3333"/>
              <a:gd name="adj3" fmla="val 18750"/>
              <a:gd name="adj4" fmla="val -29375"/>
              <a:gd name="adj5" fmla="val 411199"/>
              <a:gd name="adj6" fmla="val -112708"/>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构造派生类对象</a:t>
            </a:r>
          </a:p>
        </p:txBody>
      </p:sp>
      <p:sp>
        <p:nvSpPr>
          <p:cNvPr id="595974" name="Rectangle 6"/>
          <p:cNvSpPr>
            <a:spLocks noGrp="1" noChangeArrowheads="1"/>
          </p:cNvSpPr>
          <p:nvPr>
            <p:ph type="title" idx="4294967295"/>
          </p:nvPr>
        </p:nvSpPr>
        <p:spPr>
          <a:xfrm>
            <a:off x="838200" y="533400"/>
            <a:ext cx="7543800" cy="1143000"/>
          </a:xfrm>
          <a:prstGeom prst="rect">
            <a:avLst/>
          </a:prstGeom>
        </p:spPr>
        <p:txBody>
          <a:bodyPr/>
          <a:lstStyle/>
          <a:p>
            <a:r>
              <a:rPr lang="en-US" altLang="zh-CN" sz="100" dirty="0">
                <a:solidFill>
                  <a:schemeClr val="bg1"/>
                </a:solidFill>
                <a:latin typeface="宋体" pitchFamily="2" charset="-122"/>
              </a:rPr>
              <a:t>8.3  </a:t>
            </a:r>
            <a:r>
              <a:rPr lang="zh-CN" altLang="en-US" sz="100" dirty="0">
                <a:solidFill>
                  <a:schemeClr val="bg1"/>
                </a:solidFill>
                <a:latin typeface="宋体" pitchFamily="2" charset="-122"/>
              </a:rPr>
              <a:t>基类的初始化</a:t>
            </a:r>
            <a:endParaRPr lang="zh-CN" altLang="en-US" sz="100" dirty="0">
              <a:solidFill>
                <a:schemeClr val="bg1"/>
              </a:solidFill>
            </a:endParaRPr>
          </a:p>
        </p:txBody>
      </p:sp>
      <p:sp>
        <p:nvSpPr>
          <p:cNvPr id="595998" name="Rectangle 30"/>
          <p:cNvSpPr>
            <a:spLocks noChangeArrowheads="1"/>
          </p:cNvSpPr>
          <p:nvPr/>
        </p:nvSpPr>
        <p:spPr bwMode="auto">
          <a:xfrm>
            <a:off x="4482785" y="398463"/>
            <a:ext cx="4267515" cy="400110"/>
          </a:xfrm>
          <a:prstGeom prst="rect">
            <a:avLst/>
          </a:prstGeom>
          <a:noFill/>
          <a:ln w="9525">
            <a:noFill/>
            <a:miter lim="800000"/>
            <a:headEnd/>
            <a:tailEnd/>
          </a:ln>
          <a:effectLst/>
        </p:spPr>
        <p:txBody>
          <a:bodyPr wrap="none">
            <a:spAutoFit/>
          </a:bodyPr>
          <a:lstStyle/>
          <a:p>
            <a:pPr algn="r"/>
            <a:r>
              <a:rPr lang="zh-CN" altLang="en-US" sz="2000" b="1" i="1" dirty="0">
                <a:solidFill>
                  <a:schemeClr val="folHlink"/>
                </a:solidFill>
              </a:rPr>
              <a:t>例</a:t>
            </a:r>
            <a:r>
              <a:rPr lang="en-US" altLang="zh-CN" sz="2000" b="1" i="1" dirty="0">
                <a:solidFill>
                  <a:schemeClr val="folHlink"/>
                </a:solidFill>
              </a:rPr>
              <a:t>8-7  </a:t>
            </a:r>
            <a:r>
              <a:rPr lang="zh-CN" altLang="en-US" sz="2000" b="1" i="1" dirty="0">
                <a:solidFill>
                  <a:schemeClr val="folHlink"/>
                </a:solidFill>
              </a:rPr>
              <a:t>带参数构造函数调用顺序测试</a:t>
            </a:r>
          </a:p>
        </p:txBody>
      </p:sp>
      <p:grpSp>
        <p:nvGrpSpPr>
          <p:cNvPr id="596009" name="Group 41"/>
          <p:cNvGrpSpPr>
            <a:grpSpLocks/>
          </p:cNvGrpSpPr>
          <p:nvPr/>
        </p:nvGrpSpPr>
        <p:grpSpPr bwMode="auto">
          <a:xfrm>
            <a:off x="3235325" y="5334000"/>
            <a:ext cx="5832475" cy="1447800"/>
            <a:chOff x="2038" y="3408"/>
            <a:chExt cx="3674" cy="912"/>
          </a:xfrm>
        </p:grpSpPr>
        <p:sp>
          <p:nvSpPr>
            <p:cNvPr id="596010" name="Rectangle 42"/>
            <p:cNvSpPr>
              <a:spLocks noChangeArrowheads="1"/>
            </p:cNvSpPr>
            <p:nvPr/>
          </p:nvSpPr>
          <p:spPr bwMode="auto">
            <a:xfrm>
              <a:off x="2064" y="3408"/>
              <a:ext cx="3648" cy="912"/>
            </a:xfrm>
            <a:prstGeom prst="rect">
              <a:avLst/>
            </a:prstGeom>
            <a:solidFill>
              <a:srgbClr val="CCFF99"/>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rgbClr val="CCFF99"/>
              </a:extrusionClr>
            </a:sp3d>
          </p:spPr>
          <p:txBody>
            <a:bodyPr wrap="none" anchor="ctr">
              <a:flatTx/>
            </a:bodyPr>
            <a:lstStyle/>
            <a:p>
              <a:endParaRPr lang="zh-CN" altLang="en-US"/>
            </a:p>
          </p:txBody>
        </p:sp>
        <p:sp>
          <p:nvSpPr>
            <p:cNvPr id="596011" name="Rectangle 43"/>
            <p:cNvSpPr>
              <a:spLocks noChangeArrowheads="1"/>
            </p:cNvSpPr>
            <p:nvPr/>
          </p:nvSpPr>
          <p:spPr bwMode="auto">
            <a:xfrm>
              <a:off x="3080" y="3548"/>
              <a:ext cx="1056" cy="192"/>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r>
                <a:rPr lang="en-US" altLang="zh-CN" sz="1800" b="1"/>
                <a:t>data1	data2</a:t>
              </a:r>
            </a:p>
          </p:txBody>
        </p:sp>
        <p:sp>
          <p:nvSpPr>
            <p:cNvPr id="596012" name="Rectangle 44"/>
            <p:cNvSpPr>
              <a:spLocks noChangeArrowheads="1"/>
            </p:cNvSpPr>
            <p:nvPr/>
          </p:nvSpPr>
          <p:spPr bwMode="auto">
            <a:xfrm>
              <a:off x="4608" y="3836"/>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lnSpc>
                  <a:spcPct val="110000"/>
                </a:lnSpc>
              </a:pPr>
              <a:r>
                <a:rPr lang="en-US" altLang="zh-CN" sz="1800" b="1"/>
                <a:t>         </a:t>
              </a:r>
              <a:r>
                <a:rPr lang="en-US" altLang="zh-CN" sz="1800" b="1">
                  <a:solidFill>
                    <a:srgbClr val="0000FF"/>
                  </a:solidFill>
                  <a:effectLst>
                    <a:outerShdw blurRad="38100" dist="38100" dir="2700000" algn="tl">
                      <a:srgbClr val="000000"/>
                    </a:outerShdw>
                  </a:effectLst>
                </a:rPr>
                <a:t>data4	</a:t>
              </a:r>
            </a:p>
            <a:p>
              <a:pPr algn="l">
                <a:lnSpc>
                  <a:spcPct val="110000"/>
                </a:lnSpc>
              </a:pPr>
              <a:r>
                <a:rPr lang="en-US" altLang="zh-CN" sz="1800" b="1" i="1">
                  <a:solidFill>
                    <a:srgbClr val="0000FF"/>
                  </a:solidFill>
                  <a:effectLst>
                    <a:outerShdw blurRad="38100" dist="38100" dir="2700000" algn="tl">
                      <a:srgbClr val="000000"/>
                    </a:outerShdw>
                  </a:effectLst>
                </a:rPr>
                <a:t>data1	data2</a:t>
              </a:r>
              <a:r>
                <a:rPr lang="en-US" altLang="zh-CN" sz="1800" b="1"/>
                <a:t>		</a:t>
              </a:r>
            </a:p>
          </p:txBody>
        </p:sp>
        <p:sp>
          <p:nvSpPr>
            <p:cNvPr id="596013" name="Line 45"/>
            <p:cNvSpPr>
              <a:spLocks noChangeShapeType="1"/>
            </p:cNvSpPr>
            <p:nvPr/>
          </p:nvSpPr>
          <p:spPr bwMode="auto">
            <a:xfrm>
              <a:off x="4608" y="4028"/>
              <a:ext cx="1056" cy="0"/>
            </a:xfrm>
            <a:prstGeom prst="line">
              <a:avLst/>
            </a:prstGeom>
            <a:noFill/>
            <a:ln w="9525">
              <a:solidFill>
                <a:schemeClr val="tx1"/>
              </a:solidFill>
              <a:round/>
              <a:headEnd/>
              <a:tailEnd/>
            </a:ln>
            <a:effectLst/>
          </p:spPr>
          <p:txBody>
            <a:bodyPr/>
            <a:lstStyle/>
            <a:p>
              <a:endParaRPr lang="zh-CN" altLang="en-US"/>
            </a:p>
          </p:txBody>
        </p:sp>
        <p:sp>
          <p:nvSpPr>
            <p:cNvPr id="596014" name="Rectangle 46"/>
            <p:cNvSpPr>
              <a:spLocks noChangeArrowheads="1"/>
            </p:cNvSpPr>
            <p:nvPr/>
          </p:nvSpPr>
          <p:spPr bwMode="auto">
            <a:xfrm>
              <a:off x="4128" y="3836"/>
              <a:ext cx="480" cy="384"/>
            </a:xfrm>
            <a:prstGeom prst="rect">
              <a:avLst/>
            </a:prstGeom>
            <a:gradFill rotWithShape="0">
              <a:gsLst>
                <a:gs pos="0">
                  <a:srgbClr val="FF9900"/>
                </a:gs>
                <a:gs pos="50000">
                  <a:srgbClr val="FFFFFF"/>
                </a:gs>
                <a:gs pos="100000">
                  <a:srgbClr val="FF9900"/>
                </a:gs>
              </a:gsLst>
              <a:lin ang="5400000" scaled="1"/>
            </a:gradFill>
            <a:ln w="9525">
              <a:solidFill>
                <a:schemeClr val="tx1"/>
              </a:solidFill>
              <a:miter lim="800000"/>
              <a:headEnd/>
              <a:tailEnd/>
            </a:ln>
            <a:effectLst/>
          </p:spPr>
          <p:txBody>
            <a:bodyPr wrap="none" anchor="ctr"/>
            <a:lstStyle/>
            <a:p>
              <a:r>
                <a:rPr lang="en-US" altLang="zh-CN" sz="1800" b="1">
                  <a:solidFill>
                    <a:srgbClr val="0000FF"/>
                  </a:solidFill>
                  <a:effectLst>
                    <a:outerShdw blurRad="38100" dist="38100" dir="2700000" algn="tl">
                      <a:srgbClr val="000000"/>
                    </a:outerShdw>
                  </a:effectLst>
                </a:rPr>
                <a:t>data3</a:t>
              </a:r>
            </a:p>
          </p:txBody>
        </p:sp>
        <p:sp>
          <p:nvSpPr>
            <p:cNvPr id="596015" name="Rectangle 47"/>
            <p:cNvSpPr>
              <a:spLocks noChangeArrowheads="1"/>
            </p:cNvSpPr>
            <p:nvPr/>
          </p:nvSpPr>
          <p:spPr bwMode="auto">
            <a:xfrm>
              <a:off x="2095" y="3502"/>
              <a:ext cx="905" cy="250"/>
            </a:xfrm>
            <a:prstGeom prst="rect">
              <a:avLst/>
            </a:prstGeom>
            <a:noFill/>
            <a:ln w="9525">
              <a:noFill/>
              <a:miter lim="800000"/>
              <a:headEnd/>
              <a:tailEnd/>
            </a:ln>
            <a:effectLst/>
          </p:spPr>
          <p:txBody>
            <a:bodyPr wrap="none">
              <a:spAutoFit/>
            </a:bodyPr>
            <a:lstStyle/>
            <a:p>
              <a:r>
                <a:rPr lang="en-US" altLang="zh-CN" sz="2000"/>
                <a:t>parent_class</a:t>
              </a:r>
            </a:p>
          </p:txBody>
        </p:sp>
        <p:sp>
          <p:nvSpPr>
            <p:cNvPr id="596016" name="Rectangle 48"/>
            <p:cNvSpPr>
              <a:spLocks noChangeArrowheads="1"/>
            </p:cNvSpPr>
            <p:nvPr/>
          </p:nvSpPr>
          <p:spPr bwMode="auto">
            <a:xfrm>
              <a:off x="2038" y="3888"/>
              <a:ext cx="985" cy="250"/>
            </a:xfrm>
            <a:prstGeom prst="rect">
              <a:avLst/>
            </a:prstGeom>
            <a:noFill/>
            <a:ln w="9525">
              <a:noFill/>
              <a:miter lim="800000"/>
              <a:headEnd/>
              <a:tailEnd/>
            </a:ln>
            <a:effectLst/>
          </p:spPr>
          <p:txBody>
            <a:bodyPr wrap="none">
              <a:spAutoFit/>
            </a:bodyPr>
            <a:lstStyle/>
            <a:p>
              <a:r>
                <a:rPr lang="en-US" altLang="zh-CN" sz="2000"/>
                <a:t>derived_class</a:t>
              </a:r>
            </a:p>
          </p:txBody>
        </p:sp>
        <p:sp>
          <p:nvSpPr>
            <p:cNvPr id="596017" name="Rectangle 49"/>
            <p:cNvSpPr>
              <a:spLocks noChangeArrowheads="1"/>
            </p:cNvSpPr>
            <p:nvPr/>
          </p:nvSpPr>
          <p:spPr bwMode="auto">
            <a:xfrm>
              <a:off x="3072" y="3840"/>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prstDash val="dash"/>
              <a:miter lim="800000"/>
              <a:headEnd/>
              <a:tailEnd/>
            </a:ln>
            <a:effectLst/>
          </p:spPr>
          <p:txBody>
            <a:bodyPr wrap="none" anchor="ctr"/>
            <a:lstStyle/>
            <a:p>
              <a:pPr algn="l"/>
              <a:r>
                <a:rPr lang="en-US" altLang="zh-CN" sz="1800" b="1">
                  <a:solidFill>
                    <a:srgbClr val="0000FF"/>
                  </a:solidFill>
                  <a:effectLst>
                    <a:outerShdw blurRad="38100" dist="38100" dir="2700000" algn="tl">
                      <a:srgbClr val="000000"/>
                    </a:outerShdw>
                  </a:effectLst>
                </a:rPr>
                <a:t>data1	data2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95973"/>
                                        </p:tgtEl>
                                        <p:attrNameLst>
                                          <p:attrName>style.visibility</p:attrName>
                                        </p:attrNameLst>
                                      </p:cBhvr>
                                      <p:to>
                                        <p:strVal val="visible"/>
                                      </p:to>
                                    </p:set>
                                    <p:animEffect transition="in" filter="barn(outHorizontal)">
                                      <p:cBhvr>
                                        <p:cTn id="7" dur="500"/>
                                        <p:tgtEl>
                                          <p:spTgt spid="5959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3" grpId="0" animBg="1"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Text Box 2"/>
          <p:cNvSpPr txBox="1">
            <a:spLocks noChangeArrowheads="1"/>
          </p:cNvSpPr>
          <p:nvPr/>
        </p:nvSpPr>
        <p:spPr bwMode="auto">
          <a:xfrm>
            <a:off x="609600" y="152400"/>
            <a:ext cx="8001000" cy="6286336"/>
          </a:xfrm>
          <a:prstGeom prst="rect">
            <a:avLst/>
          </a:prstGeom>
          <a:noFill/>
          <a:ln w="9525">
            <a:noFill/>
            <a:miter lim="800000"/>
            <a:headEnd/>
            <a:tailEnd/>
          </a:ln>
          <a:effectLst/>
        </p:spPr>
        <p:txBody>
          <a:bodyPr>
            <a:spAutoFit/>
          </a:bodyPr>
          <a:lstStyle/>
          <a:p>
            <a:pPr algn="l">
              <a:lnSpc>
                <a:spcPct val="115000"/>
              </a:lnSpc>
              <a:buClr>
                <a:schemeClr val="accent2"/>
              </a:buClr>
              <a:buFont typeface="Wingdings" pitchFamily="2" charset="2"/>
              <a:buNone/>
            </a:pPr>
            <a:r>
              <a:rPr lang="en-US" altLang="zh-CN" sz="1400" dirty="0"/>
              <a:t>#include&lt;</a:t>
            </a:r>
            <a:r>
              <a:rPr lang="en-US" altLang="zh-CN" sz="1400" dirty="0" err="1"/>
              <a:t>iostream</a:t>
            </a:r>
            <a:r>
              <a:rPr lang="en-US" altLang="zh-CN" sz="1400" dirty="0"/>
              <a:t>&gt;</a:t>
            </a:r>
          </a:p>
          <a:p>
            <a:pPr algn="l">
              <a:lnSpc>
                <a:spcPct val="115000"/>
              </a:lnSpc>
              <a:buClr>
                <a:schemeClr val="accent2"/>
              </a:buClr>
              <a:buFont typeface="Wingdings" pitchFamily="2" charset="2"/>
              <a:buNone/>
            </a:pPr>
            <a:r>
              <a:rPr lang="en-US" altLang="zh-CN" sz="1400" dirty="0"/>
              <a:t>using namespace </a:t>
            </a:r>
            <a:r>
              <a:rPr lang="en-US" altLang="zh-CN" sz="1400" dirty="0" err="1"/>
              <a:t>std</a:t>
            </a:r>
            <a:r>
              <a:rPr lang="en-US" altLang="zh-CN" sz="1400" dirty="0"/>
              <a:t> ;</a:t>
            </a:r>
          </a:p>
          <a:p>
            <a:pPr algn="l">
              <a:lnSpc>
                <a:spcPct val="115000"/>
              </a:lnSpc>
              <a:buClr>
                <a:schemeClr val="accent2"/>
              </a:buClr>
              <a:buFont typeface="Wingdings" pitchFamily="2" charset="2"/>
              <a:buNone/>
            </a:pPr>
            <a:r>
              <a:rPr lang="en-US" altLang="zh-CN" sz="1400" dirty="0"/>
              <a:t>class  </a:t>
            </a:r>
            <a:r>
              <a:rPr lang="en-US" altLang="zh-CN" sz="1400" dirty="0" err="1"/>
              <a:t>parent_class</a:t>
            </a:r>
            <a:endParaRPr lang="en-US" altLang="zh-CN" sz="1400" dirty="0"/>
          </a:p>
          <a:p>
            <a:pPr algn="l">
              <a:lnSpc>
                <a:spcPct val="115000"/>
              </a:lnSpc>
              <a:buClr>
                <a:schemeClr val="accent2"/>
              </a:buClr>
              <a:buFont typeface="Wingdings" pitchFamily="2" charset="2"/>
              <a:buNone/>
            </a:pPr>
            <a:r>
              <a:rPr lang="en-US" altLang="zh-CN" sz="1400" dirty="0"/>
              <a:t>{     </a:t>
            </a:r>
            <a:r>
              <a:rPr lang="en-US" altLang="zh-CN" sz="1400" dirty="0" err="1"/>
              <a:t>int</a:t>
            </a:r>
            <a:r>
              <a:rPr lang="en-US" altLang="zh-CN" sz="1400" dirty="0"/>
              <a:t>  data1 , data2 ;</a:t>
            </a:r>
          </a:p>
          <a:p>
            <a:pPr algn="l">
              <a:lnSpc>
                <a:spcPct val="115000"/>
              </a:lnSpc>
              <a:buClr>
                <a:schemeClr val="accent2"/>
              </a:buClr>
              <a:buFont typeface="Wingdings" pitchFamily="2" charset="2"/>
              <a:buNone/>
            </a:pPr>
            <a:r>
              <a:rPr lang="en-US" altLang="zh-CN" sz="1400" dirty="0"/>
              <a:t>   public :</a:t>
            </a:r>
          </a:p>
          <a:p>
            <a:pPr algn="l">
              <a:lnSpc>
                <a:spcPct val="115000"/>
              </a:lnSpc>
              <a:buClr>
                <a:schemeClr val="accent2"/>
              </a:buClr>
              <a:buFont typeface="Wingdings" pitchFamily="2" charset="2"/>
              <a:buNone/>
            </a:pPr>
            <a:r>
              <a:rPr lang="en-US" altLang="zh-CN" sz="1400" dirty="0"/>
              <a:t>       </a:t>
            </a:r>
            <a:r>
              <a:rPr lang="en-US" altLang="zh-CN" sz="1400" dirty="0" err="1"/>
              <a:t>parent_class</a:t>
            </a:r>
            <a:r>
              <a:rPr lang="en-US" altLang="zh-CN" sz="1400" dirty="0"/>
              <a:t> ( </a:t>
            </a:r>
            <a:r>
              <a:rPr lang="en-US" altLang="zh-CN" sz="1400" dirty="0" err="1"/>
              <a:t>int</a:t>
            </a:r>
            <a:r>
              <a:rPr lang="en-US" altLang="zh-CN" sz="1400" dirty="0"/>
              <a:t>  p1 , </a:t>
            </a:r>
            <a:r>
              <a:rPr lang="en-US" altLang="zh-CN" sz="1400" dirty="0" err="1"/>
              <a:t>int</a:t>
            </a:r>
            <a:r>
              <a:rPr lang="en-US" altLang="zh-CN" sz="1400" dirty="0"/>
              <a:t>  p2 ) { data1 = p1; data2 = p2; }</a:t>
            </a:r>
          </a:p>
          <a:p>
            <a:pPr algn="l">
              <a:lnSpc>
                <a:spcPct val="115000"/>
              </a:lnSpc>
              <a:buClr>
                <a:schemeClr val="accent2"/>
              </a:buClr>
              <a:buFont typeface="Wingdings" pitchFamily="2" charset="2"/>
              <a:buNone/>
            </a:pPr>
            <a:r>
              <a:rPr lang="en-US" altLang="zh-CN" sz="1400" dirty="0"/>
              <a:t>       </a:t>
            </a:r>
            <a:r>
              <a:rPr lang="en-US" altLang="zh-CN" sz="1400" b="1" i="1" dirty="0" err="1">
                <a:solidFill>
                  <a:srgbClr val="0000FF"/>
                </a:solidFill>
              </a:rPr>
              <a:t>int</a:t>
            </a:r>
            <a:r>
              <a:rPr lang="en-US" altLang="zh-CN" sz="1400" b="1" i="1" dirty="0">
                <a:solidFill>
                  <a:srgbClr val="0000FF"/>
                </a:solidFill>
              </a:rPr>
              <a:t>  inc1 () { return  ++ data1; }</a:t>
            </a:r>
          </a:p>
          <a:p>
            <a:pPr algn="l">
              <a:lnSpc>
                <a:spcPct val="115000"/>
              </a:lnSpc>
              <a:buClr>
                <a:schemeClr val="accent2"/>
              </a:buClr>
              <a:buFont typeface="Wingdings" pitchFamily="2" charset="2"/>
              <a:buNone/>
            </a:pPr>
            <a:r>
              <a:rPr lang="en-US" altLang="zh-CN" sz="1400" dirty="0"/>
              <a:t>       </a:t>
            </a:r>
            <a:r>
              <a:rPr lang="en-US" altLang="zh-CN" sz="1400" dirty="0" err="1"/>
              <a:t>int</a:t>
            </a:r>
            <a:r>
              <a:rPr lang="en-US" altLang="zh-CN" sz="1400" dirty="0"/>
              <a:t>  inc2 () { return  ++ data2 ; }</a:t>
            </a:r>
          </a:p>
          <a:p>
            <a:pPr algn="l">
              <a:lnSpc>
                <a:spcPct val="115000"/>
              </a:lnSpc>
              <a:buClr>
                <a:schemeClr val="accent2"/>
              </a:buClr>
              <a:buFont typeface="Wingdings" pitchFamily="2" charset="2"/>
              <a:buNone/>
            </a:pPr>
            <a:r>
              <a:rPr lang="en-US" altLang="zh-CN" sz="1400" dirty="0"/>
              <a:t>       void  display  ()  {</a:t>
            </a:r>
            <a:r>
              <a:rPr lang="en-US" altLang="zh-CN" sz="1400" dirty="0" err="1"/>
              <a:t>cout</a:t>
            </a:r>
            <a:r>
              <a:rPr lang="en-US" altLang="zh-CN" sz="1400" dirty="0"/>
              <a:t> &lt;&lt; "data1=" &lt;&lt; data1 &lt;&lt; " , data2=" &lt;&lt; data2 &lt;&lt; </a:t>
            </a:r>
            <a:r>
              <a:rPr lang="en-US" altLang="zh-CN" sz="1400" dirty="0" err="1"/>
              <a:t>endl</a:t>
            </a:r>
            <a:r>
              <a:rPr lang="en-US" altLang="zh-CN" sz="1400" dirty="0"/>
              <a:t> ; }</a:t>
            </a:r>
          </a:p>
          <a:p>
            <a:pPr algn="l">
              <a:lnSpc>
                <a:spcPct val="115000"/>
              </a:lnSpc>
              <a:buClr>
                <a:schemeClr val="accent2"/>
              </a:buClr>
              <a:buFont typeface="Wingdings" pitchFamily="2" charset="2"/>
              <a:buNone/>
            </a:pPr>
            <a:r>
              <a:rPr lang="en-US" altLang="zh-CN" sz="1400" dirty="0"/>
              <a:t>};</a:t>
            </a:r>
          </a:p>
          <a:p>
            <a:pPr algn="l">
              <a:lnSpc>
                <a:spcPct val="115000"/>
              </a:lnSpc>
              <a:buClr>
                <a:schemeClr val="accent2"/>
              </a:buClr>
              <a:buFont typeface="Wingdings" pitchFamily="2" charset="2"/>
              <a:buNone/>
            </a:pPr>
            <a:r>
              <a:rPr lang="en-US" altLang="zh-CN" sz="1400" dirty="0"/>
              <a:t>class  </a:t>
            </a:r>
            <a:r>
              <a:rPr lang="en-US" altLang="zh-CN" sz="1400" dirty="0" err="1"/>
              <a:t>derived_class</a:t>
            </a:r>
            <a:r>
              <a:rPr lang="en-US" altLang="zh-CN" sz="1400" dirty="0"/>
              <a:t> : private  </a:t>
            </a:r>
            <a:r>
              <a:rPr lang="en-US" altLang="zh-CN" sz="1400" dirty="0" err="1"/>
              <a:t>parent_class</a:t>
            </a:r>
            <a:endParaRPr lang="en-US" altLang="zh-CN" sz="1400" dirty="0"/>
          </a:p>
          <a:p>
            <a:pPr algn="l">
              <a:lnSpc>
                <a:spcPct val="115000"/>
              </a:lnSpc>
              <a:buClr>
                <a:schemeClr val="accent2"/>
              </a:buClr>
              <a:buFont typeface="Wingdings" pitchFamily="2" charset="2"/>
              <a:buNone/>
            </a:pPr>
            <a:r>
              <a:rPr lang="en-US" altLang="zh-CN" sz="1400" dirty="0"/>
              <a:t>{     </a:t>
            </a:r>
            <a:r>
              <a:rPr lang="en-US" altLang="zh-CN" sz="1400" dirty="0" err="1"/>
              <a:t>int</a:t>
            </a:r>
            <a:r>
              <a:rPr lang="en-US" altLang="zh-CN" sz="1400" dirty="0"/>
              <a:t>  data3 ;</a:t>
            </a:r>
          </a:p>
          <a:p>
            <a:pPr algn="l">
              <a:lnSpc>
                <a:spcPct val="115000"/>
              </a:lnSpc>
              <a:buClr>
                <a:schemeClr val="accent2"/>
              </a:buClr>
              <a:buFont typeface="Wingdings" pitchFamily="2" charset="2"/>
              <a:buNone/>
            </a:pPr>
            <a:r>
              <a:rPr lang="en-US" altLang="zh-CN" sz="1400" dirty="0"/>
              <a:t>       </a:t>
            </a:r>
            <a:r>
              <a:rPr lang="en-US" altLang="zh-CN" sz="1400" dirty="0" err="1"/>
              <a:t>parent_class</a:t>
            </a:r>
            <a:r>
              <a:rPr lang="en-US" altLang="zh-CN" sz="1400" dirty="0"/>
              <a:t>  data4 ;</a:t>
            </a:r>
          </a:p>
          <a:p>
            <a:pPr algn="l">
              <a:lnSpc>
                <a:spcPct val="115000"/>
              </a:lnSpc>
              <a:buClr>
                <a:schemeClr val="accent2"/>
              </a:buClr>
              <a:buFont typeface="Wingdings" pitchFamily="2" charset="2"/>
              <a:buNone/>
            </a:pPr>
            <a:r>
              <a:rPr lang="en-US" altLang="zh-CN" sz="1400" dirty="0"/>
              <a:t>   public:</a:t>
            </a:r>
          </a:p>
          <a:p>
            <a:pPr algn="l">
              <a:lnSpc>
                <a:spcPct val="115000"/>
              </a:lnSpc>
              <a:buClr>
                <a:schemeClr val="accent2"/>
              </a:buClr>
              <a:buFont typeface="Wingdings" pitchFamily="2" charset="2"/>
              <a:buNone/>
            </a:pPr>
            <a:r>
              <a:rPr lang="en-US" altLang="zh-CN" sz="1400" dirty="0"/>
              <a:t>       </a:t>
            </a:r>
            <a:r>
              <a:rPr lang="en-US" altLang="zh-CN" sz="1400" dirty="0" err="1"/>
              <a:t>derived_class</a:t>
            </a:r>
            <a:r>
              <a:rPr lang="en-US" altLang="zh-CN" sz="1400" dirty="0"/>
              <a:t> ( </a:t>
            </a:r>
            <a:r>
              <a:rPr lang="en-US" altLang="zh-CN" sz="1400" dirty="0" err="1"/>
              <a:t>int</a:t>
            </a:r>
            <a:r>
              <a:rPr lang="en-US" altLang="zh-CN" sz="1400" dirty="0"/>
              <a:t>  p1 , </a:t>
            </a:r>
            <a:r>
              <a:rPr lang="en-US" altLang="zh-CN" sz="1400" dirty="0" err="1"/>
              <a:t>int</a:t>
            </a:r>
            <a:r>
              <a:rPr lang="en-US" altLang="zh-CN" sz="1400" dirty="0"/>
              <a:t>  p2 , </a:t>
            </a:r>
            <a:r>
              <a:rPr lang="en-US" altLang="zh-CN" sz="1400" dirty="0" err="1"/>
              <a:t>int</a:t>
            </a:r>
            <a:r>
              <a:rPr lang="en-US" altLang="zh-CN" sz="1400" dirty="0"/>
              <a:t>  p3 , </a:t>
            </a:r>
            <a:r>
              <a:rPr lang="en-US" altLang="zh-CN" sz="1400" dirty="0" err="1"/>
              <a:t>int</a:t>
            </a:r>
            <a:r>
              <a:rPr lang="en-US" altLang="zh-CN" sz="1400" dirty="0"/>
              <a:t>  p4 , </a:t>
            </a:r>
            <a:r>
              <a:rPr lang="en-US" altLang="zh-CN" sz="1400" dirty="0" err="1"/>
              <a:t>int</a:t>
            </a:r>
            <a:r>
              <a:rPr lang="en-US" altLang="zh-CN" sz="1400" dirty="0"/>
              <a:t>  p5 ): </a:t>
            </a:r>
            <a:r>
              <a:rPr lang="en-US" altLang="zh-CN" sz="1400" dirty="0" err="1"/>
              <a:t>parent_class</a:t>
            </a:r>
            <a:r>
              <a:rPr lang="en-US" altLang="zh-CN" sz="1400" dirty="0"/>
              <a:t> ( p1 , p2 ) , data4 ( p3 , p4 )</a:t>
            </a:r>
          </a:p>
          <a:p>
            <a:pPr algn="l">
              <a:lnSpc>
                <a:spcPct val="115000"/>
              </a:lnSpc>
              <a:buClr>
                <a:schemeClr val="accent2"/>
              </a:buClr>
              <a:buFont typeface="Wingdings" pitchFamily="2" charset="2"/>
              <a:buNone/>
            </a:pPr>
            <a:r>
              <a:rPr lang="en-US" altLang="zh-CN" sz="1400" dirty="0"/>
              <a:t>           { data3 = p5 ; }</a:t>
            </a:r>
          </a:p>
          <a:p>
            <a:pPr algn="l">
              <a:lnSpc>
                <a:spcPct val="115000"/>
              </a:lnSpc>
              <a:buClr>
                <a:schemeClr val="accent2"/>
              </a:buClr>
              <a:buFont typeface="Wingdings" pitchFamily="2" charset="2"/>
              <a:buNone/>
            </a:pPr>
            <a:r>
              <a:rPr lang="en-US" altLang="zh-CN" sz="1400" dirty="0"/>
              <a:t>       </a:t>
            </a:r>
            <a:r>
              <a:rPr lang="en-US" altLang="zh-CN" sz="1400" b="1" dirty="0" err="1">
                <a:solidFill>
                  <a:srgbClr val="0000FF"/>
                </a:solidFill>
              </a:rPr>
              <a:t>int</a:t>
            </a:r>
            <a:r>
              <a:rPr lang="en-US" altLang="zh-CN" sz="1400" b="1" dirty="0">
                <a:solidFill>
                  <a:srgbClr val="0000FF"/>
                </a:solidFill>
              </a:rPr>
              <a:t>  inc1 ( ) { return  </a:t>
            </a:r>
            <a:r>
              <a:rPr lang="en-US" altLang="zh-CN" sz="1400" b="1" i="1" dirty="0" err="1">
                <a:solidFill>
                  <a:srgbClr val="0000FF"/>
                </a:solidFill>
              </a:rPr>
              <a:t>parent_class</a:t>
            </a:r>
            <a:r>
              <a:rPr lang="en-US" altLang="zh-CN" sz="1400" b="1" i="1" dirty="0">
                <a:solidFill>
                  <a:srgbClr val="0000FF"/>
                </a:solidFill>
              </a:rPr>
              <a:t> :: inc1 ( )</a:t>
            </a:r>
            <a:r>
              <a:rPr lang="en-US" altLang="zh-CN" sz="1400" b="1" dirty="0">
                <a:solidFill>
                  <a:srgbClr val="0000FF"/>
                </a:solidFill>
              </a:rPr>
              <a:t> ; }</a:t>
            </a:r>
          </a:p>
          <a:p>
            <a:pPr algn="l">
              <a:lnSpc>
                <a:spcPct val="115000"/>
              </a:lnSpc>
              <a:buClr>
                <a:schemeClr val="accent2"/>
              </a:buClr>
              <a:buFont typeface="Wingdings" pitchFamily="2" charset="2"/>
              <a:buNone/>
            </a:pPr>
            <a:r>
              <a:rPr lang="en-US" altLang="zh-CN" sz="1400" dirty="0"/>
              <a:t>       </a:t>
            </a:r>
            <a:r>
              <a:rPr lang="en-US" altLang="zh-CN" sz="1400" dirty="0" err="1"/>
              <a:t>int</a:t>
            </a:r>
            <a:r>
              <a:rPr lang="en-US" altLang="zh-CN" sz="1400" dirty="0"/>
              <a:t>  inc3 ( ) { return  ++ data3 ; }</a:t>
            </a:r>
          </a:p>
          <a:p>
            <a:pPr algn="l">
              <a:lnSpc>
                <a:spcPct val="115000"/>
              </a:lnSpc>
              <a:buClr>
                <a:schemeClr val="accent2"/>
              </a:buClr>
              <a:buFont typeface="Wingdings" pitchFamily="2" charset="2"/>
              <a:buNone/>
            </a:pPr>
            <a:r>
              <a:rPr lang="en-US" altLang="zh-CN" sz="1400" dirty="0"/>
              <a:t>       void  display ( )</a:t>
            </a:r>
          </a:p>
          <a:p>
            <a:pPr algn="l">
              <a:lnSpc>
                <a:spcPct val="115000"/>
              </a:lnSpc>
              <a:buClr>
                <a:schemeClr val="accent2"/>
              </a:buClr>
              <a:buFont typeface="Wingdings" pitchFamily="2" charset="2"/>
              <a:buNone/>
            </a:pPr>
            <a:r>
              <a:rPr lang="en-US" altLang="zh-CN" sz="1400" dirty="0"/>
              <a:t>          { </a:t>
            </a:r>
            <a:r>
              <a:rPr lang="en-US" altLang="zh-CN" sz="1400" dirty="0" err="1"/>
              <a:t>parent_class</a:t>
            </a:r>
            <a:r>
              <a:rPr lang="en-US" altLang="zh-CN" sz="1400" dirty="0"/>
              <a:t> :: display ( ) ;   data4.display ( ) ;</a:t>
            </a:r>
          </a:p>
          <a:p>
            <a:pPr algn="l">
              <a:lnSpc>
                <a:spcPct val="115000"/>
              </a:lnSpc>
              <a:buClr>
                <a:schemeClr val="accent2"/>
              </a:buClr>
              <a:buFont typeface="Wingdings" pitchFamily="2" charset="2"/>
              <a:buNone/>
            </a:pPr>
            <a:r>
              <a:rPr lang="en-US" altLang="zh-CN" sz="1400" dirty="0"/>
              <a:t>             </a:t>
            </a:r>
            <a:r>
              <a:rPr lang="en-US" altLang="zh-CN" sz="1400" dirty="0" err="1"/>
              <a:t>cout</a:t>
            </a:r>
            <a:r>
              <a:rPr lang="en-US" altLang="zh-CN" sz="1400" dirty="0"/>
              <a:t> &lt;&lt; "data3=" &lt;&lt; data3 &lt;&lt; </a:t>
            </a:r>
            <a:r>
              <a:rPr lang="en-US" altLang="zh-CN" sz="1400" dirty="0" err="1"/>
              <a:t>endl</a:t>
            </a:r>
            <a:r>
              <a:rPr lang="en-US" altLang="zh-CN" sz="1400" dirty="0"/>
              <a:t> ;</a:t>
            </a:r>
          </a:p>
          <a:p>
            <a:pPr algn="l">
              <a:lnSpc>
                <a:spcPct val="115000"/>
              </a:lnSpc>
              <a:buClr>
                <a:schemeClr val="accent2"/>
              </a:buClr>
              <a:buFont typeface="Wingdings" pitchFamily="2" charset="2"/>
              <a:buNone/>
            </a:pPr>
            <a:r>
              <a:rPr lang="en-US" altLang="zh-CN" sz="1400" dirty="0"/>
              <a:t>          }</a:t>
            </a:r>
          </a:p>
          <a:p>
            <a:pPr algn="l">
              <a:lnSpc>
                <a:spcPct val="115000"/>
              </a:lnSpc>
              <a:buClr>
                <a:schemeClr val="accent2"/>
              </a:buClr>
              <a:buFont typeface="Wingdings" pitchFamily="2" charset="2"/>
              <a:buNone/>
            </a:pPr>
            <a:r>
              <a:rPr lang="en-US" altLang="zh-CN" sz="1400" dirty="0"/>
              <a:t>} ;</a:t>
            </a:r>
          </a:p>
          <a:p>
            <a:pPr algn="l">
              <a:lnSpc>
                <a:spcPct val="115000"/>
              </a:lnSpc>
              <a:buClr>
                <a:schemeClr val="accent2"/>
              </a:buClr>
              <a:buFont typeface="Wingdings" pitchFamily="2" charset="2"/>
              <a:buNone/>
            </a:pPr>
            <a:r>
              <a:rPr lang="en-US" altLang="zh-CN" sz="1400" b="1" dirty="0" err="1"/>
              <a:t>int</a:t>
            </a:r>
            <a:r>
              <a:rPr lang="en-US" altLang="zh-CN" sz="1400" b="1" dirty="0"/>
              <a:t> main ( )</a:t>
            </a:r>
          </a:p>
          <a:p>
            <a:pPr algn="l">
              <a:lnSpc>
                <a:spcPct val="115000"/>
              </a:lnSpc>
              <a:buClr>
                <a:schemeClr val="accent2"/>
              </a:buClr>
              <a:buFont typeface="Wingdings" pitchFamily="2" charset="2"/>
              <a:buNone/>
            </a:pPr>
            <a:r>
              <a:rPr lang="en-US" altLang="zh-CN" sz="1400" b="1" dirty="0"/>
              <a:t>{ </a:t>
            </a:r>
            <a:r>
              <a:rPr lang="en-US" altLang="zh-CN" sz="1400" b="1" dirty="0" err="1"/>
              <a:t>derived_class</a:t>
            </a:r>
            <a:r>
              <a:rPr lang="en-US" altLang="zh-CN" sz="1400" b="1" dirty="0"/>
              <a:t>  d1 ( 17 , 18 , 1 , 2 , -5 ) ;   d1 . inc1 ( ) ;     d1 . display ( ) ;  }</a:t>
            </a:r>
          </a:p>
        </p:txBody>
      </p:sp>
      <p:sp>
        <p:nvSpPr>
          <p:cNvPr id="596996" name="Rectangle 4"/>
          <p:cNvSpPr>
            <a:spLocks noChangeArrowheads="1"/>
          </p:cNvSpPr>
          <p:nvPr/>
        </p:nvSpPr>
        <p:spPr bwMode="auto">
          <a:xfrm>
            <a:off x="685800" y="4724400"/>
            <a:ext cx="4572000" cy="1604963"/>
          </a:xfrm>
          <a:prstGeom prst="rect">
            <a:avLst/>
          </a:prstGeom>
          <a:solidFill>
            <a:srgbClr val="FFCCFF"/>
          </a:solidFill>
          <a:ln w="9525">
            <a:noFill/>
            <a:miter lim="800000"/>
            <a:headEnd/>
            <a:tailEnd/>
          </a:ln>
          <a:effectLst>
            <a:prstShdw prst="shdw17" dist="71842" dir="2700000">
              <a:srgbClr val="FFCCFF">
                <a:gamma/>
                <a:shade val="60000"/>
                <a:invGamma/>
              </a:srgbClr>
            </a:prstShdw>
          </a:effectLst>
        </p:spPr>
        <p:txBody>
          <a:bodyPr>
            <a:spAutoFit/>
          </a:bodyPr>
          <a:lstStyle/>
          <a:p>
            <a:pPr algn="l">
              <a:lnSpc>
                <a:spcPct val="70000"/>
              </a:lnSpc>
              <a:spcBef>
                <a:spcPct val="50000"/>
              </a:spcBef>
              <a:buClr>
                <a:schemeClr val="accent2"/>
              </a:buClr>
              <a:buFont typeface="Wingdings" pitchFamily="2" charset="2"/>
              <a:buNone/>
            </a:pPr>
            <a:r>
              <a:rPr lang="en-US" altLang="zh-CN" sz="1800" dirty="0" err="1"/>
              <a:t>int</a:t>
            </a:r>
            <a:r>
              <a:rPr lang="en-US" altLang="zh-CN" sz="1800" dirty="0"/>
              <a:t> main ( )</a:t>
            </a:r>
          </a:p>
          <a:p>
            <a:pPr algn="l">
              <a:lnSpc>
                <a:spcPct val="70000"/>
              </a:lnSpc>
              <a:spcBef>
                <a:spcPct val="50000"/>
              </a:spcBef>
              <a:buClr>
                <a:schemeClr val="accent2"/>
              </a:buClr>
              <a:buFont typeface="Wingdings" pitchFamily="2" charset="2"/>
              <a:buNone/>
            </a:pPr>
            <a:r>
              <a:rPr lang="en-US" altLang="zh-CN" sz="1800" dirty="0"/>
              <a:t>{ </a:t>
            </a:r>
            <a:r>
              <a:rPr lang="en-US" altLang="zh-CN" sz="1800" dirty="0" err="1"/>
              <a:t>derived_class</a:t>
            </a:r>
            <a:r>
              <a:rPr lang="en-US" altLang="zh-CN" sz="1800" dirty="0"/>
              <a:t>  d1 ( 17 , 18 , 1 , 2 , -5 ) ;   </a:t>
            </a:r>
          </a:p>
          <a:p>
            <a:pPr algn="l">
              <a:lnSpc>
                <a:spcPct val="70000"/>
              </a:lnSpc>
              <a:spcBef>
                <a:spcPct val="50000"/>
              </a:spcBef>
              <a:buClr>
                <a:schemeClr val="accent2"/>
              </a:buClr>
              <a:buFont typeface="Wingdings" pitchFamily="2" charset="2"/>
              <a:buNone/>
            </a:pPr>
            <a:r>
              <a:rPr lang="en-US" altLang="zh-CN" sz="1800" dirty="0"/>
              <a:t>   </a:t>
            </a:r>
            <a:r>
              <a:rPr lang="en-US" altLang="zh-CN" sz="1800" b="1" dirty="0">
                <a:solidFill>
                  <a:srgbClr val="0000FF"/>
                </a:solidFill>
              </a:rPr>
              <a:t>d1 . inc1 ( ) ;</a:t>
            </a:r>
          </a:p>
          <a:p>
            <a:pPr algn="l">
              <a:lnSpc>
                <a:spcPct val="70000"/>
              </a:lnSpc>
              <a:spcBef>
                <a:spcPct val="50000"/>
              </a:spcBef>
              <a:buClr>
                <a:schemeClr val="accent2"/>
              </a:buClr>
              <a:buFont typeface="Wingdings" pitchFamily="2" charset="2"/>
              <a:buNone/>
            </a:pPr>
            <a:r>
              <a:rPr lang="en-US" altLang="zh-CN" sz="1800" dirty="0"/>
              <a:t>   d1 . display ( ) ;</a:t>
            </a:r>
          </a:p>
          <a:p>
            <a:pPr algn="l">
              <a:lnSpc>
                <a:spcPct val="70000"/>
              </a:lnSpc>
              <a:spcBef>
                <a:spcPct val="50000"/>
              </a:spcBef>
              <a:buClr>
                <a:schemeClr val="accent2"/>
              </a:buClr>
              <a:buFont typeface="Wingdings" pitchFamily="2" charset="2"/>
              <a:buNone/>
            </a:pPr>
            <a:r>
              <a:rPr lang="en-US" altLang="zh-CN" sz="1800" dirty="0"/>
              <a:t>}</a:t>
            </a:r>
          </a:p>
        </p:txBody>
      </p:sp>
      <p:sp>
        <p:nvSpPr>
          <p:cNvPr id="596997" name="AutoShape 5"/>
          <p:cNvSpPr>
            <a:spLocks/>
          </p:cNvSpPr>
          <p:nvPr/>
        </p:nvSpPr>
        <p:spPr bwMode="auto">
          <a:xfrm>
            <a:off x="4648200" y="3124200"/>
            <a:ext cx="1752600" cy="609600"/>
          </a:xfrm>
          <a:prstGeom prst="borderCallout2">
            <a:avLst>
              <a:gd name="adj1" fmla="val 18750"/>
              <a:gd name="adj2" fmla="val -4347"/>
              <a:gd name="adj3" fmla="val 18750"/>
              <a:gd name="adj4" fmla="val -38676"/>
              <a:gd name="adj5" fmla="val 371093"/>
              <a:gd name="adj6" fmla="val -148731"/>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en-US" altLang="zh-CN" sz="1800" b="1"/>
              <a:t>data1 </a:t>
            </a:r>
            <a:r>
              <a:rPr lang="zh-CN" altLang="en-US" sz="1800" b="1"/>
              <a:t>自增</a:t>
            </a:r>
          </a:p>
        </p:txBody>
      </p:sp>
      <p:sp>
        <p:nvSpPr>
          <p:cNvPr id="596998" name="Rectangle 6"/>
          <p:cNvSpPr>
            <a:spLocks noGrp="1" noChangeArrowheads="1"/>
          </p:cNvSpPr>
          <p:nvPr>
            <p:ph type="title" idx="4294967295"/>
          </p:nvPr>
        </p:nvSpPr>
        <p:spPr>
          <a:xfrm flipV="1">
            <a:off x="8107363" y="188913"/>
            <a:ext cx="857250" cy="71437"/>
          </a:xfrm>
          <a:prstGeom prst="rect">
            <a:avLst/>
          </a:prstGeom>
        </p:spPr>
        <p:txBody>
          <a:bodyPr/>
          <a:lstStyle/>
          <a:p>
            <a:r>
              <a:rPr lang="en-US" altLang="zh-CN" sz="100" dirty="0">
                <a:solidFill>
                  <a:schemeClr val="bg1"/>
                </a:solidFill>
                <a:latin typeface="宋体" pitchFamily="2" charset="-122"/>
              </a:rPr>
              <a:t>8.3  </a:t>
            </a:r>
            <a:r>
              <a:rPr lang="zh-CN" altLang="en-US" sz="100" dirty="0">
                <a:solidFill>
                  <a:schemeClr val="bg1"/>
                </a:solidFill>
                <a:latin typeface="宋体" pitchFamily="2" charset="-122"/>
              </a:rPr>
              <a:t>基类的初始化</a:t>
            </a:r>
            <a:endParaRPr lang="zh-CN" altLang="en-US" sz="100" dirty="0">
              <a:solidFill>
                <a:schemeClr val="bg1"/>
              </a:solidFill>
            </a:endParaRPr>
          </a:p>
        </p:txBody>
      </p:sp>
      <p:sp>
        <p:nvSpPr>
          <p:cNvPr id="597000" name="Rectangle 8"/>
          <p:cNvSpPr>
            <a:spLocks noChangeArrowheads="1"/>
          </p:cNvSpPr>
          <p:nvPr/>
        </p:nvSpPr>
        <p:spPr bwMode="auto">
          <a:xfrm>
            <a:off x="4482785" y="398463"/>
            <a:ext cx="4267515" cy="400110"/>
          </a:xfrm>
          <a:prstGeom prst="rect">
            <a:avLst/>
          </a:prstGeom>
          <a:noFill/>
          <a:ln w="9525">
            <a:noFill/>
            <a:miter lim="800000"/>
            <a:headEnd/>
            <a:tailEnd/>
          </a:ln>
          <a:effectLst/>
        </p:spPr>
        <p:txBody>
          <a:bodyPr wrap="none">
            <a:spAutoFit/>
          </a:bodyPr>
          <a:lstStyle/>
          <a:p>
            <a:pPr algn="r"/>
            <a:r>
              <a:rPr lang="zh-CN" altLang="en-US" sz="2000" b="1" i="1" dirty="0">
                <a:solidFill>
                  <a:schemeClr val="folHlink"/>
                </a:solidFill>
              </a:rPr>
              <a:t>例</a:t>
            </a:r>
            <a:r>
              <a:rPr lang="en-US" altLang="zh-CN" sz="2000" b="1" i="1" dirty="0">
                <a:solidFill>
                  <a:schemeClr val="folHlink"/>
                </a:solidFill>
              </a:rPr>
              <a:t>8-7  </a:t>
            </a:r>
            <a:r>
              <a:rPr lang="zh-CN" altLang="en-US" sz="2000" b="1" i="1" dirty="0">
                <a:solidFill>
                  <a:schemeClr val="folHlink"/>
                </a:solidFill>
              </a:rPr>
              <a:t>带参数构造函数调用顺序测试</a:t>
            </a:r>
          </a:p>
        </p:txBody>
      </p:sp>
      <p:grpSp>
        <p:nvGrpSpPr>
          <p:cNvPr id="597029" name="Group 37"/>
          <p:cNvGrpSpPr>
            <a:grpSpLocks/>
          </p:cNvGrpSpPr>
          <p:nvPr/>
        </p:nvGrpSpPr>
        <p:grpSpPr bwMode="auto">
          <a:xfrm>
            <a:off x="3235325" y="5334000"/>
            <a:ext cx="5832475" cy="1447800"/>
            <a:chOff x="2038" y="3408"/>
            <a:chExt cx="3674" cy="912"/>
          </a:xfrm>
        </p:grpSpPr>
        <p:sp>
          <p:nvSpPr>
            <p:cNvPr id="597030" name="Rectangle 38"/>
            <p:cNvSpPr>
              <a:spLocks noChangeArrowheads="1"/>
            </p:cNvSpPr>
            <p:nvPr/>
          </p:nvSpPr>
          <p:spPr bwMode="auto">
            <a:xfrm>
              <a:off x="2064" y="3408"/>
              <a:ext cx="3648" cy="912"/>
            </a:xfrm>
            <a:prstGeom prst="rect">
              <a:avLst/>
            </a:prstGeom>
            <a:solidFill>
              <a:srgbClr val="CCFF99"/>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rgbClr val="CCFF99"/>
              </a:extrusionClr>
            </a:sp3d>
          </p:spPr>
          <p:txBody>
            <a:bodyPr wrap="none" anchor="ctr">
              <a:flatTx/>
            </a:bodyPr>
            <a:lstStyle/>
            <a:p>
              <a:endParaRPr lang="zh-CN" altLang="en-US"/>
            </a:p>
          </p:txBody>
        </p:sp>
        <p:sp>
          <p:nvSpPr>
            <p:cNvPr id="597031" name="Rectangle 39"/>
            <p:cNvSpPr>
              <a:spLocks noChangeArrowheads="1"/>
            </p:cNvSpPr>
            <p:nvPr/>
          </p:nvSpPr>
          <p:spPr bwMode="auto">
            <a:xfrm>
              <a:off x="3080" y="3548"/>
              <a:ext cx="1056" cy="192"/>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r>
                <a:rPr lang="en-US" altLang="zh-CN" sz="1800" b="1"/>
                <a:t>data1	data2</a:t>
              </a:r>
            </a:p>
          </p:txBody>
        </p:sp>
        <p:sp>
          <p:nvSpPr>
            <p:cNvPr id="597032" name="Rectangle 40"/>
            <p:cNvSpPr>
              <a:spLocks noChangeArrowheads="1"/>
            </p:cNvSpPr>
            <p:nvPr/>
          </p:nvSpPr>
          <p:spPr bwMode="auto">
            <a:xfrm>
              <a:off x="4608" y="3836"/>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lnSpc>
                  <a:spcPct val="110000"/>
                </a:lnSpc>
              </a:pPr>
              <a:r>
                <a:rPr lang="en-US" altLang="zh-CN" sz="1800" b="1"/>
                <a:t>         data4	</a:t>
              </a:r>
            </a:p>
            <a:p>
              <a:pPr algn="l">
                <a:lnSpc>
                  <a:spcPct val="110000"/>
                </a:lnSpc>
              </a:pPr>
              <a:r>
                <a:rPr lang="en-US" altLang="zh-CN" sz="1800" b="1" i="1"/>
                <a:t>data1	data2</a:t>
              </a:r>
              <a:r>
                <a:rPr lang="en-US" altLang="zh-CN" sz="1800" b="1"/>
                <a:t>		</a:t>
              </a:r>
            </a:p>
          </p:txBody>
        </p:sp>
        <p:sp>
          <p:nvSpPr>
            <p:cNvPr id="597033" name="Line 41"/>
            <p:cNvSpPr>
              <a:spLocks noChangeShapeType="1"/>
            </p:cNvSpPr>
            <p:nvPr/>
          </p:nvSpPr>
          <p:spPr bwMode="auto">
            <a:xfrm>
              <a:off x="4608" y="4028"/>
              <a:ext cx="1056" cy="0"/>
            </a:xfrm>
            <a:prstGeom prst="line">
              <a:avLst/>
            </a:prstGeom>
            <a:noFill/>
            <a:ln w="9525">
              <a:solidFill>
                <a:schemeClr val="tx1"/>
              </a:solidFill>
              <a:round/>
              <a:headEnd/>
              <a:tailEnd/>
            </a:ln>
            <a:effectLst/>
          </p:spPr>
          <p:txBody>
            <a:bodyPr/>
            <a:lstStyle/>
            <a:p>
              <a:endParaRPr lang="zh-CN" altLang="en-US"/>
            </a:p>
          </p:txBody>
        </p:sp>
        <p:sp>
          <p:nvSpPr>
            <p:cNvPr id="597034" name="Rectangle 42"/>
            <p:cNvSpPr>
              <a:spLocks noChangeArrowheads="1"/>
            </p:cNvSpPr>
            <p:nvPr/>
          </p:nvSpPr>
          <p:spPr bwMode="auto">
            <a:xfrm>
              <a:off x="4128" y="3836"/>
              <a:ext cx="480" cy="384"/>
            </a:xfrm>
            <a:prstGeom prst="rect">
              <a:avLst/>
            </a:prstGeom>
            <a:gradFill rotWithShape="0">
              <a:gsLst>
                <a:gs pos="0">
                  <a:srgbClr val="FF9900"/>
                </a:gs>
                <a:gs pos="50000">
                  <a:srgbClr val="FFFFFF"/>
                </a:gs>
                <a:gs pos="100000">
                  <a:srgbClr val="FF9900"/>
                </a:gs>
              </a:gsLst>
              <a:lin ang="5400000" scaled="1"/>
            </a:gradFill>
            <a:ln w="9525">
              <a:solidFill>
                <a:schemeClr val="tx1"/>
              </a:solidFill>
              <a:miter lim="800000"/>
              <a:headEnd/>
              <a:tailEnd/>
            </a:ln>
            <a:effectLst/>
          </p:spPr>
          <p:txBody>
            <a:bodyPr wrap="none" anchor="ctr"/>
            <a:lstStyle/>
            <a:p>
              <a:r>
                <a:rPr lang="en-US" altLang="zh-CN" sz="1800" b="1"/>
                <a:t>data3</a:t>
              </a:r>
            </a:p>
          </p:txBody>
        </p:sp>
        <p:sp>
          <p:nvSpPr>
            <p:cNvPr id="597035" name="Rectangle 43"/>
            <p:cNvSpPr>
              <a:spLocks noChangeArrowheads="1"/>
            </p:cNvSpPr>
            <p:nvPr/>
          </p:nvSpPr>
          <p:spPr bwMode="auto">
            <a:xfrm>
              <a:off x="2095" y="3502"/>
              <a:ext cx="905" cy="250"/>
            </a:xfrm>
            <a:prstGeom prst="rect">
              <a:avLst/>
            </a:prstGeom>
            <a:noFill/>
            <a:ln w="9525">
              <a:noFill/>
              <a:miter lim="800000"/>
              <a:headEnd/>
              <a:tailEnd/>
            </a:ln>
            <a:effectLst/>
          </p:spPr>
          <p:txBody>
            <a:bodyPr wrap="none">
              <a:spAutoFit/>
            </a:bodyPr>
            <a:lstStyle/>
            <a:p>
              <a:r>
                <a:rPr lang="en-US" altLang="zh-CN" sz="2000"/>
                <a:t>parent_class</a:t>
              </a:r>
            </a:p>
          </p:txBody>
        </p:sp>
        <p:sp>
          <p:nvSpPr>
            <p:cNvPr id="597036" name="Rectangle 44"/>
            <p:cNvSpPr>
              <a:spLocks noChangeArrowheads="1"/>
            </p:cNvSpPr>
            <p:nvPr/>
          </p:nvSpPr>
          <p:spPr bwMode="auto">
            <a:xfrm>
              <a:off x="2038" y="3888"/>
              <a:ext cx="985" cy="250"/>
            </a:xfrm>
            <a:prstGeom prst="rect">
              <a:avLst/>
            </a:prstGeom>
            <a:noFill/>
            <a:ln w="9525">
              <a:noFill/>
              <a:miter lim="800000"/>
              <a:headEnd/>
              <a:tailEnd/>
            </a:ln>
            <a:effectLst/>
          </p:spPr>
          <p:txBody>
            <a:bodyPr wrap="none">
              <a:spAutoFit/>
            </a:bodyPr>
            <a:lstStyle/>
            <a:p>
              <a:r>
                <a:rPr lang="en-US" altLang="zh-CN" sz="2000"/>
                <a:t>derived_class</a:t>
              </a:r>
            </a:p>
          </p:txBody>
        </p:sp>
        <p:sp>
          <p:nvSpPr>
            <p:cNvPr id="597037" name="Rectangle 45"/>
            <p:cNvSpPr>
              <a:spLocks noChangeArrowheads="1"/>
            </p:cNvSpPr>
            <p:nvPr/>
          </p:nvSpPr>
          <p:spPr bwMode="auto">
            <a:xfrm>
              <a:off x="3072" y="3840"/>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prstDash val="dash"/>
              <a:miter lim="800000"/>
              <a:headEnd/>
              <a:tailEnd/>
            </a:ln>
            <a:effectLst/>
          </p:spPr>
          <p:txBody>
            <a:bodyPr wrap="none" anchor="ctr"/>
            <a:lstStyle/>
            <a:p>
              <a:pPr algn="l"/>
              <a:r>
                <a:rPr lang="en-US" altLang="zh-CN" sz="1800" b="1">
                  <a:solidFill>
                    <a:srgbClr val="0000FF"/>
                  </a:solidFill>
                  <a:effectLst>
                    <a:outerShdw blurRad="38100" dist="38100" dir="2700000" algn="tl">
                      <a:srgbClr val="000000"/>
                    </a:outerShdw>
                  </a:effectLst>
                </a:rPr>
                <a:t>data1</a:t>
              </a:r>
              <a:r>
                <a:rPr lang="en-US" altLang="zh-CN" sz="1800" b="1"/>
                <a:t>	data2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96997"/>
                                        </p:tgtEl>
                                        <p:attrNameLst>
                                          <p:attrName>style.visibility</p:attrName>
                                        </p:attrNameLst>
                                      </p:cBhvr>
                                      <p:to>
                                        <p:strVal val="visible"/>
                                      </p:to>
                                    </p:set>
                                    <p:animEffect transition="in" filter="barn(outHorizontal)">
                                      <p:cBhvr>
                                        <p:cTn id="7" dur="500"/>
                                        <p:tgtEl>
                                          <p:spTgt spid="596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997" grpId="0" animBg="1"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Text Box 2"/>
          <p:cNvSpPr txBox="1">
            <a:spLocks noChangeArrowheads="1"/>
          </p:cNvSpPr>
          <p:nvPr/>
        </p:nvSpPr>
        <p:spPr bwMode="auto">
          <a:xfrm>
            <a:off x="609600" y="150813"/>
            <a:ext cx="8001000" cy="6286336"/>
          </a:xfrm>
          <a:prstGeom prst="rect">
            <a:avLst/>
          </a:prstGeom>
          <a:noFill/>
          <a:ln w="9525">
            <a:noFill/>
            <a:miter lim="800000"/>
            <a:headEnd/>
            <a:tailEnd/>
          </a:ln>
          <a:effectLst/>
        </p:spPr>
        <p:txBody>
          <a:bodyPr>
            <a:spAutoFit/>
          </a:bodyPr>
          <a:lstStyle/>
          <a:p>
            <a:pPr algn="l">
              <a:lnSpc>
                <a:spcPct val="115000"/>
              </a:lnSpc>
              <a:buClr>
                <a:schemeClr val="accent2"/>
              </a:buClr>
              <a:buFont typeface="Wingdings" pitchFamily="2" charset="2"/>
              <a:buNone/>
            </a:pPr>
            <a:r>
              <a:rPr lang="en-US" altLang="zh-CN" sz="1400" dirty="0"/>
              <a:t>#include&lt;</a:t>
            </a:r>
            <a:r>
              <a:rPr lang="en-US" altLang="zh-CN" sz="1400" dirty="0" err="1"/>
              <a:t>iostream</a:t>
            </a:r>
            <a:r>
              <a:rPr lang="en-US" altLang="zh-CN" sz="1400" dirty="0"/>
              <a:t>&gt;</a:t>
            </a:r>
          </a:p>
          <a:p>
            <a:pPr algn="l">
              <a:lnSpc>
                <a:spcPct val="115000"/>
              </a:lnSpc>
              <a:buClr>
                <a:schemeClr val="accent2"/>
              </a:buClr>
              <a:buFont typeface="Wingdings" pitchFamily="2" charset="2"/>
              <a:buNone/>
            </a:pPr>
            <a:r>
              <a:rPr lang="en-US" altLang="zh-CN" sz="1400" dirty="0"/>
              <a:t>using namespace </a:t>
            </a:r>
            <a:r>
              <a:rPr lang="en-US" altLang="zh-CN" sz="1400" dirty="0" err="1"/>
              <a:t>std</a:t>
            </a:r>
            <a:r>
              <a:rPr lang="en-US" altLang="zh-CN" sz="1400" dirty="0"/>
              <a:t> ;</a:t>
            </a:r>
          </a:p>
          <a:p>
            <a:pPr algn="l">
              <a:lnSpc>
                <a:spcPct val="115000"/>
              </a:lnSpc>
              <a:buClr>
                <a:schemeClr val="accent2"/>
              </a:buClr>
              <a:buFont typeface="Wingdings" pitchFamily="2" charset="2"/>
              <a:buNone/>
            </a:pPr>
            <a:r>
              <a:rPr lang="en-US" altLang="zh-CN" sz="1400" dirty="0"/>
              <a:t>class  </a:t>
            </a:r>
            <a:r>
              <a:rPr lang="en-US" altLang="zh-CN" sz="1400" dirty="0" err="1"/>
              <a:t>parent_class</a:t>
            </a:r>
            <a:endParaRPr lang="en-US" altLang="zh-CN" sz="1400" dirty="0"/>
          </a:p>
          <a:p>
            <a:pPr algn="l">
              <a:lnSpc>
                <a:spcPct val="115000"/>
              </a:lnSpc>
              <a:buClr>
                <a:schemeClr val="accent2"/>
              </a:buClr>
              <a:buFont typeface="Wingdings" pitchFamily="2" charset="2"/>
              <a:buNone/>
            </a:pPr>
            <a:r>
              <a:rPr lang="en-US" altLang="zh-CN" sz="1400" dirty="0"/>
              <a:t>{     </a:t>
            </a:r>
            <a:r>
              <a:rPr lang="en-US" altLang="zh-CN" sz="1400" dirty="0" err="1"/>
              <a:t>int</a:t>
            </a:r>
            <a:r>
              <a:rPr lang="en-US" altLang="zh-CN" sz="1400" dirty="0"/>
              <a:t>  data1 , data2 ;</a:t>
            </a:r>
          </a:p>
          <a:p>
            <a:pPr algn="l">
              <a:lnSpc>
                <a:spcPct val="115000"/>
              </a:lnSpc>
              <a:buClr>
                <a:schemeClr val="accent2"/>
              </a:buClr>
              <a:buFont typeface="Wingdings" pitchFamily="2" charset="2"/>
              <a:buNone/>
            </a:pPr>
            <a:r>
              <a:rPr lang="en-US" altLang="zh-CN" sz="1400" dirty="0"/>
              <a:t>   public :</a:t>
            </a:r>
          </a:p>
          <a:p>
            <a:pPr algn="l">
              <a:lnSpc>
                <a:spcPct val="115000"/>
              </a:lnSpc>
              <a:buClr>
                <a:schemeClr val="accent2"/>
              </a:buClr>
              <a:buFont typeface="Wingdings" pitchFamily="2" charset="2"/>
              <a:buNone/>
            </a:pPr>
            <a:r>
              <a:rPr lang="en-US" altLang="zh-CN" sz="1400" dirty="0"/>
              <a:t>       </a:t>
            </a:r>
            <a:r>
              <a:rPr lang="en-US" altLang="zh-CN" sz="1400" dirty="0" err="1"/>
              <a:t>parent_class</a:t>
            </a:r>
            <a:r>
              <a:rPr lang="en-US" altLang="zh-CN" sz="1400" dirty="0"/>
              <a:t> ( </a:t>
            </a:r>
            <a:r>
              <a:rPr lang="en-US" altLang="zh-CN" sz="1400" dirty="0" err="1"/>
              <a:t>int</a:t>
            </a:r>
            <a:r>
              <a:rPr lang="en-US" altLang="zh-CN" sz="1400" dirty="0"/>
              <a:t>  p1 , </a:t>
            </a:r>
            <a:r>
              <a:rPr lang="en-US" altLang="zh-CN" sz="1400" dirty="0" err="1"/>
              <a:t>int</a:t>
            </a:r>
            <a:r>
              <a:rPr lang="en-US" altLang="zh-CN" sz="1400" dirty="0"/>
              <a:t>  p2 ) { data1 = p1; data2 = p2; }</a:t>
            </a:r>
          </a:p>
          <a:p>
            <a:pPr algn="l">
              <a:lnSpc>
                <a:spcPct val="115000"/>
              </a:lnSpc>
              <a:buClr>
                <a:schemeClr val="accent2"/>
              </a:buClr>
              <a:buFont typeface="Wingdings" pitchFamily="2" charset="2"/>
              <a:buNone/>
            </a:pPr>
            <a:r>
              <a:rPr lang="en-US" altLang="zh-CN" sz="1400" dirty="0"/>
              <a:t>       </a:t>
            </a:r>
            <a:r>
              <a:rPr lang="en-US" altLang="zh-CN" sz="1400" dirty="0" err="1"/>
              <a:t>int</a:t>
            </a:r>
            <a:r>
              <a:rPr lang="en-US" altLang="zh-CN" sz="1400" dirty="0"/>
              <a:t>  inc1 () { return  ++ data1; }</a:t>
            </a:r>
          </a:p>
          <a:p>
            <a:pPr algn="l">
              <a:lnSpc>
                <a:spcPct val="115000"/>
              </a:lnSpc>
              <a:buClr>
                <a:schemeClr val="accent2"/>
              </a:buClr>
              <a:buFont typeface="Wingdings" pitchFamily="2" charset="2"/>
              <a:buNone/>
            </a:pPr>
            <a:r>
              <a:rPr lang="en-US" altLang="zh-CN" sz="1400" dirty="0"/>
              <a:t>       </a:t>
            </a:r>
            <a:r>
              <a:rPr lang="en-US" altLang="zh-CN" sz="1400" dirty="0" err="1"/>
              <a:t>int</a:t>
            </a:r>
            <a:r>
              <a:rPr lang="en-US" altLang="zh-CN" sz="1400" dirty="0"/>
              <a:t>  inc2 () { return  ++ data2 ; }</a:t>
            </a:r>
          </a:p>
          <a:p>
            <a:pPr algn="l">
              <a:lnSpc>
                <a:spcPct val="115000"/>
              </a:lnSpc>
              <a:buClr>
                <a:schemeClr val="accent2"/>
              </a:buClr>
              <a:buFont typeface="Wingdings" pitchFamily="2" charset="2"/>
              <a:buNone/>
            </a:pPr>
            <a:r>
              <a:rPr lang="en-US" altLang="zh-CN" sz="1400" dirty="0"/>
              <a:t>       void  display  ()  {</a:t>
            </a:r>
            <a:r>
              <a:rPr lang="en-US" altLang="zh-CN" sz="1400" dirty="0" err="1"/>
              <a:t>cout</a:t>
            </a:r>
            <a:r>
              <a:rPr lang="en-US" altLang="zh-CN" sz="1400" dirty="0"/>
              <a:t> &lt;&lt; "data1=" &lt;&lt; data1 &lt;&lt; " , data2=" &lt;&lt; data2 &lt;&lt; </a:t>
            </a:r>
            <a:r>
              <a:rPr lang="en-US" altLang="zh-CN" sz="1400" dirty="0" err="1"/>
              <a:t>endl</a:t>
            </a:r>
            <a:r>
              <a:rPr lang="en-US" altLang="zh-CN" sz="1400" dirty="0"/>
              <a:t> ; }</a:t>
            </a:r>
          </a:p>
          <a:p>
            <a:pPr algn="l">
              <a:lnSpc>
                <a:spcPct val="115000"/>
              </a:lnSpc>
              <a:buClr>
                <a:schemeClr val="accent2"/>
              </a:buClr>
              <a:buFont typeface="Wingdings" pitchFamily="2" charset="2"/>
              <a:buNone/>
            </a:pPr>
            <a:r>
              <a:rPr lang="en-US" altLang="zh-CN" sz="1400" dirty="0"/>
              <a:t>};</a:t>
            </a:r>
          </a:p>
          <a:p>
            <a:pPr algn="l">
              <a:lnSpc>
                <a:spcPct val="115000"/>
              </a:lnSpc>
              <a:buClr>
                <a:schemeClr val="accent2"/>
              </a:buClr>
              <a:buFont typeface="Wingdings" pitchFamily="2" charset="2"/>
              <a:buNone/>
            </a:pPr>
            <a:r>
              <a:rPr lang="en-US" altLang="zh-CN" sz="1400" dirty="0"/>
              <a:t>class  </a:t>
            </a:r>
            <a:r>
              <a:rPr lang="en-US" altLang="zh-CN" sz="1400" dirty="0" err="1"/>
              <a:t>derived_class</a:t>
            </a:r>
            <a:r>
              <a:rPr lang="en-US" altLang="zh-CN" sz="1400" dirty="0"/>
              <a:t> : private  </a:t>
            </a:r>
            <a:r>
              <a:rPr lang="en-US" altLang="zh-CN" sz="1400" dirty="0" err="1"/>
              <a:t>parent_class</a:t>
            </a:r>
            <a:endParaRPr lang="en-US" altLang="zh-CN" sz="1400" dirty="0"/>
          </a:p>
          <a:p>
            <a:pPr algn="l">
              <a:lnSpc>
                <a:spcPct val="115000"/>
              </a:lnSpc>
              <a:buClr>
                <a:schemeClr val="accent2"/>
              </a:buClr>
              <a:buFont typeface="Wingdings" pitchFamily="2" charset="2"/>
              <a:buNone/>
            </a:pPr>
            <a:r>
              <a:rPr lang="en-US" altLang="zh-CN" sz="1400" dirty="0"/>
              <a:t>{     </a:t>
            </a:r>
            <a:r>
              <a:rPr lang="en-US" altLang="zh-CN" sz="1400" dirty="0" err="1"/>
              <a:t>int</a:t>
            </a:r>
            <a:r>
              <a:rPr lang="en-US" altLang="zh-CN" sz="1400" dirty="0"/>
              <a:t>  data3 ;</a:t>
            </a:r>
          </a:p>
          <a:p>
            <a:pPr algn="l">
              <a:lnSpc>
                <a:spcPct val="115000"/>
              </a:lnSpc>
              <a:buClr>
                <a:schemeClr val="accent2"/>
              </a:buClr>
              <a:buFont typeface="Wingdings" pitchFamily="2" charset="2"/>
              <a:buNone/>
            </a:pPr>
            <a:r>
              <a:rPr lang="en-US" altLang="zh-CN" sz="1400" dirty="0"/>
              <a:t>       </a:t>
            </a:r>
            <a:r>
              <a:rPr lang="en-US" altLang="zh-CN" sz="1400" dirty="0" err="1"/>
              <a:t>parent_class</a:t>
            </a:r>
            <a:r>
              <a:rPr lang="en-US" altLang="zh-CN" sz="1400" dirty="0"/>
              <a:t>  data4 ;</a:t>
            </a:r>
          </a:p>
          <a:p>
            <a:pPr algn="l">
              <a:lnSpc>
                <a:spcPct val="115000"/>
              </a:lnSpc>
              <a:buClr>
                <a:schemeClr val="accent2"/>
              </a:buClr>
              <a:buFont typeface="Wingdings" pitchFamily="2" charset="2"/>
              <a:buNone/>
            </a:pPr>
            <a:r>
              <a:rPr lang="en-US" altLang="zh-CN" sz="1400" dirty="0"/>
              <a:t>   public:</a:t>
            </a:r>
          </a:p>
          <a:p>
            <a:pPr algn="l">
              <a:lnSpc>
                <a:spcPct val="115000"/>
              </a:lnSpc>
              <a:buClr>
                <a:schemeClr val="accent2"/>
              </a:buClr>
              <a:buFont typeface="Wingdings" pitchFamily="2" charset="2"/>
              <a:buNone/>
            </a:pPr>
            <a:r>
              <a:rPr lang="en-US" altLang="zh-CN" sz="1400" dirty="0"/>
              <a:t>       </a:t>
            </a:r>
            <a:r>
              <a:rPr lang="en-US" altLang="zh-CN" sz="1400" dirty="0" err="1"/>
              <a:t>derived_class</a:t>
            </a:r>
            <a:r>
              <a:rPr lang="en-US" altLang="zh-CN" sz="1400" dirty="0"/>
              <a:t> ( </a:t>
            </a:r>
            <a:r>
              <a:rPr lang="en-US" altLang="zh-CN" sz="1400" dirty="0" err="1"/>
              <a:t>int</a:t>
            </a:r>
            <a:r>
              <a:rPr lang="en-US" altLang="zh-CN" sz="1400" dirty="0"/>
              <a:t>  p1 , </a:t>
            </a:r>
            <a:r>
              <a:rPr lang="en-US" altLang="zh-CN" sz="1400" dirty="0" err="1"/>
              <a:t>int</a:t>
            </a:r>
            <a:r>
              <a:rPr lang="en-US" altLang="zh-CN" sz="1400" dirty="0"/>
              <a:t>  p2 , </a:t>
            </a:r>
            <a:r>
              <a:rPr lang="en-US" altLang="zh-CN" sz="1400" dirty="0" err="1"/>
              <a:t>int</a:t>
            </a:r>
            <a:r>
              <a:rPr lang="en-US" altLang="zh-CN" sz="1400" dirty="0"/>
              <a:t>  p3 , </a:t>
            </a:r>
            <a:r>
              <a:rPr lang="en-US" altLang="zh-CN" sz="1400" dirty="0" err="1"/>
              <a:t>int</a:t>
            </a:r>
            <a:r>
              <a:rPr lang="en-US" altLang="zh-CN" sz="1400" dirty="0"/>
              <a:t>  p4 , </a:t>
            </a:r>
            <a:r>
              <a:rPr lang="en-US" altLang="zh-CN" sz="1400" dirty="0" err="1"/>
              <a:t>int</a:t>
            </a:r>
            <a:r>
              <a:rPr lang="en-US" altLang="zh-CN" sz="1400" dirty="0"/>
              <a:t>  p5 ): </a:t>
            </a:r>
            <a:r>
              <a:rPr lang="en-US" altLang="zh-CN" sz="1400" dirty="0" err="1"/>
              <a:t>parent_class</a:t>
            </a:r>
            <a:r>
              <a:rPr lang="en-US" altLang="zh-CN" sz="1400" dirty="0"/>
              <a:t> ( p1 , p2 ) , data4 ( p3 , p4 )</a:t>
            </a:r>
          </a:p>
          <a:p>
            <a:pPr algn="l">
              <a:lnSpc>
                <a:spcPct val="115000"/>
              </a:lnSpc>
              <a:buClr>
                <a:schemeClr val="accent2"/>
              </a:buClr>
              <a:buFont typeface="Wingdings" pitchFamily="2" charset="2"/>
              <a:buNone/>
            </a:pPr>
            <a:r>
              <a:rPr lang="en-US" altLang="zh-CN" sz="1400" dirty="0"/>
              <a:t>           { data3 = p5 ; }</a:t>
            </a:r>
          </a:p>
          <a:p>
            <a:pPr algn="l">
              <a:lnSpc>
                <a:spcPct val="115000"/>
              </a:lnSpc>
              <a:buClr>
                <a:schemeClr val="accent2"/>
              </a:buClr>
              <a:buFont typeface="Wingdings" pitchFamily="2" charset="2"/>
              <a:buNone/>
            </a:pPr>
            <a:r>
              <a:rPr lang="en-US" altLang="zh-CN" sz="1400" dirty="0"/>
              <a:t>       </a:t>
            </a:r>
            <a:r>
              <a:rPr lang="en-US" altLang="zh-CN" sz="1400" dirty="0" err="1"/>
              <a:t>int</a:t>
            </a:r>
            <a:r>
              <a:rPr lang="en-US" altLang="zh-CN" sz="1400" dirty="0"/>
              <a:t>  inc1 ( ) { return  </a:t>
            </a:r>
            <a:r>
              <a:rPr lang="en-US" altLang="zh-CN" sz="1400" dirty="0" err="1"/>
              <a:t>parent_class</a:t>
            </a:r>
            <a:r>
              <a:rPr lang="en-US" altLang="zh-CN" sz="1400" dirty="0"/>
              <a:t> :: inc1 ( ) ; }</a:t>
            </a:r>
          </a:p>
          <a:p>
            <a:pPr algn="l">
              <a:lnSpc>
                <a:spcPct val="115000"/>
              </a:lnSpc>
              <a:buClr>
                <a:schemeClr val="accent2"/>
              </a:buClr>
              <a:buFont typeface="Wingdings" pitchFamily="2" charset="2"/>
              <a:buNone/>
            </a:pPr>
            <a:r>
              <a:rPr lang="en-US" altLang="zh-CN" sz="1400" dirty="0"/>
              <a:t>       </a:t>
            </a:r>
            <a:r>
              <a:rPr lang="en-US" altLang="zh-CN" sz="1400" dirty="0" err="1"/>
              <a:t>int</a:t>
            </a:r>
            <a:r>
              <a:rPr lang="en-US" altLang="zh-CN" sz="1400" dirty="0"/>
              <a:t>  inc3 ( ) { return  ++ data3 ; }</a:t>
            </a:r>
          </a:p>
          <a:p>
            <a:pPr algn="l">
              <a:lnSpc>
                <a:spcPct val="115000"/>
              </a:lnSpc>
              <a:buClr>
                <a:schemeClr val="accent2"/>
              </a:buClr>
              <a:buFont typeface="Wingdings" pitchFamily="2" charset="2"/>
              <a:buNone/>
            </a:pPr>
            <a:r>
              <a:rPr lang="en-US" altLang="zh-CN" sz="1400" dirty="0"/>
              <a:t>       void  display ( )</a:t>
            </a:r>
          </a:p>
          <a:p>
            <a:pPr algn="l">
              <a:lnSpc>
                <a:spcPct val="115000"/>
              </a:lnSpc>
              <a:buClr>
                <a:schemeClr val="accent2"/>
              </a:buClr>
              <a:buFont typeface="Wingdings" pitchFamily="2" charset="2"/>
              <a:buNone/>
            </a:pPr>
            <a:r>
              <a:rPr lang="en-US" altLang="zh-CN" sz="1400" dirty="0"/>
              <a:t>          { </a:t>
            </a:r>
            <a:r>
              <a:rPr lang="en-US" altLang="zh-CN" sz="1400" dirty="0" err="1"/>
              <a:t>parent_class</a:t>
            </a:r>
            <a:r>
              <a:rPr lang="en-US" altLang="zh-CN" sz="1400" dirty="0"/>
              <a:t> :: display ( ) ;   data4.display ( ) ;</a:t>
            </a:r>
          </a:p>
          <a:p>
            <a:pPr algn="l">
              <a:lnSpc>
                <a:spcPct val="115000"/>
              </a:lnSpc>
              <a:buClr>
                <a:schemeClr val="accent2"/>
              </a:buClr>
              <a:buFont typeface="Wingdings" pitchFamily="2" charset="2"/>
              <a:buNone/>
            </a:pPr>
            <a:r>
              <a:rPr lang="en-US" altLang="zh-CN" sz="1400" dirty="0"/>
              <a:t>             </a:t>
            </a:r>
            <a:r>
              <a:rPr lang="en-US" altLang="zh-CN" sz="1400" dirty="0" err="1"/>
              <a:t>cout</a:t>
            </a:r>
            <a:r>
              <a:rPr lang="en-US" altLang="zh-CN" sz="1400" dirty="0"/>
              <a:t> &lt;&lt; "data3=" &lt;&lt; data3 &lt;&lt; </a:t>
            </a:r>
            <a:r>
              <a:rPr lang="en-US" altLang="zh-CN" sz="1400" dirty="0" err="1"/>
              <a:t>endl</a:t>
            </a:r>
            <a:r>
              <a:rPr lang="en-US" altLang="zh-CN" sz="1400" dirty="0"/>
              <a:t> ;</a:t>
            </a:r>
          </a:p>
          <a:p>
            <a:pPr algn="l">
              <a:lnSpc>
                <a:spcPct val="115000"/>
              </a:lnSpc>
              <a:buClr>
                <a:schemeClr val="accent2"/>
              </a:buClr>
              <a:buFont typeface="Wingdings" pitchFamily="2" charset="2"/>
              <a:buNone/>
            </a:pPr>
            <a:r>
              <a:rPr lang="en-US" altLang="zh-CN" sz="1400" dirty="0"/>
              <a:t>          }</a:t>
            </a:r>
          </a:p>
          <a:p>
            <a:pPr algn="l">
              <a:lnSpc>
                <a:spcPct val="115000"/>
              </a:lnSpc>
              <a:buClr>
                <a:schemeClr val="accent2"/>
              </a:buClr>
              <a:buFont typeface="Wingdings" pitchFamily="2" charset="2"/>
              <a:buNone/>
            </a:pPr>
            <a:r>
              <a:rPr lang="en-US" altLang="zh-CN" sz="1400" dirty="0"/>
              <a:t>} ;</a:t>
            </a:r>
          </a:p>
          <a:p>
            <a:pPr algn="l">
              <a:lnSpc>
                <a:spcPct val="115000"/>
              </a:lnSpc>
              <a:buClr>
                <a:schemeClr val="accent2"/>
              </a:buClr>
              <a:buFont typeface="Wingdings" pitchFamily="2" charset="2"/>
              <a:buNone/>
            </a:pPr>
            <a:r>
              <a:rPr lang="en-US" altLang="zh-CN" sz="1400" b="1" dirty="0" err="1"/>
              <a:t>int</a:t>
            </a:r>
            <a:r>
              <a:rPr lang="en-US" altLang="zh-CN" sz="1400" b="1" dirty="0"/>
              <a:t> main ( )</a:t>
            </a:r>
          </a:p>
          <a:p>
            <a:pPr algn="l">
              <a:lnSpc>
                <a:spcPct val="115000"/>
              </a:lnSpc>
              <a:buClr>
                <a:schemeClr val="accent2"/>
              </a:buClr>
              <a:buFont typeface="Wingdings" pitchFamily="2" charset="2"/>
              <a:buNone/>
            </a:pPr>
            <a:r>
              <a:rPr lang="en-US" altLang="zh-CN" sz="1400" b="1" dirty="0"/>
              <a:t>{ </a:t>
            </a:r>
            <a:r>
              <a:rPr lang="en-US" altLang="zh-CN" sz="1400" b="1" dirty="0" err="1"/>
              <a:t>derived_class</a:t>
            </a:r>
            <a:r>
              <a:rPr lang="en-US" altLang="zh-CN" sz="1400" b="1" dirty="0"/>
              <a:t>  d1 ( 17 , 18 , 1 , 2 , -5 ) ;   d1 . inc1 ( ) ;     d1 . display ( ) ;  }</a:t>
            </a:r>
          </a:p>
        </p:txBody>
      </p:sp>
      <p:sp>
        <p:nvSpPr>
          <p:cNvPr id="598020" name="Rectangle 4"/>
          <p:cNvSpPr>
            <a:spLocks noChangeArrowheads="1"/>
          </p:cNvSpPr>
          <p:nvPr/>
        </p:nvSpPr>
        <p:spPr bwMode="auto">
          <a:xfrm>
            <a:off x="685800" y="4724400"/>
            <a:ext cx="4572000" cy="1604963"/>
          </a:xfrm>
          <a:prstGeom prst="rect">
            <a:avLst/>
          </a:prstGeom>
          <a:solidFill>
            <a:srgbClr val="FFCCFF"/>
          </a:solidFill>
          <a:ln w="9525">
            <a:noFill/>
            <a:miter lim="800000"/>
            <a:headEnd/>
            <a:tailEnd/>
          </a:ln>
          <a:effectLst>
            <a:prstShdw prst="shdw17" dist="71842" dir="2700000">
              <a:srgbClr val="FFCCFF">
                <a:gamma/>
                <a:shade val="60000"/>
                <a:invGamma/>
              </a:srgbClr>
            </a:prstShdw>
          </a:effectLst>
        </p:spPr>
        <p:txBody>
          <a:bodyPr>
            <a:spAutoFit/>
          </a:bodyPr>
          <a:lstStyle/>
          <a:p>
            <a:pPr algn="l">
              <a:lnSpc>
                <a:spcPct val="70000"/>
              </a:lnSpc>
              <a:spcBef>
                <a:spcPct val="50000"/>
              </a:spcBef>
              <a:buClr>
                <a:schemeClr val="accent2"/>
              </a:buClr>
              <a:buFont typeface="Wingdings" pitchFamily="2" charset="2"/>
              <a:buNone/>
            </a:pPr>
            <a:r>
              <a:rPr lang="en-US" altLang="zh-CN" sz="1800" dirty="0" err="1"/>
              <a:t>int</a:t>
            </a:r>
            <a:r>
              <a:rPr lang="en-US" altLang="zh-CN" sz="1800" dirty="0"/>
              <a:t> main ( )</a:t>
            </a:r>
          </a:p>
          <a:p>
            <a:pPr algn="l">
              <a:lnSpc>
                <a:spcPct val="70000"/>
              </a:lnSpc>
              <a:spcBef>
                <a:spcPct val="50000"/>
              </a:spcBef>
              <a:buClr>
                <a:schemeClr val="accent2"/>
              </a:buClr>
              <a:buFont typeface="Wingdings" pitchFamily="2" charset="2"/>
              <a:buNone/>
            </a:pPr>
            <a:r>
              <a:rPr lang="en-US" altLang="zh-CN" sz="1800" dirty="0"/>
              <a:t>{ </a:t>
            </a:r>
            <a:r>
              <a:rPr lang="en-US" altLang="zh-CN" sz="1800" dirty="0" err="1"/>
              <a:t>derived_class</a:t>
            </a:r>
            <a:r>
              <a:rPr lang="en-US" altLang="zh-CN" sz="1800" dirty="0"/>
              <a:t>  d1 ( 17 , 18 , 1 , 2 , -5 ) ;   </a:t>
            </a:r>
          </a:p>
          <a:p>
            <a:pPr algn="l">
              <a:lnSpc>
                <a:spcPct val="70000"/>
              </a:lnSpc>
              <a:spcBef>
                <a:spcPct val="50000"/>
              </a:spcBef>
              <a:buClr>
                <a:schemeClr val="accent2"/>
              </a:buClr>
              <a:buFont typeface="Wingdings" pitchFamily="2" charset="2"/>
              <a:buNone/>
            </a:pPr>
            <a:r>
              <a:rPr lang="en-US" altLang="zh-CN" sz="1800" dirty="0"/>
              <a:t>   d1 . inc1 ( ) ;</a:t>
            </a:r>
          </a:p>
          <a:p>
            <a:pPr algn="l">
              <a:lnSpc>
                <a:spcPct val="70000"/>
              </a:lnSpc>
              <a:spcBef>
                <a:spcPct val="50000"/>
              </a:spcBef>
              <a:buClr>
                <a:schemeClr val="accent2"/>
              </a:buClr>
              <a:buFont typeface="Wingdings" pitchFamily="2" charset="2"/>
              <a:buNone/>
            </a:pPr>
            <a:r>
              <a:rPr lang="en-US" altLang="zh-CN" sz="1800" dirty="0"/>
              <a:t>   </a:t>
            </a:r>
            <a:r>
              <a:rPr lang="en-US" altLang="zh-CN" sz="1800" b="1" dirty="0">
                <a:solidFill>
                  <a:srgbClr val="0000FF"/>
                </a:solidFill>
              </a:rPr>
              <a:t>d1 . display ( ) ;</a:t>
            </a:r>
          </a:p>
          <a:p>
            <a:pPr algn="l">
              <a:lnSpc>
                <a:spcPct val="70000"/>
              </a:lnSpc>
              <a:spcBef>
                <a:spcPct val="50000"/>
              </a:spcBef>
              <a:buClr>
                <a:schemeClr val="accent2"/>
              </a:buClr>
              <a:buFont typeface="Wingdings" pitchFamily="2" charset="2"/>
              <a:buNone/>
            </a:pPr>
            <a:r>
              <a:rPr lang="en-US" altLang="zh-CN" sz="1800" dirty="0"/>
              <a:t>}</a:t>
            </a:r>
          </a:p>
        </p:txBody>
      </p:sp>
      <p:sp>
        <p:nvSpPr>
          <p:cNvPr id="598021" name="AutoShape 5"/>
          <p:cNvSpPr>
            <a:spLocks/>
          </p:cNvSpPr>
          <p:nvPr/>
        </p:nvSpPr>
        <p:spPr bwMode="auto">
          <a:xfrm>
            <a:off x="4648200" y="3141663"/>
            <a:ext cx="1600200" cy="609600"/>
          </a:xfrm>
          <a:prstGeom prst="borderCallout2">
            <a:avLst>
              <a:gd name="adj1" fmla="val 18750"/>
              <a:gd name="adj2" fmla="val -4764"/>
              <a:gd name="adj3" fmla="val 18750"/>
              <a:gd name="adj4" fmla="val -38491"/>
              <a:gd name="adj5" fmla="val 411718"/>
              <a:gd name="adj6" fmla="val -146528"/>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输出数据</a:t>
            </a:r>
          </a:p>
        </p:txBody>
      </p:sp>
      <p:sp>
        <p:nvSpPr>
          <p:cNvPr id="598022" name="Rectangle 6"/>
          <p:cNvSpPr>
            <a:spLocks noGrp="1" noChangeArrowheads="1"/>
          </p:cNvSpPr>
          <p:nvPr>
            <p:ph type="title" idx="4294967295"/>
          </p:nvPr>
        </p:nvSpPr>
        <p:spPr>
          <a:xfrm>
            <a:off x="838200" y="152400"/>
            <a:ext cx="7543800" cy="1143000"/>
          </a:xfrm>
          <a:prstGeom prst="rect">
            <a:avLst/>
          </a:prstGeom>
        </p:spPr>
        <p:txBody>
          <a:bodyPr/>
          <a:lstStyle/>
          <a:p>
            <a:r>
              <a:rPr lang="en-US" altLang="zh-CN" sz="100" dirty="0">
                <a:solidFill>
                  <a:schemeClr val="bg1"/>
                </a:solidFill>
                <a:latin typeface="宋体" pitchFamily="2" charset="-122"/>
              </a:rPr>
              <a:t>8.3  </a:t>
            </a:r>
            <a:r>
              <a:rPr lang="zh-CN" altLang="en-US" sz="100" dirty="0">
                <a:solidFill>
                  <a:schemeClr val="bg1"/>
                </a:solidFill>
                <a:latin typeface="宋体" pitchFamily="2" charset="-122"/>
              </a:rPr>
              <a:t>基类的初始化</a:t>
            </a:r>
            <a:endParaRPr lang="zh-CN" altLang="en-US" sz="100" dirty="0">
              <a:solidFill>
                <a:schemeClr val="bg1"/>
              </a:solidFill>
            </a:endParaRPr>
          </a:p>
        </p:txBody>
      </p:sp>
      <p:sp>
        <p:nvSpPr>
          <p:cNvPr id="598024" name="Rectangle 8"/>
          <p:cNvSpPr>
            <a:spLocks noChangeArrowheads="1"/>
          </p:cNvSpPr>
          <p:nvPr/>
        </p:nvSpPr>
        <p:spPr bwMode="auto">
          <a:xfrm>
            <a:off x="4482785" y="398463"/>
            <a:ext cx="4267515" cy="400110"/>
          </a:xfrm>
          <a:prstGeom prst="rect">
            <a:avLst/>
          </a:prstGeom>
          <a:noFill/>
          <a:ln w="9525">
            <a:noFill/>
            <a:miter lim="800000"/>
            <a:headEnd/>
            <a:tailEnd/>
          </a:ln>
          <a:effectLst/>
        </p:spPr>
        <p:txBody>
          <a:bodyPr wrap="none">
            <a:spAutoFit/>
          </a:bodyPr>
          <a:lstStyle/>
          <a:p>
            <a:pPr algn="r"/>
            <a:r>
              <a:rPr lang="zh-CN" altLang="en-US" sz="2000" b="1" i="1" dirty="0">
                <a:solidFill>
                  <a:schemeClr val="folHlink"/>
                </a:solidFill>
              </a:rPr>
              <a:t>例</a:t>
            </a:r>
            <a:r>
              <a:rPr lang="en-US" altLang="zh-CN" sz="2000" b="1" i="1" dirty="0">
                <a:solidFill>
                  <a:schemeClr val="folHlink"/>
                </a:solidFill>
              </a:rPr>
              <a:t>8-7  </a:t>
            </a:r>
            <a:r>
              <a:rPr lang="zh-CN" altLang="en-US" sz="2000" b="1" i="1" dirty="0">
                <a:solidFill>
                  <a:schemeClr val="folHlink"/>
                </a:solidFill>
              </a:rPr>
              <a:t>带参数构造函数调用顺序测试</a:t>
            </a:r>
          </a:p>
        </p:txBody>
      </p:sp>
      <p:grpSp>
        <p:nvGrpSpPr>
          <p:cNvPr id="598062" name="Group 46"/>
          <p:cNvGrpSpPr>
            <a:grpSpLocks/>
          </p:cNvGrpSpPr>
          <p:nvPr/>
        </p:nvGrpSpPr>
        <p:grpSpPr bwMode="auto">
          <a:xfrm>
            <a:off x="3235325" y="5334000"/>
            <a:ext cx="5832475" cy="1447800"/>
            <a:chOff x="2038" y="3408"/>
            <a:chExt cx="3674" cy="912"/>
          </a:xfrm>
        </p:grpSpPr>
        <p:sp>
          <p:nvSpPr>
            <p:cNvPr id="598063" name="Rectangle 47"/>
            <p:cNvSpPr>
              <a:spLocks noChangeArrowheads="1"/>
            </p:cNvSpPr>
            <p:nvPr/>
          </p:nvSpPr>
          <p:spPr bwMode="auto">
            <a:xfrm>
              <a:off x="2064" y="3408"/>
              <a:ext cx="3648" cy="912"/>
            </a:xfrm>
            <a:prstGeom prst="rect">
              <a:avLst/>
            </a:prstGeom>
            <a:solidFill>
              <a:srgbClr val="CCFF99"/>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rgbClr val="CCFF99"/>
              </a:extrusionClr>
            </a:sp3d>
          </p:spPr>
          <p:txBody>
            <a:bodyPr wrap="none" anchor="ctr">
              <a:flatTx/>
            </a:bodyPr>
            <a:lstStyle/>
            <a:p>
              <a:endParaRPr lang="zh-CN" altLang="en-US"/>
            </a:p>
          </p:txBody>
        </p:sp>
        <p:sp>
          <p:nvSpPr>
            <p:cNvPr id="598064" name="Rectangle 48"/>
            <p:cNvSpPr>
              <a:spLocks noChangeArrowheads="1"/>
            </p:cNvSpPr>
            <p:nvPr/>
          </p:nvSpPr>
          <p:spPr bwMode="auto">
            <a:xfrm>
              <a:off x="3080" y="3548"/>
              <a:ext cx="1056" cy="192"/>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r>
                <a:rPr lang="en-US" altLang="zh-CN" sz="1800" b="1"/>
                <a:t>data1	data2</a:t>
              </a:r>
            </a:p>
          </p:txBody>
        </p:sp>
        <p:sp>
          <p:nvSpPr>
            <p:cNvPr id="598065" name="Rectangle 49"/>
            <p:cNvSpPr>
              <a:spLocks noChangeArrowheads="1"/>
            </p:cNvSpPr>
            <p:nvPr/>
          </p:nvSpPr>
          <p:spPr bwMode="auto">
            <a:xfrm>
              <a:off x="4608" y="3836"/>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lnSpc>
                  <a:spcPct val="110000"/>
                </a:lnSpc>
              </a:pPr>
              <a:r>
                <a:rPr lang="en-US" altLang="zh-CN" sz="1800" b="1"/>
                <a:t>         </a:t>
              </a:r>
              <a:r>
                <a:rPr lang="en-US" altLang="zh-CN" sz="1800" b="1">
                  <a:solidFill>
                    <a:srgbClr val="0000FF"/>
                  </a:solidFill>
                  <a:effectLst>
                    <a:outerShdw blurRad="38100" dist="38100" dir="2700000" algn="tl">
                      <a:srgbClr val="000000"/>
                    </a:outerShdw>
                  </a:effectLst>
                </a:rPr>
                <a:t>data4	</a:t>
              </a:r>
            </a:p>
            <a:p>
              <a:pPr algn="l">
                <a:lnSpc>
                  <a:spcPct val="110000"/>
                </a:lnSpc>
              </a:pPr>
              <a:r>
                <a:rPr lang="en-US" altLang="zh-CN" sz="1800" b="1" i="1">
                  <a:solidFill>
                    <a:srgbClr val="0000FF"/>
                  </a:solidFill>
                  <a:effectLst>
                    <a:outerShdw blurRad="38100" dist="38100" dir="2700000" algn="tl">
                      <a:srgbClr val="000000"/>
                    </a:outerShdw>
                  </a:effectLst>
                </a:rPr>
                <a:t>data1	data2</a:t>
              </a:r>
              <a:r>
                <a:rPr lang="en-US" altLang="zh-CN" sz="1800" b="1"/>
                <a:t>		</a:t>
              </a:r>
            </a:p>
          </p:txBody>
        </p:sp>
        <p:sp>
          <p:nvSpPr>
            <p:cNvPr id="598066" name="Line 50"/>
            <p:cNvSpPr>
              <a:spLocks noChangeShapeType="1"/>
            </p:cNvSpPr>
            <p:nvPr/>
          </p:nvSpPr>
          <p:spPr bwMode="auto">
            <a:xfrm>
              <a:off x="4608" y="4028"/>
              <a:ext cx="1056" cy="0"/>
            </a:xfrm>
            <a:prstGeom prst="line">
              <a:avLst/>
            </a:prstGeom>
            <a:noFill/>
            <a:ln w="9525">
              <a:solidFill>
                <a:schemeClr val="tx1"/>
              </a:solidFill>
              <a:round/>
              <a:headEnd/>
              <a:tailEnd/>
            </a:ln>
            <a:effectLst/>
          </p:spPr>
          <p:txBody>
            <a:bodyPr/>
            <a:lstStyle/>
            <a:p>
              <a:endParaRPr lang="zh-CN" altLang="en-US"/>
            </a:p>
          </p:txBody>
        </p:sp>
        <p:sp>
          <p:nvSpPr>
            <p:cNvPr id="598067" name="Rectangle 51"/>
            <p:cNvSpPr>
              <a:spLocks noChangeArrowheads="1"/>
            </p:cNvSpPr>
            <p:nvPr/>
          </p:nvSpPr>
          <p:spPr bwMode="auto">
            <a:xfrm>
              <a:off x="4128" y="3836"/>
              <a:ext cx="480" cy="384"/>
            </a:xfrm>
            <a:prstGeom prst="rect">
              <a:avLst/>
            </a:prstGeom>
            <a:gradFill rotWithShape="0">
              <a:gsLst>
                <a:gs pos="0">
                  <a:srgbClr val="FF9900"/>
                </a:gs>
                <a:gs pos="50000">
                  <a:srgbClr val="FFFFFF"/>
                </a:gs>
                <a:gs pos="100000">
                  <a:srgbClr val="FF9900"/>
                </a:gs>
              </a:gsLst>
              <a:lin ang="5400000" scaled="1"/>
            </a:gradFill>
            <a:ln w="9525">
              <a:solidFill>
                <a:schemeClr val="tx1"/>
              </a:solidFill>
              <a:miter lim="800000"/>
              <a:headEnd/>
              <a:tailEnd/>
            </a:ln>
            <a:effectLst/>
          </p:spPr>
          <p:txBody>
            <a:bodyPr wrap="none" anchor="ctr"/>
            <a:lstStyle/>
            <a:p>
              <a:r>
                <a:rPr lang="en-US" altLang="zh-CN" sz="1800" b="1">
                  <a:solidFill>
                    <a:srgbClr val="0000FF"/>
                  </a:solidFill>
                  <a:effectLst>
                    <a:outerShdw blurRad="38100" dist="38100" dir="2700000" algn="tl">
                      <a:srgbClr val="000000"/>
                    </a:outerShdw>
                  </a:effectLst>
                </a:rPr>
                <a:t>data3</a:t>
              </a:r>
            </a:p>
          </p:txBody>
        </p:sp>
        <p:sp>
          <p:nvSpPr>
            <p:cNvPr id="598068" name="Rectangle 52"/>
            <p:cNvSpPr>
              <a:spLocks noChangeArrowheads="1"/>
            </p:cNvSpPr>
            <p:nvPr/>
          </p:nvSpPr>
          <p:spPr bwMode="auto">
            <a:xfrm>
              <a:off x="2095" y="3502"/>
              <a:ext cx="905" cy="250"/>
            </a:xfrm>
            <a:prstGeom prst="rect">
              <a:avLst/>
            </a:prstGeom>
            <a:noFill/>
            <a:ln w="9525">
              <a:noFill/>
              <a:miter lim="800000"/>
              <a:headEnd/>
              <a:tailEnd/>
            </a:ln>
            <a:effectLst/>
          </p:spPr>
          <p:txBody>
            <a:bodyPr wrap="none">
              <a:spAutoFit/>
            </a:bodyPr>
            <a:lstStyle/>
            <a:p>
              <a:r>
                <a:rPr lang="en-US" altLang="zh-CN" sz="2000"/>
                <a:t>parent_class</a:t>
              </a:r>
            </a:p>
          </p:txBody>
        </p:sp>
        <p:sp>
          <p:nvSpPr>
            <p:cNvPr id="598069" name="Rectangle 53"/>
            <p:cNvSpPr>
              <a:spLocks noChangeArrowheads="1"/>
            </p:cNvSpPr>
            <p:nvPr/>
          </p:nvSpPr>
          <p:spPr bwMode="auto">
            <a:xfrm>
              <a:off x="2038" y="3888"/>
              <a:ext cx="985" cy="250"/>
            </a:xfrm>
            <a:prstGeom prst="rect">
              <a:avLst/>
            </a:prstGeom>
            <a:noFill/>
            <a:ln w="9525">
              <a:noFill/>
              <a:miter lim="800000"/>
              <a:headEnd/>
              <a:tailEnd/>
            </a:ln>
            <a:effectLst/>
          </p:spPr>
          <p:txBody>
            <a:bodyPr wrap="none">
              <a:spAutoFit/>
            </a:bodyPr>
            <a:lstStyle/>
            <a:p>
              <a:r>
                <a:rPr lang="en-US" altLang="zh-CN" sz="2000"/>
                <a:t>derived_class</a:t>
              </a:r>
            </a:p>
          </p:txBody>
        </p:sp>
        <p:sp>
          <p:nvSpPr>
            <p:cNvPr id="598070" name="Rectangle 54"/>
            <p:cNvSpPr>
              <a:spLocks noChangeArrowheads="1"/>
            </p:cNvSpPr>
            <p:nvPr/>
          </p:nvSpPr>
          <p:spPr bwMode="auto">
            <a:xfrm>
              <a:off x="3072" y="3840"/>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prstDash val="dash"/>
              <a:miter lim="800000"/>
              <a:headEnd/>
              <a:tailEnd/>
            </a:ln>
            <a:effectLst/>
          </p:spPr>
          <p:txBody>
            <a:bodyPr wrap="none" anchor="ctr"/>
            <a:lstStyle/>
            <a:p>
              <a:pPr algn="l"/>
              <a:r>
                <a:rPr lang="en-US" altLang="zh-CN" sz="1800" b="1">
                  <a:solidFill>
                    <a:srgbClr val="0000FF"/>
                  </a:solidFill>
                  <a:effectLst>
                    <a:outerShdw blurRad="38100" dist="38100" dir="2700000" algn="tl">
                      <a:srgbClr val="000000"/>
                    </a:outerShdw>
                  </a:effectLst>
                </a:rPr>
                <a:t>data1	data2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98021"/>
                                        </p:tgtEl>
                                        <p:attrNameLst>
                                          <p:attrName>style.visibility</p:attrName>
                                        </p:attrNameLst>
                                      </p:cBhvr>
                                      <p:to>
                                        <p:strVal val="visible"/>
                                      </p:to>
                                    </p:set>
                                    <p:animEffect transition="in" filter="barn(outHorizontal)">
                                      <p:cBhvr>
                                        <p:cTn id="7" dur="500"/>
                                        <p:tgtEl>
                                          <p:spTgt spid="5980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021" grpId="0" animBg="1"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Text Box 2"/>
          <p:cNvSpPr txBox="1">
            <a:spLocks noChangeArrowheads="1"/>
          </p:cNvSpPr>
          <p:nvPr/>
        </p:nvSpPr>
        <p:spPr bwMode="auto">
          <a:xfrm>
            <a:off x="609600" y="152400"/>
            <a:ext cx="8001000" cy="6286336"/>
          </a:xfrm>
          <a:prstGeom prst="rect">
            <a:avLst/>
          </a:prstGeom>
          <a:noFill/>
          <a:ln w="9525">
            <a:noFill/>
            <a:miter lim="800000"/>
            <a:headEnd/>
            <a:tailEnd/>
          </a:ln>
          <a:effectLst/>
        </p:spPr>
        <p:txBody>
          <a:bodyPr>
            <a:spAutoFit/>
          </a:bodyPr>
          <a:lstStyle/>
          <a:p>
            <a:pPr algn="l">
              <a:lnSpc>
                <a:spcPct val="115000"/>
              </a:lnSpc>
              <a:buClr>
                <a:schemeClr val="accent2"/>
              </a:buClr>
              <a:buFont typeface="Wingdings" pitchFamily="2" charset="2"/>
              <a:buNone/>
            </a:pPr>
            <a:r>
              <a:rPr lang="en-US" altLang="zh-CN" sz="1400" dirty="0"/>
              <a:t>#include&lt;</a:t>
            </a:r>
            <a:r>
              <a:rPr lang="en-US" altLang="zh-CN" sz="1400" dirty="0" err="1"/>
              <a:t>iostream</a:t>
            </a:r>
            <a:r>
              <a:rPr lang="en-US" altLang="zh-CN" sz="1400" dirty="0"/>
              <a:t>&gt;</a:t>
            </a:r>
          </a:p>
          <a:p>
            <a:pPr algn="l">
              <a:lnSpc>
                <a:spcPct val="115000"/>
              </a:lnSpc>
              <a:buClr>
                <a:schemeClr val="accent2"/>
              </a:buClr>
              <a:buFont typeface="Wingdings" pitchFamily="2" charset="2"/>
              <a:buNone/>
            </a:pPr>
            <a:r>
              <a:rPr lang="en-US" altLang="zh-CN" sz="1400" dirty="0"/>
              <a:t>using namespace </a:t>
            </a:r>
            <a:r>
              <a:rPr lang="en-US" altLang="zh-CN" sz="1400" dirty="0" err="1"/>
              <a:t>std</a:t>
            </a:r>
            <a:r>
              <a:rPr lang="en-US" altLang="zh-CN" sz="1400" dirty="0"/>
              <a:t> ;</a:t>
            </a:r>
          </a:p>
          <a:p>
            <a:pPr algn="l">
              <a:lnSpc>
                <a:spcPct val="115000"/>
              </a:lnSpc>
              <a:buClr>
                <a:schemeClr val="accent2"/>
              </a:buClr>
              <a:buFont typeface="Wingdings" pitchFamily="2" charset="2"/>
              <a:buNone/>
            </a:pPr>
            <a:r>
              <a:rPr lang="en-US" altLang="zh-CN" sz="1400" dirty="0"/>
              <a:t>class  </a:t>
            </a:r>
            <a:r>
              <a:rPr lang="en-US" altLang="zh-CN" sz="1400" dirty="0" err="1"/>
              <a:t>parent_class</a:t>
            </a:r>
            <a:endParaRPr lang="en-US" altLang="zh-CN" sz="1400" dirty="0"/>
          </a:p>
          <a:p>
            <a:pPr algn="l">
              <a:lnSpc>
                <a:spcPct val="115000"/>
              </a:lnSpc>
              <a:buClr>
                <a:schemeClr val="accent2"/>
              </a:buClr>
              <a:buFont typeface="Wingdings" pitchFamily="2" charset="2"/>
              <a:buNone/>
            </a:pPr>
            <a:r>
              <a:rPr lang="en-US" altLang="zh-CN" sz="1400" dirty="0"/>
              <a:t>{     </a:t>
            </a:r>
            <a:r>
              <a:rPr lang="en-US" altLang="zh-CN" sz="1400" dirty="0" err="1"/>
              <a:t>int</a:t>
            </a:r>
            <a:r>
              <a:rPr lang="en-US" altLang="zh-CN" sz="1400" dirty="0"/>
              <a:t>  data1 , data2 ;</a:t>
            </a:r>
          </a:p>
          <a:p>
            <a:pPr algn="l">
              <a:lnSpc>
                <a:spcPct val="115000"/>
              </a:lnSpc>
              <a:buClr>
                <a:schemeClr val="accent2"/>
              </a:buClr>
              <a:buFont typeface="Wingdings" pitchFamily="2" charset="2"/>
              <a:buNone/>
            </a:pPr>
            <a:r>
              <a:rPr lang="en-US" altLang="zh-CN" sz="1400" dirty="0"/>
              <a:t>   public :</a:t>
            </a:r>
          </a:p>
          <a:p>
            <a:pPr algn="l">
              <a:lnSpc>
                <a:spcPct val="115000"/>
              </a:lnSpc>
              <a:buClr>
                <a:schemeClr val="accent2"/>
              </a:buClr>
              <a:buFont typeface="Wingdings" pitchFamily="2" charset="2"/>
              <a:buNone/>
            </a:pPr>
            <a:r>
              <a:rPr lang="en-US" altLang="zh-CN" sz="1400" dirty="0"/>
              <a:t>       </a:t>
            </a:r>
            <a:r>
              <a:rPr lang="en-US" altLang="zh-CN" sz="1400" dirty="0" err="1"/>
              <a:t>parent_class</a:t>
            </a:r>
            <a:r>
              <a:rPr lang="en-US" altLang="zh-CN" sz="1400" dirty="0"/>
              <a:t> ( </a:t>
            </a:r>
            <a:r>
              <a:rPr lang="en-US" altLang="zh-CN" sz="1400" dirty="0" err="1"/>
              <a:t>int</a:t>
            </a:r>
            <a:r>
              <a:rPr lang="en-US" altLang="zh-CN" sz="1400" dirty="0"/>
              <a:t>  p1 , </a:t>
            </a:r>
            <a:r>
              <a:rPr lang="en-US" altLang="zh-CN" sz="1400" dirty="0" err="1"/>
              <a:t>int</a:t>
            </a:r>
            <a:r>
              <a:rPr lang="en-US" altLang="zh-CN" sz="1400" dirty="0"/>
              <a:t>  p2 ) { data1 = p1; data2 = p2; }</a:t>
            </a:r>
          </a:p>
          <a:p>
            <a:pPr algn="l">
              <a:lnSpc>
                <a:spcPct val="115000"/>
              </a:lnSpc>
              <a:buClr>
                <a:schemeClr val="accent2"/>
              </a:buClr>
              <a:buFont typeface="Wingdings" pitchFamily="2" charset="2"/>
              <a:buNone/>
            </a:pPr>
            <a:r>
              <a:rPr lang="en-US" altLang="zh-CN" sz="1400" dirty="0"/>
              <a:t>       </a:t>
            </a:r>
            <a:r>
              <a:rPr lang="en-US" altLang="zh-CN" sz="1400" dirty="0" err="1"/>
              <a:t>int</a:t>
            </a:r>
            <a:r>
              <a:rPr lang="en-US" altLang="zh-CN" sz="1400" dirty="0"/>
              <a:t>  inc1 () { return  ++ data1; }</a:t>
            </a:r>
          </a:p>
          <a:p>
            <a:pPr algn="l">
              <a:lnSpc>
                <a:spcPct val="115000"/>
              </a:lnSpc>
              <a:buClr>
                <a:schemeClr val="accent2"/>
              </a:buClr>
              <a:buFont typeface="Wingdings" pitchFamily="2" charset="2"/>
              <a:buNone/>
            </a:pPr>
            <a:r>
              <a:rPr lang="en-US" altLang="zh-CN" sz="1400" dirty="0"/>
              <a:t>       </a:t>
            </a:r>
            <a:r>
              <a:rPr lang="en-US" altLang="zh-CN" sz="1400" dirty="0" err="1"/>
              <a:t>int</a:t>
            </a:r>
            <a:r>
              <a:rPr lang="en-US" altLang="zh-CN" sz="1400" dirty="0"/>
              <a:t>  inc2 () { return  ++ data2 ; }</a:t>
            </a:r>
          </a:p>
          <a:p>
            <a:pPr algn="l">
              <a:lnSpc>
                <a:spcPct val="115000"/>
              </a:lnSpc>
              <a:buClr>
                <a:schemeClr val="accent2"/>
              </a:buClr>
              <a:buFont typeface="Wingdings" pitchFamily="2" charset="2"/>
              <a:buNone/>
            </a:pPr>
            <a:r>
              <a:rPr lang="en-US" altLang="zh-CN" sz="1400" dirty="0"/>
              <a:t>       void  display  ()  {</a:t>
            </a:r>
            <a:r>
              <a:rPr lang="en-US" altLang="zh-CN" sz="1400" dirty="0" err="1"/>
              <a:t>cout</a:t>
            </a:r>
            <a:r>
              <a:rPr lang="en-US" altLang="zh-CN" sz="1400" dirty="0"/>
              <a:t> &lt;&lt; "data1=" &lt;&lt; data1 &lt;&lt; " , data2=" &lt;&lt; data2 &lt;&lt; </a:t>
            </a:r>
            <a:r>
              <a:rPr lang="en-US" altLang="zh-CN" sz="1400" dirty="0" err="1"/>
              <a:t>endl</a:t>
            </a:r>
            <a:r>
              <a:rPr lang="en-US" altLang="zh-CN" sz="1400" dirty="0"/>
              <a:t> ; }</a:t>
            </a:r>
          </a:p>
          <a:p>
            <a:pPr algn="l">
              <a:lnSpc>
                <a:spcPct val="115000"/>
              </a:lnSpc>
              <a:buClr>
                <a:schemeClr val="accent2"/>
              </a:buClr>
              <a:buFont typeface="Wingdings" pitchFamily="2" charset="2"/>
              <a:buNone/>
            </a:pPr>
            <a:r>
              <a:rPr lang="en-US" altLang="zh-CN" sz="1400" dirty="0"/>
              <a:t>};</a:t>
            </a:r>
          </a:p>
          <a:p>
            <a:pPr algn="l">
              <a:lnSpc>
                <a:spcPct val="115000"/>
              </a:lnSpc>
              <a:buClr>
                <a:schemeClr val="accent2"/>
              </a:buClr>
              <a:buFont typeface="Wingdings" pitchFamily="2" charset="2"/>
              <a:buNone/>
            </a:pPr>
            <a:r>
              <a:rPr lang="en-US" altLang="zh-CN" sz="1400" dirty="0"/>
              <a:t>class  </a:t>
            </a:r>
            <a:r>
              <a:rPr lang="en-US" altLang="zh-CN" sz="1400" dirty="0" err="1"/>
              <a:t>derived_class</a:t>
            </a:r>
            <a:r>
              <a:rPr lang="en-US" altLang="zh-CN" sz="1400" dirty="0"/>
              <a:t> : private  </a:t>
            </a:r>
            <a:r>
              <a:rPr lang="en-US" altLang="zh-CN" sz="1400" dirty="0" err="1"/>
              <a:t>parent_class</a:t>
            </a:r>
            <a:endParaRPr lang="en-US" altLang="zh-CN" sz="1400" dirty="0"/>
          </a:p>
          <a:p>
            <a:pPr algn="l">
              <a:lnSpc>
                <a:spcPct val="115000"/>
              </a:lnSpc>
              <a:buClr>
                <a:schemeClr val="accent2"/>
              </a:buClr>
              <a:buFont typeface="Wingdings" pitchFamily="2" charset="2"/>
              <a:buNone/>
            </a:pPr>
            <a:r>
              <a:rPr lang="en-US" altLang="zh-CN" sz="1400" dirty="0"/>
              <a:t>{     </a:t>
            </a:r>
            <a:r>
              <a:rPr lang="en-US" altLang="zh-CN" sz="1400" dirty="0" err="1"/>
              <a:t>int</a:t>
            </a:r>
            <a:r>
              <a:rPr lang="en-US" altLang="zh-CN" sz="1400" dirty="0"/>
              <a:t>  data3 ;</a:t>
            </a:r>
          </a:p>
          <a:p>
            <a:pPr algn="l">
              <a:lnSpc>
                <a:spcPct val="115000"/>
              </a:lnSpc>
              <a:buClr>
                <a:schemeClr val="accent2"/>
              </a:buClr>
              <a:buFont typeface="Wingdings" pitchFamily="2" charset="2"/>
              <a:buNone/>
            </a:pPr>
            <a:r>
              <a:rPr lang="en-US" altLang="zh-CN" sz="1400" dirty="0"/>
              <a:t>       </a:t>
            </a:r>
            <a:r>
              <a:rPr lang="en-US" altLang="zh-CN" sz="1400" dirty="0" err="1"/>
              <a:t>parent_class</a:t>
            </a:r>
            <a:r>
              <a:rPr lang="en-US" altLang="zh-CN" sz="1400" dirty="0"/>
              <a:t>  data4 ;</a:t>
            </a:r>
          </a:p>
          <a:p>
            <a:pPr algn="l">
              <a:lnSpc>
                <a:spcPct val="115000"/>
              </a:lnSpc>
              <a:buClr>
                <a:schemeClr val="accent2"/>
              </a:buClr>
              <a:buFont typeface="Wingdings" pitchFamily="2" charset="2"/>
              <a:buNone/>
            </a:pPr>
            <a:r>
              <a:rPr lang="en-US" altLang="zh-CN" sz="1400" dirty="0"/>
              <a:t>   public:</a:t>
            </a:r>
          </a:p>
          <a:p>
            <a:pPr algn="l">
              <a:lnSpc>
                <a:spcPct val="115000"/>
              </a:lnSpc>
              <a:buClr>
                <a:schemeClr val="accent2"/>
              </a:buClr>
              <a:buFont typeface="Wingdings" pitchFamily="2" charset="2"/>
              <a:buNone/>
            </a:pPr>
            <a:r>
              <a:rPr lang="en-US" altLang="zh-CN" sz="1400" dirty="0"/>
              <a:t>       </a:t>
            </a:r>
            <a:r>
              <a:rPr lang="en-US" altLang="zh-CN" sz="1400" dirty="0" err="1"/>
              <a:t>derived_class</a:t>
            </a:r>
            <a:r>
              <a:rPr lang="en-US" altLang="zh-CN" sz="1400" dirty="0"/>
              <a:t> ( </a:t>
            </a:r>
            <a:r>
              <a:rPr lang="en-US" altLang="zh-CN" sz="1400" dirty="0" err="1"/>
              <a:t>int</a:t>
            </a:r>
            <a:r>
              <a:rPr lang="en-US" altLang="zh-CN" sz="1400" dirty="0"/>
              <a:t>  p1 , </a:t>
            </a:r>
            <a:r>
              <a:rPr lang="en-US" altLang="zh-CN" sz="1400" dirty="0" err="1"/>
              <a:t>int</a:t>
            </a:r>
            <a:r>
              <a:rPr lang="en-US" altLang="zh-CN" sz="1400" dirty="0"/>
              <a:t>  p2 , </a:t>
            </a:r>
            <a:r>
              <a:rPr lang="en-US" altLang="zh-CN" sz="1400" dirty="0" err="1"/>
              <a:t>int</a:t>
            </a:r>
            <a:r>
              <a:rPr lang="en-US" altLang="zh-CN" sz="1400" dirty="0"/>
              <a:t>  p3 , </a:t>
            </a:r>
            <a:r>
              <a:rPr lang="en-US" altLang="zh-CN" sz="1400" dirty="0" err="1"/>
              <a:t>int</a:t>
            </a:r>
            <a:r>
              <a:rPr lang="en-US" altLang="zh-CN" sz="1400" dirty="0"/>
              <a:t>  p4 , </a:t>
            </a:r>
            <a:r>
              <a:rPr lang="en-US" altLang="zh-CN" sz="1400" dirty="0" err="1"/>
              <a:t>int</a:t>
            </a:r>
            <a:r>
              <a:rPr lang="en-US" altLang="zh-CN" sz="1400" dirty="0"/>
              <a:t>  p5 ): </a:t>
            </a:r>
            <a:r>
              <a:rPr lang="en-US" altLang="zh-CN" sz="1400" dirty="0" err="1"/>
              <a:t>parent_class</a:t>
            </a:r>
            <a:r>
              <a:rPr lang="en-US" altLang="zh-CN" sz="1400" dirty="0"/>
              <a:t> ( p1 , p2 ) , data4 ( p3 , p4 )</a:t>
            </a:r>
          </a:p>
          <a:p>
            <a:pPr algn="l">
              <a:lnSpc>
                <a:spcPct val="115000"/>
              </a:lnSpc>
              <a:buClr>
                <a:schemeClr val="accent2"/>
              </a:buClr>
              <a:buFont typeface="Wingdings" pitchFamily="2" charset="2"/>
              <a:buNone/>
            </a:pPr>
            <a:r>
              <a:rPr lang="en-US" altLang="zh-CN" sz="1400" dirty="0"/>
              <a:t>           { data3 = p5 ; }</a:t>
            </a:r>
          </a:p>
          <a:p>
            <a:pPr algn="l">
              <a:lnSpc>
                <a:spcPct val="115000"/>
              </a:lnSpc>
              <a:buClr>
                <a:schemeClr val="accent2"/>
              </a:buClr>
              <a:buFont typeface="Wingdings" pitchFamily="2" charset="2"/>
              <a:buNone/>
            </a:pPr>
            <a:r>
              <a:rPr lang="en-US" altLang="zh-CN" sz="1400" dirty="0"/>
              <a:t>       </a:t>
            </a:r>
            <a:r>
              <a:rPr lang="en-US" altLang="zh-CN" sz="1400" dirty="0" err="1"/>
              <a:t>int</a:t>
            </a:r>
            <a:r>
              <a:rPr lang="en-US" altLang="zh-CN" sz="1400" dirty="0"/>
              <a:t>  inc1 ( ) { return  </a:t>
            </a:r>
            <a:r>
              <a:rPr lang="en-US" altLang="zh-CN" sz="1400" dirty="0" err="1"/>
              <a:t>parent_class</a:t>
            </a:r>
            <a:r>
              <a:rPr lang="en-US" altLang="zh-CN" sz="1400" dirty="0"/>
              <a:t> :: inc1 ( ) ; }</a:t>
            </a:r>
          </a:p>
          <a:p>
            <a:pPr algn="l">
              <a:lnSpc>
                <a:spcPct val="115000"/>
              </a:lnSpc>
              <a:buClr>
                <a:schemeClr val="accent2"/>
              </a:buClr>
              <a:buFont typeface="Wingdings" pitchFamily="2" charset="2"/>
              <a:buNone/>
            </a:pPr>
            <a:r>
              <a:rPr lang="en-US" altLang="zh-CN" sz="1400" dirty="0"/>
              <a:t>       </a:t>
            </a:r>
            <a:r>
              <a:rPr lang="en-US" altLang="zh-CN" sz="1400" dirty="0" err="1"/>
              <a:t>int</a:t>
            </a:r>
            <a:r>
              <a:rPr lang="en-US" altLang="zh-CN" sz="1400" dirty="0"/>
              <a:t>  inc3 ( ) { return  ++ data3 ; }</a:t>
            </a:r>
          </a:p>
          <a:p>
            <a:pPr algn="l">
              <a:lnSpc>
                <a:spcPct val="115000"/>
              </a:lnSpc>
              <a:buClr>
                <a:schemeClr val="accent2"/>
              </a:buClr>
              <a:buFont typeface="Wingdings" pitchFamily="2" charset="2"/>
              <a:buNone/>
            </a:pPr>
            <a:r>
              <a:rPr lang="en-US" altLang="zh-CN" sz="1400" dirty="0"/>
              <a:t>       void  display ( )</a:t>
            </a:r>
          </a:p>
          <a:p>
            <a:pPr algn="l">
              <a:lnSpc>
                <a:spcPct val="115000"/>
              </a:lnSpc>
              <a:buClr>
                <a:schemeClr val="accent2"/>
              </a:buClr>
              <a:buFont typeface="Wingdings" pitchFamily="2" charset="2"/>
              <a:buNone/>
            </a:pPr>
            <a:r>
              <a:rPr lang="en-US" altLang="zh-CN" sz="1400" dirty="0"/>
              <a:t>          { </a:t>
            </a:r>
            <a:r>
              <a:rPr lang="en-US" altLang="zh-CN" sz="1400" dirty="0" err="1"/>
              <a:t>parent_class</a:t>
            </a:r>
            <a:r>
              <a:rPr lang="en-US" altLang="zh-CN" sz="1400" dirty="0"/>
              <a:t> :: display ( ) ;   data4.display ( ) ;</a:t>
            </a:r>
          </a:p>
          <a:p>
            <a:pPr algn="l">
              <a:lnSpc>
                <a:spcPct val="115000"/>
              </a:lnSpc>
              <a:buClr>
                <a:schemeClr val="accent2"/>
              </a:buClr>
              <a:buFont typeface="Wingdings" pitchFamily="2" charset="2"/>
              <a:buNone/>
            </a:pPr>
            <a:r>
              <a:rPr lang="en-US" altLang="zh-CN" sz="1400" dirty="0"/>
              <a:t>             </a:t>
            </a:r>
            <a:r>
              <a:rPr lang="en-US" altLang="zh-CN" sz="1400" dirty="0" err="1"/>
              <a:t>cout</a:t>
            </a:r>
            <a:r>
              <a:rPr lang="en-US" altLang="zh-CN" sz="1400" dirty="0"/>
              <a:t> &lt;&lt; "data3=" &lt;&lt; data3 &lt;&lt; </a:t>
            </a:r>
            <a:r>
              <a:rPr lang="en-US" altLang="zh-CN" sz="1400" dirty="0" err="1"/>
              <a:t>endl</a:t>
            </a:r>
            <a:r>
              <a:rPr lang="en-US" altLang="zh-CN" sz="1400" dirty="0"/>
              <a:t> ;</a:t>
            </a:r>
          </a:p>
          <a:p>
            <a:pPr algn="l">
              <a:lnSpc>
                <a:spcPct val="115000"/>
              </a:lnSpc>
              <a:buClr>
                <a:schemeClr val="accent2"/>
              </a:buClr>
              <a:buFont typeface="Wingdings" pitchFamily="2" charset="2"/>
              <a:buNone/>
            </a:pPr>
            <a:r>
              <a:rPr lang="en-US" altLang="zh-CN" sz="1400" dirty="0"/>
              <a:t>          }</a:t>
            </a:r>
          </a:p>
          <a:p>
            <a:pPr algn="l">
              <a:lnSpc>
                <a:spcPct val="115000"/>
              </a:lnSpc>
              <a:buClr>
                <a:schemeClr val="accent2"/>
              </a:buClr>
              <a:buFont typeface="Wingdings" pitchFamily="2" charset="2"/>
              <a:buNone/>
            </a:pPr>
            <a:r>
              <a:rPr lang="en-US" altLang="zh-CN" sz="1400" dirty="0"/>
              <a:t>} ;</a:t>
            </a:r>
          </a:p>
          <a:p>
            <a:pPr algn="l">
              <a:lnSpc>
                <a:spcPct val="115000"/>
              </a:lnSpc>
              <a:buClr>
                <a:schemeClr val="accent2"/>
              </a:buClr>
              <a:buFont typeface="Wingdings" pitchFamily="2" charset="2"/>
              <a:buNone/>
            </a:pPr>
            <a:r>
              <a:rPr lang="en-US" altLang="zh-CN" sz="1400" dirty="0" err="1"/>
              <a:t>int</a:t>
            </a:r>
            <a:r>
              <a:rPr lang="en-US" altLang="zh-CN" sz="1400" dirty="0"/>
              <a:t> main ( )</a:t>
            </a:r>
          </a:p>
          <a:p>
            <a:pPr algn="l">
              <a:lnSpc>
                <a:spcPct val="115000"/>
              </a:lnSpc>
              <a:buClr>
                <a:schemeClr val="accent2"/>
              </a:buClr>
              <a:buFont typeface="Wingdings" pitchFamily="2" charset="2"/>
              <a:buNone/>
            </a:pPr>
            <a:r>
              <a:rPr lang="en-US" altLang="zh-CN" sz="1400" dirty="0"/>
              <a:t>{ </a:t>
            </a:r>
            <a:r>
              <a:rPr lang="en-US" altLang="zh-CN" sz="1400" dirty="0" err="1"/>
              <a:t>derived_class</a:t>
            </a:r>
            <a:r>
              <a:rPr lang="en-US" altLang="zh-CN" sz="1400" dirty="0"/>
              <a:t>  d1 ( 17 , 18 , 1 , 2 , -5 ) ;   d1 . inc1 ( ) ;     d1 . display ( ) ;  }</a:t>
            </a:r>
          </a:p>
        </p:txBody>
      </p:sp>
      <p:sp>
        <p:nvSpPr>
          <p:cNvPr id="599048" name="Rectangle 8"/>
          <p:cNvSpPr>
            <a:spLocks noGrp="1" noChangeArrowheads="1"/>
          </p:cNvSpPr>
          <p:nvPr>
            <p:ph type="title" idx="4294967295"/>
          </p:nvPr>
        </p:nvSpPr>
        <p:spPr>
          <a:xfrm flipV="1">
            <a:off x="8323263" y="188913"/>
            <a:ext cx="569912" cy="115887"/>
          </a:xfrm>
          <a:prstGeom prst="rect">
            <a:avLst/>
          </a:prstGeom>
        </p:spPr>
        <p:txBody>
          <a:bodyPr/>
          <a:lstStyle/>
          <a:p>
            <a:r>
              <a:rPr lang="en-US" altLang="zh-CN" sz="100" dirty="0">
                <a:solidFill>
                  <a:schemeClr val="bg1"/>
                </a:solidFill>
                <a:latin typeface="宋体" pitchFamily="2" charset="-122"/>
              </a:rPr>
              <a:t>8.3  </a:t>
            </a:r>
            <a:r>
              <a:rPr lang="zh-CN" altLang="en-US" sz="100" dirty="0">
                <a:solidFill>
                  <a:schemeClr val="bg1"/>
                </a:solidFill>
                <a:latin typeface="宋体" pitchFamily="2" charset="-122"/>
              </a:rPr>
              <a:t>基类的初始化</a:t>
            </a:r>
          </a:p>
        </p:txBody>
      </p:sp>
      <p:sp>
        <p:nvSpPr>
          <p:cNvPr id="599050" name="Rectangle 10"/>
          <p:cNvSpPr>
            <a:spLocks noChangeArrowheads="1"/>
          </p:cNvSpPr>
          <p:nvPr/>
        </p:nvSpPr>
        <p:spPr bwMode="auto">
          <a:xfrm>
            <a:off x="4482785" y="398463"/>
            <a:ext cx="4267515" cy="400110"/>
          </a:xfrm>
          <a:prstGeom prst="rect">
            <a:avLst/>
          </a:prstGeom>
          <a:noFill/>
          <a:ln w="9525">
            <a:noFill/>
            <a:miter lim="800000"/>
            <a:headEnd/>
            <a:tailEnd/>
          </a:ln>
          <a:effectLst/>
        </p:spPr>
        <p:txBody>
          <a:bodyPr wrap="none">
            <a:spAutoFit/>
          </a:bodyPr>
          <a:lstStyle/>
          <a:p>
            <a:pPr algn="r"/>
            <a:r>
              <a:rPr lang="zh-CN" altLang="en-US" sz="2000" b="1" i="1" dirty="0">
                <a:solidFill>
                  <a:schemeClr val="folHlink"/>
                </a:solidFill>
              </a:rPr>
              <a:t>例</a:t>
            </a:r>
            <a:r>
              <a:rPr lang="en-US" altLang="zh-CN" sz="2000" b="1" i="1" dirty="0">
                <a:solidFill>
                  <a:schemeClr val="folHlink"/>
                </a:solidFill>
              </a:rPr>
              <a:t>8-7  </a:t>
            </a:r>
            <a:r>
              <a:rPr lang="zh-CN" altLang="en-US" sz="2000" b="1" i="1" dirty="0">
                <a:solidFill>
                  <a:schemeClr val="folHlink"/>
                </a:solidFill>
              </a:rPr>
              <a:t>带参数构造函数调用顺序测试</a:t>
            </a:r>
          </a:p>
        </p:txBody>
      </p:sp>
      <p:sp>
        <p:nvSpPr>
          <p:cNvPr id="599071" name="Rectangle 31"/>
          <p:cNvSpPr>
            <a:spLocks noChangeArrowheads="1"/>
          </p:cNvSpPr>
          <p:nvPr/>
        </p:nvSpPr>
        <p:spPr bwMode="auto">
          <a:xfrm>
            <a:off x="685800" y="4724400"/>
            <a:ext cx="4572000" cy="1604963"/>
          </a:xfrm>
          <a:prstGeom prst="rect">
            <a:avLst/>
          </a:prstGeom>
          <a:solidFill>
            <a:srgbClr val="FFCCFF"/>
          </a:solidFill>
          <a:ln w="9525">
            <a:noFill/>
            <a:miter lim="800000"/>
            <a:headEnd/>
            <a:tailEnd/>
          </a:ln>
          <a:effectLst>
            <a:prstShdw prst="shdw17" dist="71842" dir="2700000">
              <a:srgbClr val="FFCCFF">
                <a:gamma/>
                <a:shade val="60000"/>
                <a:invGamma/>
              </a:srgbClr>
            </a:prstShdw>
          </a:effectLst>
        </p:spPr>
        <p:txBody>
          <a:bodyPr>
            <a:spAutoFit/>
          </a:bodyPr>
          <a:lstStyle/>
          <a:p>
            <a:pPr algn="l">
              <a:lnSpc>
                <a:spcPct val="70000"/>
              </a:lnSpc>
              <a:spcBef>
                <a:spcPct val="50000"/>
              </a:spcBef>
              <a:buClr>
                <a:schemeClr val="accent2"/>
              </a:buClr>
              <a:buFont typeface="Wingdings" pitchFamily="2" charset="2"/>
              <a:buNone/>
            </a:pPr>
            <a:r>
              <a:rPr lang="en-US" altLang="zh-CN" sz="1800" dirty="0" err="1"/>
              <a:t>int</a:t>
            </a:r>
            <a:r>
              <a:rPr lang="en-US" altLang="zh-CN" sz="1800" dirty="0"/>
              <a:t> main ( )</a:t>
            </a:r>
          </a:p>
          <a:p>
            <a:pPr algn="l">
              <a:lnSpc>
                <a:spcPct val="70000"/>
              </a:lnSpc>
              <a:spcBef>
                <a:spcPct val="50000"/>
              </a:spcBef>
              <a:buClr>
                <a:schemeClr val="accent2"/>
              </a:buClr>
              <a:buFont typeface="Wingdings" pitchFamily="2" charset="2"/>
              <a:buNone/>
            </a:pPr>
            <a:r>
              <a:rPr lang="en-US" altLang="zh-CN" sz="1800" dirty="0"/>
              <a:t>{ </a:t>
            </a:r>
            <a:r>
              <a:rPr lang="en-US" altLang="zh-CN" sz="1800" dirty="0" err="1"/>
              <a:t>derived_class</a:t>
            </a:r>
            <a:r>
              <a:rPr lang="en-US" altLang="zh-CN" sz="1800" dirty="0"/>
              <a:t>  d1 ( </a:t>
            </a:r>
            <a:r>
              <a:rPr lang="en-US" altLang="zh-CN" sz="1800" b="1" dirty="0"/>
              <a:t>17</a:t>
            </a:r>
            <a:r>
              <a:rPr lang="en-US" altLang="zh-CN" sz="1800" dirty="0"/>
              <a:t> , 18 , 1 , 2 , -5 ) ;   </a:t>
            </a:r>
          </a:p>
          <a:p>
            <a:pPr algn="l">
              <a:lnSpc>
                <a:spcPct val="70000"/>
              </a:lnSpc>
              <a:spcBef>
                <a:spcPct val="50000"/>
              </a:spcBef>
              <a:buClr>
                <a:schemeClr val="accent2"/>
              </a:buClr>
              <a:buFont typeface="Wingdings" pitchFamily="2" charset="2"/>
              <a:buNone/>
            </a:pPr>
            <a:r>
              <a:rPr lang="en-US" altLang="zh-CN" sz="1800" dirty="0"/>
              <a:t>   </a:t>
            </a:r>
            <a:r>
              <a:rPr lang="en-US" altLang="zh-CN" sz="1800" b="1" dirty="0"/>
              <a:t>d1 . inc1 ( ) ;</a:t>
            </a:r>
          </a:p>
          <a:p>
            <a:pPr algn="l">
              <a:lnSpc>
                <a:spcPct val="70000"/>
              </a:lnSpc>
              <a:spcBef>
                <a:spcPct val="50000"/>
              </a:spcBef>
              <a:buClr>
                <a:schemeClr val="accent2"/>
              </a:buClr>
              <a:buFont typeface="Wingdings" pitchFamily="2" charset="2"/>
              <a:buNone/>
            </a:pPr>
            <a:r>
              <a:rPr lang="en-US" altLang="zh-CN" sz="1800" dirty="0"/>
              <a:t>   d1 . display ( ) ;</a:t>
            </a:r>
          </a:p>
          <a:p>
            <a:pPr algn="l">
              <a:lnSpc>
                <a:spcPct val="70000"/>
              </a:lnSpc>
              <a:spcBef>
                <a:spcPct val="50000"/>
              </a:spcBef>
              <a:buClr>
                <a:schemeClr val="accent2"/>
              </a:buClr>
              <a:buFont typeface="Wingdings" pitchFamily="2" charset="2"/>
              <a:buNone/>
            </a:pPr>
            <a:r>
              <a:rPr lang="en-US" altLang="zh-CN" sz="1800" dirty="0"/>
              <a:t>}</a:t>
            </a:r>
          </a:p>
        </p:txBody>
      </p:sp>
      <p:sp>
        <p:nvSpPr>
          <p:cNvPr id="599045" name="Oval 5"/>
          <p:cNvSpPr>
            <a:spLocks noChangeArrowheads="1"/>
          </p:cNvSpPr>
          <p:nvPr/>
        </p:nvSpPr>
        <p:spPr bwMode="auto">
          <a:xfrm>
            <a:off x="2667000" y="4953000"/>
            <a:ext cx="304800" cy="381000"/>
          </a:xfrm>
          <a:prstGeom prst="ellipse">
            <a:avLst/>
          </a:prstGeom>
          <a:noFill/>
          <a:ln w="19050">
            <a:solidFill>
              <a:srgbClr val="FF3300"/>
            </a:solidFill>
            <a:round/>
            <a:headEnd/>
            <a:tailEnd/>
          </a:ln>
          <a:effectLst/>
        </p:spPr>
        <p:txBody>
          <a:bodyPr wrap="none" anchor="ctr"/>
          <a:lstStyle/>
          <a:p>
            <a:endParaRPr lang="zh-CN" altLang="en-US"/>
          </a:p>
        </p:txBody>
      </p:sp>
      <p:grpSp>
        <p:nvGrpSpPr>
          <p:cNvPr id="599072" name="Group 32"/>
          <p:cNvGrpSpPr>
            <a:grpSpLocks/>
          </p:cNvGrpSpPr>
          <p:nvPr/>
        </p:nvGrpSpPr>
        <p:grpSpPr bwMode="auto">
          <a:xfrm>
            <a:off x="3235325" y="5334000"/>
            <a:ext cx="5832475" cy="1447800"/>
            <a:chOff x="2038" y="3408"/>
            <a:chExt cx="3674" cy="912"/>
          </a:xfrm>
        </p:grpSpPr>
        <p:sp>
          <p:nvSpPr>
            <p:cNvPr id="599073" name="Rectangle 33"/>
            <p:cNvSpPr>
              <a:spLocks noChangeArrowheads="1"/>
            </p:cNvSpPr>
            <p:nvPr/>
          </p:nvSpPr>
          <p:spPr bwMode="auto">
            <a:xfrm>
              <a:off x="2064" y="3408"/>
              <a:ext cx="3648" cy="912"/>
            </a:xfrm>
            <a:prstGeom prst="rect">
              <a:avLst/>
            </a:prstGeom>
            <a:solidFill>
              <a:srgbClr val="CCFF99"/>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rgbClr val="CCFF99"/>
              </a:extrusionClr>
            </a:sp3d>
          </p:spPr>
          <p:txBody>
            <a:bodyPr wrap="none" anchor="ctr">
              <a:flatTx/>
            </a:bodyPr>
            <a:lstStyle/>
            <a:p>
              <a:endParaRPr lang="zh-CN" altLang="en-US"/>
            </a:p>
          </p:txBody>
        </p:sp>
        <p:sp>
          <p:nvSpPr>
            <p:cNvPr id="599074" name="Rectangle 34"/>
            <p:cNvSpPr>
              <a:spLocks noChangeArrowheads="1"/>
            </p:cNvSpPr>
            <p:nvPr/>
          </p:nvSpPr>
          <p:spPr bwMode="auto">
            <a:xfrm>
              <a:off x="3080" y="3548"/>
              <a:ext cx="1056" cy="192"/>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r>
                <a:rPr lang="en-US" altLang="zh-CN" sz="1800" b="1"/>
                <a:t>data1	data2</a:t>
              </a:r>
            </a:p>
          </p:txBody>
        </p:sp>
        <p:sp>
          <p:nvSpPr>
            <p:cNvPr id="599075" name="Rectangle 35"/>
            <p:cNvSpPr>
              <a:spLocks noChangeArrowheads="1"/>
            </p:cNvSpPr>
            <p:nvPr/>
          </p:nvSpPr>
          <p:spPr bwMode="auto">
            <a:xfrm>
              <a:off x="4608" y="3836"/>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lnSpc>
                  <a:spcPct val="110000"/>
                </a:lnSpc>
              </a:pPr>
              <a:r>
                <a:rPr lang="en-US" altLang="zh-CN" sz="1800" b="1"/>
                <a:t>         data4	</a:t>
              </a:r>
            </a:p>
            <a:p>
              <a:pPr algn="l">
                <a:lnSpc>
                  <a:spcPct val="110000"/>
                </a:lnSpc>
              </a:pPr>
              <a:r>
                <a:rPr lang="en-US" altLang="zh-CN" sz="1800" b="1" i="1"/>
                <a:t>data1	data2</a:t>
              </a:r>
              <a:r>
                <a:rPr lang="en-US" altLang="zh-CN" sz="1800" b="1"/>
                <a:t>		</a:t>
              </a:r>
            </a:p>
          </p:txBody>
        </p:sp>
        <p:sp>
          <p:nvSpPr>
            <p:cNvPr id="599076" name="Line 36"/>
            <p:cNvSpPr>
              <a:spLocks noChangeShapeType="1"/>
            </p:cNvSpPr>
            <p:nvPr/>
          </p:nvSpPr>
          <p:spPr bwMode="auto">
            <a:xfrm>
              <a:off x="4608" y="4028"/>
              <a:ext cx="1056" cy="0"/>
            </a:xfrm>
            <a:prstGeom prst="line">
              <a:avLst/>
            </a:prstGeom>
            <a:noFill/>
            <a:ln w="9525">
              <a:solidFill>
                <a:schemeClr val="tx1"/>
              </a:solidFill>
              <a:round/>
              <a:headEnd/>
              <a:tailEnd/>
            </a:ln>
            <a:effectLst/>
          </p:spPr>
          <p:txBody>
            <a:bodyPr/>
            <a:lstStyle/>
            <a:p>
              <a:endParaRPr lang="zh-CN" altLang="en-US"/>
            </a:p>
          </p:txBody>
        </p:sp>
        <p:sp>
          <p:nvSpPr>
            <p:cNvPr id="599077" name="Rectangle 37"/>
            <p:cNvSpPr>
              <a:spLocks noChangeArrowheads="1"/>
            </p:cNvSpPr>
            <p:nvPr/>
          </p:nvSpPr>
          <p:spPr bwMode="auto">
            <a:xfrm>
              <a:off x="4128" y="3836"/>
              <a:ext cx="480" cy="384"/>
            </a:xfrm>
            <a:prstGeom prst="rect">
              <a:avLst/>
            </a:prstGeom>
            <a:gradFill rotWithShape="0">
              <a:gsLst>
                <a:gs pos="0">
                  <a:srgbClr val="FF9900"/>
                </a:gs>
                <a:gs pos="50000">
                  <a:srgbClr val="FFFFFF"/>
                </a:gs>
                <a:gs pos="100000">
                  <a:srgbClr val="FF9900"/>
                </a:gs>
              </a:gsLst>
              <a:lin ang="5400000" scaled="1"/>
            </a:gradFill>
            <a:ln w="9525">
              <a:solidFill>
                <a:schemeClr val="tx1"/>
              </a:solidFill>
              <a:miter lim="800000"/>
              <a:headEnd/>
              <a:tailEnd/>
            </a:ln>
            <a:effectLst/>
          </p:spPr>
          <p:txBody>
            <a:bodyPr wrap="none" anchor="ctr"/>
            <a:lstStyle/>
            <a:p>
              <a:r>
                <a:rPr lang="en-US" altLang="zh-CN" sz="1800" b="1"/>
                <a:t>data3</a:t>
              </a:r>
            </a:p>
          </p:txBody>
        </p:sp>
        <p:sp>
          <p:nvSpPr>
            <p:cNvPr id="599078" name="Rectangle 38"/>
            <p:cNvSpPr>
              <a:spLocks noChangeArrowheads="1"/>
            </p:cNvSpPr>
            <p:nvPr/>
          </p:nvSpPr>
          <p:spPr bwMode="auto">
            <a:xfrm>
              <a:off x="2095" y="3502"/>
              <a:ext cx="905" cy="250"/>
            </a:xfrm>
            <a:prstGeom prst="rect">
              <a:avLst/>
            </a:prstGeom>
            <a:noFill/>
            <a:ln w="9525">
              <a:noFill/>
              <a:miter lim="800000"/>
              <a:headEnd/>
              <a:tailEnd/>
            </a:ln>
            <a:effectLst/>
          </p:spPr>
          <p:txBody>
            <a:bodyPr wrap="none">
              <a:spAutoFit/>
            </a:bodyPr>
            <a:lstStyle/>
            <a:p>
              <a:r>
                <a:rPr lang="en-US" altLang="zh-CN" sz="2000"/>
                <a:t>parent_class</a:t>
              </a:r>
            </a:p>
          </p:txBody>
        </p:sp>
        <p:sp>
          <p:nvSpPr>
            <p:cNvPr id="599079" name="Rectangle 39"/>
            <p:cNvSpPr>
              <a:spLocks noChangeArrowheads="1"/>
            </p:cNvSpPr>
            <p:nvPr/>
          </p:nvSpPr>
          <p:spPr bwMode="auto">
            <a:xfrm>
              <a:off x="2038" y="3888"/>
              <a:ext cx="985" cy="250"/>
            </a:xfrm>
            <a:prstGeom prst="rect">
              <a:avLst/>
            </a:prstGeom>
            <a:noFill/>
            <a:ln w="9525">
              <a:noFill/>
              <a:miter lim="800000"/>
              <a:headEnd/>
              <a:tailEnd/>
            </a:ln>
            <a:effectLst/>
          </p:spPr>
          <p:txBody>
            <a:bodyPr wrap="none">
              <a:spAutoFit/>
            </a:bodyPr>
            <a:lstStyle/>
            <a:p>
              <a:r>
                <a:rPr lang="en-US" altLang="zh-CN" sz="2000"/>
                <a:t>derived_class</a:t>
              </a:r>
            </a:p>
          </p:txBody>
        </p:sp>
        <p:sp>
          <p:nvSpPr>
            <p:cNvPr id="599080" name="Rectangle 40"/>
            <p:cNvSpPr>
              <a:spLocks noChangeArrowheads="1"/>
            </p:cNvSpPr>
            <p:nvPr/>
          </p:nvSpPr>
          <p:spPr bwMode="auto">
            <a:xfrm>
              <a:off x="3072" y="3840"/>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prstDash val="dash"/>
              <a:miter lim="800000"/>
              <a:headEnd/>
              <a:tailEnd/>
            </a:ln>
            <a:effectLst/>
          </p:spPr>
          <p:txBody>
            <a:bodyPr wrap="none" anchor="ctr"/>
            <a:lstStyle/>
            <a:p>
              <a:pPr algn="l"/>
              <a:r>
                <a:rPr lang="en-US" altLang="zh-CN" sz="1800" b="1"/>
                <a:t>data1	data2</a:t>
              </a:r>
            </a:p>
          </p:txBody>
        </p:sp>
      </p:grpSp>
      <p:sp>
        <p:nvSpPr>
          <p:cNvPr id="599082" name="Oval 42"/>
          <p:cNvSpPr>
            <a:spLocks noChangeArrowheads="1"/>
          </p:cNvSpPr>
          <p:nvPr/>
        </p:nvSpPr>
        <p:spPr bwMode="auto">
          <a:xfrm>
            <a:off x="827088" y="5300663"/>
            <a:ext cx="1524000" cy="381000"/>
          </a:xfrm>
          <a:prstGeom prst="ellipse">
            <a:avLst/>
          </a:prstGeom>
          <a:noFill/>
          <a:ln w="19050">
            <a:solidFill>
              <a:srgbClr val="FF3300"/>
            </a:solidFill>
            <a:round/>
            <a:headEnd/>
            <a:tailEnd/>
          </a:ln>
          <a:effectLst/>
        </p:spPr>
        <p:txBody>
          <a:bodyPr wrap="none" anchor="ctr"/>
          <a:lstStyle/>
          <a:p>
            <a:endParaRPr lang="zh-CN" altLang="en-US"/>
          </a:p>
        </p:txBody>
      </p:sp>
      <p:pic>
        <p:nvPicPr>
          <p:cNvPr id="599083" name="Picture 43"/>
          <p:cNvPicPr>
            <a:picLocks noChangeAspect="1" noChangeArrowheads="1"/>
          </p:cNvPicPr>
          <p:nvPr/>
        </p:nvPicPr>
        <p:blipFill>
          <a:blip r:embed="rId2"/>
          <a:srcRect/>
          <a:stretch>
            <a:fillRect/>
          </a:stretch>
        </p:blipFill>
        <p:spPr bwMode="auto">
          <a:xfrm>
            <a:off x="5148263" y="3386138"/>
            <a:ext cx="3738562" cy="1914525"/>
          </a:xfrm>
          <a:prstGeom prst="rect">
            <a:avLst/>
          </a:prstGeom>
          <a:noFill/>
        </p:spPr>
      </p:pic>
      <p:sp>
        <p:nvSpPr>
          <p:cNvPr id="599046" name="Oval 6"/>
          <p:cNvSpPr>
            <a:spLocks noChangeArrowheads="1"/>
          </p:cNvSpPr>
          <p:nvPr/>
        </p:nvSpPr>
        <p:spPr bwMode="auto">
          <a:xfrm>
            <a:off x="5003800" y="3644900"/>
            <a:ext cx="1524000" cy="381000"/>
          </a:xfrm>
          <a:prstGeom prst="ellipse">
            <a:avLst/>
          </a:prstGeom>
          <a:noFill/>
          <a:ln w="19050">
            <a:solidFill>
              <a:srgbClr val="FF3300"/>
            </a:solidFill>
            <a:round/>
            <a:headEnd/>
            <a:tailEnd/>
          </a:ln>
          <a:effectLst/>
        </p:spPr>
        <p:txBody>
          <a:bodyPr wrap="none" anchor="ctr"/>
          <a:lstStyle/>
          <a:p>
            <a:endParaRPr lang="zh-CN" altLang="en-US"/>
          </a:p>
        </p:txBody>
      </p:sp>
      <p:sp>
        <p:nvSpPr>
          <p:cNvPr id="599047" name="AutoShape 7"/>
          <p:cNvSpPr>
            <a:spLocks/>
          </p:cNvSpPr>
          <p:nvPr/>
        </p:nvSpPr>
        <p:spPr bwMode="auto">
          <a:xfrm>
            <a:off x="6832600" y="2349500"/>
            <a:ext cx="1447800" cy="609600"/>
          </a:xfrm>
          <a:prstGeom prst="borderCallout2">
            <a:avLst>
              <a:gd name="adj1" fmla="val 18750"/>
              <a:gd name="adj2" fmla="val -5264"/>
              <a:gd name="adj3" fmla="val 18750"/>
              <a:gd name="adj4" fmla="val -16995"/>
              <a:gd name="adj5" fmla="val 209634"/>
              <a:gd name="adj6" fmla="val -54056"/>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自增了</a:t>
            </a:r>
            <a:r>
              <a:rPr lang="en-US" altLang="zh-CN" sz="1800" b="1"/>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99083"/>
                                        </p:tgtEl>
                                        <p:attrNameLst>
                                          <p:attrName>style.visibility</p:attrName>
                                        </p:attrNameLst>
                                      </p:cBhvr>
                                      <p:to>
                                        <p:strVal val="visible"/>
                                      </p:to>
                                    </p:set>
                                    <p:animEffect transition="in" filter="checkerboard(across)">
                                      <p:cBhvr>
                                        <p:cTn id="7" dur="500"/>
                                        <p:tgtEl>
                                          <p:spTgt spid="59908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99045"/>
                                        </p:tgtEl>
                                        <p:attrNameLst>
                                          <p:attrName>style.visibility</p:attrName>
                                        </p:attrNameLst>
                                      </p:cBhvr>
                                      <p:to>
                                        <p:strVal val="visible"/>
                                      </p:to>
                                    </p:set>
                                    <p:animEffect transition="in" filter="box(out)">
                                      <p:cBhvr>
                                        <p:cTn id="12" dur="500"/>
                                        <p:tgtEl>
                                          <p:spTgt spid="59904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99082"/>
                                        </p:tgtEl>
                                        <p:attrNameLst>
                                          <p:attrName>style.visibility</p:attrName>
                                        </p:attrNameLst>
                                      </p:cBhvr>
                                      <p:to>
                                        <p:strVal val="visible"/>
                                      </p:to>
                                    </p:set>
                                    <p:animEffect transition="in" filter="box(out)">
                                      <p:cBhvr>
                                        <p:cTn id="17" dur="500"/>
                                        <p:tgtEl>
                                          <p:spTgt spid="59908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599046"/>
                                        </p:tgtEl>
                                        <p:attrNameLst>
                                          <p:attrName>style.visibility</p:attrName>
                                        </p:attrNameLst>
                                      </p:cBhvr>
                                      <p:to>
                                        <p:strVal val="visible"/>
                                      </p:to>
                                    </p:set>
                                    <p:animEffect transition="in" filter="box(out)">
                                      <p:cBhvr>
                                        <p:cTn id="22" dur="500"/>
                                        <p:tgtEl>
                                          <p:spTgt spid="59904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599047"/>
                                        </p:tgtEl>
                                        <p:attrNameLst>
                                          <p:attrName>style.visibility</p:attrName>
                                        </p:attrNameLst>
                                      </p:cBhvr>
                                      <p:to>
                                        <p:strVal val="visible"/>
                                      </p:to>
                                    </p:set>
                                    <p:animEffect transition="in" filter="barn(outHorizontal)">
                                      <p:cBhvr>
                                        <p:cTn id="27" dur="500"/>
                                        <p:tgtEl>
                                          <p:spTgt spid="5990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45" grpId="0" animBg="1"/>
      <p:bldP spid="599082" grpId="0" animBg="1"/>
      <p:bldP spid="599046" grpId="0" animBg="1"/>
      <p:bldP spid="599047" grpId="0" animBg="1"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rgbClr val="0000CC"/>
        </a:solidFill>
        <a:effectLst/>
      </p:bgPr>
    </p:bg>
    <p:spTree>
      <p:nvGrpSpPr>
        <p:cNvPr id="1" name=""/>
        <p:cNvGrpSpPr/>
        <p:nvPr/>
      </p:nvGrpSpPr>
      <p:grpSpPr>
        <a:xfrm>
          <a:off x="0" y="0"/>
          <a:ext cx="0" cy="0"/>
          <a:chOff x="0" y="0"/>
          <a:chExt cx="0" cy="0"/>
        </a:xfrm>
      </p:grpSpPr>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0066" name="Text Box 2"/>
          <p:cNvSpPr txBox="1">
            <a:spLocks noChangeArrowheads="1"/>
          </p:cNvSpPr>
          <p:nvPr/>
        </p:nvSpPr>
        <p:spPr bwMode="auto">
          <a:xfrm>
            <a:off x="685800" y="1371600"/>
            <a:ext cx="5181600" cy="641350"/>
          </a:xfrm>
          <a:prstGeom prst="rect">
            <a:avLst/>
          </a:prstGeom>
          <a:noFill/>
          <a:ln w="9525">
            <a:noFill/>
            <a:miter lim="800000"/>
            <a:headEnd/>
            <a:tailEnd/>
          </a:ln>
          <a:effectLst/>
        </p:spPr>
        <p:txBody>
          <a:bodyPr>
            <a:spAutoFit/>
          </a:bodyPr>
          <a:lstStyle/>
          <a:p>
            <a:pPr algn="l">
              <a:lnSpc>
                <a:spcPct val="180000"/>
              </a:lnSpc>
              <a:buClr>
                <a:schemeClr val="accent2"/>
              </a:buClr>
              <a:buFont typeface="Wingdings" pitchFamily="2" charset="2"/>
              <a:buNone/>
            </a:pPr>
            <a:r>
              <a:rPr lang="zh-CN" altLang="en-US" sz="2000" b="1" i="1" dirty="0">
                <a:solidFill>
                  <a:srgbClr val="006600"/>
                </a:solidFill>
              </a:rPr>
              <a:t>例</a:t>
            </a:r>
            <a:r>
              <a:rPr lang="en-US" altLang="zh-CN" sz="2000" b="1" i="1" dirty="0">
                <a:solidFill>
                  <a:srgbClr val="006600"/>
                </a:solidFill>
              </a:rPr>
              <a:t>8-8  </a:t>
            </a:r>
            <a:r>
              <a:rPr lang="zh-CN" altLang="en-US" sz="2000" b="1" i="1" dirty="0">
                <a:solidFill>
                  <a:srgbClr val="006600"/>
                </a:solidFill>
              </a:rPr>
              <a:t>考察一个点、圆、圆柱体的层次结构 </a:t>
            </a:r>
          </a:p>
        </p:txBody>
      </p:sp>
      <p:sp>
        <p:nvSpPr>
          <p:cNvPr id="600067" name="Rectangle 3"/>
          <p:cNvSpPr>
            <a:spLocks noGrp="1" noChangeArrowheads="1"/>
          </p:cNvSpPr>
          <p:nvPr>
            <p:ph type="ctrTitle" idx="4294967295"/>
          </p:nvPr>
        </p:nvSpPr>
        <p:spPr>
          <a:xfrm>
            <a:off x="533400" y="381000"/>
            <a:ext cx="5561013" cy="609600"/>
          </a:xfrm>
          <a:prstGeom prst="rect">
            <a:avLst/>
          </a:prstGeom>
        </p:spPr>
        <p:txBody>
          <a:bodyPr/>
          <a:lstStyle/>
          <a:p>
            <a:pPr algn="l"/>
            <a:r>
              <a:rPr lang="en-US" altLang="zh-CN" sz="2800" b="1" dirty="0">
                <a:solidFill>
                  <a:schemeClr val="accent2"/>
                </a:solidFill>
                <a:latin typeface="楷体_GB2312" pitchFamily="49" charset="-122"/>
                <a:ea typeface="楷体_GB2312" pitchFamily="49" charset="-122"/>
              </a:rPr>
              <a:t>8.4  </a:t>
            </a:r>
            <a:r>
              <a:rPr lang="zh-CN" altLang="en-US" sz="2800" b="1" dirty="0">
                <a:solidFill>
                  <a:schemeClr val="accent2"/>
                </a:solidFill>
                <a:latin typeface="楷体_GB2312" pitchFamily="49" charset="-122"/>
                <a:ea typeface="楷体_GB2312" pitchFamily="49" charset="-122"/>
              </a:rPr>
              <a:t>继承的应用实例</a:t>
            </a:r>
          </a:p>
        </p:txBody>
      </p:sp>
      <p:grpSp>
        <p:nvGrpSpPr>
          <p:cNvPr id="600068" name="Group 4"/>
          <p:cNvGrpSpPr>
            <a:grpSpLocks/>
          </p:cNvGrpSpPr>
          <p:nvPr/>
        </p:nvGrpSpPr>
        <p:grpSpPr bwMode="auto">
          <a:xfrm>
            <a:off x="4114800" y="2971800"/>
            <a:ext cx="2286000" cy="2209800"/>
            <a:chOff x="2208" y="1728"/>
            <a:chExt cx="1440" cy="1392"/>
          </a:xfrm>
        </p:grpSpPr>
        <p:sp>
          <p:nvSpPr>
            <p:cNvPr id="600069" name="Rectangle 5"/>
            <p:cNvSpPr>
              <a:spLocks noChangeArrowheads="1"/>
            </p:cNvSpPr>
            <p:nvPr/>
          </p:nvSpPr>
          <p:spPr bwMode="auto">
            <a:xfrm>
              <a:off x="2208" y="1728"/>
              <a:ext cx="1440" cy="240"/>
            </a:xfrm>
            <a:prstGeom prst="rect">
              <a:avLst/>
            </a:prstGeom>
            <a:gradFill rotWithShape="0">
              <a:gsLst>
                <a:gs pos="0">
                  <a:srgbClr val="FFFF99"/>
                </a:gs>
                <a:gs pos="50000">
                  <a:srgbClr val="FFFFFF"/>
                </a:gs>
                <a:gs pos="100000">
                  <a:srgbClr val="FFFF99"/>
                </a:gs>
              </a:gsLst>
              <a:lin ang="5400000" scaled="1"/>
            </a:gradFill>
            <a:ln w="9525">
              <a:miter lim="800000"/>
              <a:headEnd/>
              <a:tailEnd/>
            </a:ln>
            <a:effectLst/>
            <a:scene3d>
              <a:camera prst="legacyObliqueTopRight"/>
              <a:lightRig rig="legacyFlat3" dir="b"/>
            </a:scene3d>
            <a:sp3d extrusionH="201600" prstMaterial="legacyMatte">
              <a:bevelT w="13500" h="13500" prst="angle"/>
              <a:bevelB w="13500" h="13500" prst="angle"/>
              <a:extrusionClr>
                <a:srgbClr val="FFFF99"/>
              </a:extrusionClr>
            </a:sp3d>
          </p:spPr>
          <p:txBody>
            <a:bodyPr wrap="none" anchor="ctr">
              <a:flatTx/>
            </a:bodyPr>
            <a:lstStyle/>
            <a:p>
              <a:r>
                <a:rPr lang="en-US" altLang="zh-CN" sz="2000"/>
                <a:t>Point</a:t>
              </a:r>
            </a:p>
          </p:txBody>
        </p:sp>
        <p:sp>
          <p:nvSpPr>
            <p:cNvPr id="600070" name="Rectangle 6"/>
            <p:cNvSpPr>
              <a:spLocks noChangeArrowheads="1"/>
            </p:cNvSpPr>
            <p:nvPr/>
          </p:nvSpPr>
          <p:spPr bwMode="auto">
            <a:xfrm>
              <a:off x="2208" y="2304"/>
              <a:ext cx="1440" cy="240"/>
            </a:xfrm>
            <a:prstGeom prst="rect">
              <a:avLst/>
            </a:prstGeom>
            <a:gradFill rotWithShape="0">
              <a:gsLst>
                <a:gs pos="0">
                  <a:srgbClr val="FFCC00"/>
                </a:gs>
                <a:gs pos="50000">
                  <a:srgbClr val="FFFFFF"/>
                </a:gs>
                <a:gs pos="100000">
                  <a:srgbClr val="FFCC00"/>
                </a:gs>
              </a:gsLst>
              <a:lin ang="5400000" scaled="1"/>
            </a:gradFill>
            <a:ln w="9525">
              <a:miter lim="800000"/>
              <a:headEnd/>
              <a:tailEnd/>
            </a:ln>
            <a:effectLst/>
            <a:scene3d>
              <a:camera prst="legacyPerspectiveTopRight"/>
              <a:lightRig rig="legacyFlat3" dir="b"/>
            </a:scene3d>
            <a:sp3d extrusionH="430200" prstMaterial="legacyMatte">
              <a:bevelT w="13500" h="13500" prst="angle"/>
              <a:bevelB w="13500" h="13500" prst="angle"/>
              <a:extrusionClr>
                <a:srgbClr val="FFCC00"/>
              </a:extrusionClr>
            </a:sp3d>
          </p:spPr>
          <p:txBody>
            <a:bodyPr wrap="none" anchor="ctr">
              <a:flatTx/>
            </a:bodyPr>
            <a:lstStyle/>
            <a:p>
              <a:r>
                <a:rPr lang="en-US" altLang="zh-CN" sz="2000"/>
                <a:t>Circle</a:t>
              </a:r>
            </a:p>
          </p:txBody>
        </p:sp>
        <p:sp>
          <p:nvSpPr>
            <p:cNvPr id="600071" name="Rectangle 7"/>
            <p:cNvSpPr>
              <a:spLocks noChangeArrowheads="1"/>
            </p:cNvSpPr>
            <p:nvPr/>
          </p:nvSpPr>
          <p:spPr bwMode="auto">
            <a:xfrm>
              <a:off x="2208" y="2880"/>
              <a:ext cx="1440" cy="240"/>
            </a:xfrm>
            <a:prstGeom prst="rect">
              <a:avLst/>
            </a:prstGeom>
            <a:gradFill rotWithShape="0">
              <a:gsLst>
                <a:gs pos="0">
                  <a:srgbClr val="CC9900"/>
                </a:gs>
                <a:gs pos="50000">
                  <a:srgbClr val="FFFFFF"/>
                </a:gs>
                <a:gs pos="100000">
                  <a:srgbClr val="CC9900"/>
                </a:gs>
              </a:gsLst>
              <a:lin ang="5400000" scaled="1"/>
            </a:gradFill>
            <a:ln w="9525">
              <a:miter lim="800000"/>
              <a:headEnd/>
              <a:tailEnd/>
            </a:ln>
            <a:effectLst/>
            <a:scene3d>
              <a:camera prst="legacyObliqueTopRight"/>
              <a:lightRig rig="legacyFlat3" dir="b"/>
            </a:scene3d>
            <a:sp3d extrusionH="201600" prstMaterial="legacyMatte">
              <a:bevelT w="13500" h="13500" prst="angle"/>
              <a:bevelB w="13500" h="13500" prst="angle"/>
              <a:extrusionClr>
                <a:srgbClr val="CC9900"/>
              </a:extrusionClr>
            </a:sp3d>
          </p:spPr>
          <p:txBody>
            <a:bodyPr wrap="none" anchor="ctr">
              <a:flatTx/>
            </a:bodyPr>
            <a:lstStyle/>
            <a:p>
              <a:r>
                <a:rPr lang="en-US" altLang="zh-CN" sz="2000"/>
                <a:t>Cylinder</a:t>
              </a:r>
            </a:p>
          </p:txBody>
        </p:sp>
        <p:sp>
          <p:nvSpPr>
            <p:cNvPr id="600072" name="Line 8"/>
            <p:cNvSpPr>
              <a:spLocks noChangeShapeType="1"/>
            </p:cNvSpPr>
            <p:nvPr/>
          </p:nvSpPr>
          <p:spPr bwMode="auto">
            <a:xfrm>
              <a:off x="2928" y="1968"/>
              <a:ext cx="0" cy="336"/>
            </a:xfrm>
            <a:prstGeom prst="line">
              <a:avLst/>
            </a:prstGeom>
            <a:noFill/>
            <a:ln w="28575">
              <a:solidFill>
                <a:srgbClr val="FF3300"/>
              </a:solidFill>
              <a:round/>
              <a:headEnd/>
              <a:tailEnd type="stealth" w="med" len="med"/>
            </a:ln>
            <a:effectLst/>
          </p:spPr>
          <p:txBody>
            <a:bodyPr wrap="none" anchor="ctr"/>
            <a:lstStyle/>
            <a:p>
              <a:endParaRPr lang="zh-CN" altLang="en-US"/>
            </a:p>
          </p:txBody>
        </p:sp>
        <p:sp>
          <p:nvSpPr>
            <p:cNvPr id="600073" name="Line 9"/>
            <p:cNvSpPr>
              <a:spLocks noChangeShapeType="1"/>
            </p:cNvSpPr>
            <p:nvPr/>
          </p:nvSpPr>
          <p:spPr bwMode="auto">
            <a:xfrm>
              <a:off x="2928" y="2544"/>
              <a:ext cx="0" cy="336"/>
            </a:xfrm>
            <a:prstGeom prst="line">
              <a:avLst/>
            </a:prstGeom>
            <a:noFill/>
            <a:ln w="28575">
              <a:solidFill>
                <a:srgbClr val="FF3300"/>
              </a:solidFill>
              <a:round/>
              <a:headEnd/>
              <a:tailEnd type="stealth" w="med" len="med"/>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600067"/>
                                        </p:tgtEl>
                                        <p:attrNameLst>
                                          <p:attrName>style.visibility</p:attrName>
                                        </p:attrNameLst>
                                      </p:cBhvr>
                                      <p:to>
                                        <p:strVal val="visible"/>
                                      </p:to>
                                    </p:set>
                                    <p:animEffect transition="in" filter="blinds(vertical)">
                                      <p:cBhvr>
                                        <p:cTn id="7" dur="500"/>
                                        <p:tgtEl>
                                          <p:spTgt spid="60006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00066"/>
                                        </p:tgtEl>
                                        <p:attrNameLst>
                                          <p:attrName>style.visibility</p:attrName>
                                        </p:attrNameLst>
                                      </p:cBhvr>
                                      <p:to>
                                        <p:strVal val="visible"/>
                                      </p:to>
                                    </p:set>
                                    <p:animEffect transition="in" filter="checkerboard(across)">
                                      <p:cBhvr>
                                        <p:cTn id="12" dur="500"/>
                                        <p:tgtEl>
                                          <p:spTgt spid="60006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00068"/>
                                        </p:tgtEl>
                                        <p:attrNameLst>
                                          <p:attrName>style.visibility</p:attrName>
                                        </p:attrNameLst>
                                      </p:cBhvr>
                                      <p:to>
                                        <p:strVal val="visible"/>
                                      </p:to>
                                    </p:set>
                                    <p:animEffect transition="in" filter="blinds(horizontal)">
                                      <p:cBhvr>
                                        <p:cTn id="17" dur="500"/>
                                        <p:tgtEl>
                                          <p:spTgt spid="600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0066" grpId="0" autoUpdateAnimBg="0"/>
      <p:bldP spid="600067" grpId="0"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Text Box 2"/>
          <p:cNvSpPr txBox="1">
            <a:spLocks noChangeArrowheads="1"/>
          </p:cNvSpPr>
          <p:nvPr/>
        </p:nvSpPr>
        <p:spPr bwMode="auto">
          <a:xfrm>
            <a:off x="800100" y="260350"/>
            <a:ext cx="7810500" cy="6226175"/>
          </a:xfrm>
          <a:prstGeom prst="rect">
            <a:avLst/>
          </a:prstGeom>
          <a:noFill/>
          <a:ln w="9525">
            <a:noFill/>
            <a:miter lim="800000"/>
            <a:headEnd/>
            <a:tailEnd/>
          </a:ln>
          <a:effectLst/>
        </p:spPr>
        <p:txBody>
          <a:bodyPr>
            <a:spAutoFit/>
          </a:bodyPr>
          <a:lstStyle/>
          <a:p>
            <a:pPr algn="just">
              <a:lnSpc>
                <a:spcPct val="120000"/>
              </a:lnSpc>
            </a:pPr>
            <a:r>
              <a:rPr lang="en-US" altLang="zh-CN" sz="1400"/>
              <a:t>class Point</a:t>
            </a:r>
          </a:p>
          <a:p>
            <a:pPr algn="just">
              <a:lnSpc>
                <a:spcPct val="120000"/>
              </a:lnSpc>
            </a:pPr>
            <a:r>
              <a:rPr lang="en-US" altLang="zh-CN" sz="1400"/>
              <a:t>{   friend ostream &amp;operator&lt;&lt; (ostream &amp;, const Point &amp;);</a:t>
            </a:r>
          </a:p>
          <a:p>
            <a:pPr algn="just">
              <a:lnSpc>
                <a:spcPct val="120000"/>
              </a:lnSpc>
            </a:pPr>
            <a:r>
              <a:rPr lang="en-US" altLang="zh-CN" sz="1400"/>
              <a:t>  public:</a:t>
            </a:r>
          </a:p>
          <a:p>
            <a:pPr algn="just">
              <a:lnSpc>
                <a:spcPct val="120000"/>
              </a:lnSpc>
            </a:pPr>
            <a:r>
              <a:rPr lang="en-US" altLang="zh-CN" sz="1400"/>
              <a:t>    Point( int = 0, int = 0 ) ;	// </a:t>
            </a:r>
            <a:r>
              <a:rPr lang="zh-CN" altLang="en-US" sz="1400"/>
              <a:t>带默认参数的构造函数</a:t>
            </a:r>
          </a:p>
          <a:p>
            <a:pPr algn="just">
              <a:lnSpc>
                <a:spcPct val="120000"/>
              </a:lnSpc>
            </a:pPr>
            <a:r>
              <a:rPr lang="zh-CN" altLang="en-US" sz="1400"/>
              <a:t>    </a:t>
            </a:r>
            <a:r>
              <a:rPr lang="en-US" altLang="zh-CN" sz="1400"/>
              <a:t>void setPoint( int, int ) ;	// </a:t>
            </a:r>
            <a:r>
              <a:rPr lang="zh-CN" altLang="en-US" sz="1400"/>
              <a:t>对点坐标数据赋值</a:t>
            </a:r>
          </a:p>
          <a:p>
            <a:pPr algn="just">
              <a:lnSpc>
                <a:spcPct val="120000"/>
              </a:lnSpc>
            </a:pPr>
            <a:r>
              <a:rPr lang="zh-CN" altLang="en-US" sz="1400"/>
              <a:t>    </a:t>
            </a:r>
            <a:r>
              <a:rPr lang="en-US" altLang="zh-CN" sz="1400"/>
              <a:t>int getX() const { return x ; }	    int getY() const { return y ; }</a:t>
            </a:r>
          </a:p>
          <a:p>
            <a:pPr algn="just">
              <a:lnSpc>
                <a:spcPct val="120000"/>
              </a:lnSpc>
            </a:pPr>
            <a:r>
              <a:rPr lang="en-US" altLang="zh-CN" sz="1400"/>
              <a:t>  protected:    int x, y;	// Point</a:t>
            </a:r>
            <a:r>
              <a:rPr lang="zh-CN" altLang="en-US" sz="1400"/>
              <a:t>类的数据成员</a:t>
            </a:r>
          </a:p>
          <a:p>
            <a:pPr algn="just">
              <a:lnSpc>
                <a:spcPct val="120000"/>
              </a:lnSpc>
            </a:pPr>
            <a:r>
              <a:rPr lang="en-US" altLang="zh-CN" sz="1400"/>
              <a:t>};</a:t>
            </a:r>
          </a:p>
          <a:p>
            <a:pPr algn="just">
              <a:lnSpc>
                <a:spcPct val="120000"/>
              </a:lnSpc>
            </a:pPr>
            <a:r>
              <a:rPr lang="en-US" altLang="zh-CN" sz="1400">
                <a:cs typeface="Times New Roman" pitchFamily="18" charset="0"/>
              </a:rPr>
              <a:t>class Circle : public Point</a:t>
            </a:r>
          </a:p>
          <a:p>
            <a:pPr algn="just">
              <a:lnSpc>
                <a:spcPct val="120000"/>
              </a:lnSpc>
            </a:pPr>
            <a:r>
              <a:rPr lang="en-US" altLang="zh-CN" sz="1400">
                <a:cs typeface="Times New Roman" pitchFamily="18" charset="0"/>
              </a:rPr>
              <a:t>{   friend ostream &amp;operator&lt;&lt; (ostream &amp;, const Circle &amp;);	// </a:t>
            </a:r>
            <a:r>
              <a:rPr lang="zh-CN" altLang="en-US" sz="1400">
                <a:cs typeface="Times New Roman" pitchFamily="18" charset="0"/>
              </a:rPr>
              <a:t>友元函数</a:t>
            </a:r>
          </a:p>
          <a:p>
            <a:pPr algn="just">
              <a:lnSpc>
                <a:spcPct val="120000"/>
              </a:lnSpc>
            </a:pPr>
            <a:r>
              <a:rPr lang="zh-CN" altLang="en-US" sz="1400">
                <a:cs typeface="Times New Roman" pitchFamily="18" charset="0"/>
              </a:rPr>
              <a:t>  </a:t>
            </a:r>
            <a:r>
              <a:rPr lang="en-US" altLang="zh-CN" sz="1400">
                <a:cs typeface="Times New Roman" pitchFamily="18" charset="0"/>
              </a:rPr>
              <a:t>public:</a:t>
            </a:r>
          </a:p>
          <a:p>
            <a:pPr algn="just">
              <a:lnSpc>
                <a:spcPct val="120000"/>
              </a:lnSpc>
            </a:pPr>
            <a:r>
              <a:rPr lang="en-US" altLang="zh-CN" sz="1400">
                <a:cs typeface="Times New Roman" pitchFamily="18" charset="0"/>
              </a:rPr>
              <a:t>    Circle(double r=0.0, int x=0, int y=0);	// </a:t>
            </a:r>
            <a:r>
              <a:rPr lang="zh-CN" altLang="en-US" sz="1400">
                <a:cs typeface="Times New Roman" pitchFamily="18" charset="0"/>
              </a:rPr>
              <a:t>构造函数</a:t>
            </a:r>
          </a:p>
          <a:p>
            <a:pPr algn="just">
              <a:lnSpc>
                <a:spcPct val="120000"/>
              </a:lnSpc>
            </a:pPr>
            <a:r>
              <a:rPr lang="zh-CN" altLang="en-US" sz="1400">
                <a:cs typeface="Times New Roman" pitchFamily="18" charset="0"/>
              </a:rPr>
              <a:t>    </a:t>
            </a:r>
            <a:r>
              <a:rPr lang="en-US" altLang="zh-CN" sz="1400">
                <a:cs typeface="Times New Roman" pitchFamily="18" charset="0"/>
              </a:rPr>
              <a:t>void setRadius(double);  /*</a:t>
            </a:r>
            <a:r>
              <a:rPr lang="zh-CN" altLang="en-US" sz="1400"/>
              <a:t>置半径*</a:t>
            </a:r>
            <a:r>
              <a:rPr lang="en-US" altLang="zh-CN" sz="1400"/>
              <a:t>/          </a:t>
            </a:r>
            <a:r>
              <a:rPr lang="en-US" altLang="zh-CN" sz="1400">
                <a:cs typeface="Times New Roman" pitchFamily="18" charset="0"/>
              </a:rPr>
              <a:t>double getRadius() const;     /*</a:t>
            </a:r>
            <a:r>
              <a:rPr lang="zh-CN" altLang="en-US" sz="1400"/>
              <a:t>返回半径*</a:t>
            </a:r>
            <a:r>
              <a:rPr lang="en-US" altLang="zh-CN" sz="1400"/>
              <a:t>/ </a:t>
            </a:r>
            <a:endParaRPr lang="en-US" altLang="zh-CN" sz="1400">
              <a:cs typeface="Times New Roman" pitchFamily="18" charset="0"/>
            </a:endParaRPr>
          </a:p>
          <a:p>
            <a:pPr algn="just">
              <a:lnSpc>
                <a:spcPct val="120000"/>
              </a:lnSpc>
            </a:pPr>
            <a:r>
              <a:rPr lang="en-US" altLang="zh-CN" sz="1400">
                <a:cs typeface="Times New Roman" pitchFamily="18" charset="0"/>
              </a:rPr>
              <a:t>    double area() const;		// </a:t>
            </a:r>
            <a:r>
              <a:rPr lang="zh-CN" altLang="en-US" sz="1400">
                <a:cs typeface="Times New Roman" pitchFamily="18" charset="0"/>
              </a:rPr>
              <a:t>返回面积</a:t>
            </a:r>
          </a:p>
          <a:p>
            <a:pPr algn="just">
              <a:lnSpc>
                <a:spcPct val="120000"/>
              </a:lnSpc>
            </a:pPr>
            <a:r>
              <a:rPr lang="zh-CN" altLang="en-US" sz="1400">
                <a:cs typeface="Times New Roman" pitchFamily="18" charset="0"/>
              </a:rPr>
              <a:t>  </a:t>
            </a:r>
            <a:r>
              <a:rPr lang="en-US" altLang="zh-CN" sz="1400">
                <a:cs typeface="Times New Roman" pitchFamily="18" charset="0"/>
              </a:rPr>
              <a:t>protected:    double radius;	// </a:t>
            </a:r>
            <a:r>
              <a:rPr lang="zh-CN" altLang="en-US" sz="1400">
                <a:cs typeface="Times New Roman" pitchFamily="18" charset="0"/>
              </a:rPr>
              <a:t>数据成员，半径</a:t>
            </a:r>
          </a:p>
          <a:p>
            <a:pPr algn="just">
              <a:lnSpc>
                <a:spcPct val="120000"/>
              </a:lnSpc>
            </a:pPr>
            <a:r>
              <a:rPr lang="en-US" altLang="zh-CN" sz="1400">
                <a:cs typeface="Times New Roman" pitchFamily="18" charset="0"/>
              </a:rPr>
              <a:t>};</a:t>
            </a:r>
          </a:p>
          <a:p>
            <a:pPr algn="just">
              <a:lnSpc>
                <a:spcPct val="120000"/>
              </a:lnSpc>
            </a:pPr>
            <a:r>
              <a:rPr lang="en-US" altLang="zh-CN" sz="1400">
                <a:cs typeface="Times New Roman" pitchFamily="18" charset="0"/>
              </a:rPr>
              <a:t>class Cylinder:public Circle</a:t>
            </a:r>
          </a:p>
          <a:p>
            <a:pPr algn="just">
              <a:lnSpc>
                <a:spcPct val="120000"/>
              </a:lnSpc>
            </a:pPr>
            <a:r>
              <a:rPr lang="en-US" altLang="zh-CN" sz="1400">
                <a:cs typeface="Times New Roman" pitchFamily="18" charset="0"/>
              </a:rPr>
              <a:t>{    friend ostream &amp; operator&lt;&lt;(ostream &amp;, const Cylinder &amp;);    // </a:t>
            </a:r>
            <a:r>
              <a:rPr lang="zh-CN" altLang="en-US" sz="1400">
                <a:cs typeface="Times New Roman" pitchFamily="18" charset="0"/>
              </a:rPr>
              <a:t>友元函数</a:t>
            </a:r>
          </a:p>
          <a:p>
            <a:pPr algn="just">
              <a:lnSpc>
                <a:spcPct val="120000"/>
              </a:lnSpc>
            </a:pPr>
            <a:r>
              <a:rPr lang="zh-CN" altLang="en-US" sz="1400">
                <a:cs typeface="Times New Roman" pitchFamily="18" charset="0"/>
              </a:rPr>
              <a:t>   </a:t>
            </a:r>
            <a:r>
              <a:rPr lang="en-US" altLang="zh-CN" sz="1400">
                <a:cs typeface="Times New Roman" pitchFamily="18" charset="0"/>
              </a:rPr>
              <a:t>public:</a:t>
            </a:r>
          </a:p>
          <a:p>
            <a:pPr algn="just">
              <a:lnSpc>
                <a:spcPct val="120000"/>
              </a:lnSpc>
            </a:pPr>
            <a:r>
              <a:rPr lang="en-US" altLang="zh-CN" sz="1400">
                <a:cs typeface="Times New Roman" pitchFamily="18" charset="0"/>
              </a:rPr>
              <a:t>     Cylinder(double h=0.0, double r=0.0, int x=0, int y=0);      // </a:t>
            </a:r>
            <a:r>
              <a:rPr lang="zh-CN" altLang="en-US" sz="1400">
                <a:cs typeface="Times New Roman" pitchFamily="18" charset="0"/>
              </a:rPr>
              <a:t>构造函数</a:t>
            </a:r>
          </a:p>
          <a:p>
            <a:pPr algn="just">
              <a:lnSpc>
                <a:spcPct val="120000"/>
              </a:lnSpc>
            </a:pPr>
            <a:r>
              <a:rPr lang="zh-CN" altLang="en-US" sz="1400">
                <a:cs typeface="Times New Roman" pitchFamily="18" charset="0"/>
              </a:rPr>
              <a:t>     </a:t>
            </a:r>
            <a:r>
              <a:rPr lang="en-US" altLang="zh-CN" sz="1400">
                <a:cs typeface="Times New Roman" pitchFamily="18" charset="0"/>
              </a:rPr>
              <a:t>void setHeight(double);    /* </a:t>
            </a:r>
            <a:r>
              <a:rPr lang="zh-CN" altLang="en-US" sz="1400">
                <a:cs typeface="Times New Roman" pitchFamily="18" charset="0"/>
              </a:rPr>
              <a:t>置高度值*</a:t>
            </a:r>
            <a:r>
              <a:rPr lang="en-US" altLang="zh-CN" sz="1400">
                <a:cs typeface="Times New Roman" pitchFamily="18" charset="0"/>
              </a:rPr>
              <a:t>/           double getHeight() const;	    /* </a:t>
            </a:r>
            <a:r>
              <a:rPr lang="zh-CN" altLang="en-US" sz="1400">
                <a:cs typeface="Times New Roman" pitchFamily="18" charset="0"/>
              </a:rPr>
              <a:t>返回高度值*</a:t>
            </a:r>
            <a:r>
              <a:rPr lang="en-US" altLang="zh-CN" sz="1400">
                <a:cs typeface="Times New Roman" pitchFamily="18" charset="0"/>
              </a:rPr>
              <a:t>/</a:t>
            </a:r>
          </a:p>
          <a:p>
            <a:pPr algn="just">
              <a:lnSpc>
                <a:spcPct val="120000"/>
              </a:lnSpc>
            </a:pPr>
            <a:r>
              <a:rPr lang="en-US" altLang="zh-CN" sz="1400">
                <a:cs typeface="Times New Roman" pitchFamily="18" charset="0"/>
              </a:rPr>
              <a:t>     double area() const;	     /* </a:t>
            </a:r>
            <a:r>
              <a:rPr lang="zh-CN" altLang="en-US" sz="1400">
                <a:cs typeface="Times New Roman" pitchFamily="18" charset="0"/>
              </a:rPr>
              <a:t>返回面积*</a:t>
            </a:r>
            <a:r>
              <a:rPr lang="en-US" altLang="zh-CN" sz="1400">
                <a:cs typeface="Times New Roman" pitchFamily="18" charset="0"/>
              </a:rPr>
              <a:t>/            double volume() const;	    /* </a:t>
            </a:r>
            <a:r>
              <a:rPr lang="zh-CN" altLang="en-US" sz="1400">
                <a:cs typeface="Times New Roman" pitchFamily="18" charset="0"/>
              </a:rPr>
              <a:t>返回体积*</a:t>
            </a:r>
            <a:r>
              <a:rPr lang="en-US" altLang="zh-CN" sz="1400">
                <a:cs typeface="Times New Roman" pitchFamily="18" charset="0"/>
              </a:rPr>
              <a:t>/</a:t>
            </a:r>
          </a:p>
          <a:p>
            <a:pPr algn="just">
              <a:lnSpc>
                <a:spcPct val="120000"/>
              </a:lnSpc>
            </a:pPr>
            <a:r>
              <a:rPr lang="en-US" altLang="zh-CN" sz="1400">
                <a:cs typeface="Times New Roman" pitchFamily="18" charset="0"/>
              </a:rPr>
              <a:t>   protected:     double height;	// </a:t>
            </a:r>
            <a:r>
              <a:rPr lang="zh-CN" altLang="en-US" sz="1400">
                <a:cs typeface="Times New Roman" pitchFamily="18" charset="0"/>
              </a:rPr>
              <a:t>数据成员，高度</a:t>
            </a:r>
          </a:p>
          <a:p>
            <a:pPr algn="just">
              <a:lnSpc>
                <a:spcPct val="120000"/>
              </a:lnSpc>
            </a:pPr>
            <a:r>
              <a:rPr lang="en-US" altLang="zh-CN" sz="1400">
                <a:cs typeface="Times New Roman" pitchFamily="18" charset="0"/>
              </a:rPr>
              <a:t>};</a:t>
            </a:r>
          </a:p>
        </p:txBody>
      </p:sp>
      <p:sp>
        <p:nvSpPr>
          <p:cNvPr id="601091" name="Rectangle 3"/>
          <p:cNvSpPr>
            <a:spLocks noGrp="1" noChangeArrowheads="1"/>
          </p:cNvSpPr>
          <p:nvPr>
            <p:ph type="title" idx="4294967295"/>
          </p:nvPr>
        </p:nvSpPr>
        <p:spPr>
          <a:xfrm>
            <a:off x="838200" y="533400"/>
            <a:ext cx="7543800" cy="1143000"/>
          </a:xfrm>
          <a:prstGeom prst="rect">
            <a:avLst/>
          </a:prstGeom>
        </p:spPr>
        <p:txBody>
          <a:bodyPr/>
          <a:lstStyle/>
          <a:p>
            <a:r>
              <a:rPr lang="en-US" altLang="zh-CN" sz="100" dirty="0">
                <a:solidFill>
                  <a:schemeClr val="bg1"/>
                </a:solidFill>
                <a:latin typeface="宋体" pitchFamily="2" charset="-122"/>
              </a:rPr>
              <a:t>8.4  </a:t>
            </a:r>
            <a:r>
              <a:rPr lang="zh-CN" altLang="en-US" sz="100" dirty="0">
                <a:solidFill>
                  <a:schemeClr val="bg1"/>
                </a:solidFill>
                <a:latin typeface="宋体" pitchFamily="2" charset="-122"/>
              </a:rPr>
              <a:t>继承的应用实例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01090"/>
                                        </p:tgtEl>
                                        <p:attrNameLst>
                                          <p:attrName>style.visibility</p:attrName>
                                        </p:attrNameLst>
                                      </p:cBhvr>
                                      <p:to>
                                        <p:strVal val="visible"/>
                                      </p:to>
                                    </p:set>
                                    <p:animEffect transition="in" filter="checkerboard(across)">
                                      <p:cBhvr>
                                        <p:cTn id="7" dur="500"/>
                                        <p:tgtEl>
                                          <p:spTgt spid="601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1090" grpId="0"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Text Box 2"/>
          <p:cNvSpPr txBox="1">
            <a:spLocks noChangeArrowheads="1"/>
          </p:cNvSpPr>
          <p:nvPr/>
        </p:nvSpPr>
        <p:spPr bwMode="auto">
          <a:xfrm>
            <a:off x="800100" y="258763"/>
            <a:ext cx="7810500" cy="6226175"/>
          </a:xfrm>
          <a:prstGeom prst="rect">
            <a:avLst/>
          </a:prstGeom>
          <a:noFill/>
          <a:ln w="9525">
            <a:noFill/>
            <a:miter lim="800000"/>
            <a:headEnd/>
            <a:tailEnd/>
          </a:ln>
          <a:effectLst/>
        </p:spPr>
        <p:txBody>
          <a:bodyPr>
            <a:spAutoFit/>
          </a:bodyPr>
          <a:lstStyle/>
          <a:p>
            <a:pPr algn="just">
              <a:lnSpc>
                <a:spcPct val="120000"/>
              </a:lnSpc>
            </a:pPr>
            <a:r>
              <a:rPr lang="en-US" altLang="zh-CN" sz="1400" b="1">
                <a:solidFill>
                  <a:schemeClr val="accent2"/>
                </a:solidFill>
              </a:rPr>
              <a:t>class Point</a:t>
            </a:r>
          </a:p>
          <a:p>
            <a:pPr algn="just">
              <a:lnSpc>
                <a:spcPct val="120000"/>
              </a:lnSpc>
            </a:pPr>
            <a:r>
              <a:rPr lang="en-US" altLang="zh-CN" sz="1400"/>
              <a:t>{   friend ostream &amp;operator&lt;&lt; (ostream &amp;, const Point &amp;);</a:t>
            </a:r>
          </a:p>
          <a:p>
            <a:pPr algn="just">
              <a:lnSpc>
                <a:spcPct val="120000"/>
              </a:lnSpc>
            </a:pPr>
            <a:r>
              <a:rPr lang="en-US" altLang="zh-CN" sz="1400"/>
              <a:t>  public:</a:t>
            </a:r>
          </a:p>
          <a:p>
            <a:pPr algn="just">
              <a:lnSpc>
                <a:spcPct val="120000"/>
              </a:lnSpc>
            </a:pPr>
            <a:r>
              <a:rPr lang="en-US" altLang="zh-CN" sz="1400"/>
              <a:t>    Point( int = 0, int = 0 ) ;	// </a:t>
            </a:r>
            <a:r>
              <a:rPr lang="zh-CN" altLang="en-US" sz="1400"/>
              <a:t>带默认参数的构造函数</a:t>
            </a:r>
          </a:p>
          <a:p>
            <a:pPr algn="just">
              <a:lnSpc>
                <a:spcPct val="120000"/>
              </a:lnSpc>
            </a:pPr>
            <a:r>
              <a:rPr lang="zh-CN" altLang="en-US" sz="1400"/>
              <a:t>    </a:t>
            </a:r>
            <a:r>
              <a:rPr lang="en-US" altLang="zh-CN" sz="1400"/>
              <a:t>void setPoint( int, int ) ;	// </a:t>
            </a:r>
            <a:r>
              <a:rPr lang="zh-CN" altLang="en-US" sz="1400"/>
              <a:t>对点坐标数据赋值</a:t>
            </a:r>
          </a:p>
          <a:p>
            <a:pPr algn="just">
              <a:lnSpc>
                <a:spcPct val="120000"/>
              </a:lnSpc>
            </a:pPr>
            <a:r>
              <a:rPr lang="zh-CN" altLang="en-US" sz="1400"/>
              <a:t>    </a:t>
            </a:r>
            <a:r>
              <a:rPr lang="en-US" altLang="zh-CN" sz="1400"/>
              <a:t>int getX() const { return x ; }	    int getY() const { return y ; }</a:t>
            </a:r>
          </a:p>
          <a:p>
            <a:pPr algn="just">
              <a:lnSpc>
                <a:spcPct val="120000"/>
              </a:lnSpc>
            </a:pPr>
            <a:r>
              <a:rPr lang="en-US" altLang="zh-CN" sz="1400"/>
              <a:t>  protected:    int x, y;	// Point</a:t>
            </a:r>
            <a:r>
              <a:rPr lang="zh-CN" altLang="en-US" sz="1400"/>
              <a:t>类的数据成员</a:t>
            </a:r>
          </a:p>
          <a:p>
            <a:pPr algn="just">
              <a:lnSpc>
                <a:spcPct val="120000"/>
              </a:lnSpc>
            </a:pPr>
            <a:r>
              <a:rPr lang="en-US" altLang="zh-CN" sz="1400"/>
              <a:t>};</a:t>
            </a:r>
          </a:p>
          <a:p>
            <a:pPr algn="just">
              <a:lnSpc>
                <a:spcPct val="120000"/>
              </a:lnSpc>
            </a:pPr>
            <a:r>
              <a:rPr lang="en-US" altLang="zh-CN" sz="1400" b="1">
                <a:solidFill>
                  <a:srgbClr val="0000FF"/>
                </a:solidFill>
                <a:cs typeface="Times New Roman" pitchFamily="18" charset="0"/>
              </a:rPr>
              <a:t>class Circle</a:t>
            </a:r>
            <a:r>
              <a:rPr lang="en-US" altLang="zh-CN" sz="1400">
                <a:cs typeface="Times New Roman" pitchFamily="18" charset="0"/>
              </a:rPr>
              <a:t> </a:t>
            </a:r>
            <a:r>
              <a:rPr lang="en-US" altLang="zh-CN" sz="1400" b="1">
                <a:solidFill>
                  <a:schemeClr val="accent2"/>
                </a:solidFill>
                <a:cs typeface="Times New Roman" pitchFamily="18" charset="0"/>
              </a:rPr>
              <a:t>: public Point</a:t>
            </a:r>
          </a:p>
          <a:p>
            <a:pPr algn="just">
              <a:lnSpc>
                <a:spcPct val="120000"/>
              </a:lnSpc>
            </a:pPr>
            <a:r>
              <a:rPr lang="en-US" altLang="zh-CN" sz="1400">
                <a:cs typeface="Times New Roman" pitchFamily="18" charset="0"/>
              </a:rPr>
              <a:t>{   friend ostream &amp;operator&lt;&lt; (ostream &amp;, const Circle &amp;);	// </a:t>
            </a:r>
            <a:r>
              <a:rPr lang="zh-CN" altLang="en-US" sz="1400">
                <a:cs typeface="Times New Roman" pitchFamily="18" charset="0"/>
              </a:rPr>
              <a:t>友元函数</a:t>
            </a:r>
          </a:p>
          <a:p>
            <a:pPr algn="just">
              <a:lnSpc>
                <a:spcPct val="120000"/>
              </a:lnSpc>
            </a:pPr>
            <a:r>
              <a:rPr lang="zh-CN" altLang="en-US" sz="1400">
                <a:cs typeface="Times New Roman" pitchFamily="18" charset="0"/>
              </a:rPr>
              <a:t>  </a:t>
            </a:r>
            <a:r>
              <a:rPr lang="en-US" altLang="zh-CN" sz="1400">
                <a:cs typeface="Times New Roman" pitchFamily="18" charset="0"/>
              </a:rPr>
              <a:t>public:</a:t>
            </a:r>
          </a:p>
          <a:p>
            <a:pPr algn="just">
              <a:lnSpc>
                <a:spcPct val="120000"/>
              </a:lnSpc>
            </a:pPr>
            <a:r>
              <a:rPr lang="en-US" altLang="zh-CN" sz="1400">
                <a:cs typeface="Times New Roman" pitchFamily="18" charset="0"/>
              </a:rPr>
              <a:t>    Circle(double r=0.0, int x=0, int y=0);	// </a:t>
            </a:r>
            <a:r>
              <a:rPr lang="zh-CN" altLang="en-US" sz="1400">
                <a:cs typeface="Times New Roman" pitchFamily="18" charset="0"/>
              </a:rPr>
              <a:t>构造函数</a:t>
            </a:r>
          </a:p>
          <a:p>
            <a:pPr algn="just">
              <a:lnSpc>
                <a:spcPct val="120000"/>
              </a:lnSpc>
            </a:pPr>
            <a:r>
              <a:rPr lang="zh-CN" altLang="en-US" sz="1400">
                <a:cs typeface="Times New Roman" pitchFamily="18" charset="0"/>
              </a:rPr>
              <a:t>    </a:t>
            </a:r>
            <a:r>
              <a:rPr lang="en-US" altLang="zh-CN" sz="1400">
                <a:cs typeface="Times New Roman" pitchFamily="18" charset="0"/>
              </a:rPr>
              <a:t>void setRadius(double);  /*</a:t>
            </a:r>
            <a:r>
              <a:rPr lang="zh-CN" altLang="en-US" sz="1400"/>
              <a:t>置半径*</a:t>
            </a:r>
            <a:r>
              <a:rPr lang="en-US" altLang="zh-CN" sz="1400"/>
              <a:t>/          </a:t>
            </a:r>
            <a:r>
              <a:rPr lang="en-US" altLang="zh-CN" sz="1400">
                <a:cs typeface="Times New Roman" pitchFamily="18" charset="0"/>
              </a:rPr>
              <a:t>double getRadius() const;     /*</a:t>
            </a:r>
            <a:r>
              <a:rPr lang="zh-CN" altLang="en-US" sz="1400"/>
              <a:t>返回半径*</a:t>
            </a:r>
            <a:r>
              <a:rPr lang="en-US" altLang="zh-CN" sz="1400"/>
              <a:t>/ </a:t>
            </a:r>
            <a:endParaRPr lang="en-US" altLang="zh-CN" sz="1400">
              <a:cs typeface="Times New Roman" pitchFamily="18" charset="0"/>
            </a:endParaRPr>
          </a:p>
          <a:p>
            <a:pPr algn="just">
              <a:lnSpc>
                <a:spcPct val="120000"/>
              </a:lnSpc>
            </a:pPr>
            <a:r>
              <a:rPr lang="en-US" altLang="zh-CN" sz="1400">
                <a:cs typeface="Times New Roman" pitchFamily="18" charset="0"/>
              </a:rPr>
              <a:t>    double area() const;		// </a:t>
            </a:r>
            <a:r>
              <a:rPr lang="zh-CN" altLang="en-US" sz="1400">
                <a:cs typeface="Times New Roman" pitchFamily="18" charset="0"/>
              </a:rPr>
              <a:t>返回面积</a:t>
            </a:r>
          </a:p>
          <a:p>
            <a:pPr algn="just">
              <a:lnSpc>
                <a:spcPct val="120000"/>
              </a:lnSpc>
            </a:pPr>
            <a:r>
              <a:rPr lang="zh-CN" altLang="en-US" sz="1400">
                <a:cs typeface="Times New Roman" pitchFamily="18" charset="0"/>
              </a:rPr>
              <a:t>  </a:t>
            </a:r>
            <a:r>
              <a:rPr lang="en-US" altLang="zh-CN" sz="1400">
                <a:cs typeface="Times New Roman" pitchFamily="18" charset="0"/>
              </a:rPr>
              <a:t>protected:    double radius;	// </a:t>
            </a:r>
            <a:r>
              <a:rPr lang="zh-CN" altLang="en-US" sz="1400">
                <a:cs typeface="Times New Roman" pitchFamily="18" charset="0"/>
              </a:rPr>
              <a:t>数据成员，半径</a:t>
            </a:r>
          </a:p>
          <a:p>
            <a:pPr algn="just">
              <a:lnSpc>
                <a:spcPct val="120000"/>
              </a:lnSpc>
            </a:pPr>
            <a:r>
              <a:rPr lang="en-US" altLang="zh-CN" sz="1400">
                <a:cs typeface="Times New Roman" pitchFamily="18" charset="0"/>
              </a:rPr>
              <a:t>};</a:t>
            </a:r>
          </a:p>
          <a:p>
            <a:pPr algn="just">
              <a:lnSpc>
                <a:spcPct val="120000"/>
              </a:lnSpc>
            </a:pPr>
            <a:r>
              <a:rPr lang="en-US" altLang="zh-CN" sz="1400" b="1">
                <a:solidFill>
                  <a:srgbClr val="008000"/>
                </a:solidFill>
                <a:cs typeface="Times New Roman" pitchFamily="18" charset="0"/>
              </a:rPr>
              <a:t>class Cylinder</a:t>
            </a:r>
            <a:r>
              <a:rPr lang="en-US" altLang="zh-CN" sz="1400" b="1">
                <a:solidFill>
                  <a:srgbClr val="0000FF"/>
                </a:solidFill>
                <a:cs typeface="Times New Roman" pitchFamily="18" charset="0"/>
              </a:rPr>
              <a:t>:public Circle</a:t>
            </a:r>
          </a:p>
          <a:p>
            <a:pPr algn="just">
              <a:lnSpc>
                <a:spcPct val="120000"/>
              </a:lnSpc>
            </a:pPr>
            <a:r>
              <a:rPr lang="en-US" altLang="zh-CN" sz="1400">
                <a:cs typeface="Times New Roman" pitchFamily="18" charset="0"/>
              </a:rPr>
              <a:t>{    friend ostream &amp; operator&lt;&lt;(ostream &amp;, const Cylinder &amp;);    // </a:t>
            </a:r>
            <a:r>
              <a:rPr lang="zh-CN" altLang="en-US" sz="1400">
                <a:cs typeface="Times New Roman" pitchFamily="18" charset="0"/>
              </a:rPr>
              <a:t>友元函数</a:t>
            </a:r>
          </a:p>
          <a:p>
            <a:pPr algn="just">
              <a:lnSpc>
                <a:spcPct val="120000"/>
              </a:lnSpc>
            </a:pPr>
            <a:r>
              <a:rPr lang="zh-CN" altLang="en-US" sz="1400">
                <a:cs typeface="Times New Roman" pitchFamily="18" charset="0"/>
              </a:rPr>
              <a:t>   </a:t>
            </a:r>
            <a:r>
              <a:rPr lang="en-US" altLang="zh-CN" sz="1400">
                <a:cs typeface="Times New Roman" pitchFamily="18" charset="0"/>
              </a:rPr>
              <a:t>public:</a:t>
            </a:r>
          </a:p>
          <a:p>
            <a:pPr algn="just">
              <a:lnSpc>
                <a:spcPct val="120000"/>
              </a:lnSpc>
            </a:pPr>
            <a:r>
              <a:rPr lang="en-US" altLang="zh-CN" sz="1400">
                <a:cs typeface="Times New Roman" pitchFamily="18" charset="0"/>
              </a:rPr>
              <a:t>     Cylinder(double h=0.0, double r=0.0, int x=0, int y=0);      // </a:t>
            </a:r>
            <a:r>
              <a:rPr lang="zh-CN" altLang="en-US" sz="1400">
                <a:cs typeface="Times New Roman" pitchFamily="18" charset="0"/>
              </a:rPr>
              <a:t>构造函数</a:t>
            </a:r>
          </a:p>
          <a:p>
            <a:pPr algn="just">
              <a:lnSpc>
                <a:spcPct val="120000"/>
              </a:lnSpc>
            </a:pPr>
            <a:r>
              <a:rPr lang="zh-CN" altLang="en-US" sz="1400">
                <a:cs typeface="Times New Roman" pitchFamily="18" charset="0"/>
              </a:rPr>
              <a:t>     </a:t>
            </a:r>
            <a:r>
              <a:rPr lang="en-US" altLang="zh-CN" sz="1400">
                <a:cs typeface="Times New Roman" pitchFamily="18" charset="0"/>
              </a:rPr>
              <a:t>void setHeight(double);    /* </a:t>
            </a:r>
            <a:r>
              <a:rPr lang="zh-CN" altLang="en-US" sz="1400">
                <a:cs typeface="Times New Roman" pitchFamily="18" charset="0"/>
              </a:rPr>
              <a:t>置高度值*</a:t>
            </a:r>
            <a:r>
              <a:rPr lang="en-US" altLang="zh-CN" sz="1400">
                <a:cs typeface="Times New Roman" pitchFamily="18" charset="0"/>
              </a:rPr>
              <a:t>/           double getHeight() const;	    /* </a:t>
            </a:r>
            <a:r>
              <a:rPr lang="zh-CN" altLang="en-US" sz="1400">
                <a:cs typeface="Times New Roman" pitchFamily="18" charset="0"/>
              </a:rPr>
              <a:t>返回高度值*</a:t>
            </a:r>
            <a:r>
              <a:rPr lang="en-US" altLang="zh-CN" sz="1400">
                <a:cs typeface="Times New Roman" pitchFamily="18" charset="0"/>
              </a:rPr>
              <a:t>/</a:t>
            </a:r>
          </a:p>
          <a:p>
            <a:pPr algn="just">
              <a:lnSpc>
                <a:spcPct val="120000"/>
              </a:lnSpc>
            </a:pPr>
            <a:r>
              <a:rPr lang="en-US" altLang="zh-CN" sz="1400">
                <a:cs typeface="Times New Roman" pitchFamily="18" charset="0"/>
              </a:rPr>
              <a:t>     double area() const;	     /* </a:t>
            </a:r>
            <a:r>
              <a:rPr lang="zh-CN" altLang="en-US" sz="1400">
                <a:cs typeface="Times New Roman" pitchFamily="18" charset="0"/>
              </a:rPr>
              <a:t>返回面积*</a:t>
            </a:r>
            <a:r>
              <a:rPr lang="en-US" altLang="zh-CN" sz="1400">
                <a:cs typeface="Times New Roman" pitchFamily="18" charset="0"/>
              </a:rPr>
              <a:t>/            double volume() const;	    /* </a:t>
            </a:r>
            <a:r>
              <a:rPr lang="zh-CN" altLang="en-US" sz="1400">
                <a:cs typeface="Times New Roman" pitchFamily="18" charset="0"/>
              </a:rPr>
              <a:t>返回体积*</a:t>
            </a:r>
            <a:r>
              <a:rPr lang="en-US" altLang="zh-CN" sz="1400">
                <a:cs typeface="Times New Roman" pitchFamily="18" charset="0"/>
              </a:rPr>
              <a:t>/</a:t>
            </a:r>
          </a:p>
          <a:p>
            <a:pPr algn="just">
              <a:lnSpc>
                <a:spcPct val="120000"/>
              </a:lnSpc>
            </a:pPr>
            <a:r>
              <a:rPr lang="en-US" altLang="zh-CN" sz="1400">
                <a:cs typeface="Times New Roman" pitchFamily="18" charset="0"/>
              </a:rPr>
              <a:t>   protected:     double height;	// </a:t>
            </a:r>
            <a:r>
              <a:rPr lang="zh-CN" altLang="en-US" sz="1400">
                <a:cs typeface="Times New Roman" pitchFamily="18" charset="0"/>
              </a:rPr>
              <a:t>数据成员，高度</a:t>
            </a:r>
          </a:p>
          <a:p>
            <a:pPr algn="just">
              <a:lnSpc>
                <a:spcPct val="120000"/>
              </a:lnSpc>
            </a:pPr>
            <a:r>
              <a:rPr lang="en-US" altLang="zh-CN" sz="1400">
                <a:cs typeface="Times New Roman" pitchFamily="18" charset="0"/>
              </a:rPr>
              <a:t>};</a:t>
            </a:r>
          </a:p>
        </p:txBody>
      </p:sp>
      <p:sp>
        <p:nvSpPr>
          <p:cNvPr id="602115" name="Rectangle 3"/>
          <p:cNvSpPr>
            <a:spLocks noChangeArrowheads="1"/>
          </p:cNvSpPr>
          <p:nvPr/>
        </p:nvSpPr>
        <p:spPr bwMode="auto">
          <a:xfrm>
            <a:off x="762000" y="260350"/>
            <a:ext cx="1219200" cy="422275"/>
          </a:xfrm>
          <a:prstGeom prst="rect">
            <a:avLst/>
          </a:prstGeom>
          <a:gradFill rotWithShape="0">
            <a:gsLst>
              <a:gs pos="0">
                <a:srgbClr val="FFFF99"/>
              </a:gs>
              <a:gs pos="50000">
                <a:srgbClr val="FFFFFF"/>
              </a:gs>
              <a:gs pos="100000">
                <a:srgbClr val="FFFF99"/>
              </a:gs>
            </a:gsLst>
            <a:lin ang="5400000" scaled="1"/>
          </a:gradFill>
          <a:ln w="9525">
            <a:noFill/>
            <a:miter lim="800000"/>
            <a:headEnd/>
            <a:tailEnd/>
          </a:ln>
          <a:effectLst>
            <a:prstShdw prst="shdw17" dist="53882" dir="2700000">
              <a:srgbClr val="FFFF99">
                <a:gamma/>
                <a:shade val="60000"/>
                <a:invGamma/>
              </a:srgbClr>
            </a:prstShdw>
          </a:effectLst>
        </p:spPr>
        <p:txBody>
          <a:bodyPr wrap="none">
            <a:spAutoFit/>
          </a:bodyPr>
          <a:lstStyle/>
          <a:p>
            <a:pPr>
              <a:lnSpc>
                <a:spcPct val="120000"/>
              </a:lnSpc>
            </a:pPr>
            <a:r>
              <a:rPr lang="en-US" altLang="zh-CN" sz="1800" b="1">
                <a:solidFill>
                  <a:schemeClr val="accent2"/>
                </a:solidFill>
              </a:rPr>
              <a:t>class Point</a:t>
            </a:r>
          </a:p>
        </p:txBody>
      </p:sp>
      <p:sp>
        <p:nvSpPr>
          <p:cNvPr id="602116" name="Rectangle 4"/>
          <p:cNvSpPr>
            <a:spLocks noChangeArrowheads="1"/>
          </p:cNvSpPr>
          <p:nvPr/>
        </p:nvSpPr>
        <p:spPr bwMode="auto">
          <a:xfrm>
            <a:off x="762000" y="2282825"/>
            <a:ext cx="2673350" cy="422275"/>
          </a:xfrm>
          <a:prstGeom prst="rect">
            <a:avLst/>
          </a:prstGeom>
          <a:solidFill>
            <a:srgbClr val="FFCC66"/>
          </a:solidFill>
          <a:ln w="9525">
            <a:noFill/>
            <a:miter lim="800000"/>
            <a:headEnd/>
            <a:tailEnd/>
          </a:ln>
          <a:effectLst>
            <a:prstShdw prst="shdw17" dist="53882" dir="2700000">
              <a:srgbClr val="FFCC66">
                <a:gamma/>
                <a:shade val="60000"/>
                <a:invGamma/>
              </a:srgbClr>
            </a:prstShdw>
          </a:effectLst>
        </p:spPr>
        <p:txBody>
          <a:bodyPr wrap="none">
            <a:spAutoFit/>
          </a:bodyPr>
          <a:lstStyle/>
          <a:p>
            <a:pPr>
              <a:lnSpc>
                <a:spcPct val="120000"/>
              </a:lnSpc>
            </a:pPr>
            <a:r>
              <a:rPr lang="en-US" altLang="zh-CN" sz="1800" b="1">
                <a:solidFill>
                  <a:srgbClr val="0000FF"/>
                </a:solidFill>
                <a:cs typeface="Times New Roman" pitchFamily="18" charset="0"/>
              </a:rPr>
              <a:t>class Circle</a:t>
            </a:r>
            <a:r>
              <a:rPr lang="en-US" altLang="zh-CN" sz="1800">
                <a:cs typeface="Times New Roman" pitchFamily="18" charset="0"/>
              </a:rPr>
              <a:t> </a:t>
            </a:r>
            <a:r>
              <a:rPr lang="en-US" altLang="zh-CN" sz="1800" b="1">
                <a:solidFill>
                  <a:schemeClr val="accent2"/>
                </a:solidFill>
                <a:cs typeface="Times New Roman" pitchFamily="18" charset="0"/>
              </a:rPr>
              <a:t>: public Point</a:t>
            </a:r>
          </a:p>
        </p:txBody>
      </p:sp>
      <p:sp>
        <p:nvSpPr>
          <p:cNvPr id="602117" name="Rectangle 5"/>
          <p:cNvSpPr>
            <a:spLocks noChangeArrowheads="1"/>
          </p:cNvSpPr>
          <p:nvPr/>
        </p:nvSpPr>
        <p:spPr bwMode="auto">
          <a:xfrm>
            <a:off x="762000" y="4340225"/>
            <a:ext cx="2901950" cy="422275"/>
          </a:xfrm>
          <a:prstGeom prst="rect">
            <a:avLst/>
          </a:prstGeom>
          <a:gradFill rotWithShape="0">
            <a:gsLst>
              <a:gs pos="0">
                <a:srgbClr val="CC9900"/>
              </a:gs>
              <a:gs pos="50000">
                <a:srgbClr val="FFFFFF"/>
              </a:gs>
              <a:gs pos="100000">
                <a:srgbClr val="CC9900"/>
              </a:gs>
            </a:gsLst>
            <a:lin ang="5400000" scaled="1"/>
          </a:gradFill>
          <a:ln w="9525">
            <a:noFill/>
            <a:miter lim="800000"/>
            <a:headEnd/>
            <a:tailEnd/>
          </a:ln>
          <a:effectLst>
            <a:prstShdw prst="shdw17" dist="53882" dir="2700000">
              <a:srgbClr val="CC9900">
                <a:gamma/>
                <a:shade val="60000"/>
                <a:invGamma/>
              </a:srgbClr>
            </a:prstShdw>
          </a:effectLst>
        </p:spPr>
        <p:txBody>
          <a:bodyPr wrap="none">
            <a:spAutoFit/>
          </a:bodyPr>
          <a:lstStyle/>
          <a:p>
            <a:pPr>
              <a:lnSpc>
                <a:spcPct val="120000"/>
              </a:lnSpc>
            </a:pPr>
            <a:r>
              <a:rPr lang="en-US" altLang="zh-CN" sz="1800" b="1">
                <a:solidFill>
                  <a:srgbClr val="008000"/>
                </a:solidFill>
                <a:cs typeface="Times New Roman" pitchFamily="18" charset="0"/>
              </a:rPr>
              <a:t>class Cylinder</a:t>
            </a:r>
            <a:r>
              <a:rPr lang="en-US" altLang="zh-CN" sz="1800" b="1">
                <a:solidFill>
                  <a:srgbClr val="0000FF"/>
                </a:solidFill>
                <a:cs typeface="Times New Roman" pitchFamily="18" charset="0"/>
              </a:rPr>
              <a:t>:public Circle</a:t>
            </a:r>
          </a:p>
        </p:txBody>
      </p:sp>
      <p:sp>
        <p:nvSpPr>
          <p:cNvPr id="602118" name="Rectangle 6"/>
          <p:cNvSpPr>
            <a:spLocks noGrp="1" noChangeArrowheads="1"/>
          </p:cNvSpPr>
          <p:nvPr>
            <p:ph type="title" idx="4294967295"/>
          </p:nvPr>
        </p:nvSpPr>
        <p:spPr>
          <a:xfrm flipV="1">
            <a:off x="7164388" y="188913"/>
            <a:ext cx="1979612" cy="215900"/>
          </a:xfrm>
          <a:prstGeom prst="rect">
            <a:avLst/>
          </a:prstGeom>
        </p:spPr>
        <p:txBody>
          <a:bodyPr/>
          <a:lstStyle/>
          <a:p>
            <a:r>
              <a:rPr lang="en-US" altLang="zh-CN" sz="100" dirty="0">
                <a:solidFill>
                  <a:schemeClr val="bg1"/>
                </a:solidFill>
                <a:latin typeface="宋体" pitchFamily="2" charset="-122"/>
              </a:rPr>
              <a:t>8.4  </a:t>
            </a:r>
            <a:r>
              <a:rPr lang="zh-CN" altLang="en-US" sz="100" dirty="0">
                <a:solidFill>
                  <a:schemeClr val="bg1"/>
                </a:solidFill>
                <a:latin typeface="宋体" pitchFamily="2" charset="-122"/>
              </a:rPr>
              <a:t>继承的应用实例</a:t>
            </a:r>
            <a:endParaRPr lang="zh-CN" altLang="en-US" sz="1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02115"/>
                                        </p:tgtEl>
                                        <p:attrNameLst>
                                          <p:attrName>style.visibility</p:attrName>
                                        </p:attrNameLst>
                                      </p:cBhvr>
                                      <p:to>
                                        <p:strVal val="visible"/>
                                      </p:to>
                                    </p:set>
                                    <p:animEffect transition="in" filter="box(out)">
                                      <p:cBhvr>
                                        <p:cTn id="7" dur="500"/>
                                        <p:tgtEl>
                                          <p:spTgt spid="60211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02116"/>
                                        </p:tgtEl>
                                        <p:attrNameLst>
                                          <p:attrName>style.visibility</p:attrName>
                                        </p:attrNameLst>
                                      </p:cBhvr>
                                      <p:to>
                                        <p:strVal val="visible"/>
                                      </p:to>
                                    </p:set>
                                    <p:animEffect transition="in" filter="box(out)">
                                      <p:cBhvr>
                                        <p:cTn id="12" dur="500"/>
                                        <p:tgtEl>
                                          <p:spTgt spid="60211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602117"/>
                                        </p:tgtEl>
                                        <p:attrNameLst>
                                          <p:attrName>style.visibility</p:attrName>
                                        </p:attrNameLst>
                                      </p:cBhvr>
                                      <p:to>
                                        <p:strVal val="visible"/>
                                      </p:to>
                                    </p:set>
                                    <p:animEffect transition="in" filter="box(out)">
                                      <p:cBhvr>
                                        <p:cTn id="17" dur="500"/>
                                        <p:tgtEl>
                                          <p:spTgt spid="602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2115" grpId="0" animBg="1" autoUpdateAnimBg="0"/>
      <p:bldP spid="602116" grpId="0" animBg="1" autoUpdateAnimBg="0"/>
      <p:bldP spid="602117" grpId="0" animBg="1"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Text Box 2"/>
          <p:cNvSpPr txBox="1">
            <a:spLocks noChangeArrowheads="1"/>
          </p:cNvSpPr>
          <p:nvPr/>
        </p:nvSpPr>
        <p:spPr bwMode="auto">
          <a:xfrm>
            <a:off x="800100" y="260350"/>
            <a:ext cx="7810500" cy="6226175"/>
          </a:xfrm>
          <a:prstGeom prst="rect">
            <a:avLst/>
          </a:prstGeom>
          <a:noFill/>
          <a:ln w="9525">
            <a:noFill/>
            <a:miter lim="800000"/>
            <a:headEnd/>
            <a:tailEnd/>
          </a:ln>
          <a:effectLst/>
        </p:spPr>
        <p:txBody>
          <a:bodyPr>
            <a:spAutoFit/>
          </a:bodyPr>
          <a:lstStyle/>
          <a:p>
            <a:pPr algn="just">
              <a:lnSpc>
                <a:spcPct val="120000"/>
              </a:lnSpc>
            </a:pPr>
            <a:r>
              <a:rPr lang="en-US" altLang="zh-CN" sz="1400"/>
              <a:t>class Point</a:t>
            </a:r>
          </a:p>
          <a:p>
            <a:pPr algn="just">
              <a:lnSpc>
                <a:spcPct val="120000"/>
              </a:lnSpc>
            </a:pPr>
            <a:r>
              <a:rPr lang="en-US" altLang="zh-CN" sz="1400"/>
              <a:t>{   friend ostream &amp;operator&lt;&lt; (ostream &amp;, const Point &amp;);</a:t>
            </a:r>
          </a:p>
          <a:p>
            <a:pPr algn="just">
              <a:lnSpc>
                <a:spcPct val="120000"/>
              </a:lnSpc>
            </a:pPr>
            <a:r>
              <a:rPr lang="en-US" altLang="zh-CN" sz="1400"/>
              <a:t>  public:</a:t>
            </a:r>
          </a:p>
          <a:p>
            <a:pPr algn="just">
              <a:lnSpc>
                <a:spcPct val="120000"/>
              </a:lnSpc>
            </a:pPr>
            <a:r>
              <a:rPr lang="en-US" altLang="zh-CN" sz="1400"/>
              <a:t>    Point( int = 0, int = 0 ) ;	// </a:t>
            </a:r>
            <a:r>
              <a:rPr lang="zh-CN" altLang="en-US" sz="1400"/>
              <a:t>带默认参数的构造函数</a:t>
            </a:r>
          </a:p>
          <a:p>
            <a:pPr algn="just">
              <a:lnSpc>
                <a:spcPct val="120000"/>
              </a:lnSpc>
            </a:pPr>
            <a:r>
              <a:rPr lang="zh-CN" altLang="en-US" sz="1400"/>
              <a:t>    </a:t>
            </a:r>
            <a:r>
              <a:rPr lang="en-US" altLang="zh-CN" sz="1400"/>
              <a:t>void setPoint( int, int ) ;	// </a:t>
            </a:r>
            <a:r>
              <a:rPr lang="zh-CN" altLang="en-US" sz="1400"/>
              <a:t>对点坐标数据赋值</a:t>
            </a:r>
          </a:p>
          <a:p>
            <a:pPr algn="just">
              <a:lnSpc>
                <a:spcPct val="120000"/>
              </a:lnSpc>
            </a:pPr>
            <a:r>
              <a:rPr lang="zh-CN" altLang="en-US" sz="1400"/>
              <a:t>    </a:t>
            </a:r>
            <a:r>
              <a:rPr lang="en-US" altLang="zh-CN" sz="1400"/>
              <a:t>int getX() const { return x ; }	    int getY() const { return y ; }</a:t>
            </a:r>
          </a:p>
          <a:p>
            <a:pPr algn="just">
              <a:lnSpc>
                <a:spcPct val="120000"/>
              </a:lnSpc>
            </a:pPr>
            <a:r>
              <a:rPr lang="en-US" altLang="zh-CN" sz="1400"/>
              <a:t>  protected:    int x, y;	// Point</a:t>
            </a:r>
            <a:r>
              <a:rPr lang="zh-CN" altLang="en-US" sz="1400"/>
              <a:t>类的数据成员</a:t>
            </a:r>
          </a:p>
          <a:p>
            <a:pPr algn="just">
              <a:lnSpc>
                <a:spcPct val="120000"/>
              </a:lnSpc>
            </a:pPr>
            <a:r>
              <a:rPr lang="en-US" altLang="zh-CN" sz="1400"/>
              <a:t>};</a:t>
            </a:r>
          </a:p>
          <a:p>
            <a:pPr algn="just">
              <a:lnSpc>
                <a:spcPct val="120000"/>
              </a:lnSpc>
            </a:pPr>
            <a:r>
              <a:rPr lang="en-US" altLang="zh-CN" sz="1400">
                <a:cs typeface="Times New Roman" pitchFamily="18" charset="0"/>
              </a:rPr>
              <a:t>class Circle : public Point</a:t>
            </a:r>
          </a:p>
          <a:p>
            <a:pPr algn="just">
              <a:lnSpc>
                <a:spcPct val="120000"/>
              </a:lnSpc>
            </a:pPr>
            <a:r>
              <a:rPr lang="en-US" altLang="zh-CN" sz="1400">
                <a:cs typeface="Times New Roman" pitchFamily="18" charset="0"/>
              </a:rPr>
              <a:t>{   friend ostream &amp;operator&lt;&lt; (ostream &amp;, const Circle &amp;);	// </a:t>
            </a:r>
            <a:r>
              <a:rPr lang="zh-CN" altLang="en-US" sz="1400">
                <a:cs typeface="Times New Roman" pitchFamily="18" charset="0"/>
              </a:rPr>
              <a:t>友元函数</a:t>
            </a:r>
          </a:p>
          <a:p>
            <a:pPr algn="just">
              <a:lnSpc>
                <a:spcPct val="120000"/>
              </a:lnSpc>
            </a:pPr>
            <a:r>
              <a:rPr lang="zh-CN" altLang="en-US" sz="1400">
                <a:cs typeface="Times New Roman" pitchFamily="18" charset="0"/>
              </a:rPr>
              <a:t>  </a:t>
            </a:r>
            <a:r>
              <a:rPr lang="en-US" altLang="zh-CN" sz="1400">
                <a:cs typeface="Times New Roman" pitchFamily="18" charset="0"/>
              </a:rPr>
              <a:t>public:</a:t>
            </a:r>
          </a:p>
          <a:p>
            <a:pPr algn="just">
              <a:lnSpc>
                <a:spcPct val="120000"/>
              </a:lnSpc>
            </a:pPr>
            <a:r>
              <a:rPr lang="en-US" altLang="zh-CN" sz="1400">
                <a:cs typeface="Times New Roman" pitchFamily="18" charset="0"/>
              </a:rPr>
              <a:t>    Circle(double r=0.0, int x=0, int y=0);	// </a:t>
            </a:r>
            <a:r>
              <a:rPr lang="zh-CN" altLang="en-US" sz="1400">
                <a:cs typeface="Times New Roman" pitchFamily="18" charset="0"/>
              </a:rPr>
              <a:t>构造函数</a:t>
            </a:r>
          </a:p>
          <a:p>
            <a:pPr algn="just">
              <a:lnSpc>
                <a:spcPct val="120000"/>
              </a:lnSpc>
            </a:pPr>
            <a:r>
              <a:rPr lang="zh-CN" altLang="en-US" sz="1400">
                <a:cs typeface="Times New Roman" pitchFamily="18" charset="0"/>
              </a:rPr>
              <a:t>    </a:t>
            </a:r>
            <a:r>
              <a:rPr lang="en-US" altLang="zh-CN" sz="1400">
                <a:cs typeface="Times New Roman" pitchFamily="18" charset="0"/>
              </a:rPr>
              <a:t>void setRadius(double);  /*</a:t>
            </a:r>
            <a:r>
              <a:rPr lang="zh-CN" altLang="en-US" sz="1400"/>
              <a:t>置半径*</a:t>
            </a:r>
            <a:r>
              <a:rPr lang="en-US" altLang="zh-CN" sz="1400"/>
              <a:t>/          </a:t>
            </a:r>
            <a:r>
              <a:rPr lang="en-US" altLang="zh-CN" sz="1400">
                <a:cs typeface="Times New Roman" pitchFamily="18" charset="0"/>
              </a:rPr>
              <a:t>double getRadius() const;     /*</a:t>
            </a:r>
            <a:r>
              <a:rPr lang="zh-CN" altLang="en-US" sz="1400"/>
              <a:t>返回半径*</a:t>
            </a:r>
            <a:r>
              <a:rPr lang="en-US" altLang="zh-CN" sz="1400"/>
              <a:t>/ </a:t>
            </a:r>
            <a:endParaRPr lang="en-US" altLang="zh-CN" sz="1400">
              <a:cs typeface="Times New Roman" pitchFamily="18" charset="0"/>
            </a:endParaRPr>
          </a:p>
          <a:p>
            <a:pPr algn="just">
              <a:lnSpc>
                <a:spcPct val="120000"/>
              </a:lnSpc>
            </a:pPr>
            <a:r>
              <a:rPr lang="en-US" altLang="zh-CN" sz="1400">
                <a:cs typeface="Times New Roman" pitchFamily="18" charset="0"/>
              </a:rPr>
              <a:t>    double area() const;		// </a:t>
            </a:r>
            <a:r>
              <a:rPr lang="zh-CN" altLang="en-US" sz="1400">
                <a:cs typeface="Times New Roman" pitchFamily="18" charset="0"/>
              </a:rPr>
              <a:t>返回面积</a:t>
            </a:r>
          </a:p>
          <a:p>
            <a:pPr algn="just">
              <a:lnSpc>
                <a:spcPct val="120000"/>
              </a:lnSpc>
            </a:pPr>
            <a:r>
              <a:rPr lang="zh-CN" altLang="en-US" sz="1400">
                <a:cs typeface="Times New Roman" pitchFamily="18" charset="0"/>
              </a:rPr>
              <a:t>  </a:t>
            </a:r>
            <a:r>
              <a:rPr lang="en-US" altLang="zh-CN" sz="1400">
                <a:cs typeface="Times New Roman" pitchFamily="18" charset="0"/>
              </a:rPr>
              <a:t>protected:    double radius;	// </a:t>
            </a:r>
            <a:r>
              <a:rPr lang="zh-CN" altLang="en-US" sz="1400">
                <a:cs typeface="Times New Roman" pitchFamily="18" charset="0"/>
              </a:rPr>
              <a:t>数据成员，半径</a:t>
            </a:r>
          </a:p>
          <a:p>
            <a:pPr algn="just">
              <a:lnSpc>
                <a:spcPct val="120000"/>
              </a:lnSpc>
            </a:pPr>
            <a:r>
              <a:rPr lang="en-US" altLang="zh-CN" sz="1400">
                <a:cs typeface="Times New Roman" pitchFamily="18" charset="0"/>
              </a:rPr>
              <a:t>};</a:t>
            </a:r>
          </a:p>
          <a:p>
            <a:pPr algn="just">
              <a:lnSpc>
                <a:spcPct val="120000"/>
              </a:lnSpc>
            </a:pPr>
            <a:r>
              <a:rPr lang="en-US" altLang="zh-CN" sz="1400">
                <a:cs typeface="Times New Roman" pitchFamily="18" charset="0"/>
              </a:rPr>
              <a:t>class Cylinder:public Circle</a:t>
            </a:r>
          </a:p>
          <a:p>
            <a:pPr algn="just">
              <a:lnSpc>
                <a:spcPct val="120000"/>
              </a:lnSpc>
            </a:pPr>
            <a:r>
              <a:rPr lang="en-US" altLang="zh-CN" sz="1400">
                <a:cs typeface="Times New Roman" pitchFamily="18" charset="0"/>
              </a:rPr>
              <a:t>{    friend ostream &amp; operator&lt;&lt;(ostream &amp;, const Cylinder &amp;);    // </a:t>
            </a:r>
            <a:r>
              <a:rPr lang="zh-CN" altLang="en-US" sz="1400">
                <a:cs typeface="Times New Roman" pitchFamily="18" charset="0"/>
              </a:rPr>
              <a:t>友元函数</a:t>
            </a:r>
          </a:p>
          <a:p>
            <a:pPr algn="just">
              <a:lnSpc>
                <a:spcPct val="120000"/>
              </a:lnSpc>
            </a:pPr>
            <a:r>
              <a:rPr lang="zh-CN" altLang="en-US" sz="1400">
                <a:cs typeface="Times New Roman" pitchFamily="18" charset="0"/>
              </a:rPr>
              <a:t>   </a:t>
            </a:r>
            <a:r>
              <a:rPr lang="en-US" altLang="zh-CN" sz="1400">
                <a:cs typeface="Times New Roman" pitchFamily="18" charset="0"/>
              </a:rPr>
              <a:t>public:</a:t>
            </a:r>
          </a:p>
          <a:p>
            <a:pPr algn="just">
              <a:lnSpc>
                <a:spcPct val="120000"/>
              </a:lnSpc>
            </a:pPr>
            <a:r>
              <a:rPr lang="en-US" altLang="zh-CN" sz="1400">
                <a:cs typeface="Times New Roman" pitchFamily="18" charset="0"/>
              </a:rPr>
              <a:t>     Cylinder(double h=0.0, double r=0.0, int x=0, int y=0);      // </a:t>
            </a:r>
            <a:r>
              <a:rPr lang="zh-CN" altLang="en-US" sz="1400">
                <a:cs typeface="Times New Roman" pitchFamily="18" charset="0"/>
              </a:rPr>
              <a:t>构造函数</a:t>
            </a:r>
          </a:p>
          <a:p>
            <a:pPr algn="just">
              <a:lnSpc>
                <a:spcPct val="120000"/>
              </a:lnSpc>
            </a:pPr>
            <a:r>
              <a:rPr lang="zh-CN" altLang="en-US" sz="1400">
                <a:cs typeface="Times New Roman" pitchFamily="18" charset="0"/>
              </a:rPr>
              <a:t>     </a:t>
            </a:r>
            <a:r>
              <a:rPr lang="en-US" altLang="zh-CN" sz="1400">
                <a:cs typeface="Times New Roman" pitchFamily="18" charset="0"/>
              </a:rPr>
              <a:t>void setHeight(double);    /* </a:t>
            </a:r>
            <a:r>
              <a:rPr lang="zh-CN" altLang="en-US" sz="1400">
                <a:cs typeface="Times New Roman" pitchFamily="18" charset="0"/>
              </a:rPr>
              <a:t>置高度值*</a:t>
            </a:r>
            <a:r>
              <a:rPr lang="en-US" altLang="zh-CN" sz="1400">
                <a:cs typeface="Times New Roman" pitchFamily="18" charset="0"/>
              </a:rPr>
              <a:t>/           double getHeight() const;	    /* </a:t>
            </a:r>
            <a:r>
              <a:rPr lang="zh-CN" altLang="en-US" sz="1400">
                <a:cs typeface="Times New Roman" pitchFamily="18" charset="0"/>
              </a:rPr>
              <a:t>返回高度值*</a:t>
            </a:r>
            <a:r>
              <a:rPr lang="en-US" altLang="zh-CN" sz="1400">
                <a:cs typeface="Times New Roman" pitchFamily="18" charset="0"/>
              </a:rPr>
              <a:t>/</a:t>
            </a:r>
          </a:p>
          <a:p>
            <a:pPr algn="just">
              <a:lnSpc>
                <a:spcPct val="120000"/>
              </a:lnSpc>
            </a:pPr>
            <a:r>
              <a:rPr lang="en-US" altLang="zh-CN" sz="1400">
                <a:cs typeface="Times New Roman" pitchFamily="18" charset="0"/>
              </a:rPr>
              <a:t>     double area() const;	     /* </a:t>
            </a:r>
            <a:r>
              <a:rPr lang="zh-CN" altLang="en-US" sz="1400">
                <a:cs typeface="Times New Roman" pitchFamily="18" charset="0"/>
              </a:rPr>
              <a:t>返回面积*</a:t>
            </a:r>
            <a:r>
              <a:rPr lang="en-US" altLang="zh-CN" sz="1400">
                <a:cs typeface="Times New Roman" pitchFamily="18" charset="0"/>
              </a:rPr>
              <a:t>/            double volume() const;	    /* </a:t>
            </a:r>
            <a:r>
              <a:rPr lang="zh-CN" altLang="en-US" sz="1400">
                <a:cs typeface="Times New Roman" pitchFamily="18" charset="0"/>
              </a:rPr>
              <a:t>返回体积*</a:t>
            </a:r>
            <a:r>
              <a:rPr lang="en-US" altLang="zh-CN" sz="1400">
                <a:cs typeface="Times New Roman" pitchFamily="18" charset="0"/>
              </a:rPr>
              <a:t>/</a:t>
            </a:r>
          </a:p>
          <a:p>
            <a:pPr algn="just">
              <a:lnSpc>
                <a:spcPct val="120000"/>
              </a:lnSpc>
            </a:pPr>
            <a:r>
              <a:rPr lang="en-US" altLang="zh-CN" sz="1400">
                <a:cs typeface="Times New Roman" pitchFamily="18" charset="0"/>
              </a:rPr>
              <a:t>   protected:     double height;	// </a:t>
            </a:r>
            <a:r>
              <a:rPr lang="zh-CN" altLang="en-US" sz="1400">
                <a:cs typeface="Times New Roman" pitchFamily="18" charset="0"/>
              </a:rPr>
              <a:t>数据成员，高度</a:t>
            </a:r>
          </a:p>
          <a:p>
            <a:pPr algn="just">
              <a:lnSpc>
                <a:spcPct val="120000"/>
              </a:lnSpc>
            </a:pPr>
            <a:r>
              <a:rPr lang="en-US" altLang="zh-CN" sz="1400">
                <a:cs typeface="Times New Roman" pitchFamily="18" charset="0"/>
              </a:rPr>
              <a:t>};</a:t>
            </a:r>
          </a:p>
        </p:txBody>
      </p:sp>
      <p:sp>
        <p:nvSpPr>
          <p:cNvPr id="603139" name="Rectangle 3"/>
          <p:cNvSpPr>
            <a:spLocks noChangeArrowheads="1"/>
          </p:cNvSpPr>
          <p:nvPr/>
        </p:nvSpPr>
        <p:spPr bwMode="auto">
          <a:xfrm>
            <a:off x="685800" y="431800"/>
            <a:ext cx="7086600" cy="2925763"/>
          </a:xfrm>
          <a:prstGeom prst="rect">
            <a:avLst/>
          </a:prstGeom>
          <a:gradFill rotWithShape="0">
            <a:gsLst>
              <a:gs pos="0">
                <a:srgbClr val="FFFF99"/>
              </a:gs>
              <a:gs pos="50000">
                <a:srgbClr val="FFFFFF"/>
              </a:gs>
              <a:gs pos="100000">
                <a:srgbClr val="FFFF99"/>
              </a:gs>
            </a:gsLst>
            <a:lin ang="5400000" scaled="1"/>
          </a:gradFill>
          <a:ln w="9525">
            <a:noFill/>
            <a:miter lim="800000"/>
            <a:headEnd/>
            <a:tailEnd/>
          </a:ln>
          <a:effectLst>
            <a:prstShdw prst="shdw17" dist="53882" dir="2700000">
              <a:srgbClr val="FFFF99">
                <a:gamma/>
                <a:shade val="60000"/>
                <a:invGamma/>
              </a:srgbClr>
            </a:prstShdw>
          </a:effectLst>
        </p:spPr>
        <p:txBody>
          <a:bodyPr>
            <a:spAutoFit/>
          </a:bodyPr>
          <a:lstStyle/>
          <a:p>
            <a:pPr algn="l">
              <a:lnSpc>
                <a:spcPct val="70000"/>
              </a:lnSpc>
              <a:spcBef>
                <a:spcPct val="50000"/>
              </a:spcBef>
            </a:pPr>
            <a:r>
              <a:rPr lang="en-US" altLang="zh-CN" sz="1800" b="1"/>
              <a:t>class Point</a:t>
            </a:r>
          </a:p>
          <a:p>
            <a:pPr algn="l">
              <a:lnSpc>
                <a:spcPct val="70000"/>
              </a:lnSpc>
              <a:spcBef>
                <a:spcPct val="50000"/>
              </a:spcBef>
            </a:pPr>
            <a:r>
              <a:rPr lang="en-US" altLang="zh-CN" sz="1800" b="1"/>
              <a:t>{   friend ostream &amp;operator&lt;&lt; (ostream &amp;, const Point &amp;);</a:t>
            </a:r>
          </a:p>
          <a:p>
            <a:pPr algn="l">
              <a:lnSpc>
                <a:spcPct val="70000"/>
              </a:lnSpc>
              <a:spcBef>
                <a:spcPct val="50000"/>
              </a:spcBef>
            </a:pPr>
            <a:r>
              <a:rPr lang="en-US" altLang="zh-CN" sz="1800" b="1"/>
              <a:t>   public:</a:t>
            </a:r>
          </a:p>
          <a:p>
            <a:pPr algn="l">
              <a:lnSpc>
                <a:spcPct val="70000"/>
              </a:lnSpc>
              <a:spcBef>
                <a:spcPct val="50000"/>
              </a:spcBef>
            </a:pPr>
            <a:r>
              <a:rPr lang="en-US" altLang="zh-CN" sz="1800" b="1"/>
              <a:t>     Point( int = 0, int = 0 ) ;	</a:t>
            </a:r>
            <a:r>
              <a:rPr lang="en-US" altLang="zh-CN" sz="1800" b="1" i="1">
                <a:solidFill>
                  <a:srgbClr val="006600"/>
                </a:solidFill>
              </a:rPr>
              <a:t>// </a:t>
            </a:r>
            <a:r>
              <a:rPr lang="zh-CN" altLang="en-US" sz="1800" b="1" i="1">
                <a:solidFill>
                  <a:srgbClr val="006600"/>
                </a:solidFill>
              </a:rPr>
              <a:t>带默认参数的构造函数</a:t>
            </a:r>
          </a:p>
          <a:p>
            <a:pPr algn="l">
              <a:lnSpc>
                <a:spcPct val="70000"/>
              </a:lnSpc>
              <a:spcBef>
                <a:spcPct val="50000"/>
              </a:spcBef>
            </a:pPr>
            <a:r>
              <a:rPr lang="zh-CN" altLang="en-US" sz="1800" b="1"/>
              <a:t>     </a:t>
            </a:r>
            <a:r>
              <a:rPr lang="en-US" altLang="zh-CN" sz="1800" b="1"/>
              <a:t>void setPoint( int, int ) ;	</a:t>
            </a:r>
            <a:r>
              <a:rPr lang="en-US" altLang="zh-CN" sz="1800" b="1" i="1">
                <a:solidFill>
                  <a:srgbClr val="006600"/>
                </a:solidFill>
              </a:rPr>
              <a:t>// </a:t>
            </a:r>
            <a:r>
              <a:rPr lang="zh-CN" altLang="en-US" sz="1800" b="1" i="1">
                <a:solidFill>
                  <a:srgbClr val="006600"/>
                </a:solidFill>
              </a:rPr>
              <a:t>对点坐标数据赋值</a:t>
            </a:r>
          </a:p>
          <a:p>
            <a:pPr algn="l">
              <a:lnSpc>
                <a:spcPct val="70000"/>
              </a:lnSpc>
              <a:spcBef>
                <a:spcPct val="50000"/>
              </a:spcBef>
            </a:pPr>
            <a:r>
              <a:rPr lang="zh-CN" altLang="en-US" sz="1800" b="1"/>
              <a:t>     </a:t>
            </a:r>
            <a:r>
              <a:rPr lang="en-US" altLang="zh-CN" sz="1800" b="1"/>
              <a:t>int getX() const { return x ; }	    </a:t>
            </a:r>
          </a:p>
          <a:p>
            <a:pPr algn="l">
              <a:lnSpc>
                <a:spcPct val="70000"/>
              </a:lnSpc>
              <a:spcBef>
                <a:spcPct val="50000"/>
              </a:spcBef>
            </a:pPr>
            <a:r>
              <a:rPr lang="en-US" altLang="zh-CN" sz="1800" b="1"/>
              <a:t>     int getY() const { return y ; }</a:t>
            </a:r>
          </a:p>
          <a:p>
            <a:pPr algn="l">
              <a:lnSpc>
                <a:spcPct val="70000"/>
              </a:lnSpc>
              <a:spcBef>
                <a:spcPct val="50000"/>
              </a:spcBef>
            </a:pPr>
            <a:r>
              <a:rPr lang="en-US" altLang="zh-CN" sz="1800" b="1"/>
              <a:t>  protected:    int x, y;	</a:t>
            </a:r>
            <a:r>
              <a:rPr lang="en-US" altLang="zh-CN" sz="1800" b="1" i="1">
                <a:solidFill>
                  <a:srgbClr val="006600"/>
                </a:solidFill>
              </a:rPr>
              <a:t>// Point</a:t>
            </a:r>
            <a:r>
              <a:rPr lang="zh-CN" altLang="en-US" sz="1800" b="1" i="1">
                <a:solidFill>
                  <a:srgbClr val="006600"/>
                </a:solidFill>
              </a:rPr>
              <a:t>类的数据成员</a:t>
            </a:r>
          </a:p>
          <a:p>
            <a:pPr algn="l">
              <a:lnSpc>
                <a:spcPct val="70000"/>
              </a:lnSpc>
              <a:spcBef>
                <a:spcPct val="50000"/>
              </a:spcBef>
            </a:pPr>
            <a:r>
              <a:rPr lang="en-US" altLang="zh-CN" sz="1800" b="1"/>
              <a:t>};</a:t>
            </a:r>
          </a:p>
        </p:txBody>
      </p:sp>
      <p:sp>
        <p:nvSpPr>
          <p:cNvPr id="603140" name="Rectangle 4"/>
          <p:cNvSpPr>
            <a:spLocks noGrp="1" noChangeArrowheads="1"/>
          </p:cNvSpPr>
          <p:nvPr>
            <p:ph type="title" idx="4294967295"/>
          </p:nvPr>
        </p:nvSpPr>
        <p:spPr>
          <a:xfrm flipV="1">
            <a:off x="8358188" y="188913"/>
            <a:ext cx="785812" cy="223837"/>
          </a:xfrm>
          <a:prstGeom prst="rect">
            <a:avLst/>
          </a:prstGeom>
        </p:spPr>
        <p:txBody>
          <a:bodyPr/>
          <a:lstStyle/>
          <a:p>
            <a:r>
              <a:rPr lang="en-US" altLang="zh-CN" sz="100" b="1" dirty="0">
                <a:solidFill>
                  <a:schemeClr val="bg1"/>
                </a:solidFill>
                <a:latin typeface="宋体" pitchFamily="2" charset="-122"/>
              </a:rPr>
              <a:t>8.4  </a:t>
            </a:r>
            <a:r>
              <a:rPr lang="zh-CN" altLang="en-US" sz="100" b="1" dirty="0">
                <a:solidFill>
                  <a:schemeClr val="bg1"/>
                </a:solidFill>
                <a:latin typeface="宋体" pitchFamily="2" charset="-122"/>
              </a:rPr>
              <a:t>继承的应用实例</a:t>
            </a:r>
            <a:endParaRPr lang="zh-CN" altLang="en-US" sz="1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603139"/>
                                        </p:tgtEl>
                                        <p:attrNameLst>
                                          <p:attrName>style.visibility</p:attrName>
                                        </p:attrNameLst>
                                      </p:cBhvr>
                                      <p:to>
                                        <p:strVal val="visible"/>
                                      </p:to>
                                    </p:set>
                                    <p:animEffect transition="in" filter="slide(fromTop)">
                                      <p:cBhvr>
                                        <p:cTn id="7" dur="500"/>
                                        <p:tgtEl>
                                          <p:spTgt spid="603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3139" grpId="0" animBg="1" autoUpdateAnimBg="0"/>
    </p:bldLst>
  </p:timing>
</p:sld>
</file>

<file path=ppt/theme/theme1.xml><?xml version="1.0" encoding="utf-8"?>
<a:theme xmlns:a="http://schemas.openxmlformats.org/drawingml/2006/main" name="Strategic">
  <a:themeElements>
    <a:clrScheme name="Strategic 8">
      <a:dk1>
        <a:srgbClr val="000000"/>
      </a:dk1>
      <a:lt1>
        <a:srgbClr val="E9E2B6"/>
      </a:lt1>
      <a:dk2>
        <a:srgbClr val="996600"/>
      </a:dk2>
      <a:lt2>
        <a:srgbClr val="786950"/>
      </a:lt2>
      <a:accent1>
        <a:srgbClr val="727DE0"/>
      </a:accent1>
      <a:accent2>
        <a:srgbClr val="D54F41"/>
      </a:accent2>
      <a:accent3>
        <a:srgbClr val="F2EED7"/>
      </a:accent3>
      <a:accent4>
        <a:srgbClr val="000000"/>
      </a:accent4>
      <a:accent5>
        <a:srgbClr val="BCBFED"/>
      </a:accent5>
      <a:accent6>
        <a:srgbClr val="C1473A"/>
      </a:accent6>
      <a:hlink>
        <a:srgbClr val="FFFFFF"/>
      </a:hlink>
      <a:folHlink>
        <a:srgbClr val="008000"/>
      </a:folHlink>
    </a:clrScheme>
    <a:fontScheme name="Strategic">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Strategic 1">
        <a:dk1>
          <a:srgbClr val="000000"/>
        </a:dk1>
        <a:lt1>
          <a:srgbClr val="EAEAEA"/>
        </a:lt1>
        <a:dk2>
          <a:srgbClr val="819E81"/>
        </a:dk2>
        <a:lt2>
          <a:srgbClr val="FFCC66"/>
        </a:lt2>
        <a:accent1>
          <a:srgbClr val="727DE0"/>
        </a:accent1>
        <a:accent2>
          <a:srgbClr val="D54F41"/>
        </a:accent2>
        <a:accent3>
          <a:srgbClr val="C1CCC1"/>
        </a:accent3>
        <a:accent4>
          <a:srgbClr val="C8C8C8"/>
        </a:accent4>
        <a:accent5>
          <a:srgbClr val="BCBFED"/>
        </a:accent5>
        <a:accent6>
          <a:srgbClr val="C1473A"/>
        </a:accent6>
        <a:hlink>
          <a:srgbClr val="003300"/>
        </a:hlink>
        <a:folHlink>
          <a:srgbClr val="663300"/>
        </a:folHlink>
      </a:clrScheme>
      <a:clrMap bg1="dk2" tx1="lt1" bg2="dk1" tx2="lt2" accent1="accent1" accent2="accent2" accent3="accent3" accent4="accent4" accent5="accent5" accent6="accent6" hlink="hlink" folHlink="folHlink"/>
    </a:extraClrScheme>
    <a:extraClrScheme>
      <a:clrScheme name="Strategic 2">
        <a:dk1>
          <a:srgbClr val="000000"/>
        </a:dk1>
        <a:lt1>
          <a:srgbClr val="E9E2B6"/>
        </a:lt1>
        <a:dk2>
          <a:srgbClr val="996600"/>
        </a:dk2>
        <a:lt2>
          <a:srgbClr val="786950"/>
        </a:lt2>
        <a:accent1>
          <a:srgbClr val="727DE0"/>
        </a:accent1>
        <a:accent2>
          <a:srgbClr val="D54F41"/>
        </a:accent2>
        <a:accent3>
          <a:srgbClr val="F2EED7"/>
        </a:accent3>
        <a:accent4>
          <a:srgbClr val="000000"/>
        </a:accent4>
        <a:accent5>
          <a:srgbClr val="BCBFED"/>
        </a:accent5>
        <a:accent6>
          <a:srgbClr val="C1473A"/>
        </a:accent6>
        <a:hlink>
          <a:srgbClr val="003300"/>
        </a:hlink>
        <a:folHlink>
          <a:srgbClr val="339933"/>
        </a:folHlink>
      </a:clrScheme>
      <a:clrMap bg1="lt1" tx1="dk1" bg2="lt2" tx2="dk2" accent1="accent1" accent2="accent2" accent3="accent3" accent4="accent4" accent5="accent5" accent6="accent6" hlink="hlink" folHlink="folHlink"/>
    </a:extraClrScheme>
    <a:extraClrScheme>
      <a:clrScheme name="Strategic 3">
        <a:dk1>
          <a:srgbClr val="000000"/>
        </a:dk1>
        <a:lt1>
          <a:srgbClr val="FFFFFF"/>
        </a:lt1>
        <a:dk2>
          <a:srgbClr val="000000"/>
        </a:dk2>
        <a:lt2>
          <a:srgbClr val="5F5F5F"/>
        </a:lt2>
        <a:accent1>
          <a:srgbClr val="CBCBCB"/>
        </a:accent1>
        <a:accent2>
          <a:srgbClr val="808080"/>
        </a:accent2>
        <a:accent3>
          <a:srgbClr val="FFFFFF"/>
        </a:accent3>
        <a:accent4>
          <a:srgbClr val="000000"/>
        </a:accent4>
        <a:accent5>
          <a:srgbClr val="E2E2E2"/>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trategic 4">
        <a:dk1>
          <a:srgbClr val="000000"/>
        </a:dk1>
        <a:lt1>
          <a:srgbClr val="EAEAEA"/>
        </a:lt1>
        <a:dk2>
          <a:srgbClr val="BC6262"/>
        </a:dk2>
        <a:lt2>
          <a:srgbClr val="FFCC66"/>
        </a:lt2>
        <a:accent1>
          <a:srgbClr val="727DE0"/>
        </a:accent1>
        <a:accent2>
          <a:srgbClr val="D54F41"/>
        </a:accent2>
        <a:accent3>
          <a:srgbClr val="DAB7B7"/>
        </a:accent3>
        <a:accent4>
          <a:srgbClr val="C8C8C8"/>
        </a:accent4>
        <a:accent5>
          <a:srgbClr val="BCBFED"/>
        </a:accent5>
        <a:accent6>
          <a:srgbClr val="C1473A"/>
        </a:accent6>
        <a:hlink>
          <a:srgbClr val="000066"/>
        </a:hlink>
        <a:folHlink>
          <a:srgbClr val="FFFF99"/>
        </a:folHlink>
      </a:clrScheme>
      <a:clrMap bg1="dk2" tx1="lt1" bg2="dk1" tx2="lt2" accent1="accent1" accent2="accent2" accent3="accent3" accent4="accent4" accent5="accent5" accent6="accent6" hlink="hlink" folHlink="folHlink"/>
    </a:extraClrScheme>
    <a:extraClrScheme>
      <a:clrScheme name="Strategic 5">
        <a:dk1>
          <a:srgbClr val="000000"/>
        </a:dk1>
        <a:lt1>
          <a:srgbClr val="EAEAEA"/>
        </a:lt1>
        <a:dk2>
          <a:srgbClr val="5C74A4"/>
        </a:dk2>
        <a:lt2>
          <a:srgbClr val="FFCC99"/>
        </a:lt2>
        <a:accent1>
          <a:srgbClr val="727DE0"/>
        </a:accent1>
        <a:accent2>
          <a:srgbClr val="D54F41"/>
        </a:accent2>
        <a:accent3>
          <a:srgbClr val="B5BCCF"/>
        </a:accent3>
        <a:accent4>
          <a:srgbClr val="C8C8C8"/>
        </a:accent4>
        <a:accent5>
          <a:srgbClr val="BCBFED"/>
        </a:accent5>
        <a:accent6>
          <a:srgbClr val="C1473A"/>
        </a:accent6>
        <a:hlink>
          <a:srgbClr val="FFFFCC"/>
        </a:hlink>
        <a:folHlink>
          <a:srgbClr val="CC9900"/>
        </a:folHlink>
      </a:clrScheme>
      <a:clrMap bg1="dk2" tx1="lt1" bg2="dk1" tx2="lt2" accent1="accent1" accent2="accent2" accent3="accent3" accent4="accent4" accent5="accent5" accent6="accent6" hlink="hlink" folHlink="folHlink"/>
    </a:extraClrScheme>
    <a:extraClrScheme>
      <a:clrScheme name="Strategic 6">
        <a:dk1>
          <a:srgbClr val="000000"/>
        </a:dk1>
        <a:lt1>
          <a:srgbClr val="EAEAEA"/>
        </a:lt1>
        <a:dk2>
          <a:srgbClr val="996600"/>
        </a:dk2>
        <a:lt2>
          <a:srgbClr val="FFCC99"/>
        </a:lt2>
        <a:accent1>
          <a:srgbClr val="727DE0"/>
        </a:accent1>
        <a:accent2>
          <a:srgbClr val="D54F41"/>
        </a:accent2>
        <a:accent3>
          <a:srgbClr val="CAB8AA"/>
        </a:accent3>
        <a:accent4>
          <a:srgbClr val="C8C8C8"/>
        </a:accent4>
        <a:accent5>
          <a:srgbClr val="BCBFED"/>
        </a:accent5>
        <a:accent6>
          <a:srgbClr val="C1473A"/>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rategic 7">
        <a:dk1>
          <a:srgbClr val="000000"/>
        </a:dk1>
        <a:lt1>
          <a:srgbClr val="E9E2B6"/>
        </a:lt1>
        <a:dk2>
          <a:srgbClr val="996600"/>
        </a:dk2>
        <a:lt2>
          <a:srgbClr val="786950"/>
        </a:lt2>
        <a:accent1>
          <a:srgbClr val="727DE0"/>
        </a:accent1>
        <a:accent2>
          <a:srgbClr val="D54F41"/>
        </a:accent2>
        <a:accent3>
          <a:srgbClr val="F2EED7"/>
        </a:accent3>
        <a:accent4>
          <a:srgbClr val="000000"/>
        </a:accent4>
        <a:accent5>
          <a:srgbClr val="BCBFED"/>
        </a:accent5>
        <a:accent6>
          <a:srgbClr val="C1473A"/>
        </a:accent6>
        <a:hlink>
          <a:srgbClr val="FFFFFF"/>
        </a:hlink>
        <a:folHlink>
          <a:srgbClr val="FFFFCC"/>
        </a:folHlink>
      </a:clrScheme>
      <a:clrMap bg1="lt1" tx1="dk1" bg2="lt2" tx2="dk2" accent1="accent1" accent2="accent2" accent3="accent3" accent4="accent4" accent5="accent5" accent6="accent6" hlink="hlink" folHlink="folHlink"/>
    </a:extraClrScheme>
    <a:extraClrScheme>
      <a:clrScheme name="Strategic 8">
        <a:dk1>
          <a:srgbClr val="000000"/>
        </a:dk1>
        <a:lt1>
          <a:srgbClr val="E9E2B6"/>
        </a:lt1>
        <a:dk2>
          <a:srgbClr val="996600"/>
        </a:dk2>
        <a:lt2>
          <a:srgbClr val="786950"/>
        </a:lt2>
        <a:accent1>
          <a:srgbClr val="727DE0"/>
        </a:accent1>
        <a:accent2>
          <a:srgbClr val="D54F41"/>
        </a:accent2>
        <a:accent3>
          <a:srgbClr val="F2EED7"/>
        </a:accent3>
        <a:accent4>
          <a:srgbClr val="000000"/>
        </a:accent4>
        <a:accent5>
          <a:srgbClr val="BCBFED"/>
        </a:accent5>
        <a:accent6>
          <a:srgbClr val="C1473A"/>
        </a:accent6>
        <a:hlink>
          <a:srgbClr val="FFFFFF"/>
        </a:hlink>
        <a:folHlink>
          <a:srgbClr val="008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E9E2B6"/>
    </a:lt1>
    <a:dk2>
      <a:srgbClr val="996600"/>
    </a:dk2>
    <a:lt2>
      <a:srgbClr val="786950"/>
    </a:lt2>
    <a:accent1>
      <a:srgbClr val="727DE0"/>
    </a:accent1>
    <a:accent2>
      <a:srgbClr val="D54F41"/>
    </a:accent2>
    <a:accent3>
      <a:srgbClr val="F2EED7"/>
    </a:accent3>
    <a:accent4>
      <a:srgbClr val="000000"/>
    </a:accent4>
    <a:accent5>
      <a:srgbClr val="BCBFED"/>
    </a:accent5>
    <a:accent6>
      <a:srgbClr val="C1473A"/>
    </a:accent6>
    <a:hlink>
      <a:srgbClr val="FFFFFF"/>
    </a:hlink>
    <a:folHlink>
      <a:srgbClr val="F3E5A7"/>
    </a:folHlink>
  </a:clrScheme>
</a:themeOverride>
</file>

<file path=docProps/app.xml><?xml version="1.0" encoding="utf-8"?>
<Properties xmlns="http://schemas.openxmlformats.org/officeDocument/2006/extended-properties" xmlns:vt="http://schemas.openxmlformats.org/officeDocument/2006/docPropsVTypes">
  <Template>C:\Program Files\Microsoft Office\Templates\Presentation Designs\Strategic.pot</Template>
  <TotalTime>7135</TotalTime>
  <Words>24592</Words>
  <Application>Microsoft Office PowerPoint</Application>
  <PresentationFormat>全屏显示(4:3)</PresentationFormat>
  <Paragraphs>3296</Paragraphs>
  <Slides>128</Slides>
  <Notes>1</Notes>
  <HiddenSlides>2</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128</vt:i4>
      </vt:variant>
    </vt:vector>
  </HeadingPairs>
  <TitlesOfParts>
    <vt:vector size="141" baseType="lpstr">
      <vt:lpstr>Arial Unicode MS</vt:lpstr>
      <vt:lpstr>黑体</vt:lpstr>
      <vt:lpstr>华文楷体</vt:lpstr>
      <vt:lpstr>楷体_GB2312</vt:lpstr>
      <vt:lpstr>隶书</vt:lpstr>
      <vt:lpstr>宋体</vt:lpstr>
      <vt:lpstr>Calibri</vt:lpstr>
      <vt:lpstr>Tahoma</vt:lpstr>
      <vt:lpstr>Times New Roman</vt:lpstr>
      <vt:lpstr>Wingdings</vt:lpstr>
      <vt:lpstr>Strategic</vt:lpstr>
      <vt:lpstr>BMP 图象</vt:lpstr>
      <vt:lpstr>位图图像</vt:lpstr>
      <vt:lpstr>PowerPoint 演示文稿</vt:lpstr>
      <vt:lpstr>第8章  继承</vt:lpstr>
      <vt:lpstr>8.1  类之间的关系 </vt:lpstr>
      <vt:lpstr>8.1  类之间的关系 </vt:lpstr>
      <vt:lpstr>8.1  类之间的关系 </vt:lpstr>
      <vt:lpstr>PowerPoint 演示文稿</vt:lpstr>
      <vt:lpstr>8.2  基类和派生类</vt:lpstr>
      <vt:lpstr>8.2  基类和派生类</vt:lpstr>
      <vt:lpstr>8.2  基类和派生类</vt:lpstr>
      <vt:lpstr>8.2.1  访问控制</vt:lpstr>
      <vt:lpstr>8.2.1  访问控制</vt:lpstr>
      <vt:lpstr>PowerPoint 演示文稿</vt:lpstr>
      <vt:lpstr>8.2.1  访问控制</vt:lpstr>
      <vt:lpstr>8.2.1  访问控制</vt:lpstr>
      <vt:lpstr>8.2.1  访问控制</vt:lpstr>
      <vt:lpstr>8.2.1  访问控制</vt:lpstr>
      <vt:lpstr>8.2.1  访问控制</vt:lpstr>
      <vt:lpstr>8.2.1  访问控制</vt:lpstr>
      <vt:lpstr>8.2.1  访问控制</vt:lpstr>
      <vt:lpstr>8.2.1  访问控制</vt:lpstr>
      <vt:lpstr>8.2.1  访问控制</vt:lpstr>
      <vt:lpstr>8.2.1  访问控制</vt:lpstr>
      <vt:lpstr>8.2.1  访问控制</vt:lpstr>
      <vt:lpstr>8.2.1  访问控制</vt:lpstr>
      <vt:lpstr>8.2.1  访问控制</vt:lpstr>
      <vt:lpstr>8.2.1  访问控制</vt:lpstr>
      <vt:lpstr>8.2.1  访问控制</vt:lpstr>
      <vt:lpstr>8.2.1  访问控制</vt:lpstr>
      <vt:lpstr>8.2.1  访问控制</vt:lpstr>
      <vt:lpstr>8.2.1  访问控制</vt:lpstr>
      <vt:lpstr>8.2.1  访问控制</vt:lpstr>
      <vt:lpstr>8.2.1  访问控制</vt:lpstr>
      <vt:lpstr>8.2.1  访问控制</vt:lpstr>
      <vt:lpstr>8.2.1  访问控制</vt:lpstr>
      <vt:lpstr>8.2.1  访问控制</vt:lpstr>
      <vt:lpstr>8.2.1  访问控制</vt:lpstr>
      <vt:lpstr>8.2.1  访问控制</vt:lpstr>
      <vt:lpstr>8.2.1  访问控制</vt:lpstr>
      <vt:lpstr>8.2.2  重名成员</vt:lpstr>
      <vt:lpstr>8.2.2  重名成员</vt:lpstr>
      <vt:lpstr>8.2.2  重名成员</vt:lpstr>
      <vt:lpstr>8.2.2  重名成员</vt:lpstr>
      <vt:lpstr>8.2.2  重名成员</vt:lpstr>
      <vt:lpstr>8.2.2  重名成员</vt:lpstr>
      <vt:lpstr>8.2.2  重名成员</vt:lpstr>
      <vt:lpstr>8.2.2  重名成员</vt:lpstr>
      <vt:lpstr>8.2.2  重名成员</vt:lpstr>
      <vt:lpstr>8.2.2  重名成员</vt:lpstr>
      <vt:lpstr>8.2.2  重名成员</vt:lpstr>
      <vt:lpstr>8.2.2  重名成员</vt:lpstr>
      <vt:lpstr>8.2.2  重名成员</vt:lpstr>
      <vt:lpstr>8.2.2  重名成员</vt:lpstr>
      <vt:lpstr>8.2.2  重名成员</vt:lpstr>
      <vt:lpstr>8.2.2  重名成员</vt:lpstr>
      <vt:lpstr>8.2.2  重名成员</vt:lpstr>
      <vt:lpstr>8.2.3  派生类中访问静态成员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8.3  基类的初始化</vt:lpstr>
      <vt:lpstr>8.3  基类的初始化</vt:lpstr>
      <vt:lpstr>8.3  基类的初始化</vt:lpstr>
      <vt:lpstr>8.3  基类的初始化</vt:lpstr>
      <vt:lpstr>8.3  基类的初始化</vt:lpstr>
      <vt:lpstr>8.3  基类的初始化</vt:lpstr>
      <vt:lpstr>8.3  基类的初始化</vt:lpstr>
      <vt:lpstr>8.3  基类的初始化</vt:lpstr>
      <vt:lpstr>8.3  基类的初始化</vt:lpstr>
      <vt:lpstr>8.3  基类的初始化</vt:lpstr>
      <vt:lpstr>8.3  基类的初始化</vt:lpstr>
      <vt:lpstr>8.3  基类的初始化</vt:lpstr>
      <vt:lpstr>8.3  基类的初始化</vt:lpstr>
      <vt:lpstr>8.3  基类的初始化</vt:lpstr>
      <vt:lpstr>8.3  基类的初始化</vt:lpstr>
      <vt:lpstr>8.3  基类的初始化</vt:lpstr>
      <vt:lpstr>8.3  基类的初始化</vt:lpstr>
      <vt:lpstr>8.3  基类的初始化</vt:lpstr>
      <vt:lpstr>8.3  基类的初始化</vt:lpstr>
      <vt:lpstr>8.3  基类的初始化</vt:lpstr>
      <vt:lpstr>8.3  基类的初始化</vt:lpstr>
      <vt:lpstr>8.3  基类的初始化</vt:lpstr>
      <vt:lpstr>8.3  基类的初始化</vt:lpstr>
      <vt:lpstr>8.3  基类的初始化</vt:lpstr>
      <vt:lpstr>8.3  基类的初始化</vt:lpstr>
      <vt:lpstr>PowerPoint 演示文稿</vt:lpstr>
      <vt:lpstr>8.4  继承的应用实例</vt:lpstr>
      <vt:lpstr>8.4  继承的应用实例</vt:lpstr>
      <vt:lpstr>8.4  继承的应用实例</vt:lpstr>
      <vt:lpstr>8.4  继承的应用实例</vt:lpstr>
      <vt:lpstr>8.4  继承的应用实例</vt:lpstr>
      <vt:lpstr>8.4  继承的应用实例</vt:lpstr>
      <vt:lpstr>8.4  继承的应用实例</vt:lpstr>
      <vt:lpstr>8.4  继承的应用实例</vt:lpstr>
      <vt:lpstr>8.4  继承的应用实例</vt:lpstr>
      <vt:lpstr>8.4  继承的应用实例</vt:lpstr>
      <vt:lpstr>8.4  继承的应用实例</vt:lpstr>
      <vt:lpstr>8.4  继承的应用实例</vt:lpstr>
      <vt:lpstr>8.4  继承的应用实例</vt:lpstr>
      <vt:lpstr>8.4  继承的应用实例</vt:lpstr>
      <vt:lpstr>PowerPoint 演示文稿</vt:lpstr>
      <vt:lpstr>8.5  多继承</vt:lpstr>
      <vt:lpstr>8.5  多继承</vt:lpstr>
      <vt:lpstr>8.5.1  多继承的派生类构造和访问</vt:lpstr>
      <vt:lpstr>8.5.1  多继承的派生类构造和访问</vt:lpstr>
      <vt:lpstr>8.5.1  多继承的派生类构造和访问</vt:lpstr>
      <vt:lpstr>8.5.2  虚基类</vt:lpstr>
      <vt:lpstr>8.5.2  虚基类</vt:lpstr>
      <vt:lpstr>8.5.2  虚基类</vt:lpstr>
      <vt:lpstr>8.5.2  虚基类</vt:lpstr>
      <vt:lpstr>8.5.2  虚基类</vt:lpstr>
      <vt:lpstr>8.5.2  虚基类</vt:lpstr>
      <vt:lpstr>8.5.2  虚基类</vt:lpstr>
      <vt:lpstr>8.5.2  虚基类</vt:lpstr>
      <vt:lpstr>8.5.2  虚基类</vt:lpstr>
      <vt:lpstr>PowerPoint 演示文稿</vt:lpstr>
      <vt:lpstr>小结</vt:lpstr>
      <vt:lpstr>练习</vt:lpstr>
      <vt:lpstr>PowerPoint 演示文稿</vt:lpstr>
    </vt:vector>
  </TitlesOfParts>
  <Company>zhou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zhouairu</dc:creator>
  <cp:lastModifiedBy>Duan Shihong</cp:lastModifiedBy>
  <cp:revision>188</cp:revision>
  <dcterms:created xsi:type="dcterms:W3CDTF">2002-08-30T17:00:15Z</dcterms:created>
  <dcterms:modified xsi:type="dcterms:W3CDTF">2019-12-16T12:55:30Z</dcterms:modified>
</cp:coreProperties>
</file>